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8" r:id="rId4"/>
  </p:sldMasterIdLst>
  <p:notesMasterIdLst>
    <p:notesMasterId r:id="rId14"/>
  </p:notesMasterIdLst>
  <p:handoutMasterIdLst>
    <p:handoutMasterId r:id="rId15"/>
  </p:handoutMasterIdLst>
  <p:sldIdLst>
    <p:sldId id="325" r:id="rId5"/>
    <p:sldId id="307" r:id="rId6"/>
    <p:sldId id="324" r:id="rId7"/>
    <p:sldId id="338" r:id="rId8"/>
    <p:sldId id="312" r:id="rId9"/>
    <p:sldId id="339" r:id="rId10"/>
    <p:sldId id="317" r:id="rId11"/>
    <p:sldId id="336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92B61-33BE-63D2-07C2-53712E168E5F}" v="354" dt="2024-09-14T13:41:31.506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69" y="441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713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844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438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0805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7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344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53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6501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429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105342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C4E27-95CA-78A5-BD7A-6109D75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E4F7BC-B724-2456-4104-1C5E254EEF3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2178" y="2198914"/>
            <a:ext cx="6487908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2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4248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561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130D9-40F7-D817-3F42-72C9D5857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43" y="667582"/>
            <a:ext cx="5102717" cy="2482018"/>
          </a:xfrm>
        </p:spPr>
        <p:txBody>
          <a:bodyPr anchor="t" anchorCtr="0">
            <a:no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A7439-0E5E-18D2-A4C7-D377032ED2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668964" y="667582"/>
            <a:ext cx="5827220" cy="2482018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43" y="3362959"/>
            <a:ext cx="11102339" cy="282745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B3B490-399A-EF1F-9626-CCCE0F5F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11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4400" b="0" i="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7B33CF-0773-56F3-9F3B-1619AA6667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624" y="2189377"/>
            <a:ext cx="3568990" cy="3517679"/>
          </a:xfrm>
        </p:spPr>
        <p:txBody>
          <a:bodyPr tIns="0" b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4A43A1-5A81-D0D1-BD71-0485EDDD4CC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01469" y="2189377"/>
            <a:ext cx="6565769" cy="351768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A39699-E09B-80CC-75A3-1A20865A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47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657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21213" y="2198914"/>
            <a:ext cx="6154347" cy="34459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A46AB-E26C-4F66-A0B8-4CDBD5F40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34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61904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02F1FD3-6A03-65D9-EE3B-3A0AE0FD8D8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88" y="2189377"/>
            <a:ext cx="10661840" cy="34909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81647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623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273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350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7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823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30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540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  <p:sldLayoutId id="2147483878" r:id="rId20"/>
    <p:sldLayoutId id="2147483879" r:id="rId21"/>
    <p:sldLayoutId id="2147483880" r:id="rId22"/>
    <p:sldLayoutId id="2147483881" r:id="rId23"/>
    <p:sldLayoutId id="2147483882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Eventify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C141D-E97C-3159-4F19-5D7FBB04D6F9}"/>
              </a:ext>
            </a:extLst>
          </p:cNvPr>
          <p:cNvSpPr txBox="1"/>
          <p:nvPr/>
        </p:nvSpPr>
        <p:spPr>
          <a:xfrm>
            <a:off x="4726781" y="4405312"/>
            <a:ext cx="27503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By-</a:t>
            </a:r>
          </a:p>
          <a:p>
            <a:r>
              <a:rPr lang="en-US" dirty="0"/>
              <a:t>Swarup Gund</a:t>
            </a:r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Spring Boot starter dependencies</a:t>
            </a:r>
            <a:endParaRPr lang="en-US" dirty="0"/>
          </a:p>
          <a:p>
            <a:r>
              <a:rPr lang="en-US" dirty="0"/>
              <a:t>Application properties </a:t>
            </a:r>
          </a:p>
          <a:p>
            <a:r>
              <a:rPr lang="en-US" dirty="0" err="1"/>
              <a:t>DataBase</a:t>
            </a:r>
            <a:r>
              <a:rPr lang="en-US" dirty="0"/>
              <a:t> Connections And Queries</a:t>
            </a:r>
          </a:p>
          <a:p>
            <a:r>
              <a:rPr lang="en-US" dirty="0"/>
              <a:t>How to Run Spring-Boot Application</a:t>
            </a:r>
          </a:p>
          <a:p>
            <a:r>
              <a:rPr lang="en-US" dirty="0"/>
              <a:t>User Login And Admin Login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Spring Boot starter Dependencies</a:t>
            </a:r>
            <a:endParaRPr lang="en-US" dirty="0"/>
          </a:p>
        </p:txBody>
      </p:sp>
      <p:pic>
        <p:nvPicPr>
          <p:cNvPr id="11" name="Picture Placeholder 10" descr="A white couch with a vase of flowers on a table">
            <a:extLst>
              <a:ext uri="{FF2B5EF4-FFF2-40B4-BE49-F238E27FC236}">
                <a16:creationId xmlns:a16="http://schemas.microsoft.com/office/drawing/2014/main" id="{A60861AD-2CA4-6BDB-1C16-80DACA4448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" b="29"/>
          <a:stretch/>
        </p:blipFill>
        <p:spPr/>
      </p:pic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76263"/>
            <a:ext cx="5632164" cy="111913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Spring Boot starter dependencies: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F1CF-68AA-447B-B5B0-C65BB72A5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275" y="1747120"/>
            <a:ext cx="5644972" cy="392978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spring-boot-starter-web</a:t>
            </a:r>
            <a:r>
              <a:rPr lang="en-US">
                <a:ea typeface="+mn-lt"/>
                <a:cs typeface="+mn-lt"/>
              </a:rPr>
              <a:t>: For building web applications (includes Spring MVC, RESTful services).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spring-boot-starter-data-</a:t>
            </a:r>
            <a:r>
              <a:rPr lang="en-US" b="1" dirty="0" err="1">
                <a:ea typeface="+mn-lt"/>
                <a:cs typeface="+mn-lt"/>
              </a:rPr>
              <a:t>jpa</a:t>
            </a:r>
            <a:r>
              <a:rPr lang="en-US" dirty="0">
                <a:ea typeface="+mn-lt"/>
                <a:cs typeface="+mn-lt"/>
              </a:rPr>
              <a:t>: For working with JPA (Hibernate) and relational databases.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spring-boot-starter-security</a:t>
            </a:r>
            <a:r>
              <a:rPr lang="en-US" dirty="0">
                <a:ea typeface="+mn-lt"/>
                <a:cs typeface="+mn-lt"/>
              </a:rPr>
              <a:t>: For adding security features (authentication, authorization).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spring-boot-starter-test</a:t>
            </a:r>
            <a:r>
              <a:rPr lang="en-US" dirty="0">
                <a:ea typeface="+mn-lt"/>
                <a:cs typeface="+mn-lt"/>
              </a:rPr>
              <a:t>: For writing unit and integration tests (includes JUnit, Mockito).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spring-boot-starter-</a:t>
            </a:r>
            <a:r>
              <a:rPr lang="en-US" b="1" dirty="0" err="1">
                <a:ea typeface="+mn-lt"/>
                <a:cs typeface="+mn-lt"/>
              </a:rPr>
              <a:t>thymeleaf</a:t>
            </a:r>
            <a:r>
              <a:rPr lang="en-US" dirty="0">
                <a:ea typeface="+mn-lt"/>
                <a:cs typeface="+mn-lt"/>
              </a:rPr>
              <a:t>: For building server-side rendered web applications with </a:t>
            </a:r>
            <a:r>
              <a:rPr lang="en-US" dirty="0" err="1">
                <a:ea typeface="+mn-lt"/>
                <a:cs typeface="+mn-lt"/>
              </a:rPr>
              <a:t>Thymeleaf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spring-boot-starter-actuator</a:t>
            </a:r>
            <a:r>
              <a:rPr lang="en-US">
                <a:ea typeface="+mn-lt"/>
                <a:cs typeface="+mn-lt"/>
              </a:rPr>
              <a:t>: For monitoring and managing your application in production.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Application.properties</a:t>
            </a:r>
            <a:r>
              <a:rPr lang="en-US" dirty="0"/>
              <a:t>(MySQL)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31" y="1694090"/>
            <a:ext cx="9741183" cy="3688216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spring.application.name=</a:t>
            </a:r>
            <a:r>
              <a:rPr lang="en-US" sz="1600" err="1">
                <a:ea typeface="+mn-lt"/>
                <a:cs typeface="+mn-lt"/>
              </a:rPr>
              <a:t>EventManagement_SpringProject</a:t>
            </a:r>
            <a:r>
              <a:rPr lang="en-US" sz="1600" dirty="0">
                <a:ea typeface="+mn-lt"/>
                <a:cs typeface="+mn-lt"/>
              </a:rPr>
              <a:t>   </a:t>
            </a:r>
            <a:r>
              <a:rPr lang="en-US" sz="1600" b="1" dirty="0">
                <a:ea typeface="+mn-lt"/>
                <a:cs typeface="+mn-lt"/>
              </a:rPr>
              <a:t>//project Name</a:t>
            </a:r>
            <a:endParaRPr lang="en-US" sz="1600" b="1"/>
          </a:p>
          <a:p>
            <a:r>
              <a:rPr lang="en-US" sz="1600" err="1">
                <a:ea typeface="+mn-lt"/>
                <a:cs typeface="+mn-lt"/>
              </a:rPr>
              <a:t>spring.datasource.driver</a:t>
            </a:r>
            <a:r>
              <a:rPr lang="en-US" sz="1600" dirty="0">
                <a:ea typeface="+mn-lt"/>
                <a:cs typeface="+mn-lt"/>
              </a:rPr>
              <a:t>-class-name=</a:t>
            </a:r>
            <a:r>
              <a:rPr lang="en-US" sz="1600" err="1">
                <a:ea typeface="+mn-lt"/>
                <a:cs typeface="+mn-lt"/>
              </a:rPr>
              <a:t>com.mysql.cj.jdbc.Driver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spring.datasource.url=</a:t>
            </a:r>
            <a:r>
              <a:rPr lang="en-US" sz="1600" dirty="0" err="1">
                <a:ea typeface="+mn-lt"/>
                <a:cs typeface="+mn-lt"/>
              </a:rPr>
              <a:t>jdbc:mysql</a:t>
            </a:r>
            <a:r>
              <a:rPr lang="en-US" sz="1600" dirty="0">
                <a:ea typeface="+mn-lt"/>
                <a:cs typeface="+mn-lt"/>
              </a:rPr>
              <a:t>://localhost:3306/</a:t>
            </a:r>
            <a:r>
              <a:rPr lang="en-US" sz="1600" dirty="0" err="1">
                <a:ea typeface="+mn-lt"/>
                <a:cs typeface="+mn-lt"/>
              </a:rPr>
              <a:t>EventDataSpring</a:t>
            </a:r>
            <a:r>
              <a:rPr lang="en-US" sz="1600" dirty="0">
                <a:ea typeface="+mn-lt"/>
                <a:cs typeface="+mn-lt"/>
              </a:rPr>
              <a:t>    </a:t>
            </a:r>
            <a:r>
              <a:rPr lang="en-US" sz="1600" b="1" dirty="0">
                <a:ea typeface="+mn-lt"/>
                <a:cs typeface="+mn-lt"/>
              </a:rPr>
              <a:t>#Create </a:t>
            </a:r>
            <a:r>
              <a:rPr lang="en-US" sz="1600" b="1" dirty="0" err="1">
                <a:ea typeface="+mn-lt"/>
                <a:cs typeface="+mn-lt"/>
              </a:rPr>
              <a:t>EventDataSpring</a:t>
            </a:r>
            <a:r>
              <a:rPr lang="en-US" sz="1600" b="1" dirty="0">
                <a:ea typeface="+mn-lt"/>
                <a:cs typeface="+mn-lt"/>
              </a:rPr>
              <a:t> DB In MySQL</a:t>
            </a:r>
            <a:endParaRPr lang="en-US" sz="1600" b="1"/>
          </a:p>
          <a:p>
            <a:r>
              <a:rPr lang="en-US" sz="1600" dirty="0" err="1">
                <a:ea typeface="+mn-lt"/>
                <a:cs typeface="+mn-lt"/>
              </a:rPr>
              <a:t>spring.datasource.username</a:t>
            </a:r>
            <a:r>
              <a:rPr lang="en-US" sz="1600" dirty="0">
                <a:ea typeface="+mn-lt"/>
                <a:cs typeface="+mn-lt"/>
              </a:rPr>
              <a:t>= username   </a:t>
            </a:r>
            <a:r>
              <a:rPr lang="en-US" sz="1600" b="1" dirty="0">
                <a:ea typeface="+mn-lt"/>
                <a:cs typeface="+mn-lt"/>
              </a:rPr>
              <a:t>#MySQl </a:t>
            </a:r>
            <a:r>
              <a:rPr lang="en-US" sz="1600" b="1" dirty="0" err="1">
                <a:ea typeface="+mn-lt"/>
                <a:cs typeface="+mn-lt"/>
              </a:rPr>
              <a:t>UserName</a:t>
            </a:r>
            <a:endParaRPr lang="en-US" sz="1600" b="1" dirty="0"/>
          </a:p>
          <a:p>
            <a:r>
              <a:rPr lang="en-US" sz="1600" dirty="0" err="1">
                <a:ea typeface="+mn-lt"/>
                <a:cs typeface="+mn-lt"/>
              </a:rPr>
              <a:t>spring.datasource.password</a:t>
            </a:r>
            <a:r>
              <a:rPr lang="en-US" sz="1600" dirty="0">
                <a:ea typeface="+mn-lt"/>
                <a:cs typeface="+mn-lt"/>
              </a:rPr>
              <a:t>=  password </a:t>
            </a:r>
            <a:r>
              <a:rPr lang="en-US" sz="1600" b="1" dirty="0">
                <a:ea typeface="+mn-lt"/>
                <a:cs typeface="+mn-lt"/>
              </a:rPr>
              <a:t>  #Password</a:t>
            </a:r>
            <a:endParaRPr lang="en-US" sz="1600" b="1" dirty="0"/>
          </a:p>
          <a:p>
            <a:r>
              <a:rPr lang="en-US" sz="1600" err="1">
                <a:ea typeface="+mn-lt"/>
                <a:cs typeface="+mn-lt"/>
              </a:rPr>
              <a:t>spring.jpa.show-sql</a:t>
            </a:r>
            <a:r>
              <a:rPr lang="en-US" sz="1600" dirty="0">
                <a:ea typeface="+mn-lt"/>
                <a:cs typeface="+mn-lt"/>
              </a:rPr>
              <a:t>=true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#print the query on u r console</a:t>
            </a:r>
            <a:endParaRPr lang="en-US" sz="1600" dirty="0"/>
          </a:p>
          <a:p>
            <a:r>
              <a:rPr lang="en-US" sz="1600" err="1">
                <a:ea typeface="+mn-lt"/>
                <a:cs typeface="+mn-lt"/>
              </a:rPr>
              <a:t>spring.jpa.properties.hibernate.dialect</a:t>
            </a:r>
            <a:r>
              <a:rPr lang="en-US" sz="1600" dirty="0">
                <a:ea typeface="+mn-lt"/>
                <a:cs typeface="+mn-lt"/>
              </a:rPr>
              <a:t>=</a:t>
            </a:r>
            <a:r>
              <a:rPr lang="en-US" sz="1600" err="1">
                <a:ea typeface="+mn-lt"/>
                <a:cs typeface="+mn-lt"/>
              </a:rPr>
              <a:t>org.hibernate.dialect.MySQLDialect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spring.jpa.hibernate.ddl</a:t>
            </a:r>
            <a:r>
              <a:rPr lang="en-US" sz="1600" dirty="0">
                <a:ea typeface="+mn-lt"/>
                <a:cs typeface="+mn-lt"/>
              </a:rPr>
              <a:t>-auto=update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372" y="576263"/>
            <a:ext cx="9580366" cy="875619"/>
          </a:xfrm>
        </p:spPr>
        <p:txBody>
          <a:bodyPr>
            <a:normAutofit/>
          </a:bodyPr>
          <a:lstStyle/>
          <a:p>
            <a:r>
              <a:rPr lang="en-US" sz="3200" dirty="0" err="1"/>
              <a:t>DataBase</a:t>
            </a:r>
            <a:r>
              <a:rPr lang="en-US" sz="3200" dirty="0"/>
              <a:t> Connections And Queries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6A002-1BEB-AE76-169E-13071F909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750" y="2357438"/>
            <a:ext cx="10826751" cy="31289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These are two Demo Queries that u have to add in MySQL in </a:t>
            </a:r>
            <a:r>
              <a:rPr lang="en-US" sz="1800" dirty="0" err="1">
                <a:ea typeface="+mn-lt"/>
                <a:cs typeface="+mn-lt"/>
              </a:rPr>
              <a:t>events_entity</a:t>
            </a:r>
            <a:r>
              <a:rPr lang="en-US" sz="1800" dirty="0">
                <a:ea typeface="+mn-lt"/>
                <a:cs typeface="+mn-lt"/>
              </a:rPr>
              <a:t> table:</a:t>
            </a:r>
          </a:p>
          <a:p>
            <a:r>
              <a:rPr lang="en-US" sz="1800" b="1" dirty="0">
                <a:ea typeface="+mn-lt"/>
                <a:cs typeface="+mn-lt"/>
              </a:rPr>
              <a:t>INSERT INTO </a:t>
            </a:r>
            <a:r>
              <a:rPr lang="en-US" sz="1800" b="1" err="1">
                <a:ea typeface="+mn-lt"/>
                <a:cs typeface="+mn-lt"/>
              </a:rPr>
              <a:t>EventDataSpring.events_entity</a:t>
            </a:r>
            <a:r>
              <a:rPr lang="en-US" sz="1800" b="1" dirty="0">
                <a:ea typeface="+mn-lt"/>
                <a:cs typeface="+mn-lt"/>
              </a:rPr>
              <a:t> (</a:t>
            </a:r>
            <a:r>
              <a:rPr lang="en-US" sz="1800" b="1" err="1">
                <a:ea typeface="+mn-lt"/>
                <a:cs typeface="+mn-lt"/>
              </a:rPr>
              <a:t>event_id</a:t>
            </a:r>
            <a:r>
              <a:rPr lang="en-US" sz="1800" b="1" dirty="0">
                <a:ea typeface="+mn-lt"/>
                <a:cs typeface="+mn-lt"/>
              </a:rPr>
              <a:t>, </a:t>
            </a:r>
            <a:r>
              <a:rPr lang="en-US" sz="1800" b="1" err="1">
                <a:ea typeface="+mn-lt"/>
                <a:cs typeface="+mn-lt"/>
              </a:rPr>
              <a:t>event_amount</a:t>
            </a:r>
            <a:r>
              <a:rPr lang="en-US" sz="1800" b="1" dirty="0">
                <a:ea typeface="+mn-lt"/>
                <a:cs typeface="+mn-lt"/>
              </a:rPr>
              <a:t>, </a:t>
            </a:r>
            <a:r>
              <a:rPr lang="en-US" sz="1800" b="1" err="1">
                <a:ea typeface="+mn-lt"/>
                <a:cs typeface="+mn-lt"/>
              </a:rPr>
              <a:t>event_category</a:t>
            </a:r>
            <a:r>
              <a:rPr lang="en-US" sz="1800" b="1" dirty="0">
                <a:ea typeface="+mn-lt"/>
                <a:cs typeface="+mn-lt"/>
              </a:rPr>
              <a:t>, </a:t>
            </a:r>
            <a:r>
              <a:rPr lang="en-US" sz="1800" b="1" err="1">
                <a:ea typeface="+mn-lt"/>
                <a:cs typeface="+mn-lt"/>
              </a:rPr>
              <a:t>event_details</a:t>
            </a:r>
            <a:r>
              <a:rPr lang="en-US" sz="1800" b="1" dirty="0">
                <a:ea typeface="+mn-lt"/>
                <a:cs typeface="+mn-lt"/>
              </a:rPr>
              <a:t>, event_img1, event_img2, event_img3, </a:t>
            </a:r>
            <a:r>
              <a:rPr lang="en-US" sz="1800" b="1" err="1">
                <a:ea typeface="+mn-lt"/>
                <a:cs typeface="+mn-lt"/>
              </a:rPr>
              <a:t>event_name</a:t>
            </a:r>
            <a:r>
              <a:rPr lang="en-US" sz="1800" b="1" dirty="0">
                <a:ea typeface="+mn-lt"/>
                <a:cs typeface="+mn-lt"/>
              </a:rPr>
              <a:t>)</a:t>
            </a:r>
          </a:p>
          <a:p>
            <a:r>
              <a:rPr lang="en-US" sz="1800" b="1" dirty="0">
                <a:ea typeface="+mn-lt"/>
                <a:cs typeface="+mn-lt"/>
              </a:rPr>
              <a:t>VALUES ('1', '85000', 'Birthday', 'Birthday event Data', 'Birthday8.jpg', 'Birthday2.jpg', 'Birthday3.jpeg', 'Birthday');</a:t>
            </a:r>
          </a:p>
          <a:p>
            <a:endParaRPr lang="en-US" sz="1800" b="1" dirty="0">
              <a:ea typeface="+mn-lt"/>
              <a:cs typeface="+mn-lt"/>
            </a:endParaRPr>
          </a:p>
          <a:p>
            <a:r>
              <a:rPr lang="en-US" sz="1800" b="1" dirty="0">
                <a:ea typeface="+mn-lt"/>
                <a:cs typeface="+mn-lt"/>
              </a:rPr>
              <a:t>INSERT INTO </a:t>
            </a:r>
            <a:r>
              <a:rPr lang="en-US" sz="1800" b="1" dirty="0" err="1">
                <a:ea typeface="+mn-lt"/>
                <a:cs typeface="+mn-lt"/>
              </a:rPr>
              <a:t>EventDataSpring.events_entity</a:t>
            </a:r>
            <a:r>
              <a:rPr lang="en-US" sz="1800" b="1" dirty="0">
                <a:ea typeface="+mn-lt"/>
                <a:cs typeface="+mn-lt"/>
              </a:rPr>
              <a:t> (</a:t>
            </a:r>
            <a:r>
              <a:rPr lang="en-US" sz="1800" b="1" dirty="0" err="1">
                <a:ea typeface="+mn-lt"/>
                <a:cs typeface="+mn-lt"/>
              </a:rPr>
              <a:t>event_id</a:t>
            </a:r>
            <a:r>
              <a:rPr lang="en-US" sz="1800" b="1" dirty="0">
                <a:ea typeface="+mn-lt"/>
                <a:cs typeface="+mn-lt"/>
              </a:rPr>
              <a:t>, </a:t>
            </a:r>
            <a:r>
              <a:rPr lang="en-US" sz="1800" b="1" dirty="0" err="1">
                <a:ea typeface="+mn-lt"/>
                <a:cs typeface="+mn-lt"/>
              </a:rPr>
              <a:t>event_amount</a:t>
            </a:r>
            <a:r>
              <a:rPr lang="en-US" sz="1800" b="1" dirty="0">
                <a:ea typeface="+mn-lt"/>
                <a:cs typeface="+mn-lt"/>
              </a:rPr>
              <a:t>, </a:t>
            </a:r>
            <a:r>
              <a:rPr lang="en-US" sz="1800" b="1" dirty="0" err="1">
                <a:ea typeface="+mn-lt"/>
                <a:cs typeface="+mn-lt"/>
              </a:rPr>
              <a:t>event_category</a:t>
            </a:r>
            <a:r>
              <a:rPr lang="en-US" sz="1800" b="1" dirty="0">
                <a:ea typeface="+mn-lt"/>
                <a:cs typeface="+mn-lt"/>
              </a:rPr>
              <a:t>, </a:t>
            </a:r>
            <a:r>
              <a:rPr lang="en-US" sz="1800" b="1" dirty="0" err="1">
                <a:ea typeface="+mn-lt"/>
                <a:cs typeface="+mn-lt"/>
              </a:rPr>
              <a:t>event_details</a:t>
            </a:r>
            <a:r>
              <a:rPr lang="en-US" sz="1800" b="1" dirty="0">
                <a:ea typeface="+mn-lt"/>
                <a:cs typeface="+mn-lt"/>
              </a:rPr>
              <a:t>, event_img1, event_img2, event_img3, </a:t>
            </a:r>
            <a:r>
              <a:rPr lang="en-US" sz="1800" b="1" dirty="0" err="1">
                <a:ea typeface="+mn-lt"/>
                <a:cs typeface="+mn-lt"/>
              </a:rPr>
              <a:t>event_name</a:t>
            </a:r>
            <a:r>
              <a:rPr lang="en-US" sz="1800" b="1" dirty="0">
                <a:ea typeface="+mn-lt"/>
                <a:cs typeface="+mn-lt"/>
              </a:rPr>
              <a:t>) </a:t>
            </a:r>
          </a:p>
          <a:p>
            <a:r>
              <a:rPr lang="en-US" sz="1800" b="1" dirty="0">
                <a:ea typeface="+mn-lt"/>
                <a:cs typeface="+mn-lt"/>
              </a:rPr>
              <a:t>VALUES ('', '75000', 'Marriage', 'Wedding event Data', 'wedding.jpeg', 'wedding2.jpg', 'wedding3.jpeg', 'Wedding');</a:t>
            </a:r>
          </a:p>
        </p:txBody>
      </p:sp>
    </p:spTree>
    <p:extLst>
      <p:ext uri="{BB962C8B-B14F-4D97-AF65-F5344CB8AC3E}">
        <p14:creationId xmlns:p14="http://schemas.microsoft.com/office/powerpoint/2010/main" val="38749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Run Spring-Boot Application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FF9F1-02F2-4FD4-A3BF-42428815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198914"/>
            <a:ext cx="10044112" cy="34559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Here are the steps to run a Spring Boot application: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Install JDK</a:t>
            </a:r>
            <a:r>
              <a:rPr lang="en-US" dirty="0">
                <a:ea typeface="+mn-lt"/>
                <a:cs typeface="+mn-lt"/>
              </a:rPr>
              <a:t>: Ensure Java JDK (11 or above) is installed.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Set up IDE</a:t>
            </a:r>
            <a:r>
              <a:rPr lang="en-US" dirty="0">
                <a:ea typeface="+mn-lt"/>
                <a:cs typeface="+mn-lt"/>
              </a:rPr>
              <a:t>: Use an IDE like Spring Tool Suite (STS) or IntelliJ.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Build Project</a:t>
            </a:r>
            <a:r>
              <a:rPr lang="en-US" dirty="0">
                <a:ea typeface="+mn-lt"/>
                <a:cs typeface="+mn-lt"/>
              </a:rPr>
              <a:t>: Use Maven/Gradle to build the project (</a:t>
            </a:r>
            <a:r>
              <a:rPr lang="en-US" dirty="0" err="1">
                <a:latin typeface="Consolas"/>
                <a:ea typeface="+mn-lt"/>
                <a:cs typeface="+mn-lt"/>
              </a:rPr>
              <a:t>mvn</a:t>
            </a:r>
            <a:r>
              <a:rPr lang="en-US" dirty="0">
                <a:latin typeface="Consolas"/>
                <a:ea typeface="+mn-lt"/>
                <a:cs typeface="+mn-lt"/>
              </a:rPr>
              <a:t> clean install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dirty="0" err="1">
                <a:latin typeface="Consolas"/>
                <a:ea typeface="+mn-lt"/>
                <a:cs typeface="+mn-lt"/>
              </a:rPr>
              <a:t>gradle</a:t>
            </a:r>
            <a:r>
              <a:rPr lang="en-US" dirty="0">
                <a:latin typeface="Consolas"/>
                <a:ea typeface="+mn-lt"/>
                <a:cs typeface="+mn-lt"/>
              </a:rPr>
              <a:t> build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Run Application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>
              <a:buFont typeface="Wingdings 2"/>
              <a:buChar char=""/>
            </a:pPr>
            <a:r>
              <a:rPr lang="en-US" dirty="0">
                <a:ea typeface="+mn-lt"/>
                <a:cs typeface="+mn-lt"/>
              </a:rPr>
              <a:t>From IDE: Right-click the main class and select "Run as Spring Boot App."</a:t>
            </a:r>
          </a:p>
          <a:p>
            <a:pPr lvl="1">
              <a:buFont typeface="Wingdings 2"/>
              <a:buChar char=""/>
            </a:pPr>
            <a:r>
              <a:rPr lang="en-US" dirty="0">
                <a:ea typeface="+mn-lt"/>
                <a:cs typeface="+mn-lt"/>
              </a:rPr>
              <a:t>From command line: Run </a:t>
            </a:r>
            <a:r>
              <a:rPr lang="en-US" dirty="0" err="1">
                <a:latin typeface="Consolas"/>
                <a:ea typeface="+mn-lt"/>
                <a:cs typeface="+mn-lt"/>
              </a:rPr>
              <a:t>mvn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spring-boot:run</a:t>
            </a:r>
            <a:r>
              <a:rPr lang="en-US" dirty="0">
                <a:ea typeface="+mn-lt"/>
                <a:cs typeface="+mn-lt"/>
              </a:rPr>
              <a:t> or execute the JAR file with </a:t>
            </a:r>
            <a:r>
              <a:rPr lang="en-US" dirty="0">
                <a:latin typeface="Consolas"/>
                <a:ea typeface="+mn-lt"/>
                <a:cs typeface="+mn-lt"/>
              </a:rPr>
              <a:t>java -jar target/your-app.jar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C64CEEC-83BF-60C7-B00E-F2DE1BC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12" hidden="1">
            <a:extLst>
              <a:ext uri="{FF2B5EF4-FFF2-40B4-BE49-F238E27FC236}">
                <a16:creationId xmlns:a16="http://schemas.microsoft.com/office/drawing/2014/main" id="{DB1A04D5-0E76-4B7C-BA8B-FF62DC206D3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5544-C200-BEF3-61CE-CCB5EE89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And Admin Login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5A923-029A-6A16-47FE-49ED6E1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778" y="2103664"/>
            <a:ext cx="5662612" cy="3455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Allows registered users to access personal data and functionalities.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Typically includes fields like username/email and password.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Limited permissions, granting access to user-specific features (e.g., profile, orders).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Can reset password or recover account via email.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Logged-in users may be tracked via sessions or JWT (JSON Web Tokens).</a:t>
            </a:r>
            <a:endParaRPr lang="en-US"/>
          </a:p>
          <a:p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E4A32E4-179C-6FC0-8A0F-65F16380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806B-4BE0-6B7B-FE18-DF2D7567071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Access for administrators with higher-level privileges.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Includes strict authentication (often with multi-factor authentication).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Grants control over management features (e.g., user management, site settings, data monitoring).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Access to sensitive data and critical operations (e.g., CRUD operations on users, reports).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Admin roles may be divided into levels (e.g., Super Admin, Moderator).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Swarup Gund</a:t>
            </a:r>
          </a:p>
          <a:p>
            <a:r>
              <a:rPr lang="en-US" dirty="0"/>
              <a:t>8668319064</a:t>
            </a:r>
          </a:p>
          <a:p>
            <a:r>
              <a:rPr lang="en-US" dirty="0"/>
              <a:t>Swarupgund10@gmail.com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6D0E89-8FE5-4564-B75D-6D6A80E926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66BB56-E71F-413C-A17E-3C61B4BD473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CCFBFAD-0D5C-4560-A0B6-6D94F8C67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OffsetVTI</Template>
  <TotalTime>0</TotalTime>
  <Words>426</Words>
  <Application>Microsoft Office PowerPoint</Application>
  <PresentationFormat>Widescreen</PresentationFormat>
  <Paragraphs>125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OffsetVTI</vt:lpstr>
      <vt:lpstr>Eventify</vt:lpstr>
      <vt:lpstr>Introduction</vt:lpstr>
      <vt:lpstr>Spring Boot starter Dependencies</vt:lpstr>
      <vt:lpstr>Spring Boot starter dependencies:</vt:lpstr>
      <vt:lpstr>Application.properties(MySQL)</vt:lpstr>
      <vt:lpstr>DataBase Connections And Queries </vt:lpstr>
      <vt:lpstr>How to Run Spring-Boot Application</vt:lpstr>
      <vt:lpstr>User Login And Admin Login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93</cp:revision>
  <dcterms:created xsi:type="dcterms:W3CDTF">2024-09-14T13:23:24Z</dcterms:created>
  <dcterms:modified xsi:type="dcterms:W3CDTF">2024-09-14T13:41:45Z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