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Marcellus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178">
          <p15:clr>
            <a:srgbClr val="747775"/>
          </p15:clr>
        </p15:guide>
        <p15:guide id="4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26D1BB-0666-4927-A4E1-0FFF3D345F49}">
  <a:tblStyle styleId="{A026D1BB-0666-4927-A4E1-0FFF3D345F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78" orient="horz"/>
        <p:guide pos="2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rcellu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eb9d2f515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4eb9d2f51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4eb9d2f515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e21e5c6d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3e21e5c6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33e21e5c6d5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21e5c6d5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3e21e5c6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33e21e5c6d5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e21e5c6d5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3e21e5c6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33e21e5c6d5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e21e5c6d5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3e21e5c6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33e21e5c6d5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ba9721e0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4ba9721e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34ba9721e05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ba79c214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4ba79c21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34ba79c2143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ba79c214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4ba79c21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4ba79c2143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ba79c2143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4ba79c214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34ba79c2143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ba79c2143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4ba79c21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34ba79c2143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ba79c2143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4ba79c21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34ba79c2143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62b4cd1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462b4cd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3462b4cd14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ba9721e05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4ba9721e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g34ba9721e05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ba6a1eceb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4ba6a1ec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4ba6a1eceb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eb9d2f51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4eb9d2f5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34eb9d2f51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eb9d2f515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4eb9d2f5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34eb9d2f515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eb9d2f515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4eb9d2f5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4eb9d2f515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eb9d2f51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4eb9d2f51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34eb9d2f51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eb9d2f515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4eb9d2f51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4eb9d2f515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168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4427"/>
              </a:buClr>
              <a:buSzPts val="1400"/>
              <a:buFont typeface="Times New Roman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148443" y="294320"/>
            <a:ext cx="6847115" cy="7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324390" y="6373654"/>
            <a:ext cx="145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2/20/2024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8240198" y="6347051"/>
            <a:ext cx="6014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73929" y="524443"/>
            <a:ext cx="15020" cy="5873873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8958782" y="135448"/>
            <a:ext cx="14374" cy="6100958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429274" y="135448"/>
            <a:ext cx="8536694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 flipH="1" rot="-5400000">
            <a:off x="162549" y="6424715"/>
            <a:ext cx="293100" cy="24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" name="Google Shape;17;p1"/>
          <p:cNvCxnSpPr/>
          <p:nvPr/>
        </p:nvCxnSpPr>
        <p:spPr>
          <a:xfrm rot="5400000">
            <a:off x="8611957" y="6330007"/>
            <a:ext cx="454800" cy="26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4" y="135448"/>
            <a:ext cx="425219" cy="672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588" y="135448"/>
            <a:ext cx="153343" cy="5305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1645" y="6043825"/>
            <a:ext cx="651512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" y="6214968"/>
            <a:ext cx="1991676" cy="66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987623" y="3550281"/>
            <a:ext cx="385984" cy="628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093663" y="3283949"/>
            <a:ext cx="173904" cy="62820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0" y="1068400"/>
            <a:ext cx="91440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None/>
            </a:pPr>
            <a:r>
              <a:rPr b="1" lang="en-US" sz="3600">
                <a:solidFill>
                  <a:srgbClr val="C00000"/>
                </a:solidFill>
              </a:rPr>
              <a:t>Load Balancing in Cloud Computing: A Simulation-Based Evaluation </a:t>
            </a:r>
            <a:endParaRPr b="1"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0" y="2471568"/>
            <a:ext cx="91440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Bhakti Lahane - 16010122093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Kshitij Pandey - 16010122129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Swarup Pingale - 16010122145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Cloud Computing IA2</a:t>
            </a:r>
            <a:endParaRPr b="1"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K J Somaiya School Of Engineering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Guide: Prof. Zaheed Shaikh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425675" y="6183600"/>
            <a:ext cx="1496700" cy="6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>
            <p:ph type="ctrTitle"/>
          </p:nvPr>
        </p:nvSpPr>
        <p:spPr>
          <a:xfrm>
            <a:off x="411600" y="859375"/>
            <a:ext cx="83208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8571"/>
              <a:buFont typeface="Marcellus"/>
              <a:buNone/>
            </a:pP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Location-Aware Algorithm Pseudocode</a:t>
            </a:r>
            <a:endParaRPr sz="42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5944" y="2078200"/>
            <a:ext cx="58769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>
            <p:ph type="ctrTitle"/>
          </p:nvPr>
        </p:nvSpPr>
        <p:spPr>
          <a:xfrm>
            <a:off x="1033025" y="725975"/>
            <a:ext cx="7553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CloudAnalyst Simulation Tool</a:t>
            </a:r>
            <a:endParaRPr sz="42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774300" y="1691850"/>
            <a:ext cx="79002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CloudAnalyst is an extension of CloudSim, built specifically for simulating and analyzing cloud computing environments visually. It allows configuring: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User Bases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representing users from different regions.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Data Centers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including VMs, hosts, network latency, and costs.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Policies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such as scheduling, load balancing, and brokering.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CloudAnalyst is ideal for academic and research purposes because it simplifies complex cloud behaviors into a GUI-based simulation platform.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ctrTitle"/>
          </p:nvPr>
        </p:nvSpPr>
        <p:spPr>
          <a:xfrm>
            <a:off x="2669475" y="666100"/>
            <a:ext cx="50610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42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Experimental Setup</a:t>
            </a:r>
            <a:endParaRPr sz="42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774300" y="1599575"/>
            <a:ext cx="79002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 closely replicate real-world scenarios, the simulation setup in the paper includes: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5 User Bases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(UB1–UB5) spread across global regions.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2 Data Centers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configured with the same resources to eliminate bias.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20 Virtual Machines per Data Center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each with 512 MB RAM and 250 MIPS.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Workload Distribution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using traffic patterns to simulate realistic user behavior.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Simulation Time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60 minutes to capture performance trends across time.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>
            <p:ph type="ctrTitle"/>
          </p:nvPr>
        </p:nvSpPr>
        <p:spPr>
          <a:xfrm>
            <a:off x="1556225" y="666100"/>
            <a:ext cx="67227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Algorithm Comparison</a:t>
            </a:r>
            <a:endParaRPr sz="42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28"/>
          <p:cNvGraphicFramePr/>
          <p:nvPr/>
        </p:nvGraphicFramePr>
        <p:xfrm>
          <a:off x="874313" y="168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{A026D1BB-0666-4927-A4E1-0FFF3D345F49}</a:tableStyleId>
              </a:tblPr>
              <a:tblGrid>
                <a:gridCol w="1484900"/>
                <a:gridCol w="1334800"/>
                <a:gridCol w="1204700"/>
                <a:gridCol w="2434200"/>
                <a:gridCol w="1333325"/>
              </a:tblGrid>
              <a:tr h="46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Algorithm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Balancing Efficiency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Complexity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Suitability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Fault Tolerance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Round Robin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Small-scale systems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Equally Spread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Small-scale systems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Location-Aware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Large, geo-distributed systems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28"/>
          <p:cNvSpPr txBox="1"/>
          <p:nvPr>
            <p:ph idx="1" type="subTitle"/>
          </p:nvPr>
        </p:nvSpPr>
        <p:spPr>
          <a:xfrm>
            <a:off x="820163" y="4701225"/>
            <a:ext cx="7900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measures load distribution.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Complexity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reflects ease of deployment and computation.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Suitability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is the recommended cloud environment.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Fault Tolerance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covers resilience during failure scenarios.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type="ctrTitle"/>
          </p:nvPr>
        </p:nvSpPr>
        <p:spPr>
          <a:xfrm>
            <a:off x="1139950" y="666100"/>
            <a:ext cx="7433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26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Simulation Setup: User and Datacenter Configuration</a:t>
            </a:r>
            <a:endParaRPr sz="26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7">
            <a:alphaModFix/>
          </a:blip>
          <a:srcRect b="10554" l="0" r="24986" t="0"/>
          <a:stretch/>
        </p:blipFill>
        <p:spPr>
          <a:xfrm>
            <a:off x="1277725" y="1517500"/>
            <a:ext cx="7157549" cy="45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>
            <p:ph type="ctrTitle"/>
          </p:nvPr>
        </p:nvSpPr>
        <p:spPr>
          <a:xfrm>
            <a:off x="1139950" y="666100"/>
            <a:ext cx="7433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26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Virtual Machine Configuration</a:t>
            </a:r>
            <a:endParaRPr sz="26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7">
            <a:alphaModFix/>
          </a:blip>
          <a:srcRect b="13141" l="0" r="24823" t="0"/>
          <a:stretch/>
        </p:blipFill>
        <p:spPr>
          <a:xfrm>
            <a:off x="1269025" y="1571050"/>
            <a:ext cx="7174948" cy="440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>
            <p:ph type="ctrTitle"/>
          </p:nvPr>
        </p:nvSpPr>
        <p:spPr>
          <a:xfrm>
            <a:off x="1139950" y="666100"/>
            <a:ext cx="7433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26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Application Deployment Configuration</a:t>
            </a:r>
            <a:endParaRPr sz="26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7">
            <a:alphaModFix/>
          </a:blip>
          <a:srcRect b="13013" l="0" r="24664" t="0"/>
          <a:stretch/>
        </p:blipFill>
        <p:spPr>
          <a:xfrm>
            <a:off x="1156953" y="1517500"/>
            <a:ext cx="7134883" cy="43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 txBox="1"/>
          <p:nvPr>
            <p:ph type="ctrTitle"/>
          </p:nvPr>
        </p:nvSpPr>
        <p:spPr>
          <a:xfrm>
            <a:off x="1139950" y="666100"/>
            <a:ext cx="7433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26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User Base and Data Center Setup on World Map – Location-Aware Routing Enabled</a:t>
            </a:r>
            <a:endParaRPr sz="26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269" y="1517500"/>
            <a:ext cx="8256271" cy="439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 txBox="1"/>
          <p:nvPr>
            <p:ph type="ctrTitle"/>
          </p:nvPr>
        </p:nvSpPr>
        <p:spPr>
          <a:xfrm>
            <a:off x="1139950" y="666100"/>
            <a:ext cx="7433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26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Graphical Results – Response Time Analysis (Location-Aware Impact)</a:t>
            </a:r>
            <a:endParaRPr sz="26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 rotWithShape="1">
          <a:blip r:embed="rId7">
            <a:alphaModFix/>
          </a:blip>
          <a:srcRect b="0" l="0" r="25595" t="0"/>
          <a:stretch/>
        </p:blipFill>
        <p:spPr>
          <a:xfrm>
            <a:off x="1334850" y="1517500"/>
            <a:ext cx="6779107" cy="4497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>
            <p:ph type="ctrTitle"/>
          </p:nvPr>
        </p:nvSpPr>
        <p:spPr>
          <a:xfrm>
            <a:off x="1139950" y="666100"/>
            <a:ext cx="7433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26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Detailed Response Times and Data Center Request Summary – Comparing Algorithm Efficiency</a:t>
            </a:r>
            <a:endParaRPr sz="26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4"/>
          <p:cNvPicPr preferRelativeResize="0"/>
          <p:nvPr/>
        </p:nvPicPr>
        <p:blipFill rotWithShape="1">
          <a:blip r:embed="rId7">
            <a:alphaModFix/>
          </a:blip>
          <a:srcRect b="5638" l="21377" r="26161" t="5983"/>
          <a:stretch/>
        </p:blipFill>
        <p:spPr>
          <a:xfrm>
            <a:off x="1190850" y="1833775"/>
            <a:ext cx="3932900" cy="39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4"/>
          <p:cNvPicPr preferRelativeResize="0"/>
          <p:nvPr/>
        </p:nvPicPr>
        <p:blipFill rotWithShape="1">
          <a:blip r:embed="rId8">
            <a:alphaModFix/>
          </a:blip>
          <a:srcRect b="0" l="0" r="50629" t="0"/>
          <a:stretch/>
        </p:blipFill>
        <p:spPr>
          <a:xfrm>
            <a:off x="5319650" y="1792800"/>
            <a:ext cx="3501450" cy="22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19650" y="4054693"/>
            <a:ext cx="3501450" cy="49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2843250" y="611575"/>
            <a:ext cx="3762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Introduction</a:t>
            </a:r>
            <a:endParaRPr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774300" y="1835375"/>
            <a:ext cx="7900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Cloud computing delivers computing resources over the internet on demand.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It provides scalability, cost-efficiency, and high availability.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One major challenge in cloud computing is load balancing – ensuring optimal distribution of workloads across servers.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Load balancing improves resource utilization, response time, and overall system reliability.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425675" y="6183600"/>
            <a:ext cx="1496700" cy="6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>
            <p:ph type="ctrTitle"/>
          </p:nvPr>
        </p:nvSpPr>
        <p:spPr>
          <a:xfrm>
            <a:off x="1139950" y="666100"/>
            <a:ext cx="7433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26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Simulation Insights: Processing Time and Cost Analysis</a:t>
            </a:r>
            <a:endParaRPr sz="26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6869" y="1517500"/>
            <a:ext cx="7059271" cy="44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6"/>
          <p:cNvSpPr txBox="1"/>
          <p:nvPr>
            <p:ph type="ctrTitle"/>
          </p:nvPr>
        </p:nvSpPr>
        <p:spPr>
          <a:xfrm>
            <a:off x="2137200" y="666100"/>
            <a:ext cx="5174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43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Key Observations</a:t>
            </a:r>
            <a:endParaRPr sz="43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 txBox="1"/>
          <p:nvPr>
            <p:ph idx="1" type="subTitle"/>
          </p:nvPr>
        </p:nvSpPr>
        <p:spPr>
          <a:xfrm>
            <a:off x="774300" y="1639388"/>
            <a:ext cx="79002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Round Robin is efficient in smaller, uniform load settings.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Equally Spread works well with static workloads and provides balance but fails during traffic spikes.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Location-Aware adapts dynamically, reduces latency, and handles geographical load variations best.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Load balancing is not one-size-fits-all,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the algorithm should match the cloud environment.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>
            <p:ph type="ctrTitle"/>
          </p:nvPr>
        </p:nvSpPr>
        <p:spPr>
          <a:xfrm>
            <a:off x="2137200" y="666100"/>
            <a:ext cx="5174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43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Conclusion</a:t>
            </a:r>
            <a:endParaRPr sz="43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774300" y="1492338"/>
            <a:ext cx="7900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simulation confirmed that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Location-Aware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is the most suitable algorithm for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modern, large-scale, distributed cloud systems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offering a balance of performance, resilience, and scalability.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However: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In resource-constrained or smaller environments, Round Robin or Equally Spread may suffice.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CloudAnalyst proved valuable for testing such scenarios in a controlled, visual environment.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Future scope includes: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Implementing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AI/ML-based dynamic load balancers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Testing under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energy efficiency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latency optimization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goals.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ctrTitle"/>
          </p:nvPr>
        </p:nvSpPr>
        <p:spPr>
          <a:xfrm>
            <a:off x="685800" y="2720340"/>
            <a:ext cx="7772400" cy="90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54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THANK YOU</a:t>
            </a:r>
            <a:endParaRPr sz="54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365" name="Google Shape;3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8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ctrTitle"/>
          </p:nvPr>
        </p:nvSpPr>
        <p:spPr>
          <a:xfrm>
            <a:off x="2241650" y="666100"/>
            <a:ext cx="54222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12500"/>
              <a:buFont typeface="Marcellus"/>
              <a:buNone/>
            </a:pPr>
            <a:r>
              <a:rPr lang="en-US" sz="48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Research Objectives</a:t>
            </a:r>
            <a:endParaRPr sz="48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774300" y="1835375"/>
            <a:ext cx="79002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30200" lvl="0" marL="457200" marR="328940" rtl="0" algn="just">
              <a:lnSpc>
                <a:spcPct val="115000"/>
              </a:lnSpc>
              <a:spcBef>
                <a:spcPts val="669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 evaluate and compare three load balancing algorithms: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3289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Round Robin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3289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Equally Spread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3289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Location-Aware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28940" rtl="0" algn="just">
              <a:lnSpc>
                <a:spcPct val="100000"/>
              </a:lnSpc>
              <a:spcBef>
                <a:spcPts val="669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328940" rtl="0" algn="just">
              <a:lnSpc>
                <a:spcPct val="100000"/>
              </a:lnSpc>
              <a:spcBef>
                <a:spcPts val="669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 Simulate Algorithms using CloudAnalyst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28940" rtl="0" algn="just">
              <a:lnSpc>
                <a:spcPct val="100000"/>
              </a:lnSpc>
              <a:spcBef>
                <a:spcPts val="669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328940" rtl="0" algn="just">
              <a:lnSpc>
                <a:spcPct val="115000"/>
              </a:lnSpc>
              <a:spcBef>
                <a:spcPts val="669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 assess their performance based 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3289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Balancing Efficiency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3289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Complexity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3289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Suitability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3289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Fault Tolerance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425675" y="6183600"/>
            <a:ext cx="1496700" cy="6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type="ctrTitle"/>
          </p:nvPr>
        </p:nvSpPr>
        <p:spPr>
          <a:xfrm>
            <a:off x="1393950" y="714963"/>
            <a:ext cx="70851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12500"/>
              <a:buFont typeface="Marcellus"/>
              <a:buNone/>
            </a:pPr>
            <a:r>
              <a:rPr lang="en-US" sz="48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Load Balancing Algorithms</a:t>
            </a:r>
            <a:endParaRPr sz="48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774300" y="1835375"/>
            <a:ext cx="4710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Round Robin Algorithm: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Simple and widely used method.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Distributes requests sequentially across VMs.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Ignores server load or capabilities.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Equally Spread Current Execution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Assigns jobs to the VM with the least current load.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Offers better distribution than Round Robin.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May struggle with fault tolerance.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425675" y="6183600"/>
            <a:ext cx="1496700" cy="6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5538175" y="1669825"/>
            <a:ext cx="26700" cy="45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5739325" y="1931275"/>
            <a:ext cx="31275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Location-Aware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 Algorithm: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Considers the physical/geographic location of servers.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Reduces latency by assigning jobs to the nearest or least-latent VM.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Performs VM migrations if imbalance is detected.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ctrTitle"/>
          </p:nvPr>
        </p:nvSpPr>
        <p:spPr>
          <a:xfrm>
            <a:off x="1033025" y="725975"/>
            <a:ext cx="7553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Round Robin Algorithm</a:t>
            </a:r>
            <a:endParaRPr sz="42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774300" y="1691838"/>
            <a:ext cx="79002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Round Robin Algorithm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is a simple and commonly used load balancing method. It assigns virtual machines (VMs) to physical machines (PMs) in a sequential, circular order. Each server gets an equal number of VMs without considering the current load.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Best suited for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small-scale systems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with uniform workloads.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Offers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low complexity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high fault tolerance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but may lead to uneven performance in dynamic environments.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type="ctrTitle"/>
          </p:nvPr>
        </p:nvSpPr>
        <p:spPr>
          <a:xfrm>
            <a:off x="712175" y="725975"/>
            <a:ext cx="8181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8571"/>
              <a:buFont typeface="Marcellus"/>
              <a:buNone/>
            </a:pP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Round Robin Algorithm Pseudocode</a:t>
            </a:r>
            <a:endParaRPr sz="42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9000" y="1354750"/>
            <a:ext cx="4454103" cy="49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9575" y="1807925"/>
            <a:ext cx="3323900" cy="114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type="ctrTitle"/>
          </p:nvPr>
        </p:nvSpPr>
        <p:spPr>
          <a:xfrm>
            <a:off x="1033025" y="725975"/>
            <a:ext cx="7553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Equally Spread </a:t>
            </a: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Algorithm</a:t>
            </a:r>
            <a:endParaRPr sz="42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774300" y="1691838"/>
            <a:ext cx="7900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Equally Spread Current Execution Algorithm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dynamically distributes incoming jobs to the VM with the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least current load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 It ensures that no VM is overburdened while others remain underutilized.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Suitable for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small-scale systems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with varying workloads.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Provides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high balancing efficiency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but lacks in fault recovery.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>
            <p:ph type="ctrTitle"/>
          </p:nvPr>
        </p:nvSpPr>
        <p:spPr>
          <a:xfrm>
            <a:off x="337850" y="725975"/>
            <a:ext cx="88062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8571"/>
              <a:buFont typeface="Marcellus"/>
              <a:buNone/>
            </a:pP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Equally Spread</a:t>
            </a: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 Algorithm Pseudocode</a:t>
            </a:r>
            <a:endParaRPr sz="42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5750" y="1354750"/>
            <a:ext cx="5954411" cy="49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>
            <p:ph type="ctrTitle"/>
          </p:nvPr>
        </p:nvSpPr>
        <p:spPr>
          <a:xfrm>
            <a:off x="1033025" y="725975"/>
            <a:ext cx="7553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Location-Aware</a:t>
            </a:r>
            <a:r>
              <a:rPr lang="en-US" sz="4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 Algorithm</a:t>
            </a:r>
            <a:endParaRPr sz="42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96" name="Google Shape;196;p24"/>
          <p:cNvSpPr txBox="1"/>
          <p:nvPr>
            <p:ph idx="1" type="subTitle"/>
          </p:nvPr>
        </p:nvSpPr>
        <p:spPr>
          <a:xfrm>
            <a:off x="774300" y="1691838"/>
            <a:ext cx="7900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Location-Aware Algorithm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considers the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geographical proximity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of VMs and data centers to reduce network latency and balance workloads more effectively.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Highly suitable for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large-scale, geo-distributed systems</a:t>
            </a:r>
            <a:br>
              <a:rPr b="1" lang="en-US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Performs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VM migrations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based on distance and load to ensure even distribution and fault tolerance.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