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9" r:id="rId4"/>
    <p:sldId id="258" r:id="rId5"/>
    <p:sldId id="263" r:id="rId6"/>
    <p:sldId id="281" r:id="rId7"/>
    <p:sldId id="260" r:id="rId8"/>
    <p:sldId id="269" r:id="rId9"/>
    <p:sldId id="282" r:id="rId10"/>
    <p:sldId id="285" r:id="rId11"/>
    <p:sldId id="272" r:id="rId12"/>
    <p:sldId id="273" r:id="rId13"/>
    <p:sldId id="289" r:id="rId14"/>
    <p:sldId id="283" r:id="rId15"/>
    <p:sldId id="284" r:id="rId16"/>
    <p:sldId id="287" r:id="rId17"/>
    <p:sldId id="291" r:id="rId18"/>
    <p:sldId id="288" r:id="rId19"/>
    <p:sldId id="286" r:id="rId20"/>
    <p:sldId id="274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8B3281-44E4-4BB0-905F-8F510EB0692A}" type="doc">
      <dgm:prSet loTypeId="urn:microsoft.com/office/officeart/2005/8/layout/vProcess5" loCatId="process" qsTypeId="urn:microsoft.com/office/officeart/2005/8/quickstyle/simple3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6D4EE775-4C2F-4731-BD0B-624345E8BC63}">
      <dgm:prSet/>
      <dgm:spPr/>
      <dgm:t>
        <a:bodyPr/>
        <a:lstStyle/>
        <a:p>
          <a:r>
            <a:rPr lang="en-US" dirty="0"/>
            <a:t>8,092 Images </a:t>
          </a:r>
        </a:p>
      </dgm:t>
    </dgm:pt>
    <dgm:pt modelId="{4E899571-AE03-4273-AB86-19ABFAF4BAFF}" type="parTrans" cxnId="{F5187603-4243-427B-AC9D-A0303EDEC33B}">
      <dgm:prSet/>
      <dgm:spPr/>
      <dgm:t>
        <a:bodyPr/>
        <a:lstStyle/>
        <a:p>
          <a:endParaRPr lang="en-US"/>
        </a:p>
      </dgm:t>
    </dgm:pt>
    <dgm:pt modelId="{E279D309-D686-4EA1-A295-EB9653806E01}" type="sibTrans" cxnId="{F5187603-4243-427B-AC9D-A0303EDEC33B}">
      <dgm:prSet/>
      <dgm:spPr/>
      <dgm:t>
        <a:bodyPr/>
        <a:lstStyle/>
        <a:p>
          <a:endParaRPr lang="en-US"/>
        </a:p>
      </dgm:t>
    </dgm:pt>
    <dgm:pt modelId="{1952C8F0-17D7-4806-B7C7-D528730DD7DD}">
      <dgm:prSet/>
      <dgm:spPr/>
      <dgm:t>
        <a:bodyPr/>
        <a:lstStyle/>
        <a:p>
          <a:r>
            <a:rPr lang="en-US" dirty="0"/>
            <a:t>40,460 Sentences</a:t>
          </a:r>
        </a:p>
      </dgm:t>
    </dgm:pt>
    <dgm:pt modelId="{4BAD1D83-85B3-4ED5-889E-914FA0F65392}" type="parTrans" cxnId="{2AA869FD-1DCA-412E-B258-7BC0A6415733}">
      <dgm:prSet/>
      <dgm:spPr/>
      <dgm:t>
        <a:bodyPr/>
        <a:lstStyle/>
        <a:p>
          <a:endParaRPr lang="en-US"/>
        </a:p>
      </dgm:t>
    </dgm:pt>
    <dgm:pt modelId="{DDF56DA7-161C-407D-A392-A99A614BB2B2}" type="sibTrans" cxnId="{2AA869FD-1DCA-412E-B258-7BC0A6415733}">
      <dgm:prSet/>
      <dgm:spPr/>
      <dgm:t>
        <a:bodyPr/>
        <a:lstStyle/>
        <a:p>
          <a:endParaRPr lang="en-US"/>
        </a:p>
      </dgm:t>
    </dgm:pt>
    <dgm:pt modelId="{ABF14576-EBF9-458B-A403-64620866D42F}">
      <dgm:prSet/>
      <dgm:spPr/>
      <dgm:t>
        <a:bodyPr/>
        <a:lstStyle/>
        <a:p>
          <a:r>
            <a:rPr lang="en-US" dirty="0"/>
            <a:t>Associated JPG</a:t>
          </a:r>
        </a:p>
      </dgm:t>
    </dgm:pt>
    <dgm:pt modelId="{CEAFF98C-D05B-4B49-92CE-2C010C3E2534}" type="parTrans" cxnId="{3A88C71F-3945-4749-A24D-FD02B471C5A8}">
      <dgm:prSet/>
      <dgm:spPr/>
      <dgm:t>
        <a:bodyPr/>
        <a:lstStyle/>
        <a:p>
          <a:endParaRPr lang="en-US"/>
        </a:p>
      </dgm:t>
    </dgm:pt>
    <dgm:pt modelId="{75F2607B-8325-4490-9583-3F6A924863FB}" type="sibTrans" cxnId="{3A88C71F-3945-4749-A24D-FD02B471C5A8}">
      <dgm:prSet/>
      <dgm:spPr/>
      <dgm:t>
        <a:bodyPr/>
        <a:lstStyle/>
        <a:p>
          <a:endParaRPr lang="en-US"/>
        </a:p>
      </dgm:t>
    </dgm:pt>
    <dgm:pt modelId="{B314C57D-E517-49E8-AC44-35DCF9FC6814}">
      <dgm:prSet/>
      <dgm:spPr/>
      <dgm:t>
        <a:bodyPr/>
        <a:lstStyle/>
        <a:p>
          <a:r>
            <a:rPr lang="en-US" dirty="0"/>
            <a:t>Test Images </a:t>
          </a:r>
        </a:p>
      </dgm:t>
    </dgm:pt>
    <dgm:pt modelId="{641AAD05-1612-42DB-B61E-12EC748614B6}" type="sibTrans" cxnId="{E250FB01-6A54-4096-9417-7C829AC34876}">
      <dgm:prSet/>
      <dgm:spPr/>
      <dgm:t>
        <a:bodyPr/>
        <a:lstStyle/>
        <a:p>
          <a:endParaRPr lang="en-US"/>
        </a:p>
      </dgm:t>
    </dgm:pt>
    <dgm:pt modelId="{F8236192-6F44-4BD8-8898-DF4A8E644142}" type="parTrans" cxnId="{E250FB01-6A54-4096-9417-7C829AC34876}">
      <dgm:prSet/>
      <dgm:spPr/>
      <dgm:t>
        <a:bodyPr/>
        <a:lstStyle/>
        <a:p>
          <a:endParaRPr lang="en-US"/>
        </a:p>
      </dgm:t>
    </dgm:pt>
    <dgm:pt modelId="{E4275C7A-86E9-4F69-98F9-1F8E21083783}" type="pres">
      <dgm:prSet presAssocID="{8C8B3281-44E4-4BB0-905F-8F510EB0692A}" presName="outerComposite" presStyleCnt="0">
        <dgm:presLayoutVars>
          <dgm:chMax val="5"/>
          <dgm:dir/>
          <dgm:resizeHandles val="exact"/>
        </dgm:presLayoutVars>
      </dgm:prSet>
      <dgm:spPr/>
    </dgm:pt>
    <dgm:pt modelId="{AB5E63ED-0531-4B3F-9784-9EDDB2A2EB04}" type="pres">
      <dgm:prSet presAssocID="{8C8B3281-44E4-4BB0-905F-8F510EB0692A}" presName="dummyMaxCanvas" presStyleCnt="0">
        <dgm:presLayoutVars/>
      </dgm:prSet>
      <dgm:spPr/>
    </dgm:pt>
    <dgm:pt modelId="{61F5C012-B4CB-448F-9598-3FEF120E5C2C}" type="pres">
      <dgm:prSet presAssocID="{8C8B3281-44E4-4BB0-905F-8F510EB0692A}" presName="FourNodes_1" presStyleLbl="node1" presStyleIdx="0" presStyleCnt="4">
        <dgm:presLayoutVars>
          <dgm:bulletEnabled val="1"/>
        </dgm:presLayoutVars>
      </dgm:prSet>
      <dgm:spPr/>
    </dgm:pt>
    <dgm:pt modelId="{09C9D09C-A740-4906-A794-F11EE0D9E154}" type="pres">
      <dgm:prSet presAssocID="{8C8B3281-44E4-4BB0-905F-8F510EB0692A}" presName="FourNodes_2" presStyleLbl="node1" presStyleIdx="1" presStyleCnt="4">
        <dgm:presLayoutVars>
          <dgm:bulletEnabled val="1"/>
        </dgm:presLayoutVars>
      </dgm:prSet>
      <dgm:spPr/>
    </dgm:pt>
    <dgm:pt modelId="{7457FDC0-494B-4AFD-B46B-A170F6A5CDCD}" type="pres">
      <dgm:prSet presAssocID="{8C8B3281-44E4-4BB0-905F-8F510EB0692A}" presName="FourNodes_3" presStyleLbl="node1" presStyleIdx="2" presStyleCnt="4">
        <dgm:presLayoutVars>
          <dgm:bulletEnabled val="1"/>
        </dgm:presLayoutVars>
      </dgm:prSet>
      <dgm:spPr/>
    </dgm:pt>
    <dgm:pt modelId="{7820D626-20AE-4C1A-A985-51AFB91C36E4}" type="pres">
      <dgm:prSet presAssocID="{8C8B3281-44E4-4BB0-905F-8F510EB0692A}" presName="FourNodes_4" presStyleLbl="node1" presStyleIdx="3" presStyleCnt="4">
        <dgm:presLayoutVars>
          <dgm:bulletEnabled val="1"/>
        </dgm:presLayoutVars>
      </dgm:prSet>
      <dgm:spPr/>
    </dgm:pt>
    <dgm:pt modelId="{B82130E3-8E8E-40F4-A062-309123C7BF27}" type="pres">
      <dgm:prSet presAssocID="{8C8B3281-44E4-4BB0-905F-8F510EB0692A}" presName="FourConn_1-2" presStyleLbl="fgAccFollowNode1" presStyleIdx="0" presStyleCnt="3">
        <dgm:presLayoutVars>
          <dgm:bulletEnabled val="1"/>
        </dgm:presLayoutVars>
      </dgm:prSet>
      <dgm:spPr/>
    </dgm:pt>
    <dgm:pt modelId="{FD5BF834-6CB4-4D24-AE9D-9A7795DB524D}" type="pres">
      <dgm:prSet presAssocID="{8C8B3281-44E4-4BB0-905F-8F510EB0692A}" presName="FourConn_2-3" presStyleLbl="fgAccFollowNode1" presStyleIdx="1" presStyleCnt="3">
        <dgm:presLayoutVars>
          <dgm:bulletEnabled val="1"/>
        </dgm:presLayoutVars>
      </dgm:prSet>
      <dgm:spPr/>
    </dgm:pt>
    <dgm:pt modelId="{F2B56B4D-9AD6-4A78-9261-3145A12175B1}" type="pres">
      <dgm:prSet presAssocID="{8C8B3281-44E4-4BB0-905F-8F510EB0692A}" presName="FourConn_3-4" presStyleLbl="fgAccFollowNode1" presStyleIdx="2" presStyleCnt="3">
        <dgm:presLayoutVars>
          <dgm:bulletEnabled val="1"/>
        </dgm:presLayoutVars>
      </dgm:prSet>
      <dgm:spPr/>
    </dgm:pt>
    <dgm:pt modelId="{AC916144-1635-4B0A-9DCB-2B4F8423DDBC}" type="pres">
      <dgm:prSet presAssocID="{8C8B3281-44E4-4BB0-905F-8F510EB0692A}" presName="FourNodes_1_text" presStyleLbl="node1" presStyleIdx="3" presStyleCnt="4">
        <dgm:presLayoutVars>
          <dgm:bulletEnabled val="1"/>
        </dgm:presLayoutVars>
      </dgm:prSet>
      <dgm:spPr/>
    </dgm:pt>
    <dgm:pt modelId="{2AEAE8E1-ACDB-4419-8CC8-76EFC0D023CB}" type="pres">
      <dgm:prSet presAssocID="{8C8B3281-44E4-4BB0-905F-8F510EB0692A}" presName="FourNodes_2_text" presStyleLbl="node1" presStyleIdx="3" presStyleCnt="4">
        <dgm:presLayoutVars>
          <dgm:bulletEnabled val="1"/>
        </dgm:presLayoutVars>
      </dgm:prSet>
      <dgm:spPr/>
    </dgm:pt>
    <dgm:pt modelId="{05D057D7-617F-45E0-84C6-EC7173104FCC}" type="pres">
      <dgm:prSet presAssocID="{8C8B3281-44E4-4BB0-905F-8F510EB0692A}" presName="FourNodes_3_text" presStyleLbl="node1" presStyleIdx="3" presStyleCnt="4">
        <dgm:presLayoutVars>
          <dgm:bulletEnabled val="1"/>
        </dgm:presLayoutVars>
      </dgm:prSet>
      <dgm:spPr/>
    </dgm:pt>
    <dgm:pt modelId="{974B9ACF-617B-4B5F-9F63-AD3017E4421C}" type="pres">
      <dgm:prSet presAssocID="{8C8B3281-44E4-4BB0-905F-8F510EB0692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250FB01-6A54-4096-9417-7C829AC34876}" srcId="{8C8B3281-44E4-4BB0-905F-8F510EB0692A}" destId="{B314C57D-E517-49E8-AC44-35DCF9FC6814}" srcOrd="3" destOrd="0" parTransId="{F8236192-6F44-4BD8-8898-DF4A8E644142}" sibTransId="{641AAD05-1612-42DB-B61E-12EC748614B6}"/>
    <dgm:cxn modelId="{F5187603-4243-427B-AC9D-A0303EDEC33B}" srcId="{8C8B3281-44E4-4BB0-905F-8F510EB0692A}" destId="{6D4EE775-4C2F-4731-BD0B-624345E8BC63}" srcOrd="0" destOrd="0" parTransId="{4E899571-AE03-4273-AB86-19ABFAF4BAFF}" sibTransId="{E279D309-D686-4EA1-A295-EB9653806E01}"/>
    <dgm:cxn modelId="{A9BA9910-81E9-4D77-B313-18E34A9CD4B5}" type="presOf" srcId="{6D4EE775-4C2F-4731-BD0B-624345E8BC63}" destId="{61F5C012-B4CB-448F-9598-3FEF120E5C2C}" srcOrd="0" destOrd="0" presId="urn:microsoft.com/office/officeart/2005/8/layout/vProcess5"/>
    <dgm:cxn modelId="{3A88C71F-3945-4749-A24D-FD02B471C5A8}" srcId="{8C8B3281-44E4-4BB0-905F-8F510EB0692A}" destId="{ABF14576-EBF9-458B-A403-64620866D42F}" srcOrd="2" destOrd="0" parTransId="{CEAFF98C-D05B-4B49-92CE-2C010C3E2534}" sibTransId="{75F2607B-8325-4490-9583-3F6A924863FB}"/>
    <dgm:cxn modelId="{9196D266-97AD-47E7-A380-D7C7386AFDB7}" type="presOf" srcId="{B314C57D-E517-49E8-AC44-35DCF9FC6814}" destId="{7820D626-20AE-4C1A-A985-51AFB91C36E4}" srcOrd="0" destOrd="0" presId="urn:microsoft.com/office/officeart/2005/8/layout/vProcess5"/>
    <dgm:cxn modelId="{91A7426A-40C2-45F4-940A-9427990CA215}" type="presOf" srcId="{E279D309-D686-4EA1-A295-EB9653806E01}" destId="{B82130E3-8E8E-40F4-A062-309123C7BF27}" srcOrd="0" destOrd="0" presId="urn:microsoft.com/office/officeart/2005/8/layout/vProcess5"/>
    <dgm:cxn modelId="{2A432C50-1144-42B4-BFA2-C1F7912F68F3}" type="presOf" srcId="{8C8B3281-44E4-4BB0-905F-8F510EB0692A}" destId="{E4275C7A-86E9-4F69-98F9-1F8E21083783}" srcOrd="0" destOrd="0" presId="urn:microsoft.com/office/officeart/2005/8/layout/vProcess5"/>
    <dgm:cxn modelId="{95E8EE82-7C6D-47EB-A5E8-346E395F19C5}" type="presOf" srcId="{1952C8F0-17D7-4806-B7C7-D528730DD7DD}" destId="{2AEAE8E1-ACDB-4419-8CC8-76EFC0D023CB}" srcOrd="1" destOrd="0" presId="urn:microsoft.com/office/officeart/2005/8/layout/vProcess5"/>
    <dgm:cxn modelId="{FCBF278F-A6B7-4B94-945F-48588619A9F6}" type="presOf" srcId="{ABF14576-EBF9-458B-A403-64620866D42F}" destId="{05D057D7-617F-45E0-84C6-EC7173104FCC}" srcOrd="1" destOrd="0" presId="urn:microsoft.com/office/officeart/2005/8/layout/vProcess5"/>
    <dgm:cxn modelId="{87E319AB-38D2-4B0F-AEA3-B9049D7D3EA4}" type="presOf" srcId="{1952C8F0-17D7-4806-B7C7-D528730DD7DD}" destId="{09C9D09C-A740-4906-A794-F11EE0D9E154}" srcOrd="0" destOrd="0" presId="urn:microsoft.com/office/officeart/2005/8/layout/vProcess5"/>
    <dgm:cxn modelId="{19C430B2-36CE-4116-8BEB-16DF3BC3BE5A}" type="presOf" srcId="{ABF14576-EBF9-458B-A403-64620866D42F}" destId="{7457FDC0-494B-4AFD-B46B-A170F6A5CDCD}" srcOrd="0" destOrd="0" presId="urn:microsoft.com/office/officeart/2005/8/layout/vProcess5"/>
    <dgm:cxn modelId="{773CECCA-E056-470E-970C-FC8DAADA028A}" type="presOf" srcId="{75F2607B-8325-4490-9583-3F6A924863FB}" destId="{F2B56B4D-9AD6-4A78-9261-3145A12175B1}" srcOrd="0" destOrd="0" presId="urn:microsoft.com/office/officeart/2005/8/layout/vProcess5"/>
    <dgm:cxn modelId="{F9DDFFD6-E7A7-44E3-AEE8-B0409899FE1F}" type="presOf" srcId="{6D4EE775-4C2F-4731-BD0B-624345E8BC63}" destId="{AC916144-1635-4B0A-9DCB-2B4F8423DDBC}" srcOrd="1" destOrd="0" presId="urn:microsoft.com/office/officeart/2005/8/layout/vProcess5"/>
    <dgm:cxn modelId="{77BA90EA-BB99-425D-ADD9-753E7E2F6CD2}" type="presOf" srcId="{B314C57D-E517-49E8-AC44-35DCF9FC6814}" destId="{974B9ACF-617B-4B5F-9F63-AD3017E4421C}" srcOrd="1" destOrd="0" presId="urn:microsoft.com/office/officeart/2005/8/layout/vProcess5"/>
    <dgm:cxn modelId="{2AA869FD-1DCA-412E-B258-7BC0A6415733}" srcId="{8C8B3281-44E4-4BB0-905F-8F510EB0692A}" destId="{1952C8F0-17D7-4806-B7C7-D528730DD7DD}" srcOrd="1" destOrd="0" parTransId="{4BAD1D83-85B3-4ED5-889E-914FA0F65392}" sibTransId="{DDF56DA7-161C-407D-A392-A99A614BB2B2}"/>
    <dgm:cxn modelId="{52CFCDFD-2625-401B-8196-0567F7564074}" type="presOf" srcId="{DDF56DA7-161C-407D-A392-A99A614BB2B2}" destId="{FD5BF834-6CB4-4D24-AE9D-9A7795DB524D}" srcOrd="0" destOrd="0" presId="urn:microsoft.com/office/officeart/2005/8/layout/vProcess5"/>
    <dgm:cxn modelId="{DDD46592-C5FC-462E-8829-F64185992923}" type="presParOf" srcId="{E4275C7A-86E9-4F69-98F9-1F8E21083783}" destId="{AB5E63ED-0531-4B3F-9784-9EDDB2A2EB04}" srcOrd="0" destOrd="0" presId="urn:microsoft.com/office/officeart/2005/8/layout/vProcess5"/>
    <dgm:cxn modelId="{488F6C2F-7CB5-4CDF-84BB-9D8375CBD053}" type="presParOf" srcId="{E4275C7A-86E9-4F69-98F9-1F8E21083783}" destId="{61F5C012-B4CB-448F-9598-3FEF120E5C2C}" srcOrd="1" destOrd="0" presId="urn:microsoft.com/office/officeart/2005/8/layout/vProcess5"/>
    <dgm:cxn modelId="{94E98CFA-FA11-4229-B0C0-1A791E6C224F}" type="presParOf" srcId="{E4275C7A-86E9-4F69-98F9-1F8E21083783}" destId="{09C9D09C-A740-4906-A794-F11EE0D9E154}" srcOrd="2" destOrd="0" presId="urn:microsoft.com/office/officeart/2005/8/layout/vProcess5"/>
    <dgm:cxn modelId="{3D94D312-E1DD-4E7A-B949-08F2355404A7}" type="presParOf" srcId="{E4275C7A-86E9-4F69-98F9-1F8E21083783}" destId="{7457FDC0-494B-4AFD-B46B-A170F6A5CDCD}" srcOrd="3" destOrd="0" presId="urn:microsoft.com/office/officeart/2005/8/layout/vProcess5"/>
    <dgm:cxn modelId="{9C3AFCB0-D643-4750-A0A2-BFB79B77BFB2}" type="presParOf" srcId="{E4275C7A-86E9-4F69-98F9-1F8E21083783}" destId="{7820D626-20AE-4C1A-A985-51AFB91C36E4}" srcOrd="4" destOrd="0" presId="urn:microsoft.com/office/officeart/2005/8/layout/vProcess5"/>
    <dgm:cxn modelId="{3BAF3B69-525F-4C63-82BA-CE01AD230A19}" type="presParOf" srcId="{E4275C7A-86E9-4F69-98F9-1F8E21083783}" destId="{B82130E3-8E8E-40F4-A062-309123C7BF27}" srcOrd="5" destOrd="0" presId="urn:microsoft.com/office/officeart/2005/8/layout/vProcess5"/>
    <dgm:cxn modelId="{B6606FE2-B381-4FE6-861B-9366BF24B015}" type="presParOf" srcId="{E4275C7A-86E9-4F69-98F9-1F8E21083783}" destId="{FD5BF834-6CB4-4D24-AE9D-9A7795DB524D}" srcOrd="6" destOrd="0" presId="urn:microsoft.com/office/officeart/2005/8/layout/vProcess5"/>
    <dgm:cxn modelId="{55CA493A-0170-4198-B2F6-7658B0980D3F}" type="presParOf" srcId="{E4275C7A-86E9-4F69-98F9-1F8E21083783}" destId="{F2B56B4D-9AD6-4A78-9261-3145A12175B1}" srcOrd="7" destOrd="0" presId="urn:microsoft.com/office/officeart/2005/8/layout/vProcess5"/>
    <dgm:cxn modelId="{CC300AE0-B13A-4BBF-BB6A-391043F0DF7A}" type="presParOf" srcId="{E4275C7A-86E9-4F69-98F9-1F8E21083783}" destId="{AC916144-1635-4B0A-9DCB-2B4F8423DDBC}" srcOrd="8" destOrd="0" presId="urn:microsoft.com/office/officeart/2005/8/layout/vProcess5"/>
    <dgm:cxn modelId="{08ABCBA1-439C-4900-97E1-0843B89EAA38}" type="presParOf" srcId="{E4275C7A-86E9-4F69-98F9-1F8E21083783}" destId="{2AEAE8E1-ACDB-4419-8CC8-76EFC0D023CB}" srcOrd="9" destOrd="0" presId="urn:microsoft.com/office/officeart/2005/8/layout/vProcess5"/>
    <dgm:cxn modelId="{1119670D-873E-4DB3-9F13-4585F9BB6804}" type="presParOf" srcId="{E4275C7A-86E9-4F69-98F9-1F8E21083783}" destId="{05D057D7-617F-45E0-84C6-EC7173104FCC}" srcOrd="10" destOrd="0" presId="urn:microsoft.com/office/officeart/2005/8/layout/vProcess5"/>
    <dgm:cxn modelId="{C8BCC032-4004-4ACC-B7F3-B081F12C7143}" type="presParOf" srcId="{E4275C7A-86E9-4F69-98F9-1F8E21083783}" destId="{974B9ACF-617B-4B5F-9F63-AD3017E4421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F16039-EEDD-4FA6-ABF8-DFCD2A9D1425}" type="doc">
      <dgm:prSet loTypeId="urn:microsoft.com/office/officeart/2005/8/layout/list1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AB6F9DC-B734-4F59-BF84-B0FB4A068141}">
      <dgm:prSet/>
      <dgm:spPr/>
      <dgm:t>
        <a:bodyPr/>
        <a:lstStyle/>
        <a:p>
          <a:r>
            <a:rPr lang="en-US"/>
            <a:t>Keras </a:t>
          </a:r>
        </a:p>
      </dgm:t>
    </dgm:pt>
    <dgm:pt modelId="{DCEE1A81-DEBE-467A-88B1-CE55F5D5F3BE}" type="parTrans" cxnId="{95BEBBEB-87B2-4F4E-807E-EC42CE959219}">
      <dgm:prSet/>
      <dgm:spPr/>
      <dgm:t>
        <a:bodyPr/>
        <a:lstStyle/>
        <a:p>
          <a:endParaRPr lang="en-US"/>
        </a:p>
      </dgm:t>
    </dgm:pt>
    <dgm:pt modelId="{F241EACC-1573-461B-BA45-FE4D8A3AB70D}" type="sibTrans" cxnId="{95BEBBEB-87B2-4F4E-807E-EC42CE959219}">
      <dgm:prSet/>
      <dgm:spPr/>
      <dgm:t>
        <a:bodyPr/>
        <a:lstStyle/>
        <a:p>
          <a:endParaRPr lang="en-US"/>
        </a:p>
      </dgm:t>
    </dgm:pt>
    <dgm:pt modelId="{D14750ED-A2B3-486C-8477-C737919659FB}">
      <dgm:prSet/>
      <dgm:spPr/>
      <dgm:t>
        <a:bodyPr/>
        <a:lstStyle/>
        <a:p>
          <a:r>
            <a:rPr lang="en-US" dirty="0"/>
            <a:t>Approximately </a:t>
          </a:r>
          <a:r>
            <a:rPr lang="en-US" i="1" dirty="0"/>
            <a:t>two </a:t>
          </a:r>
          <a:r>
            <a:rPr lang="en-US" dirty="0"/>
            <a:t>hours to run </a:t>
          </a:r>
          <a:r>
            <a:rPr lang="en-US" b="1" i="1" dirty="0"/>
            <a:t>ONE</a:t>
          </a:r>
          <a:r>
            <a:rPr lang="en-US" b="1" dirty="0"/>
            <a:t> </a:t>
          </a:r>
          <a:r>
            <a:rPr lang="en-US" dirty="0"/>
            <a:t>epoch</a:t>
          </a:r>
          <a:r>
            <a:rPr lang="en-US" b="1" i="1" dirty="0"/>
            <a:t> </a:t>
          </a:r>
          <a:endParaRPr lang="en-US" dirty="0"/>
        </a:p>
      </dgm:t>
    </dgm:pt>
    <dgm:pt modelId="{CDEFB319-4F65-485C-9689-5AE66FF4CAA5}" type="parTrans" cxnId="{8DEE9E4E-DC08-4381-8B4F-E0409A1DEEF4}">
      <dgm:prSet/>
      <dgm:spPr/>
      <dgm:t>
        <a:bodyPr/>
        <a:lstStyle/>
        <a:p>
          <a:endParaRPr lang="en-US"/>
        </a:p>
      </dgm:t>
    </dgm:pt>
    <dgm:pt modelId="{E482A90F-AF30-4816-854B-765096C5BEF7}" type="sibTrans" cxnId="{8DEE9E4E-DC08-4381-8B4F-E0409A1DEEF4}">
      <dgm:prSet/>
      <dgm:spPr/>
      <dgm:t>
        <a:bodyPr/>
        <a:lstStyle/>
        <a:p>
          <a:endParaRPr lang="en-US"/>
        </a:p>
      </dgm:t>
    </dgm:pt>
    <dgm:pt modelId="{C8B5CD98-3C01-40DC-9138-62B113CFB58A}">
      <dgm:prSet/>
      <dgm:spPr/>
      <dgm:t>
        <a:bodyPr/>
        <a:lstStyle/>
        <a:p>
          <a:r>
            <a:rPr lang="en-US"/>
            <a:t>Computationally taxing</a:t>
          </a:r>
        </a:p>
      </dgm:t>
    </dgm:pt>
    <dgm:pt modelId="{FF099D77-5BD6-4B57-8DF8-ED0AD5FFD7B2}" type="parTrans" cxnId="{C06B327A-9C09-4B43-98B1-905784DCA36D}">
      <dgm:prSet/>
      <dgm:spPr/>
      <dgm:t>
        <a:bodyPr/>
        <a:lstStyle/>
        <a:p>
          <a:endParaRPr lang="en-US"/>
        </a:p>
      </dgm:t>
    </dgm:pt>
    <dgm:pt modelId="{ABEFBFB2-2471-43A9-8BA6-D61312B6115D}" type="sibTrans" cxnId="{C06B327A-9C09-4B43-98B1-905784DCA36D}">
      <dgm:prSet/>
      <dgm:spPr/>
      <dgm:t>
        <a:bodyPr/>
        <a:lstStyle/>
        <a:p>
          <a:endParaRPr lang="en-US"/>
        </a:p>
      </dgm:t>
    </dgm:pt>
    <dgm:pt modelId="{173348C2-7541-4348-845B-EDCD09942150}">
      <dgm:prSet/>
      <dgm:spPr/>
      <dgm:t>
        <a:bodyPr/>
        <a:lstStyle/>
        <a:p>
          <a:r>
            <a:rPr lang="en-US"/>
            <a:t>Only ran one epoch </a:t>
          </a:r>
        </a:p>
      </dgm:t>
    </dgm:pt>
    <dgm:pt modelId="{682E652C-4B0A-4519-A1EF-8F159DC5688A}" type="parTrans" cxnId="{93BCA547-243D-4B8C-9816-F2A64D3021B5}">
      <dgm:prSet/>
      <dgm:spPr/>
      <dgm:t>
        <a:bodyPr/>
        <a:lstStyle/>
        <a:p>
          <a:endParaRPr lang="en-US"/>
        </a:p>
      </dgm:t>
    </dgm:pt>
    <dgm:pt modelId="{06CC41BE-A3F6-4283-BB20-9200AB55062F}" type="sibTrans" cxnId="{93BCA547-243D-4B8C-9816-F2A64D3021B5}">
      <dgm:prSet/>
      <dgm:spPr/>
      <dgm:t>
        <a:bodyPr/>
        <a:lstStyle/>
        <a:p>
          <a:endParaRPr lang="en-US"/>
        </a:p>
      </dgm:t>
    </dgm:pt>
    <dgm:pt modelId="{4DA3C3A6-9A3D-4957-B2F2-A5632DE7A2D9}">
      <dgm:prSet/>
      <dgm:spPr/>
      <dgm:t>
        <a:bodyPr/>
        <a:lstStyle/>
        <a:p>
          <a:r>
            <a:rPr lang="en-US" dirty="0"/>
            <a:t>Activation Function ‘</a:t>
          </a:r>
          <a:r>
            <a:rPr lang="en-US" dirty="0" err="1"/>
            <a:t>Relu</a:t>
          </a:r>
          <a:r>
            <a:rPr lang="en-US" dirty="0"/>
            <a:t>”</a:t>
          </a:r>
        </a:p>
      </dgm:t>
    </dgm:pt>
    <dgm:pt modelId="{DB017193-25DF-4F38-A3FA-940796BEEC41}" type="parTrans" cxnId="{500F0BC6-AB39-4226-9A28-E162F2B33B3D}">
      <dgm:prSet/>
      <dgm:spPr/>
      <dgm:t>
        <a:bodyPr/>
        <a:lstStyle/>
        <a:p>
          <a:endParaRPr lang="en-US"/>
        </a:p>
      </dgm:t>
    </dgm:pt>
    <dgm:pt modelId="{F5CDAF58-9A13-4310-B828-3AE1EFEF53AE}" type="sibTrans" cxnId="{500F0BC6-AB39-4226-9A28-E162F2B33B3D}">
      <dgm:prSet/>
      <dgm:spPr/>
      <dgm:t>
        <a:bodyPr/>
        <a:lstStyle/>
        <a:p>
          <a:endParaRPr lang="en-US"/>
        </a:p>
      </dgm:t>
    </dgm:pt>
    <dgm:pt modelId="{83EFBA07-4D36-430E-ACA9-E2E8569ABB95}">
      <dgm:prSet/>
      <dgm:spPr/>
      <dgm:t>
        <a:bodyPr/>
        <a:lstStyle/>
        <a:p>
          <a:r>
            <a:rPr lang="en-US" dirty="0"/>
            <a:t>Pre-Trained Model - VGG</a:t>
          </a:r>
        </a:p>
      </dgm:t>
    </dgm:pt>
    <dgm:pt modelId="{336F6FFC-B11D-4642-BD8B-406AE428D740}" type="parTrans" cxnId="{FCD707D9-A30A-4EAE-94A4-63FF54850F36}">
      <dgm:prSet/>
      <dgm:spPr/>
    </dgm:pt>
    <dgm:pt modelId="{324B85E5-D2C4-45BD-8849-086D1EAAB4FB}" type="sibTrans" cxnId="{FCD707D9-A30A-4EAE-94A4-63FF54850F36}">
      <dgm:prSet/>
      <dgm:spPr/>
    </dgm:pt>
    <dgm:pt modelId="{A6F2A168-9D1D-4BE6-8034-AE201408CA50}" type="pres">
      <dgm:prSet presAssocID="{E5F16039-EEDD-4FA6-ABF8-DFCD2A9D1425}" presName="linear" presStyleCnt="0">
        <dgm:presLayoutVars>
          <dgm:dir/>
          <dgm:animLvl val="lvl"/>
          <dgm:resizeHandles val="exact"/>
        </dgm:presLayoutVars>
      </dgm:prSet>
      <dgm:spPr/>
    </dgm:pt>
    <dgm:pt modelId="{029B2EE0-E707-4231-BCBC-1AB8C9DA1D2D}" type="pres">
      <dgm:prSet presAssocID="{3AB6F9DC-B734-4F59-BF84-B0FB4A068141}" presName="parentLin" presStyleCnt="0"/>
      <dgm:spPr/>
    </dgm:pt>
    <dgm:pt modelId="{A505DED5-3731-4339-BE54-3C58E9108EEA}" type="pres">
      <dgm:prSet presAssocID="{3AB6F9DC-B734-4F59-BF84-B0FB4A068141}" presName="parentLeftMargin" presStyleLbl="node1" presStyleIdx="0" presStyleCnt="1"/>
      <dgm:spPr/>
    </dgm:pt>
    <dgm:pt modelId="{514BFBE4-16B2-4F66-A3D8-4D59AA9066E6}" type="pres">
      <dgm:prSet presAssocID="{3AB6F9DC-B734-4F59-BF84-B0FB4A06814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7E7A40B-8624-43F8-98D5-9D77DFC89957}" type="pres">
      <dgm:prSet presAssocID="{3AB6F9DC-B734-4F59-BF84-B0FB4A068141}" presName="negativeSpace" presStyleCnt="0"/>
      <dgm:spPr/>
    </dgm:pt>
    <dgm:pt modelId="{49362D78-4C31-4DDD-8DF9-F55D790785B6}" type="pres">
      <dgm:prSet presAssocID="{3AB6F9DC-B734-4F59-BF84-B0FB4A068141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15BB6E01-A91E-4CCB-84F6-B7EBA82631B9}" type="presOf" srcId="{173348C2-7541-4348-845B-EDCD09942150}" destId="{49362D78-4C31-4DDD-8DF9-F55D790785B6}" srcOrd="0" destOrd="2" presId="urn:microsoft.com/office/officeart/2005/8/layout/list1"/>
    <dgm:cxn modelId="{6B727040-6373-42FC-A71F-EC2DF9E3B24A}" type="presOf" srcId="{D14750ED-A2B3-486C-8477-C737919659FB}" destId="{49362D78-4C31-4DDD-8DF9-F55D790785B6}" srcOrd="0" destOrd="0" presId="urn:microsoft.com/office/officeart/2005/8/layout/list1"/>
    <dgm:cxn modelId="{93BCA547-243D-4B8C-9816-F2A64D3021B5}" srcId="{D14750ED-A2B3-486C-8477-C737919659FB}" destId="{173348C2-7541-4348-845B-EDCD09942150}" srcOrd="1" destOrd="0" parTransId="{682E652C-4B0A-4519-A1EF-8F159DC5688A}" sibTransId="{06CC41BE-A3F6-4283-BB20-9200AB55062F}"/>
    <dgm:cxn modelId="{5693594A-BAB1-4F85-9BBC-996AB6C1E6E6}" type="presOf" srcId="{E5F16039-EEDD-4FA6-ABF8-DFCD2A9D1425}" destId="{A6F2A168-9D1D-4BE6-8034-AE201408CA50}" srcOrd="0" destOrd="0" presId="urn:microsoft.com/office/officeart/2005/8/layout/list1"/>
    <dgm:cxn modelId="{8DEE9E4E-DC08-4381-8B4F-E0409A1DEEF4}" srcId="{3AB6F9DC-B734-4F59-BF84-B0FB4A068141}" destId="{D14750ED-A2B3-486C-8477-C737919659FB}" srcOrd="0" destOrd="0" parTransId="{CDEFB319-4F65-485C-9689-5AE66FF4CAA5}" sibTransId="{E482A90F-AF30-4816-854B-765096C5BEF7}"/>
    <dgm:cxn modelId="{C06B327A-9C09-4B43-98B1-905784DCA36D}" srcId="{D14750ED-A2B3-486C-8477-C737919659FB}" destId="{C8B5CD98-3C01-40DC-9138-62B113CFB58A}" srcOrd="0" destOrd="0" parTransId="{FF099D77-5BD6-4B57-8DF8-ED0AD5FFD7B2}" sibTransId="{ABEFBFB2-2471-43A9-8BA6-D61312B6115D}"/>
    <dgm:cxn modelId="{6C1DBB85-7794-4F13-8A28-18CECD8AB2CC}" type="presOf" srcId="{4DA3C3A6-9A3D-4957-B2F2-A5632DE7A2D9}" destId="{49362D78-4C31-4DDD-8DF9-F55D790785B6}" srcOrd="0" destOrd="3" presId="urn:microsoft.com/office/officeart/2005/8/layout/list1"/>
    <dgm:cxn modelId="{3FC7BF8E-6324-4EE7-AADE-5299E8720D75}" type="presOf" srcId="{C8B5CD98-3C01-40DC-9138-62B113CFB58A}" destId="{49362D78-4C31-4DDD-8DF9-F55D790785B6}" srcOrd="0" destOrd="1" presId="urn:microsoft.com/office/officeart/2005/8/layout/list1"/>
    <dgm:cxn modelId="{36204D99-A119-45C1-8E8C-60C938F131C1}" type="presOf" srcId="{3AB6F9DC-B734-4F59-BF84-B0FB4A068141}" destId="{514BFBE4-16B2-4F66-A3D8-4D59AA9066E6}" srcOrd="1" destOrd="0" presId="urn:microsoft.com/office/officeart/2005/8/layout/list1"/>
    <dgm:cxn modelId="{46BF40B4-6748-4082-B39B-DE667280B181}" type="presOf" srcId="{3AB6F9DC-B734-4F59-BF84-B0FB4A068141}" destId="{A505DED5-3731-4339-BE54-3C58E9108EEA}" srcOrd="0" destOrd="0" presId="urn:microsoft.com/office/officeart/2005/8/layout/list1"/>
    <dgm:cxn modelId="{500F0BC6-AB39-4226-9A28-E162F2B33B3D}" srcId="{3AB6F9DC-B734-4F59-BF84-B0FB4A068141}" destId="{4DA3C3A6-9A3D-4957-B2F2-A5632DE7A2D9}" srcOrd="1" destOrd="0" parTransId="{DB017193-25DF-4F38-A3FA-940796BEEC41}" sibTransId="{F5CDAF58-9A13-4310-B828-3AE1EFEF53AE}"/>
    <dgm:cxn modelId="{970A49CB-2B74-44F8-9BD6-D61BBB91A86F}" type="presOf" srcId="{83EFBA07-4D36-430E-ACA9-E2E8569ABB95}" destId="{49362D78-4C31-4DDD-8DF9-F55D790785B6}" srcOrd="0" destOrd="4" presId="urn:microsoft.com/office/officeart/2005/8/layout/list1"/>
    <dgm:cxn modelId="{FCD707D9-A30A-4EAE-94A4-63FF54850F36}" srcId="{3AB6F9DC-B734-4F59-BF84-B0FB4A068141}" destId="{83EFBA07-4D36-430E-ACA9-E2E8569ABB95}" srcOrd="2" destOrd="0" parTransId="{336F6FFC-B11D-4642-BD8B-406AE428D740}" sibTransId="{324B85E5-D2C4-45BD-8849-086D1EAAB4FB}"/>
    <dgm:cxn modelId="{95BEBBEB-87B2-4F4E-807E-EC42CE959219}" srcId="{E5F16039-EEDD-4FA6-ABF8-DFCD2A9D1425}" destId="{3AB6F9DC-B734-4F59-BF84-B0FB4A068141}" srcOrd="0" destOrd="0" parTransId="{DCEE1A81-DEBE-467A-88B1-CE55F5D5F3BE}" sibTransId="{F241EACC-1573-461B-BA45-FE4D8A3AB70D}"/>
    <dgm:cxn modelId="{7652459B-D75F-4FC2-8C07-942AE8FE683A}" type="presParOf" srcId="{A6F2A168-9D1D-4BE6-8034-AE201408CA50}" destId="{029B2EE0-E707-4231-BCBC-1AB8C9DA1D2D}" srcOrd="0" destOrd="0" presId="urn:microsoft.com/office/officeart/2005/8/layout/list1"/>
    <dgm:cxn modelId="{723C7B4A-A25C-434B-B516-0152CDA6A137}" type="presParOf" srcId="{029B2EE0-E707-4231-BCBC-1AB8C9DA1D2D}" destId="{A505DED5-3731-4339-BE54-3C58E9108EEA}" srcOrd="0" destOrd="0" presId="urn:microsoft.com/office/officeart/2005/8/layout/list1"/>
    <dgm:cxn modelId="{64A6A2CA-6ADB-43D4-A355-6EC8013764F4}" type="presParOf" srcId="{029B2EE0-E707-4231-BCBC-1AB8C9DA1D2D}" destId="{514BFBE4-16B2-4F66-A3D8-4D59AA9066E6}" srcOrd="1" destOrd="0" presId="urn:microsoft.com/office/officeart/2005/8/layout/list1"/>
    <dgm:cxn modelId="{AEAB5002-8B78-4694-87A4-4C9428D65968}" type="presParOf" srcId="{A6F2A168-9D1D-4BE6-8034-AE201408CA50}" destId="{37E7A40B-8624-43F8-98D5-9D77DFC89957}" srcOrd="1" destOrd="0" presId="urn:microsoft.com/office/officeart/2005/8/layout/list1"/>
    <dgm:cxn modelId="{19B2AA09-E6A0-4F98-9703-39ADA638B1E2}" type="presParOf" srcId="{A6F2A168-9D1D-4BE6-8034-AE201408CA50}" destId="{49362D78-4C31-4DDD-8DF9-F55D790785B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F5C012-B4CB-448F-9598-3FEF120E5C2C}">
      <dsp:nvSpPr>
        <dsp:cNvPr id="0" name=""/>
        <dsp:cNvSpPr/>
      </dsp:nvSpPr>
      <dsp:spPr>
        <a:xfrm>
          <a:off x="0" y="0"/>
          <a:ext cx="5303043" cy="10955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8,092 Images </a:t>
          </a:r>
        </a:p>
      </dsp:txBody>
      <dsp:txXfrm>
        <a:off x="32086" y="32086"/>
        <a:ext cx="4028335" cy="1031335"/>
      </dsp:txXfrm>
    </dsp:sp>
    <dsp:sp modelId="{09C9D09C-A740-4906-A794-F11EE0D9E154}">
      <dsp:nvSpPr>
        <dsp:cNvPr id="0" name=""/>
        <dsp:cNvSpPr/>
      </dsp:nvSpPr>
      <dsp:spPr>
        <a:xfrm>
          <a:off x="444129" y="1294691"/>
          <a:ext cx="5303043" cy="10955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40,460 Sentences</a:t>
          </a:r>
        </a:p>
      </dsp:txBody>
      <dsp:txXfrm>
        <a:off x="476215" y="1326777"/>
        <a:ext cx="4082661" cy="1031335"/>
      </dsp:txXfrm>
    </dsp:sp>
    <dsp:sp modelId="{7457FDC0-494B-4AFD-B46B-A170F6A5CDCD}">
      <dsp:nvSpPr>
        <dsp:cNvPr id="0" name=""/>
        <dsp:cNvSpPr/>
      </dsp:nvSpPr>
      <dsp:spPr>
        <a:xfrm>
          <a:off x="881630" y="2589382"/>
          <a:ext cx="5303043" cy="10955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Associated JPG</a:t>
          </a:r>
        </a:p>
      </dsp:txBody>
      <dsp:txXfrm>
        <a:off x="913716" y="2621468"/>
        <a:ext cx="4089290" cy="1031335"/>
      </dsp:txXfrm>
    </dsp:sp>
    <dsp:sp modelId="{7820D626-20AE-4C1A-A985-51AFB91C36E4}">
      <dsp:nvSpPr>
        <dsp:cNvPr id="0" name=""/>
        <dsp:cNvSpPr/>
      </dsp:nvSpPr>
      <dsp:spPr>
        <a:xfrm>
          <a:off x="1325760" y="3884073"/>
          <a:ext cx="5303043" cy="10955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Test Images </a:t>
          </a:r>
        </a:p>
      </dsp:txBody>
      <dsp:txXfrm>
        <a:off x="1357846" y="3916159"/>
        <a:ext cx="4082661" cy="1031335"/>
      </dsp:txXfrm>
    </dsp:sp>
    <dsp:sp modelId="{B82130E3-8E8E-40F4-A062-309123C7BF27}">
      <dsp:nvSpPr>
        <dsp:cNvPr id="0" name=""/>
        <dsp:cNvSpPr/>
      </dsp:nvSpPr>
      <dsp:spPr>
        <a:xfrm>
          <a:off x="4590963" y="839059"/>
          <a:ext cx="712080" cy="71208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4751181" y="839059"/>
        <a:ext cx="391644" cy="535840"/>
      </dsp:txXfrm>
    </dsp:sp>
    <dsp:sp modelId="{FD5BF834-6CB4-4D24-AE9D-9A7795DB524D}">
      <dsp:nvSpPr>
        <dsp:cNvPr id="0" name=""/>
        <dsp:cNvSpPr/>
      </dsp:nvSpPr>
      <dsp:spPr>
        <a:xfrm>
          <a:off x="5035092" y="2133750"/>
          <a:ext cx="712080" cy="71208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5195310" y="2133750"/>
        <a:ext cx="391644" cy="535840"/>
      </dsp:txXfrm>
    </dsp:sp>
    <dsp:sp modelId="{F2B56B4D-9AD6-4A78-9261-3145A12175B1}">
      <dsp:nvSpPr>
        <dsp:cNvPr id="0" name=""/>
        <dsp:cNvSpPr/>
      </dsp:nvSpPr>
      <dsp:spPr>
        <a:xfrm>
          <a:off x="5472594" y="3428441"/>
          <a:ext cx="712080" cy="71208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5632812" y="3428441"/>
        <a:ext cx="391644" cy="5358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362D78-4C31-4DDD-8DF9-F55D790785B6}">
      <dsp:nvSpPr>
        <dsp:cNvPr id="0" name=""/>
        <dsp:cNvSpPr/>
      </dsp:nvSpPr>
      <dsp:spPr>
        <a:xfrm>
          <a:off x="0" y="708465"/>
          <a:ext cx="6628804" cy="4079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469" tIns="728980" rIns="514469" bIns="24892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Approximately </a:t>
          </a:r>
          <a:r>
            <a:rPr lang="en-US" sz="3500" i="1" kern="1200" dirty="0"/>
            <a:t>two </a:t>
          </a:r>
          <a:r>
            <a:rPr lang="en-US" sz="3500" kern="1200" dirty="0"/>
            <a:t>hours to run </a:t>
          </a:r>
          <a:r>
            <a:rPr lang="en-US" sz="3500" b="1" i="1" kern="1200" dirty="0"/>
            <a:t>ONE</a:t>
          </a:r>
          <a:r>
            <a:rPr lang="en-US" sz="3500" b="1" kern="1200" dirty="0"/>
            <a:t> </a:t>
          </a:r>
          <a:r>
            <a:rPr lang="en-US" sz="3500" kern="1200" dirty="0"/>
            <a:t>epoch</a:t>
          </a:r>
          <a:r>
            <a:rPr lang="en-US" sz="3500" b="1" i="1" kern="1200" dirty="0"/>
            <a:t> </a:t>
          </a:r>
          <a:endParaRPr lang="en-US" sz="3500" kern="1200" dirty="0"/>
        </a:p>
        <a:p>
          <a:pPr marL="571500" lvl="2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/>
            <a:t>Computationally taxing</a:t>
          </a:r>
        </a:p>
        <a:p>
          <a:pPr marL="571500" lvl="2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/>
            <a:t>Only ran one epoch 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Activation Function ‘</a:t>
          </a:r>
          <a:r>
            <a:rPr lang="en-US" sz="3500" kern="1200" dirty="0" err="1"/>
            <a:t>Relu</a:t>
          </a:r>
          <a:r>
            <a:rPr lang="en-US" sz="3500" kern="1200" dirty="0"/>
            <a:t>”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Pre-Trained Model - VGG</a:t>
          </a:r>
        </a:p>
      </dsp:txBody>
      <dsp:txXfrm>
        <a:off x="0" y="708465"/>
        <a:ext cx="6628804" cy="4079250"/>
      </dsp:txXfrm>
    </dsp:sp>
    <dsp:sp modelId="{514BFBE4-16B2-4F66-A3D8-4D59AA9066E6}">
      <dsp:nvSpPr>
        <dsp:cNvPr id="0" name=""/>
        <dsp:cNvSpPr/>
      </dsp:nvSpPr>
      <dsp:spPr>
        <a:xfrm>
          <a:off x="331440" y="191865"/>
          <a:ext cx="4640162" cy="1033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Keras </a:t>
          </a:r>
        </a:p>
      </dsp:txBody>
      <dsp:txXfrm>
        <a:off x="381877" y="242302"/>
        <a:ext cx="4539288" cy="932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207F-C9E6-4CDF-99A5-434EB166F0B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6F76-9C39-4148-83BE-32FAABB0C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2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207F-C9E6-4CDF-99A5-434EB166F0B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6F76-9C39-4148-83BE-32FAABB0C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1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207F-C9E6-4CDF-99A5-434EB166F0B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6F76-9C39-4148-83BE-32FAABB0C77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8709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207F-C9E6-4CDF-99A5-434EB166F0B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6F76-9C39-4148-83BE-32FAABB0C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74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207F-C9E6-4CDF-99A5-434EB166F0B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6F76-9C39-4148-83BE-32FAABB0C77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0589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207F-C9E6-4CDF-99A5-434EB166F0B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6F76-9C39-4148-83BE-32FAABB0C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80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207F-C9E6-4CDF-99A5-434EB166F0B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6F76-9C39-4148-83BE-32FAABB0C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88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207F-C9E6-4CDF-99A5-434EB166F0B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6F76-9C39-4148-83BE-32FAABB0C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5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207F-C9E6-4CDF-99A5-434EB166F0B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6F76-9C39-4148-83BE-32FAABB0C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38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207F-C9E6-4CDF-99A5-434EB166F0B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6F76-9C39-4148-83BE-32FAABB0C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9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207F-C9E6-4CDF-99A5-434EB166F0B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6F76-9C39-4148-83BE-32FAABB0C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38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207F-C9E6-4CDF-99A5-434EB166F0B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6F76-9C39-4148-83BE-32FAABB0C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51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207F-C9E6-4CDF-99A5-434EB166F0B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6F76-9C39-4148-83BE-32FAABB0C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4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207F-C9E6-4CDF-99A5-434EB166F0B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6F76-9C39-4148-83BE-32FAABB0C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6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207F-C9E6-4CDF-99A5-434EB166F0B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6F76-9C39-4148-83BE-32FAABB0C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9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207F-C9E6-4CDF-99A5-434EB166F0B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6F76-9C39-4148-83BE-32FAABB0C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3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A207F-C9E6-4CDF-99A5-434EB166F0B3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FE6F76-9C39-4148-83BE-32FAABB0C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0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3.09137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DFFC45-3DC9-4433-926F-043E879D9DF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5F26A87-0610-435F-AA13-BD658385C9D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9370F01-B8C9-4CE4-824C-92B2792E6ED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973CD-0E7A-4BBE-B4F9-FF8BF5A35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5" y="1282701"/>
            <a:ext cx="5096060" cy="4307148"/>
          </a:xfrm>
        </p:spPr>
        <p:txBody>
          <a:bodyPr anchor="ctr">
            <a:normAutofit/>
          </a:bodyPr>
          <a:lstStyle/>
          <a:p>
            <a:r>
              <a:rPr lang="en-US" dirty="0"/>
              <a:t>Image Captioning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8F83B0-2A87-46FD-A946-2B0429F0D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1120" y="2876315"/>
            <a:ext cx="3602567" cy="1096899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Swarup Sahu</a:t>
            </a:r>
          </a:p>
          <a:p>
            <a:pPr algn="l"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Richard Xie </a:t>
            </a:r>
          </a:p>
          <a:p>
            <a:pPr algn="l"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DATS 6202</a:t>
            </a:r>
          </a:p>
          <a:p>
            <a:pPr algn="l">
              <a:lnSpc>
                <a:spcPct val="90000"/>
              </a:lnSpc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10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4F669F-2CDE-4C5C-BE70-8C11B38BD7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88" r="14324" b="1"/>
          <a:stretch/>
        </p:blipFill>
        <p:spPr>
          <a:xfrm>
            <a:off x="803317" y="1762709"/>
            <a:ext cx="5283289" cy="37820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A01289-A68B-4A1D-9D50-1BC2C2D89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197B1-00B0-4AFB-AEE3-C4F834F35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en-US" sz="1500" dirty="0" err="1"/>
              <a:t>ReLu</a:t>
            </a:r>
            <a:r>
              <a:rPr lang="en-US" sz="1500" dirty="0"/>
              <a:t> Most used Activation Function in CNN </a:t>
            </a:r>
          </a:p>
          <a:p>
            <a:pPr lvl="1"/>
            <a:r>
              <a:rPr lang="en-US" sz="1500" dirty="0"/>
              <a:t>Good for image processing</a:t>
            </a:r>
          </a:p>
          <a:p>
            <a:r>
              <a:rPr lang="en-US" sz="1500" dirty="0"/>
              <a:t>Point to explore </a:t>
            </a:r>
            <a:r>
              <a:rPr lang="en-US" sz="1500" dirty="0" err="1"/>
              <a:t>SoftPlus</a:t>
            </a:r>
            <a:endParaRPr lang="en-US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2D62FE-8DFB-481B-8ED9-416F4FD5D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39" y="3905250"/>
            <a:ext cx="3832861" cy="78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4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73CD-0E7A-4BBE-B4F9-FF8BF5A35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 Tokenization</a:t>
            </a:r>
          </a:p>
        </p:txBody>
      </p:sp>
    </p:spTree>
    <p:extLst>
      <p:ext uri="{BB962C8B-B14F-4D97-AF65-F5344CB8AC3E}">
        <p14:creationId xmlns:p14="http://schemas.microsoft.com/office/powerpoint/2010/main" val="202523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C9997-2FEC-4ED3-AD24-DFDD8E739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98B52-1D94-48E5-A66A-A3F60A73E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6504"/>
            <a:ext cx="8596668" cy="3880773"/>
          </a:xfrm>
        </p:spPr>
        <p:txBody>
          <a:bodyPr/>
          <a:lstStyle/>
          <a:p>
            <a:pPr indent="-285750"/>
            <a:r>
              <a:rPr lang="en-US" dirty="0" err="1"/>
              <a:t>Keras</a:t>
            </a:r>
            <a:r>
              <a:rPr lang="en-US" dirty="0"/>
              <a:t> - Tokenizer</a:t>
            </a:r>
          </a:p>
          <a:p>
            <a:pPr lvl="1"/>
            <a:r>
              <a:rPr lang="en-US" dirty="0"/>
              <a:t>Allows vectorization of text corpus</a:t>
            </a:r>
          </a:p>
          <a:p>
            <a:pPr lvl="1"/>
            <a:r>
              <a:rPr lang="en-US" dirty="0"/>
              <a:t>Each integer the index of a token in dictionary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DB29D5-DF5E-4D47-A89F-CF93B82B1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927304"/>
            <a:ext cx="6372432" cy="141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971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C0E6D-E135-4D62-B848-1DD22E921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Intuitive Idea (Basic)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362F2-32AE-4AB7-8591-43F4F7413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1515"/>
            <a:ext cx="8596668" cy="3880773"/>
          </a:xfrm>
        </p:spPr>
        <p:txBody>
          <a:bodyPr/>
          <a:lstStyle/>
          <a:p>
            <a:r>
              <a:rPr lang="en-US" dirty="0"/>
              <a:t>Basic Idea: two input arrays: one photo (array) and one encoded text (array)</a:t>
            </a:r>
          </a:p>
          <a:p>
            <a:r>
              <a:rPr lang="en-US" dirty="0"/>
              <a:t>Output – recursively outputs out sequence of numbers</a:t>
            </a:r>
          </a:p>
          <a:p>
            <a:pPr lvl="1"/>
            <a:r>
              <a:rPr lang="en-US" dirty="0"/>
              <a:t>Embedding Layer: each sequence will then be mapped onto each of the words </a:t>
            </a:r>
          </a:p>
        </p:txBody>
      </p:sp>
    </p:spTree>
    <p:extLst>
      <p:ext uri="{BB962C8B-B14F-4D97-AF65-F5344CB8AC3E}">
        <p14:creationId xmlns:p14="http://schemas.microsoft.com/office/powerpoint/2010/main" val="205032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73CD-0E7A-4BBE-B4F9-FF8BF5A35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BLEU Scores</a:t>
            </a:r>
          </a:p>
        </p:txBody>
      </p:sp>
    </p:spTree>
    <p:extLst>
      <p:ext uri="{BB962C8B-B14F-4D97-AF65-F5344CB8AC3E}">
        <p14:creationId xmlns:p14="http://schemas.microsoft.com/office/powerpoint/2010/main" val="220493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B39595A5-54CC-4612-9DE6-D928D3284E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9992"/>
          <a:stretch/>
        </p:blipFill>
        <p:spPr>
          <a:xfrm>
            <a:off x="490723" y="1321871"/>
            <a:ext cx="4323874" cy="38823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5483C2-0643-4DA5-AC3A-C1E187056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Results &amp; Interpretation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17FBF1C-FB9F-4E5F-8648-5F1FD27CA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9403" y="1323460"/>
            <a:ext cx="4269792" cy="4677290"/>
          </a:xfrm>
        </p:spPr>
        <p:txBody>
          <a:bodyPr>
            <a:normAutofit/>
          </a:bodyPr>
          <a:lstStyle/>
          <a:p>
            <a:r>
              <a:rPr lang="en-US" sz="2000" dirty="0"/>
              <a:t>Interpretation: </a:t>
            </a:r>
          </a:p>
          <a:p>
            <a:pPr lvl="1"/>
            <a:r>
              <a:rPr lang="en-US" sz="2000" i="1" dirty="0" err="1"/>
              <a:t>corpus_bleu</a:t>
            </a:r>
            <a:r>
              <a:rPr lang="en-US" sz="2000" i="1" dirty="0"/>
              <a:t>()</a:t>
            </a:r>
          </a:p>
          <a:p>
            <a:pPr lvl="1"/>
            <a:r>
              <a:rPr lang="en-US" sz="2000" dirty="0"/>
              <a:t>0 – 1; closer to 1 is better (more correlated with human translation) </a:t>
            </a:r>
          </a:p>
          <a:p>
            <a:pPr lvl="1"/>
            <a:r>
              <a:rPr lang="en-US" sz="2000" dirty="0"/>
              <a:t>.55 is okay for unigram </a:t>
            </a:r>
          </a:p>
          <a:p>
            <a:pPr lvl="1"/>
            <a:r>
              <a:rPr lang="en-US" sz="2000" dirty="0"/>
              <a:t>Gets worse with each n-gram</a:t>
            </a:r>
          </a:p>
          <a:p>
            <a:r>
              <a:rPr lang="en-US" sz="2000" dirty="0"/>
              <a:t>Paper on BLEU: </a:t>
            </a:r>
          </a:p>
          <a:p>
            <a:pPr lvl="1"/>
            <a:r>
              <a:rPr lang="en-US" sz="2000" dirty="0">
                <a:hlinkClick r:id="rId3"/>
              </a:rPr>
              <a:t>https://arxiv.org/abs/1703.09137</a:t>
            </a:r>
            <a:endParaRPr lang="en-US" sz="2000" dirty="0"/>
          </a:p>
          <a:p>
            <a:pPr lvl="1"/>
            <a:r>
              <a:rPr lang="en-US" sz="2000" dirty="0"/>
              <a:t>See attached thresholds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E647E0-46FF-4443-B46D-A6703324A676}"/>
              </a:ext>
            </a:extLst>
          </p:cNvPr>
          <p:cNvSpPr txBox="1"/>
          <p:nvPr/>
        </p:nvSpPr>
        <p:spPr>
          <a:xfrm>
            <a:off x="490723" y="2667000"/>
            <a:ext cx="3890777" cy="4191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87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CD4DCF6A-A762-45AD-9EEF-BCCDB2F2C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0201" y="1131994"/>
            <a:ext cx="6353475" cy="459038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0BB9E6C-1A58-40CA-A6E6-A287A11E5151}"/>
              </a:ext>
            </a:extLst>
          </p:cNvPr>
          <p:cNvSpPr txBox="1"/>
          <p:nvPr/>
        </p:nvSpPr>
        <p:spPr>
          <a:xfrm>
            <a:off x="2525887" y="5518665"/>
            <a:ext cx="1094297" cy="4074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B70B77-452A-4287-B9A1-EB61CABA129B}"/>
              </a:ext>
            </a:extLst>
          </p:cNvPr>
          <p:cNvSpPr txBox="1"/>
          <p:nvPr/>
        </p:nvSpPr>
        <p:spPr>
          <a:xfrm>
            <a:off x="5454504" y="5494397"/>
            <a:ext cx="1094297" cy="4074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68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C1376D4-2B70-4B1B-B6BA-E6B0B0D4F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2580" y="1131994"/>
            <a:ext cx="6628716" cy="459038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644DAAB-7590-4B8E-9761-458AE5BCC8AA}"/>
              </a:ext>
            </a:extLst>
          </p:cNvPr>
          <p:cNvSpPr txBox="1"/>
          <p:nvPr/>
        </p:nvSpPr>
        <p:spPr>
          <a:xfrm>
            <a:off x="2525887" y="5439015"/>
            <a:ext cx="1094297" cy="4074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6A6041-7ACF-4B6B-8D89-35B6029BF579}"/>
              </a:ext>
            </a:extLst>
          </p:cNvPr>
          <p:cNvSpPr txBox="1"/>
          <p:nvPr/>
        </p:nvSpPr>
        <p:spPr>
          <a:xfrm>
            <a:off x="6387247" y="5351265"/>
            <a:ext cx="1094297" cy="4074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8" name="Content Placeholder 4">
            <a:extLst>
              <a:ext uri="{FF2B5EF4-FFF2-40B4-BE49-F238E27FC236}">
                <a16:creationId xmlns:a16="http://schemas.microsoft.com/office/drawing/2014/main" id="{6A1F2786-57EE-4D8E-B8B1-9EF99BC0A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888" y="605855"/>
            <a:ext cx="6798364" cy="54386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27B874-C8FA-4806-A38E-4B46FA7A5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035" y="6044546"/>
            <a:ext cx="5632549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9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C1376D4-2B70-4B1B-B6BA-E6B0B0D4F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2580" y="1131994"/>
            <a:ext cx="6628716" cy="459038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644DAAB-7590-4B8E-9761-458AE5BCC8AA}"/>
              </a:ext>
            </a:extLst>
          </p:cNvPr>
          <p:cNvSpPr txBox="1"/>
          <p:nvPr/>
        </p:nvSpPr>
        <p:spPr>
          <a:xfrm>
            <a:off x="2525887" y="5439015"/>
            <a:ext cx="1094297" cy="4074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6A6041-7ACF-4B6B-8D89-35B6029BF579}"/>
              </a:ext>
            </a:extLst>
          </p:cNvPr>
          <p:cNvSpPr txBox="1"/>
          <p:nvPr/>
        </p:nvSpPr>
        <p:spPr>
          <a:xfrm>
            <a:off x="6387247" y="5351265"/>
            <a:ext cx="1094297" cy="4074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64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09316A9-990D-4EC3-A671-70EE5C1493A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3E8462A-FEBA-4848-81CC-3F8DA3E477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09F83F-40FE-4DB3-84CC-09FB3340D06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941F9B1-B01B-4A84-89D9-B169AEB4E4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72F8DD-2254-46D9-8222-F91C08C144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6653" y="1131994"/>
            <a:ext cx="6800571" cy="45903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40055B-354F-4CBE-937B-8B351AB21AC2}"/>
              </a:ext>
            </a:extLst>
          </p:cNvPr>
          <p:cNvSpPr txBox="1"/>
          <p:nvPr/>
        </p:nvSpPr>
        <p:spPr>
          <a:xfrm>
            <a:off x="2693605" y="5269706"/>
            <a:ext cx="1094297" cy="4074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FFA5D3-3725-4159-8BC8-CFD221431243}"/>
              </a:ext>
            </a:extLst>
          </p:cNvPr>
          <p:cNvSpPr txBox="1"/>
          <p:nvPr/>
        </p:nvSpPr>
        <p:spPr>
          <a:xfrm>
            <a:off x="7703067" y="5223933"/>
            <a:ext cx="1094297" cy="4074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98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6CBD-4673-4224-BFAE-2F1D29050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/>
              <a:t>Problem Statement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AD92B-9FCD-4369-ABE3-E2029B20F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03513"/>
            <a:ext cx="9036509" cy="4691270"/>
          </a:xfrm>
        </p:spPr>
        <p:txBody>
          <a:bodyPr/>
          <a:lstStyle/>
          <a:p>
            <a:r>
              <a:rPr lang="en-US" sz="2800" dirty="0"/>
              <a:t>Can we create an algorithm to process images?</a:t>
            </a:r>
          </a:p>
          <a:p>
            <a:pPr lvl="1"/>
            <a:r>
              <a:rPr lang="en-US" sz="2800" dirty="0"/>
              <a:t>Intuition: Use a Neural Network</a:t>
            </a:r>
            <a:endParaRPr lang="en-US" sz="2800" b="1" dirty="0"/>
          </a:p>
          <a:p>
            <a:r>
              <a:rPr lang="en-US" sz="2800" dirty="0"/>
              <a:t>Can we create a model to tokenize sentence?</a:t>
            </a:r>
          </a:p>
          <a:p>
            <a:pPr lvl="1"/>
            <a:r>
              <a:rPr lang="en-US" sz="2600" dirty="0"/>
              <a:t>Use Natural Language Processing</a:t>
            </a:r>
          </a:p>
          <a:p>
            <a:pPr marL="514350" indent="-457200"/>
            <a:r>
              <a:rPr lang="en-US" sz="2800" dirty="0"/>
              <a:t>Can we do both? </a:t>
            </a:r>
          </a:p>
          <a:p>
            <a:pPr marL="914400" lvl="1" indent="-457200"/>
            <a:r>
              <a:rPr lang="en-US" sz="2600" dirty="0"/>
              <a:t>Difficult to combine, but possible</a:t>
            </a:r>
          </a:p>
          <a:p>
            <a:pPr marL="57150" indent="0">
              <a:buNone/>
            </a:pPr>
            <a:r>
              <a:rPr lang="en-US" sz="2800" dirty="0"/>
              <a:t>“Some goals are so worthy it is glorious to fail” ~ Capt. M. Pandey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1392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6A11-6C2A-43E1-9109-47263D131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C2BC0-B78F-4B6D-B681-2696FB56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0"/>
            <a:ext cx="9571566" cy="1682755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Test Self-Created Model to </a:t>
            </a:r>
            <a:r>
              <a:rPr lang="en-US" sz="2200" dirty="0" err="1"/>
              <a:t>Backtest</a:t>
            </a:r>
            <a:r>
              <a:rPr lang="en-US" sz="2200" dirty="0"/>
              <a:t> with </a:t>
            </a:r>
            <a:r>
              <a:rPr lang="en-US" sz="2200" dirty="0" err="1"/>
              <a:t>SoftPlus</a:t>
            </a:r>
            <a:endParaRPr lang="en-US" sz="2200" dirty="0"/>
          </a:p>
          <a:p>
            <a:r>
              <a:rPr lang="en-US" sz="2200" dirty="0"/>
              <a:t>More epoch / iterations</a:t>
            </a:r>
          </a:p>
          <a:p>
            <a:r>
              <a:rPr lang="en-US" sz="2200" dirty="0"/>
              <a:t>More statistical testing (Only used BLEU-N as statistic)</a:t>
            </a:r>
          </a:p>
          <a:p>
            <a:r>
              <a:rPr lang="en-US" sz="2200" dirty="0"/>
              <a:t>Better Understanding of Model</a:t>
            </a:r>
          </a:p>
          <a:p>
            <a:endParaRPr lang="en-US" sz="2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CCFFE80-2BE3-41F8-8D68-4B460B2D57F3}"/>
              </a:ext>
            </a:extLst>
          </p:cNvPr>
          <p:cNvSpPr txBox="1">
            <a:spLocks/>
          </p:cNvSpPr>
          <p:nvPr/>
        </p:nvSpPr>
        <p:spPr>
          <a:xfrm>
            <a:off x="677334" y="300355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Successes?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3E2529-4C24-4C6D-AC27-CCD21162B6FE}"/>
              </a:ext>
            </a:extLst>
          </p:cNvPr>
          <p:cNvSpPr txBox="1">
            <a:spLocks/>
          </p:cNvSpPr>
          <p:nvPr/>
        </p:nvSpPr>
        <p:spPr>
          <a:xfrm>
            <a:off x="677334" y="3740153"/>
            <a:ext cx="9571566" cy="1098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Novel field to explore</a:t>
            </a:r>
          </a:p>
          <a:p>
            <a:r>
              <a:rPr lang="en-US" sz="2200" dirty="0"/>
              <a:t>Some results (mixed) </a:t>
            </a:r>
          </a:p>
        </p:txBody>
      </p:sp>
    </p:spTree>
    <p:extLst>
      <p:ext uri="{BB962C8B-B14F-4D97-AF65-F5344CB8AC3E}">
        <p14:creationId xmlns:p14="http://schemas.microsoft.com/office/powerpoint/2010/main" val="14672108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73CD-0E7A-4BBE-B4F9-FF8BF5A35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04333" y="2277534"/>
            <a:ext cx="7766936" cy="1646302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4618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5">
            <a:extLst>
              <a:ext uri="{FF2B5EF4-FFF2-40B4-BE49-F238E27FC236}">
                <a16:creationId xmlns:a16="http://schemas.microsoft.com/office/drawing/2014/main" id="{1EA3DE74-31A6-48AD-8C0A-E33A679BAF0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FFDDEBC-790E-43B4-8282-92702E0A8914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3F624CC-585A-4177-8E95-77462EA619E1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B18999F3-4745-477E-B6DA-E5B0BCD53F9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B780C728-EC47-4108-8DC4-B5ACDAD0B1A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5535F23-07A0-49FD-BF88-208C0FBEE00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944D95CD-2ADB-4E41-AFD2-5ED06FD6D56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8">
              <a:extLst>
                <a:ext uri="{FF2B5EF4-FFF2-40B4-BE49-F238E27FC236}">
                  <a16:creationId xmlns:a16="http://schemas.microsoft.com/office/drawing/2014/main" id="{36509339-BF07-4ED1-B1DA-74D2D956F03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9">
              <a:extLst>
                <a:ext uri="{FF2B5EF4-FFF2-40B4-BE49-F238E27FC236}">
                  <a16:creationId xmlns:a16="http://schemas.microsoft.com/office/drawing/2014/main" id="{6317DACF-CCA7-442B-B867-2CF567E4BF7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7E917ACA-0CB0-4A07-9594-33E63B91B7B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21DF86A2-1E2E-48FD-8EF7-F9D6744FA17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78E954F6-C3AF-4114-957E-8CE5E3B81F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9" r="1" b="3031"/>
          <a:stretch/>
        </p:blipFill>
        <p:spPr>
          <a:xfrm>
            <a:off x="2957361" y="10"/>
            <a:ext cx="3151431" cy="3437494"/>
          </a:xfrm>
          <a:custGeom>
            <a:avLst/>
            <a:gdLst>
              <a:gd name="connsiteX0" fmla="*/ 514552 w 3151431"/>
              <a:gd name="connsiteY0" fmla="*/ 0 h 3437504"/>
              <a:gd name="connsiteX1" fmla="*/ 2008047 w 3151431"/>
              <a:gd name="connsiteY1" fmla="*/ 0 h 3437504"/>
              <a:gd name="connsiteX2" fmla="*/ 2008047 w 3151431"/>
              <a:gd name="connsiteY2" fmla="*/ 1 h 3437504"/>
              <a:gd name="connsiteX3" fmla="*/ 3151431 w 3151431"/>
              <a:gd name="connsiteY3" fmla="*/ 1 h 3437504"/>
              <a:gd name="connsiteX4" fmla="*/ 2637972 w 3151431"/>
              <a:gd name="connsiteY4" fmla="*/ 3437504 h 3437504"/>
              <a:gd name="connsiteX5" fmla="*/ 0 w 3151431"/>
              <a:gd name="connsiteY5" fmla="*/ 3437504 h 343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51431" h="3437504">
                <a:moveTo>
                  <a:pt x="514552" y="0"/>
                </a:moveTo>
                <a:lnTo>
                  <a:pt x="2008047" y="0"/>
                </a:lnTo>
                <a:lnTo>
                  <a:pt x="2008047" y="1"/>
                </a:lnTo>
                <a:lnTo>
                  <a:pt x="3151431" y="1"/>
                </a:lnTo>
                <a:lnTo>
                  <a:pt x="2637972" y="3437504"/>
                </a:lnTo>
                <a:lnTo>
                  <a:pt x="0" y="3437504"/>
                </a:lnTo>
                <a:close/>
              </a:path>
            </a:pathLst>
          </a:cu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CA7F39-5C24-4E87-9A3F-85235CB75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8" r="21138" b="-3"/>
          <a:stretch/>
        </p:blipFill>
        <p:spPr>
          <a:xfrm>
            <a:off x="319203" y="10"/>
            <a:ext cx="3153384" cy="3437494"/>
          </a:xfrm>
          <a:custGeom>
            <a:avLst/>
            <a:gdLst>
              <a:gd name="connsiteX0" fmla="*/ 511180 w 3153384"/>
              <a:gd name="connsiteY0" fmla="*/ 0 h 3437504"/>
              <a:gd name="connsiteX1" fmla="*/ 3153384 w 3153384"/>
              <a:gd name="connsiteY1" fmla="*/ 0 h 3437504"/>
              <a:gd name="connsiteX2" fmla="*/ 2638832 w 3153384"/>
              <a:gd name="connsiteY2" fmla="*/ 3437504 h 3437504"/>
              <a:gd name="connsiteX3" fmla="*/ 0 w 3153384"/>
              <a:gd name="connsiteY3" fmla="*/ 3437504 h 343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3384" h="3437504">
                <a:moveTo>
                  <a:pt x="511180" y="0"/>
                </a:moveTo>
                <a:lnTo>
                  <a:pt x="3153384" y="0"/>
                </a:lnTo>
                <a:lnTo>
                  <a:pt x="2638832" y="3437504"/>
                </a:lnTo>
                <a:lnTo>
                  <a:pt x="0" y="3437504"/>
                </a:ln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18DACA-C23A-447C-A7D3-76B0DB79F18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8" r="9383"/>
          <a:stretch/>
        </p:blipFill>
        <p:spPr>
          <a:xfrm>
            <a:off x="1" y="3437504"/>
            <a:ext cx="2956476" cy="3420496"/>
          </a:xfrm>
          <a:custGeom>
            <a:avLst/>
            <a:gdLst>
              <a:gd name="connsiteX0" fmla="*/ 319202 w 2956476"/>
              <a:gd name="connsiteY0" fmla="*/ 0 h 3420496"/>
              <a:gd name="connsiteX1" fmla="*/ 2956476 w 2956476"/>
              <a:gd name="connsiteY1" fmla="*/ 0 h 3420496"/>
              <a:gd name="connsiteX2" fmla="*/ 2444471 w 2956476"/>
              <a:gd name="connsiteY2" fmla="*/ 3420496 h 3420496"/>
              <a:gd name="connsiteX3" fmla="*/ 0 w 2956476"/>
              <a:gd name="connsiteY3" fmla="*/ 3420496 h 3420496"/>
              <a:gd name="connsiteX4" fmla="*/ 0 w 2956476"/>
              <a:gd name="connsiteY4" fmla="*/ 2146516 h 3420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6476" h="3420496">
                <a:moveTo>
                  <a:pt x="319202" y="0"/>
                </a:moveTo>
                <a:lnTo>
                  <a:pt x="2956476" y="0"/>
                </a:lnTo>
                <a:lnTo>
                  <a:pt x="2444471" y="3420496"/>
                </a:lnTo>
                <a:lnTo>
                  <a:pt x="0" y="3420496"/>
                </a:lnTo>
                <a:lnTo>
                  <a:pt x="0" y="2146516"/>
                </a:lnTo>
                <a:close/>
              </a:path>
            </a:pathLst>
          </a:cu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93DC05-B741-4820-BE0E-A2B6B36C325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0" r="18489" b="3"/>
          <a:stretch/>
        </p:blipFill>
        <p:spPr>
          <a:xfrm>
            <a:off x="2443799" y="3437504"/>
            <a:ext cx="3151535" cy="3420496"/>
          </a:xfrm>
          <a:custGeom>
            <a:avLst/>
            <a:gdLst>
              <a:gd name="connsiteX0" fmla="*/ 512005 w 3151535"/>
              <a:gd name="connsiteY0" fmla="*/ 0 h 3420496"/>
              <a:gd name="connsiteX1" fmla="*/ 3151535 w 3151535"/>
              <a:gd name="connsiteY1" fmla="*/ 0 h 3420496"/>
              <a:gd name="connsiteX2" fmla="*/ 2640616 w 3151535"/>
              <a:gd name="connsiteY2" fmla="*/ 3420496 h 3420496"/>
              <a:gd name="connsiteX3" fmla="*/ 0 w 3151535"/>
              <a:gd name="connsiteY3" fmla="*/ 3420496 h 3420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1535" h="3420496">
                <a:moveTo>
                  <a:pt x="512005" y="0"/>
                </a:moveTo>
                <a:lnTo>
                  <a:pt x="3151535" y="0"/>
                </a:lnTo>
                <a:lnTo>
                  <a:pt x="2640616" y="3420496"/>
                </a:lnTo>
                <a:lnTo>
                  <a:pt x="0" y="3420496"/>
                </a:lnTo>
                <a:close/>
              </a:path>
            </a:pathLst>
          </a:cu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BAE7D61-C468-452B-AD40-2FD6365B484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9020" y="3429000"/>
            <a:ext cx="52838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D8C0890-7680-4FCD-B337-24D18C1B754F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stCxn id="30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2444472" y="-2"/>
            <a:ext cx="1025065" cy="685800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ED7AFF4-C987-4D94-9158-198681755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6199" y="2023526"/>
            <a:ext cx="3954358" cy="26823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dirty="0"/>
              <a:t>Images from Flickr </a:t>
            </a:r>
          </a:p>
        </p:txBody>
      </p:sp>
    </p:spTree>
    <p:extLst>
      <p:ext uri="{BB962C8B-B14F-4D97-AF65-F5344CB8AC3E}">
        <p14:creationId xmlns:p14="http://schemas.microsoft.com/office/powerpoint/2010/main" val="101944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55AE6B0-AC9E-4167-806F-E9DB135FC4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523416A-383B-4FDC-B4C9-D8EDDFE9C04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7BD1F4E-A66D-4C06-86DA-8D56CA7A3B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BBAA55-A50C-4BFB-8092-224EB42B6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 dirty="0"/>
              <a:t>Flickr8K (Data)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1ABE47-B874-4F33-816D-05FD31C809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6399903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05895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73CD-0E7A-4BBE-B4F9-FF8BF5A35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339778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A0DA03A-931C-407A-BEDF-838F1A1919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1" r="1" b="2736"/>
          <a:stretch/>
        </p:blipFill>
        <p:spPr>
          <a:xfrm>
            <a:off x="304137" y="1556298"/>
            <a:ext cx="5423429" cy="38823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C7531B-5CA1-4F98-A0A7-C31F5C1F0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Image Conversion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497885-07E0-4C06-B8BE-8F5BD55EF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003" y="1333831"/>
            <a:ext cx="3097999" cy="4327297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/>
              <a:t>Transform each Image Files from 3D to 1-D array</a:t>
            </a:r>
          </a:p>
          <a:p>
            <a:pPr lvl="1"/>
            <a:r>
              <a:rPr lang="en-US" sz="2200" dirty="0"/>
              <a:t>Used package VGG16</a:t>
            </a:r>
          </a:p>
          <a:p>
            <a:r>
              <a:rPr lang="en-US" sz="2400" dirty="0"/>
              <a:t>Map JPG file to feature array (time consuming)</a:t>
            </a:r>
          </a:p>
          <a:p>
            <a:r>
              <a:rPr lang="en-US" sz="2400" dirty="0"/>
              <a:t>Test Cleaning: </a:t>
            </a:r>
          </a:p>
          <a:p>
            <a:pPr lvl="1"/>
            <a:r>
              <a:rPr lang="en-US" sz="2400" dirty="0"/>
              <a:t>Lowercase</a:t>
            </a:r>
          </a:p>
          <a:p>
            <a:pPr lvl="1"/>
            <a:r>
              <a:rPr lang="en-US" sz="2400" dirty="0"/>
              <a:t>Remove punctuation </a:t>
            </a:r>
          </a:p>
          <a:p>
            <a:pPr lvl="1"/>
            <a:r>
              <a:rPr lang="en-US" sz="2400" dirty="0"/>
              <a:t>Remove stop words / numbers </a:t>
            </a:r>
          </a:p>
          <a:p>
            <a:pPr lvl="1"/>
            <a:r>
              <a:rPr lang="en-US" sz="2400" dirty="0"/>
              <a:t>Unique vocabulary ~ approx. 8,700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6EF18-F01A-4938-A0A3-C021E0AB2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DB6AEC-934F-4B89-BAD8-3D5D30F43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88715"/>
            <a:ext cx="12255731" cy="2102701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937C80A-4CD1-4709-9699-B3E2DEBC2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04513"/>
            <a:ext cx="4016586" cy="7526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Original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F1B90F-B859-4FF3-B7FA-99D96979E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080" y="10160"/>
            <a:ext cx="5448762" cy="52785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63B6B5-5823-40CA-821A-EE9A0E582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161"/>
            <a:ext cx="5242560" cy="5278554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1C740298-AC24-462C-9826-EE8B34B63022}"/>
              </a:ext>
            </a:extLst>
          </p:cNvPr>
          <p:cNvSpPr/>
          <p:nvPr/>
        </p:nvSpPr>
        <p:spPr>
          <a:xfrm>
            <a:off x="5487535" y="2160589"/>
            <a:ext cx="1003569" cy="856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95EAF42-43E2-4B6E-99E5-2FDD5EBD2E4B}"/>
              </a:ext>
            </a:extLst>
          </p:cNvPr>
          <p:cNvSpPr txBox="1">
            <a:spLocks/>
          </p:cNvSpPr>
          <p:nvPr/>
        </p:nvSpPr>
        <p:spPr>
          <a:xfrm>
            <a:off x="6736080" y="5704514"/>
            <a:ext cx="4016586" cy="752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Transformed</a:t>
            </a:r>
          </a:p>
        </p:txBody>
      </p:sp>
    </p:spTree>
    <p:extLst>
      <p:ext uri="{BB962C8B-B14F-4D97-AF65-F5344CB8AC3E}">
        <p14:creationId xmlns:p14="http://schemas.microsoft.com/office/powerpoint/2010/main" val="38275461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73CD-0E7A-4BBE-B4F9-FF8BF5A35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Network Model</a:t>
            </a:r>
          </a:p>
        </p:txBody>
      </p:sp>
    </p:spTree>
    <p:extLst>
      <p:ext uri="{BB962C8B-B14F-4D97-AF65-F5344CB8AC3E}">
        <p14:creationId xmlns:p14="http://schemas.microsoft.com/office/powerpoint/2010/main" val="67451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55AE6B0-AC9E-4167-806F-E9DB135FC4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523416A-383B-4FDC-B4C9-D8EDDFE9C04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87BD1F4E-A66D-4C06-86DA-8D56CA7A3B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77C78-2272-43A8-9CDB-89B23CBCB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Model &amp; Activation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994EF6C3-8BAC-4EBF-B21A-D503E37361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964742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02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6597</TotalTime>
  <Words>335</Words>
  <Application>Microsoft Office PowerPoint</Application>
  <PresentationFormat>Widescreen</PresentationFormat>
  <Paragraphs>78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Wingdings 3</vt:lpstr>
      <vt:lpstr>Facet</vt:lpstr>
      <vt:lpstr>Image Captioning</vt:lpstr>
      <vt:lpstr>Problem Statement</vt:lpstr>
      <vt:lpstr>Images from Flickr </vt:lpstr>
      <vt:lpstr>Flickr8K (Data) </vt:lpstr>
      <vt:lpstr>Data Cleaning</vt:lpstr>
      <vt:lpstr>Image Conversion</vt:lpstr>
      <vt:lpstr>PowerPoint Presentation</vt:lpstr>
      <vt:lpstr>Neural Network Model</vt:lpstr>
      <vt:lpstr>Model &amp; Activation</vt:lpstr>
      <vt:lpstr>Activation Functions</vt:lpstr>
      <vt:lpstr>NLP Tokenization</vt:lpstr>
      <vt:lpstr>Text Processing</vt:lpstr>
      <vt:lpstr>Intuitive Idea (Basic) </vt:lpstr>
      <vt:lpstr>BLEU Scores</vt:lpstr>
      <vt:lpstr>Results &amp; Interpretation</vt:lpstr>
      <vt:lpstr>PowerPoint Presentation</vt:lpstr>
      <vt:lpstr>PowerPoint Presentation</vt:lpstr>
      <vt:lpstr>PowerPoint Presentation</vt:lpstr>
      <vt:lpstr>PowerPoint Presentation</vt:lpstr>
      <vt:lpstr>Improvements?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Defaults</dc:title>
  <dc:creator>Swarupa Sahu</dc:creator>
  <cp:lastModifiedBy>Swarupa Sahu</cp:lastModifiedBy>
  <cp:revision>40</cp:revision>
  <dcterms:created xsi:type="dcterms:W3CDTF">2018-03-21T03:27:13Z</dcterms:created>
  <dcterms:modified xsi:type="dcterms:W3CDTF">2018-05-02T00:02:15Z</dcterms:modified>
</cp:coreProperties>
</file>