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9" r:id="rId2"/>
  </p:sldMasterIdLst>
  <p:notesMasterIdLst>
    <p:notesMasterId r:id="rId84"/>
  </p:notesMasterIdLst>
  <p:sldIdLst>
    <p:sldId id="257" r:id="rId3"/>
    <p:sldId id="465" r:id="rId4"/>
    <p:sldId id="466" r:id="rId5"/>
    <p:sldId id="258" r:id="rId6"/>
    <p:sldId id="464" r:id="rId7"/>
    <p:sldId id="467" r:id="rId8"/>
    <p:sldId id="256" r:id="rId9"/>
    <p:sldId id="472" r:id="rId10"/>
    <p:sldId id="468" r:id="rId11"/>
    <p:sldId id="473" r:id="rId12"/>
    <p:sldId id="474" r:id="rId13"/>
    <p:sldId id="476" r:id="rId14"/>
    <p:sldId id="477" r:id="rId15"/>
    <p:sldId id="478" r:id="rId16"/>
    <p:sldId id="479" r:id="rId17"/>
    <p:sldId id="481" r:id="rId18"/>
    <p:sldId id="482" r:id="rId19"/>
    <p:sldId id="530" r:id="rId20"/>
    <p:sldId id="531" r:id="rId21"/>
    <p:sldId id="480" r:id="rId22"/>
    <p:sldId id="483" r:id="rId23"/>
    <p:sldId id="484" r:id="rId24"/>
    <p:sldId id="485" r:id="rId25"/>
    <p:sldId id="487" r:id="rId26"/>
    <p:sldId id="488" r:id="rId27"/>
    <p:sldId id="528" r:id="rId28"/>
    <p:sldId id="469" r:id="rId29"/>
    <p:sldId id="486" r:id="rId30"/>
    <p:sldId id="489" r:id="rId31"/>
    <p:sldId id="490" r:id="rId32"/>
    <p:sldId id="491" r:id="rId33"/>
    <p:sldId id="492" r:id="rId34"/>
    <p:sldId id="493" r:id="rId35"/>
    <p:sldId id="494" r:id="rId36"/>
    <p:sldId id="495" r:id="rId37"/>
    <p:sldId id="457" r:id="rId38"/>
    <p:sldId id="496" r:id="rId39"/>
    <p:sldId id="497" r:id="rId40"/>
    <p:sldId id="498" r:id="rId41"/>
    <p:sldId id="499" r:id="rId42"/>
    <p:sldId id="500" r:id="rId43"/>
    <p:sldId id="501" r:id="rId44"/>
    <p:sldId id="502" r:id="rId45"/>
    <p:sldId id="503" r:id="rId46"/>
    <p:sldId id="504" r:id="rId47"/>
    <p:sldId id="505" r:id="rId48"/>
    <p:sldId id="529" r:id="rId49"/>
    <p:sldId id="506" r:id="rId50"/>
    <p:sldId id="425" r:id="rId51"/>
    <p:sldId id="446" r:id="rId52"/>
    <p:sldId id="510" r:id="rId53"/>
    <p:sldId id="511" r:id="rId54"/>
    <p:sldId id="512" r:id="rId55"/>
    <p:sldId id="447" r:id="rId56"/>
    <p:sldId id="448" r:id="rId57"/>
    <p:sldId id="449" r:id="rId58"/>
    <p:sldId id="450" r:id="rId59"/>
    <p:sldId id="451" r:id="rId60"/>
    <p:sldId id="513" r:id="rId61"/>
    <p:sldId id="452" r:id="rId62"/>
    <p:sldId id="514" r:id="rId63"/>
    <p:sldId id="458" r:id="rId64"/>
    <p:sldId id="459" r:id="rId65"/>
    <p:sldId id="460" r:id="rId66"/>
    <p:sldId id="461" r:id="rId67"/>
    <p:sldId id="462" r:id="rId68"/>
    <p:sldId id="463" r:id="rId69"/>
    <p:sldId id="515" r:id="rId70"/>
    <p:sldId id="516" r:id="rId71"/>
    <p:sldId id="517" r:id="rId72"/>
    <p:sldId id="518" r:id="rId73"/>
    <p:sldId id="471" r:id="rId74"/>
    <p:sldId id="519" r:id="rId75"/>
    <p:sldId id="520" r:id="rId76"/>
    <p:sldId id="521" r:id="rId77"/>
    <p:sldId id="522" r:id="rId78"/>
    <p:sldId id="523" r:id="rId79"/>
    <p:sldId id="524" r:id="rId80"/>
    <p:sldId id="525" r:id="rId81"/>
    <p:sldId id="526" r:id="rId82"/>
    <p:sldId id="527"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6735"/>
  </p:normalViewPr>
  <p:slideViewPr>
    <p:cSldViewPr snapToGrid="0">
      <p:cViewPr varScale="1">
        <p:scale>
          <a:sx n="92" d="100"/>
          <a:sy n="92" d="100"/>
        </p:scale>
        <p:origin x="7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notesMaster" Target="notesMasters/notesMaster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slide" Target="slides/slide80.xml"/></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7C3A8F-4C67-4FC5-8394-C75D9DBCE5AA}" type="doc">
      <dgm:prSet loTypeId="urn:microsoft.com/office/officeart/2005/8/layout/pyramid4" loCatId="relationship" qsTypeId="urn:microsoft.com/office/officeart/2005/8/quickstyle/simple1" qsCatId="simple" csTypeId="urn:microsoft.com/office/officeart/2005/8/colors/accent1_2" csCatId="accent1" phldr="1"/>
      <dgm:spPr/>
      <dgm:t>
        <a:bodyPr/>
        <a:lstStyle/>
        <a:p>
          <a:endParaRPr lang="en-US"/>
        </a:p>
      </dgm:t>
    </dgm:pt>
    <dgm:pt modelId="{B7AF50E0-7628-40A6-97C6-5F9F6FA75CF4}">
      <dgm:prSet phldrT="[Text]"/>
      <dgm:spPr/>
      <dgm:t>
        <a:bodyPr/>
        <a:lstStyle/>
        <a:p>
          <a:r>
            <a:rPr lang="en-US" dirty="0"/>
            <a:t>Strategic Objectives</a:t>
          </a:r>
        </a:p>
      </dgm:t>
    </dgm:pt>
    <dgm:pt modelId="{9A8A1CCF-0CD4-4DF3-B0EA-5A2AD4E23E0B}" type="parTrans" cxnId="{16137929-C9F1-42A9-8851-0851C7ABB002}">
      <dgm:prSet/>
      <dgm:spPr/>
      <dgm:t>
        <a:bodyPr/>
        <a:lstStyle/>
        <a:p>
          <a:endParaRPr lang="en-US"/>
        </a:p>
      </dgm:t>
    </dgm:pt>
    <dgm:pt modelId="{631C396B-7C49-471E-BC98-5F6DA4A3931D}" type="sibTrans" cxnId="{16137929-C9F1-42A9-8851-0851C7ABB002}">
      <dgm:prSet/>
      <dgm:spPr/>
      <dgm:t>
        <a:bodyPr/>
        <a:lstStyle/>
        <a:p>
          <a:endParaRPr lang="en-US"/>
        </a:p>
      </dgm:t>
    </dgm:pt>
    <dgm:pt modelId="{FDF5AC79-2FD5-4DC4-BDC4-A3DD76DBCE6E}">
      <dgm:prSet phldrT="[Text]"/>
      <dgm:spPr/>
      <dgm:t>
        <a:bodyPr/>
        <a:lstStyle/>
        <a:p>
          <a:r>
            <a:rPr lang="en-US" dirty="0"/>
            <a:t>Asset</a:t>
          </a:r>
        </a:p>
        <a:p>
          <a:r>
            <a:rPr lang="en-US" dirty="0"/>
            <a:t>Management</a:t>
          </a:r>
        </a:p>
      </dgm:t>
    </dgm:pt>
    <dgm:pt modelId="{096C4DF6-C9B3-4249-B2D6-4315E5C14D7C}" type="parTrans" cxnId="{1C3FFFD1-53B7-4A25-B5A3-369D4608D647}">
      <dgm:prSet/>
      <dgm:spPr/>
      <dgm:t>
        <a:bodyPr/>
        <a:lstStyle/>
        <a:p>
          <a:endParaRPr lang="en-US"/>
        </a:p>
      </dgm:t>
    </dgm:pt>
    <dgm:pt modelId="{E0FE7D12-BE48-45E3-ADED-7A5248FFA6FF}" type="sibTrans" cxnId="{1C3FFFD1-53B7-4A25-B5A3-369D4608D647}">
      <dgm:prSet/>
      <dgm:spPr/>
      <dgm:t>
        <a:bodyPr/>
        <a:lstStyle/>
        <a:p>
          <a:endParaRPr lang="en-US"/>
        </a:p>
      </dgm:t>
    </dgm:pt>
    <dgm:pt modelId="{6731764B-5843-4D3D-87B9-A619F56215F7}">
      <dgm:prSet phldrT="[Text]"/>
      <dgm:spPr>
        <a:ln w="26424"/>
      </dgm:spPr>
      <dgm:t>
        <a:bodyPr/>
        <a:lstStyle/>
        <a:p>
          <a:r>
            <a:rPr lang="en-US" dirty="0"/>
            <a:t>Risk Management</a:t>
          </a:r>
        </a:p>
      </dgm:t>
    </dgm:pt>
    <dgm:pt modelId="{DFF5653A-2A30-48DD-B42C-86734DDD1D33}" type="parTrans" cxnId="{7670FCB4-2F0C-4E28-B5D6-2E548840C0FA}">
      <dgm:prSet/>
      <dgm:spPr/>
      <dgm:t>
        <a:bodyPr/>
        <a:lstStyle/>
        <a:p>
          <a:endParaRPr lang="en-US"/>
        </a:p>
      </dgm:t>
    </dgm:pt>
    <dgm:pt modelId="{DB3E2481-D99E-45C4-83D0-73FB8E1EDC64}" type="sibTrans" cxnId="{7670FCB4-2F0C-4E28-B5D6-2E548840C0FA}">
      <dgm:prSet/>
      <dgm:spPr/>
      <dgm:t>
        <a:bodyPr/>
        <a:lstStyle/>
        <a:p>
          <a:endParaRPr lang="en-US"/>
        </a:p>
      </dgm:t>
    </dgm:pt>
    <dgm:pt modelId="{C4655E2D-F310-4B4D-B6D7-6FD970B3EE1F}">
      <dgm:prSet phldrT="[Text]"/>
      <dgm:spPr/>
      <dgm:t>
        <a:bodyPr/>
        <a:lstStyle/>
        <a:p>
          <a:r>
            <a:rPr lang="en-US" dirty="0"/>
            <a:t>Performance Management</a:t>
          </a:r>
        </a:p>
      </dgm:t>
    </dgm:pt>
    <dgm:pt modelId="{D8C25BA0-CD43-4646-9AA3-889841E92897}" type="parTrans" cxnId="{70C2F1FD-2C01-493F-A3E5-1283F0EAC4EC}">
      <dgm:prSet/>
      <dgm:spPr/>
      <dgm:t>
        <a:bodyPr/>
        <a:lstStyle/>
        <a:p>
          <a:endParaRPr lang="en-US"/>
        </a:p>
      </dgm:t>
    </dgm:pt>
    <dgm:pt modelId="{9F179DA9-A49D-49F2-8168-05BF5CD2ABD4}" type="sibTrans" cxnId="{70C2F1FD-2C01-493F-A3E5-1283F0EAC4EC}">
      <dgm:prSet/>
      <dgm:spPr/>
      <dgm:t>
        <a:bodyPr/>
        <a:lstStyle/>
        <a:p>
          <a:endParaRPr lang="en-US"/>
        </a:p>
      </dgm:t>
    </dgm:pt>
    <dgm:pt modelId="{A5A3CECA-1642-4C92-A891-5C28C8B8E2EA}" type="pres">
      <dgm:prSet presAssocID="{F87C3A8F-4C67-4FC5-8394-C75D9DBCE5AA}" presName="compositeShape" presStyleCnt="0">
        <dgm:presLayoutVars>
          <dgm:chMax val="9"/>
          <dgm:dir/>
          <dgm:resizeHandles val="exact"/>
        </dgm:presLayoutVars>
      </dgm:prSet>
      <dgm:spPr/>
    </dgm:pt>
    <dgm:pt modelId="{CA1AD317-586D-49B8-9C35-9804092B2377}" type="pres">
      <dgm:prSet presAssocID="{F87C3A8F-4C67-4FC5-8394-C75D9DBCE5AA}" presName="triangle1" presStyleLbl="node1" presStyleIdx="0" presStyleCnt="4">
        <dgm:presLayoutVars>
          <dgm:bulletEnabled val="1"/>
        </dgm:presLayoutVars>
      </dgm:prSet>
      <dgm:spPr/>
    </dgm:pt>
    <dgm:pt modelId="{D4921A53-326E-4D2F-877C-B2318B146AE1}" type="pres">
      <dgm:prSet presAssocID="{F87C3A8F-4C67-4FC5-8394-C75D9DBCE5AA}" presName="triangle2" presStyleLbl="node1" presStyleIdx="1" presStyleCnt="4">
        <dgm:presLayoutVars>
          <dgm:bulletEnabled val="1"/>
        </dgm:presLayoutVars>
      </dgm:prSet>
      <dgm:spPr/>
    </dgm:pt>
    <dgm:pt modelId="{2A4788F7-BD84-45B5-8536-024701A08724}" type="pres">
      <dgm:prSet presAssocID="{F87C3A8F-4C67-4FC5-8394-C75D9DBCE5AA}" presName="triangle3" presStyleLbl="node1" presStyleIdx="2" presStyleCnt="4" custLinFactNeighborX="-98" custLinFactNeighborY="-2637">
        <dgm:presLayoutVars>
          <dgm:bulletEnabled val="1"/>
        </dgm:presLayoutVars>
      </dgm:prSet>
      <dgm:spPr/>
    </dgm:pt>
    <dgm:pt modelId="{24D0BDEA-C92E-4065-A2B2-9E679D80D448}" type="pres">
      <dgm:prSet presAssocID="{F87C3A8F-4C67-4FC5-8394-C75D9DBCE5AA}" presName="triangle4" presStyleLbl="node1" presStyleIdx="3" presStyleCnt="4">
        <dgm:presLayoutVars>
          <dgm:bulletEnabled val="1"/>
        </dgm:presLayoutVars>
      </dgm:prSet>
      <dgm:spPr/>
    </dgm:pt>
  </dgm:ptLst>
  <dgm:cxnLst>
    <dgm:cxn modelId="{9267C715-A96D-4934-AFC2-31A79161EA57}" type="presOf" srcId="{B7AF50E0-7628-40A6-97C6-5F9F6FA75CF4}" destId="{CA1AD317-586D-49B8-9C35-9804092B2377}" srcOrd="0" destOrd="0" presId="urn:microsoft.com/office/officeart/2005/8/layout/pyramid4"/>
    <dgm:cxn modelId="{16137929-C9F1-42A9-8851-0851C7ABB002}" srcId="{F87C3A8F-4C67-4FC5-8394-C75D9DBCE5AA}" destId="{B7AF50E0-7628-40A6-97C6-5F9F6FA75CF4}" srcOrd="0" destOrd="0" parTransId="{9A8A1CCF-0CD4-4DF3-B0EA-5A2AD4E23E0B}" sibTransId="{631C396B-7C49-471E-BC98-5F6DA4A3931D}"/>
    <dgm:cxn modelId="{ED53FC3E-2E54-4F5B-B35A-664FDF798FB9}" type="presOf" srcId="{C4655E2D-F310-4B4D-B6D7-6FD970B3EE1F}" destId="{24D0BDEA-C92E-4065-A2B2-9E679D80D448}" srcOrd="0" destOrd="0" presId="urn:microsoft.com/office/officeart/2005/8/layout/pyramid4"/>
    <dgm:cxn modelId="{9CE9786C-F26A-4FD7-BB9A-21A3FA6E9A33}" type="presOf" srcId="{F87C3A8F-4C67-4FC5-8394-C75D9DBCE5AA}" destId="{A5A3CECA-1642-4C92-A891-5C28C8B8E2EA}" srcOrd="0" destOrd="0" presId="urn:microsoft.com/office/officeart/2005/8/layout/pyramid4"/>
    <dgm:cxn modelId="{7670FCB4-2F0C-4E28-B5D6-2E548840C0FA}" srcId="{F87C3A8F-4C67-4FC5-8394-C75D9DBCE5AA}" destId="{6731764B-5843-4D3D-87B9-A619F56215F7}" srcOrd="2" destOrd="0" parTransId="{DFF5653A-2A30-48DD-B42C-86734DDD1D33}" sibTransId="{DB3E2481-D99E-45C4-83D0-73FB8E1EDC64}"/>
    <dgm:cxn modelId="{09873FB9-EE98-4ED2-9A5B-63AFC148FBDC}" type="presOf" srcId="{FDF5AC79-2FD5-4DC4-BDC4-A3DD76DBCE6E}" destId="{D4921A53-326E-4D2F-877C-B2318B146AE1}" srcOrd="0" destOrd="0" presId="urn:microsoft.com/office/officeart/2005/8/layout/pyramid4"/>
    <dgm:cxn modelId="{1C3FFFD1-53B7-4A25-B5A3-369D4608D647}" srcId="{F87C3A8F-4C67-4FC5-8394-C75D9DBCE5AA}" destId="{FDF5AC79-2FD5-4DC4-BDC4-A3DD76DBCE6E}" srcOrd="1" destOrd="0" parTransId="{096C4DF6-C9B3-4249-B2D6-4315E5C14D7C}" sibTransId="{E0FE7D12-BE48-45E3-ADED-7A5248FFA6FF}"/>
    <dgm:cxn modelId="{BE9838DF-2E14-4710-9328-5737319647DA}" type="presOf" srcId="{6731764B-5843-4D3D-87B9-A619F56215F7}" destId="{2A4788F7-BD84-45B5-8536-024701A08724}" srcOrd="0" destOrd="0" presId="urn:microsoft.com/office/officeart/2005/8/layout/pyramid4"/>
    <dgm:cxn modelId="{70C2F1FD-2C01-493F-A3E5-1283F0EAC4EC}" srcId="{F87C3A8F-4C67-4FC5-8394-C75D9DBCE5AA}" destId="{C4655E2D-F310-4B4D-B6D7-6FD970B3EE1F}" srcOrd="3" destOrd="0" parTransId="{D8C25BA0-CD43-4646-9AA3-889841E92897}" sibTransId="{9F179DA9-A49D-49F2-8168-05BF5CD2ABD4}"/>
    <dgm:cxn modelId="{C5EDFDBD-25A3-4EA5-99B2-204110A8428F}" type="presParOf" srcId="{A5A3CECA-1642-4C92-A891-5C28C8B8E2EA}" destId="{CA1AD317-586D-49B8-9C35-9804092B2377}" srcOrd="0" destOrd="0" presId="urn:microsoft.com/office/officeart/2005/8/layout/pyramid4"/>
    <dgm:cxn modelId="{F390403E-4F3E-46A8-B961-4565BDDCF42D}" type="presParOf" srcId="{A5A3CECA-1642-4C92-A891-5C28C8B8E2EA}" destId="{D4921A53-326E-4D2F-877C-B2318B146AE1}" srcOrd="1" destOrd="0" presId="urn:microsoft.com/office/officeart/2005/8/layout/pyramid4"/>
    <dgm:cxn modelId="{C51A2A77-EB96-4345-BC9C-A2CDCBA8389F}" type="presParOf" srcId="{A5A3CECA-1642-4C92-A891-5C28C8B8E2EA}" destId="{2A4788F7-BD84-45B5-8536-024701A08724}" srcOrd="2" destOrd="0" presId="urn:microsoft.com/office/officeart/2005/8/layout/pyramid4"/>
    <dgm:cxn modelId="{457C4399-7240-49B6-B963-6274B60BFA98}" type="presParOf" srcId="{A5A3CECA-1642-4C92-A891-5C28C8B8E2EA}" destId="{24D0BDEA-C92E-4065-A2B2-9E679D80D448}"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E81B37-4E27-4E1B-B56B-117F14CF5899}"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CB80C015-4096-4EED-A8F9-4EC1E9F69E97}">
      <dgm:prSet/>
      <dgm:spPr/>
      <dgm:t>
        <a:bodyPr/>
        <a:lstStyle/>
        <a:p>
          <a:r>
            <a:rPr lang="en-US"/>
            <a:t>Your name</a:t>
          </a:r>
        </a:p>
      </dgm:t>
    </dgm:pt>
    <dgm:pt modelId="{30FCFA2F-56B5-4067-98EE-3DEA03135240}" type="parTrans" cxnId="{C3BF726D-76BB-4B2C-8C92-C8370F08A755}">
      <dgm:prSet/>
      <dgm:spPr/>
      <dgm:t>
        <a:bodyPr/>
        <a:lstStyle/>
        <a:p>
          <a:endParaRPr lang="en-US"/>
        </a:p>
      </dgm:t>
    </dgm:pt>
    <dgm:pt modelId="{3B6D2F56-4526-4B0A-8668-E23EBF581DA6}" type="sibTrans" cxnId="{C3BF726D-76BB-4B2C-8C92-C8370F08A755}">
      <dgm:prSet/>
      <dgm:spPr/>
      <dgm:t>
        <a:bodyPr/>
        <a:lstStyle/>
        <a:p>
          <a:endParaRPr lang="en-US"/>
        </a:p>
      </dgm:t>
    </dgm:pt>
    <dgm:pt modelId="{011B878D-4B58-43FC-B6CD-A7AA8A2705B2}">
      <dgm:prSet/>
      <dgm:spPr/>
      <dgm:t>
        <a:bodyPr/>
        <a:lstStyle/>
        <a:p>
          <a:r>
            <a:rPr lang="en-US"/>
            <a:t>Your major or specialization</a:t>
          </a:r>
        </a:p>
      </dgm:t>
    </dgm:pt>
    <dgm:pt modelId="{1E955D93-8479-422E-82FC-76ABD4B6104B}" type="parTrans" cxnId="{F013FC9D-0617-4A9A-8014-77EC65DAB5F6}">
      <dgm:prSet/>
      <dgm:spPr/>
      <dgm:t>
        <a:bodyPr/>
        <a:lstStyle/>
        <a:p>
          <a:endParaRPr lang="en-US"/>
        </a:p>
      </dgm:t>
    </dgm:pt>
    <dgm:pt modelId="{1B924807-616D-4C78-B9F8-7C1B9F00E562}" type="sibTrans" cxnId="{F013FC9D-0617-4A9A-8014-77EC65DAB5F6}">
      <dgm:prSet/>
      <dgm:spPr/>
      <dgm:t>
        <a:bodyPr/>
        <a:lstStyle/>
        <a:p>
          <a:endParaRPr lang="en-US"/>
        </a:p>
      </dgm:t>
    </dgm:pt>
    <dgm:pt modelId="{F56EBCE4-D3E7-430C-975F-24A26195429D}">
      <dgm:prSet/>
      <dgm:spPr/>
      <dgm:t>
        <a:bodyPr/>
        <a:lstStyle/>
        <a:p>
          <a:r>
            <a:rPr lang="en-US"/>
            <a:t>Where would you like to be five years from now in your career?</a:t>
          </a:r>
        </a:p>
      </dgm:t>
    </dgm:pt>
    <dgm:pt modelId="{80642ABE-34B8-4C8A-930C-5AC0CA4795EE}" type="parTrans" cxnId="{4C337D47-6B3B-433E-9B57-A8E5BFCAD756}">
      <dgm:prSet/>
      <dgm:spPr/>
      <dgm:t>
        <a:bodyPr/>
        <a:lstStyle/>
        <a:p>
          <a:endParaRPr lang="en-US"/>
        </a:p>
      </dgm:t>
    </dgm:pt>
    <dgm:pt modelId="{E1B6752F-0AAF-4CB3-AA20-FBBDEFCC2068}" type="sibTrans" cxnId="{4C337D47-6B3B-433E-9B57-A8E5BFCAD756}">
      <dgm:prSet/>
      <dgm:spPr/>
      <dgm:t>
        <a:bodyPr/>
        <a:lstStyle/>
        <a:p>
          <a:endParaRPr lang="en-US"/>
        </a:p>
      </dgm:t>
    </dgm:pt>
    <dgm:pt modelId="{42C31D26-E928-487D-AA2F-E4E4BBF80AFA}" type="pres">
      <dgm:prSet presAssocID="{11E81B37-4E27-4E1B-B56B-117F14CF5899}" presName="root" presStyleCnt="0">
        <dgm:presLayoutVars>
          <dgm:dir/>
          <dgm:resizeHandles val="exact"/>
        </dgm:presLayoutVars>
      </dgm:prSet>
      <dgm:spPr/>
    </dgm:pt>
    <dgm:pt modelId="{57324B50-0678-4AC0-AC9B-C9B438360CE1}" type="pres">
      <dgm:prSet presAssocID="{CB80C015-4096-4EED-A8F9-4EC1E9F69E97}" presName="compNode" presStyleCnt="0"/>
      <dgm:spPr/>
    </dgm:pt>
    <dgm:pt modelId="{9FF620DF-A3D8-46A4-B799-EB3C32311465}" type="pres">
      <dgm:prSet presAssocID="{CB80C015-4096-4EED-A8F9-4EC1E9F69E9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D388B543-24A6-40BD-B7F5-7A437C700177}" type="pres">
      <dgm:prSet presAssocID="{CB80C015-4096-4EED-A8F9-4EC1E9F69E97}" presName="spaceRect" presStyleCnt="0"/>
      <dgm:spPr/>
    </dgm:pt>
    <dgm:pt modelId="{93573514-6B3D-4BFE-B073-055B05C6D844}" type="pres">
      <dgm:prSet presAssocID="{CB80C015-4096-4EED-A8F9-4EC1E9F69E97}" presName="textRect" presStyleLbl="revTx" presStyleIdx="0" presStyleCnt="3">
        <dgm:presLayoutVars>
          <dgm:chMax val="1"/>
          <dgm:chPref val="1"/>
        </dgm:presLayoutVars>
      </dgm:prSet>
      <dgm:spPr/>
    </dgm:pt>
    <dgm:pt modelId="{05A7378D-0CE0-48EC-8186-E5B67F24FA1D}" type="pres">
      <dgm:prSet presAssocID="{3B6D2F56-4526-4B0A-8668-E23EBF581DA6}" presName="sibTrans" presStyleCnt="0"/>
      <dgm:spPr/>
    </dgm:pt>
    <dgm:pt modelId="{21BF8B62-2A0B-4F3F-ADC5-C86E84BAFFDD}" type="pres">
      <dgm:prSet presAssocID="{011B878D-4B58-43FC-B6CD-A7AA8A2705B2}" presName="compNode" presStyleCnt="0"/>
      <dgm:spPr/>
    </dgm:pt>
    <dgm:pt modelId="{13EC873B-8EED-4484-8EF7-0B3D57D7EE80}" type="pres">
      <dgm:prSet presAssocID="{011B878D-4B58-43FC-B6CD-A7AA8A2705B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D333B2F-9080-4260-9883-93B9DA2C72C4}" type="pres">
      <dgm:prSet presAssocID="{011B878D-4B58-43FC-B6CD-A7AA8A2705B2}" presName="spaceRect" presStyleCnt="0"/>
      <dgm:spPr/>
    </dgm:pt>
    <dgm:pt modelId="{2DE540F7-D8EB-4FFA-B144-970AD474DB7A}" type="pres">
      <dgm:prSet presAssocID="{011B878D-4B58-43FC-B6CD-A7AA8A2705B2}" presName="textRect" presStyleLbl="revTx" presStyleIdx="1" presStyleCnt="3">
        <dgm:presLayoutVars>
          <dgm:chMax val="1"/>
          <dgm:chPref val="1"/>
        </dgm:presLayoutVars>
      </dgm:prSet>
      <dgm:spPr/>
    </dgm:pt>
    <dgm:pt modelId="{2BD0FE75-A12A-4AA1-9286-8749D4ACC479}" type="pres">
      <dgm:prSet presAssocID="{1B924807-616D-4C78-B9F8-7C1B9F00E562}" presName="sibTrans" presStyleCnt="0"/>
      <dgm:spPr/>
    </dgm:pt>
    <dgm:pt modelId="{808D6AC1-3121-4429-8291-F628D7233257}" type="pres">
      <dgm:prSet presAssocID="{F56EBCE4-D3E7-430C-975F-24A26195429D}" presName="compNode" presStyleCnt="0"/>
      <dgm:spPr/>
    </dgm:pt>
    <dgm:pt modelId="{42C93EC7-7BE5-4433-A28F-22876CAFED19}" type="pres">
      <dgm:prSet presAssocID="{F56EBCE4-D3E7-430C-975F-24A26195429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efcase"/>
        </a:ext>
      </dgm:extLst>
    </dgm:pt>
    <dgm:pt modelId="{BBBC35FA-13C5-48F3-AB60-56ED02647D31}" type="pres">
      <dgm:prSet presAssocID="{F56EBCE4-D3E7-430C-975F-24A26195429D}" presName="spaceRect" presStyleCnt="0"/>
      <dgm:spPr/>
    </dgm:pt>
    <dgm:pt modelId="{35C3619A-E6F4-48C4-AC1C-04577EEB3388}" type="pres">
      <dgm:prSet presAssocID="{F56EBCE4-D3E7-430C-975F-24A26195429D}" presName="textRect" presStyleLbl="revTx" presStyleIdx="2" presStyleCnt="3">
        <dgm:presLayoutVars>
          <dgm:chMax val="1"/>
          <dgm:chPref val="1"/>
        </dgm:presLayoutVars>
      </dgm:prSet>
      <dgm:spPr/>
    </dgm:pt>
  </dgm:ptLst>
  <dgm:cxnLst>
    <dgm:cxn modelId="{4C337D47-6B3B-433E-9B57-A8E5BFCAD756}" srcId="{11E81B37-4E27-4E1B-B56B-117F14CF5899}" destId="{F56EBCE4-D3E7-430C-975F-24A26195429D}" srcOrd="2" destOrd="0" parTransId="{80642ABE-34B8-4C8A-930C-5AC0CA4795EE}" sibTransId="{E1B6752F-0AAF-4CB3-AA20-FBBDEFCC2068}"/>
    <dgm:cxn modelId="{AE21A24D-70EE-4773-B978-CFB5F3DC5C49}" type="presOf" srcId="{011B878D-4B58-43FC-B6CD-A7AA8A2705B2}" destId="{2DE540F7-D8EB-4FFA-B144-970AD474DB7A}" srcOrd="0" destOrd="0" presId="urn:microsoft.com/office/officeart/2018/2/layout/IconLabelList"/>
    <dgm:cxn modelId="{C3BF726D-76BB-4B2C-8C92-C8370F08A755}" srcId="{11E81B37-4E27-4E1B-B56B-117F14CF5899}" destId="{CB80C015-4096-4EED-A8F9-4EC1E9F69E97}" srcOrd="0" destOrd="0" parTransId="{30FCFA2F-56B5-4067-98EE-3DEA03135240}" sibTransId="{3B6D2F56-4526-4B0A-8668-E23EBF581DA6}"/>
    <dgm:cxn modelId="{F013FC9D-0617-4A9A-8014-77EC65DAB5F6}" srcId="{11E81B37-4E27-4E1B-B56B-117F14CF5899}" destId="{011B878D-4B58-43FC-B6CD-A7AA8A2705B2}" srcOrd="1" destOrd="0" parTransId="{1E955D93-8479-422E-82FC-76ABD4B6104B}" sibTransId="{1B924807-616D-4C78-B9F8-7C1B9F00E562}"/>
    <dgm:cxn modelId="{46518DE5-FF84-4F73-8F08-0A3C31E34317}" type="presOf" srcId="{11E81B37-4E27-4E1B-B56B-117F14CF5899}" destId="{42C31D26-E928-487D-AA2F-E4E4BBF80AFA}" srcOrd="0" destOrd="0" presId="urn:microsoft.com/office/officeart/2018/2/layout/IconLabelList"/>
    <dgm:cxn modelId="{4B9F39F6-790F-40E2-B833-623BA048C46C}" type="presOf" srcId="{F56EBCE4-D3E7-430C-975F-24A26195429D}" destId="{35C3619A-E6F4-48C4-AC1C-04577EEB3388}" srcOrd="0" destOrd="0" presId="urn:microsoft.com/office/officeart/2018/2/layout/IconLabelList"/>
    <dgm:cxn modelId="{488468FA-BC19-473A-9002-EDE8FFE7D54B}" type="presOf" srcId="{CB80C015-4096-4EED-A8F9-4EC1E9F69E97}" destId="{93573514-6B3D-4BFE-B073-055B05C6D844}" srcOrd="0" destOrd="0" presId="urn:microsoft.com/office/officeart/2018/2/layout/IconLabelList"/>
    <dgm:cxn modelId="{79EC5F59-6DED-4923-BB0A-E0448AEF2C88}" type="presParOf" srcId="{42C31D26-E928-487D-AA2F-E4E4BBF80AFA}" destId="{57324B50-0678-4AC0-AC9B-C9B438360CE1}" srcOrd="0" destOrd="0" presId="urn:microsoft.com/office/officeart/2018/2/layout/IconLabelList"/>
    <dgm:cxn modelId="{8970DBAA-E9C1-43E7-A11E-873485A8AB54}" type="presParOf" srcId="{57324B50-0678-4AC0-AC9B-C9B438360CE1}" destId="{9FF620DF-A3D8-46A4-B799-EB3C32311465}" srcOrd="0" destOrd="0" presId="urn:microsoft.com/office/officeart/2018/2/layout/IconLabelList"/>
    <dgm:cxn modelId="{65ACEFF4-BE87-4BC1-B005-26CD1E9281D6}" type="presParOf" srcId="{57324B50-0678-4AC0-AC9B-C9B438360CE1}" destId="{D388B543-24A6-40BD-B7F5-7A437C700177}" srcOrd="1" destOrd="0" presId="urn:microsoft.com/office/officeart/2018/2/layout/IconLabelList"/>
    <dgm:cxn modelId="{30CF9FAF-A070-4879-9FEB-5B576EA6DD73}" type="presParOf" srcId="{57324B50-0678-4AC0-AC9B-C9B438360CE1}" destId="{93573514-6B3D-4BFE-B073-055B05C6D844}" srcOrd="2" destOrd="0" presId="urn:microsoft.com/office/officeart/2018/2/layout/IconLabelList"/>
    <dgm:cxn modelId="{B22E500F-E943-4670-A8B4-9078C4DE46F2}" type="presParOf" srcId="{42C31D26-E928-487D-AA2F-E4E4BBF80AFA}" destId="{05A7378D-0CE0-48EC-8186-E5B67F24FA1D}" srcOrd="1" destOrd="0" presId="urn:microsoft.com/office/officeart/2018/2/layout/IconLabelList"/>
    <dgm:cxn modelId="{AFCABF7B-03F5-498B-8515-3AAF9FCF8B58}" type="presParOf" srcId="{42C31D26-E928-487D-AA2F-E4E4BBF80AFA}" destId="{21BF8B62-2A0B-4F3F-ADC5-C86E84BAFFDD}" srcOrd="2" destOrd="0" presId="urn:microsoft.com/office/officeart/2018/2/layout/IconLabelList"/>
    <dgm:cxn modelId="{A75D78E1-E492-491A-8881-E1BD2163C0FD}" type="presParOf" srcId="{21BF8B62-2A0B-4F3F-ADC5-C86E84BAFFDD}" destId="{13EC873B-8EED-4484-8EF7-0B3D57D7EE80}" srcOrd="0" destOrd="0" presId="urn:microsoft.com/office/officeart/2018/2/layout/IconLabelList"/>
    <dgm:cxn modelId="{39E93C92-1145-482F-8CA1-C0DA7CBB75BB}" type="presParOf" srcId="{21BF8B62-2A0B-4F3F-ADC5-C86E84BAFFDD}" destId="{7D333B2F-9080-4260-9883-93B9DA2C72C4}" srcOrd="1" destOrd="0" presId="urn:microsoft.com/office/officeart/2018/2/layout/IconLabelList"/>
    <dgm:cxn modelId="{2605834B-385E-403D-83C0-B13CF27BF7CA}" type="presParOf" srcId="{21BF8B62-2A0B-4F3F-ADC5-C86E84BAFFDD}" destId="{2DE540F7-D8EB-4FFA-B144-970AD474DB7A}" srcOrd="2" destOrd="0" presId="urn:microsoft.com/office/officeart/2018/2/layout/IconLabelList"/>
    <dgm:cxn modelId="{FC85F0A0-76B9-465C-A26F-0322D9EDC2C3}" type="presParOf" srcId="{42C31D26-E928-487D-AA2F-E4E4BBF80AFA}" destId="{2BD0FE75-A12A-4AA1-9286-8749D4ACC479}" srcOrd="3" destOrd="0" presId="urn:microsoft.com/office/officeart/2018/2/layout/IconLabelList"/>
    <dgm:cxn modelId="{42B1492E-6D2B-4896-A7C9-38C62325AA03}" type="presParOf" srcId="{42C31D26-E928-487D-AA2F-E4E4BBF80AFA}" destId="{808D6AC1-3121-4429-8291-F628D7233257}" srcOrd="4" destOrd="0" presId="urn:microsoft.com/office/officeart/2018/2/layout/IconLabelList"/>
    <dgm:cxn modelId="{C7AB4B7E-7093-457E-81DE-77BCD803136A}" type="presParOf" srcId="{808D6AC1-3121-4429-8291-F628D7233257}" destId="{42C93EC7-7BE5-4433-A28F-22876CAFED19}" srcOrd="0" destOrd="0" presId="urn:microsoft.com/office/officeart/2018/2/layout/IconLabelList"/>
    <dgm:cxn modelId="{238F8057-E6DD-4B91-958B-1259F6CBEAD5}" type="presParOf" srcId="{808D6AC1-3121-4429-8291-F628D7233257}" destId="{BBBC35FA-13C5-48F3-AB60-56ED02647D31}" srcOrd="1" destOrd="0" presId="urn:microsoft.com/office/officeart/2018/2/layout/IconLabelList"/>
    <dgm:cxn modelId="{FA8AE37A-B122-4CD0-BDE6-71990959BAC8}" type="presParOf" srcId="{808D6AC1-3121-4429-8291-F628D7233257}" destId="{35C3619A-E6F4-48C4-AC1C-04577EEB338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AD317-586D-49B8-9C35-9804092B2377}">
      <dsp:nvSpPr>
        <dsp:cNvPr id="0" name=""/>
        <dsp:cNvSpPr/>
      </dsp:nvSpPr>
      <dsp:spPr>
        <a:xfrm>
          <a:off x="2793005" y="0"/>
          <a:ext cx="2731045" cy="2731045"/>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Strategic Objectives</a:t>
          </a:r>
        </a:p>
      </dsp:txBody>
      <dsp:txXfrm>
        <a:off x="3475766" y="1365523"/>
        <a:ext cx="1365523" cy="1365522"/>
      </dsp:txXfrm>
    </dsp:sp>
    <dsp:sp modelId="{D4921A53-326E-4D2F-877C-B2318B146AE1}">
      <dsp:nvSpPr>
        <dsp:cNvPr id="0" name=""/>
        <dsp:cNvSpPr/>
      </dsp:nvSpPr>
      <dsp:spPr>
        <a:xfrm>
          <a:off x="1427483" y="2731045"/>
          <a:ext cx="2731045" cy="2731045"/>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Asset</a:t>
          </a:r>
        </a:p>
        <a:p>
          <a:pPr marL="0" lvl="0" indent="0" algn="ctr" defTabSz="755650">
            <a:lnSpc>
              <a:spcPct val="90000"/>
            </a:lnSpc>
            <a:spcBef>
              <a:spcPct val="0"/>
            </a:spcBef>
            <a:spcAft>
              <a:spcPct val="35000"/>
            </a:spcAft>
            <a:buNone/>
          </a:pPr>
          <a:r>
            <a:rPr lang="en-US" sz="1700" kern="1200" dirty="0"/>
            <a:t>Management</a:t>
          </a:r>
        </a:p>
      </dsp:txBody>
      <dsp:txXfrm>
        <a:off x="2110244" y="4096568"/>
        <a:ext cx="1365523" cy="1365522"/>
      </dsp:txXfrm>
    </dsp:sp>
    <dsp:sp modelId="{2A4788F7-BD84-45B5-8536-024701A08724}">
      <dsp:nvSpPr>
        <dsp:cNvPr id="0" name=""/>
        <dsp:cNvSpPr/>
      </dsp:nvSpPr>
      <dsp:spPr>
        <a:xfrm rot="10800000">
          <a:off x="2790329" y="2659027"/>
          <a:ext cx="2731045" cy="2731045"/>
        </a:xfrm>
        <a:prstGeom prst="triangle">
          <a:avLst/>
        </a:prstGeom>
        <a:solidFill>
          <a:schemeClr val="accent1">
            <a:hueOff val="0"/>
            <a:satOff val="0"/>
            <a:lumOff val="0"/>
            <a:alphaOff val="0"/>
          </a:schemeClr>
        </a:solidFill>
        <a:ln w="26424" cap="flat" cmpd="sng" algn="ctr">
          <a:solidFill>
            <a:scrgbClr r="0" g="0" b="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Risk Management</a:t>
          </a:r>
        </a:p>
      </dsp:txBody>
      <dsp:txXfrm rot="10800000">
        <a:off x="3473090" y="2659027"/>
        <a:ext cx="1365523" cy="1365522"/>
      </dsp:txXfrm>
    </dsp:sp>
    <dsp:sp modelId="{24D0BDEA-C92E-4065-A2B2-9E679D80D448}">
      <dsp:nvSpPr>
        <dsp:cNvPr id="0" name=""/>
        <dsp:cNvSpPr/>
      </dsp:nvSpPr>
      <dsp:spPr>
        <a:xfrm>
          <a:off x="4158528" y="2731045"/>
          <a:ext cx="2731045" cy="2731045"/>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Performance Management</a:t>
          </a:r>
        </a:p>
      </dsp:txBody>
      <dsp:txXfrm>
        <a:off x="4841289" y="4096568"/>
        <a:ext cx="1365523" cy="13655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F620DF-A3D8-46A4-B799-EB3C32311465}">
      <dsp:nvSpPr>
        <dsp:cNvPr id="0" name=""/>
        <dsp:cNvSpPr/>
      </dsp:nvSpPr>
      <dsp:spPr>
        <a:xfrm>
          <a:off x="942998" y="608506"/>
          <a:ext cx="1450749" cy="1450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3573514-6B3D-4BFE-B073-055B05C6D844}">
      <dsp:nvSpPr>
        <dsp:cNvPr id="0" name=""/>
        <dsp:cNvSpPr/>
      </dsp:nvSpPr>
      <dsp:spPr>
        <a:xfrm>
          <a:off x="56429" y="2442385"/>
          <a:ext cx="32238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Your name</a:t>
          </a:r>
        </a:p>
      </dsp:txBody>
      <dsp:txXfrm>
        <a:off x="56429" y="2442385"/>
        <a:ext cx="3223887" cy="720000"/>
      </dsp:txXfrm>
    </dsp:sp>
    <dsp:sp modelId="{13EC873B-8EED-4484-8EF7-0B3D57D7EE80}">
      <dsp:nvSpPr>
        <dsp:cNvPr id="0" name=""/>
        <dsp:cNvSpPr/>
      </dsp:nvSpPr>
      <dsp:spPr>
        <a:xfrm>
          <a:off x="4731066" y="608506"/>
          <a:ext cx="1450749" cy="1450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E540F7-D8EB-4FFA-B144-970AD474DB7A}">
      <dsp:nvSpPr>
        <dsp:cNvPr id="0" name=""/>
        <dsp:cNvSpPr/>
      </dsp:nvSpPr>
      <dsp:spPr>
        <a:xfrm>
          <a:off x="3844497" y="2442385"/>
          <a:ext cx="32238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Your major or specialization</a:t>
          </a:r>
        </a:p>
      </dsp:txBody>
      <dsp:txXfrm>
        <a:off x="3844497" y="2442385"/>
        <a:ext cx="3223887" cy="720000"/>
      </dsp:txXfrm>
    </dsp:sp>
    <dsp:sp modelId="{42C93EC7-7BE5-4433-A28F-22876CAFED19}">
      <dsp:nvSpPr>
        <dsp:cNvPr id="0" name=""/>
        <dsp:cNvSpPr/>
      </dsp:nvSpPr>
      <dsp:spPr>
        <a:xfrm>
          <a:off x="8519135" y="608506"/>
          <a:ext cx="1450749" cy="1450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5C3619A-E6F4-48C4-AC1C-04577EEB3388}">
      <dsp:nvSpPr>
        <dsp:cNvPr id="0" name=""/>
        <dsp:cNvSpPr/>
      </dsp:nvSpPr>
      <dsp:spPr>
        <a:xfrm>
          <a:off x="7632565" y="2442385"/>
          <a:ext cx="3223887"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90000"/>
            </a:lnSpc>
            <a:spcBef>
              <a:spcPct val="0"/>
            </a:spcBef>
            <a:spcAft>
              <a:spcPct val="35000"/>
            </a:spcAft>
            <a:buNone/>
          </a:pPr>
          <a:r>
            <a:rPr lang="en-US" sz="1900" kern="1200"/>
            <a:t>Where would you like to be five years from now in your career?</a:t>
          </a:r>
        </a:p>
      </dsp:txBody>
      <dsp:txXfrm>
        <a:off x="7632565" y="2442385"/>
        <a:ext cx="3223887"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A3DA18-B94F-4542-BF28-7183FA0DC225}" type="datetimeFigureOut">
              <a:rPr lang="en-US" smtClean="0"/>
              <a:t>1/2/25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486BEB-035D-DB4C-BCD5-3872906ACC9F}" type="slidenum">
              <a:rPr lang="en-US" smtClean="0"/>
              <a:t>‹#›</a:t>
            </a:fld>
            <a:endParaRPr lang="en-US"/>
          </a:p>
        </p:txBody>
      </p:sp>
    </p:spTree>
    <p:extLst>
      <p:ext uri="{BB962C8B-B14F-4D97-AF65-F5344CB8AC3E}">
        <p14:creationId xmlns:p14="http://schemas.microsoft.com/office/powerpoint/2010/main" val="659292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www.youtube.com/watch?v=ohDB5gbtaEQ"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www.youtube.com/watch?v=ohDB5gbtaEQ"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www.youtube.com/watch?v=ohDB5gbtaEQ"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www.youtube.com/watch?v=ohDB5gbtaEQ"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www.merriam-webster.com/dictionary/valid"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www.youtube.com/watch?v=ohDB5gbtaEQ"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3" Type="http://schemas.openxmlformats.org/officeDocument/2006/relationships/hyperlink" Target="https://www.youtube.com/watch?v=ohDB5gbtaEQ" TargetMode="External"/><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s://www.youtube.com/watch?v=ohDB5gbtaEQ" TargetMode="External"/><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www.youtube.com/watch?v=ohDB5gbtaEQ" TargetMode="External"/><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s://www.youtube.com/watch?v=ohDB5gbtaEQ" TargetMode="External"/><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3" Type="http://schemas.openxmlformats.org/officeDocument/2006/relationships/hyperlink" Target="https://www.youtube.com/watch?v=ohDB5gbtaEQ" TargetMode="External"/><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s://www.youtube.com/watch?v=ohDB5gbtaEQ" TargetMode="External"/><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8065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Lyon, Bruce K., and Georgi Popov. “On the Concept of Risk, Uncertainty &amp; Black Swans.” </a:t>
            </a:r>
            <a:r>
              <a:rPr lang="en-US" i="1" dirty="0">
                <a:effectLst/>
              </a:rPr>
              <a:t>Professional Safety</a:t>
            </a:r>
            <a:r>
              <a:rPr lang="en-US" dirty="0">
                <a:effectLst/>
              </a:rPr>
              <a:t> 67, no. 03 (March 1, 2022): 18–23.</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5917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486BEB-035D-DB4C-BCD5-3872906ACC9F}" type="slidenum">
              <a:rPr lang="en-US" smtClean="0"/>
              <a:t>18</a:t>
            </a:fld>
            <a:endParaRPr lang="en-US"/>
          </a:p>
        </p:txBody>
      </p:sp>
    </p:spTree>
    <p:extLst>
      <p:ext uri="{BB962C8B-B14F-4D97-AF65-F5344CB8AC3E}">
        <p14:creationId xmlns:p14="http://schemas.microsoft.com/office/powerpoint/2010/main" val="4131015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0" dirty="0"/>
              <a:t>ISO - International Standards Organization</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23789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2142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0" dirty="0"/>
              <a:t>ISO - International Standards Organization</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27891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0" dirty="0"/>
              <a:t>ISO - International Standards Organization</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393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0" dirty="0"/>
              <a:t>ISO - International Standards Organization</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015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5C4939-68CF-AE45-872E-B0DD4E4A27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8695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0" dirty="0"/>
              <a:t>ISO - International Standards Organization</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1077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0" dirty="0"/>
              <a:t>ISO - International Standards Organization</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8775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93570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0" dirty="0"/>
              <a:t>ISO - International Standards Organization</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292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0" dirty="0"/>
              <a:t>ISO - International Standards Organization</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1062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0" dirty="0"/>
              <a:t>ISO - International Standards Organization</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1094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0" dirty="0"/>
              <a:t>ISO - International Standards Organization</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09150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0" dirty="0"/>
              <a:t>ISO - International Standards Organization</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703448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0" dirty="0"/>
              <a:t>ISO - International Standards Organization</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36783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F9CFAF-4599-5841-89EC-6CF4AA95A053}" type="slidenum">
              <a:rPr lang="en-US" smtClean="0"/>
              <a:t>36</a:t>
            </a:fld>
            <a:endParaRPr lang="en-US"/>
          </a:p>
        </p:txBody>
      </p:sp>
    </p:spTree>
    <p:extLst>
      <p:ext uri="{BB962C8B-B14F-4D97-AF65-F5344CB8AC3E}">
        <p14:creationId xmlns:p14="http://schemas.microsoft.com/office/powerpoint/2010/main" val="9647296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mbria" panose="02040503050406030204" pitchFamily="18" charset="0"/>
                <a:ea typeface="Cambria" panose="02040503050406030204" pitchFamily="18" charset="0"/>
              </a:rPr>
              <a:t>“Understated the power of the new flight control system, which was designed to swivel the horizontal tail to push the nose down to avert a stall.  When planes entered service, MCAS was capable of moving the tail more than four times farther than was stated in the initial safety analysis document.</a:t>
            </a:r>
          </a:p>
          <a:p>
            <a:r>
              <a:rPr lang="en-US" dirty="0">
                <a:latin typeface="Cambria" panose="02040503050406030204" pitchFamily="18" charset="0"/>
                <a:ea typeface="Cambria" panose="02040503050406030204" pitchFamily="18" charset="0"/>
              </a:rPr>
              <a:t>“Failed to account for how the system could reset itself each time a pilot responded, thereby missing the potential impact of the system repeatedly pushing the airplane’s nose downward.</a:t>
            </a:r>
          </a:p>
          <a:p>
            <a:r>
              <a:rPr lang="en-US" dirty="0">
                <a:latin typeface="Cambria" panose="02040503050406030204" pitchFamily="18" charset="0"/>
                <a:ea typeface="Cambria" panose="02040503050406030204" pitchFamily="18" charset="0"/>
              </a:rPr>
              <a:t>“Assessed the failure of the system as one level below ‘catastrophic.’ But even that hazardous danger level should have precluded activation of the system based on input from a single sensor—and yet that’s how it was designed.”</a:t>
            </a:r>
          </a:p>
          <a:p>
            <a:pPr lvl="3"/>
            <a:r>
              <a:rPr lang="en-US" dirty="0">
                <a:latin typeface="Cambria" panose="02040503050406030204" pitchFamily="18" charset="0"/>
                <a:ea typeface="Cambria" panose="02040503050406030204" pitchFamily="18" charset="0"/>
              </a:rPr>
              <a:t>Dominic Gates, Seattle Times “Flawed analysis, failed oversight…” March 17, 2019</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6884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mbria" panose="02040503050406030204" pitchFamily="18" charset="0"/>
                <a:ea typeface="Cambria" panose="02040503050406030204" pitchFamily="18" charset="0"/>
              </a:rPr>
              <a:t>Evidently there are two sensors built into every 737MAX, but only one is deployed on current standard model. That sensor measures the plane’s angle of attack, the angle between the wing and incoming air flow.</a:t>
            </a:r>
          </a:p>
          <a:p>
            <a:r>
              <a:rPr lang="en-US" dirty="0">
                <a:latin typeface="Cambria" panose="02040503050406030204" pitchFamily="18" charset="0"/>
                <a:ea typeface="Cambria" panose="02040503050406030204" pitchFamily="18" charset="0"/>
              </a:rPr>
              <a:t>The failure of the one sensor in Ethiopia and in Indonesia crashes has been established from early black box data.</a:t>
            </a:r>
          </a:p>
          <a:p>
            <a:r>
              <a:rPr lang="en-US" dirty="0">
                <a:latin typeface="Cambria" panose="02040503050406030204" pitchFamily="18" charset="0"/>
                <a:ea typeface="Cambria" panose="02040503050406030204" pitchFamily="18" charset="0"/>
              </a:rPr>
              <a:t>Neither Lion Air or Ethiopian Airlines had any indicators on their cockpit displays to tell give them readings from one or both sensors.  Estimated cost of upgrade = $80,000</a:t>
            </a:r>
          </a:p>
          <a:p>
            <a:r>
              <a:rPr lang="en-US" dirty="0">
                <a:latin typeface="Cambria" panose="02040503050406030204" pitchFamily="18" charset="0"/>
                <a:ea typeface="Cambria" panose="02040503050406030204" pitchFamily="18" charset="0"/>
              </a:rPr>
              <a:t>Extra price = two display features that illuminate when signals from sensors disagree and another to display angle of attack data.   Allegedly, the disagree feature and the second sensor will now become standard features.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6718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mbria" panose="02040503050406030204" pitchFamily="18" charset="0"/>
                <a:ea typeface="Cambria" panose="02040503050406030204" pitchFamily="18" charset="0"/>
              </a:rPr>
              <a:t>FAA delegated crucial evaluations of the 737’s safety to Boeing, a process that has been happening more over the years due to a lack of funding and resources at the FAA.</a:t>
            </a:r>
          </a:p>
          <a:p>
            <a:r>
              <a:rPr lang="en-US" dirty="0">
                <a:latin typeface="Cambria" panose="02040503050406030204" pitchFamily="18" charset="0"/>
                <a:ea typeface="Cambria" panose="02040503050406030204" pitchFamily="18" charset="0"/>
              </a:rPr>
              <a:t>Gates again: “as certification proceeded, managers prodded them to speed the process” and “when time was too short for FAA technical staff to complete a review, sometimes managers either signed off on the documents themselves or delegated their review back to Boeing.”</a:t>
            </a:r>
          </a:p>
          <a:p>
            <a:r>
              <a:rPr lang="en-US" dirty="0">
                <a:latin typeface="Cambria" panose="02040503050406030204" pitchFamily="18" charset="0"/>
                <a:ea typeface="Cambria" panose="02040503050406030204" pitchFamily="18" charset="0"/>
              </a:rPr>
              <a:t>These managers were not the FAA’s technical experts but rather managers concerned about the timeline.</a:t>
            </a:r>
          </a:p>
          <a:p>
            <a:r>
              <a:rPr lang="en-US" dirty="0">
                <a:latin typeface="Cambria" panose="02040503050406030204" pitchFamily="18" charset="0"/>
                <a:ea typeface="Cambria" panose="02040503050406030204" pitchFamily="18" charset="0"/>
              </a:rPr>
              <a:t>Boeing is an important vendor to the U.S. government, and spends massive dollars lobbying (estimated $15-21 million annually).  It is also a company with a strong union presence and global exports.  </a:t>
            </a:r>
          </a:p>
          <a:p>
            <a:r>
              <a:rPr lang="en-US" dirty="0">
                <a:latin typeface="Cambria" panose="02040503050406030204" pitchFamily="18" charset="0"/>
                <a:ea typeface="Cambria" panose="02040503050406030204" pitchFamily="18" charset="0"/>
              </a:rPr>
              <a:t>FAA did not want to be seen as losing business to Europe because of their oversight. Certified the MAX8 as safe in 2017 after 5 years of work.</a:t>
            </a:r>
          </a:p>
          <a:p>
            <a:r>
              <a:rPr lang="en-US" dirty="0">
                <a:latin typeface="Cambria" panose="02040503050406030204" pitchFamily="18" charset="0"/>
                <a:ea typeface="Cambria" panose="02040503050406030204" pitchFamily="18" charset="0"/>
              </a:rPr>
              <a:t>Obama administration was committed to Export-Import Bank and to Boeing maintaining its manufacturing leadership in the world.</a:t>
            </a:r>
          </a:p>
          <a:p>
            <a:endParaRPr lang="en-US"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6880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32953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Cambria" panose="02040503050406030204" pitchFamily="18" charset="0"/>
                <a:ea typeface="Cambria" panose="02040503050406030204" pitchFamily="18" charset="0"/>
              </a:rPr>
              <a:t>FAA delegated crucial evaluations of the 737’s safety to Boeing, a process that has been happening more over the years due to a lack of funding and resources at the FAA.</a:t>
            </a:r>
          </a:p>
          <a:p>
            <a:r>
              <a:rPr lang="en-US" dirty="0">
                <a:latin typeface="Cambria" panose="02040503050406030204" pitchFamily="18" charset="0"/>
                <a:ea typeface="Cambria" panose="02040503050406030204" pitchFamily="18" charset="0"/>
              </a:rPr>
              <a:t>Gates again: “as certification proceeded, managers prodded them to speed the process” and “when time was too short for FAA technical staff to complete a review, sometimes managers either signed off on the documents themselves or delegated their review back to Boeing.”</a:t>
            </a:r>
          </a:p>
          <a:p>
            <a:r>
              <a:rPr lang="en-US" dirty="0">
                <a:latin typeface="Cambria" panose="02040503050406030204" pitchFamily="18" charset="0"/>
                <a:ea typeface="Cambria" panose="02040503050406030204" pitchFamily="18" charset="0"/>
              </a:rPr>
              <a:t>These managers were not the FAA’s technical experts but rather managers concerned about the timeline.</a:t>
            </a:r>
          </a:p>
          <a:p>
            <a:r>
              <a:rPr lang="en-US" dirty="0">
                <a:latin typeface="Cambria" panose="02040503050406030204" pitchFamily="18" charset="0"/>
                <a:ea typeface="Cambria" panose="02040503050406030204" pitchFamily="18" charset="0"/>
              </a:rPr>
              <a:t>Boeing is an important vendor to the U.S. government, and spends massive dollars lobbying (estimated $15-21 million annually).  It is also a company with a strong union presence and global exports.  </a:t>
            </a:r>
          </a:p>
          <a:p>
            <a:r>
              <a:rPr lang="en-US" dirty="0">
                <a:latin typeface="Cambria" panose="02040503050406030204" pitchFamily="18" charset="0"/>
                <a:ea typeface="Cambria" panose="02040503050406030204" pitchFamily="18" charset="0"/>
              </a:rPr>
              <a:t>FAA did not want to be seen as losing business to Europe because of their oversight. Certified the MAX8 as safe in 2017 after 5 years of work.</a:t>
            </a:r>
          </a:p>
          <a:p>
            <a:r>
              <a:rPr lang="en-US" dirty="0">
                <a:latin typeface="Cambria" panose="02040503050406030204" pitchFamily="18" charset="0"/>
                <a:ea typeface="Cambria" panose="02040503050406030204" pitchFamily="18" charset="0"/>
              </a:rPr>
              <a:t>Obama administration was committed to Export-Import Bank and to Boeing maintaining its manufacturing leadership in the world.</a:t>
            </a:r>
          </a:p>
          <a:p>
            <a:endParaRPr lang="en-US"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3273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941485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87894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73836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63163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9432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Cambria" panose="02040503050406030204" pitchFamily="18" charset="0"/>
              <a:ea typeface="Cambria" panose="02040503050406030204" pitchFamily="18" charset="0"/>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27069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5C4939-68CF-AE45-872E-B0DD4E4A27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004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ea typeface="Arial" panose="020B0604020202020204" pitchFamily="34" charset="0"/>
                <a:hlinkClick r:id="rId3"/>
              </a:rPr>
              <a:t>https://www.youtube.com/watch?v=ohDB5gbtaEQ</a:t>
            </a:r>
            <a:endParaRPr lang="en-US" altLang="en-US" sz="1200" dirty="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9250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ea typeface="Arial" panose="020B0604020202020204" pitchFamily="34" charset="0"/>
                <a:hlinkClick r:id="rId3"/>
              </a:rPr>
              <a:t>https://www.youtube.com/watch?v=ohDB5gbtaEQ</a:t>
            </a:r>
            <a:endParaRPr lang="en-US" altLang="en-US" sz="1200" dirty="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3572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23149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ea typeface="Arial" panose="020B0604020202020204" pitchFamily="34" charset="0"/>
                <a:hlinkClick r:id="rId3"/>
              </a:rPr>
              <a:t>https://www.youtube.com/watch?v=ohDB5gbtaEQ</a:t>
            </a:r>
            <a:endParaRPr lang="en-US" altLang="en-US" sz="1200" dirty="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5555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ea typeface="Arial" panose="020B0604020202020204" pitchFamily="34" charset="0"/>
                <a:hlinkClick r:id="rId3"/>
              </a:rPr>
              <a:t>https://www.youtube.com/watch?v=ohDB5gbtaEQ</a:t>
            </a:r>
            <a:endParaRPr lang="en-US" altLang="en-US" sz="1200" dirty="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4943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61757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932280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b="0" dirty="0">
                <a:ea typeface="Arial" panose="020B0604020202020204" pitchFamily="34" charset="0"/>
              </a:rPr>
              <a:t>To begin with validity. There are several different ways to define this, but the definitions are all equivalent, i.e., they all mean the same thing. Think of it whatever way suits you.</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“Definition of VALID,” March 15, 2024. </a:t>
            </a:r>
            <a:r>
              <a:rPr lang="en-US" dirty="0">
                <a:effectLst/>
                <a:hlinkClick r:id="rId3"/>
              </a:rPr>
              <a:t>https://www.merriam-webster.com/dictionary/valid</a:t>
            </a:r>
            <a:r>
              <a:rPr lang="en-US" dirty="0">
                <a:effectLst/>
              </a:rPr>
              <a:t>.</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62260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50445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2212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02096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85249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5074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295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20082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39826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D0D0D"/>
                </a:solidFill>
                <a:effectLst/>
                <a:highlight>
                  <a:srgbClr val="FFFFFF"/>
                </a:highlight>
                <a:latin typeface="Söhne"/>
              </a:rPr>
              <a:t>"Tu quoque" is a Latin phrase that translates to "you also" or "you too" in English. In rhetoric and logic, it refers to a fallacy where an argument's validity is dismissed by pointing out the hypocrisy of the person making the argument. Essentially, instead of addressing the argument itself, the responder deflects by accusing the other person of the same behavior or fault. This fallacy is often used to avoid addressing the actual merits of an argument and instead focuses on attacking the person making the argument.</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59524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4982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45872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73856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742063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49046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92136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43816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781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5C4939-68CF-AE45-872E-B0DD4E4A277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1180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ea typeface="Arial" panose="020B0604020202020204" pitchFamily="34" charset="0"/>
                <a:hlinkClick r:id="rId3"/>
              </a:rPr>
              <a:t>https://www.youtube.com/watch?v=ohDB5gbtaEQ</a:t>
            </a:r>
            <a:endParaRPr lang="en-US" altLang="en-US" sz="1200" dirty="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919788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ea typeface="Arial" panose="020B0604020202020204" pitchFamily="34" charset="0"/>
                <a:hlinkClick r:id="rId3"/>
              </a:rPr>
              <a:t>https://www.youtube.com/watch?v=ohDB5gbtaEQ</a:t>
            </a:r>
            <a:endParaRPr lang="en-US" altLang="en-US" sz="1200" dirty="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39079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ea typeface="Arial" panose="020B0604020202020204" pitchFamily="34" charset="0"/>
                <a:hlinkClick r:id="rId3"/>
              </a:rPr>
              <a:t>https://www.youtube.com/watch?v=ohDB5gbtaEQ</a:t>
            </a:r>
            <a:endParaRPr lang="en-US" altLang="en-US" sz="1200" dirty="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207997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ea typeface="Arial" panose="020B0604020202020204" pitchFamily="34" charset="0"/>
                <a:hlinkClick r:id="rId3"/>
              </a:rPr>
              <a:t>https://www.youtube.com/watch?v=ohDB5gbtaEQ</a:t>
            </a:r>
            <a:endParaRPr lang="en-US" altLang="en-US" sz="1200" dirty="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8509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ea typeface="Arial" panose="020B0604020202020204" pitchFamily="34" charset="0"/>
                <a:hlinkClick r:id="rId3"/>
              </a:rPr>
              <a:t>https://www.youtube.com/watch?v=ohDB5gbtaEQ</a:t>
            </a:r>
            <a:endParaRPr lang="en-US" altLang="en-US" sz="1200" dirty="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81031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ea typeface="Arial" panose="020B0604020202020204" pitchFamily="34" charset="0"/>
                <a:hlinkClick r:id="rId3"/>
              </a:rPr>
              <a:t>https://www.youtube.com/watch?v=ohDB5gbtaEQ</a:t>
            </a:r>
            <a:endParaRPr lang="en-US" altLang="en-US" sz="1200" dirty="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47421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ea typeface="Arial" panose="020B0604020202020204" pitchFamily="34" charset="0"/>
                <a:hlinkClick r:id="rId3"/>
              </a:rPr>
              <a:t>https://www.youtube.com/watch?v=ohDB5gbtaEQ</a:t>
            </a:r>
            <a:endParaRPr lang="en-US" altLang="en-US" sz="1200" dirty="0">
              <a:ea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761951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585747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8246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5084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sz="1200" b="0" dirty="0"/>
              <a:t>ISO - International Standards Organization</a:t>
            </a:r>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4243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Lyon, Bruce K., and Georgi Popov. “On the Concept of Risk, Uncertainty &amp; Black Swans.” </a:t>
            </a:r>
            <a:r>
              <a:rPr lang="en-US" i="1" dirty="0">
                <a:effectLst/>
              </a:rPr>
              <a:t>Professional Safety</a:t>
            </a:r>
            <a:r>
              <a:rPr lang="en-US" dirty="0">
                <a:effectLst/>
              </a:rPr>
              <a:t> 67, no. 03 (March 1, 2022): 18–23.</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33792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emf"/><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757441" y="4568599"/>
            <a:ext cx="2133600" cy="186267"/>
          </a:xfrm>
          <a:prstGeom prst="rect">
            <a:avLst/>
          </a:prstGeom>
        </p:spPr>
      </p:pic>
      <p:sp>
        <p:nvSpPr>
          <p:cNvPr id="9"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6" name="Picture 5"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0" name="Picture 9"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4196344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sp>
        <p:nvSpPr>
          <p:cNvPr id="8"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1"/>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1870359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740509" y="1819205"/>
            <a:ext cx="1471708" cy="128481"/>
          </a:xfrm>
          <a:prstGeom prst="rect">
            <a:avLst/>
          </a:prstGeom>
        </p:spPr>
      </p:pic>
      <p:pic>
        <p:nvPicPr>
          <p:cNvPr id="12" name="Picture 11"/>
          <p:cNvPicPr>
            <a:picLocks noChangeAspect="1"/>
          </p:cNvPicPr>
          <p:nvPr userDrawn="1"/>
        </p:nvPicPr>
        <p:blipFill>
          <a:blip r:embed="rId3"/>
          <a:stretch>
            <a:fillRect/>
          </a:stretch>
        </p:blipFill>
        <p:spPr>
          <a:xfrm>
            <a:off x="732042" y="1676237"/>
            <a:ext cx="1471708" cy="128483"/>
          </a:xfrm>
          <a:prstGeom prst="rect">
            <a:avLst/>
          </a:prstGeom>
        </p:spPr>
      </p:pic>
      <p:sp>
        <p:nvSpPr>
          <p:cNvPr id="23"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sp>
        <p:nvSpPr>
          <p:cNvPr id="24"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25"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10" name="Picture 9"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3" name="Picture 12" descr="ischool-primary-purple-01.png"/>
          <p:cNvPicPr>
            <a:picLocks noChangeAspect="1"/>
          </p:cNvPicPr>
          <p:nvPr userDrawn="1"/>
        </p:nvPicPr>
        <p:blipFill>
          <a:blip r:embed="rId5"/>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3975859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stretch>
            <a:fillRect/>
          </a:stretch>
        </p:blipFill>
        <p:spPr>
          <a:xfrm>
            <a:off x="613833" y="1166287"/>
            <a:ext cx="1471708" cy="128483"/>
          </a:xfrm>
          <a:prstGeom prst="rect">
            <a:avLst/>
          </a:prstGeom>
        </p:spPr>
      </p:pic>
      <p:sp>
        <p:nvSpPr>
          <p:cNvPr id="8" name="Text Placeholder 9"/>
          <p:cNvSpPr>
            <a:spLocks noGrp="1"/>
          </p:cNvSpPr>
          <p:nvPr>
            <p:ph type="body" sz="quarter" idx="11" hasCustomPrompt="1"/>
          </p:nvPr>
        </p:nvSpPr>
        <p:spPr>
          <a:xfrm>
            <a:off x="597231" y="1402915"/>
            <a:ext cx="10929485" cy="4059177"/>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0" hasCustomPrompt="1"/>
          </p:nvPr>
        </p:nvSpPr>
        <p:spPr>
          <a:xfrm>
            <a:off x="613833" y="495347"/>
            <a:ext cx="10912883" cy="662893"/>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2" name="Picture 11"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1807201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32042" y="1818011"/>
            <a:ext cx="1471708" cy="128483"/>
          </a:xfrm>
          <a:prstGeom prst="rect">
            <a:avLst/>
          </a:prstGeom>
        </p:spPr>
      </p:pic>
      <p:sp>
        <p:nvSpPr>
          <p:cNvPr id="10" name="Chart Placeholder 11"/>
          <p:cNvSpPr>
            <a:spLocks noGrp="1"/>
          </p:cNvSpPr>
          <p:nvPr>
            <p:ph type="chart" sz="quarter" idx="12" hasCustomPrompt="1"/>
          </p:nvPr>
        </p:nvSpPr>
        <p:spPr>
          <a:xfrm>
            <a:off x="597230" y="2299970"/>
            <a:ext cx="10912883" cy="3948217"/>
          </a:xfrm>
          <a:prstGeom prst="rect">
            <a:avLst/>
          </a:prstGeom>
        </p:spPr>
        <p:txBody>
          <a:bodyPr>
            <a:normAutofit/>
          </a:bodyPr>
          <a:lstStyle>
            <a:lvl1pPr marL="0" indent="0">
              <a:buNone/>
              <a:defRPr sz="3200" b="0" i="1" baseline="0">
                <a:solidFill>
                  <a:schemeClr val="tx1"/>
                </a:solidFill>
                <a:latin typeface="Open Sans Light"/>
                <a:cs typeface="Open Sans Light"/>
              </a:defRPr>
            </a:lvl1pPr>
          </a:lstStyle>
          <a:p>
            <a:r>
              <a:rPr lang="en-US"/>
              <a:t>Graphics can go here – </a:t>
            </a:r>
            <a:br>
              <a:rPr lang="en-US"/>
            </a:br>
            <a:r>
              <a:rPr lang="en-US"/>
              <a:t>replace this box with your image or chart</a:t>
            </a:r>
          </a:p>
        </p:txBody>
      </p:sp>
      <p:sp>
        <p:nvSpPr>
          <p:cNvPr id="6"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2" name="Picture 11"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37546745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787E-0DB2-494A-B6DB-79067D92DB49}"/>
              </a:ext>
            </a:extLst>
          </p:cNvPr>
          <p:cNvSpPr>
            <a:spLocks noGrp="1"/>
          </p:cNvSpPr>
          <p:nvPr>
            <p:ph type="ctrTitle"/>
          </p:nvPr>
        </p:nvSpPr>
        <p:spPr>
          <a:xfrm>
            <a:off x="1524000" y="112183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BDDA9B21-2520-7B49-B7FF-D7ADAC4789BC}"/>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Tree>
    <p:extLst>
      <p:ext uri="{BB962C8B-B14F-4D97-AF65-F5344CB8AC3E}">
        <p14:creationId xmlns:p14="http://schemas.microsoft.com/office/powerpoint/2010/main" val="678843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57441" y="4568599"/>
            <a:ext cx="2133600" cy="186267"/>
          </a:xfrm>
          <a:prstGeom prst="rect">
            <a:avLst/>
          </a:prstGeom>
        </p:spPr>
      </p:pic>
      <p:sp>
        <p:nvSpPr>
          <p:cNvPr id="10"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7" name="Picture 6"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8" name="Picture 7"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2974136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8"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sp>
        <p:nvSpPr>
          <p:cNvPr id="9"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10"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11" name="Picture 10"/>
          <p:cNvPicPr>
            <a:picLocks noChangeAspect="1"/>
          </p:cNvPicPr>
          <p:nvPr userDrawn="1"/>
        </p:nvPicPr>
        <p:blipFill>
          <a:blip r:embed="rId2"/>
          <a:stretch>
            <a:fillRect/>
          </a:stretch>
        </p:blipFill>
        <p:spPr>
          <a:xfrm>
            <a:off x="732042" y="1818011"/>
            <a:ext cx="1471708" cy="128483"/>
          </a:xfrm>
          <a:prstGeom prst="rect">
            <a:avLst/>
          </a:prstGeom>
        </p:spPr>
      </p:pic>
      <p:pic>
        <p:nvPicPr>
          <p:cNvPr id="13" name="Picture 12"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4" name="Picture 13"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3138369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sp>
        <p:nvSpPr>
          <p:cNvPr id="7"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pic>
        <p:nvPicPr>
          <p:cNvPr id="12" name="Picture 11"/>
          <p:cNvPicPr>
            <a:picLocks noChangeAspect="1"/>
          </p:cNvPicPr>
          <p:nvPr userDrawn="1"/>
        </p:nvPicPr>
        <p:blipFill>
          <a:blip r:embed="rId2"/>
          <a:stretch>
            <a:fillRect/>
          </a:stretch>
        </p:blipFill>
        <p:spPr>
          <a:xfrm>
            <a:off x="732042" y="1818011"/>
            <a:ext cx="1471708" cy="128483"/>
          </a:xfrm>
          <a:prstGeom prst="rect">
            <a:avLst/>
          </a:prstGeom>
        </p:spPr>
      </p:pic>
      <p:pic>
        <p:nvPicPr>
          <p:cNvPr id="10" name="Picture 9"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1" name="Picture 10"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374002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chemeClr val="bg1"/>
        </a:solidFill>
        <a:effectLst/>
      </p:bgPr>
    </p:bg>
    <p:spTree>
      <p:nvGrpSpPr>
        <p:cNvPr id="1" name=""/>
        <p:cNvGrpSpPr/>
        <p:nvPr/>
      </p:nvGrpSpPr>
      <p:grpSpPr>
        <a:xfrm>
          <a:off x="0" y="0"/>
          <a:ext cx="0" cy="0"/>
          <a:chOff x="0" y="0"/>
          <a:chExt cx="0" cy="0"/>
        </a:xfrm>
      </p:grpSpPr>
      <p:sp>
        <p:nvSpPr>
          <p:cNvPr id="6" name="Chart Placeholder 11"/>
          <p:cNvSpPr>
            <a:spLocks noGrp="1"/>
          </p:cNvSpPr>
          <p:nvPr>
            <p:ph type="chart" sz="quarter" idx="12" hasCustomPrompt="1"/>
          </p:nvPr>
        </p:nvSpPr>
        <p:spPr>
          <a:xfrm>
            <a:off x="597230" y="2299970"/>
            <a:ext cx="10912883" cy="3770892"/>
          </a:xfrm>
          <a:prstGeom prst="rect">
            <a:avLst/>
          </a:prstGeom>
        </p:spPr>
        <p:txBody>
          <a:bodyPr>
            <a:normAutofit/>
          </a:bodyPr>
          <a:lstStyle>
            <a:lvl1pPr marL="0" indent="0">
              <a:buNone/>
              <a:defRPr sz="3200" b="0" i="1" baseline="0">
                <a:solidFill>
                  <a:srgbClr val="FFFFFF"/>
                </a:solidFill>
                <a:latin typeface="Open Sans Light"/>
                <a:cs typeface="Open Sans Light"/>
              </a:defRPr>
            </a:lvl1pPr>
          </a:lstStyle>
          <a:p>
            <a:r>
              <a:rPr lang="en-US"/>
              <a:t>Graphics can go here – </a:t>
            </a:r>
            <a:br>
              <a:rPr lang="en-US"/>
            </a:br>
            <a:r>
              <a:rPr lang="en-US"/>
              <a:t>replace this box with your image or chart</a:t>
            </a:r>
          </a:p>
        </p:txBody>
      </p:sp>
      <p:sp>
        <p:nvSpPr>
          <p:cNvPr id="12"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pic>
        <p:nvPicPr>
          <p:cNvPr id="13" name="Picture 12"/>
          <p:cNvPicPr>
            <a:picLocks noChangeAspect="1"/>
          </p:cNvPicPr>
          <p:nvPr userDrawn="1"/>
        </p:nvPicPr>
        <p:blipFill>
          <a:blip r:embed="rId2"/>
          <a:stretch>
            <a:fillRect/>
          </a:stretch>
        </p:blipFill>
        <p:spPr>
          <a:xfrm>
            <a:off x="732042" y="1818011"/>
            <a:ext cx="1471708" cy="128483"/>
          </a:xfrm>
          <a:prstGeom prst="rect">
            <a:avLst/>
          </a:prstGeom>
        </p:spPr>
      </p:pic>
      <p:pic>
        <p:nvPicPr>
          <p:cNvPr id="11" name="Picture 10"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4" name="Picture 13"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310505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9"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sp>
        <p:nvSpPr>
          <p:cNvPr id="10"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11"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1166" y="1818011"/>
            <a:ext cx="1453460" cy="128483"/>
          </a:xfrm>
          <a:prstGeom prst="rect">
            <a:avLst/>
          </a:prstGeom>
        </p:spPr>
      </p:pic>
      <p:pic>
        <p:nvPicPr>
          <p:cNvPr id="13" name="Picture 12"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4" name="Picture 13"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3519479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DDC9-59C7-744C-A146-DEC7FAB08383}"/>
              </a:ext>
            </a:extLst>
          </p:cNvPr>
          <p:cNvSpPr>
            <a:spLocks noGrp="1"/>
          </p:cNvSpPr>
          <p:nvPr>
            <p:ph type="ctrTitle"/>
          </p:nvPr>
        </p:nvSpPr>
        <p:spPr>
          <a:xfrm>
            <a:off x="1524000" y="112183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322E6E2A-1181-6D4B-9CA1-FAB40A67FC5B}"/>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Tree>
    <p:extLst>
      <p:ext uri="{BB962C8B-B14F-4D97-AF65-F5344CB8AC3E}">
        <p14:creationId xmlns:p14="http://schemas.microsoft.com/office/powerpoint/2010/main" val="789082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1166" y="1818011"/>
            <a:ext cx="1453460" cy="128483"/>
          </a:xfrm>
          <a:prstGeom prst="rect">
            <a:avLst/>
          </a:prstGeom>
        </p:spPr>
      </p:pic>
      <p:sp>
        <p:nvSpPr>
          <p:cNvPr id="7"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pic>
        <p:nvPicPr>
          <p:cNvPr id="12" name="Picture 11"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3" name="Picture 12"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2433242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sp>
        <p:nvSpPr>
          <p:cNvPr id="10"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1"/>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9" name="Picture 8"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3529827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58939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17068752"/>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Chatham_House_Rule" TargetMode="Externa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hyperlink" Target="https://en.wikipedia.org/wiki/GKN_Aerospace" TargetMode="External"/><Relationship Id="rId3" Type="http://schemas.openxmlformats.org/officeDocument/2006/relationships/hyperlink" Target="https://en.wikipedia.org/wiki/Boeing_787_Dreamliner" TargetMode="External"/><Relationship Id="rId7" Type="http://schemas.openxmlformats.org/officeDocument/2006/relationships/hyperlink" Target="https://en.wikipedia.org/wiki/Laminar_flow" TargetMode="External"/><Relationship Id="rId2" Type="http://schemas.openxmlformats.org/officeDocument/2006/relationships/notesSlide" Target="../notesSlides/notesSlide24.xml"/><Relationship Id="rId1" Type="http://schemas.openxmlformats.org/officeDocument/2006/relationships/slideLayout" Target="../slideLayouts/slideLayout12.xml"/><Relationship Id="rId6" Type="http://schemas.openxmlformats.org/officeDocument/2006/relationships/hyperlink" Target="https://en.wikipedia.org/wiki/Boeing_737_MAX#cite_note-88" TargetMode="External"/><Relationship Id="rId5" Type="http://schemas.openxmlformats.org/officeDocument/2006/relationships/hyperlink" Target="https://en.wikipedia.org/wiki/Bleed_air" TargetMode="External"/><Relationship Id="rId10" Type="http://schemas.openxmlformats.org/officeDocument/2006/relationships/hyperlink" Target="https://en.wikipedia.org/wiki/Boeing_737_MAX#cite_note-89" TargetMode="External"/><Relationship Id="rId4" Type="http://schemas.openxmlformats.org/officeDocument/2006/relationships/hyperlink" Target="https://en.wikipedia.org/wiki/Boeing_737_MAX#cite_note-87" TargetMode="External"/><Relationship Id="rId9" Type="http://schemas.openxmlformats.org/officeDocument/2006/relationships/hyperlink" Target="https://en.wikipedia.org/wiki/Boeing_737_MAX#cite_note-AW170215-34"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Boeing_737_MAX#cite_note-86"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1.jpg"/></Relationships>
</file>

<file path=ppt/slides/_rels/slide3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14.xml"/><Relationship Id="rId4" Type="http://schemas.openxmlformats.org/officeDocument/2006/relationships/image" Target="../media/image13.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13833" y="859991"/>
            <a:ext cx="10425956" cy="3522341"/>
          </a:xfrm>
        </p:spPr>
        <p:txBody>
          <a:bodyPr anchor="b">
            <a:normAutofit/>
          </a:bodyPr>
          <a:lstStyle/>
          <a:p>
            <a:r>
              <a:rPr lang="en-US" dirty="0"/>
              <a:t>Informatics 312</a:t>
            </a:r>
          </a:p>
          <a:p>
            <a:r>
              <a:rPr lang="en-US" sz="3733" dirty="0"/>
              <a:t>Enterprise Risk Management</a:t>
            </a:r>
          </a:p>
        </p:txBody>
      </p:sp>
      <p:sp>
        <p:nvSpPr>
          <p:cNvPr id="2" name="TextBox 1">
            <a:extLst>
              <a:ext uri="{FF2B5EF4-FFF2-40B4-BE49-F238E27FC236}">
                <a16:creationId xmlns:a16="http://schemas.microsoft.com/office/drawing/2014/main" id="{7221C0A0-F50C-9A4D-8AF7-7E30C965BE48}"/>
              </a:ext>
            </a:extLst>
          </p:cNvPr>
          <p:cNvSpPr txBox="1"/>
          <p:nvPr/>
        </p:nvSpPr>
        <p:spPr>
          <a:xfrm>
            <a:off x="16009787" y="4494133"/>
            <a:ext cx="184731" cy="1200329"/>
          </a:xfrm>
          <a:prstGeom prst="rect">
            <a:avLst/>
          </a:prstGeom>
          <a:noFill/>
        </p:spPr>
        <p:txBody>
          <a:bodyPr wrap="none" rtlCol="0">
            <a:spAutoFit/>
          </a:bodyPr>
          <a:lstStyle/>
          <a:p>
            <a:pPr defTabSz="609585"/>
            <a:endParaRPr lang="en-US" sz="2400">
              <a:solidFill>
                <a:srgbClr val="E8D3A2"/>
              </a:solidFill>
              <a:latin typeface="Calibri"/>
            </a:endParaRPr>
          </a:p>
          <a:p>
            <a:pPr defTabSz="609585"/>
            <a:endParaRPr lang="en-US" sz="2400">
              <a:solidFill>
                <a:srgbClr val="E8D3A2"/>
              </a:solidFill>
              <a:latin typeface="Calibri"/>
            </a:endParaRPr>
          </a:p>
          <a:p>
            <a:pPr defTabSz="609585"/>
            <a:endParaRPr lang="en-US" sz="2400">
              <a:solidFill>
                <a:srgbClr val="E8D3A2"/>
              </a:solidFill>
              <a:latin typeface="Calibri"/>
            </a:endParaRPr>
          </a:p>
        </p:txBody>
      </p:sp>
    </p:spTree>
    <p:extLst>
      <p:ext uri="{BB962C8B-B14F-4D97-AF65-F5344CB8AC3E}">
        <p14:creationId xmlns:p14="http://schemas.microsoft.com/office/powerpoint/2010/main" val="2038487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938493-7F1C-AAEC-E8C0-AFC09C3F4214}"/>
              </a:ext>
            </a:extLst>
          </p:cNvPr>
          <p:cNvSpPr>
            <a:spLocks noGrp="1"/>
          </p:cNvSpPr>
          <p:nvPr>
            <p:ph type="body" sz="quarter" idx="11"/>
          </p:nvPr>
        </p:nvSpPr>
        <p:spPr/>
        <p:txBody>
          <a:bodyPr/>
          <a:lstStyle/>
          <a:p>
            <a:r>
              <a:rPr lang="en-US" b="0" i="0" dirty="0">
                <a:solidFill>
                  <a:srgbClr val="2D3B45"/>
                </a:solidFill>
                <a:effectLst/>
                <a:latin typeface="Lato Extended"/>
              </a:rPr>
              <a:t>Students will write </a:t>
            </a:r>
            <a:r>
              <a:rPr lang="en-US" b="1" i="0" dirty="0">
                <a:solidFill>
                  <a:srgbClr val="2D3B45"/>
                </a:solidFill>
                <a:effectLst/>
                <a:latin typeface="Lato Extended"/>
              </a:rPr>
              <a:t>two papers</a:t>
            </a:r>
            <a:r>
              <a:rPr lang="en-US" b="0" i="0" dirty="0">
                <a:solidFill>
                  <a:srgbClr val="2D3B45"/>
                </a:solidFill>
                <a:effectLst/>
                <a:latin typeface="Lato Extended"/>
              </a:rPr>
              <a:t>, one due mid-quarter (5 pages) (20%), and the other due at the end of the quarter (10 pages) (25%), from which you will also prepare an </a:t>
            </a:r>
            <a:r>
              <a:rPr lang="en-US" b="1" i="0" dirty="0">
                <a:solidFill>
                  <a:srgbClr val="2D3B45"/>
                </a:solidFill>
                <a:effectLst/>
                <a:latin typeface="Lato Extended"/>
              </a:rPr>
              <a:t>executive five-minute summary</a:t>
            </a:r>
            <a:r>
              <a:rPr lang="en-US" b="0" i="0" dirty="0">
                <a:solidFill>
                  <a:srgbClr val="2D3B45"/>
                </a:solidFill>
                <a:effectLst/>
                <a:latin typeface="Lato Extended"/>
              </a:rPr>
              <a:t> of it to present to the class (10%). </a:t>
            </a:r>
            <a:endParaRPr lang="en-US" dirty="0"/>
          </a:p>
        </p:txBody>
      </p:sp>
      <p:sp>
        <p:nvSpPr>
          <p:cNvPr id="3" name="Text Placeholder 2">
            <a:extLst>
              <a:ext uri="{FF2B5EF4-FFF2-40B4-BE49-F238E27FC236}">
                <a16:creationId xmlns:a16="http://schemas.microsoft.com/office/drawing/2014/main" id="{3DE45DA6-7B60-A42A-2CCD-AC59A51FE659}"/>
              </a:ext>
            </a:extLst>
          </p:cNvPr>
          <p:cNvSpPr>
            <a:spLocks noGrp="1"/>
          </p:cNvSpPr>
          <p:nvPr>
            <p:ph type="body" sz="quarter" idx="10"/>
          </p:nvPr>
        </p:nvSpPr>
        <p:spPr/>
        <p:txBody>
          <a:bodyPr/>
          <a:lstStyle/>
          <a:p>
            <a:r>
              <a:rPr lang="en-US" dirty="0"/>
              <a:t>Midterm/ Final Papers</a:t>
            </a:r>
          </a:p>
        </p:txBody>
      </p:sp>
    </p:spTree>
    <p:extLst>
      <p:ext uri="{BB962C8B-B14F-4D97-AF65-F5344CB8AC3E}">
        <p14:creationId xmlns:p14="http://schemas.microsoft.com/office/powerpoint/2010/main" val="272082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B861C4-5AAC-ACAB-9AEF-63AEA2FB8CD5}"/>
              </a:ext>
            </a:extLst>
          </p:cNvPr>
          <p:cNvSpPr>
            <a:spLocks noGrp="1"/>
          </p:cNvSpPr>
          <p:nvPr>
            <p:ph type="body" sz="quarter" idx="11"/>
          </p:nvPr>
        </p:nvSpPr>
        <p:spPr/>
        <p:txBody>
          <a:bodyPr/>
          <a:lstStyle/>
          <a:p>
            <a:r>
              <a:rPr lang="en-US" sz="2000" b="1" dirty="0"/>
              <a:t>Response Content (60%)</a:t>
            </a:r>
            <a:r>
              <a:rPr lang="en-US" sz="2000" dirty="0"/>
              <a:t> </a:t>
            </a:r>
            <a:br>
              <a:rPr lang="en-US" sz="2000" dirty="0"/>
            </a:br>
            <a:r>
              <a:rPr lang="en-US" sz="2000" dirty="0">
                <a:solidFill>
                  <a:schemeClr val="tx2">
                    <a:lumMod val="60000"/>
                    <a:lumOff val="40000"/>
                  </a:schemeClr>
                </a:solidFill>
              </a:rPr>
              <a:t>Demonstrates significant mastery of core concepts***</a:t>
            </a:r>
            <a:br>
              <a:rPr lang="en-US" sz="2000" dirty="0">
                <a:solidFill>
                  <a:schemeClr val="tx2">
                    <a:lumMod val="60000"/>
                    <a:lumOff val="40000"/>
                  </a:schemeClr>
                </a:solidFill>
              </a:rPr>
            </a:br>
            <a:r>
              <a:rPr lang="en-US" sz="2000" dirty="0">
                <a:solidFill>
                  <a:schemeClr val="tx2">
                    <a:lumMod val="60000"/>
                    <a:lumOff val="40000"/>
                  </a:schemeClr>
                </a:solidFill>
              </a:rPr>
              <a:t>Advances a clear and convincing line of argument</a:t>
            </a:r>
            <a:br>
              <a:rPr lang="en-US" sz="2000" dirty="0">
                <a:solidFill>
                  <a:schemeClr val="tx2">
                    <a:lumMod val="60000"/>
                    <a:lumOff val="40000"/>
                  </a:schemeClr>
                </a:solidFill>
              </a:rPr>
            </a:br>
            <a:r>
              <a:rPr lang="en-US" sz="2000" dirty="0">
                <a:solidFill>
                  <a:schemeClr val="tx2">
                    <a:lumMod val="60000"/>
                    <a:lumOff val="40000"/>
                  </a:schemeClr>
                </a:solidFill>
              </a:rPr>
              <a:t>Shows comprehension of the readings, lectures and discussions</a:t>
            </a:r>
            <a:br>
              <a:rPr lang="en-US" sz="2000" dirty="0">
                <a:solidFill>
                  <a:schemeClr val="tx2">
                    <a:lumMod val="60000"/>
                    <a:lumOff val="40000"/>
                  </a:schemeClr>
                </a:solidFill>
              </a:rPr>
            </a:br>
            <a:r>
              <a:rPr lang="en-US" sz="2000" dirty="0">
                <a:solidFill>
                  <a:schemeClr val="tx2">
                    <a:lumMod val="60000"/>
                    <a:lumOff val="40000"/>
                  </a:schemeClr>
                </a:solidFill>
              </a:rPr>
              <a:t>Presents original analysis</a:t>
            </a:r>
          </a:p>
          <a:p>
            <a:pPr marL="0" indent="0">
              <a:buNone/>
            </a:pPr>
            <a:endParaRPr lang="en-US" sz="2000" dirty="0">
              <a:solidFill>
                <a:schemeClr val="tx2">
                  <a:lumMod val="60000"/>
                  <a:lumOff val="40000"/>
                </a:schemeClr>
              </a:solidFill>
            </a:endParaRPr>
          </a:p>
          <a:p>
            <a:r>
              <a:rPr lang="en-US" sz="2000" b="1" dirty="0"/>
              <a:t>Presentation (40%)</a:t>
            </a:r>
            <a:br>
              <a:rPr lang="en-US" sz="2000" dirty="0"/>
            </a:br>
            <a:r>
              <a:rPr lang="en-US" sz="2000" dirty="0">
                <a:solidFill>
                  <a:schemeClr val="tx2">
                    <a:lumMod val="60000"/>
                    <a:lumOff val="40000"/>
                  </a:schemeClr>
                </a:solidFill>
              </a:rPr>
              <a:t>Organizes argument logically with clear and well-considered structure</a:t>
            </a:r>
            <a:br>
              <a:rPr lang="en-US" sz="2000" dirty="0">
                <a:solidFill>
                  <a:schemeClr val="tx2">
                    <a:lumMod val="60000"/>
                    <a:lumOff val="40000"/>
                  </a:schemeClr>
                </a:solidFill>
              </a:rPr>
            </a:br>
            <a:r>
              <a:rPr lang="en-US" sz="2000" dirty="0">
                <a:solidFill>
                  <a:schemeClr val="tx2">
                    <a:lumMod val="60000"/>
                    <a:lumOff val="40000"/>
                  </a:schemeClr>
                </a:solidFill>
              </a:rPr>
              <a:t>Uses correct grammar and punctuation</a:t>
            </a:r>
            <a:br>
              <a:rPr lang="en-US" sz="2000" dirty="0">
                <a:solidFill>
                  <a:schemeClr val="tx2">
                    <a:lumMod val="60000"/>
                    <a:lumOff val="40000"/>
                  </a:schemeClr>
                </a:solidFill>
              </a:rPr>
            </a:br>
            <a:r>
              <a:rPr lang="en-US" sz="2000" dirty="0">
                <a:solidFill>
                  <a:schemeClr val="tx2">
                    <a:lumMod val="60000"/>
                    <a:lumOff val="40000"/>
                  </a:schemeClr>
                </a:solidFill>
              </a:rPr>
              <a:t>Writes in clear, concise sentences</a:t>
            </a:r>
            <a:br>
              <a:rPr lang="en-US" sz="2000" dirty="0">
                <a:solidFill>
                  <a:schemeClr val="tx2">
                    <a:lumMod val="60000"/>
                    <a:lumOff val="40000"/>
                  </a:schemeClr>
                </a:solidFill>
              </a:rPr>
            </a:br>
            <a:r>
              <a:rPr lang="en-US" sz="2000" dirty="0">
                <a:solidFill>
                  <a:schemeClr val="tx2">
                    <a:lumMod val="60000"/>
                    <a:lumOff val="40000"/>
                  </a:schemeClr>
                </a:solidFill>
              </a:rPr>
              <a:t>Deploys appropriate professional vocabulary</a:t>
            </a:r>
            <a:br>
              <a:rPr lang="en-US" sz="2000" dirty="0">
                <a:solidFill>
                  <a:schemeClr val="tx2">
                    <a:lumMod val="60000"/>
                    <a:lumOff val="40000"/>
                  </a:schemeClr>
                </a:solidFill>
              </a:rPr>
            </a:br>
            <a:r>
              <a:rPr lang="en-US" sz="2000" dirty="0">
                <a:solidFill>
                  <a:schemeClr val="tx2">
                    <a:lumMod val="60000"/>
                    <a:lumOff val="40000"/>
                  </a:schemeClr>
                </a:solidFill>
              </a:rPr>
              <a:t>Properly cites reading</a:t>
            </a:r>
            <a:endParaRPr lang="en-US" sz="2000" dirty="0"/>
          </a:p>
        </p:txBody>
      </p:sp>
      <p:sp>
        <p:nvSpPr>
          <p:cNvPr id="3" name="Text Placeholder 2">
            <a:extLst>
              <a:ext uri="{FF2B5EF4-FFF2-40B4-BE49-F238E27FC236}">
                <a16:creationId xmlns:a16="http://schemas.microsoft.com/office/drawing/2014/main" id="{99E4E215-F9B8-6BB1-5F00-C4C20B0AE212}"/>
              </a:ext>
            </a:extLst>
          </p:cNvPr>
          <p:cNvSpPr>
            <a:spLocks noGrp="1"/>
          </p:cNvSpPr>
          <p:nvPr>
            <p:ph type="body" sz="quarter" idx="10"/>
          </p:nvPr>
        </p:nvSpPr>
        <p:spPr/>
        <p:txBody>
          <a:bodyPr/>
          <a:lstStyle/>
          <a:p>
            <a:r>
              <a:rPr lang="en-US" dirty="0"/>
              <a:t>Criteria for Grading Short and Long Papers</a:t>
            </a:r>
          </a:p>
        </p:txBody>
      </p:sp>
    </p:spTree>
    <p:extLst>
      <p:ext uri="{BB962C8B-B14F-4D97-AF65-F5344CB8AC3E}">
        <p14:creationId xmlns:p14="http://schemas.microsoft.com/office/powerpoint/2010/main" val="2631439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4E37A7-D4B3-A848-A017-9DE8C7E77B70}"/>
              </a:ext>
            </a:extLst>
          </p:cNvPr>
          <p:cNvSpPr>
            <a:spLocks noGrp="1"/>
          </p:cNvSpPr>
          <p:nvPr>
            <p:ph type="body" sz="quarter" idx="11"/>
          </p:nvPr>
        </p:nvSpPr>
        <p:spPr>
          <a:xfrm>
            <a:off x="613833" y="1610392"/>
            <a:ext cx="11013484" cy="3637215"/>
          </a:xfrm>
        </p:spPr>
        <p:txBody>
          <a:bodyPr/>
          <a:lstStyle/>
          <a:p>
            <a:r>
              <a:rPr lang="en-US" sz="2133" b="0" dirty="0"/>
              <a:t>Another name would be “business” or “corporation” when we are talking about the private sector, and companies like Starbucks, Nordstrom, Microsoft, Target, or Volkswagen.</a:t>
            </a:r>
          </a:p>
          <a:p>
            <a:r>
              <a:rPr lang="en-US" sz="2133" b="0" dirty="0"/>
              <a:t>When we are talking about government agencies or non-profit institutions, we could be talking about the Department of Homeland Security or the University of Washington or the Gates Foundation.</a:t>
            </a:r>
          </a:p>
          <a:p>
            <a:r>
              <a:rPr lang="en-US" sz="2133" b="0" dirty="0"/>
              <a:t>Such enterprises are built out to include basic functions that you would find inside any business once it started to grow into a large company.  </a:t>
            </a:r>
          </a:p>
          <a:p>
            <a:r>
              <a:rPr lang="en-US" sz="2133" b="0" dirty="0"/>
              <a:t>An enterprise is an “it,” not a “they” when we describe it.</a:t>
            </a:r>
            <a:endParaRPr lang="en-US" sz="2933" b="0" dirty="0"/>
          </a:p>
        </p:txBody>
      </p:sp>
      <p:sp>
        <p:nvSpPr>
          <p:cNvPr id="5" name="Text Placeholder 4"/>
          <p:cNvSpPr>
            <a:spLocks noGrp="1"/>
          </p:cNvSpPr>
          <p:nvPr>
            <p:ph type="body" sz="quarter" idx="10"/>
          </p:nvPr>
        </p:nvSpPr>
        <p:spPr/>
        <p:txBody>
          <a:bodyPr/>
          <a:lstStyle/>
          <a:p>
            <a:r>
              <a:rPr lang="en-US" dirty="0"/>
              <a:t>What is an ”Enterprise”</a:t>
            </a:r>
          </a:p>
        </p:txBody>
      </p:sp>
    </p:spTree>
    <p:extLst>
      <p:ext uri="{BB962C8B-B14F-4D97-AF65-F5344CB8AC3E}">
        <p14:creationId xmlns:p14="http://schemas.microsoft.com/office/powerpoint/2010/main" val="2557005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4E37A7-D4B3-A848-A017-9DE8C7E77B70}"/>
              </a:ext>
            </a:extLst>
          </p:cNvPr>
          <p:cNvSpPr>
            <a:spLocks noGrp="1"/>
          </p:cNvSpPr>
          <p:nvPr>
            <p:ph type="body" sz="quarter" idx="11"/>
          </p:nvPr>
        </p:nvSpPr>
        <p:spPr>
          <a:xfrm>
            <a:off x="613833" y="1610392"/>
            <a:ext cx="11013484" cy="3637215"/>
          </a:xfrm>
        </p:spPr>
        <p:txBody>
          <a:bodyPr/>
          <a:lstStyle/>
          <a:p>
            <a:r>
              <a:rPr lang="en-US" sz="2133" b="0" dirty="0"/>
              <a:t>Companies like Nordstrom or even the UW itself have developed back-end structures to create “enterprise” level support that may be required to do business or for legal or regulatory reasons.   They include:</a:t>
            </a:r>
          </a:p>
          <a:p>
            <a:pPr lvl="1"/>
            <a:r>
              <a:rPr lang="en-US" sz="1600" b="0" dirty="0"/>
              <a:t>Finance – accounting for both expense and revenue and for providing true reports of the financial condition of a business to their regulators. </a:t>
            </a:r>
          </a:p>
          <a:p>
            <a:pPr lvl="1"/>
            <a:r>
              <a:rPr lang="en-US" sz="1600" b="0" dirty="0"/>
              <a:t>Human Resources – managing people front to end: “recruitment, orientation, job descriptions, job grading, payroll, compensation plans, benefit plans, performance management programs, succession plans, employment-related policies and employment verification” [ERM: Straight to Point, p.57]</a:t>
            </a:r>
          </a:p>
          <a:p>
            <a:pPr lvl="1"/>
            <a:r>
              <a:rPr lang="en-US" sz="1600" b="0" dirty="0"/>
              <a:t>Information Technology – external and internal face of the enterprise, carrying significant amounts of risk.  [ERM: Straight to Point, p. 79]</a:t>
            </a:r>
          </a:p>
          <a:p>
            <a:pPr lvl="1"/>
            <a:r>
              <a:rPr lang="en-US" sz="1600" b="0" dirty="0"/>
              <a:t>Marketing – “advertising, merchandising, sales promotions, website and social media, special events, and all marketing materials.”  [p.68]</a:t>
            </a:r>
          </a:p>
          <a:p>
            <a:pPr marL="0" indent="0">
              <a:buNone/>
            </a:pPr>
            <a:endParaRPr lang="en-US" sz="2133" b="0" dirty="0"/>
          </a:p>
        </p:txBody>
      </p:sp>
      <p:sp>
        <p:nvSpPr>
          <p:cNvPr id="5" name="Text Placeholder 4"/>
          <p:cNvSpPr>
            <a:spLocks noGrp="1"/>
          </p:cNvSpPr>
          <p:nvPr>
            <p:ph type="body" sz="quarter" idx="10"/>
          </p:nvPr>
        </p:nvSpPr>
        <p:spPr/>
        <p:txBody>
          <a:bodyPr/>
          <a:lstStyle/>
          <a:p>
            <a:r>
              <a:rPr lang="en-US" dirty="0"/>
              <a:t>What’s inside an enterprise?</a:t>
            </a:r>
          </a:p>
        </p:txBody>
      </p:sp>
    </p:spTree>
    <p:extLst>
      <p:ext uri="{BB962C8B-B14F-4D97-AF65-F5344CB8AC3E}">
        <p14:creationId xmlns:p14="http://schemas.microsoft.com/office/powerpoint/2010/main" val="3736326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4E37A7-D4B3-A848-A017-9DE8C7E77B70}"/>
              </a:ext>
            </a:extLst>
          </p:cNvPr>
          <p:cNvSpPr>
            <a:spLocks noGrp="1"/>
          </p:cNvSpPr>
          <p:nvPr>
            <p:ph type="body" sz="quarter" idx="11"/>
          </p:nvPr>
        </p:nvSpPr>
        <p:spPr>
          <a:xfrm>
            <a:off x="589258" y="1526117"/>
            <a:ext cx="11013484" cy="4221540"/>
          </a:xfrm>
        </p:spPr>
        <p:txBody>
          <a:bodyPr/>
          <a:lstStyle/>
          <a:p>
            <a:r>
              <a:rPr lang="en-US" sz="2133" b="0" dirty="0"/>
              <a:t>“The ability to define what may happen in the future and to choose among alternatives lies at the heart of contemporary societies.  Risk management guides us over a vast range of decision-making, from allocating wealth to safeguarding public health, from waging war to planning a family, from paying insurance premiums to wearing a seatbelt, from planting corn to marketing cornflakes.”  (Against the Gods, p.2)</a:t>
            </a:r>
          </a:p>
          <a:p>
            <a:r>
              <a:rPr lang="en-US" sz="2133" b="0" dirty="0"/>
              <a:t>We’ll be defining types of risks, just like James Lam does in his provocative article you read this week:</a:t>
            </a:r>
          </a:p>
          <a:p>
            <a:pPr lvl="1"/>
            <a:r>
              <a:rPr lang="en-US" sz="1867" b="0" dirty="0"/>
              <a:t>Black Swans – “unknown unknowns”</a:t>
            </a:r>
          </a:p>
          <a:p>
            <a:pPr lvl="1"/>
            <a:r>
              <a:rPr lang="en-US" sz="1867" b="0" dirty="0"/>
              <a:t>Grey Rhinos – “known unknowns”</a:t>
            </a:r>
          </a:p>
          <a:p>
            <a:pPr lvl="1"/>
            <a:r>
              <a:rPr lang="en-US" sz="1867" b="0" dirty="0"/>
              <a:t>White Elephants – “known knowns”</a:t>
            </a:r>
          </a:p>
          <a:p>
            <a:endParaRPr lang="en-US" sz="2133" b="0" dirty="0"/>
          </a:p>
          <a:p>
            <a:pPr marL="0" indent="0">
              <a:buNone/>
            </a:pPr>
            <a:endParaRPr lang="en-US" sz="2133" b="0" dirty="0"/>
          </a:p>
        </p:txBody>
      </p:sp>
      <p:sp>
        <p:nvSpPr>
          <p:cNvPr id="5" name="Text Placeholder 4"/>
          <p:cNvSpPr>
            <a:spLocks noGrp="1"/>
          </p:cNvSpPr>
          <p:nvPr>
            <p:ph type="body" sz="quarter" idx="10"/>
          </p:nvPr>
        </p:nvSpPr>
        <p:spPr>
          <a:xfrm>
            <a:off x="613833" y="495347"/>
            <a:ext cx="11411912" cy="664931"/>
          </a:xfrm>
        </p:spPr>
        <p:txBody>
          <a:bodyPr/>
          <a:lstStyle/>
          <a:p>
            <a:r>
              <a:rPr lang="en-US" dirty="0"/>
              <a:t>Why should we care about risk &amp; inquiry?</a:t>
            </a:r>
          </a:p>
        </p:txBody>
      </p:sp>
    </p:spTree>
    <p:extLst>
      <p:ext uri="{BB962C8B-B14F-4D97-AF65-F5344CB8AC3E}">
        <p14:creationId xmlns:p14="http://schemas.microsoft.com/office/powerpoint/2010/main" val="625672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4E37A7-D4B3-A848-A017-9DE8C7E77B70}"/>
              </a:ext>
            </a:extLst>
          </p:cNvPr>
          <p:cNvSpPr>
            <a:spLocks noGrp="1"/>
          </p:cNvSpPr>
          <p:nvPr>
            <p:ph type="body" sz="quarter" idx="11"/>
          </p:nvPr>
        </p:nvSpPr>
        <p:spPr>
          <a:xfrm>
            <a:off x="613833" y="1490330"/>
            <a:ext cx="11013484" cy="3637215"/>
          </a:xfrm>
        </p:spPr>
        <p:txBody>
          <a:bodyPr/>
          <a:lstStyle/>
          <a:p>
            <a:r>
              <a:rPr lang="en-US" sz="2400" b="0" dirty="0"/>
              <a:t>“to dare, to undertake, enterprise, hope for economic success” (</a:t>
            </a:r>
            <a:r>
              <a:rPr lang="en-US" sz="2400" b="0" dirty="0" err="1"/>
              <a:t>Skjong</a:t>
            </a:r>
            <a:r>
              <a:rPr lang="en-US" sz="2400" b="0" dirty="0"/>
              <a:t>, 2005)</a:t>
            </a:r>
          </a:p>
          <a:p>
            <a:r>
              <a:rPr lang="en-US" sz="2400" b="0" dirty="0"/>
              <a:t>“combination of the probability of occurrence of harm and the severity of that harm.”  (ISO/IEC Guide 51:2014)</a:t>
            </a:r>
          </a:p>
          <a:p>
            <a:r>
              <a:rPr lang="en-US" sz="2400" b="0" dirty="0"/>
              <a:t>“the effect of uncertainty on the achievement of strategic, tactical and operational objectives.” (NSI/ASSP/RIMS RA.1-2015 )</a:t>
            </a:r>
          </a:p>
          <a:p>
            <a:r>
              <a:rPr lang="en-US" sz="2400" b="0" dirty="0"/>
              <a:t>“the possibility that an event will occur and adversely affect the achievement of objectives.” </a:t>
            </a:r>
          </a:p>
        </p:txBody>
      </p:sp>
      <p:sp>
        <p:nvSpPr>
          <p:cNvPr id="5" name="Text Placeholder 4"/>
          <p:cNvSpPr>
            <a:spLocks noGrp="1"/>
          </p:cNvSpPr>
          <p:nvPr>
            <p:ph type="body" sz="quarter" idx="10"/>
          </p:nvPr>
        </p:nvSpPr>
        <p:spPr>
          <a:xfrm>
            <a:off x="613833" y="495347"/>
            <a:ext cx="11411912" cy="708636"/>
          </a:xfrm>
        </p:spPr>
        <p:txBody>
          <a:bodyPr/>
          <a:lstStyle/>
          <a:p>
            <a:r>
              <a:rPr lang="en-US" dirty="0"/>
              <a:t>What is Risk?</a:t>
            </a:r>
          </a:p>
        </p:txBody>
      </p:sp>
    </p:spTree>
    <p:extLst>
      <p:ext uri="{BB962C8B-B14F-4D97-AF65-F5344CB8AC3E}">
        <p14:creationId xmlns:p14="http://schemas.microsoft.com/office/powerpoint/2010/main" val="6574268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4E37A7-D4B3-A848-A017-9DE8C7E77B70}"/>
              </a:ext>
            </a:extLst>
          </p:cNvPr>
          <p:cNvSpPr>
            <a:spLocks noGrp="1"/>
          </p:cNvSpPr>
          <p:nvPr>
            <p:ph type="body" sz="quarter" idx="11"/>
          </p:nvPr>
        </p:nvSpPr>
        <p:spPr>
          <a:xfrm>
            <a:off x="613833" y="1482437"/>
            <a:ext cx="10749011" cy="4282418"/>
          </a:xfrm>
        </p:spPr>
        <p:txBody>
          <a:bodyPr/>
          <a:lstStyle/>
          <a:p>
            <a:r>
              <a:rPr lang="en-US" sz="2133" b="0" dirty="0"/>
              <a:t>Risk is a negative effect—the higher the risk, the greater the potential for adverse outcomes.</a:t>
            </a:r>
          </a:p>
          <a:p>
            <a:r>
              <a:rPr lang="en-US" sz="2133" b="0" dirty="0"/>
              <a:t>Risk is always present in some degree—there is no such thing as risk free.</a:t>
            </a:r>
          </a:p>
          <a:p>
            <a:r>
              <a:rPr lang="en-US" sz="2133" b="0" dirty="0"/>
              <a:t>Risk is dynamic and can be viewed as a continuum as described in ASSP TR 31010.</a:t>
            </a:r>
          </a:p>
          <a:p>
            <a:r>
              <a:rPr lang="en-US" sz="2133" b="0" dirty="0"/>
              <a:t>Risk is an estimate of likelihood and severity.</a:t>
            </a:r>
          </a:p>
          <a:p>
            <a:r>
              <a:rPr lang="en-US" sz="2133" b="0" dirty="0"/>
              <a:t>Risk encompasses its risk sources, risk drivers, exposures, causes and consequences.</a:t>
            </a:r>
          </a:p>
          <a:p>
            <a:r>
              <a:rPr lang="en-US" sz="2133" b="0" dirty="0"/>
              <a:t>Risk is derived from hazards, operations, financial and strategic actions or inactions.</a:t>
            </a:r>
          </a:p>
        </p:txBody>
      </p:sp>
      <p:sp>
        <p:nvSpPr>
          <p:cNvPr id="5" name="Text Placeholder 4"/>
          <p:cNvSpPr>
            <a:spLocks noGrp="1"/>
          </p:cNvSpPr>
          <p:nvPr>
            <p:ph type="body" sz="quarter" idx="10"/>
          </p:nvPr>
        </p:nvSpPr>
        <p:spPr>
          <a:xfrm>
            <a:off x="613833" y="495347"/>
            <a:ext cx="11411912" cy="597799"/>
          </a:xfrm>
        </p:spPr>
        <p:txBody>
          <a:bodyPr>
            <a:normAutofit lnSpcReduction="10000"/>
          </a:bodyPr>
          <a:lstStyle/>
          <a:p>
            <a:r>
              <a:rPr lang="en-US" dirty="0"/>
              <a:t>What is Risk?</a:t>
            </a:r>
          </a:p>
        </p:txBody>
      </p:sp>
    </p:spTree>
    <p:extLst>
      <p:ext uri="{BB962C8B-B14F-4D97-AF65-F5344CB8AC3E}">
        <p14:creationId xmlns:p14="http://schemas.microsoft.com/office/powerpoint/2010/main" val="488596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411912" cy="696144"/>
          </a:xfrm>
        </p:spPr>
        <p:txBody>
          <a:bodyPr/>
          <a:lstStyle/>
          <a:p>
            <a:r>
              <a:rPr lang="en-US" dirty="0"/>
              <a:t>What is Risk?</a:t>
            </a:r>
          </a:p>
        </p:txBody>
      </p:sp>
      <p:pic>
        <p:nvPicPr>
          <p:cNvPr id="7" name="Picture 6" descr="A diagram of a risk management process&#10;&#10;Description automatically generated with medium confidence">
            <a:extLst>
              <a:ext uri="{FF2B5EF4-FFF2-40B4-BE49-F238E27FC236}">
                <a16:creationId xmlns:a16="http://schemas.microsoft.com/office/drawing/2014/main" id="{36F8A33E-B330-24D6-D664-11213CC42893}"/>
              </a:ext>
            </a:extLst>
          </p:cNvPr>
          <p:cNvPicPr>
            <a:picLocks noChangeAspect="1"/>
          </p:cNvPicPr>
          <p:nvPr/>
        </p:nvPicPr>
        <p:blipFill>
          <a:blip r:embed="rId3"/>
          <a:stretch>
            <a:fillRect/>
          </a:stretch>
        </p:blipFill>
        <p:spPr>
          <a:xfrm>
            <a:off x="4706925" y="0"/>
            <a:ext cx="7485075" cy="6858000"/>
          </a:xfrm>
          <a:prstGeom prst="rect">
            <a:avLst/>
          </a:prstGeom>
        </p:spPr>
      </p:pic>
    </p:spTree>
    <p:extLst>
      <p:ext uri="{BB962C8B-B14F-4D97-AF65-F5344CB8AC3E}">
        <p14:creationId xmlns:p14="http://schemas.microsoft.com/office/powerpoint/2010/main" val="1794112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D34258-6F0E-8705-33B7-89A0E1D00065}"/>
              </a:ext>
            </a:extLst>
          </p:cNvPr>
          <p:cNvSpPr>
            <a:spLocks noGrp="1"/>
          </p:cNvSpPr>
          <p:nvPr>
            <p:ph type="body" sz="quarter" idx="11"/>
          </p:nvPr>
        </p:nvSpPr>
        <p:spPr/>
        <p:txBody>
          <a:bodyPr/>
          <a:lstStyle/>
          <a:p>
            <a:pPr algn="l">
              <a:spcBef>
                <a:spcPts val="0"/>
              </a:spcBef>
              <a:spcAft>
                <a:spcPts val="600"/>
              </a:spcAft>
              <a:buFont typeface="Arial" panose="020B0604020202020204" pitchFamily="34" charset="0"/>
              <a:buChar char="•"/>
            </a:pPr>
            <a:r>
              <a:rPr lang="en-US" sz="2400" b="1" i="0" dirty="0">
                <a:solidFill>
                  <a:srgbClr val="001D35"/>
                </a:solidFill>
                <a:effectLst/>
                <a:latin typeface="Google Sans"/>
              </a:rPr>
              <a:t>Operational risk</a:t>
            </a:r>
            <a:endParaRPr lang="en-US" sz="2400" b="0" i="0" dirty="0">
              <a:solidFill>
                <a:srgbClr val="001D35"/>
              </a:solidFill>
              <a:effectLst/>
              <a:latin typeface="Google Sans"/>
            </a:endParaRPr>
          </a:p>
          <a:p>
            <a:pPr algn="l" fontAlgn="ctr">
              <a:spcBef>
                <a:spcPts val="0"/>
              </a:spcBef>
              <a:spcAft>
                <a:spcPts val="600"/>
              </a:spcAft>
              <a:buFont typeface="Arial" panose="020B0604020202020204" pitchFamily="34" charset="0"/>
              <a:buChar char="•"/>
            </a:pPr>
            <a:r>
              <a:rPr lang="en-US" sz="2400" b="0" i="0" dirty="0">
                <a:solidFill>
                  <a:srgbClr val="001D35"/>
                </a:solidFill>
                <a:effectLst/>
                <a:latin typeface="Google Sans"/>
              </a:rPr>
              <a:t>This domain includes threats and vulnerabilities that arise from an organization's day-to-day activities, such as human error, supply chain disruptions, and business process failures. </a:t>
            </a:r>
          </a:p>
          <a:p>
            <a:pPr algn="l">
              <a:spcBef>
                <a:spcPts val="0"/>
              </a:spcBef>
              <a:spcAft>
                <a:spcPts val="600"/>
              </a:spcAft>
              <a:buFont typeface="Arial" panose="020B0604020202020204" pitchFamily="34" charset="0"/>
              <a:buChar char="•"/>
            </a:pPr>
            <a:r>
              <a:rPr lang="en-US" sz="2400" b="1" i="0" dirty="0">
                <a:solidFill>
                  <a:srgbClr val="001D35"/>
                </a:solidFill>
                <a:effectLst/>
                <a:latin typeface="Google Sans"/>
              </a:rPr>
              <a:t>Financial risk</a:t>
            </a:r>
            <a:endParaRPr lang="en-US" sz="2400" b="0" i="0" dirty="0">
              <a:solidFill>
                <a:srgbClr val="001D35"/>
              </a:solidFill>
              <a:effectLst/>
              <a:latin typeface="Google Sans"/>
            </a:endParaRPr>
          </a:p>
          <a:p>
            <a:pPr algn="l" fontAlgn="ctr">
              <a:spcBef>
                <a:spcPts val="0"/>
              </a:spcBef>
              <a:spcAft>
                <a:spcPts val="600"/>
              </a:spcAft>
              <a:buFont typeface="Arial" panose="020B0604020202020204" pitchFamily="34" charset="0"/>
              <a:buChar char="•"/>
            </a:pPr>
            <a:r>
              <a:rPr lang="en-US" sz="2400" b="0" i="0" dirty="0">
                <a:solidFill>
                  <a:srgbClr val="001D35"/>
                </a:solidFill>
                <a:effectLst/>
                <a:latin typeface="Google Sans"/>
              </a:rPr>
              <a:t>This domain includes risks that arise from an organization's financial operations and management, such as credit risk, market risk, and liquidity risk. </a:t>
            </a:r>
          </a:p>
          <a:p>
            <a:pPr algn="l">
              <a:spcBef>
                <a:spcPts val="0"/>
              </a:spcBef>
              <a:spcAft>
                <a:spcPts val="600"/>
              </a:spcAft>
              <a:buFont typeface="Arial" panose="020B0604020202020204" pitchFamily="34" charset="0"/>
              <a:buChar char="•"/>
            </a:pPr>
            <a:r>
              <a:rPr lang="en-US" sz="2400" b="1" i="0" dirty="0">
                <a:solidFill>
                  <a:srgbClr val="001D35"/>
                </a:solidFill>
                <a:effectLst/>
                <a:latin typeface="Google Sans"/>
              </a:rPr>
              <a:t>Reputational risk</a:t>
            </a:r>
            <a:endParaRPr lang="en-US" sz="2400" b="0" i="0" dirty="0">
              <a:solidFill>
                <a:srgbClr val="001D35"/>
              </a:solidFill>
              <a:effectLst/>
              <a:latin typeface="Google Sans"/>
            </a:endParaRPr>
          </a:p>
          <a:p>
            <a:pPr algn="l" fontAlgn="ctr">
              <a:spcBef>
                <a:spcPts val="0"/>
              </a:spcBef>
              <a:spcAft>
                <a:spcPts val="600"/>
              </a:spcAft>
              <a:buFont typeface="Arial" panose="020B0604020202020204" pitchFamily="34" charset="0"/>
              <a:buChar char="•"/>
            </a:pPr>
            <a:r>
              <a:rPr lang="en-US" sz="2400" b="0" i="0" dirty="0">
                <a:solidFill>
                  <a:srgbClr val="001D35"/>
                </a:solidFill>
                <a:effectLst/>
                <a:latin typeface="Google Sans"/>
              </a:rPr>
              <a:t>This domain includes risks that impact a company's reputation in the public and media. </a:t>
            </a:r>
          </a:p>
        </p:txBody>
      </p:sp>
      <p:sp>
        <p:nvSpPr>
          <p:cNvPr id="3" name="Text Placeholder 2">
            <a:extLst>
              <a:ext uri="{FF2B5EF4-FFF2-40B4-BE49-F238E27FC236}">
                <a16:creationId xmlns:a16="http://schemas.microsoft.com/office/drawing/2014/main" id="{B3E9B592-3F18-2D77-E253-FDC28FFFEC83}"/>
              </a:ext>
            </a:extLst>
          </p:cNvPr>
          <p:cNvSpPr>
            <a:spLocks noGrp="1"/>
          </p:cNvSpPr>
          <p:nvPr>
            <p:ph type="body" sz="quarter" idx="10"/>
          </p:nvPr>
        </p:nvSpPr>
        <p:spPr/>
        <p:txBody>
          <a:bodyPr/>
          <a:lstStyle/>
          <a:p>
            <a:r>
              <a:rPr lang="en-US" dirty="0"/>
              <a:t>What are some risk domains?</a:t>
            </a:r>
          </a:p>
        </p:txBody>
      </p:sp>
    </p:spTree>
    <p:extLst>
      <p:ext uri="{BB962C8B-B14F-4D97-AF65-F5344CB8AC3E}">
        <p14:creationId xmlns:p14="http://schemas.microsoft.com/office/powerpoint/2010/main" val="31766464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211FD7-5F62-7E82-655C-7E8904A1857F}"/>
              </a:ext>
            </a:extLst>
          </p:cNvPr>
          <p:cNvSpPr>
            <a:spLocks noGrp="1"/>
          </p:cNvSpPr>
          <p:nvPr>
            <p:ph type="body" sz="quarter" idx="11"/>
          </p:nvPr>
        </p:nvSpPr>
        <p:spPr/>
        <p:txBody>
          <a:bodyPr/>
          <a:lstStyle/>
          <a:p>
            <a:pPr algn="l">
              <a:spcBef>
                <a:spcPts val="0"/>
              </a:spcBef>
              <a:spcAft>
                <a:spcPts val="600"/>
              </a:spcAft>
              <a:buFont typeface="Arial" panose="020B0604020202020204" pitchFamily="34" charset="0"/>
              <a:buChar char="•"/>
            </a:pPr>
            <a:r>
              <a:rPr lang="en-US" sz="2400" b="1" i="0" dirty="0">
                <a:solidFill>
                  <a:srgbClr val="001D35"/>
                </a:solidFill>
                <a:effectLst/>
                <a:latin typeface="Google Sans"/>
              </a:rPr>
              <a:t>Strategic risk</a:t>
            </a:r>
            <a:endParaRPr lang="en-US" sz="2400" b="0" i="0" dirty="0">
              <a:solidFill>
                <a:srgbClr val="001D35"/>
              </a:solidFill>
              <a:effectLst/>
              <a:latin typeface="Google Sans"/>
            </a:endParaRPr>
          </a:p>
          <a:p>
            <a:pPr algn="l" fontAlgn="ctr">
              <a:spcBef>
                <a:spcPts val="0"/>
              </a:spcBef>
              <a:spcAft>
                <a:spcPts val="600"/>
              </a:spcAft>
              <a:buFont typeface="Arial" panose="020B0604020202020204" pitchFamily="34" charset="0"/>
              <a:buChar char="•"/>
            </a:pPr>
            <a:r>
              <a:rPr lang="en-US" sz="2400" b="0" i="0" dirty="0">
                <a:solidFill>
                  <a:srgbClr val="001D35"/>
                </a:solidFill>
                <a:effectLst/>
                <a:latin typeface="Google Sans"/>
              </a:rPr>
              <a:t>This domain includes risks that are often addressed at the executive level, such as mergers, acquisitions, and brand reputation. </a:t>
            </a:r>
          </a:p>
          <a:p>
            <a:pPr algn="l">
              <a:spcBef>
                <a:spcPts val="0"/>
              </a:spcBef>
              <a:spcAft>
                <a:spcPts val="600"/>
              </a:spcAft>
              <a:buFont typeface="Arial" panose="020B0604020202020204" pitchFamily="34" charset="0"/>
              <a:buChar char="•"/>
            </a:pPr>
            <a:r>
              <a:rPr lang="en-US" sz="2400" b="1" i="0" dirty="0">
                <a:solidFill>
                  <a:srgbClr val="001D35"/>
                </a:solidFill>
                <a:effectLst/>
                <a:latin typeface="Google Sans"/>
              </a:rPr>
              <a:t>Human resources</a:t>
            </a:r>
            <a:endParaRPr lang="en-US" sz="2400" b="0" i="0" dirty="0">
              <a:solidFill>
                <a:srgbClr val="001D35"/>
              </a:solidFill>
              <a:effectLst/>
              <a:latin typeface="Google Sans"/>
            </a:endParaRPr>
          </a:p>
          <a:p>
            <a:pPr algn="l" fontAlgn="ctr">
              <a:spcBef>
                <a:spcPts val="0"/>
              </a:spcBef>
              <a:spcAft>
                <a:spcPts val="600"/>
              </a:spcAft>
              <a:buFont typeface="Arial" panose="020B0604020202020204" pitchFamily="34" charset="0"/>
              <a:buChar char="•"/>
            </a:pPr>
            <a:r>
              <a:rPr lang="en-US" sz="2400" b="0" i="0" dirty="0">
                <a:solidFill>
                  <a:srgbClr val="001D35"/>
                </a:solidFill>
                <a:effectLst/>
                <a:latin typeface="Google Sans"/>
              </a:rPr>
              <a:t>This domain includes risks linked to the workforce, such as talent acquisition, retention, training, employee satisfaction, and availability. </a:t>
            </a:r>
          </a:p>
          <a:p>
            <a:pPr algn="l">
              <a:spcBef>
                <a:spcPts val="0"/>
              </a:spcBef>
              <a:spcAft>
                <a:spcPts val="1500"/>
              </a:spcAft>
              <a:buFont typeface="Arial" panose="020B0604020202020204" pitchFamily="34" charset="0"/>
              <a:buChar char="•"/>
            </a:pPr>
            <a:r>
              <a:rPr lang="en-US" sz="2400" b="1" i="0" dirty="0">
                <a:solidFill>
                  <a:srgbClr val="001D35"/>
                </a:solidFill>
                <a:effectLst/>
                <a:latin typeface="Google Sans"/>
              </a:rPr>
              <a:t>Security risk</a:t>
            </a:r>
            <a:endParaRPr lang="en-US" sz="2400" b="0" i="0" dirty="0">
              <a:solidFill>
                <a:srgbClr val="001D35"/>
              </a:solidFill>
              <a:effectLst/>
              <a:latin typeface="Google Sans"/>
            </a:endParaRPr>
          </a:p>
          <a:p>
            <a:pPr algn="l">
              <a:spcBef>
                <a:spcPts val="0"/>
              </a:spcBef>
              <a:spcAft>
                <a:spcPts val="1500"/>
              </a:spcAft>
              <a:buFont typeface="Arial" panose="020B0604020202020204" pitchFamily="34" charset="0"/>
              <a:buChar char="•"/>
            </a:pPr>
            <a:r>
              <a:rPr lang="en-US" sz="2400" b="0" i="0" dirty="0">
                <a:solidFill>
                  <a:srgbClr val="001D35"/>
                </a:solidFill>
                <a:effectLst/>
                <a:latin typeface="Google Sans"/>
              </a:rPr>
              <a:t>This domain includes risks related to classifying information and how an organization's information security function interacts with other areas. </a:t>
            </a:r>
          </a:p>
        </p:txBody>
      </p:sp>
      <p:sp>
        <p:nvSpPr>
          <p:cNvPr id="3" name="Text Placeholder 2">
            <a:extLst>
              <a:ext uri="{FF2B5EF4-FFF2-40B4-BE49-F238E27FC236}">
                <a16:creationId xmlns:a16="http://schemas.microsoft.com/office/drawing/2014/main" id="{97B4C8F8-65C9-795C-AE4B-2EF12E4D6DC2}"/>
              </a:ext>
            </a:extLst>
          </p:cNvPr>
          <p:cNvSpPr>
            <a:spLocks noGrp="1"/>
          </p:cNvSpPr>
          <p:nvPr>
            <p:ph type="body" sz="quarter" idx="10"/>
          </p:nvPr>
        </p:nvSpPr>
        <p:spPr/>
        <p:txBody>
          <a:bodyPr/>
          <a:lstStyle/>
          <a:p>
            <a:r>
              <a:rPr lang="en-US" dirty="0"/>
              <a:t>What are some risk domains?</a:t>
            </a:r>
          </a:p>
        </p:txBody>
      </p:sp>
    </p:spTree>
    <p:extLst>
      <p:ext uri="{BB962C8B-B14F-4D97-AF65-F5344CB8AC3E}">
        <p14:creationId xmlns:p14="http://schemas.microsoft.com/office/powerpoint/2010/main" val="869499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A4F755F-197A-BC34-5305-2F2EAFC5C1C3}"/>
              </a:ext>
            </a:extLst>
          </p:cNvPr>
          <p:cNvSpPr>
            <a:spLocks noGrp="1"/>
          </p:cNvSpPr>
          <p:nvPr>
            <p:ph type="body" sz="quarter" idx="11"/>
          </p:nvPr>
        </p:nvSpPr>
        <p:spPr>
          <a:xfrm>
            <a:off x="613833" y="1436915"/>
            <a:ext cx="10912883" cy="4495800"/>
          </a:xfrm>
        </p:spPr>
        <p:txBody>
          <a:bodyPr/>
          <a:lstStyle/>
          <a:p>
            <a:r>
              <a:rPr lang="en-US" sz="2000" dirty="0"/>
              <a:t>I will have office hours by appointment.  You have only to email us to set up a convenient time.</a:t>
            </a:r>
          </a:p>
          <a:p>
            <a:r>
              <a:rPr lang="en-US" sz="2000" dirty="0"/>
              <a:t>This course is being taught synchronously, with my slides posted within 24 hours of class</a:t>
            </a:r>
          </a:p>
          <a:p>
            <a:r>
              <a:rPr lang="en-US" sz="2000" dirty="0"/>
              <a:t>Please review syllabus carefully for academic policies on</a:t>
            </a:r>
          </a:p>
          <a:p>
            <a:pPr lvl="1"/>
            <a:r>
              <a:rPr lang="en-US" sz="1600" dirty="0"/>
              <a:t>Academic Integrity and Proper Citations</a:t>
            </a:r>
          </a:p>
          <a:p>
            <a:pPr lvl="1"/>
            <a:r>
              <a:rPr lang="en-US" sz="1600" dirty="0"/>
              <a:t>Copyright</a:t>
            </a:r>
          </a:p>
          <a:p>
            <a:pPr lvl="1"/>
            <a:r>
              <a:rPr lang="en-US" sz="1600" dirty="0"/>
              <a:t>Privacy</a:t>
            </a:r>
          </a:p>
          <a:p>
            <a:pPr lvl="1"/>
            <a:r>
              <a:rPr lang="en-US" sz="1600" dirty="0"/>
              <a:t>Code of Conduct</a:t>
            </a:r>
          </a:p>
          <a:p>
            <a:pPr lvl="1"/>
            <a:r>
              <a:rPr lang="en-US" sz="1600" dirty="0"/>
              <a:t>Accommodations and Attestations</a:t>
            </a:r>
          </a:p>
          <a:p>
            <a:pPr marL="274320" lvl="1" indent="0">
              <a:buNone/>
            </a:pPr>
            <a:endParaRPr lang="en-US" sz="1050" dirty="0"/>
          </a:p>
          <a:p>
            <a:r>
              <a:rPr lang="en-US" sz="2000" dirty="0"/>
              <a:t>All assignments should be submitted from Canvas.  Announcements or discussions are also handled from Canvas.</a:t>
            </a:r>
          </a:p>
          <a:p>
            <a:r>
              <a:rPr lang="en-US" sz="2000" dirty="0"/>
              <a:t>Please set your alerts in Canvas for immediate notification of announcements.</a:t>
            </a:r>
          </a:p>
        </p:txBody>
      </p:sp>
      <p:sp>
        <p:nvSpPr>
          <p:cNvPr id="6" name="Text Placeholder 5">
            <a:extLst>
              <a:ext uri="{FF2B5EF4-FFF2-40B4-BE49-F238E27FC236}">
                <a16:creationId xmlns:a16="http://schemas.microsoft.com/office/drawing/2014/main" id="{B4592754-9BEC-A3EE-45E7-8567994FD7EC}"/>
              </a:ext>
            </a:extLst>
          </p:cNvPr>
          <p:cNvSpPr>
            <a:spLocks noGrp="1"/>
          </p:cNvSpPr>
          <p:nvPr>
            <p:ph type="body" sz="quarter" idx="10"/>
          </p:nvPr>
        </p:nvSpPr>
        <p:spPr/>
        <p:txBody>
          <a:bodyPr/>
          <a:lstStyle/>
          <a:p>
            <a:r>
              <a:rPr lang="en-US" dirty="0"/>
              <a:t>Welcome</a:t>
            </a:r>
          </a:p>
        </p:txBody>
      </p:sp>
    </p:spTree>
    <p:extLst>
      <p:ext uri="{BB962C8B-B14F-4D97-AF65-F5344CB8AC3E}">
        <p14:creationId xmlns:p14="http://schemas.microsoft.com/office/powerpoint/2010/main" val="3611866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4E37A7-D4B3-A848-A017-9DE8C7E77B70}"/>
              </a:ext>
            </a:extLst>
          </p:cNvPr>
          <p:cNvSpPr>
            <a:spLocks noGrp="1"/>
          </p:cNvSpPr>
          <p:nvPr>
            <p:ph type="body" sz="quarter" idx="11"/>
          </p:nvPr>
        </p:nvSpPr>
        <p:spPr>
          <a:xfrm>
            <a:off x="613833" y="1610392"/>
            <a:ext cx="10492781" cy="3637215"/>
          </a:xfrm>
        </p:spPr>
        <p:txBody>
          <a:bodyPr/>
          <a:lstStyle/>
          <a:p>
            <a:r>
              <a:rPr lang="en-US" sz="2133" b="0" dirty="0"/>
              <a:t>Operational risk defined by Basel financial consortium in 2001 as “the risk of direct or indirect loss resulting from inadequate or failed internal processes, people and systems or from external events.”</a:t>
            </a:r>
          </a:p>
          <a:p>
            <a:r>
              <a:rPr lang="en-US" sz="2133" b="0" dirty="0"/>
              <a:t>The first mandate for leaders to adopt sound risk management and disclosure practices to shareholders came after Enron and </a:t>
            </a:r>
            <a:r>
              <a:rPr lang="en-US" sz="2133" b="0" dirty="0" err="1"/>
              <a:t>Worldcom</a:t>
            </a:r>
            <a:r>
              <a:rPr lang="en-US" sz="2133" b="0" dirty="0"/>
              <a:t> debacles with the Sarbanes-Oxley Act in 2002 (SOX).</a:t>
            </a:r>
          </a:p>
          <a:p>
            <a:r>
              <a:rPr lang="en-US" sz="2133" b="0" dirty="0"/>
              <a:t>Publicly traded companies must report quarterly to the Securities &amp; Exchange Commission (SEC) and list significant risks they are managing or failures they are correcting.</a:t>
            </a:r>
          </a:p>
          <a:p>
            <a:r>
              <a:rPr lang="en-US" sz="2133" b="0" dirty="0"/>
              <a:t>Current example in the news is SEC fine of $200 million to Boeing on 737MAX for misleading investors</a:t>
            </a:r>
          </a:p>
        </p:txBody>
      </p:sp>
      <p:sp>
        <p:nvSpPr>
          <p:cNvPr id="5" name="Text Placeholder 4"/>
          <p:cNvSpPr>
            <a:spLocks noGrp="1"/>
          </p:cNvSpPr>
          <p:nvPr>
            <p:ph type="body" sz="quarter" idx="10"/>
          </p:nvPr>
        </p:nvSpPr>
        <p:spPr>
          <a:xfrm>
            <a:off x="613833" y="495347"/>
            <a:ext cx="11411912" cy="708636"/>
          </a:xfrm>
        </p:spPr>
        <p:txBody>
          <a:bodyPr/>
          <a:lstStyle/>
          <a:p>
            <a:r>
              <a:rPr lang="en-US" dirty="0"/>
              <a:t>Operational Risk Definition</a:t>
            </a:r>
          </a:p>
        </p:txBody>
      </p:sp>
    </p:spTree>
    <p:extLst>
      <p:ext uri="{BB962C8B-B14F-4D97-AF65-F5344CB8AC3E}">
        <p14:creationId xmlns:p14="http://schemas.microsoft.com/office/powerpoint/2010/main" val="3618113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4E37A7-D4B3-A848-A017-9DE8C7E77B70}"/>
              </a:ext>
            </a:extLst>
          </p:cNvPr>
          <p:cNvSpPr>
            <a:spLocks noGrp="1"/>
          </p:cNvSpPr>
          <p:nvPr>
            <p:ph type="body" sz="quarter" idx="11"/>
          </p:nvPr>
        </p:nvSpPr>
        <p:spPr>
          <a:xfrm>
            <a:off x="613833" y="1566784"/>
            <a:ext cx="11013484" cy="3637215"/>
          </a:xfrm>
        </p:spPr>
        <p:txBody>
          <a:bodyPr/>
          <a:lstStyle/>
          <a:p>
            <a:r>
              <a:rPr lang="en-US" sz="3733" b="0" dirty="0"/>
              <a:t>Accept</a:t>
            </a:r>
          </a:p>
          <a:p>
            <a:r>
              <a:rPr lang="en-US" sz="3733" b="0" dirty="0"/>
              <a:t>Mitigate</a:t>
            </a:r>
          </a:p>
          <a:p>
            <a:r>
              <a:rPr lang="en-US" sz="3733" b="0" dirty="0"/>
              <a:t>Transfer</a:t>
            </a:r>
          </a:p>
          <a:p>
            <a:r>
              <a:rPr lang="en-US" sz="3733" b="0" dirty="0"/>
              <a:t>Avoid</a:t>
            </a:r>
          </a:p>
        </p:txBody>
      </p:sp>
      <p:sp>
        <p:nvSpPr>
          <p:cNvPr id="5" name="Text Placeholder 4"/>
          <p:cNvSpPr>
            <a:spLocks noGrp="1"/>
          </p:cNvSpPr>
          <p:nvPr>
            <p:ph type="body" sz="quarter" idx="10"/>
          </p:nvPr>
        </p:nvSpPr>
        <p:spPr>
          <a:xfrm>
            <a:off x="613833" y="495347"/>
            <a:ext cx="11411912" cy="579327"/>
          </a:xfrm>
        </p:spPr>
        <p:txBody>
          <a:bodyPr>
            <a:normAutofit fontScale="92500" lnSpcReduction="10000"/>
          </a:bodyPr>
          <a:lstStyle/>
          <a:p>
            <a:r>
              <a:rPr lang="en-US" dirty="0"/>
              <a:t>Managing Risk</a:t>
            </a:r>
          </a:p>
        </p:txBody>
      </p:sp>
    </p:spTree>
    <p:extLst>
      <p:ext uri="{BB962C8B-B14F-4D97-AF65-F5344CB8AC3E}">
        <p14:creationId xmlns:p14="http://schemas.microsoft.com/office/powerpoint/2010/main" val="1027513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411912" cy="668435"/>
          </a:xfrm>
        </p:spPr>
        <p:txBody>
          <a:bodyPr/>
          <a:lstStyle/>
          <a:p>
            <a:r>
              <a:rPr lang="en-US" dirty="0"/>
              <a:t>Risk Management Model</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p:txBody>
          <a:bodyPr/>
          <a:lstStyle/>
          <a:p>
            <a:r>
              <a:rPr lang="en-US" dirty="0"/>
              <a:t>Risk management as an enabler</a:t>
            </a:r>
          </a:p>
        </p:txBody>
      </p:sp>
      <p:graphicFrame>
        <p:nvGraphicFramePr>
          <p:cNvPr id="6" name="Diagram 5">
            <a:extLst>
              <a:ext uri="{FF2B5EF4-FFF2-40B4-BE49-F238E27FC236}">
                <a16:creationId xmlns:a16="http://schemas.microsoft.com/office/drawing/2014/main" id="{849C3325-59E2-815A-433C-50E8B6C99EA9}"/>
              </a:ext>
            </a:extLst>
          </p:cNvPr>
          <p:cNvGraphicFramePr/>
          <p:nvPr/>
        </p:nvGraphicFramePr>
        <p:xfrm>
          <a:off x="5283200" y="1461783"/>
          <a:ext cx="8317057" cy="54620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54257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411912" cy="613017"/>
          </a:xfrm>
        </p:spPr>
        <p:txBody>
          <a:bodyPr>
            <a:normAutofit lnSpcReduction="10000"/>
          </a:bodyPr>
          <a:lstStyle/>
          <a:p>
            <a:r>
              <a:rPr lang="en-US" dirty="0"/>
              <a:t>Common Risks</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484524" y="1357745"/>
            <a:ext cx="10929485" cy="3901147"/>
          </a:xfrm>
        </p:spPr>
        <p:txBody>
          <a:bodyPr/>
          <a:lstStyle/>
          <a:p>
            <a:r>
              <a:rPr lang="en-US" b="0" dirty="0"/>
              <a:t>Man-made disasters, terrorist acts, and natural disasters have a possible 10 risk factors in common</a:t>
            </a:r>
          </a:p>
          <a:p>
            <a:pPr lvl="1"/>
            <a:r>
              <a:rPr lang="en-US" b="0" dirty="0"/>
              <a:t>Design and construction flaws</a:t>
            </a:r>
          </a:p>
          <a:p>
            <a:pPr lvl="1"/>
            <a:r>
              <a:rPr lang="en-US" b="0" dirty="0"/>
              <a:t>Deferred maintenance</a:t>
            </a:r>
          </a:p>
          <a:p>
            <a:pPr lvl="1"/>
            <a:r>
              <a:rPr lang="en-US" b="0" dirty="0"/>
              <a:t>Economic pressures</a:t>
            </a:r>
          </a:p>
          <a:p>
            <a:pPr lvl="1"/>
            <a:r>
              <a:rPr lang="en-US" b="0" dirty="0"/>
              <a:t>Schedule constraints</a:t>
            </a:r>
          </a:p>
          <a:p>
            <a:pPr lvl="1"/>
            <a:r>
              <a:rPr lang="en-US" b="0" dirty="0"/>
              <a:t>Inadequate training</a:t>
            </a:r>
          </a:p>
          <a:p>
            <a:pPr marL="0" indent="0">
              <a:buNone/>
            </a:pPr>
            <a:endParaRPr lang="en-US" dirty="0"/>
          </a:p>
        </p:txBody>
      </p:sp>
      <p:sp>
        <p:nvSpPr>
          <p:cNvPr id="2" name="Text Placeholder 3">
            <a:extLst>
              <a:ext uri="{FF2B5EF4-FFF2-40B4-BE49-F238E27FC236}">
                <a16:creationId xmlns:a16="http://schemas.microsoft.com/office/drawing/2014/main" id="{F3E63E18-B9FF-8868-E0D2-FE41C6867831}"/>
              </a:ext>
            </a:extLst>
          </p:cNvPr>
          <p:cNvSpPr txBox="1">
            <a:spLocks/>
          </p:cNvSpPr>
          <p:nvPr/>
        </p:nvSpPr>
        <p:spPr>
          <a:xfrm>
            <a:off x="6319789" y="2506138"/>
            <a:ext cx="5591570" cy="3154535"/>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chemeClr val="tx2"/>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2000" b="1" i="0" kern="1200" baseline="0">
                <a:solidFill>
                  <a:schemeClr val="tx2"/>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Lucida Grande"/>
              <a:buChar char="&gt;"/>
              <a:defRPr sz="1800" b="1" i="0" kern="1200" baseline="0">
                <a:solidFill>
                  <a:schemeClr val="tx2"/>
                </a:solidFill>
                <a:latin typeface="Open Sans" charset="0"/>
                <a:ea typeface="Open Sans" charset="0"/>
                <a:cs typeface="Open Sans" charset="0"/>
              </a:defRPr>
            </a:lvl3pPr>
            <a:lvl4pPr marL="1600200" indent="-228600" algn="l" defTabSz="457200" rtl="0" eaLnBrk="1" latinLnBrk="0" hangingPunct="1">
              <a:spcBef>
                <a:spcPct val="20000"/>
              </a:spcBef>
              <a:buFont typeface="Arial"/>
              <a:buChar char="–"/>
              <a:defRPr sz="1600" b="1" i="0" kern="1200" baseline="0">
                <a:solidFill>
                  <a:schemeClr val="tx2"/>
                </a:solidFill>
                <a:latin typeface="Open Sans" charset="0"/>
                <a:ea typeface="Open Sans" charset="0"/>
                <a:cs typeface="Open Sans" charset="0"/>
              </a:defRPr>
            </a:lvl4pPr>
            <a:lvl5pPr marL="2057400" indent="-228600" algn="l" defTabSz="457200" rtl="0" eaLnBrk="1" latinLnBrk="0" hangingPunct="1">
              <a:spcBef>
                <a:spcPct val="20000"/>
              </a:spcBef>
              <a:buFont typeface="Lucida Grande"/>
              <a:buChar char="&gt;"/>
              <a:defRPr sz="1400" b="1" i="0" kern="1200" baseline="0">
                <a:solidFill>
                  <a:schemeClr val="tx2"/>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r>
              <a:rPr lang="en-US" sz="2667" b="0" dirty="0"/>
              <a:t>Not following procedures</a:t>
            </a:r>
          </a:p>
          <a:p>
            <a:pPr lvl="1"/>
            <a:r>
              <a:rPr lang="en-US" sz="2667" b="0" dirty="0"/>
              <a:t>Lack of plans, preparedness</a:t>
            </a:r>
          </a:p>
          <a:p>
            <a:pPr lvl="1"/>
            <a:r>
              <a:rPr lang="en-US" sz="2667" b="0" dirty="0"/>
              <a:t>Communications failure</a:t>
            </a:r>
          </a:p>
          <a:p>
            <a:pPr lvl="1"/>
            <a:r>
              <a:rPr lang="en-US" sz="2667" b="0" dirty="0"/>
              <a:t>Arrogance</a:t>
            </a:r>
          </a:p>
          <a:p>
            <a:pPr lvl="1"/>
            <a:r>
              <a:rPr lang="en-US" sz="2667" b="0" dirty="0"/>
              <a:t>Stifling political agenda</a:t>
            </a:r>
          </a:p>
          <a:p>
            <a:endParaRPr lang="en-US" sz="3200" dirty="0"/>
          </a:p>
        </p:txBody>
      </p:sp>
    </p:spTree>
    <p:extLst>
      <p:ext uri="{BB962C8B-B14F-4D97-AF65-F5344CB8AC3E}">
        <p14:creationId xmlns:p14="http://schemas.microsoft.com/office/powerpoint/2010/main" val="2666608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411912" cy="640726"/>
          </a:xfrm>
        </p:spPr>
        <p:txBody>
          <a:bodyPr/>
          <a:lstStyle/>
          <a:p>
            <a:r>
              <a:rPr lang="en-US" dirty="0"/>
              <a:t>Group Pair and Share</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484524" y="1524001"/>
            <a:ext cx="10929485" cy="3734892"/>
          </a:xfrm>
        </p:spPr>
        <p:txBody>
          <a:bodyPr/>
          <a:lstStyle/>
          <a:p>
            <a:r>
              <a:rPr lang="en-US" b="0" dirty="0"/>
              <a:t>Get together with your group.</a:t>
            </a:r>
          </a:p>
          <a:p>
            <a:r>
              <a:rPr lang="en-US" b="0" dirty="0"/>
              <a:t>What are some of the common 10 risk factors that you have seen or been impacted by within an organization?</a:t>
            </a:r>
          </a:p>
          <a:p>
            <a:pPr marL="0" indent="0">
              <a:buNone/>
            </a:pPr>
            <a:endParaRPr lang="en-US" dirty="0"/>
          </a:p>
        </p:txBody>
      </p:sp>
      <p:sp>
        <p:nvSpPr>
          <p:cNvPr id="2" name="Text Placeholder 3">
            <a:extLst>
              <a:ext uri="{FF2B5EF4-FFF2-40B4-BE49-F238E27FC236}">
                <a16:creationId xmlns:a16="http://schemas.microsoft.com/office/drawing/2014/main" id="{F3E63E18-B9FF-8868-E0D2-FE41C6867831}"/>
              </a:ext>
            </a:extLst>
          </p:cNvPr>
          <p:cNvSpPr txBox="1">
            <a:spLocks/>
          </p:cNvSpPr>
          <p:nvPr/>
        </p:nvSpPr>
        <p:spPr>
          <a:xfrm>
            <a:off x="5949267" y="3208119"/>
            <a:ext cx="10929485" cy="3154535"/>
          </a:xfrm>
          <a:prstGeom prst="rect">
            <a:avLst/>
          </a:prstGeom>
        </p:spPr>
        <p:txBody>
          <a:bodyPr/>
          <a:lstStyle>
            <a:lvl1pPr marL="342900" indent="-342900" algn="l" defTabSz="457200" rtl="0" eaLnBrk="1" latinLnBrk="0" hangingPunct="1">
              <a:spcBef>
                <a:spcPct val="20000"/>
              </a:spcBef>
              <a:buFont typeface="Lucida Grande"/>
              <a:buChar char="&gt;"/>
              <a:defRPr sz="2400" b="1" i="0" kern="1200" baseline="0">
                <a:solidFill>
                  <a:schemeClr val="tx2"/>
                </a:solidFill>
                <a:latin typeface="Open Sans" charset="0"/>
                <a:ea typeface="Open Sans" charset="0"/>
                <a:cs typeface="Open Sans" charset="0"/>
              </a:defRPr>
            </a:lvl1pPr>
            <a:lvl2pPr marL="742950" indent="-285750" algn="l" defTabSz="457200" rtl="0" eaLnBrk="1" latinLnBrk="0" hangingPunct="1">
              <a:spcBef>
                <a:spcPct val="20000"/>
              </a:spcBef>
              <a:buFont typeface="Arial"/>
              <a:buChar char="–"/>
              <a:defRPr sz="2000" b="1" i="0" kern="1200" baseline="0">
                <a:solidFill>
                  <a:schemeClr val="tx2"/>
                </a:solidFill>
                <a:latin typeface="Open Sans" charset="0"/>
                <a:ea typeface="Open Sans" charset="0"/>
                <a:cs typeface="Open Sans" charset="0"/>
              </a:defRPr>
            </a:lvl2pPr>
            <a:lvl3pPr marL="1143000" indent="-228600" algn="l" defTabSz="457200" rtl="0" eaLnBrk="1" latinLnBrk="0" hangingPunct="1">
              <a:spcBef>
                <a:spcPct val="20000"/>
              </a:spcBef>
              <a:buSzPct val="100000"/>
              <a:buFont typeface="Lucida Grande"/>
              <a:buChar char="&gt;"/>
              <a:defRPr sz="1800" b="1" i="0" kern="1200" baseline="0">
                <a:solidFill>
                  <a:schemeClr val="tx2"/>
                </a:solidFill>
                <a:latin typeface="Open Sans" charset="0"/>
                <a:ea typeface="Open Sans" charset="0"/>
                <a:cs typeface="Open Sans" charset="0"/>
              </a:defRPr>
            </a:lvl3pPr>
            <a:lvl4pPr marL="1600200" indent="-228600" algn="l" defTabSz="457200" rtl="0" eaLnBrk="1" latinLnBrk="0" hangingPunct="1">
              <a:spcBef>
                <a:spcPct val="20000"/>
              </a:spcBef>
              <a:buFont typeface="Arial"/>
              <a:buChar char="–"/>
              <a:defRPr sz="1600" b="1" i="0" kern="1200" baseline="0">
                <a:solidFill>
                  <a:schemeClr val="tx2"/>
                </a:solidFill>
                <a:latin typeface="Open Sans" charset="0"/>
                <a:ea typeface="Open Sans" charset="0"/>
                <a:cs typeface="Open Sans" charset="0"/>
              </a:defRPr>
            </a:lvl4pPr>
            <a:lvl5pPr marL="2057400" indent="-228600" algn="l" defTabSz="457200" rtl="0" eaLnBrk="1" latinLnBrk="0" hangingPunct="1">
              <a:spcBef>
                <a:spcPct val="20000"/>
              </a:spcBef>
              <a:buFont typeface="Lucida Grande"/>
              <a:buChar char="&gt;"/>
              <a:defRPr sz="1400" b="1" i="0" kern="1200" baseline="0">
                <a:solidFill>
                  <a:schemeClr val="tx2"/>
                </a:solidFill>
                <a:latin typeface="Open Sans" charset="0"/>
                <a:ea typeface="Open Sans" charset="0"/>
                <a:cs typeface="Open Sans"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3200" dirty="0"/>
          </a:p>
        </p:txBody>
      </p:sp>
      <p:sp>
        <p:nvSpPr>
          <p:cNvPr id="3" name="5-Point Star 2">
            <a:extLst>
              <a:ext uri="{FF2B5EF4-FFF2-40B4-BE49-F238E27FC236}">
                <a16:creationId xmlns:a16="http://schemas.microsoft.com/office/drawing/2014/main" id="{5940528D-743B-7A89-AF6A-CA5BC561CD6D}"/>
              </a:ext>
            </a:extLst>
          </p:cNvPr>
          <p:cNvSpPr/>
          <p:nvPr/>
        </p:nvSpPr>
        <p:spPr>
          <a:xfrm>
            <a:off x="98521" y="73876"/>
            <a:ext cx="482600" cy="387928"/>
          </a:xfrm>
          <a:prstGeom prst="star5">
            <a:avLst>
              <a:gd name="adj" fmla="val 25559"/>
              <a:gd name="hf" fmla="val 105146"/>
              <a:gd name="vf" fmla="val 110557"/>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3388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998F9805-AD23-F8F6-BB34-C2982822FAB5}"/>
              </a:ext>
            </a:extLst>
          </p:cNvPr>
          <p:cNvPicPr>
            <a:picLocks noChangeAspect="1"/>
          </p:cNvPicPr>
          <p:nvPr/>
        </p:nvPicPr>
        <p:blipFill>
          <a:blip r:embed="rId2"/>
          <a:stretch>
            <a:fillRect/>
          </a:stretch>
        </p:blipFill>
        <p:spPr>
          <a:xfrm>
            <a:off x="6283790" y="1683897"/>
            <a:ext cx="5908210" cy="3490206"/>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4AEA219A-1C1B-6D85-DC2A-F780CEC2A0CD}"/>
              </a:ext>
            </a:extLst>
          </p:cNvPr>
          <p:cNvPicPr>
            <a:picLocks noChangeAspect="1"/>
          </p:cNvPicPr>
          <p:nvPr/>
        </p:nvPicPr>
        <p:blipFill>
          <a:blip r:embed="rId3"/>
          <a:stretch>
            <a:fillRect/>
          </a:stretch>
        </p:blipFill>
        <p:spPr>
          <a:xfrm>
            <a:off x="92814" y="1166876"/>
            <a:ext cx="6190976" cy="4875676"/>
          </a:xfrm>
          <a:prstGeom prst="rect">
            <a:avLst/>
          </a:prstGeom>
        </p:spPr>
      </p:pic>
      <p:sp>
        <p:nvSpPr>
          <p:cNvPr id="8" name="Text Placeholder 4">
            <a:extLst>
              <a:ext uri="{FF2B5EF4-FFF2-40B4-BE49-F238E27FC236}">
                <a16:creationId xmlns:a16="http://schemas.microsoft.com/office/drawing/2014/main" id="{54CCC5AD-8992-2BAD-F408-20987E84AF57}"/>
              </a:ext>
            </a:extLst>
          </p:cNvPr>
          <p:cNvSpPr txBox="1">
            <a:spLocks/>
          </p:cNvSpPr>
          <p:nvPr/>
        </p:nvSpPr>
        <p:spPr>
          <a:xfrm>
            <a:off x="613833" y="495347"/>
            <a:ext cx="11411912" cy="640726"/>
          </a:xfrm>
          <a:prstGeom prst="rect">
            <a:avLst/>
          </a:prstGeom>
        </p:spPr>
        <p:txBody>
          <a:bodyPr anchor="b">
            <a:normAutofit/>
          </a:bodyPr>
          <a:lstStyle>
            <a:lvl1pPr marL="0" indent="0" algn="l" defTabSz="609585" rtl="0" eaLnBrk="1" latinLnBrk="0" hangingPunct="1">
              <a:lnSpc>
                <a:spcPct val="90000"/>
              </a:lnSpc>
              <a:spcBef>
                <a:spcPct val="20000"/>
              </a:spcBef>
              <a:buFont typeface="Arial"/>
              <a:buNone/>
              <a:defRPr sz="4000" b="0" i="0" kern="1200" baseline="0">
                <a:solidFill>
                  <a:schemeClr val="tx2"/>
                </a:solidFill>
                <a:latin typeface="Encode Sans Normal Black"/>
                <a:ea typeface="+mn-ea"/>
                <a:cs typeface="Encode Sans Normal Black"/>
              </a:defRPr>
            </a:lvl1pPr>
            <a:lvl2pPr marL="609585" indent="0" algn="l" defTabSz="609585" rtl="0" eaLnBrk="1" latinLnBrk="0" hangingPunct="1">
              <a:spcBef>
                <a:spcPct val="20000"/>
              </a:spcBef>
              <a:buFont typeface="Arial"/>
              <a:buNone/>
              <a:defRPr sz="3733" b="0" i="0" kern="1200">
                <a:solidFill>
                  <a:srgbClr val="E8D3A2"/>
                </a:solidFill>
                <a:latin typeface="Encode Sans Normal Black"/>
                <a:ea typeface="+mn-ea"/>
                <a:cs typeface="Encode Sans Normal Black"/>
              </a:defRPr>
            </a:lvl2pPr>
            <a:lvl3pPr marL="1219170" indent="0" algn="l" defTabSz="609585" rtl="0" eaLnBrk="1" latinLnBrk="0" hangingPunct="1">
              <a:spcBef>
                <a:spcPct val="20000"/>
              </a:spcBef>
              <a:buFont typeface="Arial"/>
              <a:buNone/>
              <a:defRPr sz="3200" b="0" i="0" kern="1200">
                <a:solidFill>
                  <a:srgbClr val="E8D3A2"/>
                </a:solidFill>
                <a:latin typeface="Encode Sans Normal Black"/>
                <a:ea typeface="+mn-ea"/>
                <a:cs typeface="Encode Sans Normal Black"/>
              </a:defRPr>
            </a:lvl3pPr>
            <a:lvl4pPr marL="1828754" indent="0" algn="l" defTabSz="609585" rtl="0" eaLnBrk="1" latinLnBrk="0" hangingPunct="1">
              <a:spcBef>
                <a:spcPct val="20000"/>
              </a:spcBef>
              <a:buFont typeface="Arial"/>
              <a:buNone/>
              <a:defRPr sz="2667" b="0" i="0" kern="1200">
                <a:solidFill>
                  <a:srgbClr val="E8D3A2"/>
                </a:solidFill>
                <a:latin typeface="Encode Sans Normal Black"/>
                <a:ea typeface="+mn-ea"/>
                <a:cs typeface="Encode Sans Normal Black"/>
              </a:defRPr>
            </a:lvl4pPr>
            <a:lvl5pPr marL="2438339" indent="0" algn="l" defTabSz="609585" rtl="0" eaLnBrk="1" latinLnBrk="0" hangingPunct="1">
              <a:spcBef>
                <a:spcPct val="20000"/>
              </a:spcBef>
              <a:buFont typeface="Arial"/>
              <a:buNone/>
              <a:defRPr sz="2667" b="0" i="0" kern="1200">
                <a:solidFill>
                  <a:srgbClr val="E8D3A2"/>
                </a:solidFill>
                <a:latin typeface="Encode Sans Normal Black"/>
                <a:ea typeface="+mn-ea"/>
                <a:cs typeface="Encode Sans Normal Black"/>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r>
              <a:rPr lang="en-US" dirty="0"/>
              <a:t>Who is in my group?</a:t>
            </a:r>
          </a:p>
        </p:txBody>
      </p:sp>
      <p:sp>
        <p:nvSpPr>
          <p:cNvPr id="9" name="5-Point Star 8">
            <a:extLst>
              <a:ext uri="{FF2B5EF4-FFF2-40B4-BE49-F238E27FC236}">
                <a16:creationId xmlns:a16="http://schemas.microsoft.com/office/drawing/2014/main" id="{DBD3B7E6-672A-9F71-2E25-23FC3E53EF16}"/>
              </a:ext>
            </a:extLst>
          </p:cNvPr>
          <p:cNvSpPr/>
          <p:nvPr/>
        </p:nvSpPr>
        <p:spPr>
          <a:xfrm>
            <a:off x="98521" y="73876"/>
            <a:ext cx="482600" cy="387928"/>
          </a:xfrm>
          <a:prstGeom prst="star5">
            <a:avLst>
              <a:gd name="adj" fmla="val 25559"/>
              <a:gd name="hf" fmla="val 105146"/>
              <a:gd name="vf" fmla="val 110557"/>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58772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C38ECB9-E51C-7284-99D1-F3DDFC50CD9B}"/>
              </a:ext>
            </a:extLst>
          </p:cNvPr>
          <p:cNvSpPr>
            <a:spLocks noGrp="1"/>
          </p:cNvSpPr>
          <p:nvPr>
            <p:ph type="body" sz="quarter" idx="11"/>
          </p:nvPr>
        </p:nvSpPr>
        <p:spPr/>
        <p:txBody>
          <a:bodyPr/>
          <a:lstStyle/>
          <a:p>
            <a:r>
              <a:rPr lang="en-US" dirty="0"/>
              <a:t>Group Presentations</a:t>
            </a:r>
          </a:p>
        </p:txBody>
      </p:sp>
    </p:spTree>
    <p:extLst>
      <p:ext uri="{BB962C8B-B14F-4D97-AF65-F5344CB8AC3E}">
        <p14:creationId xmlns:p14="http://schemas.microsoft.com/office/powerpoint/2010/main" val="2616803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07BF0-7B6B-8940-B624-077FED4CAFD6}"/>
              </a:ext>
            </a:extLst>
          </p:cNvPr>
          <p:cNvSpPr>
            <a:spLocks noGrp="1"/>
          </p:cNvSpPr>
          <p:nvPr>
            <p:ph type="body" sz="quarter" idx="11"/>
          </p:nvPr>
        </p:nvSpPr>
        <p:spPr/>
        <p:txBody>
          <a:bodyPr>
            <a:normAutofit/>
          </a:bodyPr>
          <a:lstStyle/>
          <a:p>
            <a:r>
              <a:rPr lang="en-US" sz="5867" dirty="0"/>
              <a:t>Boeing Case-Study Review</a:t>
            </a:r>
          </a:p>
        </p:txBody>
      </p:sp>
    </p:spTree>
    <p:extLst>
      <p:ext uri="{BB962C8B-B14F-4D97-AF65-F5344CB8AC3E}">
        <p14:creationId xmlns:p14="http://schemas.microsoft.com/office/powerpoint/2010/main" val="2251641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411912" cy="682289"/>
          </a:xfrm>
        </p:spPr>
        <p:txBody>
          <a:bodyPr/>
          <a:lstStyle/>
          <a:p>
            <a:r>
              <a:rPr lang="en-US" dirty="0"/>
              <a:t>Background: The Boeing Company</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31257" y="1467996"/>
            <a:ext cx="10929485" cy="3154535"/>
          </a:xfrm>
        </p:spPr>
        <p:txBody>
          <a:bodyPr/>
          <a:lstStyle/>
          <a:p>
            <a:r>
              <a:rPr lang="en-US" sz="2667" b="0" dirty="0"/>
              <a:t>Founded in 1916 by William Boeing and his partner with single engine, two-seat airplane, as the Aero Company.</a:t>
            </a:r>
          </a:p>
          <a:p>
            <a:r>
              <a:rPr lang="en-US" sz="2667" b="0" dirty="0"/>
              <a:t>Renamed Boeing in 1917, based in Seattle.</a:t>
            </a:r>
          </a:p>
          <a:p>
            <a:r>
              <a:rPr lang="en-US" sz="2667" b="0" dirty="0"/>
              <a:t>Built “flying boats” for Navy in World War I, then many types of planes (including trainers) to military in 1920s and 1930s.</a:t>
            </a:r>
          </a:p>
          <a:p>
            <a:r>
              <a:rPr lang="en-US" sz="2667" b="0" dirty="0"/>
              <a:t>1928: Boeing Airplane and Transport Co., to include both manufacturing and airline operations.</a:t>
            </a:r>
          </a:p>
        </p:txBody>
      </p:sp>
    </p:spTree>
    <p:extLst>
      <p:ext uri="{BB962C8B-B14F-4D97-AF65-F5344CB8AC3E}">
        <p14:creationId xmlns:p14="http://schemas.microsoft.com/office/powerpoint/2010/main" val="3912680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411912" cy="682289"/>
          </a:xfrm>
        </p:spPr>
        <p:txBody>
          <a:bodyPr/>
          <a:lstStyle/>
          <a:p>
            <a:r>
              <a:rPr lang="en-US" dirty="0"/>
              <a:t>Background: The Boeing Company</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13833" y="1628684"/>
            <a:ext cx="10083993" cy="3154535"/>
          </a:xfrm>
        </p:spPr>
        <p:txBody>
          <a:bodyPr/>
          <a:lstStyle/>
          <a:p>
            <a:r>
              <a:rPr lang="en-US" sz="2667" b="0" dirty="0"/>
              <a:t>Many other acquisitions of firms like Pratt &amp; Whitney before 1934, when new antitrust laws made it break up manufacture from transport. </a:t>
            </a:r>
          </a:p>
          <a:p>
            <a:r>
              <a:rPr lang="en-US" sz="2667" b="0" dirty="0"/>
              <a:t>It became Boeing Airplane Company, one of three to emerge.  (Others were United Airlines and United Technologies Corporation.)</a:t>
            </a:r>
          </a:p>
          <a:p>
            <a:r>
              <a:rPr lang="en-US" sz="2667" b="0" dirty="0"/>
              <a:t>Today: Boeing is $129B company w/ 171,000 employees</a:t>
            </a:r>
          </a:p>
          <a:p>
            <a:pPr marL="0" indent="0">
              <a:buNone/>
            </a:pPr>
            <a:endParaRPr lang="en-US" dirty="0"/>
          </a:p>
        </p:txBody>
      </p:sp>
    </p:spTree>
    <p:extLst>
      <p:ext uri="{BB962C8B-B14F-4D97-AF65-F5344CB8AC3E}">
        <p14:creationId xmlns:p14="http://schemas.microsoft.com/office/powerpoint/2010/main" val="3737368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7399198-878C-1C0A-8658-4C3C3133D97F}"/>
              </a:ext>
            </a:extLst>
          </p:cNvPr>
          <p:cNvSpPr>
            <a:spLocks noGrp="1"/>
          </p:cNvSpPr>
          <p:nvPr>
            <p:ph type="body" sz="quarter" idx="11"/>
          </p:nvPr>
        </p:nvSpPr>
        <p:spPr>
          <a:xfrm>
            <a:off x="597231" y="1402915"/>
            <a:ext cx="10929485" cy="4554540"/>
          </a:xfrm>
        </p:spPr>
        <p:txBody>
          <a:bodyPr/>
          <a:lstStyle/>
          <a:p>
            <a:r>
              <a:rPr lang="en-US" sz="2000" dirty="0"/>
              <a:t>This is a course that wrestles with concepts that resist easy generalization or quick summation, and that rewards patient and rigorous interpretation and inquiry. </a:t>
            </a:r>
          </a:p>
          <a:p>
            <a:r>
              <a:rPr lang="en-US" sz="2000" dirty="0"/>
              <a:t>That you will be present and participate actively.</a:t>
            </a:r>
          </a:p>
          <a:p>
            <a:r>
              <a:rPr lang="en-US" sz="2000" dirty="0"/>
              <a:t>That </a:t>
            </a:r>
            <a:r>
              <a:rPr lang="en-US" sz="2000" dirty="0">
                <a:solidFill>
                  <a:schemeClr val="bg1">
                    <a:lumMod val="75000"/>
                  </a:schemeClr>
                </a:solidFill>
                <a:hlinkClick r:id="rId2">
                  <a:extLst>
                    <a:ext uri="{A12FA001-AC4F-418D-AE19-62706E023703}">
                      <ahyp:hlinkClr xmlns:ahyp="http://schemas.microsoft.com/office/drawing/2018/hyperlinkcolor" val="tx"/>
                    </a:ext>
                  </a:extLst>
                </a:hlinkClick>
              </a:rPr>
              <a:t>Chatham House Rules </a:t>
            </a:r>
            <a:r>
              <a:rPr lang="en-US" sz="2000" dirty="0"/>
              <a:t>will be observed.</a:t>
            </a:r>
          </a:p>
          <a:p>
            <a:r>
              <a:rPr lang="en-US" sz="2000" dirty="0"/>
              <a:t>That thinking on your feet and writing clearly are traits that will stand you in good stead this quarter.</a:t>
            </a:r>
          </a:p>
          <a:p>
            <a:r>
              <a:rPr lang="en-US" sz="2000" dirty="0"/>
              <a:t>That at least some of the papers submitted will be of publishable quality.</a:t>
            </a:r>
          </a:p>
          <a:p>
            <a:r>
              <a:rPr lang="en-US" sz="2000" dirty="0"/>
              <a:t>All class will require your attendance. If you are unable to attend class, please note that it is your responsibility to review the </a:t>
            </a:r>
            <a:r>
              <a:rPr lang="en-US" sz="2000" dirty="0" err="1"/>
              <a:t>powerpoint</a:t>
            </a:r>
            <a:r>
              <a:rPr lang="en-US" sz="2000" dirty="0"/>
              <a:t> slides for the weekly small group report. </a:t>
            </a:r>
          </a:p>
          <a:p>
            <a:r>
              <a:rPr lang="en-US" sz="2000" dirty="0"/>
              <a:t>Under certain circumstances, the course may revert to an online format – I will inform the class ahead of time via announcements and email. </a:t>
            </a:r>
          </a:p>
        </p:txBody>
      </p:sp>
      <p:sp>
        <p:nvSpPr>
          <p:cNvPr id="3" name="Text Placeholder 2">
            <a:extLst>
              <a:ext uri="{FF2B5EF4-FFF2-40B4-BE49-F238E27FC236}">
                <a16:creationId xmlns:a16="http://schemas.microsoft.com/office/drawing/2014/main" id="{29A5143B-6558-C720-1986-462F608FE011}"/>
              </a:ext>
            </a:extLst>
          </p:cNvPr>
          <p:cNvSpPr>
            <a:spLocks noGrp="1"/>
          </p:cNvSpPr>
          <p:nvPr>
            <p:ph type="body" sz="quarter" idx="10"/>
          </p:nvPr>
        </p:nvSpPr>
        <p:spPr/>
        <p:txBody>
          <a:bodyPr/>
          <a:lstStyle/>
          <a:p>
            <a:r>
              <a:rPr lang="en-US" dirty="0"/>
              <a:t>Class Expectations</a:t>
            </a:r>
          </a:p>
        </p:txBody>
      </p:sp>
    </p:spTree>
    <p:extLst>
      <p:ext uri="{BB962C8B-B14F-4D97-AF65-F5344CB8AC3E}">
        <p14:creationId xmlns:p14="http://schemas.microsoft.com/office/powerpoint/2010/main" val="2282068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411912" cy="709998"/>
          </a:xfrm>
        </p:spPr>
        <p:txBody>
          <a:bodyPr/>
          <a:lstStyle/>
          <a:p>
            <a:r>
              <a:rPr lang="en-US" dirty="0"/>
              <a:t>Rough Timeline: Design under Pressure</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13833" y="1486723"/>
            <a:ext cx="10709948" cy="3154535"/>
          </a:xfrm>
        </p:spPr>
        <p:txBody>
          <a:bodyPr/>
          <a:lstStyle/>
          <a:p>
            <a:r>
              <a:rPr lang="en-US" sz="2667" b="0" dirty="0"/>
              <a:t>Eleven years ago, Boeing 737 group of planes had large threat from rival Airbus and its 320 family when it announced the Airbus 320neo (new engine option) which would be more fuel-efficient</a:t>
            </a:r>
          </a:p>
          <a:p>
            <a:r>
              <a:rPr lang="en-US" sz="2667" b="0" dirty="0"/>
              <a:t>Boeing first opted for an entirely new design to be a competitor to the Airbus 320neo that was described as something “our customers will wait for” in Feb. 2011 by Boeing CEO James McNerney.  It had an estimated date of the end of the decade </a:t>
            </a:r>
          </a:p>
          <a:p>
            <a:endParaRPr lang="en-US" sz="2667" b="0" dirty="0"/>
          </a:p>
          <a:p>
            <a:pPr marL="0" indent="0">
              <a:buNone/>
            </a:pPr>
            <a:endParaRPr lang="en-US" dirty="0"/>
          </a:p>
        </p:txBody>
      </p:sp>
    </p:spTree>
    <p:extLst>
      <p:ext uri="{BB962C8B-B14F-4D97-AF65-F5344CB8AC3E}">
        <p14:creationId xmlns:p14="http://schemas.microsoft.com/office/powerpoint/2010/main" val="11069558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411912" cy="696144"/>
          </a:xfrm>
        </p:spPr>
        <p:txBody>
          <a:bodyPr/>
          <a:lstStyle/>
          <a:p>
            <a:r>
              <a:rPr lang="en-US" dirty="0"/>
              <a:t>Rough Timeline: Design under Pressure</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13833" y="1500577"/>
            <a:ext cx="10083993" cy="4332187"/>
          </a:xfrm>
        </p:spPr>
        <p:txBody>
          <a:bodyPr/>
          <a:lstStyle/>
          <a:p>
            <a:r>
              <a:rPr lang="en-US" sz="2667" b="0" dirty="0"/>
              <a:t>But by August of that year, Boeing figured out customers would not wait and  chose to put new engines on the 737 base, which sits closer to the ground than the Airbus family, which meant additional redesign done on what had previously been a common footprint family with common pilot training.</a:t>
            </a:r>
          </a:p>
          <a:p>
            <a:r>
              <a:rPr lang="en-US" sz="2667" b="0" dirty="0"/>
              <a:t>“We figured out a way to get a big enough engine under the wing.” (737 product development, March 2011)</a:t>
            </a:r>
          </a:p>
        </p:txBody>
      </p:sp>
    </p:spTree>
    <p:extLst>
      <p:ext uri="{BB962C8B-B14F-4D97-AF65-F5344CB8AC3E}">
        <p14:creationId xmlns:p14="http://schemas.microsoft.com/office/powerpoint/2010/main" val="359356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411912" cy="640726"/>
          </a:xfrm>
        </p:spPr>
        <p:txBody>
          <a:bodyPr/>
          <a:lstStyle/>
          <a:p>
            <a:r>
              <a:rPr lang="en-US" dirty="0"/>
              <a:t>“Putting new engines on an old plane”</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13833" y="1555995"/>
            <a:ext cx="10599112" cy="3154535"/>
          </a:xfrm>
        </p:spPr>
        <p:txBody>
          <a:bodyPr/>
          <a:lstStyle/>
          <a:p>
            <a:r>
              <a:rPr lang="en-US" sz="2667" b="0" dirty="0">
                <a:latin typeface="Cambria" panose="02040503050406030204" pitchFamily="18" charset="0"/>
                <a:ea typeface="Cambria" panose="02040503050406030204" pitchFamily="18" charset="0"/>
              </a:rPr>
              <a:t>To get the engine under the 737 wing, engineers mounted the engine nacelle higher and more forward on the plane.</a:t>
            </a:r>
          </a:p>
          <a:p>
            <a:endParaRPr lang="en-US" sz="2667" b="0" dirty="0">
              <a:latin typeface="Cambria" panose="02040503050406030204" pitchFamily="18" charset="0"/>
              <a:ea typeface="Cambria" panose="02040503050406030204" pitchFamily="18" charset="0"/>
            </a:endParaRPr>
          </a:p>
          <a:p>
            <a:r>
              <a:rPr lang="en-US" sz="2667" b="0" dirty="0">
                <a:latin typeface="Cambria" panose="02040503050406030204" pitchFamily="18" charset="0"/>
                <a:ea typeface="Cambria" panose="02040503050406030204" pitchFamily="18" charset="0"/>
              </a:rPr>
              <a:t>But that along with a change in the nose of plane changed the aerodynamics such that plane did not handle at a high angle of attack.  </a:t>
            </a:r>
          </a:p>
          <a:p>
            <a:endParaRPr lang="en-US" sz="2667" b="0" dirty="0"/>
          </a:p>
          <a:p>
            <a:pPr marL="0" indent="0">
              <a:buNone/>
            </a:pPr>
            <a:endParaRPr lang="en-US" dirty="0"/>
          </a:p>
        </p:txBody>
      </p:sp>
    </p:spTree>
    <p:extLst>
      <p:ext uri="{BB962C8B-B14F-4D97-AF65-F5344CB8AC3E}">
        <p14:creationId xmlns:p14="http://schemas.microsoft.com/office/powerpoint/2010/main" val="32079227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411912" cy="682289"/>
          </a:xfrm>
        </p:spPr>
        <p:txBody>
          <a:bodyPr/>
          <a:lstStyle/>
          <a:p>
            <a:r>
              <a:rPr lang="en-US" dirty="0"/>
              <a:t>“Putting new engines on an old plane”</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13833" y="1514432"/>
            <a:ext cx="10599112" cy="3847277"/>
          </a:xfrm>
        </p:spPr>
        <p:txBody>
          <a:bodyPr/>
          <a:lstStyle/>
          <a:p>
            <a:r>
              <a:rPr lang="en-US" sz="2667" b="0" dirty="0">
                <a:latin typeface="Cambria" panose="02040503050406030204" pitchFamily="18" charset="0"/>
                <a:ea typeface="Cambria" panose="02040503050406030204" pitchFamily="18" charset="0"/>
              </a:rPr>
              <a:t>This led to the creation of the Maneuvering Characteristics Augmentation System (MCAS), which fixed angle of attack problem in most situations but created new problems in other situations – it made it difficult for pilots to directly control the plane without being overridden by MCAS.</a:t>
            </a:r>
          </a:p>
          <a:p>
            <a:r>
              <a:rPr lang="en-US" sz="2667" b="0" dirty="0">
                <a:latin typeface="Cambria" panose="02040503050406030204" pitchFamily="18" charset="0"/>
                <a:ea typeface="Cambria" panose="02040503050406030204" pitchFamily="18" charset="0"/>
              </a:rPr>
              <a:t>By that point, even with fixes, Boeing still argued it was same plane and no additional training in flight simulator necessary, just a short series of refreshers on iPad.</a:t>
            </a:r>
            <a:endParaRPr lang="en-US" sz="2667" b="0" dirty="0"/>
          </a:p>
          <a:p>
            <a:pPr marL="0" indent="0">
              <a:buNone/>
            </a:pPr>
            <a:endParaRPr lang="en-US" dirty="0"/>
          </a:p>
        </p:txBody>
      </p:sp>
    </p:spTree>
    <p:extLst>
      <p:ext uri="{BB962C8B-B14F-4D97-AF65-F5344CB8AC3E}">
        <p14:creationId xmlns:p14="http://schemas.microsoft.com/office/powerpoint/2010/main" val="1017698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204402"/>
            <a:ext cx="11411912" cy="1011397"/>
          </a:xfrm>
        </p:spPr>
        <p:txBody>
          <a:bodyPr>
            <a:normAutofit fontScale="92500" lnSpcReduction="10000"/>
          </a:bodyPr>
          <a:lstStyle/>
          <a:p>
            <a:r>
              <a:rPr lang="en-US" dirty="0"/>
              <a:t>Engine nacelle mounted higher &amp; more forward to get 17” ground clearance</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13833" y="1551709"/>
            <a:ext cx="10599112" cy="3799547"/>
          </a:xfrm>
        </p:spPr>
        <p:txBody>
          <a:bodyPr/>
          <a:lstStyle/>
          <a:p>
            <a:r>
              <a:rPr lang="en-US" sz="2133" dirty="0">
                <a:latin typeface="Cambria" panose="02040503050406030204" pitchFamily="18" charset="0"/>
                <a:ea typeface="Cambria" panose="02040503050406030204" pitchFamily="18" charset="0"/>
              </a:rPr>
              <a:t>The nacelle features chevrons for noise reduction like the </a:t>
            </a:r>
            <a:r>
              <a:rPr lang="en-US" sz="2133" dirty="0">
                <a:latin typeface="Cambria" panose="02040503050406030204" pitchFamily="18" charset="0"/>
                <a:ea typeface="Cambria" panose="02040503050406030204" pitchFamily="18" charset="0"/>
                <a:hlinkClick r:id="rId3" tooltip="Boeing 787 Dreamliner">
                  <a:extLst>
                    <a:ext uri="{A12FA001-AC4F-418D-AE19-62706E023703}">
                      <ahyp:hlinkClr xmlns:ahyp="http://schemas.microsoft.com/office/drawing/2018/hyperlinkcolor" val="tx"/>
                    </a:ext>
                  </a:extLst>
                </a:hlinkClick>
              </a:rPr>
              <a:t>787</a:t>
            </a:r>
            <a:r>
              <a:rPr lang="en-US" sz="2133" dirty="0">
                <a:latin typeface="Cambria" panose="02040503050406030204" pitchFamily="18" charset="0"/>
                <a:ea typeface="Cambria" panose="02040503050406030204" pitchFamily="18" charset="0"/>
              </a:rPr>
              <a:t>.</a:t>
            </a:r>
            <a:r>
              <a:rPr lang="en-US" sz="2133" baseline="30000" dirty="0">
                <a:latin typeface="Cambria" panose="02040503050406030204" pitchFamily="18" charset="0"/>
                <a:ea typeface="Cambria" panose="02040503050406030204" pitchFamily="18" charset="0"/>
                <a:hlinkClick r:id="rId4">
                  <a:extLst>
                    <a:ext uri="{A12FA001-AC4F-418D-AE19-62706E023703}">
                      <ahyp:hlinkClr xmlns:ahyp="http://schemas.microsoft.com/office/drawing/2018/hyperlinkcolor" val="tx"/>
                    </a:ext>
                  </a:extLst>
                </a:hlinkClick>
              </a:rPr>
              <a:t>[87]</a:t>
            </a:r>
            <a:r>
              <a:rPr lang="en-US" sz="2133" dirty="0">
                <a:latin typeface="Cambria" panose="02040503050406030204" pitchFamily="18" charset="0"/>
                <a:ea typeface="Cambria" panose="02040503050406030204" pitchFamily="18" charset="0"/>
              </a:rPr>
              <a:t> A new </a:t>
            </a:r>
            <a:r>
              <a:rPr lang="en-US" sz="2133" dirty="0">
                <a:latin typeface="Cambria" panose="02040503050406030204" pitchFamily="18" charset="0"/>
                <a:ea typeface="Cambria" panose="02040503050406030204" pitchFamily="18" charset="0"/>
                <a:hlinkClick r:id="rId5" tooltip="Bleed air">
                  <a:extLst>
                    <a:ext uri="{A12FA001-AC4F-418D-AE19-62706E023703}">
                      <ahyp:hlinkClr xmlns:ahyp="http://schemas.microsoft.com/office/drawing/2018/hyperlinkcolor" val="tx"/>
                    </a:ext>
                  </a:extLst>
                </a:hlinkClick>
              </a:rPr>
              <a:t>bleed air</a:t>
            </a:r>
            <a:r>
              <a:rPr lang="en-US" sz="2133" dirty="0">
                <a:latin typeface="Cambria" panose="02040503050406030204" pitchFamily="18" charset="0"/>
                <a:ea typeface="Cambria" panose="02040503050406030204" pitchFamily="18" charset="0"/>
              </a:rPr>
              <a:t> digital regulator will improve its reliability.</a:t>
            </a:r>
            <a:r>
              <a:rPr lang="en-US" sz="2133" baseline="30000" dirty="0">
                <a:latin typeface="Cambria" panose="02040503050406030204" pitchFamily="18" charset="0"/>
                <a:ea typeface="Cambria" panose="02040503050406030204" pitchFamily="18" charset="0"/>
                <a:hlinkClick r:id="rId6">
                  <a:extLst>
                    <a:ext uri="{A12FA001-AC4F-418D-AE19-62706E023703}">
                      <ahyp:hlinkClr xmlns:ahyp="http://schemas.microsoft.com/office/drawing/2018/hyperlinkcolor" val="tx"/>
                    </a:ext>
                  </a:extLst>
                </a:hlinkClick>
              </a:rPr>
              <a:t>[88]</a:t>
            </a:r>
            <a:r>
              <a:rPr lang="en-US" sz="2133" dirty="0">
                <a:latin typeface="Cambria" panose="02040503050406030204" pitchFamily="18" charset="0"/>
                <a:ea typeface="Cambria" panose="02040503050406030204" pitchFamily="18" charset="0"/>
              </a:rPr>
              <a:t> The larger engine is cantilevered ahead of and slightly above the wing, and the </a:t>
            </a:r>
            <a:r>
              <a:rPr lang="en-US" sz="2133" dirty="0">
                <a:latin typeface="Cambria" panose="02040503050406030204" pitchFamily="18" charset="0"/>
                <a:ea typeface="Cambria" panose="02040503050406030204" pitchFamily="18" charset="0"/>
                <a:hlinkClick r:id="rId7" tooltip="Laminar flow">
                  <a:extLst>
                    <a:ext uri="{A12FA001-AC4F-418D-AE19-62706E023703}">
                      <ahyp:hlinkClr xmlns:ahyp="http://schemas.microsoft.com/office/drawing/2018/hyperlinkcolor" val="tx"/>
                    </a:ext>
                  </a:extLst>
                </a:hlinkClick>
              </a:rPr>
              <a:t>laminar flow</a:t>
            </a:r>
            <a:r>
              <a:rPr lang="en-US" sz="2133" dirty="0">
                <a:latin typeface="Cambria" panose="02040503050406030204" pitchFamily="18" charset="0"/>
                <a:ea typeface="Cambria" panose="02040503050406030204" pitchFamily="18" charset="0"/>
              </a:rPr>
              <a:t> engine nacelle </a:t>
            </a:r>
            <a:r>
              <a:rPr lang="en-US" sz="2133" dirty="0" err="1">
                <a:latin typeface="Cambria" panose="02040503050406030204" pitchFamily="18" charset="0"/>
                <a:ea typeface="Cambria" panose="02040503050406030204" pitchFamily="18" charset="0"/>
              </a:rPr>
              <a:t>lipskin</a:t>
            </a:r>
            <a:r>
              <a:rPr lang="en-US" sz="2133" dirty="0">
                <a:latin typeface="Cambria" panose="02040503050406030204" pitchFamily="18" charset="0"/>
                <a:ea typeface="Cambria" panose="02040503050406030204" pitchFamily="18" charset="0"/>
              </a:rPr>
              <a:t> is a </a:t>
            </a:r>
            <a:r>
              <a:rPr lang="en-US" sz="2133" dirty="0">
                <a:latin typeface="Cambria" panose="02040503050406030204" pitchFamily="18" charset="0"/>
                <a:ea typeface="Cambria" panose="02040503050406030204" pitchFamily="18" charset="0"/>
                <a:hlinkClick r:id="rId8" tooltip="GKN Aerospace">
                  <a:extLst>
                    <a:ext uri="{A12FA001-AC4F-418D-AE19-62706E023703}">
                      <ahyp:hlinkClr xmlns:ahyp="http://schemas.microsoft.com/office/drawing/2018/hyperlinkcolor" val="tx"/>
                    </a:ext>
                  </a:extLst>
                </a:hlinkClick>
              </a:rPr>
              <a:t>GKN Aerospace</a:t>
            </a:r>
            <a:r>
              <a:rPr lang="en-US" sz="2133" dirty="0">
                <a:latin typeface="Cambria" panose="02040503050406030204" pitchFamily="18" charset="0"/>
                <a:ea typeface="Cambria" panose="02040503050406030204" pitchFamily="18" charset="0"/>
              </a:rPr>
              <a:t> one-piece, spun-formed aluminum sheet inspired by the 787.</a:t>
            </a:r>
            <a:r>
              <a:rPr lang="en-US" sz="2133" baseline="30000" dirty="0">
                <a:latin typeface="Cambria" panose="02040503050406030204" pitchFamily="18" charset="0"/>
                <a:ea typeface="Cambria" panose="02040503050406030204" pitchFamily="18" charset="0"/>
                <a:hlinkClick r:id="rId9">
                  <a:extLst>
                    <a:ext uri="{A12FA001-AC4F-418D-AE19-62706E023703}">
                      <ahyp:hlinkClr xmlns:ahyp="http://schemas.microsoft.com/office/drawing/2018/hyperlinkcolor" val="tx"/>
                    </a:ext>
                  </a:extLst>
                </a:hlinkClick>
              </a:rPr>
              <a:t>[34]</a:t>
            </a:r>
            <a:r>
              <a:rPr lang="en-US" sz="2133" dirty="0">
                <a:latin typeface="Cambria" panose="02040503050406030204" pitchFamily="18" charset="0"/>
                <a:ea typeface="Cambria" panose="02040503050406030204" pitchFamily="18" charset="0"/>
              </a:rPr>
              <a:t> </a:t>
            </a:r>
          </a:p>
          <a:p>
            <a:r>
              <a:rPr lang="en-US" sz="2133" dirty="0">
                <a:latin typeface="Cambria" panose="02040503050406030204" pitchFamily="18" charset="0"/>
                <a:ea typeface="Cambria" panose="02040503050406030204" pitchFamily="18" charset="0"/>
              </a:rPr>
              <a:t>The new Maneuvering Characteristics Augmentation System mitigates the pitch-up tendency of the new flight geometry due to the heavier engines being located further forward and higher than the previous ones.</a:t>
            </a:r>
            <a:r>
              <a:rPr lang="en-US" sz="2133" baseline="30000" dirty="0">
                <a:latin typeface="Cambria" panose="02040503050406030204" pitchFamily="18" charset="0"/>
                <a:ea typeface="Cambria" panose="02040503050406030204" pitchFamily="18" charset="0"/>
                <a:hlinkClick r:id="rId10">
                  <a:extLst>
                    <a:ext uri="{A12FA001-AC4F-418D-AE19-62706E023703}">
                      <ahyp:hlinkClr xmlns:ahyp="http://schemas.microsoft.com/office/drawing/2018/hyperlinkcolor" val="tx"/>
                    </a:ext>
                  </a:extLst>
                </a:hlinkClick>
              </a:rPr>
              <a:t>[89]</a:t>
            </a:r>
            <a:r>
              <a:rPr lang="en-US" sz="2133" dirty="0">
                <a:latin typeface="Cambria" panose="02040503050406030204" pitchFamily="18" charset="0"/>
                <a:ea typeface="Cambria" panose="02040503050406030204" pitchFamily="18" charset="0"/>
              </a:rPr>
              <a:t> </a:t>
            </a:r>
          </a:p>
          <a:p>
            <a:pPr marL="0" indent="0">
              <a:buNone/>
            </a:pPr>
            <a:endParaRPr lang="en-US" sz="2133" dirty="0">
              <a:latin typeface="Cambria" panose="02040503050406030204" pitchFamily="18" charset="0"/>
              <a:ea typeface="Cambria" panose="02040503050406030204" pitchFamily="18" charset="0"/>
            </a:endParaRPr>
          </a:p>
          <a:p>
            <a:pPr marL="0" indent="0">
              <a:buNone/>
            </a:pPr>
            <a:r>
              <a:rPr lang="en-US" sz="2133" dirty="0">
                <a:latin typeface="Cambria" panose="02040503050406030204" pitchFamily="18" charset="0"/>
                <a:ea typeface="Cambria" panose="02040503050406030204" pitchFamily="18" charset="0"/>
              </a:rPr>
              <a:t>-- Source here is Wikipedia, which normally I do not use, but which Boeing engineers contributed to.</a:t>
            </a:r>
          </a:p>
        </p:txBody>
      </p:sp>
    </p:spTree>
    <p:extLst>
      <p:ext uri="{BB962C8B-B14F-4D97-AF65-F5344CB8AC3E}">
        <p14:creationId xmlns:p14="http://schemas.microsoft.com/office/powerpoint/2010/main" val="3223994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221673"/>
            <a:ext cx="11411912" cy="983672"/>
          </a:xfrm>
        </p:spPr>
        <p:txBody>
          <a:bodyPr>
            <a:normAutofit fontScale="92500" lnSpcReduction="20000"/>
          </a:bodyPr>
          <a:lstStyle/>
          <a:p>
            <a:r>
              <a:rPr lang="en-US" dirty="0"/>
              <a:t>Engine nacelle mounted higher &amp; more forward to get 17” ground clearance</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13833" y="1711812"/>
            <a:ext cx="6276493" cy="3154535"/>
          </a:xfrm>
        </p:spPr>
        <p:txBody>
          <a:bodyPr/>
          <a:lstStyle/>
          <a:p>
            <a:r>
              <a:rPr lang="en-US" sz="2667" dirty="0">
                <a:latin typeface="Cambria" panose="02040503050406030204" pitchFamily="18" charset="0"/>
                <a:ea typeface="Cambria" panose="02040503050406030204" pitchFamily="18" charset="0"/>
              </a:rPr>
              <a:t>In May 2012, Boeing further enlarged the fan to 69.4 in (176 cm), paired with a smaller engine core within minor design changes before the mid-2013 final configuration.</a:t>
            </a:r>
            <a:r>
              <a:rPr lang="en-US" sz="2667" baseline="30000" dirty="0">
                <a:latin typeface="Cambria" panose="02040503050406030204" pitchFamily="18" charset="0"/>
                <a:ea typeface="Cambria" panose="02040503050406030204" pitchFamily="18" charset="0"/>
                <a:hlinkClick r:id="rId3"/>
              </a:rPr>
              <a:t>[86]</a:t>
            </a:r>
            <a:r>
              <a:rPr lang="en-US" sz="2667" dirty="0">
                <a:latin typeface="Cambria" panose="02040503050406030204" pitchFamily="18" charset="0"/>
                <a:ea typeface="Cambria" panose="02040503050406030204" pitchFamily="18" charset="0"/>
              </a:rPr>
              <a:t> </a:t>
            </a:r>
          </a:p>
          <a:p>
            <a:endParaRPr lang="en-US" sz="2133" dirty="0">
              <a:latin typeface="Cambria" panose="02040503050406030204" pitchFamily="18" charset="0"/>
              <a:ea typeface="Cambria" panose="02040503050406030204" pitchFamily="18" charset="0"/>
            </a:endParaRPr>
          </a:p>
        </p:txBody>
      </p:sp>
      <p:pic>
        <p:nvPicPr>
          <p:cNvPr id="2" name="Content Placeholder 5">
            <a:extLst>
              <a:ext uri="{FF2B5EF4-FFF2-40B4-BE49-F238E27FC236}">
                <a16:creationId xmlns:a16="http://schemas.microsoft.com/office/drawing/2014/main" id="{689C70A2-9327-8414-5A35-1580B98CDE9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387167" y="2326187"/>
            <a:ext cx="4191000" cy="2895600"/>
          </a:xfrm>
        </p:spPr>
      </p:pic>
      <p:pic>
        <p:nvPicPr>
          <p:cNvPr id="6" name="Content Placeholder 5">
            <a:extLst>
              <a:ext uri="{FF2B5EF4-FFF2-40B4-BE49-F238E27FC236}">
                <a16:creationId xmlns:a16="http://schemas.microsoft.com/office/drawing/2014/main" id="{05380248-8F5F-F7C4-4EF1-E143806E7D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5928" y="1900098"/>
            <a:ext cx="4191000" cy="2895600"/>
          </a:xfrm>
          <a:prstGeom prst="rect">
            <a:avLst/>
          </a:prstGeom>
        </p:spPr>
      </p:pic>
    </p:spTree>
    <p:extLst>
      <p:ext uri="{BB962C8B-B14F-4D97-AF65-F5344CB8AC3E}">
        <p14:creationId xmlns:p14="http://schemas.microsoft.com/office/powerpoint/2010/main" val="3016844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1685C-28EE-E67C-9355-8CAD8946CBC6}"/>
              </a:ext>
            </a:extLst>
          </p:cNvPr>
          <p:cNvSpPr>
            <a:spLocks noGrp="1"/>
          </p:cNvSpPr>
          <p:nvPr>
            <p:ph type="ctrTitle"/>
          </p:nvPr>
        </p:nvSpPr>
        <p:spPr/>
        <p:txBody>
          <a:bodyPr/>
          <a:lstStyle/>
          <a:p>
            <a:endParaRPr lang="en-US"/>
          </a:p>
        </p:txBody>
      </p:sp>
      <p:sp>
        <p:nvSpPr>
          <p:cNvPr id="4" name="Subtitle 3">
            <a:extLst>
              <a:ext uri="{FF2B5EF4-FFF2-40B4-BE49-F238E27FC236}">
                <a16:creationId xmlns:a16="http://schemas.microsoft.com/office/drawing/2014/main" id="{544D21F5-EBB8-126E-279B-6A4C5619116C}"/>
              </a:ext>
            </a:extLst>
          </p:cNvPr>
          <p:cNvSpPr>
            <a:spLocks noGrp="1"/>
          </p:cNvSpPr>
          <p:nvPr>
            <p:ph type="subTitle" idx="1"/>
          </p:nvPr>
        </p:nvSpPr>
        <p:spPr/>
        <p:txBody>
          <a:bodyPr/>
          <a:lstStyle/>
          <a:p>
            <a:endParaRPr lang="en-US"/>
          </a:p>
        </p:txBody>
      </p:sp>
      <p:pic>
        <p:nvPicPr>
          <p:cNvPr id="6" name="Content Placeholder 5">
            <a:extLst>
              <a:ext uri="{FF2B5EF4-FFF2-40B4-BE49-F238E27FC236}">
                <a16:creationId xmlns:a16="http://schemas.microsoft.com/office/drawing/2014/main" id="{67B42BEF-AB20-4101-A96D-CCFEE487DA3B}"/>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0" y="0"/>
            <a:ext cx="0" cy="0"/>
          </a:xfrm>
        </p:spPr>
      </p:pic>
      <p:sp>
        <p:nvSpPr>
          <p:cNvPr id="8" name="TextBox 7">
            <a:extLst>
              <a:ext uri="{FF2B5EF4-FFF2-40B4-BE49-F238E27FC236}">
                <a16:creationId xmlns:a16="http://schemas.microsoft.com/office/drawing/2014/main" id="{86FC36E9-FD36-479E-AFAB-07C2E9961888}"/>
              </a:ext>
            </a:extLst>
          </p:cNvPr>
          <p:cNvSpPr txBox="1"/>
          <p:nvPr/>
        </p:nvSpPr>
        <p:spPr>
          <a:xfrm>
            <a:off x="5105400" y="6477001"/>
            <a:ext cx="3657600" cy="246221"/>
          </a:xfrm>
          <a:prstGeom prst="rect">
            <a:avLst/>
          </a:prstGeom>
          <a:noFill/>
        </p:spPr>
        <p:txBody>
          <a:bodyPr wrap="square" rtlCol="0">
            <a:spAutoFit/>
          </a:bodyPr>
          <a:lstStyle/>
          <a:p>
            <a:r>
              <a:rPr lang="en-US" sz="1000" dirty="0"/>
              <a:t>Seattle Times, March 17, 2019</a:t>
            </a:r>
          </a:p>
        </p:txBody>
      </p:sp>
      <p:pic>
        <p:nvPicPr>
          <p:cNvPr id="3" name="Picture 2">
            <a:extLst>
              <a:ext uri="{FF2B5EF4-FFF2-40B4-BE49-F238E27FC236}">
                <a16:creationId xmlns:a16="http://schemas.microsoft.com/office/drawing/2014/main" id="{2BB9F337-B2F4-CCAC-0531-1B85EB1061DD}"/>
              </a:ext>
            </a:extLst>
          </p:cNvPr>
          <p:cNvPicPr>
            <a:picLocks noChangeAspect="1"/>
          </p:cNvPicPr>
          <p:nvPr/>
        </p:nvPicPr>
        <p:blipFill>
          <a:blip r:embed="rId4"/>
          <a:stretch>
            <a:fillRect/>
          </a:stretch>
        </p:blipFill>
        <p:spPr>
          <a:xfrm>
            <a:off x="952047" y="67389"/>
            <a:ext cx="10084831" cy="6723221"/>
          </a:xfrm>
          <a:prstGeom prst="rect">
            <a:avLst/>
          </a:prstGeom>
        </p:spPr>
      </p:pic>
    </p:spTree>
    <p:extLst>
      <p:ext uri="{BB962C8B-B14F-4D97-AF65-F5344CB8AC3E}">
        <p14:creationId xmlns:p14="http://schemas.microsoft.com/office/powerpoint/2010/main" val="710861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411912" cy="613017"/>
          </a:xfrm>
        </p:spPr>
        <p:txBody>
          <a:bodyPr>
            <a:normAutofit lnSpcReduction="10000"/>
          </a:bodyPr>
          <a:lstStyle/>
          <a:p>
            <a:r>
              <a:rPr lang="en-US" dirty="0"/>
              <a:t>Boeing’s MCAS System Safety Analysis</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13833" y="1476284"/>
            <a:ext cx="10599112" cy="3154535"/>
          </a:xfrm>
        </p:spPr>
        <p:txBody>
          <a:bodyPr/>
          <a:lstStyle/>
          <a:p>
            <a:r>
              <a:rPr lang="en-US" sz="2133" b="0" dirty="0">
                <a:latin typeface="Cambria" panose="02040503050406030204" pitchFamily="18" charset="0"/>
                <a:ea typeface="Cambria" panose="02040503050406030204" pitchFamily="18" charset="0"/>
              </a:rPr>
              <a:t>“Understated the power of the new flight control system, which was designed to swivel the horizontal tail to push the nose down to avert a stall.  When planes entered service, MCAS was capable of moving the tail more than four times farther than was stated in the initial safety analysis document.</a:t>
            </a:r>
          </a:p>
          <a:p>
            <a:r>
              <a:rPr lang="en-US" sz="2133" b="0" dirty="0">
                <a:latin typeface="Cambria" panose="02040503050406030204" pitchFamily="18" charset="0"/>
                <a:ea typeface="Cambria" panose="02040503050406030204" pitchFamily="18" charset="0"/>
              </a:rPr>
              <a:t>Failed to account for how the system could reset itself each time a pilot responded, thereby missing the potential impact of the system repeatedly pushing the airplane’s nose downward.</a:t>
            </a:r>
          </a:p>
          <a:p>
            <a:r>
              <a:rPr lang="en-US" sz="2133" b="0" dirty="0">
                <a:latin typeface="Cambria" panose="02040503050406030204" pitchFamily="18" charset="0"/>
                <a:ea typeface="Cambria" panose="02040503050406030204" pitchFamily="18" charset="0"/>
              </a:rPr>
              <a:t>“Assessed the failure of the system as one level below ‘catastrophic.’ But even that hazardous danger level should have precluded activation of the system based on input from a single sensor—and yet that’s how it was designed.”</a:t>
            </a:r>
          </a:p>
          <a:p>
            <a:endParaRPr lang="en-US" sz="2133" b="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23378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578167" cy="668435"/>
          </a:xfrm>
        </p:spPr>
        <p:txBody>
          <a:bodyPr>
            <a:normAutofit/>
          </a:bodyPr>
          <a:lstStyle/>
          <a:p>
            <a:r>
              <a:rPr lang="en-US" sz="3733" dirty="0"/>
              <a:t>Pricing considerations outweighed safety</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48662" y="1472867"/>
            <a:ext cx="10894676" cy="3154535"/>
          </a:xfrm>
        </p:spPr>
        <p:txBody>
          <a:bodyPr/>
          <a:lstStyle/>
          <a:p>
            <a:r>
              <a:rPr lang="en-US" sz="2133" b="0" dirty="0">
                <a:latin typeface="Cambria" panose="02040503050406030204" pitchFamily="18" charset="0"/>
                <a:ea typeface="Cambria" panose="02040503050406030204" pitchFamily="18" charset="0"/>
              </a:rPr>
              <a:t>Evidently there are two sensors built into every 737MAX, but only one is deployed on the current standard model. That sensor measures the plane’s angle of attack, the angle between the wing and incoming air flow.</a:t>
            </a:r>
          </a:p>
          <a:p>
            <a:r>
              <a:rPr lang="en-US" sz="2133" b="0" dirty="0">
                <a:latin typeface="Cambria" panose="02040503050406030204" pitchFamily="18" charset="0"/>
                <a:ea typeface="Cambria" panose="02040503050406030204" pitchFamily="18" charset="0"/>
              </a:rPr>
              <a:t>The failure of the one sensor in Ethiopia and in Indonesia crashes has been established from early black box data.</a:t>
            </a:r>
          </a:p>
          <a:p>
            <a:r>
              <a:rPr lang="en-US" sz="2133" b="0" dirty="0">
                <a:latin typeface="Cambria" panose="02040503050406030204" pitchFamily="18" charset="0"/>
                <a:ea typeface="Cambria" panose="02040503050406030204" pitchFamily="18" charset="0"/>
              </a:rPr>
              <a:t>Neither Lion Air or Ethiopian Airlines had any indicators on their cockpit displays to tell give them readings from one or both sensors.  Estimated cost of upgrade = $80,000</a:t>
            </a:r>
          </a:p>
          <a:p>
            <a:r>
              <a:rPr lang="en-US" sz="2133" b="0" dirty="0">
                <a:latin typeface="Cambria" panose="02040503050406030204" pitchFamily="18" charset="0"/>
                <a:ea typeface="Cambria" panose="02040503050406030204" pitchFamily="18" charset="0"/>
              </a:rPr>
              <a:t>Extra price = two display features that illuminate when signals from sensors disagree and another to display angle of attack data.   Allegedly, the disagree feature and the second sensor will now become standard features.</a:t>
            </a:r>
          </a:p>
          <a:p>
            <a:pPr marL="0" indent="0">
              <a:buNone/>
            </a:pPr>
            <a:endParaRPr lang="en-US" sz="2133" b="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73787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578167" cy="682289"/>
          </a:xfrm>
        </p:spPr>
        <p:txBody>
          <a:bodyPr>
            <a:normAutofit/>
          </a:bodyPr>
          <a:lstStyle/>
          <a:p>
            <a:r>
              <a:rPr lang="en-US" sz="4267" dirty="0"/>
              <a:t>FAA Certification and Political Heft</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48662" y="1454728"/>
            <a:ext cx="10894676" cy="3841110"/>
          </a:xfrm>
        </p:spPr>
        <p:txBody>
          <a:bodyPr/>
          <a:lstStyle/>
          <a:p>
            <a:r>
              <a:rPr lang="en-US" sz="2133" b="0" dirty="0">
                <a:latin typeface="Cambria" panose="02040503050406030204" pitchFamily="18" charset="0"/>
                <a:ea typeface="Cambria" panose="02040503050406030204" pitchFamily="18" charset="0"/>
              </a:rPr>
              <a:t>FAA delegated crucial evaluations of the 737’s safety to Boeing, a process that has been happening more over the years due to a lack of funding and resources at the FAA.</a:t>
            </a:r>
          </a:p>
          <a:p>
            <a:r>
              <a:rPr lang="en-US" sz="2133" b="0" dirty="0">
                <a:latin typeface="Cambria" panose="02040503050406030204" pitchFamily="18" charset="0"/>
                <a:ea typeface="Cambria" panose="02040503050406030204" pitchFamily="18" charset="0"/>
              </a:rPr>
              <a:t>Gates again: “as certification proceeded, managers prodded them to speed the process” and “when time was too short for FAA technical staff to complete a review, sometimes managers either signed off on the documents themselves or delegated their review back to Boeing.”</a:t>
            </a:r>
          </a:p>
          <a:p>
            <a:r>
              <a:rPr lang="en-US" sz="2133" b="0" dirty="0">
                <a:latin typeface="Cambria" panose="02040503050406030204" pitchFamily="18" charset="0"/>
                <a:ea typeface="Cambria" panose="02040503050406030204" pitchFamily="18" charset="0"/>
              </a:rPr>
              <a:t>These managers were not the FAA’s technical experts but rather managers concerned about the timeline.</a:t>
            </a:r>
          </a:p>
          <a:p>
            <a:pPr marL="0" indent="0">
              <a:buNone/>
            </a:pPr>
            <a:endParaRPr lang="en-US" sz="2133" b="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732982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13834" y="2004726"/>
            <a:ext cx="10929485" cy="3154535"/>
          </a:xfrm>
        </p:spPr>
        <p:txBody>
          <a:bodyPr/>
          <a:lstStyle/>
          <a:p>
            <a:r>
              <a:rPr lang="en-US" sz="2667" b="0" dirty="0"/>
              <a:t>MS Information Management- University of Washington</a:t>
            </a:r>
          </a:p>
          <a:p>
            <a:r>
              <a:rPr lang="en-US" sz="2667" b="0" dirty="0"/>
              <a:t>Governance Risk and Compliance, Risk Management Strategy Lead - Meta</a:t>
            </a:r>
            <a:endParaRPr lang="en-US" sz="2133" b="0" dirty="0"/>
          </a:p>
          <a:p>
            <a:r>
              <a:rPr lang="en-US" sz="2667" b="0" dirty="0"/>
              <a:t>Regulatory Compliance Program Lead - Google</a:t>
            </a:r>
          </a:p>
          <a:p>
            <a:r>
              <a:rPr lang="en-US" sz="2667" b="0" dirty="0"/>
              <a:t>Governance, Risk, and Compliance Program Lead (Mixed Reality) - Microsoft</a:t>
            </a:r>
          </a:p>
        </p:txBody>
      </p:sp>
      <p:sp>
        <p:nvSpPr>
          <p:cNvPr id="5" name="Text Placeholder 4"/>
          <p:cNvSpPr>
            <a:spLocks noGrp="1"/>
          </p:cNvSpPr>
          <p:nvPr>
            <p:ph type="body" sz="quarter" idx="10"/>
          </p:nvPr>
        </p:nvSpPr>
        <p:spPr/>
        <p:txBody>
          <a:bodyPr/>
          <a:lstStyle/>
          <a:p>
            <a:r>
              <a:rPr lang="en-US" dirty="0"/>
              <a:t>Introductions – Andy Herman</a:t>
            </a:r>
          </a:p>
        </p:txBody>
      </p:sp>
    </p:spTree>
    <p:extLst>
      <p:ext uri="{BB962C8B-B14F-4D97-AF65-F5344CB8AC3E}">
        <p14:creationId xmlns:p14="http://schemas.microsoft.com/office/powerpoint/2010/main" val="922755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578167" cy="737708"/>
          </a:xfrm>
        </p:spPr>
        <p:txBody>
          <a:bodyPr>
            <a:normAutofit/>
          </a:bodyPr>
          <a:lstStyle/>
          <a:p>
            <a:r>
              <a:rPr lang="en-US" sz="4267" dirty="0"/>
              <a:t>FAA Certification and Political Heft</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48662" y="1454728"/>
            <a:ext cx="10894676" cy="3841110"/>
          </a:xfrm>
        </p:spPr>
        <p:txBody>
          <a:bodyPr/>
          <a:lstStyle/>
          <a:p>
            <a:r>
              <a:rPr lang="en-US" sz="2133" b="0" dirty="0">
                <a:latin typeface="Cambria" panose="02040503050406030204" pitchFamily="18" charset="0"/>
                <a:ea typeface="Cambria" panose="02040503050406030204" pitchFamily="18" charset="0"/>
              </a:rPr>
              <a:t>Boeing is an important vendor to the U.S. government, and spends massive dollars lobbying (estimated $15-21 million annually).  It is also a company with a strong union presence and global exports.  </a:t>
            </a:r>
          </a:p>
          <a:p>
            <a:r>
              <a:rPr lang="en-US" sz="2133" b="0" dirty="0">
                <a:latin typeface="Cambria" panose="02040503050406030204" pitchFamily="18" charset="0"/>
                <a:ea typeface="Cambria" panose="02040503050406030204" pitchFamily="18" charset="0"/>
              </a:rPr>
              <a:t>FAA did not want to be seen as losing business to Europe because of their oversight. Certified the MAX8 as safe in 2017 after 5 years of work.</a:t>
            </a:r>
          </a:p>
          <a:p>
            <a:r>
              <a:rPr lang="en-US" sz="2133" b="0" dirty="0">
                <a:latin typeface="Cambria" panose="02040503050406030204" pitchFamily="18" charset="0"/>
                <a:ea typeface="Cambria" panose="02040503050406030204" pitchFamily="18" charset="0"/>
              </a:rPr>
              <a:t>Obama administration was committed to Export-Import Bank and to Boeing maintaining its manufacturing leadership in the world.</a:t>
            </a:r>
          </a:p>
          <a:p>
            <a:pPr marL="0" indent="0">
              <a:buNone/>
            </a:pPr>
            <a:endParaRPr lang="en-US" sz="2133" b="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034644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578167" cy="668435"/>
          </a:xfrm>
        </p:spPr>
        <p:txBody>
          <a:bodyPr>
            <a:normAutofit/>
          </a:bodyPr>
          <a:lstStyle/>
          <a:p>
            <a:r>
              <a:rPr lang="en-US" dirty="0"/>
              <a:t>Two Catastrophic Crashes of the 737MAX</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48662" y="1482436"/>
            <a:ext cx="10894676" cy="4114799"/>
          </a:xfrm>
        </p:spPr>
        <p:txBody>
          <a:bodyPr/>
          <a:lstStyle/>
          <a:p>
            <a:r>
              <a:rPr lang="en-US" sz="2667" dirty="0">
                <a:latin typeface="Cambria" panose="02040503050406030204" pitchFamily="18" charset="0"/>
                <a:ea typeface="Cambria" panose="02040503050406030204" pitchFamily="18" charset="0"/>
              </a:rPr>
              <a:t>Lion Air Flight 610 in October of 2018</a:t>
            </a:r>
          </a:p>
          <a:p>
            <a:pPr lvl="1"/>
            <a:r>
              <a:rPr lang="en-US" b="0" dirty="0">
                <a:latin typeface="Cambria" panose="02040503050406030204" pitchFamily="18" charset="0"/>
                <a:ea typeface="Cambria" panose="02040503050406030204" pitchFamily="18" charset="0"/>
              </a:rPr>
              <a:t>Into Java Sea, Indonesia</a:t>
            </a:r>
          </a:p>
          <a:p>
            <a:pPr lvl="1"/>
            <a:r>
              <a:rPr lang="en-US" b="0" dirty="0">
                <a:latin typeface="Cambria" panose="02040503050406030204" pitchFamily="18" charset="0"/>
                <a:ea typeface="Cambria" panose="02040503050406030204" pitchFamily="18" charset="0"/>
              </a:rPr>
              <a:t>189 dead</a:t>
            </a:r>
          </a:p>
          <a:p>
            <a:pPr lvl="1"/>
            <a:r>
              <a:rPr lang="en-US" b="0" dirty="0">
                <a:latin typeface="Cambria" panose="02040503050406030204" pitchFamily="18" charset="0"/>
                <a:ea typeface="Cambria" panose="02040503050406030204" pitchFamily="18" charset="0"/>
              </a:rPr>
              <a:t>20 passengers were members of Indonesian Ministry of Finance</a:t>
            </a:r>
          </a:p>
          <a:p>
            <a:r>
              <a:rPr lang="en-US" sz="2667" dirty="0">
                <a:latin typeface="Cambria" panose="02040503050406030204" pitchFamily="18" charset="0"/>
              </a:rPr>
              <a:t>Ethiopian Airlines Flight 302 in March of 2019</a:t>
            </a:r>
          </a:p>
          <a:p>
            <a:pPr lvl="1"/>
            <a:r>
              <a:rPr lang="en-US" b="0" dirty="0">
                <a:latin typeface="Cambria" panose="02040503050406030204" pitchFamily="18" charset="0"/>
              </a:rPr>
              <a:t>Trouble upon takeoff from Abbas Ababa</a:t>
            </a:r>
          </a:p>
          <a:p>
            <a:pPr lvl="1"/>
            <a:r>
              <a:rPr lang="en-US" b="0" dirty="0">
                <a:latin typeface="Cambria" panose="02040503050406030204" pitchFamily="18" charset="0"/>
              </a:rPr>
              <a:t>149 dead</a:t>
            </a:r>
          </a:p>
          <a:p>
            <a:pPr lvl="1"/>
            <a:r>
              <a:rPr lang="en-US" b="0" dirty="0">
                <a:latin typeface="Cambria" panose="02040503050406030204" pitchFamily="18" charset="0"/>
              </a:rPr>
              <a:t>22 United Nations personnel aboard</a:t>
            </a:r>
            <a:endParaRPr lang="en-US" sz="2133" b="0" dirty="0">
              <a:latin typeface="Cambria" panose="02040503050406030204" pitchFamily="18" charset="0"/>
              <a:ea typeface="Cambria" panose="02040503050406030204" pitchFamily="18" charset="0"/>
            </a:endParaRPr>
          </a:p>
          <a:p>
            <a:pPr marL="0" indent="0">
              <a:buNone/>
            </a:pPr>
            <a:endParaRPr lang="en-US" sz="2133" b="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785317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578167" cy="640726"/>
          </a:xfrm>
        </p:spPr>
        <p:txBody>
          <a:bodyPr>
            <a:normAutofit/>
          </a:bodyPr>
          <a:lstStyle/>
          <a:p>
            <a:r>
              <a:rPr lang="en-US" dirty="0"/>
              <a:t>Two Catastrophic Crashes of the 737MAX</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48662" y="1545558"/>
            <a:ext cx="10894676" cy="3154535"/>
          </a:xfrm>
        </p:spPr>
        <p:txBody>
          <a:bodyPr/>
          <a:lstStyle/>
          <a:p>
            <a:r>
              <a:rPr lang="en-US" sz="2667" b="0" dirty="0">
                <a:latin typeface="Cambria" panose="02040503050406030204" pitchFamily="18" charset="0"/>
                <a:ea typeface="Cambria" panose="02040503050406030204" pitchFamily="18" charset="0"/>
              </a:rPr>
              <a:t>The first analyses looked like probable pilot inexperience/error.</a:t>
            </a:r>
          </a:p>
          <a:p>
            <a:endParaRPr lang="en-US" sz="2667" b="0" dirty="0">
              <a:latin typeface="Cambria" panose="02040503050406030204" pitchFamily="18" charset="0"/>
              <a:ea typeface="Cambria" panose="02040503050406030204" pitchFamily="18" charset="0"/>
            </a:endParaRPr>
          </a:p>
          <a:p>
            <a:r>
              <a:rPr lang="en-US" sz="2667" b="0" dirty="0">
                <a:latin typeface="Cambria" panose="02040503050406030204" pitchFamily="18" charset="0"/>
                <a:ea typeface="Cambria" panose="02040503050406030204" pitchFamily="18" charset="0"/>
              </a:rPr>
              <a:t>Under pressure, the Federal Aviation Authority grounded the planes from later in March 2019 through December of 2020, though it took longer in some locations for the plane to be allowed to fly again (pilot retraining, plane maintenance and upgrades).</a:t>
            </a:r>
          </a:p>
        </p:txBody>
      </p:sp>
    </p:spTree>
    <p:extLst>
      <p:ext uri="{BB962C8B-B14F-4D97-AF65-F5344CB8AC3E}">
        <p14:creationId xmlns:p14="http://schemas.microsoft.com/office/powerpoint/2010/main" val="3066835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578167" cy="654580"/>
          </a:xfrm>
        </p:spPr>
        <p:txBody>
          <a:bodyPr>
            <a:normAutofit/>
          </a:bodyPr>
          <a:lstStyle/>
          <a:p>
            <a:r>
              <a:rPr lang="en-US" dirty="0"/>
              <a:t>Economic Risk Realization	</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48662" y="1431305"/>
            <a:ext cx="10894676" cy="3154535"/>
          </a:xfrm>
        </p:spPr>
        <p:txBody>
          <a:bodyPr/>
          <a:lstStyle/>
          <a:p>
            <a:r>
              <a:rPr lang="en-US" sz="2400" b="0" dirty="0">
                <a:latin typeface="Cambria" panose="02040503050406030204" pitchFamily="18" charset="0"/>
                <a:ea typeface="Cambria" panose="02040503050406030204" pitchFamily="18" charset="0"/>
              </a:rPr>
              <a:t>Boeing has lost billions in stock market valuation since the second crash.</a:t>
            </a:r>
          </a:p>
          <a:p>
            <a:r>
              <a:rPr lang="en-US" sz="2400" b="0" dirty="0">
                <a:latin typeface="Cambria" panose="02040503050406030204" pitchFamily="18" charset="0"/>
                <a:ea typeface="Cambria" panose="02040503050406030204" pitchFamily="18" charset="0"/>
              </a:rPr>
              <a:t>Manufacturing of the 737MAX was suspended and planes were stockpiled by Boeing while the plane was grounded.</a:t>
            </a:r>
          </a:p>
          <a:p>
            <a:r>
              <a:rPr lang="en-US" sz="2400" b="0" dirty="0">
                <a:latin typeface="Cambria" panose="02040503050406030204" pitchFamily="18" charset="0"/>
                <a:ea typeface="Cambria" panose="02040503050406030204" pitchFamily="18" charset="0"/>
              </a:rPr>
              <a:t>Impact to airlines who own the plane in bulk are also staggering.</a:t>
            </a:r>
          </a:p>
          <a:p>
            <a:r>
              <a:rPr lang="en-US" sz="2400" b="0" dirty="0">
                <a:latin typeface="Cambria" panose="02040503050406030204" pitchFamily="18" charset="0"/>
                <a:ea typeface="Cambria" panose="02040503050406030204" pitchFamily="18" charset="0"/>
              </a:rPr>
              <a:t>They had to find storage space for their grounded planes.</a:t>
            </a:r>
          </a:p>
          <a:p>
            <a:r>
              <a:rPr lang="en-US" sz="2400" b="0" dirty="0">
                <a:latin typeface="Cambria" panose="02040503050406030204" pitchFamily="18" charset="0"/>
                <a:ea typeface="Cambria" panose="02040503050406030204" pitchFamily="18" charset="0"/>
              </a:rPr>
              <a:t>They had to find other planes to put in service or reduce service.</a:t>
            </a:r>
          </a:p>
          <a:p>
            <a:r>
              <a:rPr lang="en-US" sz="2400" b="0" dirty="0">
                <a:latin typeface="Cambria" panose="02040503050406030204" pitchFamily="18" charset="0"/>
                <a:ea typeface="Cambria" panose="02040503050406030204" pitchFamily="18" charset="0"/>
              </a:rPr>
              <a:t>Some of the pilots and flight attendants  declared the plane unsafe.</a:t>
            </a:r>
          </a:p>
          <a:p>
            <a:r>
              <a:rPr lang="en-US" sz="2400" b="0" dirty="0">
                <a:latin typeface="Cambria" panose="02040503050406030204" pitchFamily="18" charset="0"/>
                <a:ea typeface="Cambria" panose="02040503050406030204" pitchFamily="18" charset="0"/>
              </a:rPr>
              <a:t>Investor confidence as well as the confidence of air travel passengers has been affected.</a:t>
            </a:r>
            <a:endParaRPr lang="en-US" sz="2133" b="0" dirty="0">
              <a:latin typeface="Cambria" panose="02040503050406030204" pitchFamily="18" charset="0"/>
              <a:ea typeface="Cambria" panose="02040503050406030204" pitchFamily="18" charset="0"/>
            </a:endParaRPr>
          </a:p>
          <a:p>
            <a:pPr marL="0" indent="0">
              <a:buNone/>
            </a:pPr>
            <a:endParaRPr lang="en-US" sz="2133" b="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49932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578167" cy="668435"/>
          </a:xfrm>
        </p:spPr>
        <p:txBody>
          <a:bodyPr>
            <a:normAutofit/>
          </a:bodyPr>
          <a:lstStyle/>
          <a:p>
            <a:r>
              <a:rPr lang="en-US" dirty="0"/>
              <a:t>Hard Costs</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48662" y="1440873"/>
            <a:ext cx="10894676" cy="3799547"/>
          </a:xfrm>
        </p:spPr>
        <p:txBody>
          <a:bodyPr/>
          <a:lstStyle/>
          <a:p>
            <a:r>
              <a:rPr lang="en-US" dirty="0"/>
              <a:t>From </a:t>
            </a:r>
            <a:r>
              <a:rPr lang="en-US" i="1" dirty="0"/>
              <a:t>The Guardian </a:t>
            </a:r>
            <a:r>
              <a:rPr lang="en-US" dirty="0"/>
              <a:t>in March of 2020:</a:t>
            </a:r>
            <a:endParaRPr lang="en-US" sz="2133" dirty="0"/>
          </a:p>
          <a:p>
            <a:pPr lvl="1"/>
            <a:r>
              <a:rPr lang="en-US" sz="1867" b="0" dirty="0"/>
              <a:t>“Boeing has put the total cost of the two deadly crashes of its 737 Max airliners at nearly $19bn (£14.6bn) and slumped to its first annual loss in more than two decades.</a:t>
            </a:r>
          </a:p>
          <a:p>
            <a:pPr lvl="1"/>
            <a:r>
              <a:rPr lang="en-US" sz="1867" b="0" dirty="0"/>
              <a:t>The US manufacturing giant lost $1bn in the fourth quarter as revenue plunged 37% after the worldwide grounding of the 737 Max. The company has suspended new deliveries of the plane in the wake of the biggest crisis in its 103-year history. Over the whole of 2019, Boeing lost $636m.</a:t>
            </a:r>
          </a:p>
          <a:p>
            <a:pPr lvl="1"/>
            <a:r>
              <a:rPr lang="en-US" sz="1867" b="0" dirty="0"/>
              <a:t>Boeing set aside a further $9.2bn to cover the costs of airlines that have cancelled thousands of Max flights and towards higher costs related to compensation – doubling its estimate of the total financial hit from the crisis to $18.6bn.”</a:t>
            </a:r>
          </a:p>
          <a:p>
            <a:pPr marL="0" indent="0">
              <a:buNone/>
            </a:pPr>
            <a:endParaRPr lang="en-US" sz="2133" dirty="0"/>
          </a:p>
        </p:txBody>
      </p:sp>
    </p:spTree>
    <p:extLst>
      <p:ext uri="{BB962C8B-B14F-4D97-AF65-F5344CB8AC3E}">
        <p14:creationId xmlns:p14="http://schemas.microsoft.com/office/powerpoint/2010/main" val="21084675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578167" cy="626871"/>
          </a:xfrm>
        </p:spPr>
        <p:txBody>
          <a:bodyPr>
            <a:normAutofit lnSpcReduction="10000"/>
          </a:bodyPr>
          <a:lstStyle/>
          <a:p>
            <a:r>
              <a:rPr lang="en-US" dirty="0"/>
              <a:t>Hard Costs - Fines</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48662" y="1459014"/>
            <a:ext cx="10894676" cy="3154535"/>
          </a:xfrm>
        </p:spPr>
        <p:txBody>
          <a:bodyPr/>
          <a:lstStyle/>
          <a:p>
            <a:r>
              <a:rPr lang="en-US" dirty="0"/>
              <a:t>Fines:</a:t>
            </a:r>
          </a:p>
          <a:p>
            <a:r>
              <a:rPr lang="en-US" sz="2133" b="0" dirty="0"/>
              <a:t>“On January 7, 2021, Boeing settled to pay over $2.5 billion after being charged with fraud over the company's hiding of information from safety regulators: a criminal monetary penalty of $243.6 million, $1.77 billion of damages to airline customers, and a $500 million crash-victim beneficiaries fund.”</a:t>
            </a:r>
          </a:p>
          <a:p>
            <a:r>
              <a:rPr lang="en-US" sz="2133" b="0" dirty="0"/>
              <a:t>Boeing recently fined $200 million by the Securities &amp; Exchange Commission for misleading investors.</a:t>
            </a:r>
          </a:p>
          <a:p>
            <a:pPr marL="0" indent="0">
              <a:buNone/>
            </a:pPr>
            <a:endParaRPr lang="en-US" sz="2133" b="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60492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613833" y="495347"/>
            <a:ext cx="11578167" cy="682289"/>
          </a:xfrm>
        </p:spPr>
        <p:txBody>
          <a:bodyPr>
            <a:normAutofit/>
          </a:bodyPr>
          <a:lstStyle/>
          <a:p>
            <a:r>
              <a:rPr lang="en-US" dirty="0"/>
              <a:t>Back in the Air  - December 2020</a:t>
            </a:r>
          </a:p>
        </p:txBody>
      </p:sp>
      <p:sp>
        <p:nvSpPr>
          <p:cNvPr id="4" name="Text Placeholder 3">
            <a:extLst>
              <a:ext uri="{FF2B5EF4-FFF2-40B4-BE49-F238E27FC236}">
                <a16:creationId xmlns:a16="http://schemas.microsoft.com/office/drawing/2014/main" id="{5BA32491-271A-78AF-E6CD-439F1C021CDD}"/>
              </a:ext>
            </a:extLst>
          </p:cNvPr>
          <p:cNvSpPr>
            <a:spLocks noGrp="1"/>
          </p:cNvSpPr>
          <p:nvPr>
            <p:ph type="body" sz="quarter" idx="11"/>
          </p:nvPr>
        </p:nvSpPr>
        <p:spPr>
          <a:xfrm>
            <a:off x="648662" y="1676400"/>
            <a:ext cx="10894676" cy="3564020"/>
          </a:xfrm>
        </p:spPr>
        <p:txBody>
          <a:bodyPr/>
          <a:lstStyle/>
          <a:p>
            <a:r>
              <a:rPr lang="en-US" sz="2133" b="0" dirty="0"/>
              <a:t>The new and improved 737MAX has been certified by the FAA and is now back in the air.  Fixes have been made to all planes and pilot retraining has taken place. </a:t>
            </a:r>
          </a:p>
          <a:p>
            <a:r>
              <a:rPr lang="en-US" sz="2133" b="0" dirty="0"/>
              <a:t>U.S. House of Representatives report characterizes “a disturbing pattern of technical miscalculations and troubling management misjudgments made by Boeing,” with “grossly insufficient oversight by the FAA.”  Legislation is on its way.</a:t>
            </a:r>
          </a:p>
          <a:p>
            <a:r>
              <a:rPr lang="en-US" sz="2133" b="0" dirty="0"/>
              <a:t>In addition to cost and lost sales, the reputational damage inflicted on Boeing is significant</a:t>
            </a:r>
          </a:p>
          <a:p>
            <a:pPr lvl="2"/>
            <a:r>
              <a:rPr lang="en-US" sz="2133" b="0" dirty="0"/>
              <a:t>Deaths</a:t>
            </a:r>
          </a:p>
          <a:p>
            <a:pPr lvl="2"/>
            <a:r>
              <a:rPr lang="en-US" sz="2133" b="0" dirty="0"/>
              <a:t>Safety</a:t>
            </a:r>
          </a:p>
          <a:p>
            <a:pPr lvl="2"/>
            <a:r>
              <a:rPr lang="en-US" sz="2133" b="0" dirty="0"/>
              <a:t>A culture of arrogance  (General Electric/Welch  approach)</a:t>
            </a:r>
          </a:p>
        </p:txBody>
      </p:sp>
    </p:spTree>
    <p:extLst>
      <p:ext uri="{BB962C8B-B14F-4D97-AF65-F5344CB8AC3E}">
        <p14:creationId xmlns:p14="http://schemas.microsoft.com/office/powerpoint/2010/main" val="6055969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B4AE0C-BF9A-4369-5B65-B886A6E1A6F9}"/>
              </a:ext>
            </a:extLst>
          </p:cNvPr>
          <p:cNvSpPr>
            <a:spLocks noGrp="1"/>
          </p:cNvSpPr>
          <p:nvPr>
            <p:ph type="body" sz="quarter" idx="11"/>
          </p:nvPr>
        </p:nvSpPr>
        <p:spPr/>
        <p:txBody>
          <a:bodyPr/>
          <a:lstStyle/>
          <a:p>
            <a:r>
              <a:rPr lang="en-US" dirty="0"/>
              <a:t>Sit with your group and discuss the following questions: </a:t>
            </a:r>
          </a:p>
          <a:p>
            <a:r>
              <a:rPr lang="en-US" dirty="0"/>
              <a:t>What are some of the risks that you identified during this case study?</a:t>
            </a:r>
          </a:p>
          <a:p>
            <a:r>
              <a:rPr lang="en-US" dirty="0"/>
              <a:t>What risk areas were overlooked?</a:t>
            </a:r>
          </a:p>
          <a:p>
            <a:endParaRPr lang="en-US" dirty="0"/>
          </a:p>
        </p:txBody>
      </p:sp>
      <p:sp>
        <p:nvSpPr>
          <p:cNvPr id="3" name="Text Placeholder 2">
            <a:extLst>
              <a:ext uri="{FF2B5EF4-FFF2-40B4-BE49-F238E27FC236}">
                <a16:creationId xmlns:a16="http://schemas.microsoft.com/office/drawing/2014/main" id="{38A77FB2-8FDE-910E-0BF9-A7A031CAB365}"/>
              </a:ext>
            </a:extLst>
          </p:cNvPr>
          <p:cNvSpPr>
            <a:spLocks noGrp="1"/>
          </p:cNvSpPr>
          <p:nvPr>
            <p:ph type="body" sz="quarter" idx="10"/>
          </p:nvPr>
        </p:nvSpPr>
        <p:spPr/>
        <p:txBody>
          <a:bodyPr/>
          <a:lstStyle/>
          <a:p>
            <a:r>
              <a:rPr lang="en-US" dirty="0"/>
              <a:t>Discussions on Risk</a:t>
            </a:r>
          </a:p>
        </p:txBody>
      </p:sp>
    </p:spTree>
    <p:extLst>
      <p:ext uri="{BB962C8B-B14F-4D97-AF65-F5344CB8AC3E}">
        <p14:creationId xmlns:p14="http://schemas.microsoft.com/office/powerpoint/2010/main" val="28181376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A9E7651-9568-929A-E722-0C4DD653D1A4}"/>
              </a:ext>
            </a:extLst>
          </p:cNvPr>
          <p:cNvSpPr>
            <a:spLocks noGrp="1"/>
          </p:cNvSpPr>
          <p:nvPr>
            <p:ph type="body" sz="quarter" idx="10"/>
          </p:nvPr>
        </p:nvSpPr>
        <p:spPr>
          <a:xfrm>
            <a:off x="613833" y="495347"/>
            <a:ext cx="10912883" cy="1322664"/>
          </a:xfrm>
        </p:spPr>
        <p:txBody>
          <a:bodyPr anchor="b">
            <a:normAutofit/>
          </a:bodyPr>
          <a:lstStyle/>
          <a:p>
            <a:r>
              <a:rPr lang="en-US" dirty="0"/>
              <a:t>Introductions</a:t>
            </a:r>
          </a:p>
        </p:txBody>
      </p:sp>
      <p:graphicFrame>
        <p:nvGraphicFramePr>
          <p:cNvPr id="7" name="Text Placeholder 2">
            <a:extLst>
              <a:ext uri="{FF2B5EF4-FFF2-40B4-BE49-F238E27FC236}">
                <a16:creationId xmlns:a16="http://schemas.microsoft.com/office/drawing/2014/main" id="{69AAB545-EA81-48C3-0CE2-D48AAAE847C1}"/>
              </a:ext>
            </a:extLst>
          </p:cNvPr>
          <p:cNvGraphicFramePr/>
          <p:nvPr>
            <p:extLst>
              <p:ext uri="{D42A27DB-BD31-4B8C-83A1-F6EECF244321}">
                <p14:modId xmlns:p14="http://schemas.microsoft.com/office/powerpoint/2010/main" val="2426971385"/>
              </p:ext>
            </p:extLst>
          </p:nvPr>
        </p:nvGraphicFramePr>
        <p:xfrm>
          <a:off x="597230" y="2299970"/>
          <a:ext cx="10912883" cy="37708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0436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07BF0-7B6B-8940-B624-077FED4CAFD6}"/>
              </a:ext>
            </a:extLst>
          </p:cNvPr>
          <p:cNvSpPr>
            <a:spLocks noGrp="1"/>
          </p:cNvSpPr>
          <p:nvPr>
            <p:ph type="body" sz="quarter" idx="11"/>
          </p:nvPr>
        </p:nvSpPr>
        <p:spPr/>
        <p:txBody>
          <a:bodyPr>
            <a:normAutofit/>
          </a:bodyPr>
          <a:lstStyle/>
          <a:p>
            <a:r>
              <a:rPr lang="en-US" sz="6400" dirty="0"/>
              <a:t>Argument Definitions and Structure</a:t>
            </a:r>
          </a:p>
        </p:txBody>
      </p:sp>
    </p:spTree>
    <p:extLst>
      <p:ext uri="{BB962C8B-B14F-4D97-AF65-F5344CB8AC3E}">
        <p14:creationId xmlns:p14="http://schemas.microsoft.com/office/powerpoint/2010/main" val="4043778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1258" y="2070986"/>
            <a:ext cx="10929485" cy="3154535"/>
          </a:xfrm>
        </p:spPr>
        <p:txBody>
          <a:bodyPr/>
          <a:lstStyle/>
          <a:p>
            <a:r>
              <a:rPr lang="en-US" sz="2667" b="0" dirty="0"/>
              <a:t>Husband, Dad to two beautiful daughters</a:t>
            </a:r>
          </a:p>
          <a:p>
            <a:r>
              <a:rPr lang="en-US" sz="2667" b="0" dirty="0"/>
              <a:t>Avid Golfer, Hobby Archer</a:t>
            </a:r>
          </a:p>
          <a:p>
            <a:r>
              <a:rPr lang="en-US" sz="2667" b="0" dirty="0"/>
              <a:t>Soccer Fan, Husky Football Fan (Yes, even this year!)</a:t>
            </a:r>
          </a:p>
          <a:p>
            <a:r>
              <a:rPr lang="en-US" sz="2667" b="0" dirty="0"/>
              <a:t>Graduated from UW for both Undergrad and Masters Program</a:t>
            </a:r>
          </a:p>
          <a:p>
            <a:r>
              <a:rPr lang="en-US" sz="2667" b="0" dirty="0"/>
              <a:t>Founder of UW ISACA Student Group</a:t>
            </a:r>
          </a:p>
          <a:p>
            <a:endParaRPr lang="en-US" sz="2667" b="0" dirty="0"/>
          </a:p>
          <a:p>
            <a:endParaRPr lang="en-US" sz="2667" b="0" dirty="0"/>
          </a:p>
        </p:txBody>
      </p:sp>
      <p:sp>
        <p:nvSpPr>
          <p:cNvPr id="5" name="Text Placeholder 4"/>
          <p:cNvSpPr>
            <a:spLocks noGrp="1"/>
          </p:cNvSpPr>
          <p:nvPr>
            <p:ph type="body" sz="quarter" idx="10"/>
          </p:nvPr>
        </p:nvSpPr>
        <p:spPr>
          <a:xfrm>
            <a:off x="0" y="495347"/>
            <a:ext cx="12192000" cy="644684"/>
          </a:xfrm>
        </p:spPr>
        <p:txBody>
          <a:bodyPr>
            <a:normAutofit lnSpcReduction="10000"/>
          </a:bodyPr>
          <a:lstStyle/>
          <a:p>
            <a:r>
              <a:rPr lang="en-US" sz="4267" dirty="0"/>
              <a:t>	Introductions – Andy Herman</a:t>
            </a:r>
          </a:p>
        </p:txBody>
      </p:sp>
    </p:spTree>
    <p:extLst>
      <p:ext uri="{BB962C8B-B14F-4D97-AF65-F5344CB8AC3E}">
        <p14:creationId xmlns:p14="http://schemas.microsoft.com/office/powerpoint/2010/main" val="17578705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1258" y="2431810"/>
            <a:ext cx="10929485" cy="3154535"/>
          </a:xfrm>
        </p:spPr>
        <p:txBody>
          <a:bodyPr/>
          <a:lstStyle/>
          <a:p>
            <a:r>
              <a:rPr lang="en-US" altLang="en-US" sz="2667" b="0" dirty="0">
                <a:ea typeface="Arial" panose="020B0604020202020204" pitchFamily="34" charset="0"/>
              </a:rPr>
              <a:t>a coherent series of reasons, statements, or facts intended to support or establish a point of view</a:t>
            </a:r>
          </a:p>
          <a:p>
            <a:endParaRPr lang="en-US" altLang="en-US" sz="2667" b="0" dirty="0">
              <a:ea typeface="Arial" panose="020B0604020202020204" pitchFamily="34" charset="0"/>
            </a:endParaRPr>
          </a:p>
          <a:p>
            <a:r>
              <a:rPr lang="en-US" altLang="en-US" sz="2667" b="0" dirty="0">
                <a:ea typeface="Arial" panose="020B0604020202020204" pitchFamily="34" charset="0"/>
              </a:rPr>
              <a:t>a reason given for or against a matter under discussion</a:t>
            </a:r>
          </a:p>
        </p:txBody>
      </p:sp>
      <p:sp>
        <p:nvSpPr>
          <p:cNvPr id="5" name="Text Placeholder 4"/>
          <p:cNvSpPr>
            <a:spLocks noGrp="1"/>
          </p:cNvSpPr>
          <p:nvPr>
            <p:ph type="body" sz="quarter" idx="10"/>
          </p:nvPr>
        </p:nvSpPr>
        <p:spPr/>
        <p:txBody>
          <a:bodyPr>
            <a:normAutofit lnSpcReduction="10000"/>
          </a:bodyPr>
          <a:lstStyle/>
          <a:p>
            <a:pPr marL="812780" indent="-812780"/>
            <a:r>
              <a:rPr lang="en-US" altLang="en-US" sz="4267" b="1" dirty="0">
                <a:ea typeface="ＭＳ Ｐゴシック" panose="020B0600070205080204" pitchFamily="34" charset="-128"/>
              </a:rPr>
              <a:t>Argument Defined</a:t>
            </a:r>
          </a:p>
        </p:txBody>
      </p:sp>
    </p:spTree>
    <p:extLst>
      <p:ext uri="{BB962C8B-B14F-4D97-AF65-F5344CB8AC3E}">
        <p14:creationId xmlns:p14="http://schemas.microsoft.com/office/powerpoint/2010/main" val="7467423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1258" y="2019434"/>
            <a:ext cx="10929485" cy="3154535"/>
          </a:xfrm>
        </p:spPr>
        <p:txBody>
          <a:bodyPr/>
          <a:lstStyle/>
          <a:p>
            <a:pPr marL="812780" indent="-812780">
              <a:buNone/>
            </a:pPr>
            <a:r>
              <a:rPr lang="en-US" altLang="en-US" sz="2800" b="0" dirty="0">
                <a:ea typeface="ＭＳ Ｐゴシック" panose="020B0600070205080204" pitchFamily="34" charset="-128"/>
              </a:rPr>
              <a:t>A. </a:t>
            </a:r>
            <a:r>
              <a:rPr lang="en-US" altLang="en-US" sz="2800" b="0" u="sng" dirty="0">
                <a:ea typeface="ＭＳ Ｐゴシック" panose="020B0600070205080204" pitchFamily="34" charset="-128"/>
              </a:rPr>
              <a:t>Argument</a:t>
            </a:r>
            <a:r>
              <a:rPr lang="en-US" altLang="en-US" sz="2800" b="0" dirty="0">
                <a:ea typeface="ＭＳ Ｐゴシック" panose="020B0600070205080204" pitchFamily="34" charset="-128"/>
              </a:rPr>
              <a:t> - a set of declarative statements with one statement being argued for (the conclusion), and other statements (premises) given as support or proof. </a:t>
            </a:r>
            <a:br>
              <a:rPr lang="en-US" altLang="en-US" sz="2800" b="0" dirty="0">
                <a:ea typeface="ＭＳ Ｐゴシック" panose="020B0600070205080204" pitchFamily="34" charset="-128"/>
              </a:rPr>
            </a:br>
            <a:r>
              <a:rPr lang="en-US" altLang="en-US" sz="2800" b="0" dirty="0">
                <a:ea typeface="ＭＳ Ｐゴシック" panose="020B0600070205080204" pitchFamily="34" charset="-128"/>
              </a:rPr>
              <a:t>  </a:t>
            </a:r>
          </a:p>
          <a:p>
            <a:pPr marL="1752556" lvl="2" indent="-533387">
              <a:buNone/>
            </a:pPr>
            <a:r>
              <a:rPr lang="en-US" altLang="en-US" sz="2667" b="0" dirty="0">
                <a:ea typeface="Arial" panose="020B0604020202020204" pitchFamily="34" charset="0"/>
              </a:rPr>
              <a:t>1.</a:t>
            </a:r>
            <a:r>
              <a:rPr lang="en-US" altLang="en-US" sz="2667" b="0" u="sng" dirty="0">
                <a:ea typeface="Arial" panose="020B0604020202020204" pitchFamily="34" charset="0"/>
              </a:rPr>
              <a:t> Premise</a:t>
            </a:r>
            <a:r>
              <a:rPr lang="en-US" altLang="en-US" sz="2667" b="0" dirty="0">
                <a:ea typeface="Arial" panose="020B0604020202020204" pitchFamily="34" charset="0"/>
              </a:rPr>
              <a:t> - what is given as support or evidence for a conclusion.</a:t>
            </a:r>
          </a:p>
          <a:p>
            <a:pPr marL="1752556" lvl="2" indent="-533387">
              <a:buNone/>
            </a:pPr>
            <a:r>
              <a:rPr lang="en-US" altLang="en-US" sz="2667" b="0" dirty="0">
                <a:ea typeface="Arial" panose="020B0604020202020204" pitchFamily="34" charset="0"/>
              </a:rPr>
              <a:t>2.</a:t>
            </a:r>
            <a:r>
              <a:rPr lang="en-US" altLang="en-US" sz="2667" b="0" u="sng" dirty="0">
                <a:ea typeface="Arial" panose="020B0604020202020204" pitchFamily="34" charset="0"/>
              </a:rPr>
              <a:t> Conclusion</a:t>
            </a:r>
            <a:r>
              <a:rPr lang="en-US" altLang="en-US" sz="2667" b="0" dirty="0">
                <a:ea typeface="Arial" panose="020B0604020202020204" pitchFamily="34" charset="0"/>
              </a:rPr>
              <a:t> - what follows from the premises, what is being claimed.</a:t>
            </a:r>
            <a:br>
              <a:rPr lang="en-US" altLang="en-US" sz="2667" dirty="0">
                <a:ea typeface="Arial" panose="020B0604020202020204" pitchFamily="34" charset="0"/>
              </a:rPr>
            </a:br>
            <a:endParaRPr lang="en-US" altLang="en-US" sz="2667" dirty="0">
              <a:ea typeface="Arial" panose="020B0604020202020204" pitchFamily="34" charset="0"/>
            </a:endParaRPr>
          </a:p>
        </p:txBody>
      </p:sp>
      <p:sp>
        <p:nvSpPr>
          <p:cNvPr id="5" name="Text Placeholder 4"/>
          <p:cNvSpPr>
            <a:spLocks noGrp="1"/>
          </p:cNvSpPr>
          <p:nvPr>
            <p:ph type="body" sz="quarter" idx="10"/>
          </p:nvPr>
        </p:nvSpPr>
        <p:spPr/>
        <p:txBody>
          <a:bodyPr>
            <a:normAutofit lnSpcReduction="10000"/>
          </a:bodyPr>
          <a:lstStyle/>
          <a:p>
            <a:pPr marL="812780" indent="-812780"/>
            <a:r>
              <a:rPr lang="en-US" altLang="en-US" sz="4267" b="1" dirty="0">
                <a:ea typeface="ＭＳ Ｐゴシック" panose="020B0600070205080204" pitchFamily="34" charset="-128"/>
              </a:rPr>
              <a:t>Arguments Structure</a:t>
            </a:r>
          </a:p>
        </p:txBody>
      </p:sp>
    </p:spTree>
    <p:extLst>
      <p:ext uri="{BB962C8B-B14F-4D97-AF65-F5344CB8AC3E}">
        <p14:creationId xmlns:p14="http://schemas.microsoft.com/office/powerpoint/2010/main" val="4942905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13834" y="2019433"/>
            <a:ext cx="10929485" cy="3514912"/>
          </a:xfrm>
        </p:spPr>
        <p:txBody>
          <a:bodyPr/>
          <a:lstStyle/>
          <a:p>
            <a:r>
              <a:rPr lang="en-US" altLang="en-US" sz="2400" b="0" dirty="0">
                <a:ea typeface="Arial" panose="020B0604020202020204" pitchFamily="34" charset="0"/>
              </a:rPr>
              <a:t>A good premise is an objectively clear and specific statement. In other words, a good premise is refutable</a:t>
            </a:r>
          </a:p>
          <a:p>
            <a:endParaRPr lang="en-US" altLang="en-US" sz="2400" dirty="0">
              <a:ea typeface="Arial" panose="020B0604020202020204" pitchFamily="34" charset="0"/>
            </a:endParaRPr>
          </a:p>
          <a:p>
            <a:r>
              <a:rPr lang="en-US" altLang="en-US" sz="2400" dirty="0">
                <a:ea typeface="Arial" panose="020B0604020202020204" pitchFamily="34" charset="0"/>
              </a:rPr>
              <a:t>Refutable</a:t>
            </a:r>
          </a:p>
          <a:p>
            <a:pPr lvl="1"/>
            <a:r>
              <a:rPr lang="en-US" altLang="en-US" sz="2400" b="0" dirty="0">
                <a:ea typeface="Arial" panose="020B0604020202020204" pitchFamily="34" charset="0"/>
              </a:rPr>
              <a:t>able to be proven false</a:t>
            </a:r>
          </a:p>
          <a:p>
            <a:pPr lvl="1"/>
            <a:r>
              <a:rPr lang="en-US" altLang="en-US" sz="2400" dirty="0">
                <a:ea typeface="Arial" panose="020B0604020202020204" pitchFamily="34" charset="0"/>
              </a:rPr>
              <a:t>IT CAN BE EITHER TRUE OR FALSE</a:t>
            </a:r>
          </a:p>
          <a:p>
            <a:r>
              <a:rPr lang="en-US" altLang="en-US" sz="2400" dirty="0">
                <a:ea typeface="Arial" panose="020B0604020202020204" pitchFamily="34" charset="0"/>
              </a:rPr>
              <a:t>Examples</a:t>
            </a:r>
          </a:p>
          <a:p>
            <a:pPr lvl="1"/>
            <a:r>
              <a:rPr lang="en-US" altLang="en-US" sz="2400" b="0" dirty="0">
                <a:ea typeface="Arial" panose="020B0604020202020204" pitchFamily="34" charset="0"/>
              </a:rPr>
              <a:t>For each of the next Poll Everywhere examples determine if the example is refutable or not </a:t>
            </a:r>
          </a:p>
        </p:txBody>
      </p:sp>
      <p:sp>
        <p:nvSpPr>
          <p:cNvPr id="5" name="Text Placeholder 4"/>
          <p:cNvSpPr>
            <a:spLocks noGrp="1"/>
          </p:cNvSpPr>
          <p:nvPr>
            <p:ph type="body" sz="quarter" idx="10"/>
          </p:nvPr>
        </p:nvSpPr>
        <p:spPr/>
        <p:txBody>
          <a:bodyPr>
            <a:normAutofit lnSpcReduction="10000"/>
          </a:bodyPr>
          <a:lstStyle/>
          <a:p>
            <a:pPr marL="812780" indent="-812780"/>
            <a:r>
              <a:rPr lang="en-US" altLang="en-US" sz="4267" b="1" dirty="0">
                <a:ea typeface="ＭＳ Ｐゴシック" panose="020B0600070205080204" pitchFamily="34" charset="-128"/>
              </a:rPr>
              <a:t>Premises</a:t>
            </a:r>
          </a:p>
        </p:txBody>
      </p:sp>
    </p:spTree>
    <p:extLst>
      <p:ext uri="{BB962C8B-B14F-4D97-AF65-F5344CB8AC3E}">
        <p14:creationId xmlns:p14="http://schemas.microsoft.com/office/powerpoint/2010/main" val="33235506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normAutofit lnSpcReduction="10000"/>
          </a:bodyPr>
          <a:lstStyle/>
          <a:p>
            <a:pPr marL="812780" indent="-812780"/>
            <a:r>
              <a:rPr lang="en-US" altLang="en-US" sz="4267" b="1" dirty="0">
                <a:ea typeface="ＭＳ Ｐゴシック" panose="020B0600070205080204" pitchFamily="34" charset="-128"/>
              </a:rPr>
              <a:t>Refutable Statement Examples</a:t>
            </a:r>
          </a:p>
        </p:txBody>
      </p:sp>
      <p:graphicFrame>
        <p:nvGraphicFramePr>
          <p:cNvPr id="3" name="Table 2">
            <a:extLst>
              <a:ext uri="{FF2B5EF4-FFF2-40B4-BE49-F238E27FC236}">
                <a16:creationId xmlns:a16="http://schemas.microsoft.com/office/drawing/2014/main" id="{ECDB1144-D6EA-61A2-80BF-14DA5136DA1C}"/>
              </a:ext>
            </a:extLst>
          </p:cNvPr>
          <p:cNvGraphicFramePr>
            <a:graphicFrameLocks noGrp="1"/>
          </p:cNvGraphicFramePr>
          <p:nvPr/>
        </p:nvGraphicFramePr>
        <p:xfrm>
          <a:off x="613832" y="2528586"/>
          <a:ext cx="11578167" cy="4329415"/>
        </p:xfrm>
        <a:graphic>
          <a:graphicData uri="http://schemas.openxmlformats.org/drawingml/2006/table">
            <a:tbl>
              <a:tblPr firstRow="1" bandRow="1">
                <a:tableStyleId>{5C22544A-7EE6-4342-B048-85BDC9FD1C3A}</a:tableStyleId>
              </a:tblPr>
              <a:tblGrid>
                <a:gridCol w="2345125">
                  <a:extLst>
                    <a:ext uri="{9D8B030D-6E8A-4147-A177-3AD203B41FA5}">
                      <a16:colId xmlns:a16="http://schemas.microsoft.com/office/drawing/2014/main" val="328657381"/>
                    </a:ext>
                  </a:extLst>
                </a:gridCol>
                <a:gridCol w="4027469">
                  <a:extLst>
                    <a:ext uri="{9D8B030D-6E8A-4147-A177-3AD203B41FA5}">
                      <a16:colId xmlns:a16="http://schemas.microsoft.com/office/drawing/2014/main" val="2847133210"/>
                    </a:ext>
                  </a:extLst>
                </a:gridCol>
                <a:gridCol w="5205573">
                  <a:extLst>
                    <a:ext uri="{9D8B030D-6E8A-4147-A177-3AD203B41FA5}">
                      <a16:colId xmlns:a16="http://schemas.microsoft.com/office/drawing/2014/main" val="2344949182"/>
                    </a:ext>
                  </a:extLst>
                </a:gridCol>
              </a:tblGrid>
              <a:tr h="1150707">
                <a:tc>
                  <a:txBody>
                    <a:bodyPr/>
                    <a:lstStyle/>
                    <a:p>
                      <a:endParaRPr lang="en-US" sz="3200" dirty="0"/>
                    </a:p>
                  </a:txBody>
                  <a:tcPr marL="121920" marR="121920" marT="60960" marB="60960">
                    <a:solidFill>
                      <a:schemeClr val="bg2"/>
                    </a:solidFill>
                  </a:tcPr>
                </a:tc>
                <a:tc>
                  <a:txBody>
                    <a:bodyPr/>
                    <a:lstStyle/>
                    <a:p>
                      <a:r>
                        <a:rPr lang="en-US" sz="3200" dirty="0"/>
                        <a:t>TRUE</a:t>
                      </a:r>
                    </a:p>
                  </a:txBody>
                  <a:tcPr marL="121920" marR="121920" marT="60960" marB="60960"/>
                </a:tc>
                <a:tc>
                  <a:txBody>
                    <a:bodyPr/>
                    <a:lstStyle/>
                    <a:p>
                      <a:r>
                        <a:rPr lang="en-US" sz="3200" dirty="0"/>
                        <a:t>FALSE</a:t>
                      </a:r>
                    </a:p>
                  </a:txBody>
                  <a:tcPr marL="121920" marR="121920" marT="60960" marB="60960"/>
                </a:tc>
                <a:extLst>
                  <a:ext uri="{0D108BD9-81ED-4DB2-BD59-A6C34878D82A}">
                    <a16:rowId xmlns:a16="http://schemas.microsoft.com/office/drawing/2014/main" val="1198011910"/>
                  </a:ext>
                </a:extLst>
              </a:tr>
              <a:tr h="1613613">
                <a:tc>
                  <a:txBody>
                    <a:bodyPr/>
                    <a:lstStyle/>
                    <a:p>
                      <a:r>
                        <a:rPr lang="en-US" sz="3200" dirty="0"/>
                        <a:t>REFUTABLE</a:t>
                      </a:r>
                    </a:p>
                    <a:p>
                      <a:endParaRPr lang="en-US" sz="3200" dirty="0"/>
                    </a:p>
                  </a:txBody>
                  <a:tcPr marL="121920" marR="121920" marT="60960" marB="60960"/>
                </a:tc>
                <a:tc>
                  <a:txBody>
                    <a:bodyPr/>
                    <a:lstStyle/>
                    <a:p>
                      <a:r>
                        <a:rPr lang="en-US" sz="2400" b="0" i="0" kern="1200" dirty="0">
                          <a:solidFill>
                            <a:schemeClr val="dk1"/>
                          </a:solidFill>
                          <a:effectLst/>
                          <a:latin typeface="+mn-lt"/>
                          <a:ea typeface="+mn-ea"/>
                          <a:cs typeface="+mn-cs"/>
                        </a:rPr>
                        <a:t>The sun rises every morning in the east.</a:t>
                      </a:r>
                      <a:endParaRPr lang="en-US" sz="3200" dirty="0"/>
                    </a:p>
                  </a:txBody>
                  <a:tcPr marL="121920" marR="121920" marT="60960" marB="60960"/>
                </a:tc>
                <a:tc>
                  <a:txBody>
                    <a:bodyPr/>
                    <a:lstStyle/>
                    <a:p>
                      <a:r>
                        <a:rPr lang="en-US" sz="2400" b="0" i="0" kern="1200" dirty="0">
                          <a:solidFill>
                            <a:schemeClr val="dk1"/>
                          </a:solidFill>
                          <a:effectLst/>
                          <a:latin typeface="+mn-lt"/>
                          <a:ea typeface="+mn-ea"/>
                          <a:cs typeface="+mn-cs"/>
                        </a:rPr>
                        <a:t>The sun rises every morning in the west.</a:t>
                      </a:r>
                      <a:endParaRPr lang="en-US" sz="3200" dirty="0"/>
                    </a:p>
                  </a:txBody>
                  <a:tcPr marL="121920" marR="121920" marT="60960" marB="60960"/>
                </a:tc>
                <a:extLst>
                  <a:ext uri="{0D108BD9-81ED-4DB2-BD59-A6C34878D82A}">
                    <a16:rowId xmlns:a16="http://schemas.microsoft.com/office/drawing/2014/main" val="3716954736"/>
                  </a:ext>
                </a:extLst>
              </a:tr>
              <a:tr h="1565095">
                <a:tc>
                  <a:txBody>
                    <a:bodyPr/>
                    <a:lstStyle/>
                    <a:p>
                      <a:r>
                        <a:rPr lang="en-US" sz="3200" dirty="0"/>
                        <a:t>NOT REFUTABLE</a:t>
                      </a:r>
                    </a:p>
                  </a:txBody>
                  <a:tcPr marL="121920" marR="121920" marT="60960" marB="60960"/>
                </a:tc>
                <a:tc>
                  <a:txBody>
                    <a:bodyPr/>
                    <a:lstStyle/>
                    <a:p>
                      <a:r>
                        <a:rPr lang="en-US" sz="3200" dirty="0"/>
                        <a:t>Reifers is the best professor ever.</a:t>
                      </a:r>
                    </a:p>
                  </a:txBody>
                  <a:tcPr marL="121920" marR="121920" marT="60960" marB="60960"/>
                </a:tc>
                <a:tc>
                  <a:txBody>
                    <a:bodyPr/>
                    <a:lstStyle/>
                    <a:p>
                      <a:r>
                        <a:rPr lang="en-US" sz="2400" b="0" i="0" kern="1200" dirty="0">
                          <a:solidFill>
                            <a:schemeClr val="dk1"/>
                          </a:solidFill>
                          <a:effectLst/>
                          <a:latin typeface="+mn-lt"/>
                          <a:ea typeface="+mn-ea"/>
                          <a:cs typeface="+mn-cs"/>
                        </a:rPr>
                        <a:t>Invisible and undetectable unicorns exist on planet Earth.</a:t>
                      </a:r>
                      <a:endParaRPr lang="en-US" sz="3200" dirty="0"/>
                    </a:p>
                  </a:txBody>
                  <a:tcPr marL="121920" marR="121920" marT="60960" marB="60960"/>
                </a:tc>
                <a:extLst>
                  <a:ext uri="{0D108BD9-81ED-4DB2-BD59-A6C34878D82A}">
                    <a16:rowId xmlns:a16="http://schemas.microsoft.com/office/drawing/2014/main" val="1746432433"/>
                  </a:ext>
                </a:extLst>
              </a:tr>
            </a:tbl>
          </a:graphicData>
        </a:graphic>
      </p:graphicFrame>
    </p:spTree>
    <p:extLst>
      <p:ext uri="{BB962C8B-B14F-4D97-AF65-F5344CB8AC3E}">
        <p14:creationId xmlns:p14="http://schemas.microsoft.com/office/powerpoint/2010/main" val="36254849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1258" y="2019434"/>
            <a:ext cx="10929485" cy="3154535"/>
          </a:xfrm>
        </p:spPr>
        <p:txBody>
          <a:bodyPr/>
          <a:lstStyle/>
          <a:p>
            <a:pPr marL="812780" indent="-812780">
              <a:buNone/>
            </a:pPr>
            <a:endParaRPr lang="en-US" altLang="en-US" sz="2667" dirty="0">
              <a:ea typeface="Arial" panose="020B0604020202020204" pitchFamily="34" charset="0"/>
            </a:endParaRPr>
          </a:p>
          <a:p>
            <a:pPr marL="812780" indent="-812780">
              <a:buNone/>
            </a:pPr>
            <a:endParaRPr lang="en-US" altLang="en-US" sz="2667" dirty="0">
              <a:ea typeface="Arial" panose="020B0604020202020204" pitchFamily="34" charset="0"/>
            </a:endParaRPr>
          </a:p>
          <a:p>
            <a:pPr marL="812780" indent="-812780">
              <a:buNone/>
            </a:pPr>
            <a:endParaRPr lang="en-US" altLang="en-US" sz="2667" dirty="0">
              <a:ea typeface="Arial" panose="020B0604020202020204" pitchFamily="34" charset="0"/>
            </a:endParaRPr>
          </a:p>
          <a:p>
            <a:pPr marL="812780" indent="-812780">
              <a:buNone/>
            </a:pPr>
            <a:endParaRPr lang="en-US" altLang="en-US" sz="2667" dirty="0">
              <a:ea typeface="Arial" panose="020B0604020202020204" pitchFamily="34" charset="0"/>
            </a:endParaRPr>
          </a:p>
          <a:p>
            <a:pPr marL="812780" indent="-812780">
              <a:buNone/>
            </a:pPr>
            <a:endParaRPr lang="en-US" altLang="en-US" sz="2667" dirty="0">
              <a:ea typeface="Arial" panose="020B0604020202020204" pitchFamily="34" charset="0"/>
            </a:endParaRPr>
          </a:p>
          <a:p>
            <a:pPr marL="812780" indent="-812780">
              <a:buNone/>
            </a:pPr>
            <a:endParaRPr lang="en-US" altLang="en-US" sz="2667" dirty="0">
              <a:ea typeface="Arial" panose="020B0604020202020204" pitchFamily="34" charset="0"/>
            </a:endParaRPr>
          </a:p>
          <a:p>
            <a:pPr marL="812780" indent="-812780">
              <a:buNone/>
            </a:pPr>
            <a:r>
              <a:rPr lang="en-US" altLang="en-US" sz="2667" u="sng" dirty="0">
                <a:ea typeface="Arial" panose="020B0604020202020204" pitchFamily="34" charset="0"/>
              </a:rPr>
              <a:t>Deductive Argument</a:t>
            </a:r>
            <a:r>
              <a:rPr lang="en-US" altLang="en-US" sz="2667" dirty="0">
                <a:ea typeface="Arial" panose="020B0604020202020204" pitchFamily="34" charset="0"/>
              </a:rPr>
              <a:t> - an argument where the conclusion is conclusively supported by the premises</a:t>
            </a:r>
          </a:p>
          <a:p>
            <a:pPr marL="812780" indent="-812780">
              <a:buNone/>
            </a:pPr>
            <a:endParaRPr lang="en-US" altLang="en-US" sz="2667" dirty="0">
              <a:ea typeface="Arial" panose="020B0604020202020204" pitchFamily="34" charset="0"/>
            </a:endParaRPr>
          </a:p>
        </p:txBody>
      </p:sp>
      <p:sp>
        <p:nvSpPr>
          <p:cNvPr id="5" name="Text Placeholder 4"/>
          <p:cNvSpPr>
            <a:spLocks noGrp="1"/>
          </p:cNvSpPr>
          <p:nvPr>
            <p:ph type="body" sz="quarter" idx="10"/>
          </p:nvPr>
        </p:nvSpPr>
        <p:spPr/>
        <p:txBody>
          <a:bodyPr>
            <a:normAutofit lnSpcReduction="10000"/>
          </a:bodyPr>
          <a:lstStyle/>
          <a:p>
            <a:pPr marL="812780" indent="-812780"/>
            <a:r>
              <a:rPr lang="en-US" altLang="en-US" sz="4267" b="1" dirty="0">
                <a:ea typeface="ＭＳ Ｐゴシック" panose="020B0600070205080204" pitchFamily="34" charset="-128"/>
              </a:rPr>
              <a:t>Deductive Arguments</a:t>
            </a:r>
          </a:p>
        </p:txBody>
      </p:sp>
      <p:pic>
        <p:nvPicPr>
          <p:cNvPr id="2" name="Picture 1" descr="deductive_argument1.jpg">
            <a:extLst>
              <a:ext uri="{FF2B5EF4-FFF2-40B4-BE49-F238E27FC236}">
                <a16:creationId xmlns:a16="http://schemas.microsoft.com/office/drawing/2014/main" id="{D8C8AFC2-5E50-C4F4-06D6-1C44C4E4E6D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58897" y="2019434"/>
            <a:ext cx="7822756" cy="2545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90828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1258" y="2019434"/>
            <a:ext cx="10929485" cy="3154535"/>
          </a:xfrm>
        </p:spPr>
        <p:txBody>
          <a:bodyPr/>
          <a:lstStyle/>
          <a:p>
            <a:pPr marL="812780" indent="-812780">
              <a:buNone/>
            </a:pPr>
            <a:r>
              <a:rPr lang="en-US" altLang="en-US" sz="2667" u="sng" dirty="0">
                <a:ea typeface="Arial" panose="020B0604020202020204" pitchFamily="34" charset="0"/>
              </a:rPr>
              <a:t>Inductive Argument</a:t>
            </a:r>
            <a:r>
              <a:rPr lang="en-US" altLang="en-US" sz="2667" dirty="0">
                <a:ea typeface="Arial" panose="020B0604020202020204" pitchFamily="34" charset="0"/>
              </a:rPr>
              <a:t> - an argument where the conclusion is only strongly supported by the premises</a:t>
            </a:r>
          </a:p>
          <a:p>
            <a:pPr marL="812780" indent="-812780">
              <a:buNone/>
            </a:pPr>
            <a:endParaRPr lang="en-US" altLang="en-US" sz="2667" dirty="0">
              <a:ea typeface="Arial" panose="020B0604020202020204" pitchFamily="34" charset="0"/>
            </a:endParaRPr>
          </a:p>
          <a:p>
            <a:pPr marL="812780" indent="-812780">
              <a:buNone/>
            </a:pPr>
            <a:endParaRPr lang="en-US" altLang="en-US" sz="2667" dirty="0">
              <a:ea typeface="Arial" panose="020B0604020202020204" pitchFamily="34" charset="0"/>
            </a:endParaRPr>
          </a:p>
        </p:txBody>
      </p:sp>
      <p:sp>
        <p:nvSpPr>
          <p:cNvPr id="5" name="Text Placeholder 4"/>
          <p:cNvSpPr>
            <a:spLocks noGrp="1"/>
          </p:cNvSpPr>
          <p:nvPr>
            <p:ph type="body" sz="quarter" idx="10"/>
          </p:nvPr>
        </p:nvSpPr>
        <p:spPr/>
        <p:txBody>
          <a:bodyPr>
            <a:normAutofit lnSpcReduction="10000"/>
          </a:bodyPr>
          <a:lstStyle/>
          <a:p>
            <a:pPr marL="812780" indent="-812780"/>
            <a:r>
              <a:rPr lang="en-US" altLang="en-US" sz="4267" b="1" dirty="0">
                <a:ea typeface="ＭＳ Ｐゴシック" panose="020B0600070205080204" pitchFamily="34" charset="-128"/>
              </a:rPr>
              <a:t>Inductive Arguments</a:t>
            </a:r>
          </a:p>
        </p:txBody>
      </p:sp>
      <p:pic>
        <p:nvPicPr>
          <p:cNvPr id="3" name="Picture 2" descr="Unknown.jpg">
            <a:extLst>
              <a:ext uri="{FF2B5EF4-FFF2-40B4-BE49-F238E27FC236}">
                <a16:creationId xmlns:a16="http://schemas.microsoft.com/office/drawing/2014/main" id="{80CBAB74-FECF-02B3-729A-C9D3FCB1825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67144" y="2994392"/>
            <a:ext cx="6096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2585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1258" y="2314186"/>
            <a:ext cx="10929485" cy="3154535"/>
          </a:xfrm>
        </p:spPr>
        <p:txBody>
          <a:bodyPr/>
          <a:lstStyle/>
          <a:p>
            <a:r>
              <a:rPr lang="en-US" altLang="en-US" sz="2667" b="0" dirty="0">
                <a:ea typeface="Arial" panose="020B0604020202020204" pitchFamily="34" charset="0"/>
              </a:rPr>
              <a:t>In deductive logic, there are two main terms of argument evaluation: </a:t>
            </a:r>
            <a:r>
              <a:rPr lang="en-US" altLang="en-US" sz="2667" b="0" i="1" dirty="0">
                <a:ea typeface="Arial" panose="020B0604020202020204" pitchFamily="34" charset="0"/>
              </a:rPr>
              <a:t>valid</a:t>
            </a:r>
            <a:r>
              <a:rPr lang="en-US" altLang="en-US" sz="2667" b="0" dirty="0">
                <a:ea typeface="Arial" panose="020B0604020202020204" pitchFamily="34" charset="0"/>
              </a:rPr>
              <a:t> and </a:t>
            </a:r>
            <a:r>
              <a:rPr lang="en-US" altLang="en-US" sz="2667" b="0" i="1" dirty="0">
                <a:ea typeface="Arial" panose="020B0604020202020204" pitchFamily="34" charset="0"/>
              </a:rPr>
              <a:t>sound.</a:t>
            </a:r>
            <a:r>
              <a:rPr lang="en-US" altLang="en-US" sz="2667" b="0" dirty="0">
                <a:ea typeface="Arial" panose="020B0604020202020204" pitchFamily="34" charset="0"/>
              </a:rPr>
              <a:t> </a:t>
            </a:r>
          </a:p>
          <a:p>
            <a:endParaRPr lang="en-US" altLang="en-US" sz="2667" b="0" dirty="0">
              <a:ea typeface="Arial" panose="020B0604020202020204" pitchFamily="34" charset="0"/>
            </a:endParaRPr>
          </a:p>
          <a:p>
            <a:r>
              <a:rPr lang="en-US" altLang="en-US" sz="2667" b="0" dirty="0">
                <a:ea typeface="Arial" panose="020B0604020202020204" pitchFamily="34" charset="0"/>
              </a:rPr>
              <a:t>Valid is defined as: </a:t>
            </a:r>
          </a:p>
          <a:p>
            <a:pPr lvl="1"/>
            <a:r>
              <a:rPr lang="en-US" altLang="en-US" sz="2400" b="0" dirty="0">
                <a:ea typeface="Arial" panose="020B0604020202020204" pitchFamily="34" charset="0"/>
              </a:rPr>
              <a:t>well-grounded or justifiable: being at once relevant and meaningful</a:t>
            </a:r>
          </a:p>
          <a:p>
            <a:pPr lvl="1"/>
            <a:r>
              <a:rPr lang="en-US" altLang="en-US" sz="2400" b="0" dirty="0">
                <a:ea typeface="Arial" panose="020B0604020202020204" pitchFamily="34" charset="0"/>
              </a:rPr>
              <a:t>logically correct</a:t>
            </a:r>
          </a:p>
          <a:p>
            <a:pPr marL="812780" indent="-812780">
              <a:buNone/>
            </a:pPr>
            <a:endParaRPr lang="en-US" altLang="en-US" sz="2667" dirty="0">
              <a:ea typeface="Arial" panose="020B0604020202020204" pitchFamily="34" charset="0"/>
            </a:endParaRPr>
          </a:p>
          <a:p>
            <a:pPr marL="812780" indent="-812780">
              <a:buNone/>
            </a:pPr>
            <a:endParaRPr lang="en-US" altLang="en-US" sz="2667" dirty="0">
              <a:ea typeface="Arial" panose="020B0604020202020204" pitchFamily="34" charset="0"/>
            </a:endParaRPr>
          </a:p>
        </p:txBody>
      </p:sp>
      <p:sp>
        <p:nvSpPr>
          <p:cNvPr id="5" name="Text Placeholder 4"/>
          <p:cNvSpPr>
            <a:spLocks noGrp="1"/>
          </p:cNvSpPr>
          <p:nvPr>
            <p:ph type="body" sz="quarter" idx="10"/>
          </p:nvPr>
        </p:nvSpPr>
        <p:spPr/>
        <p:txBody>
          <a:bodyPr>
            <a:normAutofit fontScale="77500" lnSpcReduction="20000"/>
          </a:bodyPr>
          <a:lstStyle/>
          <a:p>
            <a:pPr marL="812780" indent="-812780"/>
            <a:r>
              <a:rPr lang="en-US" altLang="en-US" sz="4267" b="1" dirty="0">
                <a:ea typeface="ＭＳ Ｐゴシック" panose="020B0600070205080204" pitchFamily="34" charset="-128"/>
              </a:rPr>
              <a:t>Qualities Of Deductive Arguments: Validity And Soundness. </a:t>
            </a:r>
          </a:p>
        </p:txBody>
      </p:sp>
    </p:spTree>
    <p:extLst>
      <p:ext uri="{BB962C8B-B14F-4D97-AF65-F5344CB8AC3E}">
        <p14:creationId xmlns:p14="http://schemas.microsoft.com/office/powerpoint/2010/main" val="27292033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1258" y="2160182"/>
            <a:ext cx="10929485" cy="3154535"/>
          </a:xfrm>
        </p:spPr>
        <p:txBody>
          <a:bodyPr/>
          <a:lstStyle/>
          <a:p>
            <a:pPr>
              <a:lnSpc>
                <a:spcPct val="90000"/>
              </a:lnSpc>
            </a:pPr>
            <a:r>
              <a:rPr lang="en-US" altLang="en-US" sz="2400" b="0" dirty="0">
                <a:ea typeface="Arial" panose="020B0604020202020204" pitchFamily="34" charset="0"/>
              </a:rPr>
              <a:t>An argument is </a:t>
            </a:r>
            <a:r>
              <a:rPr lang="en-US" altLang="en-US" sz="2400" b="0" i="1" dirty="0">
                <a:ea typeface="Arial" panose="020B0604020202020204" pitchFamily="34" charset="0"/>
              </a:rPr>
              <a:t>sound</a:t>
            </a:r>
            <a:r>
              <a:rPr lang="en-US" altLang="en-US" sz="2400" b="0" dirty="0">
                <a:ea typeface="Arial" panose="020B0604020202020204" pitchFamily="34" charset="0"/>
              </a:rPr>
              <a:t> if, and only if, it is valid and </a:t>
            </a:r>
            <a:r>
              <a:rPr lang="en-US" altLang="en-US" sz="2400" b="0" i="1" dirty="0">
                <a:ea typeface="Arial" panose="020B0604020202020204" pitchFamily="34" charset="0"/>
              </a:rPr>
              <a:t>all</a:t>
            </a:r>
            <a:r>
              <a:rPr lang="en-US" altLang="en-US" sz="2400" b="0" dirty="0">
                <a:ea typeface="Arial" panose="020B0604020202020204" pitchFamily="34" charset="0"/>
              </a:rPr>
              <a:t> of its premises are true. </a:t>
            </a:r>
            <a:br>
              <a:rPr lang="en-US" altLang="en-US" sz="2400" dirty="0">
                <a:ea typeface="Arial" panose="020B0604020202020204" pitchFamily="34" charset="0"/>
              </a:rPr>
            </a:br>
            <a:endParaRPr lang="en-US" altLang="en-US" sz="2400" dirty="0">
              <a:ea typeface="Arial" panose="020B0604020202020204" pitchFamily="34" charset="0"/>
            </a:endParaRPr>
          </a:p>
          <a:p>
            <a:pPr>
              <a:lnSpc>
                <a:spcPct val="90000"/>
              </a:lnSpc>
            </a:pPr>
            <a:r>
              <a:rPr lang="en-US" altLang="en-US" sz="2400" b="0" dirty="0">
                <a:ea typeface="Arial" panose="020B0604020202020204" pitchFamily="34" charset="0"/>
              </a:rPr>
              <a:t>So </a:t>
            </a:r>
            <a:r>
              <a:rPr lang="en-US" altLang="en-US" sz="2400" b="0" dirty="0">
                <a:solidFill>
                  <a:srgbClr val="FF0000"/>
                </a:solidFill>
                <a:ea typeface="Arial" panose="020B0604020202020204" pitchFamily="34" charset="0"/>
              </a:rPr>
              <a:t>Soundness</a:t>
            </a:r>
            <a:r>
              <a:rPr lang="en-US" altLang="en-US" sz="2400" b="0" dirty="0">
                <a:ea typeface="Arial" panose="020B0604020202020204" pitchFamily="34" charset="0"/>
              </a:rPr>
              <a:t> = Validity + True Premises. </a:t>
            </a:r>
          </a:p>
          <a:p>
            <a:pPr>
              <a:lnSpc>
                <a:spcPct val="90000"/>
              </a:lnSpc>
            </a:pPr>
            <a:endParaRPr lang="en-US" altLang="en-US" sz="2400" b="0" dirty="0">
              <a:ea typeface="Arial" panose="020B0604020202020204" pitchFamily="34" charset="0"/>
            </a:endParaRPr>
          </a:p>
          <a:p>
            <a:pPr>
              <a:lnSpc>
                <a:spcPct val="90000"/>
              </a:lnSpc>
            </a:pPr>
            <a:r>
              <a:rPr lang="en-US" altLang="en-US" sz="2400" b="0" dirty="0">
                <a:ea typeface="Arial" panose="020B0604020202020204" pitchFamily="34" charset="0"/>
              </a:rPr>
              <a:t>Some valid arguments are </a:t>
            </a:r>
            <a:r>
              <a:rPr lang="en-US" altLang="en-US" sz="2400" b="0" i="1" dirty="0">
                <a:ea typeface="Arial" panose="020B0604020202020204" pitchFamily="34" charset="0"/>
              </a:rPr>
              <a:t>not</a:t>
            </a:r>
            <a:r>
              <a:rPr lang="en-US" altLang="en-US" sz="2400" b="0" dirty="0">
                <a:ea typeface="Arial" panose="020B0604020202020204" pitchFamily="34" charset="0"/>
              </a:rPr>
              <a:t> sound: they have false premises. </a:t>
            </a:r>
          </a:p>
          <a:p>
            <a:pPr>
              <a:lnSpc>
                <a:spcPct val="90000"/>
              </a:lnSpc>
            </a:pPr>
            <a:endParaRPr lang="en-US" altLang="en-US" sz="2400" b="0" dirty="0">
              <a:ea typeface="Arial" panose="020B0604020202020204" pitchFamily="34" charset="0"/>
            </a:endParaRPr>
          </a:p>
          <a:p>
            <a:pPr>
              <a:lnSpc>
                <a:spcPct val="90000"/>
              </a:lnSpc>
            </a:pPr>
            <a:r>
              <a:rPr lang="en-US" altLang="en-US" sz="2400" b="0" dirty="0">
                <a:ea typeface="Arial" panose="020B0604020202020204" pitchFamily="34" charset="0"/>
              </a:rPr>
              <a:t>Notice: if you know that an argument </a:t>
            </a:r>
            <a:r>
              <a:rPr lang="en-US" altLang="en-US" sz="2400" b="0" i="1" dirty="0">
                <a:ea typeface="Arial" panose="020B0604020202020204" pitchFamily="34" charset="0"/>
              </a:rPr>
              <a:t>is</a:t>
            </a:r>
            <a:r>
              <a:rPr lang="en-US" altLang="en-US" sz="2400" b="0" dirty="0">
                <a:ea typeface="Arial" panose="020B0604020202020204" pitchFamily="34" charset="0"/>
              </a:rPr>
              <a:t> sound, then you </a:t>
            </a:r>
            <a:r>
              <a:rPr lang="en-US" altLang="en-US" sz="2400" b="0" i="1" dirty="0">
                <a:ea typeface="Arial" panose="020B0604020202020204" pitchFamily="34" charset="0"/>
              </a:rPr>
              <a:t>do</a:t>
            </a:r>
            <a:r>
              <a:rPr lang="en-US" altLang="en-US" sz="2400" b="0" dirty="0">
                <a:ea typeface="Arial" panose="020B0604020202020204" pitchFamily="34" charset="0"/>
              </a:rPr>
              <a:t> know that the conclusion is true. Why? (Hint: look at the definitions of "valid" and "sound.")</a:t>
            </a:r>
          </a:p>
          <a:p>
            <a:pPr marL="812780" indent="-812780">
              <a:buNone/>
            </a:pPr>
            <a:endParaRPr lang="en-US" altLang="en-US" sz="2667" b="0" dirty="0">
              <a:ea typeface="Arial" panose="020B0604020202020204" pitchFamily="34" charset="0"/>
            </a:endParaRPr>
          </a:p>
          <a:p>
            <a:pPr marL="812780" indent="-812780">
              <a:buNone/>
            </a:pPr>
            <a:endParaRPr lang="en-US" altLang="en-US" sz="2667" dirty="0">
              <a:ea typeface="Arial" panose="020B0604020202020204" pitchFamily="34" charset="0"/>
            </a:endParaRPr>
          </a:p>
        </p:txBody>
      </p:sp>
      <p:sp>
        <p:nvSpPr>
          <p:cNvPr id="5" name="Text Placeholder 4"/>
          <p:cNvSpPr>
            <a:spLocks noGrp="1"/>
          </p:cNvSpPr>
          <p:nvPr>
            <p:ph type="body" sz="quarter" idx="10"/>
          </p:nvPr>
        </p:nvSpPr>
        <p:spPr/>
        <p:txBody>
          <a:bodyPr>
            <a:normAutofit lnSpcReduction="10000"/>
          </a:bodyPr>
          <a:lstStyle/>
          <a:p>
            <a:pPr marL="812780" indent="-812780"/>
            <a:r>
              <a:rPr lang="en-US" altLang="en-US" sz="4267" dirty="0">
                <a:ea typeface="ＭＳ Ｐゴシック" panose="020B0600070205080204" pitchFamily="34" charset="-128"/>
              </a:rPr>
              <a:t>A definition of "sound":</a:t>
            </a:r>
            <a:endParaRPr lang="en-US" altLang="en-US" sz="4267" b="1" dirty="0">
              <a:ea typeface="ＭＳ Ｐゴシック" panose="020B0600070205080204" pitchFamily="34" charset="-128"/>
            </a:endParaRPr>
          </a:p>
        </p:txBody>
      </p:sp>
    </p:spTree>
    <p:extLst>
      <p:ext uri="{BB962C8B-B14F-4D97-AF65-F5344CB8AC3E}">
        <p14:creationId xmlns:p14="http://schemas.microsoft.com/office/powerpoint/2010/main" val="33233122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1258" y="2314186"/>
            <a:ext cx="10929485" cy="3154535"/>
          </a:xfrm>
        </p:spPr>
        <p:txBody>
          <a:bodyPr/>
          <a:lstStyle/>
          <a:p>
            <a:pPr lvl="1" eaLnBrk="1" hangingPunct="1">
              <a:buFont typeface="Wingdings" pitchFamily="2" charset="2"/>
              <a:buNone/>
            </a:pPr>
            <a:r>
              <a:rPr lang="en-US" altLang="en-US" dirty="0">
                <a:ea typeface="Arial" panose="020B0604020202020204" pitchFamily="34" charset="0"/>
              </a:rPr>
              <a:t>What validity and soundness, respectively, are for deductive arguments, strength and cogency, respectively, are for inductive arguments. </a:t>
            </a:r>
          </a:p>
          <a:p>
            <a:pPr lvl="1" eaLnBrk="1" hangingPunct="1">
              <a:buFont typeface="Wingdings" pitchFamily="2" charset="2"/>
              <a:buNone/>
            </a:pPr>
            <a:endParaRPr lang="en-US" altLang="en-US" dirty="0">
              <a:ea typeface="Arial" panose="020B0604020202020204" pitchFamily="34" charset="0"/>
            </a:endParaRPr>
          </a:p>
          <a:p>
            <a:pPr lvl="1" eaLnBrk="1" hangingPunct="1">
              <a:buFont typeface="Wingdings" pitchFamily="2" charset="2"/>
              <a:buNone/>
            </a:pPr>
            <a:r>
              <a:rPr lang="en-US" altLang="en-US" dirty="0">
                <a:ea typeface="Arial" panose="020B0604020202020204" pitchFamily="34" charset="0"/>
              </a:rPr>
              <a:t>Def. An (inductive) argument is </a:t>
            </a:r>
            <a:r>
              <a:rPr lang="en-US" altLang="en-US" i="1" dirty="0">
                <a:solidFill>
                  <a:srgbClr val="FF0000"/>
                </a:solidFill>
                <a:ea typeface="Arial" panose="020B0604020202020204" pitchFamily="34" charset="0"/>
              </a:rPr>
              <a:t>strong</a:t>
            </a:r>
            <a:r>
              <a:rPr lang="en-US" altLang="en-US" dirty="0">
                <a:ea typeface="Arial" panose="020B0604020202020204" pitchFamily="34" charset="0"/>
              </a:rPr>
              <a:t> if, and only if, </a:t>
            </a:r>
            <a:r>
              <a:rPr lang="en-US" altLang="en-US" i="1" dirty="0">
                <a:ea typeface="Arial" panose="020B0604020202020204" pitchFamily="34" charset="0"/>
              </a:rPr>
              <a:t>supposing</a:t>
            </a:r>
            <a:r>
              <a:rPr lang="en-US" altLang="en-US" dirty="0">
                <a:ea typeface="Arial" panose="020B0604020202020204" pitchFamily="34" charset="0"/>
              </a:rPr>
              <a:t> the premises are true, then it is </a:t>
            </a:r>
            <a:r>
              <a:rPr lang="en-US" altLang="en-US" i="1" dirty="0">
                <a:ea typeface="Arial" panose="020B0604020202020204" pitchFamily="34" charset="0"/>
              </a:rPr>
              <a:t>probable</a:t>
            </a:r>
            <a:r>
              <a:rPr lang="en-US" altLang="en-US" dirty="0">
                <a:ea typeface="Arial" panose="020B0604020202020204" pitchFamily="34" charset="0"/>
              </a:rPr>
              <a:t> (but not </a:t>
            </a:r>
            <a:r>
              <a:rPr lang="en-US" altLang="en-US" i="1" dirty="0">
                <a:ea typeface="Arial" panose="020B0604020202020204" pitchFamily="34" charset="0"/>
              </a:rPr>
              <a:t>absolutely</a:t>
            </a:r>
            <a:r>
              <a:rPr lang="en-US" altLang="en-US" dirty="0">
                <a:ea typeface="Arial" panose="020B0604020202020204" pitchFamily="34" charset="0"/>
              </a:rPr>
              <a:t> necessary) that the conclusion is true</a:t>
            </a:r>
            <a:endParaRPr lang="en-US" altLang="en-US" b="0" dirty="0">
              <a:ea typeface="Arial" panose="020B0604020202020204" pitchFamily="34" charset="0"/>
            </a:endParaRPr>
          </a:p>
          <a:p>
            <a:pPr marL="812780" indent="-812780">
              <a:buNone/>
            </a:pPr>
            <a:endParaRPr lang="en-US" altLang="en-US" sz="2667" dirty="0">
              <a:ea typeface="Arial" panose="020B0604020202020204" pitchFamily="34" charset="0"/>
            </a:endParaRPr>
          </a:p>
        </p:txBody>
      </p:sp>
      <p:sp>
        <p:nvSpPr>
          <p:cNvPr id="5" name="Text Placeholder 4"/>
          <p:cNvSpPr>
            <a:spLocks noGrp="1"/>
          </p:cNvSpPr>
          <p:nvPr>
            <p:ph type="body" sz="quarter" idx="10"/>
          </p:nvPr>
        </p:nvSpPr>
        <p:spPr/>
        <p:txBody>
          <a:bodyPr>
            <a:normAutofit fontScale="77500" lnSpcReduction="20000"/>
          </a:bodyPr>
          <a:lstStyle/>
          <a:p>
            <a:pPr marL="812780" indent="-812780"/>
            <a:r>
              <a:rPr lang="en-US" altLang="en-US" sz="4267" b="1" dirty="0">
                <a:ea typeface="Arial" panose="020B0604020202020204" pitchFamily="34" charset="0"/>
              </a:rPr>
              <a:t>Qualities Of Inductive Arguments: Strength And Cogency.</a:t>
            </a:r>
            <a:endParaRPr lang="en-US" altLang="en-US" sz="4267" b="1" dirty="0">
              <a:ea typeface="ＭＳ Ｐゴシック" panose="020B0600070205080204" pitchFamily="34" charset="-128"/>
            </a:endParaRPr>
          </a:p>
        </p:txBody>
      </p:sp>
    </p:spTree>
    <p:extLst>
      <p:ext uri="{BB962C8B-B14F-4D97-AF65-F5344CB8AC3E}">
        <p14:creationId xmlns:p14="http://schemas.microsoft.com/office/powerpoint/2010/main" val="8871086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1258" y="2160182"/>
            <a:ext cx="10929485" cy="3154535"/>
          </a:xfrm>
        </p:spPr>
        <p:txBody>
          <a:bodyPr/>
          <a:lstStyle/>
          <a:p>
            <a:pPr>
              <a:lnSpc>
                <a:spcPct val="90000"/>
              </a:lnSpc>
            </a:pPr>
            <a:r>
              <a:rPr lang="en-US" altLang="en-US" sz="2400" b="0" dirty="0">
                <a:ea typeface="Arial" panose="020B0604020202020204" pitchFamily="34" charset="0"/>
              </a:rPr>
              <a:t>An inductive argument is </a:t>
            </a:r>
            <a:r>
              <a:rPr lang="en-US" altLang="en-US" sz="2400" b="0" i="1" dirty="0">
                <a:ea typeface="Arial" panose="020B0604020202020204" pitchFamily="34" charset="0"/>
              </a:rPr>
              <a:t>cogent</a:t>
            </a:r>
            <a:r>
              <a:rPr lang="en-US" altLang="en-US" sz="2400" b="0" dirty="0">
                <a:ea typeface="Arial" panose="020B0604020202020204" pitchFamily="34" charset="0"/>
              </a:rPr>
              <a:t> if, and only if, it is strong and </a:t>
            </a:r>
            <a:r>
              <a:rPr lang="en-US" altLang="en-US" sz="2400" b="0" i="1" dirty="0">
                <a:ea typeface="Arial" panose="020B0604020202020204" pitchFamily="34" charset="0"/>
              </a:rPr>
              <a:t>all</a:t>
            </a:r>
            <a:r>
              <a:rPr lang="en-US" altLang="en-US" sz="2400" b="0" dirty="0">
                <a:ea typeface="Arial" panose="020B0604020202020204" pitchFamily="34" charset="0"/>
              </a:rPr>
              <a:t> of its premises are true. </a:t>
            </a:r>
            <a:br>
              <a:rPr lang="en-US" altLang="en-US" sz="2400" dirty="0">
                <a:ea typeface="Arial" panose="020B0604020202020204" pitchFamily="34" charset="0"/>
              </a:rPr>
            </a:br>
            <a:endParaRPr lang="en-US" altLang="en-US" sz="2400" dirty="0">
              <a:ea typeface="Arial" panose="020B0604020202020204" pitchFamily="34" charset="0"/>
            </a:endParaRPr>
          </a:p>
          <a:p>
            <a:pPr>
              <a:lnSpc>
                <a:spcPct val="90000"/>
              </a:lnSpc>
            </a:pPr>
            <a:r>
              <a:rPr lang="en-US" altLang="en-US" sz="2400" b="0" dirty="0">
                <a:ea typeface="Arial" panose="020B0604020202020204" pitchFamily="34" charset="0"/>
              </a:rPr>
              <a:t>So </a:t>
            </a:r>
            <a:r>
              <a:rPr lang="en-US" altLang="en-US" sz="2400" b="0" dirty="0">
                <a:solidFill>
                  <a:srgbClr val="FF0000"/>
                </a:solidFill>
                <a:ea typeface="Arial" panose="020B0604020202020204" pitchFamily="34" charset="0"/>
              </a:rPr>
              <a:t>Cogency</a:t>
            </a:r>
            <a:r>
              <a:rPr lang="en-US" altLang="en-US" sz="2400" b="0" dirty="0">
                <a:ea typeface="Arial" panose="020B0604020202020204" pitchFamily="34" charset="0"/>
              </a:rPr>
              <a:t> = Strength + True Premises. </a:t>
            </a:r>
          </a:p>
          <a:p>
            <a:pPr>
              <a:lnSpc>
                <a:spcPct val="90000"/>
              </a:lnSpc>
            </a:pPr>
            <a:endParaRPr lang="en-US" altLang="en-US" sz="2400" b="0" dirty="0">
              <a:ea typeface="Arial" panose="020B0604020202020204" pitchFamily="34" charset="0"/>
            </a:endParaRPr>
          </a:p>
          <a:p>
            <a:pPr>
              <a:lnSpc>
                <a:spcPct val="90000"/>
              </a:lnSpc>
            </a:pPr>
            <a:r>
              <a:rPr lang="en-US" altLang="en-US" sz="2400" b="0" dirty="0">
                <a:ea typeface="Arial" panose="020B0604020202020204" pitchFamily="34" charset="0"/>
              </a:rPr>
              <a:t>Some strong arguments are </a:t>
            </a:r>
            <a:r>
              <a:rPr lang="en-US" altLang="en-US" sz="2400" b="0" i="1" dirty="0">
                <a:ea typeface="Arial" panose="020B0604020202020204" pitchFamily="34" charset="0"/>
              </a:rPr>
              <a:t>not</a:t>
            </a:r>
            <a:r>
              <a:rPr lang="en-US" altLang="en-US" sz="2400" b="0" dirty="0">
                <a:ea typeface="Arial" panose="020B0604020202020204" pitchFamily="34" charset="0"/>
              </a:rPr>
              <a:t> cogent: they have false premises. </a:t>
            </a:r>
          </a:p>
          <a:p>
            <a:pPr marL="812780" indent="-812780">
              <a:buNone/>
            </a:pPr>
            <a:endParaRPr lang="en-US" altLang="en-US" sz="2667" b="0" dirty="0">
              <a:ea typeface="Arial" panose="020B0604020202020204" pitchFamily="34" charset="0"/>
            </a:endParaRPr>
          </a:p>
          <a:p>
            <a:pPr marL="812780" indent="-812780">
              <a:buNone/>
            </a:pPr>
            <a:endParaRPr lang="en-US" altLang="en-US" sz="2667" dirty="0">
              <a:ea typeface="Arial" panose="020B0604020202020204" pitchFamily="34" charset="0"/>
            </a:endParaRPr>
          </a:p>
        </p:txBody>
      </p:sp>
      <p:sp>
        <p:nvSpPr>
          <p:cNvPr id="5" name="Text Placeholder 4"/>
          <p:cNvSpPr>
            <a:spLocks noGrp="1"/>
          </p:cNvSpPr>
          <p:nvPr>
            <p:ph type="body" sz="quarter" idx="10"/>
          </p:nvPr>
        </p:nvSpPr>
        <p:spPr/>
        <p:txBody>
          <a:bodyPr>
            <a:normAutofit lnSpcReduction="10000"/>
          </a:bodyPr>
          <a:lstStyle/>
          <a:p>
            <a:pPr marL="812780" indent="-812780"/>
            <a:r>
              <a:rPr lang="en-US" altLang="en-US" sz="4267" dirty="0">
                <a:ea typeface="ＭＳ Ｐゴシック" panose="020B0600070205080204" pitchFamily="34" charset="-128"/>
              </a:rPr>
              <a:t>A definition of ”cogency":</a:t>
            </a:r>
            <a:endParaRPr lang="en-US" altLang="en-US" sz="4267" b="1" dirty="0">
              <a:ea typeface="ＭＳ Ｐゴシック" panose="020B0600070205080204" pitchFamily="34" charset="-128"/>
            </a:endParaRPr>
          </a:p>
        </p:txBody>
      </p:sp>
    </p:spTree>
    <p:extLst>
      <p:ext uri="{BB962C8B-B14F-4D97-AF65-F5344CB8AC3E}">
        <p14:creationId xmlns:p14="http://schemas.microsoft.com/office/powerpoint/2010/main" val="2937692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CED54-AFCC-E723-744B-3ED6EA90F5B2}"/>
              </a:ext>
            </a:extLst>
          </p:cNvPr>
          <p:cNvSpPr>
            <a:spLocks noGrp="1"/>
          </p:cNvSpPr>
          <p:nvPr>
            <p:ph type="body" sz="quarter" idx="11"/>
          </p:nvPr>
        </p:nvSpPr>
        <p:spPr/>
        <p:txBody>
          <a:bodyPr/>
          <a:lstStyle/>
          <a:p>
            <a:pPr marL="114300" indent="0">
              <a:buNone/>
            </a:pPr>
            <a:r>
              <a:rPr lang="en-US" sz="2000" dirty="0"/>
              <a:t>Monday and Wednesdays will each have their own rhythm.</a:t>
            </a:r>
          </a:p>
          <a:p>
            <a:r>
              <a:rPr lang="en-US" sz="2000" b="1" dirty="0">
                <a:solidFill>
                  <a:schemeClr val="accent2"/>
                </a:solidFill>
              </a:rPr>
              <a:t>Monday -- </a:t>
            </a:r>
            <a:r>
              <a:rPr lang="en-US" sz="2000" dirty="0"/>
              <a:t> Lecture/Small Group Reports, during which I expect to be asked questions and engage in discussion with you.  The lecture may or may not be focused primarily on the reading assignments. Its PowerPoint will be posted after class on the website.  This is also the day we will hear a small group perform a risk review of an historic event.</a:t>
            </a:r>
          </a:p>
          <a:p>
            <a:r>
              <a:rPr lang="en-US" sz="2000" b="1" dirty="0">
                <a:solidFill>
                  <a:schemeClr val="accent2"/>
                </a:solidFill>
              </a:rPr>
              <a:t>Wednesday – </a:t>
            </a:r>
            <a:r>
              <a:rPr lang="en-US" sz="2000" dirty="0"/>
              <a:t>Lecture/ Risk Review Debates. Each group that is not part of the critique and defense team must participate in the audience questions section in order to obtain participation points for the debates. Please see the syllabus section for details on the debates. </a:t>
            </a:r>
          </a:p>
        </p:txBody>
      </p:sp>
      <p:sp>
        <p:nvSpPr>
          <p:cNvPr id="3" name="Text Placeholder 2">
            <a:extLst>
              <a:ext uri="{FF2B5EF4-FFF2-40B4-BE49-F238E27FC236}">
                <a16:creationId xmlns:a16="http://schemas.microsoft.com/office/drawing/2014/main" id="{26811A39-CF32-A01D-FB27-541AB23E1AA9}"/>
              </a:ext>
            </a:extLst>
          </p:cNvPr>
          <p:cNvSpPr>
            <a:spLocks noGrp="1"/>
          </p:cNvSpPr>
          <p:nvPr>
            <p:ph type="body" sz="quarter" idx="10"/>
          </p:nvPr>
        </p:nvSpPr>
        <p:spPr/>
        <p:txBody>
          <a:bodyPr/>
          <a:lstStyle/>
          <a:p>
            <a:r>
              <a:rPr lang="en-US" dirty="0"/>
              <a:t>Class Format</a:t>
            </a:r>
          </a:p>
        </p:txBody>
      </p:sp>
    </p:spTree>
    <p:extLst>
      <p:ext uri="{BB962C8B-B14F-4D97-AF65-F5344CB8AC3E}">
        <p14:creationId xmlns:p14="http://schemas.microsoft.com/office/powerpoint/2010/main" val="11947690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0" y="2157925"/>
            <a:ext cx="10929485" cy="3154535"/>
          </a:xfrm>
        </p:spPr>
        <p:txBody>
          <a:bodyPr/>
          <a:lstStyle/>
          <a:p>
            <a:pPr marL="1650959" lvl="2" indent="-431789">
              <a:lnSpc>
                <a:spcPct val="90000"/>
              </a:lnSpc>
              <a:buNone/>
            </a:pPr>
            <a:r>
              <a:rPr lang="en-US" altLang="en-US" dirty="0">
                <a:ea typeface="Arial" panose="020B0604020202020204" pitchFamily="34" charset="0"/>
              </a:rPr>
              <a:t>A. </a:t>
            </a:r>
            <a:r>
              <a:rPr lang="en-US" altLang="en-US" u="sng" dirty="0">
                <a:ea typeface="Arial" panose="020B0604020202020204" pitchFamily="34" charset="0"/>
              </a:rPr>
              <a:t>Inductive Arguments</a:t>
            </a:r>
            <a:r>
              <a:rPr lang="en-US" altLang="en-US" dirty="0">
                <a:ea typeface="Arial" panose="020B0604020202020204" pitchFamily="34" charset="0"/>
              </a:rPr>
              <a:t> </a:t>
            </a:r>
          </a:p>
          <a:p>
            <a:pPr marL="2057349" lvl="3" indent="-228594">
              <a:lnSpc>
                <a:spcPct val="90000"/>
              </a:lnSpc>
              <a:buNone/>
            </a:pPr>
            <a:r>
              <a:rPr lang="en-US" altLang="en-US" dirty="0">
                <a:ea typeface="Arial" panose="020B0604020202020204" pitchFamily="34" charset="0"/>
              </a:rPr>
              <a:t>1. I have seen one swan and it was white </a:t>
            </a:r>
          </a:p>
          <a:p>
            <a:pPr marL="2057349" lvl="3" indent="-228594">
              <a:lnSpc>
                <a:spcPct val="90000"/>
              </a:lnSpc>
              <a:buNone/>
            </a:pPr>
            <a:r>
              <a:rPr lang="en-US" altLang="en-US" dirty="0">
                <a:ea typeface="Arial" panose="020B0604020202020204" pitchFamily="34" charset="0"/>
              </a:rPr>
              <a:t>2. I have seen a second swan and it was white</a:t>
            </a:r>
          </a:p>
          <a:p>
            <a:pPr marL="2057349" lvl="3" indent="-228594">
              <a:lnSpc>
                <a:spcPct val="90000"/>
              </a:lnSpc>
              <a:buNone/>
            </a:pPr>
            <a:r>
              <a:rPr lang="en-US" altLang="en-US" dirty="0">
                <a:ea typeface="Arial" panose="020B0604020202020204" pitchFamily="34" charset="0"/>
              </a:rPr>
              <a:t>3. I have seen n swans and they were all white </a:t>
            </a:r>
          </a:p>
          <a:p>
            <a:pPr marL="2057349" lvl="3" indent="-228594">
              <a:lnSpc>
                <a:spcPct val="90000"/>
              </a:lnSpc>
              <a:buNone/>
            </a:pPr>
            <a:r>
              <a:rPr lang="en-US" altLang="en-US" dirty="0">
                <a:ea typeface="Arial" panose="020B0604020202020204" pitchFamily="34" charset="0"/>
              </a:rPr>
              <a:t>4. So, all swans are white </a:t>
            </a:r>
            <a:br>
              <a:rPr lang="en-US" altLang="en-US" dirty="0">
                <a:ea typeface="Arial" panose="020B0604020202020204" pitchFamily="34" charset="0"/>
              </a:rPr>
            </a:br>
            <a:r>
              <a:rPr lang="en-US" altLang="en-US" dirty="0">
                <a:ea typeface="Arial" panose="020B0604020202020204" pitchFamily="34" charset="0"/>
              </a:rPr>
              <a:t> </a:t>
            </a:r>
          </a:p>
          <a:p>
            <a:pPr marL="1650959" lvl="2" indent="-431789">
              <a:lnSpc>
                <a:spcPct val="90000"/>
              </a:lnSpc>
              <a:buNone/>
            </a:pPr>
            <a:r>
              <a:rPr lang="en-US" altLang="en-US" dirty="0">
                <a:ea typeface="Arial" panose="020B0604020202020204" pitchFamily="34" charset="0"/>
              </a:rPr>
              <a:t>B. </a:t>
            </a:r>
            <a:r>
              <a:rPr lang="en-US" altLang="en-US" u="sng" dirty="0">
                <a:ea typeface="Arial" panose="020B0604020202020204" pitchFamily="34" charset="0"/>
              </a:rPr>
              <a:t>Deductive Argument</a:t>
            </a:r>
            <a:r>
              <a:rPr lang="en-US" altLang="en-US" dirty="0">
                <a:ea typeface="Arial" panose="020B0604020202020204" pitchFamily="34" charset="0"/>
              </a:rPr>
              <a:t> </a:t>
            </a:r>
          </a:p>
          <a:p>
            <a:pPr marL="2285943" lvl="3" indent="-457189">
              <a:lnSpc>
                <a:spcPct val="90000"/>
              </a:lnSpc>
              <a:buFontTx/>
              <a:buAutoNum type="arabicPeriod"/>
            </a:pPr>
            <a:r>
              <a:rPr lang="en-US" altLang="en-US" dirty="0">
                <a:ea typeface="Arial" panose="020B0604020202020204" pitchFamily="34" charset="0"/>
              </a:rPr>
              <a:t>If it is raining out then the grass is wet </a:t>
            </a:r>
          </a:p>
          <a:p>
            <a:pPr marL="2285943" lvl="3" indent="-457189">
              <a:lnSpc>
                <a:spcPct val="90000"/>
              </a:lnSpc>
              <a:buFontTx/>
              <a:buAutoNum type="arabicPeriod"/>
            </a:pPr>
            <a:r>
              <a:rPr lang="en-US" altLang="en-US" dirty="0">
                <a:ea typeface="Arial" panose="020B0604020202020204" pitchFamily="34" charset="0"/>
              </a:rPr>
              <a:t>It is raining out </a:t>
            </a:r>
          </a:p>
          <a:p>
            <a:pPr marL="2285943" lvl="3" indent="-457189">
              <a:lnSpc>
                <a:spcPct val="90000"/>
              </a:lnSpc>
              <a:buFontTx/>
              <a:buAutoNum type="arabicPeriod"/>
            </a:pPr>
            <a:r>
              <a:rPr lang="en-US" altLang="en-US" dirty="0">
                <a:ea typeface="Arial" panose="020B0604020202020204" pitchFamily="34" charset="0"/>
              </a:rPr>
              <a:t>So, the grass is wet</a:t>
            </a:r>
            <a:endParaRPr lang="en-US" altLang="en-US" sz="2667" dirty="0">
              <a:ea typeface="Arial" panose="020B0604020202020204" pitchFamily="34" charset="0"/>
            </a:endParaRPr>
          </a:p>
        </p:txBody>
      </p:sp>
      <p:sp>
        <p:nvSpPr>
          <p:cNvPr id="5" name="Text Placeholder 4"/>
          <p:cNvSpPr>
            <a:spLocks noGrp="1"/>
          </p:cNvSpPr>
          <p:nvPr>
            <p:ph type="body" sz="quarter" idx="10"/>
          </p:nvPr>
        </p:nvSpPr>
        <p:spPr/>
        <p:txBody>
          <a:bodyPr>
            <a:normAutofit lnSpcReduction="10000"/>
          </a:bodyPr>
          <a:lstStyle/>
          <a:p>
            <a:pPr marL="812780" indent="-812780"/>
            <a:r>
              <a:rPr lang="en-US" altLang="en-US" sz="4267" b="1" dirty="0">
                <a:ea typeface="ＭＳ Ｐゴシック" panose="020B0600070205080204" pitchFamily="34" charset="-128"/>
              </a:rPr>
              <a:t>Argument Examples</a:t>
            </a:r>
          </a:p>
        </p:txBody>
      </p:sp>
    </p:spTree>
    <p:extLst>
      <p:ext uri="{BB962C8B-B14F-4D97-AF65-F5344CB8AC3E}">
        <p14:creationId xmlns:p14="http://schemas.microsoft.com/office/powerpoint/2010/main" val="28543212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nchor="b">
            <a:normAutofit/>
          </a:bodyPr>
          <a:lstStyle/>
          <a:p>
            <a:r>
              <a:rPr lang="en-US" dirty="0"/>
              <a:t>Fallacies </a:t>
            </a:r>
          </a:p>
          <a:p>
            <a:r>
              <a:rPr lang="en-US" dirty="0"/>
              <a:t>AKA Bad Ways to Argue</a:t>
            </a:r>
          </a:p>
        </p:txBody>
      </p:sp>
      <p:sp>
        <p:nvSpPr>
          <p:cNvPr id="2" name="TextBox 1">
            <a:extLst>
              <a:ext uri="{FF2B5EF4-FFF2-40B4-BE49-F238E27FC236}">
                <a16:creationId xmlns:a16="http://schemas.microsoft.com/office/drawing/2014/main" id="{7221C0A0-F50C-9A4D-8AF7-7E30C965BE48}"/>
              </a:ext>
            </a:extLst>
          </p:cNvPr>
          <p:cNvSpPr txBox="1"/>
          <p:nvPr/>
        </p:nvSpPr>
        <p:spPr>
          <a:xfrm>
            <a:off x="16009787" y="4494133"/>
            <a:ext cx="184731" cy="1200329"/>
          </a:xfrm>
          <a:prstGeom prst="rect">
            <a:avLst/>
          </a:prstGeom>
          <a:noFill/>
        </p:spPr>
        <p:txBody>
          <a:bodyPr wrap="none" rtlCol="0">
            <a:spAutoFit/>
          </a:bodyPr>
          <a:lstStyle/>
          <a:p>
            <a:pPr defTabSz="609585">
              <a:defRPr/>
            </a:pPr>
            <a:endParaRPr lang="en-US" sz="2400" dirty="0">
              <a:solidFill>
                <a:srgbClr val="E8D3A2"/>
              </a:solidFill>
              <a:latin typeface="Calibri"/>
            </a:endParaRPr>
          </a:p>
          <a:p>
            <a:pPr defTabSz="609585">
              <a:defRPr/>
            </a:pPr>
            <a:endParaRPr lang="en-US" sz="2400" dirty="0">
              <a:solidFill>
                <a:srgbClr val="E8D3A2"/>
              </a:solidFill>
              <a:latin typeface="Calibri"/>
            </a:endParaRPr>
          </a:p>
          <a:p>
            <a:pPr defTabSz="609585">
              <a:defRPr/>
            </a:pPr>
            <a:endParaRPr lang="en-US" sz="2400" dirty="0">
              <a:solidFill>
                <a:srgbClr val="E8D3A2"/>
              </a:solidFill>
              <a:latin typeface="Calibri"/>
            </a:endParaRPr>
          </a:p>
        </p:txBody>
      </p:sp>
    </p:spTree>
    <p:extLst>
      <p:ext uri="{BB962C8B-B14F-4D97-AF65-F5344CB8AC3E}">
        <p14:creationId xmlns:p14="http://schemas.microsoft.com/office/powerpoint/2010/main" val="12793180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49692" y="2238825"/>
            <a:ext cx="13012520" cy="3154535"/>
          </a:xfrm>
        </p:spPr>
        <p:txBody>
          <a:bodyPr/>
          <a:lstStyle/>
          <a:p>
            <a:pPr eaLnBrk="1" hangingPunct="1">
              <a:lnSpc>
                <a:spcPct val="90000"/>
              </a:lnSpc>
            </a:pPr>
            <a:r>
              <a:rPr lang="en-US" altLang="en-US" sz="2400" b="0" dirty="0">
                <a:ea typeface="ＭＳ Ｐゴシック" panose="020B0600070205080204" pitchFamily="34" charset="-128"/>
              </a:rPr>
              <a:t>"You shouldn't believe what this person says, because he is a communist”</a:t>
            </a:r>
          </a:p>
          <a:p>
            <a:pPr eaLnBrk="1" hangingPunct="1">
              <a:lnSpc>
                <a:spcPct val="90000"/>
              </a:lnSpc>
            </a:pPr>
            <a:endParaRPr lang="en-US" altLang="en-US" sz="2400" b="0" dirty="0">
              <a:ea typeface="ＭＳ Ｐゴシック" panose="020B0600070205080204" pitchFamily="34" charset="-128"/>
            </a:endParaRPr>
          </a:p>
          <a:p>
            <a:pPr eaLnBrk="1" hangingPunct="1">
              <a:lnSpc>
                <a:spcPct val="90000"/>
              </a:lnSpc>
            </a:pPr>
            <a:r>
              <a:rPr lang="en-US" altLang="en-US" sz="2400" b="0" dirty="0">
                <a:ea typeface="ＭＳ Ｐゴシック" panose="020B0600070205080204" pitchFamily="34" charset="-128"/>
              </a:rPr>
              <a:t>"Ayn Rand had to be wrong, because she was an atheist.”</a:t>
            </a:r>
          </a:p>
          <a:p>
            <a:pPr eaLnBrk="1" hangingPunct="1">
              <a:lnSpc>
                <a:spcPct val="90000"/>
              </a:lnSpc>
            </a:pPr>
            <a:endParaRPr lang="en-US" altLang="en-US" sz="2400" b="0" dirty="0">
              <a:ea typeface="ＭＳ Ｐゴシック" panose="020B0600070205080204" pitchFamily="34" charset="-128"/>
            </a:endParaRPr>
          </a:p>
          <a:p>
            <a:pPr eaLnBrk="1" hangingPunct="1">
              <a:lnSpc>
                <a:spcPct val="90000"/>
              </a:lnSpc>
            </a:pPr>
            <a:r>
              <a:rPr lang="en-US" altLang="en-US" sz="2400" b="0" dirty="0">
                <a:ea typeface="ＭＳ Ｐゴシック" panose="020B0600070205080204" pitchFamily="34" charset="-128"/>
              </a:rPr>
              <a:t>"Only an immature person would advocate such a position.  Grow up!”</a:t>
            </a:r>
          </a:p>
          <a:p>
            <a:pPr eaLnBrk="1" hangingPunct="1">
              <a:lnSpc>
                <a:spcPct val="90000"/>
              </a:lnSpc>
            </a:pPr>
            <a:endParaRPr lang="en-US" altLang="en-US" sz="2400" b="0" dirty="0">
              <a:ea typeface="ＭＳ Ｐゴシック" panose="020B0600070205080204" pitchFamily="34" charset="-128"/>
            </a:endParaRPr>
          </a:p>
          <a:p>
            <a:pPr eaLnBrk="1" hangingPunct="1">
              <a:lnSpc>
                <a:spcPct val="90000"/>
              </a:lnSpc>
            </a:pPr>
            <a:r>
              <a:rPr lang="en-US" altLang="en-US" sz="2400" b="0" dirty="0">
                <a:ea typeface="ＭＳ Ｐゴシック" panose="020B0600070205080204" pitchFamily="34" charset="-128"/>
              </a:rPr>
              <a:t>"When I was young and inexperienced I thought the way you do."</a:t>
            </a:r>
          </a:p>
        </p:txBody>
      </p:sp>
      <p:sp>
        <p:nvSpPr>
          <p:cNvPr id="5" name="Text Placeholder 4"/>
          <p:cNvSpPr>
            <a:spLocks noGrp="1"/>
          </p:cNvSpPr>
          <p:nvPr>
            <p:ph type="body" sz="quarter" idx="10"/>
          </p:nvPr>
        </p:nvSpPr>
        <p:spPr>
          <a:xfrm>
            <a:off x="447594" y="441755"/>
            <a:ext cx="11763269" cy="1322664"/>
          </a:xfrm>
        </p:spPr>
        <p:txBody>
          <a:bodyPr>
            <a:normAutofit/>
          </a:bodyPr>
          <a:lstStyle/>
          <a:p>
            <a:pPr marL="812780" indent="-812780"/>
            <a:r>
              <a:rPr lang="en-US" altLang="en-US" sz="4267" dirty="0">
                <a:ea typeface="ＭＳ Ｐゴシック" panose="020B0600070205080204" pitchFamily="34" charset="-128"/>
              </a:rPr>
              <a:t>Argument against the Person (abusive)</a:t>
            </a:r>
            <a:endParaRPr lang="en-US" altLang="en-US" sz="1867" b="1" dirty="0">
              <a:ea typeface="ＭＳ Ｐゴシック" panose="020B0600070205080204" pitchFamily="34" charset="-128"/>
            </a:endParaRPr>
          </a:p>
        </p:txBody>
      </p:sp>
    </p:spTree>
    <p:extLst>
      <p:ext uri="{BB962C8B-B14F-4D97-AF65-F5344CB8AC3E}">
        <p14:creationId xmlns:p14="http://schemas.microsoft.com/office/powerpoint/2010/main" val="3493618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13834" y="2086425"/>
            <a:ext cx="11430789" cy="3154535"/>
          </a:xfrm>
        </p:spPr>
        <p:txBody>
          <a:bodyPr/>
          <a:lstStyle/>
          <a:p>
            <a:pPr eaLnBrk="1" hangingPunct="1">
              <a:buFont typeface="Wingdings" pitchFamily="2" charset="2"/>
              <a:buNone/>
            </a:pPr>
            <a:r>
              <a:rPr lang="en-US" altLang="en-US" b="0" dirty="0">
                <a:ea typeface="ＭＳ Ｐゴシック" panose="020B0600070205080204" pitchFamily="34" charset="-128"/>
              </a:rPr>
              <a:t>"Say, are you not a republican? — that means that you should agree with my position that the government should stay out the of economy.”</a:t>
            </a:r>
          </a:p>
          <a:p>
            <a:pPr eaLnBrk="1" hangingPunct="1">
              <a:buFont typeface="Wingdings" pitchFamily="2" charset="2"/>
              <a:buNone/>
            </a:pPr>
            <a:endParaRPr lang="en-US" altLang="en-US" sz="933" b="0" dirty="0">
              <a:ea typeface="ＭＳ Ｐゴシック" panose="020B0600070205080204" pitchFamily="34" charset="-128"/>
            </a:endParaRPr>
          </a:p>
          <a:p>
            <a:pPr eaLnBrk="1" hangingPunct="1"/>
            <a:r>
              <a:rPr lang="en-US" altLang="en-US" b="0" dirty="0">
                <a:ea typeface="ＭＳ Ｐゴシック" panose="020B0600070205080204" pitchFamily="34" charset="-128"/>
              </a:rPr>
              <a:t>"As a member of the clergy, how can you not think that the argument from design works — don't you believe in God?" </a:t>
            </a:r>
          </a:p>
        </p:txBody>
      </p:sp>
      <p:sp>
        <p:nvSpPr>
          <p:cNvPr id="5" name="Text Placeholder 4"/>
          <p:cNvSpPr>
            <a:spLocks noGrp="1"/>
          </p:cNvSpPr>
          <p:nvPr>
            <p:ph type="body" sz="quarter" idx="10"/>
          </p:nvPr>
        </p:nvSpPr>
        <p:spPr>
          <a:xfrm>
            <a:off x="428731" y="441755"/>
            <a:ext cx="11763269" cy="1322664"/>
          </a:xfrm>
        </p:spPr>
        <p:txBody>
          <a:bodyPr>
            <a:normAutofit/>
          </a:bodyPr>
          <a:lstStyle/>
          <a:p>
            <a:pPr marL="812780" indent="-812780"/>
            <a:r>
              <a:rPr lang="en-US" altLang="en-US" sz="3733" dirty="0">
                <a:ea typeface="ＭＳ Ｐゴシック" panose="020B0600070205080204" pitchFamily="34" charset="-128"/>
              </a:rPr>
              <a:t>Argument against the Person (circumstantial)</a:t>
            </a:r>
            <a:endParaRPr lang="en-US" altLang="en-US" sz="1600" b="1" dirty="0">
              <a:ea typeface="ＭＳ Ｐゴシック" panose="020B0600070205080204" pitchFamily="34" charset="-128"/>
            </a:endParaRPr>
          </a:p>
        </p:txBody>
      </p:sp>
    </p:spTree>
    <p:extLst>
      <p:ext uri="{BB962C8B-B14F-4D97-AF65-F5344CB8AC3E}">
        <p14:creationId xmlns:p14="http://schemas.microsoft.com/office/powerpoint/2010/main" val="10935122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13834" y="2086425"/>
            <a:ext cx="11430789" cy="3154535"/>
          </a:xfrm>
        </p:spPr>
        <p:txBody>
          <a:bodyPr/>
          <a:lstStyle/>
          <a:p>
            <a:pPr eaLnBrk="1" hangingPunct="1"/>
            <a:r>
              <a:rPr lang="en-US" altLang="en-US" sz="2400" b="0" dirty="0">
                <a:ea typeface="ＭＳ Ｐゴシック" panose="020B0600070205080204" pitchFamily="34" charset="-128"/>
              </a:rPr>
              <a:t>"You don't live by your own principles, so who should believe you?</a:t>
            </a:r>
            <a:r>
              <a:rPr lang="ja-JP" altLang="en-US" sz="2400" b="0">
                <a:ea typeface="ＭＳ Ｐゴシック" panose="020B0600070205080204" pitchFamily="34" charset="-128"/>
              </a:rPr>
              <a:t>“</a:t>
            </a:r>
            <a:endParaRPr lang="en-US" altLang="ja-JP" sz="2400" b="0" dirty="0">
              <a:ea typeface="ＭＳ Ｐゴシック" panose="020B0600070205080204" pitchFamily="34" charset="-128"/>
            </a:endParaRPr>
          </a:p>
          <a:p>
            <a:pPr eaLnBrk="1" hangingPunct="1"/>
            <a:endParaRPr lang="en-US" altLang="en-US" sz="2400" b="0" dirty="0">
              <a:ea typeface="ＭＳ Ｐゴシック" panose="020B0600070205080204" pitchFamily="34" charset="-128"/>
            </a:endParaRPr>
          </a:p>
          <a:p>
            <a:pPr eaLnBrk="1" hangingPunct="1"/>
            <a:r>
              <a:rPr lang="en-US" altLang="en-US" sz="2400" b="0" dirty="0">
                <a:ea typeface="ＭＳ Ｐゴシック" panose="020B0600070205080204" pitchFamily="34" charset="-128"/>
              </a:rPr>
              <a:t>"Thou shall not kill, is a tenant of your religion — yet look at all of the killing you people do?”</a:t>
            </a:r>
          </a:p>
          <a:p>
            <a:pPr eaLnBrk="1" hangingPunct="1"/>
            <a:endParaRPr lang="en-US" altLang="en-US" sz="2400" b="0" dirty="0">
              <a:ea typeface="ＭＳ Ｐゴシック" panose="020B0600070205080204" pitchFamily="34" charset="-128"/>
            </a:endParaRPr>
          </a:p>
          <a:p>
            <a:pPr eaLnBrk="1" hangingPunct="1"/>
            <a:r>
              <a:rPr lang="en-US" altLang="en-US" sz="2400" b="0" dirty="0">
                <a:ea typeface="ＭＳ Ｐゴシック" panose="020B0600070205080204" pitchFamily="34" charset="-128"/>
              </a:rPr>
              <a:t>Child N: ” OW! Stop hitting me! ”</a:t>
            </a:r>
          </a:p>
          <a:p>
            <a:pPr eaLnBrk="1" hangingPunct="1"/>
            <a:r>
              <a:rPr lang="en-US" altLang="en-US" sz="2400" b="0" dirty="0">
                <a:ea typeface="ＭＳ Ｐゴシック" panose="020B0600070205080204" pitchFamily="34" charset="-128"/>
              </a:rPr>
              <a:t>Child A: ” This is what you get for hitting me yesterday! ”</a:t>
            </a:r>
          </a:p>
          <a:p>
            <a:pPr marL="0" indent="0">
              <a:buNone/>
            </a:pPr>
            <a:endParaRPr lang="en-US" altLang="en-US" sz="2400" b="0" dirty="0">
              <a:ea typeface="ＭＳ Ｐゴシック" panose="020B0600070205080204" pitchFamily="34" charset="-128"/>
            </a:endParaRPr>
          </a:p>
        </p:txBody>
      </p:sp>
      <p:sp>
        <p:nvSpPr>
          <p:cNvPr id="5" name="Text Placeholder 4"/>
          <p:cNvSpPr>
            <a:spLocks noGrp="1"/>
          </p:cNvSpPr>
          <p:nvPr>
            <p:ph type="body" sz="quarter" idx="10"/>
          </p:nvPr>
        </p:nvSpPr>
        <p:spPr>
          <a:xfrm>
            <a:off x="428731" y="441755"/>
            <a:ext cx="11763269" cy="1322664"/>
          </a:xfrm>
        </p:spPr>
        <p:txBody>
          <a:bodyPr>
            <a:normAutofit/>
          </a:bodyPr>
          <a:lstStyle/>
          <a:p>
            <a:pPr marL="812780" indent="-812780"/>
            <a:r>
              <a:rPr lang="en-US" altLang="en-US" sz="3733" dirty="0">
                <a:ea typeface="ＭＳ Ｐゴシック" panose="020B0600070205080204" pitchFamily="34" charset="-128"/>
              </a:rPr>
              <a:t>Argument against the Person (</a:t>
            </a:r>
            <a:r>
              <a:rPr lang="en-US" altLang="en-US" sz="3733" dirty="0" err="1">
                <a:ea typeface="ＭＳ Ｐゴシック" panose="020B0600070205080204" pitchFamily="34" charset="-128"/>
              </a:rPr>
              <a:t>tu</a:t>
            </a:r>
            <a:r>
              <a:rPr lang="en-US" altLang="en-US" sz="3733" dirty="0">
                <a:ea typeface="ＭＳ Ｐゴシック" panose="020B0600070205080204" pitchFamily="34" charset="-128"/>
              </a:rPr>
              <a:t> quoque)</a:t>
            </a:r>
            <a:endParaRPr lang="en-US" altLang="en-US" sz="3733" b="1" dirty="0">
              <a:ea typeface="ＭＳ Ｐゴシック" panose="020B0600070205080204" pitchFamily="34" charset="-128"/>
            </a:endParaRPr>
          </a:p>
        </p:txBody>
      </p:sp>
    </p:spTree>
    <p:extLst>
      <p:ext uri="{BB962C8B-B14F-4D97-AF65-F5344CB8AC3E}">
        <p14:creationId xmlns:p14="http://schemas.microsoft.com/office/powerpoint/2010/main" val="22088291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13834" y="2086425"/>
            <a:ext cx="11430789" cy="3154535"/>
          </a:xfrm>
        </p:spPr>
        <p:txBody>
          <a:bodyPr/>
          <a:lstStyle/>
          <a:p>
            <a:r>
              <a:rPr lang="en-US" altLang="en-US" sz="2133" dirty="0">
                <a:ea typeface="ＭＳ Ｐゴシック" panose="020B0600070205080204" pitchFamily="34" charset="-128"/>
              </a:rPr>
              <a:t>Clarence Darrow:  I appeal to you not for Thomas Kidd, but I appeal to you for the long line — the long, long line reaching back through the ages and forward to the years to come — the long line of despoiled and downtrodden people of the earth.  I appeal to you for those men who rise in the morning before daylight comes and who go home at night when the light has faded from the sky and give their life, their strength, their toil to make others rich and great.  I appeal to you in the name of those women who are offering up their lives to this modern god of gold, and I appeal to you in the name of those little children, the living and the unborn.</a:t>
            </a:r>
          </a:p>
        </p:txBody>
      </p:sp>
      <p:sp>
        <p:nvSpPr>
          <p:cNvPr id="5" name="Text Placeholder 4"/>
          <p:cNvSpPr>
            <a:spLocks noGrp="1"/>
          </p:cNvSpPr>
          <p:nvPr>
            <p:ph type="body" sz="quarter" idx="10"/>
          </p:nvPr>
        </p:nvSpPr>
        <p:spPr>
          <a:xfrm>
            <a:off x="613834" y="401561"/>
            <a:ext cx="11763269" cy="1322664"/>
          </a:xfrm>
        </p:spPr>
        <p:txBody>
          <a:bodyPr>
            <a:normAutofit/>
          </a:bodyPr>
          <a:lstStyle/>
          <a:p>
            <a:pPr marL="812780" indent="-812780"/>
            <a:r>
              <a:rPr lang="en-US" altLang="en-US" sz="5333" dirty="0">
                <a:ea typeface="ＭＳ Ｐゴシック" panose="020B0600070205080204" pitchFamily="34" charset="-128"/>
              </a:rPr>
              <a:t>Appeal to Pity</a:t>
            </a:r>
            <a:endParaRPr lang="en-US" altLang="en-US" sz="3733" b="1" dirty="0">
              <a:ea typeface="ＭＳ Ｐゴシック" panose="020B0600070205080204" pitchFamily="34" charset="-128"/>
            </a:endParaRPr>
          </a:p>
        </p:txBody>
      </p:sp>
    </p:spTree>
    <p:extLst>
      <p:ext uri="{BB962C8B-B14F-4D97-AF65-F5344CB8AC3E}">
        <p14:creationId xmlns:p14="http://schemas.microsoft.com/office/powerpoint/2010/main" val="2150800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13834" y="2086425"/>
            <a:ext cx="6393217" cy="3154535"/>
          </a:xfrm>
        </p:spPr>
        <p:txBody>
          <a:bodyPr/>
          <a:lstStyle/>
          <a:p>
            <a:pPr eaLnBrk="1" hangingPunct="1"/>
            <a:r>
              <a:rPr lang="en-US" altLang="en-US" sz="2133" dirty="0">
                <a:ea typeface="ＭＳ Ｐゴシック" panose="020B0600070205080204" pitchFamily="34" charset="-128"/>
              </a:rPr>
              <a:t>"There must be ghosts because no has ever been able to prove that there aren't any."</a:t>
            </a:r>
          </a:p>
          <a:p>
            <a:pPr eaLnBrk="1" hangingPunct="1"/>
            <a:r>
              <a:rPr lang="en-US" altLang="en-US" sz="2133" dirty="0">
                <a:ea typeface="ＭＳ Ｐゴシック" panose="020B0600070205080204" pitchFamily="34" charset="-128"/>
              </a:rPr>
              <a:t>"You can't show that God doesn't exist, so he must exist.</a:t>
            </a:r>
            <a:r>
              <a:rPr lang="ja-JP" altLang="en-US" sz="2133">
                <a:ea typeface="ＭＳ Ｐゴシック" panose="020B0600070205080204" pitchFamily="34" charset="-128"/>
              </a:rPr>
              <a:t>“</a:t>
            </a:r>
            <a:endParaRPr lang="en-US" altLang="ja-JP" sz="2133" dirty="0">
              <a:ea typeface="ＭＳ Ｐゴシック" panose="020B0600070205080204" pitchFamily="34" charset="-128"/>
            </a:endParaRPr>
          </a:p>
          <a:p>
            <a:pPr eaLnBrk="1" hangingPunct="1"/>
            <a:r>
              <a:rPr lang="en-US" altLang="en-US" sz="2133" dirty="0">
                <a:ea typeface="ＭＳ Ｐゴシック" panose="020B0600070205080204" pitchFamily="34" charset="-128"/>
              </a:rPr>
              <a:t>You can</a:t>
            </a:r>
            <a:r>
              <a:rPr lang="ja-JP" altLang="en-US" sz="2133">
                <a:ea typeface="ＭＳ Ｐゴシック" panose="020B0600070205080204" pitchFamily="34" charset="-128"/>
              </a:rPr>
              <a:t>’</a:t>
            </a:r>
            <a:r>
              <a:rPr lang="en-US" altLang="ja-JP" sz="2133" dirty="0">
                <a:ea typeface="ＭＳ Ｐゴシック" panose="020B0600070205080204" pitchFamily="34" charset="-128"/>
              </a:rPr>
              <a:t>t prove that privacy rights exist so they don</a:t>
            </a:r>
            <a:r>
              <a:rPr lang="ja-JP" altLang="en-US" sz="2133">
                <a:ea typeface="ＭＳ Ｐゴシック" panose="020B0600070205080204" pitchFamily="34" charset="-128"/>
              </a:rPr>
              <a:t>’</a:t>
            </a:r>
            <a:r>
              <a:rPr lang="en-US" altLang="ja-JP" sz="2133" dirty="0">
                <a:ea typeface="ＭＳ Ｐゴシック" panose="020B0600070205080204" pitchFamily="34" charset="-128"/>
              </a:rPr>
              <a:t>t</a:t>
            </a:r>
          </a:p>
          <a:p>
            <a:pPr eaLnBrk="1" hangingPunct="1"/>
            <a:r>
              <a:rPr lang="en-US" altLang="en-US" sz="2133" dirty="0">
                <a:ea typeface="ＭＳ Ｐゴシック" panose="020B0600070205080204" pitchFamily="34" charset="-128"/>
              </a:rPr>
              <a:t>(Exception: court of law — innocent until proven guilty).</a:t>
            </a:r>
          </a:p>
        </p:txBody>
      </p:sp>
      <p:sp>
        <p:nvSpPr>
          <p:cNvPr id="5" name="Text Placeholder 4"/>
          <p:cNvSpPr>
            <a:spLocks noGrp="1"/>
          </p:cNvSpPr>
          <p:nvPr>
            <p:ph type="body" sz="quarter" idx="10"/>
          </p:nvPr>
        </p:nvSpPr>
        <p:spPr>
          <a:xfrm>
            <a:off x="613834" y="401561"/>
            <a:ext cx="11763269" cy="1322664"/>
          </a:xfrm>
        </p:spPr>
        <p:txBody>
          <a:bodyPr>
            <a:normAutofit/>
          </a:bodyPr>
          <a:lstStyle/>
          <a:p>
            <a:pPr marL="812780" indent="-812780"/>
            <a:r>
              <a:rPr lang="en-US" altLang="en-US" sz="6400" dirty="0">
                <a:ea typeface="ＭＳ Ｐゴシック" panose="020B0600070205080204" pitchFamily="34" charset="-128"/>
              </a:rPr>
              <a:t>Appeal to Ignorance</a:t>
            </a:r>
            <a:endParaRPr lang="en-US" altLang="en-US" sz="3200" b="1" dirty="0">
              <a:ea typeface="ＭＳ Ｐゴシック" panose="020B0600070205080204" pitchFamily="34" charset="-128"/>
            </a:endParaRPr>
          </a:p>
        </p:txBody>
      </p:sp>
      <p:pic>
        <p:nvPicPr>
          <p:cNvPr id="2" name="Picture 5" descr="http://k3mp.files.wordpress.com/2007/07/ignorance-is-bliss.jpg">
            <a:extLst>
              <a:ext uri="{FF2B5EF4-FFF2-40B4-BE49-F238E27FC236}">
                <a16:creationId xmlns:a16="http://schemas.microsoft.com/office/drawing/2014/main" id="{C55B35AE-8418-A30F-AB62-F458884F7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7051" y="2870200"/>
            <a:ext cx="5181600" cy="398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732409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13834" y="2086425"/>
            <a:ext cx="7076505" cy="3154535"/>
          </a:xfrm>
        </p:spPr>
        <p:txBody>
          <a:bodyPr/>
          <a:lstStyle/>
          <a:p>
            <a:pPr eaLnBrk="1" hangingPunct="1">
              <a:lnSpc>
                <a:spcPct val="90000"/>
              </a:lnSpc>
            </a:pPr>
            <a:r>
              <a:rPr lang="en-US" altLang="en-US" sz="2133" dirty="0">
                <a:ea typeface="ＭＳ Ｐゴシック" panose="020B0600070205080204" pitchFamily="34" charset="-128"/>
              </a:rPr>
              <a:t>"To allow every man unbound freedom of speech must always be, on the whole, advantageous to the state/society; because it is highly conductive to the interests of the community that each individual should enjoy a liberty, perfectly unlimited, of expressing his sentiments.”</a:t>
            </a:r>
            <a:br>
              <a:rPr lang="en-US" altLang="en-US" sz="2133" dirty="0">
                <a:ea typeface="ＭＳ Ｐゴシック" panose="020B0600070205080204" pitchFamily="34" charset="-128"/>
              </a:rPr>
            </a:br>
            <a:endParaRPr lang="en-US" altLang="en-US" sz="533" dirty="0">
              <a:ea typeface="ＭＳ Ｐゴシック" panose="020B0600070205080204" pitchFamily="34" charset="-128"/>
            </a:endParaRPr>
          </a:p>
          <a:p>
            <a:pPr eaLnBrk="1" hangingPunct="1">
              <a:lnSpc>
                <a:spcPct val="90000"/>
              </a:lnSpc>
            </a:pPr>
            <a:r>
              <a:rPr lang="en-US" altLang="en-US" sz="2133" dirty="0">
                <a:ea typeface="ＭＳ Ｐゴシック" panose="020B0600070205080204" pitchFamily="34" charset="-128"/>
              </a:rPr>
              <a:t>The premise (</a:t>
            </a:r>
            <a:r>
              <a:rPr lang="ja-JP" altLang="en-US" sz="2133">
                <a:ea typeface="ＭＳ Ｐゴシック" panose="020B0600070205080204" pitchFamily="34" charset="-128"/>
              </a:rPr>
              <a:t>“</a:t>
            </a:r>
            <a:r>
              <a:rPr lang="en-US" altLang="ja-JP" sz="2133" dirty="0">
                <a:ea typeface="ＭＳ Ｐゴシック" panose="020B0600070205080204" pitchFamily="34" charset="-128"/>
              </a:rPr>
              <a:t>it is highly conductive . . ) is logically irrelevant  to the purpose of proving or establishing the conclusion (</a:t>
            </a:r>
            <a:r>
              <a:rPr lang="ja-JP" altLang="en-US" sz="2133">
                <a:ea typeface="ＭＳ Ｐゴシック" panose="020B0600070205080204" pitchFamily="34" charset="-128"/>
              </a:rPr>
              <a:t>“</a:t>
            </a:r>
            <a:r>
              <a:rPr lang="en-US" altLang="ja-JP" sz="2133" dirty="0">
                <a:ea typeface="ＭＳ Ｐゴシック" panose="020B0600070205080204" pitchFamily="34" charset="-128"/>
              </a:rPr>
              <a:t>To allow every man unbound freedom . . </a:t>
            </a:r>
            <a:r>
              <a:rPr lang="ja-JP" altLang="en-US" sz="2133">
                <a:ea typeface="ＭＳ Ｐゴシック" panose="020B0600070205080204" pitchFamily="34" charset="-128"/>
              </a:rPr>
              <a:t>“</a:t>
            </a:r>
            <a:r>
              <a:rPr lang="en-US" altLang="ja-JP" sz="2133" dirty="0">
                <a:ea typeface="ＭＳ Ｐゴシック" panose="020B0600070205080204" pitchFamily="34" charset="-128"/>
              </a:rPr>
              <a:t>).</a:t>
            </a:r>
            <a:endParaRPr lang="en-US" altLang="en-US" sz="2133" dirty="0">
              <a:ea typeface="ＭＳ Ｐゴシック" panose="020B0600070205080204" pitchFamily="34" charset="-128"/>
            </a:endParaRPr>
          </a:p>
        </p:txBody>
      </p:sp>
      <p:sp>
        <p:nvSpPr>
          <p:cNvPr id="5" name="Text Placeholder 4"/>
          <p:cNvSpPr>
            <a:spLocks noGrp="1"/>
          </p:cNvSpPr>
          <p:nvPr>
            <p:ph type="body" sz="quarter" idx="10"/>
          </p:nvPr>
        </p:nvSpPr>
        <p:spPr>
          <a:xfrm>
            <a:off x="613834" y="401561"/>
            <a:ext cx="11763269" cy="1322664"/>
          </a:xfrm>
        </p:spPr>
        <p:txBody>
          <a:bodyPr>
            <a:normAutofit/>
          </a:bodyPr>
          <a:lstStyle/>
          <a:p>
            <a:pPr marL="812780" indent="-812780"/>
            <a:r>
              <a:rPr lang="en-US" altLang="en-US" sz="6400" dirty="0">
                <a:ea typeface="ＭＳ Ｐゴシック" panose="020B0600070205080204" pitchFamily="34" charset="-128"/>
              </a:rPr>
              <a:t>Begging the Question</a:t>
            </a:r>
            <a:endParaRPr lang="en-US" altLang="en-US" sz="2400" b="1" dirty="0">
              <a:ea typeface="ＭＳ Ｐゴシック" panose="020B0600070205080204" pitchFamily="34" charset="-128"/>
            </a:endParaRPr>
          </a:p>
        </p:txBody>
      </p:sp>
      <p:pic>
        <p:nvPicPr>
          <p:cNvPr id="3" name="Picture 1" descr="begging-the-question.png">
            <a:extLst>
              <a:ext uri="{FF2B5EF4-FFF2-40B4-BE49-F238E27FC236}">
                <a16:creationId xmlns:a16="http://schemas.microsoft.com/office/drawing/2014/main" id="{159E2E21-DD87-71C7-B736-14EC6C6443F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58411" y="2154394"/>
            <a:ext cx="4233589" cy="4703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72962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13834" y="2086425"/>
            <a:ext cx="11430789" cy="3154535"/>
          </a:xfrm>
        </p:spPr>
        <p:txBody>
          <a:bodyPr/>
          <a:lstStyle/>
          <a:p>
            <a:pPr eaLnBrk="1" hangingPunct="1">
              <a:lnSpc>
                <a:spcPct val="90000"/>
              </a:lnSpc>
            </a:pPr>
            <a:r>
              <a:rPr lang="en-US" altLang="en-US" sz="2667" dirty="0">
                <a:ea typeface="ＭＳ Ｐゴシック" panose="020B0600070205080204" pitchFamily="34" charset="-128"/>
              </a:rPr>
              <a:t>"Have you ever stopped beating your wife?</a:t>
            </a:r>
            <a:r>
              <a:rPr lang="ja-JP" altLang="en-US" sz="2667">
                <a:ea typeface="ＭＳ Ｐゴシック" panose="020B0600070205080204" pitchFamily="34" charset="-128"/>
              </a:rPr>
              <a:t>“</a:t>
            </a:r>
            <a:endParaRPr lang="en-US" altLang="ja-JP" sz="2667" dirty="0">
              <a:ea typeface="ＭＳ Ｐゴシック" panose="020B0600070205080204" pitchFamily="34" charset="-128"/>
            </a:endParaRPr>
          </a:p>
          <a:p>
            <a:pPr eaLnBrk="1" hangingPunct="1">
              <a:lnSpc>
                <a:spcPct val="90000"/>
              </a:lnSpc>
            </a:pPr>
            <a:endParaRPr lang="en-US" altLang="en-US" sz="2667" dirty="0">
              <a:ea typeface="ＭＳ Ｐゴシック" panose="020B0600070205080204" pitchFamily="34" charset="-128"/>
            </a:endParaRPr>
          </a:p>
          <a:p>
            <a:pPr eaLnBrk="1" hangingPunct="1">
              <a:lnSpc>
                <a:spcPct val="90000"/>
              </a:lnSpc>
            </a:pPr>
            <a:r>
              <a:rPr lang="en-US" altLang="en-US" sz="2667" dirty="0">
                <a:ea typeface="ＭＳ Ｐゴシック" panose="020B0600070205080204" pitchFamily="34" charset="-128"/>
              </a:rPr>
              <a:t>"Did you ever get over that drug problem of yours?</a:t>
            </a:r>
            <a:r>
              <a:rPr lang="ja-JP" altLang="en-US" sz="2667">
                <a:ea typeface="ＭＳ Ｐゴシック" panose="020B0600070205080204" pitchFamily="34" charset="-128"/>
              </a:rPr>
              <a:t>“</a:t>
            </a:r>
            <a:endParaRPr lang="en-US" altLang="ja-JP" sz="2667" dirty="0">
              <a:ea typeface="ＭＳ Ｐゴシック" panose="020B0600070205080204" pitchFamily="34" charset="-128"/>
            </a:endParaRPr>
          </a:p>
          <a:p>
            <a:pPr eaLnBrk="1" hangingPunct="1">
              <a:lnSpc>
                <a:spcPct val="90000"/>
              </a:lnSpc>
            </a:pPr>
            <a:endParaRPr lang="en-US" altLang="en-US" sz="2667" dirty="0">
              <a:ea typeface="ＭＳ Ｐゴシック" panose="020B0600070205080204" pitchFamily="34" charset="-128"/>
            </a:endParaRPr>
          </a:p>
          <a:p>
            <a:pPr eaLnBrk="1" hangingPunct="1">
              <a:lnSpc>
                <a:spcPct val="90000"/>
              </a:lnSpc>
            </a:pPr>
            <a:r>
              <a:rPr lang="en-US" altLang="en-US" sz="2667" dirty="0">
                <a:ea typeface="ＭＳ Ｐゴシック" panose="020B0600070205080204" pitchFamily="34" charset="-128"/>
              </a:rPr>
              <a:t>"Have you stopped spying on your neighbors? </a:t>
            </a:r>
          </a:p>
        </p:txBody>
      </p:sp>
      <p:sp>
        <p:nvSpPr>
          <p:cNvPr id="5" name="Text Placeholder 4"/>
          <p:cNvSpPr>
            <a:spLocks noGrp="1"/>
          </p:cNvSpPr>
          <p:nvPr>
            <p:ph type="body" sz="quarter" idx="10"/>
          </p:nvPr>
        </p:nvSpPr>
        <p:spPr>
          <a:xfrm>
            <a:off x="613834" y="401561"/>
            <a:ext cx="11763269" cy="1322664"/>
          </a:xfrm>
        </p:spPr>
        <p:txBody>
          <a:bodyPr>
            <a:normAutofit/>
          </a:bodyPr>
          <a:lstStyle/>
          <a:p>
            <a:pPr marL="812780" indent="-812780"/>
            <a:r>
              <a:rPr lang="en-US" altLang="en-US" sz="5333" dirty="0">
                <a:ea typeface="ＭＳ Ｐゴシック" panose="020B0600070205080204" pitchFamily="34" charset="-128"/>
              </a:rPr>
              <a:t>Complex Question</a:t>
            </a:r>
            <a:endParaRPr lang="en-US" altLang="en-US" sz="3733" b="1" dirty="0">
              <a:ea typeface="ＭＳ Ｐゴシック" panose="020B0600070205080204" pitchFamily="34" charset="-128"/>
            </a:endParaRPr>
          </a:p>
        </p:txBody>
      </p:sp>
    </p:spTree>
    <p:extLst>
      <p:ext uri="{BB962C8B-B14F-4D97-AF65-F5344CB8AC3E}">
        <p14:creationId xmlns:p14="http://schemas.microsoft.com/office/powerpoint/2010/main" val="2670457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13834" y="2086425"/>
            <a:ext cx="11430789" cy="3154535"/>
          </a:xfrm>
        </p:spPr>
        <p:txBody>
          <a:bodyPr/>
          <a:lstStyle/>
          <a:p>
            <a:pPr eaLnBrk="1" hangingPunct="1"/>
            <a:r>
              <a:rPr lang="ja-JP" altLang="en-US" sz="2667" b="0">
                <a:ea typeface="ＭＳ Ｐゴシック" panose="020B0600070205080204" pitchFamily="34" charset="-128"/>
              </a:rPr>
              <a:t>“</a:t>
            </a:r>
            <a:r>
              <a:rPr lang="en-US" altLang="ja-JP" sz="2667" b="0" dirty="0">
                <a:solidFill>
                  <a:srgbClr val="FF0000"/>
                </a:solidFill>
                <a:ea typeface="ＭＳ Ｐゴシック" panose="020B0600070205080204" pitchFamily="34" charset="-128"/>
              </a:rPr>
              <a:t>Either</a:t>
            </a:r>
            <a:r>
              <a:rPr lang="en-US" altLang="ja-JP" sz="2667" b="0" dirty="0">
                <a:ea typeface="ＭＳ Ｐゴシック" panose="020B0600070205080204" pitchFamily="34" charset="-128"/>
              </a:rPr>
              <a:t> we adopt universal health care </a:t>
            </a:r>
            <a:r>
              <a:rPr lang="en-US" altLang="ja-JP" sz="2667" b="0" dirty="0">
                <a:solidFill>
                  <a:srgbClr val="FF0000"/>
                </a:solidFill>
                <a:ea typeface="ＭＳ Ｐゴシック" panose="020B0600070205080204" pitchFamily="34" charset="-128"/>
              </a:rPr>
              <a:t>or</a:t>
            </a:r>
            <a:r>
              <a:rPr lang="en-US" altLang="ja-JP" sz="2667" b="0" dirty="0">
                <a:ea typeface="ＭＳ Ｐゴシック" panose="020B0600070205080204" pitchFamily="34" charset="-128"/>
              </a:rPr>
              <a:t> allow anarchy to reign supreme in medicine by not legislating at all.</a:t>
            </a:r>
            <a:r>
              <a:rPr lang="ja-JP" altLang="en-US" sz="2667" b="0">
                <a:ea typeface="ＭＳ Ｐゴシック" panose="020B0600070205080204" pitchFamily="34" charset="-128"/>
              </a:rPr>
              <a:t>”</a:t>
            </a:r>
            <a:endParaRPr lang="en-US" altLang="ja-JP" sz="2667" b="0" dirty="0">
              <a:ea typeface="ＭＳ Ｐゴシック" panose="020B0600070205080204" pitchFamily="34" charset="-128"/>
            </a:endParaRPr>
          </a:p>
          <a:p>
            <a:pPr eaLnBrk="1" hangingPunct="1"/>
            <a:endParaRPr lang="en-US" altLang="en-US" sz="800" b="0" dirty="0">
              <a:ea typeface="ＭＳ Ｐゴシック" panose="020B0600070205080204" pitchFamily="34" charset="-128"/>
            </a:endParaRPr>
          </a:p>
          <a:p>
            <a:pPr eaLnBrk="1" hangingPunct="1"/>
            <a:r>
              <a:rPr lang="en-US" altLang="en-US" sz="2667" b="0" dirty="0">
                <a:solidFill>
                  <a:srgbClr val="FF0000"/>
                </a:solidFill>
                <a:ea typeface="ＭＳ Ｐゴシック" panose="020B0600070205080204" pitchFamily="34" charset="-128"/>
              </a:rPr>
              <a:t>Either</a:t>
            </a:r>
            <a:r>
              <a:rPr lang="en-US" altLang="en-US" sz="2667" b="0" dirty="0">
                <a:ea typeface="ＭＳ Ｐゴシック" panose="020B0600070205080204" pitchFamily="34" charset="-128"/>
              </a:rPr>
              <a:t> individuals have intellectual property rights </a:t>
            </a:r>
            <a:r>
              <a:rPr lang="en-US" altLang="en-US" sz="2667" b="0" dirty="0">
                <a:solidFill>
                  <a:srgbClr val="FF0000"/>
                </a:solidFill>
                <a:ea typeface="ＭＳ Ｐゴシック" panose="020B0600070205080204" pitchFamily="34" charset="-128"/>
              </a:rPr>
              <a:t>or</a:t>
            </a:r>
            <a:r>
              <a:rPr lang="en-US" altLang="en-US" sz="2667" b="0" dirty="0">
                <a:ea typeface="ＭＳ Ｐゴシック" panose="020B0600070205080204" pitchFamily="34" charset="-128"/>
              </a:rPr>
              <a:t> there is no property at all.</a:t>
            </a:r>
            <a:br>
              <a:rPr lang="en-US" altLang="en-US" sz="2667" b="0" dirty="0">
                <a:ea typeface="ＭＳ Ｐゴシック" panose="020B0600070205080204" pitchFamily="34" charset="-128"/>
              </a:rPr>
            </a:br>
            <a:endParaRPr lang="en-US" altLang="en-US" sz="800" b="0" dirty="0">
              <a:ea typeface="ＭＳ Ｐゴシック" panose="020B0600070205080204" pitchFamily="34" charset="-128"/>
            </a:endParaRPr>
          </a:p>
          <a:p>
            <a:pPr eaLnBrk="1" hangingPunct="1"/>
            <a:r>
              <a:rPr lang="en-US" altLang="en-US" sz="2667" b="0" dirty="0">
                <a:ea typeface="ＭＳ Ｐゴシック" panose="020B0600070205080204" pitchFamily="34" charset="-128"/>
              </a:rPr>
              <a:t>We can allow total information awareness by the NSA or let the terrorists win</a:t>
            </a:r>
          </a:p>
        </p:txBody>
      </p:sp>
      <p:sp>
        <p:nvSpPr>
          <p:cNvPr id="5" name="Text Placeholder 4"/>
          <p:cNvSpPr>
            <a:spLocks noGrp="1"/>
          </p:cNvSpPr>
          <p:nvPr>
            <p:ph type="body" sz="quarter" idx="10"/>
          </p:nvPr>
        </p:nvSpPr>
        <p:spPr>
          <a:xfrm>
            <a:off x="613834" y="401561"/>
            <a:ext cx="11763269" cy="1322664"/>
          </a:xfrm>
        </p:spPr>
        <p:txBody>
          <a:bodyPr>
            <a:normAutofit/>
          </a:bodyPr>
          <a:lstStyle/>
          <a:p>
            <a:pPr marL="812780" indent="-812780"/>
            <a:r>
              <a:rPr lang="en-US" altLang="en-US" sz="7200" dirty="0">
                <a:ea typeface="ＭＳ Ｐゴシック" panose="020B0600070205080204" pitchFamily="34" charset="-128"/>
              </a:rPr>
              <a:t>False Dichotomy</a:t>
            </a:r>
            <a:endParaRPr lang="en-US" altLang="en-US" sz="3733" b="1" dirty="0">
              <a:ea typeface="ＭＳ Ｐゴシック" panose="020B0600070205080204" pitchFamily="34" charset="-128"/>
            </a:endParaRPr>
          </a:p>
        </p:txBody>
      </p:sp>
      <p:sp>
        <p:nvSpPr>
          <p:cNvPr id="2" name="TextBox 1">
            <a:extLst>
              <a:ext uri="{FF2B5EF4-FFF2-40B4-BE49-F238E27FC236}">
                <a16:creationId xmlns:a16="http://schemas.microsoft.com/office/drawing/2014/main" id="{0F6760D2-8EE7-D6F1-9833-5DC10BE4A3AB}"/>
              </a:ext>
            </a:extLst>
          </p:cNvPr>
          <p:cNvSpPr txBox="1"/>
          <p:nvPr/>
        </p:nvSpPr>
        <p:spPr>
          <a:xfrm>
            <a:off x="3282462" y="911052"/>
            <a:ext cx="184731" cy="461665"/>
          </a:xfrm>
          <a:prstGeom prst="rect">
            <a:avLst/>
          </a:prstGeom>
          <a:noFill/>
        </p:spPr>
        <p:txBody>
          <a:bodyPr wrap="none" rtlCol="0">
            <a:spAutoFit/>
          </a:bodyPr>
          <a:lstStyle/>
          <a:p>
            <a:pPr defTabSz="609585">
              <a:defRPr/>
            </a:pPr>
            <a:endParaRPr lang="en-US" sz="2400" dirty="0">
              <a:solidFill>
                <a:srgbClr val="4B2E83"/>
              </a:solidFill>
              <a:latin typeface="Calibri"/>
            </a:endParaRPr>
          </a:p>
        </p:txBody>
      </p:sp>
    </p:spTree>
    <p:extLst>
      <p:ext uri="{BB962C8B-B14F-4D97-AF65-F5344CB8AC3E}">
        <p14:creationId xmlns:p14="http://schemas.microsoft.com/office/powerpoint/2010/main" val="254395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F1B3ADA-D657-BA0A-7F7A-60C27F6851D8}"/>
              </a:ext>
            </a:extLst>
          </p:cNvPr>
          <p:cNvSpPr>
            <a:spLocks noGrp="1"/>
          </p:cNvSpPr>
          <p:nvPr>
            <p:ph type="body" sz="quarter" idx="11"/>
          </p:nvPr>
        </p:nvSpPr>
        <p:spPr>
          <a:xfrm>
            <a:off x="597231" y="1402915"/>
            <a:ext cx="10929485" cy="4558498"/>
          </a:xfrm>
        </p:spPr>
        <p:txBody>
          <a:bodyPr/>
          <a:lstStyle/>
          <a:p>
            <a:r>
              <a:rPr lang="en-US" sz="2000" dirty="0"/>
              <a:t>Two groups will be the primary participants of the Risk Review (Debates), starting in Week #3</a:t>
            </a:r>
          </a:p>
          <a:p>
            <a:r>
              <a:rPr lang="en-US" sz="2000" dirty="0"/>
              <a:t>Every Monday, we’ll do a </a:t>
            </a:r>
            <a:r>
              <a:rPr lang="en-US" sz="2000" b="1" dirty="0"/>
              <a:t>Small Group Report </a:t>
            </a:r>
            <a:r>
              <a:rPr lang="en-US" sz="2000" dirty="0"/>
              <a:t>session in class.</a:t>
            </a:r>
          </a:p>
          <a:p>
            <a:pPr lvl="1"/>
            <a:r>
              <a:rPr lang="en-US" sz="1800" dirty="0"/>
              <a:t>I’ll present a question, and you’ll sit with your teams to discuss and come up with an answer. </a:t>
            </a:r>
          </a:p>
          <a:p>
            <a:pPr lvl="1"/>
            <a:r>
              <a:rPr lang="en-US" sz="1800" dirty="0"/>
              <a:t>One person in your group needs to be the scribe and turn in your written report at the end of class by posting your presentations to the appropriate discussion board week.</a:t>
            </a:r>
          </a:p>
          <a:p>
            <a:pPr lvl="2"/>
            <a:r>
              <a:rPr lang="en-US" sz="1600" dirty="0"/>
              <a:t>That report also needs to list the names of those present, so credit is provided to the right people.</a:t>
            </a:r>
          </a:p>
          <a:p>
            <a:pPr lvl="2"/>
            <a:r>
              <a:rPr lang="en-US" sz="1600" dirty="0"/>
              <a:t>If you miss class, you have the option of looking up the question in the slide deck, setting a timer for 20 minutes and writing up your answer.  You must send this to Michaela and note the date, the question and your answer.</a:t>
            </a:r>
          </a:p>
          <a:p>
            <a:pPr lvl="1"/>
            <a:r>
              <a:rPr lang="en-US" sz="2000" dirty="0"/>
              <a:t>Each group will be given 5 minutes to present on their responses at the end of class</a:t>
            </a:r>
          </a:p>
        </p:txBody>
      </p:sp>
      <p:sp>
        <p:nvSpPr>
          <p:cNvPr id="4" name="Text Placeholder 3">
            <a:extLst>
              <a:ext uri="{FF2B5EF4-FFF2-40B4-BE49-F238E27FC236}">
                <a16:creationId xmlns:a16="http://schemas.microsoft.com/office/drawing/2014/main" id="{D35627F5-85A7-1D67-48D3-8473DD61C6BF}"/>
              </a:ext>
            </a:extLst>
          </p:cNvPr>
          <p:cNvSpPr>
            <a:spLocks noGrp="1"/>
          </p:cNvSpPr>
          <p:nvPr>
            <p:ph type="body" sz="quarter" idx="10"/>
          </p:nvPr>
        </p:nvSpPr>
        <p:spPr/>
        <p:txBody>
          <a:bodyPr/>
          <a:lstStyle/>
          <a:p>
            <a:r>
              <a:rPr lang="en-US" dirty="0"/>
              <a:t>Group Work is 45% of the grade</a:t>
            </a:r>
          </a:p>
        </p:txBody>
      </p:sp>
    </p:spTree>
    <p:extLst>
      <p:ext uri="{BB962C8B-B14F-4D97-AF65-F5344CB8AC3E}">
        <p14:creationId xmlns:p14="http://schemas.microsoft.com/office/powerpoint/2010/main" val="9904772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13834" y="2086425"/>
            <a:ext cx="11430789" cy="3154535"/>
          </a:xfrm>
        </p:spPr>
        <p:txBody>
          <a:bodyPr/>
          <a:lstStyle/>
          <a:p>
            <a:pPr eaLnBrk="1" hangingPunct="1">
              <a:lnSpc>
                <a:spcPct val="80000"/>
              </a:lnSpc>
              <a:buFont typeface="Wingdings" pitchFamily="2" charset="2"/>
              <a:buNone/>
            </a:pPr>
            <a:r>
              <a:rPr lang="en-US" altLang="en-US" sz="2133" dirty="0">
                <a:ea typeface="ＭＳ Ｐゴシック" panose="020B0600070205080204" pitchFamily="34" charset="-128"/>
              </a:rPr>
              <a:t>If P then Q</a:t>
            </a:r>
          </a:p>
          <a:p>
            <a:pPr eaLnBrk="1" hangingPunct="1">
              <a:lnSpc>
                <a:spcPct val="80000"/>
              </a:lnSpc>
              <a:buFont typeface="Wingdings" pitchFamily="2" charset="2"/>
              <a:buNone/>
            </a:pPr>
            <a:r>
              <a:rPr lang="en-US" altLang="en-US" sz="2133" u="sng" dirty="0">
                <a:ea typeface="ＭＳ Ｐゴシック" panose="020B0600070205080204" pitchFamily="34" charset="-128"/>
              </a:rPr>
              <a:t>Q</a:t>
            </a:r>
          </a:p>
          <a:p>
            <a:pPr eaLnBrk="1" hangingPunct="1">
              <a:lnSpc>
                <a:spcPct val="80000"/>
              </a:lnSpc>
              <a:buFont typeface="Wingdings" pitchFamily="2" charset="2"/>
              <a:buNone/>
            </a:pPr>
            <a:r>
              <a:rPr lang="en-US" altLang="en-US" sz="2133" dirty="0">
                <a:ea typeface="ＭＳ Ｐゴシック" panose="020B0600070205080204" pitchFamily="34" charset="-128"/>
              </a:rPr>
              <a:t>Therefore P</a:t>
            </a:r>
          </a:p>
          <a:p>
            <a:pPr eaLnBrk="1" hangingPunct="1">
              <a:lnSpc>
                <a:spcPct val="80000"/>
              </a:lnSpc>
              <a:buFont typeface="Wingdings" pitchFamily="2" charset="2"/>
              <a:buNone/>
            </a:pPr>
            <a:endParaRPr lang="en-US" altLang="en-US" sz="2133" dirty="0">
              <a:ea typeface="ＭＳ Ｐゴシック" panose="020B0600070205080204" pitchFamily="34" charset="-128"/>
            </a:endParaRPr>
          </a:p>
          <a:p>
            <a:pPr eaLnBrk="1" hangingPunct="1">
              <a:lnSpc>
                <a:spcPct val="80000"/>
              </a:lnSpc>
              <a:buFont typeface="Wingdings" pitchFamily="2" charset="2"/>
              <a:buNone/>
            </a:pPr>
            <a:r>
              <a:rPr lang="en-US" altLang="en-US" sz="2133" dirty="0">
                <a:ea typeface="ＭＳ Ｐゴシック" panose="020B0600070205080204" pitchFamily="34" charset="-128"/>
              </a:rPr>
              <a:t>If it is raining out then the grass is wet.</a:t>
            </a:r>
          </a:p>
          <a:p>
            <a:pPr eaLnBrk="1" hangingPunct="1">
              <a:lnSpc>
                <a:spcPct val="80000"/>
              </a:lnSpc>
              <a:buFont typeface="Wingdings" pitchFamily="2" charset="2"/>
              <a:buNone/>
            </a:pPr>
            <a:r>
              <a:rPr lang="en-US" altLang="en-US" sz="2133" u="sng" dirty="0">
                <a:ea typeface="ＭＳ Ｐゴシック" panose="020B0600070205080204" pitchFamily="34" charset="-128"/>
              </a:rPr>
              <a:t>The grass is wet.</a:t>
            </a:r>
          </a:p>
          <a:p>
            <a:pPr eaLnBrk="1" hangingPunct="1">
              <a:lnSpc>
                <a:spcPct val="80000"/>
              </a:lnSpc>
              <a:buFont typeface="Wingdings" pitchFamily="2" charset="2"/>
              <a:buNone/>
            </a:pPr>
            <a:r>
              <a:rPr lang="en-US" altLang="en-US" sz="2133" dirty="0">
                <a:ea typeface="ＭＳ Ｐゴシック" panose="020B0600070205080204" pitchFamily="34" charset="-128"/>
              </a:rPr>
              <a:t>So, it is raining out.</a:t>
            </a:r>
          </a:p>
          <a:p>
            <a:pPr eaLnBrk="1" hangingPunct="1">
              <a:lnSpc>
                <a:spcPct val="80000"/>
              </a:lnSpc>
              <a:buFont typeface="Wingdings" pitchFamily="2" charset="2"/>
              <a:buNone/>
            </a:pPr>
            <a:endParaRPr lang="en-US" altLang="en-US" sz="2133" dirty="0">
              <a:ea typeface="ＭＳ Ｐゴシック" panose="020B0600070205080204" pitchFamily="34" charset="-128"/>
            </a:endParaRPr>
          </a:p>
          <a:p>
            <a:pPr eaLnBrk="1" hangingPunct="1">
              <a:lnSpc>
                <a:spcPct val="80000"/>
              </a:lnSpc>
              <a:buFont typeface="Wingdings" pitchFamily="2" charset="2"/>
              <a:buNone/>
            </a:pPr>
            <a:r>
              <a:rPr lang="en-US" altLang="en-US" sz="2133" dirty="0">
                <a:ea typeface="ＭＳ Ｐゴシック" panose="020B0600070205080204" pitchFamily="34" charset="-128"/>
              </a:rPr>
              <a:t>If there are intellectual property rights, then file sharing is wrong.</a:t>
            </a:r>
          </a:p>
          <a:p>
            <a:pPr eaLnBrk="1" hangingPunct="1">
              <a:lnSpc>
                <a:spcPct val="80000"/>
              </a:lnSpc>
              <a:buFont typeface="Wingdings" pitchFamily="2" charset="2"/>
              <a:buNone/>
            </a:pPr>
            <a:r>
              <a:rPr lang="en-US" altLang="en-US" sz="2133" u="sng" dirty="0">
                <a:ea typeface="ＭＳ Ｐゴシック" panose="020B0600070205080204" pitchFamily="34" charset="-128"/>
              </a:rPr>
              <a:t>File sharing is wrong</a:t>
            </a:r>
          </a:p>
          <a:p>
            <a:pPr eaLnBrk="1" hangingPunct="1">
              <a:lnSpc>
                <a:spcPct val="80000"/>
              </a:lnSpc>
              <a:buFont typeface="Wingdings" pitchFamily="2" charset="2"/>
              <a:buNone/>
            </a:pPr>
            <a:r>
              <a:rPr lang="en-US" altLang="en-US" sz="2133" dirty="0">
                <a:ea typeface="ＭＳ Ｐゴシック" panose="020B0600070205080204" pitchFamily="34" charset="-128"/>
              </a:rPr>
              <a:t>So, there are intellectual property rights</a:t>
            </a:r>
          </a:p>
        </p:txBody>
      </p:sp>
      <p:sp>
        <p:nvSpPr>
          <p:cNvPr id="5" name="Text Placeholder 4"/>
          <p:cNvSpPr>
            <a:spLocks noGrp="1"/>
          </p:cNvSpPr>
          <p:nvPr>
            <p:ph type="body" sz="quarter" idx="10"/>
          </p:nvPr>
        </p:nvSpPr>
        <p:spPr>
          <a:xfrm>
            <a:off x="613834" y="401561"/>
            <a:ext cx="10192711" cy="706803"/>
          </a:xfrm>
        </p:spPr>
        <p:txBody>
          <a:bodyPr>
            <a:normAutofit fontScale="55000" lnSpcReduction="20000"/>
          </a:bodyPr>
          <a:lstStyle/>
          <a:p>
            <a:pPr marL="812780" indent="-812780"/>
            <a:r>
              <a:rPr lang="en-US" altLang="en-US" sz="9600" dirty="0">
                <a:ea typeface="ＭＳ Ｐゴシック" panose="020B0600070205080204" pitchFamily="34" charset="-128"/>
              </a:rPr>
              <a:t>Affirming the Consequent</a:t>
            </a:r>
            <a:endParaRPr lang="en-US" altLang="en-US" sz="3733" b="1" dirty="0">
              <a:ea typeface="ＭＳ Ｐゴシック" panose="020B0600070205080204" pitchFamily="34" charset="-128"/>
            </a:endParaRPr>
          </a:p>
        </p:txBody>
      </p:sp>
      <p:sp>
        <p:nvSpPr>
          <p:cNvPr id="2" name="TextBox 1">
            <a:extLst>
              <a:ext uri="{FF2B5EF4-FFF2-40B4-BE49-F238E27FC236}">
                <a16:creationId xmlns:a16="http://schemas.microsoft.com/office/drawing/2014/main" id="{0F6760D2-8EE7-D6F1-9833-5DC10BE4A3AB}"/>
              </a:ext>
            </a:extLst>
          </p:cNvPr>
          <p:cNvSpPr txBox="1"/>
          <p:nvPr/>
        </p:nvSpPr>
        <p:spPr>
          <a:xfrm>
            <a:off x="3282462" y="911052"/>
            <a:ext cx="184731" cy="461665"/>
          </a:xfrm>
          <a:prstGeom prst="rect">
            <a:avLst/>
          </a:prstGeom>
          <a:noFill/>
        </p:spPr>
        <p:txBody>
          <a:bodyPr wrap="none" rtlCol="0">
            <a:spAutoFit/>
          </a:bodyPr>
          <a:lstStyle/>
          <a:p>
            <a:pPr defTabSz="609585">
              <a:defRPr/>
            </a:pPr>
            <a:endParaRPr lang="en-US" sz="2400" dirty="0">
              <a:solidFill>
                <a:srgbClr val="4B2E83"/>
              </a:solidFill>
              <a:latin typeface="Calibri"/>
            </a:endParaRPr>
          </a:p>
        </p:txBody>
      </p:sp>
      <p:sp>
        <p:nvSpPr>
          <p:cNvPr id="3" name="TextBox 1">
            <a:extLst>
              <a:ext uri="{FF2B5EF4-FFF2-40B4-BE49-F238E27FC236}">
                <a16:creationId xmlns:a16="http://schemas.microsoft.com/office/drawing/2014/main" id="{D02E6DD2-5F80-6E01-C0B2-64AC6E478B31}"/>
              </a:ext>
            </a:extLst>
          </p:cNvPr>
          <p:cNvSpPr txBox="1">
            <a:spLocks noChangeArrowheads="1"/>
          </p:cNvSpPr>
          <p:nvPr/>
        </p:nvSpPr>
        <p:spPr bwMode="auto">
          <a:xfrm>
            <a:off x="8912540" y="2086425"/>
            <a:ext cx="2665627"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defTabSz="609585">
              <a:lnSpc>
                <a:spcPct val="80000"/>
              </a:lnSpc>
              <a:defRPr/>
            </a:pPr>
            <a:r>
              <a:rPr lang="en-US" altLang="en-US" sz="2133" dirty="0">
                <a:solidFill>
                  <a:srgbClr val="4B2E83"/>
                </a:solidFill>
              </a:rPr>
              <a:t>Note how this form is different</a:t>
            </a:r>
          </a:p>
          <a:p>
            <a:pPr defTabSz="609585">
              <a:lnSpc>
                <a:spcPct val="80000"/>
              </a:lnSpc>
              <a:defRPr/>
            </a:pPr>
            <a:endParaRPr lang="en-US" altLang="en-US" sz="2133" dirty="0">
              <a:solidFill>
                <a:srgbClr val="4B2E83"/>
              </a:solidFill>
            </a:endParaRPr>
          </a:p>
          <a:p>
            <a:pPr defTabSz="609585">
              <a:lnSpc>
                <a:spcPct val="80000"/>
              </a:lnSpc>
              <a:defRPr/>
            </a:pPr>
            <a:r>
              <a:rPr lang="en-US" altLang="en-US" sz="2133" dirty="0">
                <a:solidFill>
                  <a:srgbClr val="4B2E83"/>
                </a:solidFill>
              </a:rPr>
              <a:t>If P then Q</a:t>
            </a:r>
          </a:p>
          <a:p>
            <a:pPr defTabSz="609585">
              <a:lnSpc>
                <a:spcPct val="80000"/>
              </a:lnSpc>
              <a:defRPr/>
            </a:pPr>
            <a:r>
              <a:rPr lang="en-US" altLang="en-US" sz="2133" u="sng" dirty="0">
                <a:solidFill>
                  <a:srgbClr val="4B2E83"/>
                </a:solidFill>
              </a:rPr>
              <a:t>P	</a:t>
            </a:r>
          </a:p>
          <a:p>
            <a:pPr defTabSz="609585">
              <a:lnSpc>
                <a:spcPct val="80000"/>
              </a:lnSpc>
              <a:defRPr/>
            </a:pPr>
            <a:r>
              <a:rPr lang="en-US" altLang="en-US" sz="2133" dirty="0">
                <a:solidFill>
                  <a:srgbClr val="4B2E83"/>
                </a:solidFill>
              </a:rPr>
              <a:t>Therefore Q</a:t>
            </a:r>
          </a:p>
        </p:txBody>
      </p:sp>
    </p:spTree>
    <p:extLst>
      <p:ext uri="{BB962C8B-B14F-4D97-AF65-F5344CB8AC3E}">
        <p14:creationId xmlns:p14="http://schemas.microsoft.com/office/powerpoint/2010/main" val="404056088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13834" y="2086425"/>
            <a:ext cx="11430789" cy="3154535"/>
          </a:xfrm>
        </p:spPr>
        <p:txBody>
          <a:bodyPr/>
          <a:lstStyle/>
          <a:p>
            <a:pPr eaLnBrk="1" hangingPunct="1">
              <a:lnSpc>
                <a:spcPct val="80000"/>
              </a:lnSpc>
              <a:buFont typeface="Wingdings" pitchFamily="2" charset="2"/>
              <a:buNone/>
            </a:pPr>
            <a:r>
              <a:rPr lang="en-US" altLang="en-US" sz="2133" dirty="0">
                <a:ea typeface="ＭＳ Ｐゴシック" panose="020B0600070205080204" pitchFamily="34" charset="-128"/>
              </a:rPr>
              <a:t>If P then Q</a:t>
            </a:r>
          </a:p>
          <a:p>
            <a:pPr eaLnBrk="1" hangingPunct="1">
              <a:lnSpc>
                <a:spcPct val="80000"/>
              </a:lnSpc>
              <a:buFont typeface="Wingdings" pitchFamily="2" charset="2"/>
              <a:buNone/>
            </a:pPr>
            <a:r>
              <a:rPr lang="en-US" altLang="en-US" sz="2133" u="sng" dirty="0">
                <a:ea typeface="ＭＳ Ｐゴシック" panose="020B0600070205080204" pitchFamily="34" charset="-128"/>
              </a:rPr>
              <a:t>Not P</a:t>
            </a:r>
          </a:p>
          <a:p>
            <a:pPr eaLnBrk="1" hangingPunct="1">
              <a:lnSpc>
                <a:spcPct val="80000"/>
              </a:lnSpc>
              <a:buFont typeface="Wingdings" pitchFamily="2" charset="2"/>
              <a:buNone/>
            </a:pPr>
            <a:r>
              <a:rPr lang="en-US" altLang="en-US" sz="2133" dirty="0">
                <a:ea typeface="ＭＳ Ｐゴシック" panose="020B0600070205080204" pitchFamily="34" charset="-128"/>
              </a:rPr>
              <a:t>Therefore Not Q</a:t>
            </a:r>
          </a:p>
          <a:p>
            <a:pPr eaLnBrk="1" hangingPunct="1">
              <a:lnSpc>
                <a:spcPct val="80000"/>
              </a:lnSpc>
              <a:buFont typeface="Wingdings" pitchFamily="2" charset="2"/>
              <a:buNone/>
            </a:pPr>
            <a:endParaRPr lang="en-US" altLang="en-US" sz="2133" dirty="0">
              <a:ea typeface="ＭＳ Ｐゴシック" panose="020B0600070205080204" pitchFamily="34" charset="-128"/>
            </a:endParaRPr>
          </a:p>
          <a:p>
            <a:pPr eaLnBrk="1" hangingPunct="1">
              <a:lnSpc>
                <a:spcPct val="80000"/>
              </a:lnSpc>
              <a:buFont typeface="Wingdings" pitchFamily="2" charset="2"/>
              <a:buNone/>
            </a:pPr>
            <a:r>
              <a:rPr lang="en-US" altLang="en-US" sz="2133" dirty="0">
                <a:ea typeface="ＭＳ Ｐゴシック" panose="020B0600070205080204" pitchFamily="34" charset="-128"/>
              </a:rPr>
              <a:t>If it is raining out then the grass is wet.</a:t>
            </a:r>
          </a:p>
          <a:p>
            <a:pPr eaLnBrk="1" hangingPunct="1">
              <a:lnSpc>
                <a:spcPct val="80000"/>
              </a:lnSpc>
              <a:buFont typeface="Wingdings" pitchFamily="2" charset="2"/>
              <a:buNone/>
            </a:pPr>
            <a:r>
              <a:rPr lang="en-US" altLang="en-US" sz="2133" u="sng" dirty="0">
                <a:ea typeface="ＭＳ Ｐゴシック" panose="020B0600070205080204" pitchFamily="34" charset="-128"/>
              </a:rPr>
              <a:t>It is not raining out.</a:t>
            </a:r>
          </a:p>
          <a:p>
            <a:pPr eaLnBrk="1" hangingPunct="1">
              <a:lnSpc>
                <a:spcPct val="80000"/>
              </a:lnSpc>
              <a:buFont typeface="Wingdings" pitchFamily="2" charset="2"/>
              <a:buNone/>
            </a:pPr>
            <a:r>
              <a:rPr lang="en-US" altLang="en-US" sz="2133" dirty="0">
                <a:ea typeface="ＭＳ Ｐゴシック" panose="020B0600070205080204" pitchFamily="34" charset="-128"/>
              </a:rPr>
              <a:t>So, the grass is not wet.</a:t>
            </a:r>
          </a:p>
          <a:p>
            <a:pPr eaLnBrk="1" hangingPunct="1">
              <a:lnSpc>
                <a:spcPct val="80000"/>
              </a:lnSpc>
              <a:buFont typeface="Wingdings" pitchFamily="2" charset="2"/>
              <a:buNone/>
            </a:pPr>
            <a:endParaRPr lang="en-US" altLang="en-US" sz="2133" dirty="0">
              <a:ea typeface="ＭＳ Ｐゴシック" panose="020B0600070205080204" pitchFamily="34" charset="-128"/>
            </a:endParaRPr>
          </a:p>
          <a:p>
            <a:pPr eaLnBrk="1" hangingPunct="1">
              <a:lnSpc>
                <a:spcPct val="80000"/>
              </a:lnSpc>
              <a:buFont typeface="Wingdings" pitchFamily="2" charset="2"/>
              <a:buNone/>
            </a:pPr>
            <a:r>
              <a:rPr lang="en-US" altLang="en-US" sz="2133" dirty="0">
                <a:ea typeface="ＭＳ Ｐゴシック" panose="020B0600070205080204" pitchFamily="34" charset="-128"/>
              </a:rPr>
              <a:t>If there are intellectual property rights, then file sharing is wrong.</a:t>
            </a:r>
          </a:p>
          <a:p>
            <a:pPr eaLnBrk="1" hangingPunct="1">
              <a:lnSpc>
                <a:spcPct val="80000"/>
              </a:lnSpc>
              <a:buFont typeface="Wingdings" pitchFamily="2" charset="2"/>
              <a:buNone/>
            </a:pPr>
            <a:r>
              <a:rPr lang="en-US" altLang="en-US" sz="2133" u="sng" dirty="0">
                <a:ea typeface="ＭＳ Ｐゴシック" panose="020B0600070205080204" pitchFamily="34" charset="-128"/>
              </a:rPr>
              <a:t>There are no intellectual property rights</a:t>
            </a:r>
          </a:p>
          <a:p>
            <a:pPr eaLnBrk="1" hangingPunct="1">
              <a:lnSpc>
                <a:spcPct val="80000"/>
              </a:lnSpc>
              <a:buFont typeface="Wingdings" pitchFamily="2" charset="2"/>
              <a:buNone/>
            </a:pPr>
            <a:r>
              <a:rPr lang="en-US" altLang="en-US" sz="2133" dirty="0">
                <a:ea typeface="ＭＳ Ｐゴシック" panose="020B0600070205080204" pitchFamily="34" charset="-128"/>
              </a:rPr>
              <a:t>So, file sharing is not wrong (it is right?)</a:t>
            </a:r>
          </a:p>
        </p:txBody>
      </p:sp>
      <p:sp>
        <p:nvSpPr>
          <p:cNvPr id="5" name="Text Placeholder 4"/>
          <p:cNvSpPr>
            <a:spLocks noGrp="1"/>
          </p:cNvSpPr>
          <p:nvPr>
            <p:ph type="body" sz="quarter" idx="10"/>
          </p:nvPr>
        </p:nvSpPr>
        <p:spPr>
          <a:xfrm>
            <a:off x="613834" y="401561"/>
            <a:ext cx="10068021" cy="776075"/>
          </a:xfrm>
        </p:spPr>
        <p:txBody>
          <a:bodyPr>
            <a:normAutofit fontScale="40000" lnSpcReduction="20000"/>
          </a:bodyPr>
          <a:lstStyle/>
          <a:p>
            <a:pPr marL="812780" indent="-812780"/>
            <a:r>
              <a:rPr lang="en-US" altLang="en-US" sz="12800" dirty="0">
                <a:ea typeface="ＭＳ Ｐゴシック" panose="020B0600070205080204" pitchFamily="34" charset="-128"/>
              </a:rPr>
              <a:t>Denying the Antecedent</a:t>
            </a:r>
            <a:endParaRPr lang="en-US" altLang="en-US" sz="3733" b="1" dirty="0">
              <a:ea typeface="ＭＳ Ｐゴシック" panose="020B0600070205080204" pitchFamily="34" charset="-128"/>
            </a:endParaRPr>
          </a:p>
        </p:txBody>
      </p:sp>
      <p:sp>
        <p:nvSpPr>
          <p:cNvPr id="2" name="TextBox 1">
            <a:extLst>
              <a:ext uri="{FF2B5EF4-FFF2-40B4-BE49-F238E27FC236}">
                <a16:creationId xmlns:a16="http://schemas.microsoft.com/office/drawing/2014/main" id="{0F6760D2-8EE7-D6F1-9833-5DC10BE4A3AB}"/>
              </a:ext>
            </a:extLst>
          </p:cNvPr>
          <p:cNvSpPr txBox="1"/>
          <p:nvPr/>
        </p:nvSpPr>
        <p:spPr>
          <a:xfrm>
            <a:off x="3282462" y="911052"/>
            <a:ext cx="184731" cy="461665"/>
          </a:xfrm>
          <a:prstGeom prst="rect">
            <a:avLst/>
          </a:prstGeom>
          <a:noFill/>
        </p:spPr>
        <p:txBody>
          <a:bodyPr wrap="none" rtlCol="0">
            <a:spAutoFit/>
          </a:bodyPr>
          <a:lstStyle/>
          <a:p>
            <a:pPr defTabSz="609585">
              <a:defRPr/>
            </a:pPr>
            <a:endParaRPr lang="en-US" sz="2400" dirty="0">
              <a:solidFill>
                <a:srgbClr val="4B2E83"/>
              </a:solidFill>
              <a:latin typeface="Calibri"/>
            </a:endParaRPr>
          </a:p>
        </p:txBody>
      </p:sp>
      <p:sp>
        <p:nvSpPr>
          <p:cNvPr id="3" name="TextBox 1">
            <a:extLst>
              <a:ext uri="{FF2B5EF4-FFF2-40B4-BE49-F238E27FC236}">
                <a16:creationId xmlns:a16="http://schemas.microsoft.com/office/drawing/2014/main" id="{C6A05946-AC88-B636-5607-8A038DAFFF32}"/>
              </a:ext>
            </a:extLst>
          </p:cNvPr>
          <p:cNvSpPr txBox="1">
            <a:spLocks noChangeArrowheads="1"/>
          </p:cNvSpPr>
          <p:nvPr/>
        </p:nvSpPr>
        <p:spPr bwMode="auto">
          <a:xfrm>
            <a:off x="9623042" y="1947147"/>
            <a:ext cx="2421580" cy="1667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defTabSz="609585">
              <a:lnSpc>
                <a:spcPct val="80000"/>
              </a:lnSpc>
              <a:defRPr/>
            </a:pPr>
            <a:r>
              <a:rPr lang="en-US" altLang="en-US" sz="2133" dirty="0">
                <a:solidFill>
                  <a:srgbClr val="4B2E83"/>
                </a:solidFill>
              </a:rPr>
              <a:t>Note how this form is different</a:t>
            </a:r>
          </a:p>
          <a:p>
            <a:pPr defTabSz="609585">
              <a:lnSpc>
                <a:spcPct val="80000"/>
              </a:lnSpc>
              <a:defRPr/>
            </a:pPr>
            <a:endParaRPr lang="en-US" altLang="en-US" sz="2133" dirty="0">
              <a:solidFill>
                <a:srgbClr val="4B2E83"/>
              </a:solidFill>
            </a:endParaRPr>
          </a:p>
          <a:p>
            <a:pPr defTabSz="609585">
              <a:lnSpc>
                <a:spcPct val="80000"/>
              </a:lnSpc>
              <a:defRPr/>
            </a:pPr>
            <a:r>
              <a:rPr lang="en-US" altLang="en-US" sz="2133" dirty="0">
                <a:solidFill>
                  <a:srgbClr val="4B2E83"/>
                </a:solidFill>
              </a:rPr>
              <a:t>If P then Q</a:t>
            </a:r>
          </a:p>
          <a:p>
            <a:pPr defTabSz="609585">
              <a:lnSpc>
                <a:spcPct val="80000"/>
              </a:lnSpc>
              <a:defRPr/>
            </a:pPr>
            <a:r>
              <a:rPr lang="en-US" altLang="en-US" sz="2133" u="sng" dirty="0">
                <a:solidFill>
                  <a:srgbClr val="4B2E83"/>
                </a:solidFill>
              </a:rPr>
              <a:t>Not Q</a:t>
            </a:r>
          </a:p>
          <a:p>
            <a:pPr defTabSz="609585">
              <a:lnSpc>
                <a:spcPct val="80000"/>
              </a:lnSpc>
              <a:defRPr/>
            </a:pPr>
            <a:r>
              <a:rPr lang="en-US" altLang="en-US" sz="2133" dirty="0">
                <a:solidFill>
                  <a:srgbClr val="4B2E83"/>
                </a:solidFill>
              </a:rPr>
              <a:t>Therefore Not P</a:t>
            </a:r>
          </a:p>
        </p:txBody>
      </p:sp>
    </p:spTree>
    <p:extLst>
      <p:ext uri="{BB962C8B-B14F-4D97-AF65-F5344CB8AC3E}">
        <p14:creationId xmlns:p14="http://schemas.microsoft.com/office/powerpoint/2010/main" val="40140277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F07BF0-7B6B-8940-B624-077FED4CAFD6}"/>
              </a:ext>
            </a:extLst>
          </p:cNvPr>
          <p:cNvSpPr>
            <a:spLocks noGrp="1"/>
          </p:cNvSpPr>
          <p:nvPr>
            <p:ph type="body" sz="quarter" idx="11"/>
          </p:nvPr>
        </p:nvSpPr>
        <p:spPr>
          <a:xfrm>
            <a:off x="613833" y="859991"/>
            <a:ext cx="11248983" cy="3522341"/>
          </a:xfrm>
        </p:spPr>
        <p:txBody>
          <a:bodyPr>
            <a:normAutofit/>
          </a:bodyPr>
          <a:lstStyle/>
          <a:p>
            <a:r>
              <a:rPr lang="en-US" sz="6400" dirty="0"/>
              <a:t>Composing an Argument</a:t>
            </a:r>
          </a:p>
        </p:txBody>
      </p:sp>
    </p:spTree>
    <p:extLst>
      <p:ext uri="{BB962C8B-B14F-4D97-AF65-F5344CB8AC3E}">
        <p14:creationId xmlns:p14="http://schemas.microsoft.com/office/powerpoint/2010/main" val="1637762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1258" y="2431810"/>
            <a:ext cx="10929485" cy="3154535"/>
          </a:xfrm>
        </p:spPr>
        <p:txBody>
          <a:bodyPr/>
          <a:lstStyle/>
          <a:p>
            <a:r>
              <a:rPr lang="en-US" altLang="en-US" sz="2667" dirty="0">
                <a:ea typeface="ＭＳ Ｐゴシック" panose="020B0600070205080204" pitchFamily="34" charset="-128"/>
              </a:rPr>
              <a:t>Distinguish premises from conclusions</a:t>
            </a:r>
          </a:p>
          <a:p>
            <a:pPr lvl="1"/>
            <a:r>
              <a:rPr lang="en-US" altLang="en-US" b="0" dirty="0">
                <a:ea typeface="Arial" panose="020B0604020202020204" pitchFamily="34" charset="0"/>
              </a:rPr>
              <a:t>The first thing to note is that when someone is giving an argument, try to be careful about what they are arguing for, i.e. the conclusion, and the evidence they are giving in support of that conclusion, or the premises.</a:t>
            </a:r>
          </a:p>
        </p:txBody>
      </p:sp>
      <p:sp>
        <p:nvSpPr>
          <p:cNvPr id="5" name="Text Placeholder 4"/>
          <p:cNvSpPr>
            <a:spLocks noGrp="1"/>
          </p:cNvSpPr>
          <p:nvPr>
            <p:ph type="body" sz="quarter" idx="10"/>
          </p:nvPr>
        </p:nvSpPr>
        <p:spPr/>
        <p:txBody>
          <a:bodyPr>
            <a:normAutofit lnSpcReduction="10000"/>
          </a:bodyPr>
          <a:lstStyle/>
          <a:p>
            <a:pPr marL="812780" indent="-812780"/>
            <a:r>
              <a:rPr lang="en-US" altLang="en-US" sz="4267" b="1" dirty="0">
                <a:ea typeface="ＭＳ Ｐゴシック" panose="020B0600070205080204" pitchFamily="34" charset="-128"/>
              </a:rPr>
              <a:t>Step 1</a:t>
            </a:r>
          </a:p>
        </p:txBody>
      </p:sp>
    </p:spTree>
    <p:extLst>
      <p:ext uri="{BB962C8B-B14F-4D97-AF65-F5344CB8AC3E}">
        <p14:creationId xmlns:p14="http://schemas.microsoft.com/office/powerpoint/2010/main" val="2263341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1258" y="2431810"/>
            <a:ext cx="10929485" cy="3154535"/>
          </a:xfrm>
        </p:spPr>
        <p:txBody>
          <a:bodyPr/>
          <a:lstStyle/>
          <a:p>
            <a:r>
              <a:rPr lang="en-US" altLang="en-US" sz="2667" dirty="0">
                <a:ea typeface="ＭＳ Ｐゴシック" panose="020B0600070205080204" pitchFamily="34" charset="-128"/>
              </a:rPr>
              <a:t>Present ideas in a natural order</a:t>
            </a:r>
          </a:p>
          <a:p>
            <a:pPr lvl="1"/>
            <a:r>
              <a:rPr lang="en-US" altLang="en-US" b="0" dirty="0">
                <a:ea typeface="Arial" panose="020B0604020202020204" pitchFamily="34" charset="0"/>
              </a:rPr>
              <a:t>When giving an argument try to present the premises and conclusions in a natural way. Play around with the order of your ideas so that you can come up with a natural progression that leaves little doubt about your views and reasons.</a:t>
            </a:r>
          </a:p>
        </p:txBody>
      </p:sp>
      <p:sp>
        <p:nvSpPr>
          <p:cNvPr id="5" name="Text Placeholder 4"/>
          <p:cNvSpPr>
            <a:spLocks noGrp="1"/>
          </p:cNvSpPr>
          <p:nvPr>
            <p:ph type="body" sz="quarter" idx="10"/>
          </p:nvPr>
        </p:nvSpPr>
        <p:spPr/>
        <p:txBody>
          <a:bodyPr>
            <a:normAutofit lnSpcReduction="10000"/>
          </a:bodyPr>
          <a:lstStyle/>
          <a:p>
            <a:pPr marL="812780" indent="-812780"/>
            <a:r>
              <a:rPr lang="en-US" altLang="en-US" sz="4267" b="1" dirty="0">
                <a:ea typeface="ＭＳ Ｐゴシック" panose="020B0600070205080204" pitchFamily="34" charset="-128"/>
              </a:rPr>
              <a:t>Step 2</a:t>
            </a:r>
          </a:p>
        </p:txBody>
      </p:sp>
    </p:spTree>
    <p:extLst>
      <p:ext uri="{BB962C8B-B14F-4D97-AF65-F5344CB8AC3E}">
        <p14:creationId xmlns:p14="http://schemas.microsoft.com/office/powerpoint/2010/main" val="6163037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1258" y="2431810"/>
            <a:ext cx="10929485" cy="3154535"/>
          </a:xfrm>
        </p:spPr>
        <p:txBody>
          <a:bodyPr/>
          <a:lstStyle/>
          <a:p>
            <a:r>
              <a:rPr lang="en-US" altLang="en-US" sz="2667" dirty="0">
                <a:ea typeface="ＭＳ Ｐゴシック" panose="020B0600070205080204" pitchFamily="34" charset="-128"/>
              </a:rPr>
              <a:t>Start from reliable premises</a:t>
            </a:r>
          </a:p>
          <a:p>
            <a:pPr lvl="1"/>
            <a:r>
              <a:rPr lang="en-US" altLang="en-US" b="0" dirty="0">
                <a:ea typeface="Arial" panose="020B0604020202020204" pitchFamily="34" charset="0"/>
              </a:rPr>
              <a:t>Always start an argument with reliable premises. Also, do not overstate the case in your premises. An example of this can be seen in the following: "Nobody in the world today is really happy." This premise needs some defense and is likely not true.</a:t>
            </a:r>
          </a:p>
        </p:txBody>
      </p:sp>
      <p:sp>
        <p:nvSpPr>
          <p:cNvPr id="5" name="Text Placeholder 4"/>
          <p:cNvSpPr>
            <a:spLocks noGrp="1"/>
          </p:cNvSpPr>
          <p:nvPr>
            <p:ph type="body" sz="quarter" idx="10"/>
          </p:nvPr>
        </p:nvSpPr>
        <p:spPr/>
        <p:txBody>
          <a:bodyPr>
            <a:normAutofit lnSpcReduction="10000"/>
          </a:bodyPr>
          <a:lstStyle/>
          <a:p>
            <a:pPr marL="812780" indent="-812780"/>
            <a:r>
              <a:rPr lang="en-US" altLang="en-US" sz="4267" b="1" dirty="0">
                <a:ea typeface="ＭＳ Ｐゴシック" panose="020B0600070205080204" pitchFamily="34" charset="-128"/>
              </a:rPr>
              <a:t>Step 3</a:t>
            </a:r>
          </a:p>
        </p:txBody>
      </p:sp>
    </p:spTree>
    <p:extLst>
      <p:ext uri="{BB962C8B-B14F-4D97-AF65-F5344CB8AC3E}">
        <p14:creationId xmlns:p14="http://schemas.microsoft.com/office/powerpoint/2010/main" val="272227913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1258" y="2431810"/>
            <a:ext cx="10929485" cy="3154535"/>
          </a:xfrm>
        </p:spPr>
        <p:txBody>
          <a:bodyPr/>
          <a:lstStyle/>
          <a:p>
            <a:r>
              <a:rPr lang="en-US" altLang="en-US" sz="2667" dirty="0">
                <a:ea typeface="ＭＳ Ｐゴシック" panose="020B0600070205080204" pitchFamily="34" charset="-128"/>
              </a:rPr>
              <a:t>Use definite, specific, concrete language</a:t>
            </a:r>
          </a:p>
          <a:p>
            <a:pPr lvl="1"/>
            <a:r>
              <a:rPr lang="en-US" altLang="en-US" b="0" dirty="0">
                <a:ea typeface="Arial" panose="020B0604020202020204" pitchFamily="34" charset="0"/>
              </a:rPr>
              <a:t>Avoid using abstract, vague, and general terms when making your arguments. Use specific and concrete language where the meanings are relatively clear.</a:t>
            </a:r>
          </a:p>
        </p:txBody>
      </p:sp>
      <p:sp>
        <p:nvSpPr>
          <p:cNvPr id="5" name="Text Placeholder 4"/>
          <p:cNvSpPr>
            <a:spLocks noGrp="1"/>
          </p:cNvSpPr>
          <p:nvPr>
            <p:ph type="body" sz="quarter" idx="10"/>
          </p:nvPr>
        </p:nvSpPr>
        <p:spPr/>
        <p:txBody>
          <a:bodyPr>
            <a:normAutofit lnSpcReduction="10000"/>
          </a:bodyPr>
          <a:lstStyle/>
          <a:p>
            <a:pPr marL="812780" indent="-812780"/>
            <a:r>
              <a:rPr lang="en-US" altLang="en-US" sz="4267" b="1" dirty="0">
                <a:ea typeface="ＭＳ Ｐゴシック" panose="020B0600070205080204" pitchFamily="34" charset="-128"/>
              </a:rPr>
              <a:t>Step 4</a:t>
            </a:r>
          </a:p>
        </p:txBody>
      </p:sp>
    </p:spTree>
    <p:extLst>
      <p:ext uri="{BB962C8B-B14F-4D97-AF65-F5344CB8AC3E}">
        <p14:creationId xmlns:p14="http://schemas.microsoft.com/office/powerpoint/2010/main" val="241221818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1258" y="2431810"/>
            <a:ext cx="10929485" cy="3154535"/>
          </a:xfrm>
        </p:spPr>
        <p:txBody>
          <a:bodyPr/>
          <a:lstStyle/>
          <a:p>
            <a:r>
              <a:rPr lang="en-US" altLang="en-US" sz="2667" dirty="0">
                <a:ea typeface="ＭＳ Ｐゴシック" panose="020B0600070205080204" pitchFamily="34" charset="-128"/>
              </a:rPr>
              <a:t>Avoid loaded language</a:t>
            </a:r>
          </a:p>
          <a:p>
            <a:pPr lvl="1"/>
            <a:r>
              <a:rPr lang="en-US" altLang="en-US" b="0" dirty="0">
                <a:ea typeface="Arial" panose="020B0604020202020204" pitchFamily="34" charset="0"/>
              </a:rPr>
              <a:t>Try to avoid using loaded language when making your arguments. Do not distort counter arguments. Try to understand the opposing view, even if you disagree.</a:t>
            </a:r>
          </a:p>
        </p:txBody>
      </p:sp>
      <p:sp>
        <p:nvSpPr>
          <p:cNvPr id="5" name="Text Placeholder 4"/>
          <p:cNvSpPr>
            <a:spLocks noGrp="1"/>
          </p:cNvSpPr>
          <p:nvPr>
            <p:ph type="body" sz="quarter" idx="10"/>
          </p:nvPr>
        </p:nvSpPr>
        <p:spPr/>
        <p:txBody>
          <a:bodyPr>
            <a:normAutofit lnSpcReduction="10000"/>
          </a:bodyPr>
          <a:lstStyle/>
          <a:p>
            <a:pPr marL="812780" indent="-812780"/>
            <a:r>
              <a:rPr lang="en-US" altLang="en-US" sz="4267" b="1" dirty="0">
                <a:ea typeface="ＭＳ Ｐゴシック" panose="020B0600070205080204" pitchFamily="34" charset="-128"/>
              </a:rPr>
              <a:t>Step 5</a:t>
            </a:r>
          </a:p>
        </p:txBody>
      </p:sp>
    </p:spTree>
    <p:extLst>
      <p:ext uri="{BB962C8B-B14F-4D97-AF65-F5344CB8AC3E}">
        <p14:creationId xmlns:p14="http://schemas.microsoft.com/office/powerpoint/2010/main" val="31555676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1258" y="2431810"/>
            <a:ext cx="10929485" cy="3154535"/>
          </a:xfrm>
        </p:spPr>
        <p:txBody>
          <a:bodyPr/>
          <a:lstStyle/>
          <a:p>
            <a:r>
              <a:rPr lang="en-US" altLang="en-US" sz="2667" dirty="0">
                <a:ea typeface="ＭＳ Ｐゴシック" panose="020B0600070205080204" pitchFamily="34" charset="-128"/>
              </a:rPr>
              <a:t>Use consistent terms</a:t>
            </a:r>
          </a:p>
          <a:p>
            <a:pPr lvl="1"/>
            <a:r>
              <a:rPr lang="en-US" altLang="en-US" b="0" dirty="0">
                <a:ea typeface="Arial" panose="020B0604020202020204" pitchFamily="34" charset="0"/>
              </a:rPr>
              <a:t>Arguments depend on clear connections between their premises and conclusions. Therefore, use a single set of terms for each idea to avoid confusion.</a:t>
            </a:r>
          </a:p>
        </p:txBody>
      </p:sp>
      <p:sp>
        <p:nvSpPr>
          <p:cNvPr id="5" name="Text Placeholder 4"/>
          <p:cNvSpPr>
            <a:spLocks noGrp="1"/>
          </p:cNvSpPr>
          <p:nvPr>
            <p:ph type="body" sz="quarter" idx="10"/>
          </p:nvPr>
        </p:nvSpPr>
        <p:spPr/>
        <p:txBody>
          <a:bodyPr>
            <a:normAutofit lnSpcReduction="10000"/>
          </a:bodyPr>
          <a:lstStyle/>
          <a:p>
            <a:pPr marL="812780" indent="-812780"/>
            <a:r>
              <a:rPr lang="en-US" altLang="en-US" sz="4267" b="1" dirty="0">
                <a:ea typeface="ＭＳ Ｐゴシック" panose="020B0600070205080204" pitchFamily="34" charset="-128"/>
              </a:rPr>
              <a:t>Step 6</a:t>
            </a:r>
          </a:p>
        </p:txBody>
      </p:sp>
    </p:spTree>
    <p:extLst>
      <p:ext uri="{BB962C8B-B14F-4D97-AF65-F5344CB8AC3E}">
        <p14:creationId xmlns:p14="http://schemas.microsoft.com/office/powerpoint/2010/main" val="39090176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631258" y="2431810"/>
            <a:ext cx="10929485" cy="3154535"/>
          </a:xfrm>
        </p:spPr>
        <p:txBody>
          <a:bodyPr/>
          <a:lstStyle/>
          <a:p>
            <a:r>
              <a:rPr lang="en-US" altLang="en-US" sz="2667" dirty="0">
                <a:ea typeface="ＭＳ Ｐゴシック" panose="020B0600070205080204" pitchFamily="34" charset="-128"/>
              </a:rPr>
              <a:t>Keep to one meaning for each term</a:t>
            </a:r>
          </a:p>
          <a:p>
            <a:pPr lvl="1"/>
            <a:r>
              <a:rPr lang="en-US" altLang="en-US" b="0" dirty="0">
                <a:ea typeface="Arial" panose="020B0604020202020204" pitchFamily="34" charset="0"/>
              </a:rPr>
              <a:t>The fallacy of equivocation occurs when a key term or phrase in an argument is used in an ambiguous way. Ensure consistency in the use of terms throughout your argument to avoid equivocation.</a:t>
            </a:r>
          </a:p>
        </p:txBody>
      </p:sp>
      <p:sp>
        <p:nvSpPr>
          <p:cNvPr id="5" name="Text Placeholder 4"/>
          <p:cNvSpPr>
            <a:spLocks noGrp="1"/>
          </p:cNvSpPr>
          <p:nvPr>
            <p:ph type="body" sz="quarter" idx="10"/>
          </p:nvPr>
        </p:nvSpPr>
        <p:spPr/>
        <p:txBody>
          <a:bodyPr>
            <a:normAutofit lnSpcReduction="10000"/>
          </a:bodyPr>
          <a:lstStyle/>
          <a:p>
            <a:pPr marL="812780" indent="-812780"/>
            <a:r>
              <a:rPr lang="en-US" altLang="en-US" sz="4267" b="1" dirty="0">
                <a:ea typeface="ＭＳ Ｐゴシック" panose="020B0600070205080204" pitchFamily="34" charset="-128"/>
              </a:rPr>
              <a:t>Step 7</a:t>
            </a:r>
          </a:p>
        </p:txBody>
      </p:sp>
    </p:spTree>
    <p:extLst>
      <p:ext uri="{BB962C8B-B14F-4D97-AF65-F5344CB8AC3E}">
        <p14:creationId xmlns:p14="http://schemas.microsoft.com/office/powerpoint/2010/main" val="680135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F4E37A7-D4B3-A848-A017-9DE8C7E77B70}"/>
              </a:ext>
            </a:extLst>
          </p:cNvPr>
          <p:cNvSpPr>
            <a:spLocks noGrp="1"/>
          </p:cNvSpPr>
          <p:nvPr>
            <p:ph type="body" sz="quarter" idx="11"/>
          </p:nvPr>
        </p:nvSpPr>
        <p:spPr>
          <a:xfrm>
            <a:off x="613833" y="1608611"/>
            <a:ext cx="9704449" cy="3889571"/>
          </a:xfrm>
        </p:spPr>
        <p:txBody>
          <a:bodyPr/>
          <a:lstStyle/>
          <a:p>
            <a:r>
              <a:rPr lang="en-US" sz="2933" dirty="0"/>
              <a:t>Critique Team</a:t>
            </a:r>
          </a:p>
          <a:p>
            <a:pPr lvl="1"/>
            <a:r>
              <a:rPr lang="en-US" sz="2400" b="0" dirty="0"/>
              <a:t>will recognize the losses from the risk as unacceptable and will provide a rationale for why the risk management was poorly handled.</a:t>
            </a:r>
          </a:p>
          <a:p>
            <a:r>
              <a:rPr lang="en-US" sz="2667" dirty="0"/>
              <a:t>Defense Team</a:t>
            </a:r>
          </a:p>
          <a:p>
            <a:pPr lvl="1"/>
            <a:r>
              <a:rPr lang="en-US" sz="2400" b="0" dirty="0"/>
              <a:t>will have the task of representing and defending the actions of the enterprise or organization primarily responsible for any losses incurred.</a:t>
            </a:r>
          </a:p>
          <a:p>
            <a:pPr lvl="1"/>
            <a:endParaRPr lang="en-US" sz="2400" dirty="0"/>
          </a:p>
        </p:txBody>
      </p:sp>
      <p:sp>
        <p:nvSpPr>
          <p:cNvPr id="5" name="Text Placeholder 4"/>
          <p:cNvSpPr>
            <a:spLocks noGrp="1"/>
          </p:cNvSpPr>
          <p:nvPr>
            <p:ph type="body" sz="quarter" idx="10"/>
          </p:nvPr>
        </p:nvSpPr>
        <p:spPr/>
        <p:txBody>
          <a:bodyPr/>
          <a:lstStyle/>
          <a:p>
            <a:r>
              <a:rPr lang="en-US" dirty="0"/>
              <a:t>Expectations – Debate Details</a:t>
            </a:r>
          </a:p>
        </p:txBody>
      </p:sp>
    </p:spTree>
    <p:extLst>
      <p:ext uri="{BB962C8B-B14F-4D97-AF65-F5344CB8AC3E}">
        <p14:creationId xmlns:p14="http://schemas.microsoft.com/office/powerpoint/2010/main" val="38222009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nchor="b">
            <a:normAutofit/>
          </a:bodyPr>
          <a:lstStyle/>
          <a:p>
            <a:r>
              <a:rPr lang="en-US" dirty="0"/>
              <a:t>Group </a:t>
            </a:r>
            <a:r>
              <a:rPr lang="en-US"/>
              <a:t>Debate Prep</a:t>
            </a:r>
            <a:endParaRPr lang="en-US" dirty="0"/>
          </a:p>
        </p:txBody>
      </p:sp>
      <p:sp>
        <p:nvSpPr>
          <p:cNvPr id="2" name="TextBox 1">
            <a:extLst>
              <a:ext uri="{FF2B5EF4-FFF2-40B4-BE49-F238E27FC236}">
                <a16:creationId xmlns:a16="http://schemas.microsoft.com/office/drawing/2014/main" id="{7221C0A0-F50C-9A4D-8AF7-7E30C965BE48}"/>
              </a:ext>
            </a:extLst>
          </p:cNvPr>
          <p:cNvSpPr txBox="1"/>
          <p:nvPr/>
        </p:nvSpPr>
        <p:spPr>
          <a:xfrm>
            <a:off x="16009787" y="4494133"/>
            <a:ext cx="184731" cy="1200329"/>
          </a:xfrm>
          <a:prstGeom prst="rect">
            <a:avLst/>
          </a:prstGeom>
          <a:noFill/>
        </p:spPr>
        <p:txBody>
          <a:bodyPr wrap="none" rtlCol="0">
            <a:spAutoFit/>
          </a:bodyPr>
          <a:lstStyle/>
          <a:p>
            <a:pPr defTabSz="609585">
              <a:defRPr/>
            </a:pPr>
            <a:endParaRPr lang="en-US" sz="2400" dirty="0">
              <a:solidFill>
                <a:srgbClr val="E8D3A2"/>
              </a:solidFill>
              <a:latin typeface="Calibri"/>
            </a:endParaRPr>
          </a:p>
          <a:p>
            <a:pPr defTabSz="609585">
              <a:defRPr/>
            </a:pPr>
            <a:endParaRPr lang="en-US" sz="2400" dirty="0">
              <a:solidFill>
                <a:srgbClr val="E8D3A2"/>
              </a:solidFill>
              <a:latin typeface="Calibri"/>
            </a:endParaRPr>
          </a:p>
          <a:p>
            <a:pPr defTabSz="609585">
              <a:defRPr/>
            </a:pPr>
            <a:endParaRPr lang="en-US" sz="2400" dirty="0">
              <a:solidFill>
                <a:srgbClr val="E8D3A2"/>
              </a:solidFill>
              <a:latin typeface="Calibri"/>
            </a:endParaRPr>
          </a:p>
        </p:txBody>
      </p:sp>
    </p:spTree>
    <p:extLst>
      <p:ext uri="{BB962C8B-B14F-4D97-AF65-F5344CB8AC3E}">
        <p14:creationId xmlns:p14="http://schemas.microsoft.com/office/powerpoint/2010/main" val="280023709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1"/>
          </p:nvPr>
        </p:nvSpPr>
        <p:spPr>
          <a:xfrm>
            <a:off x="-591672" y="2122067"/>
            <a:ext cx="12326471" cy="3154535"/>
          </a:xfrm>
        </p:spPr>
        <p:txBody>
          <a:bodyPr/>
          <a:lstStyle/>
          <a:p>
            <a:pPr lvl="2">
              <a:lnSpc>
                <a:spcPct val="90000"/>
              </a:lnSpc>
            </a:pPr>
            <a:r>
              <a:rPr lang="en-US" altLang="en-US" sz="2667" b="0" dirty="0">
                <a:ea typeface="Arial" panose="020B0604020202020204" pitchFamily="34" charset="0"/>
              </a:rPr>
              <a:t>With your group, start preparing for your debate by researching information regarding the risk events assigned to you.</a:t>
            </a:r>
          </a:p>
          <a:p>
            <a:pPr lvl="2">
              <a:lnSpc>
                <a:spcPct val="90000"/>
              </a:lnSpc>
            </a:pPr>
            <a:endParaRPr lang="en-US" altLang="en-US" sz="2667" b="0" dirty="0">
              <a:ea typeface="Arial" panose="020B0604020202020204" pitchFamily="34" charset="0"/>
            </a:endParaRPr>
          </a:p>
          <a:p>
            <a:pPr lvl="2">
              <a:lnSpc>
                <a:spcPct val="90000"/>
              </a:lnSpc>
            </a:pPr>
            <a:r>
              <a:rPr lang="en-US" altLang="en-US" sz="2667" b="0" dirty="0">
                <a:ea typeface="Arial" panose="020B0604020202020204" pitchFamily="34" charset="0"/>
              </a:rPr>
              <a:t>Post potential arguments that you could make regarding your assigned debate.  </a:t>
            </a:r>
          </a:p>
          <a:p>
            <a:pPr lvl="2">
              <a:lnSpc>
                <a:spcPct val="90000"/>
              </a:lnSpc>
            </a:pPr>
            <a:endParaRPr lang="en-US" altLang="en-US" sz="2667" b="0" dirty="0">
              <a:ea typeface="Arial" panose="020B0604020202020204" pitchFamily="34" charset="0"/>
            </a:endParaRPr>
          </a:p>
          <a:p>
            <a:pPr lvl="2">
              <a:lnSpc>
                <a:spcPct val="90000"/>
              </a:lnSpc>
            </a:pPr>
            <a:r>
              <a:rPr lang="en-US" altLang="en-US" sz="2667" b="0" dirty="0">
                <a:ea typeface="Arial" panose="020B0604020202020204" pitchFamily="34" charset="0"/>
              </a:rPr>
              <a:t>Please cite your sources for any specific statistics or information that could be used in your debate.</a:t>
            </a:r>
          </a:p>
          <a:p>
            <a:pPr lvl="2">
              <a:lnSpc>
                <a:spcPct val="90000"/>
              </a:lnSpc>
            </a:pPr>
            <a:endParaRPr lang="en-US" altLang="en-US" sz="2667" b="0" dirty="0">
              <a:ea typeface="Arial" panose="020B0604020202020204" pitchFamily="34" charset="0"/>
            </a:endParaRPr>
          </a:p>
        </p:txBody>
      </p:sp>
      <p:sp>
        <p:nvSpPr>
          <p:cNvPr id="5" name="Text Placeholder 4"/>
          <p:cNvSpPr>
            <a:spLocks noGrp="1"/>
          </p:cNvSpPr>
          <p:nvPr>
            <p:ph type="body" sz="quarter" idx="10"/>
          </p:nvPr>
        </p:nvSpPr>
        <p:spPr/>
        <p:txBody>
          <a:bodyPr>
            <a:normAutofit lnSpcReduction="10000"/>
          </a:bodyPr>
          <a:lstStyle/>
          <a:p>
            <a:pPr marL="812780" indent="-812780"/>
            <a:r>
              <a:rPr lang="en-US" altLang="en-US" sz="4267" b="1" dirty="0">
                <a:ea typeface="ＭＳ Ｐゴシック" panose="020B0600070205080204" pitchFamily="34" charset="-128"/>
              </a:rPr>
              <a:t>Group Work – Debate Preparation</a:t>
            </a:r>
          </a:p>
        </p:txBody>
      </p:sp>
    </p:spTree>
    <p:extLst>
      <p:ext uri="{BB962C8B-B14F-4D97-AF65-F5344CB8AC3E}">
        <p14:creationId xmlns:p14="http://schemas.microsoft.com/office/powerpoint/2010/main" val="1425300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10CF9F-479E-2843-57D1-5849EC18CF27}"/>
              </a:ext>
            </a:extLst>
          </p:cNvPr>
          <p:cNvSpPr>
            <a:spLocks noGrp="1"/>
          </p:cNvSpPr>
          <p:nvPr>
            <p:ph type="body" sz="quarter" idx="11"/>
          </p:nvPr>
        </p:nvSpPr>
        <p:spPr>
          <a:xfrm>
            <a:off x="597231" y="1402915"/>
            <a:ext cx="5498769" cy="4059177"/>
          </a:xfrm>
        </p:spPr>
        <p:txBody>
          <a:bodyPr/>
          <a:lstStyle/>
          <a:p>
            <a:pPr algn="l">
              <a:spcBef>
                <a:spcPts val="0"/>
              </a:spcBef>
              <a:buFont typeface="Arial" panose="020B0604020202020204" pitchFamily="34" charset="0"/>
              <a:buChar char="•"/>
            </a:pPr>
            <a:r>
              <a:rPr lang="en-US" sz="2000" b="0" i="0" dirty="0">
                <a:solidFill>
                  <a:srgbClr val="2D3B45"/>
                </a:solidFill>
                <a:effectLst/>
                <a:latin typeface="Lato Extended"/>
              </a:rPr>
              <a:t>Jan 22: </a:t>
            </a:r>
            <a:r>
              <a:rPr lang="en-US" sz="2000" b="1" i="0" dirty="0">
                <a:solidFill>
                  <a:srgbClr val="2D3B45"/>
                </a:solidFill>
                <a:effectLst/>
                <a:latin typeface="Lato Extended"/>
              </a:rPr>
              <a:t>Facebook &amp; Cambridge Analytica</a:t>
            </a:r>
            <a:endParaRPr lang="en-US" sz="2000" b="0" i="0" dirty="0">
              <a:solidFill>
                <a:srgbClr val="2D3B45"/>
              </a:solidFill>
              <a:effectLst/>
              <a:latin typeface="Lato Extended"/>
            </a:endParaRPr>
          </a:p>
          <a:p>
            <a:pPr algn="l">
              <a:spcBef>
                <a:spcPts val="0"/>
              </a:spcBef>
              <a:buFont typeface="Arial" panose="020B0604020202020204" pitchFamily="34" charset="0"/>
              <a:buChar char="•"/>
            </a:pPr>
            <a:r>
              <a:rPr lang="en-US" sz="2000" b="0" i="0" dirty="0">
                <a:solidFill>
                  <a:srgbClr val="2D3B45"/>
                </a:solidFill>
                <a:effectLst/>
                <a:latin typeface="Lato Extended"/>
              </a:rPr>
              <a:t>Jan 29: </a:t>
            </a:r>
            <a:r>
              <a:rPr lang="en-US" sz="2000" b="1" i="0" dirty="0" err="1">
                <a:solidFill>
                  <a:srgbClr val="2D3B45"/>
                </a:solidFill>
                <a:effectLst/>
                <a:latin typeface="Lato Extended"/>
              </a:rPr>
              <a:t>Solarwinds</a:t>
            </a:r>
            <a:endParaRPr lang="en-US" sz="2000" b="0" i="0" dirty="0">
              <a:solidFill>
                <a:srgbClr val="2D3B45"/>
              </a:solidFill>
              <a:effectLst/>
              <a:latin typeface="Lato Extended"/>
            </a:endParaRPr>
          </a:p>
          <a:p>
            <a:pPr algn="l">
              <a:spcBef>
                <a:spcPts val="0"/>
              </a:spcBef>
              <a:buFont typeface="Arial" panose="020B0604020202020204" pitchFamily="34" charset="0"/>
              <a:buChar char="•"/>
            </a:pPr>
            <a:r>
              <a:rPr lang="en-US" sz="2000" b="0" i="0" dirty="0">
                <a:solidFill>
                  <a:srgbClr val="2D3B45"/>
                </a:solidFill>
                <a:effectLst/>
                <a:latin typeface="Lato Extended"/>
              </a:rPr>
              <a:t>Feb 5: </a:t>
            </a:r>
            <a:r>
              <a:rPr lang="en-US" sz="2000" b="1" i="0" dirty="0">
                <a:solidFill>
                  <a:srgbClr val="2D3B45"/>
                </a:solidFill>
                <a:effectLst/>
                <a:latin typeface="Lato Extended"/>
              </a:rPr>
              <a:t>Microsoft Recall AI (2024)</a:t>
            </a:r>
            <a:endParaRPr lang="en-US" sz="2000" b="0" i="0" dirty="0">
              <a:solidFill>
                <a:srgbClr val="2D3B45"/>
              </a:solidFill>
              <a:effectLst/>
              <a:latin typeface="Lato Extended"/>
            </a:endParaRPr>
          </a:p>
          <a:p>
            <a:pPr algn="l">
              <a:spcBef>
                <a:spcPts val="0"/>
              </a:spcBef>
              <a:buFont typeface="Arial" panose="020B0604020202020204" pitchFamily="34" charset="0"/>
              <a:buChar char="•"/>
            </a:pPr>
            <a:r>
              <a:rPr lang="en-US" sz="2000" b="0" i="0" dirty="0">
                <a:solidFill>
                  <a:srgbClr val="2D3B45"/>
                </a:solidFill>
                <a:effectLst/>
                <a:latin typeface="Lato Extended"/>
              </a:rPr>
              <a:t>Feb 12: </a:t>
            </a:r>
            <a:r>
              <a:rPr lang="en-US" sz="2000" b="1" i="0" dirty="0">
                <a:solidFill>
                  <a:srgbClr val="2D3B45"/>
                </a:solidFill>
                <a:effectLst/>
                <a:latin typeface="Lato Extended"/>
              </a:rPr>
              <a:t>National Public Data Breach (2024)</a:t>
            </a:r>
            <a:endParaRPr lang="en-US" sz="2000" b="0" i="0" dirty="0">
              <a:solidFill>
                <a:srgbClr val="2D3B45"/>
              </a:solidFill>
              <a:effectLst/>
              <a:latin typeface="Lato Extended"/>
            </a:endParaRPr>
          </a:p>
          <a:p>
            <a:pPr algn="l">
              <a:spcBef>
                <a:spcPts val="0"/>
              </a:spcBef>
              <a:buFont typeface="Arial" panose="020B0604020202020204" pitchFamily="34" charset="0"/>
              <a:buChar char="•"/>
            </a:pPr>
            <a:r>
              <a:rPr lang="en-US" sz="2000" b="0" i="0" dirty="0">
                <a:solidFill>
                  <a:srgbClr val="2D3B45"/>
                </a:solidFill>
                <a:effectLst/>
                <a:latin typeface="Lato Extended"/>
              </a:rPr>
              <a:t>Feb 19: </a:t>
            </a:r>
            <a:r>
              <a:rPr lang="en-US" sz="2000" b="1" i="0" dirty="0">
                <a:solidFill>
                  <a:srgbClr val="2D3B45"/>
                </a:solidFill>
                <a:effectLst/>
                <a:latin typeface="Lato Extended"/>
              </a:rPr>
              <a:t>Apple-FBI encryption</a:t>
            </a:r>
            <a:endParaRPr lang="en-US" sz="2000" b="0" i="0" dirty="0">
              <a:solidFill>
                <a:srgbClr val="2D3B45"/>
              </a:solidFill>
              <a:effectLst/>
              <a:latin typeface="Lato Extended"/>
            </a:endParaRPr>
          </a:p>
          <a:p>
            <a:pPr algn="l">
              <a:spcBef>
                <a:spcPts val="0"/>
              </a:spcBef>
              <a:buFont typeface="Arial" panose="020B0604020202020204" pitchFamily="34" charset="0"/>
              <a:buChar char="•"/>
            </a:pPr>
            <a:r>
              <a:rPr lang="en-US" sz="2000" b="0" i="0" dirty="0">
                <a:solidFill>
                  <a:srgbClr val="2D3B45"/>
                </a:solidFill>
                <a:effectLst/>
                <a:latin typeface="Lato Extended"/>
              </a:rPr>
              <a:t>Feb 26:  </a:t>
            </a:r>
            <a:r>
              <a:rPr lang="en-US" sz="2000" b="1" i="0" dirty="0">
                <a:solidFill>
                  <a:srgbClr val="2D3B45"/>
                </a:solidFill>
                <a:effectLst/>
                <a:latin typeface="Lato Extended"/>
              </a:rPr>
              <a:t>Breach of telecommunication providers by China (2024)</a:t>
            </a:r>
            <a:endParaRPr lang="en-US" sz="2000" b="0" i="0" dirty="0">
              <a:solidFill>
                <a:srgbClr val="2D3B45"/>
              </a:solidFill>
              <a:effectLst/>
              <a:latin typeface="Lato Extended"/>
            </a:endParaRPr>
          </a:p>
          <a:p>
            <a:pPr algn="l">
              <a:spcBef>
                <a:spcPts val="0"/>
              </a:spcBef>
              <a:buFont typeface="Arial" panose="020B0604020202020204" pitchFamily="34" charset="0"/>
              <a:buChar char="•"/>
            </a:pPr>
            <a:r>
              <a:rPr lang="en-US" sz="2000" b="0" i="0" dirty="0">
                <a:solidFill>
                  <a:srgbClr val="2D3B45"/>
                </a:solidFill>
                <a:effectLst/>
                <a:latin typeface="Lato Extended"/>
              </a:rPr>
              <a:t>Mar 5: </a:t>
            </a:r>
            <a:r>
              <a:rPr lang="en-US" sz="2000" b="1" i="0" dirty="0">
                <a:solidFill>
                  <a:srgbClr val="2D3B45"/>
                </a:solidFill>
                <a:effectLst/>
                <a:latin typeface="Lato Extended"/>
              </a:rPr>
              <a:t>BP Deepwater Horizon Oil Spill</a:t>
            </a:r>
            <a:endParaRPr lang="en-US" sz="2000" b="0" i="0" dirty="0">
              <a:solidFill>
                <a:srgbClr val="2D3B45"/>
              </a:solidFill>
              <a:effectLst/>
              <a:latin typeface="Lato Extended"/>
            </a:endParaRPr>
          </a:p>
          <a:p>
            <a:endParaRPr lang="en-US" dirty="0"/>
          </a:p>
        </p:txBody>
      </p:sp>
      <p:sp>
        <p:nvSpPr>
          <p:cNvPr id="3" name="Text Placeholder 2">
            <a:extLst>
              <a:ext uri="{FF2B5EF4-FFF2-40B4-BE49-F238E27FC236}">
                <a16:creationId xmlns:a16="http://schemas.microsoft.com/office/drawing/2014/main" id="{2459CD92-55CB-530D-3391-A677900E9D76}"/>
              </a:ext>
            </a:extLst>
          </p:cNvPr>
          <p:cNvSpPr>
            <a:spLocks noGrp="1"/>
          </p:cNvSpPr>
          <p:nvPr>
            <p:ph type="body" sz="quarter" idx="10"/>
          </p:nvPr>
        </p:nvSpPr>
        <p:spPr/>
        <p:txBody>
          <a:bodyPr/>
          <a:lstStyle/>
          <a:p>
            <a:r>
              <a:rPr lang="en-US" dirty="0"/>
              <a:t>Risk Review Debates</a:t>
            </a:r>
          </a:p>
        </p:txBody>
      </p:sp>
      <p:sp>
        <p:nvSpPr>
          <p:cNvPr id="4" name="Text Placeholder 1">
            <a:extLst>
              <a:ext uri="{FF2B5EF4-FFF2-40B4-BE49-F238E27FC236}">
                <a16:creationId xmlns:a16="http://schemas.microsoft.com/office/drawing/2014/main" id="{0A12B0E8-1C74-A288-5B11-CEDA01ED7409}"/>
              </a:ext>
            </a:extLst>
          </p:cNvPr>
          <p:cNvSpPr txBox="1">
            <a:spLocks/>
          </p:cNvSpPr>
          <p:nvPr/>
        </p:nvSpPr>
        <p:spPr>
          <a:xfrm>
            <a:off x="6224155" y="1399411"/>
            <a:ext cx="5498769" cy="4059177"/>
          </a:xfrm>
          <a:prstGeom prst="rect">
            <a:avLst/>
          </a:prstGeom>
        </p:spPr>
        <p:txBody>
          <a:bodyPr/>
          <a:lstStyle>
            <a:lvl1pPr marL="457189" indent="-457189" algn="l" defTabSz="609585" rtl="0" eaLnBrk="1" latinLnBrk="0" hangingPunct="1">
              <a:spcBef>
                <a:spcPct val="20000"/>
              </a:spcBef>
              <a:buFont typeface="Lucida Grande"/>
              <a:buChar char="&gt;"/>
              <a:defRPr sz="3200" b="1" i="0" kern="1200" baseline="0">
                <a:solidFill>
                  <a:schemeClr val="tx2"/>
                </a:solidFill>
                <a:latin typeface="Open Sans" charset="0"/>
                <a:ea typeface="Open Sans" charset="0"/>
                <a:cs typeface="Open Sans" charset="0"/>
              </a:defRPr>
            </a:lvl1pPr>
            <a:lvl2pPr marL="990575" indent="-380990" algn="l" defTabSz="609585" rtl="0" eaLnBrk="1" latinLnBrk="0" hangingPunct="1">
              <a:spcBef>
                <a:spcPct val="20000"/>
              </a:spcBef>
              <a:buFont typeface="Arial"/>
              <a:buChar char="–"/>
              <a:defRPr sz="2667" b="1" i="0" kern="1200" baseline="0">
                <a:solidFill>
                  <a:schemeClr val="tx2"/>
                </a:solidFill>
                <a:latin typeface="Open Sans" charset="0"/>
                <a:ea typeface="Open Sans" charset="0"/>
                <a:cs typeface="Open Sans" charset="0"/>
              </a:defRPr>
            </a:lvl2pPr>
            <a:lvl3pPr marL="1523962" indent="-304792" algn="l" defTabSz="609585" rtl="0" eaLnBrk="1" latinLnBrk="0" hangingPunct="1">
              <a:spcBef>
                <a:spcPct val="20000"/>
              </a:spcBef>
              <a:buSzPct val="100000"/>
              <a:buFont typeface="Lucida Grande"/>
              <a:buChar char="&gt;"/>
              <a:defRPr sz="2400" b="1" i="0" kern="1200" baseline="0">
                <a:solidFill>
                  <a:schemeClr val="tx2"/>
                </a:solidFill>
                <a:latin typeface="Open Sans" charset="0"/>
                <a:ea typeface="Open Sans" charset="0"/>
                <a:cs typeface="Open Sans" charset="0"/>
              </a:defRPr>
            </a:lvl3pPr>
            <a:lvl4pPr marL="2133547" indent="-304792" algn="l" defTabSz="609585" rtl="0" eaLnBrk="1" latinLnBrk="0" hangingPunct="1">
              <a:spcBef>
                <a:spcPct val="20000"/>
              </a:spcBef>
              <a:buFont typeface="Arial"/>
              <a:buChar char="–"/>
              <a:defRPr sz="2133" b="1" i="0" kern="1200" baseline="0">
                <a:solidFill>
                  <a:schemeClr val="tx2"/>
                </a:solidFill>
                <a:latin typeface="Open Sans" charset="0"/>
                <a:ea typeface="Open Sans" charset="0"/>
                <a:cs typeface="Open Sans" charset="0"/>
              </a:defRPr>
            </a:lvl4pPr>
            <a:lvl5pPr marL="2743131" indent="-304792" algn="l" defTabSz="609585" rtl="0" eaLnBrk="1" latinLnBrk="0" hangingPunct="1">
              <a:spcBef>
                <a:spcPct val="20000"/>
              </a:spcBef>
              <a:buFont typeface="Lucida Grande"/>
              <a:buChar char="&gt;"/>
              <a:defRPr sz="1867" b="1" i="0" kern="1200" baseline="0">
                <a:solidFill>
                  <a:schemeClr val="tx2"/>
                </a:solidFill>
                <a:latin typeface="Open Sans" charset="0"/>
                <a:ea typeface="Open Sans" charset="0"/>
                <a:cs typeface="Open Sans"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a:lstStyle>
          <a:p>
            <a:pPr>
              <a:spcBef>
                <a:spcPts val="0"/>
              </a:spcBef>
              <a:buFont typeface="Arial" panose="020B0604020202020204" pitchFamily="34" charset="0"/>
              <a:buChar char="•"/>
            </a:pPr>
            <a:r>
              <a:rPr lang="en-US" sz="2000" dirty="0">
                <a:solidFill>
                  <a:srgbClr val="2D3B45"/>
                </a:solidFill>
                <a:latin typeface="Lato Extended"/>
              </a:rPr>
              <a:t>Group 5 </a:t>
            </a:r>
            <a:r>
              <a:rPr lang="en-US" sz="2000" b="0" dirty="0">
                <a:solidFill>
                  <a:srgbClr val="2D3B45"/>
                </a:solidFill>
                <a:latin typeface="Lato Extended"/>
              </a:rPr>
              <a:t>– Critique/ </a:t>
            </a:r>
            <a:r>
              <a:rPr lang="en-US" sz="2000" dirty="0">
                <a:solidFill>
                  <a:srgbClr val="2D3B45"/>
                </a:solidFill>
                <a:latin typeface="Lato Extended"/>
              </a:rPr>
              <a:t>Group 2: </a:t>
            </a:r>
            <a:r>
              <a:rPr lang="en-US" sz="2000" b="0" dirty="0">
                <a:solidFill>
                  <a:srgbClr val="2D3B45"/>
                </a:solidFill>
                <a:latin typeface="Lato Extended"/>
              </a:rPr>
              <a:t>Defense</a:t>
            </a:r>
          </a:p>
          <a:p>
            <a:pPr>
              <a:spcBef>
                <a:spcPts val="0"/>
              </a:spcBef>
              <a:buFont typeface="Arial" panose="020B0604020202020204" pitchFamily="34" charset="0"/>
              <a:buChar char="•"/>
            </a:pPr>
            <a:r>
              <a:rPr lang="en-US" sz="2000" dirty="0">
                <a:solidFill>
                  <a:srgbClr val="2D3B45"/>
                </a:solidFill>
                <a:latin typeface="Lato Extended"/>
              </a:rPr>
              <a:t>Group 3 </a:t>
            </a:r>
            <a:r>
              <a:rPr lang="en-US" sz="2000" b="0" dirty="0">
                <a:solidFill>
                  <a:srgbClr val="2D3B45"/>
                </a:solidFill>
                <a:latin typeface="Lato Extended"/>
              </a:rPr>
              <a:t>– Critique/ </a:t>
            </a:r>
            <a:r>
              <a:rPr lang="en-US" sz="2000" dirty="0">
                <a:solidFill>
                  <a:srgbClr val="2D3B45"/>
                </a:solidFill>
                <a:latin typeface="Lato Extended"/>
              </a:rPr>
              <a:t>Group 6: </a:t>
            </a:r>
            <a:r>
              <a:rPr lang="en-US" sz="2000" b="0" dirty="0">
                <a:solidFill>
                  <a:srgbClr val="2D3B45"/>
                </a:solidFill>
                <a:latin typeface="Lato Extended"/>
              </a:rPr>
              <a:t>Defense</a:t>
            </a:r>
          </a:p>
          <a:p>
            <a:pPr>
              <a:spcBef>
                <a:spcPts val="0"/>
              </a:spcBef>
              <a:buFont typeface="Arial" panose="020B0604020202020204" pitchFamily="34" charset="0"/>
              <a:buChar char="•"/>
            </a:pPr>
            <a:r>
              <a:rPr lang="en-US" sz="2000" dirty="0">
                <a:solidFill>
                  <a:srgbClr val="2D3B45"/>
                </a:solidFill>
                <a:latin typeface="Lato Extended"/>
              </a:rPr>
              <a:t>Group 7 </a:t>
            </a:r>
            <a:r>
              <a:rPr lang="en-US" sz="2000" b="0" dirty="0">
                <a:solidFill>
                  <a:srgbClr val="2D3B45"/>
                </a:solidFill>
                <a:latin typeface="Lato Extended"/>
              </a:rPr>
              <a:t>– Critique/ </a:t>
            </a:r>
            <a:r>
              <a:rPr lang="en-US" sz="2000" dirty="0">
                <a:solidFill>
                  <a:srgbClr val="2D3B45"/>
                </a:solidFill>
                <a:latin typeface="Lato Extended"/>
              </a:rPr>
              <a:t>Group 4: </a:t>
            </a:r>
            <a:r>
              <a:rPr lang="en-US" sz="2000" b="0" dirty="0">
                <a:solidFill>
                  <a:srgbClr val="2D3B45"/>
                </a:solidFill>
                <a:latin typeface="Lato Extended"/>
              </a:rPr>
              <a:t>Defense</a:t>
            </a:r>
          </a:p>
          <a:p>
            <a:pPr>
              <a:spcBef>
                <a:spcPts val="0"/>
              </a:spcBef>
              <a:buFont typeface="Arial" panose="020B0604020202020204" pitchFamily="34" charset="0"/>
              <a:buChar char="•"/>
            </a:pPr>
            <a:r>
              <a:rPr lang="en-US" sz="2000" dirty="0">
                <a:solidFill>
                  <a:srgbClr val="2D3B45"/>
                </a:solidFill>
                <a:latin typeface="Lato Extended"/>
              </a:rPr>
              <a:t>Group 2 </a:t>
            </a:r>
            <a:r>
              <a:rPr lang="en-US" sz="2000" b="0" dirty="0">
                <a:solidFill>
                  <a:srgbClr val="2D3B45"/>
                </a:solidFill>
                <a:latin typeface="Lato Extended"/>
              </a:rPr>
              <a:t>– Critique/ </a:t>
            </a:r>
            <a:r>
              <a:rPr lang="en-US" sz="2000" dirty="0">
                <a:solidFill>
                  <a:srgbClr val="2D3B45"/>
                </a:solidFill>
                <a:latin typeface="Lato Extended"/>
              </a:rPr>
              <a:t>Group 1: </a:t>
            </a:r>
            <a:r>
              <a:rPr lang="en-US" sz="2000" b="0" dirty="0">
                <a:solidFill>
                  <a:srgbClr val="2D3B45"/>
                </a:solidFill>
                <a:latin typeface="Lato Extended"/>
              </a:rPr>
              <a:t>Defense</a:t>
            </a:r>
          </a:p>
          <a:p>
            <a:pPr>
              <a:spcBef>
                <a:spcPts val="0"/>
              </a:spcBef>
              <a:buFont typeface="Arial" panose="020B0604020202020204" pitchFamily="34" charset="0"/>
              <a:buChar char="•"/>
            </a:pPr>
            <a:endParaRPr lang="en-US" sz="2000" b="0" dirty="0">
              <a:solidFill>
                <a:srgbClr val="2D3B45"/>
              </a:solidFill>
              <a:latin typeface="Lato Extended"/>
            </a:endParaRPr>
          </a:p>
          <a:p>
            <a:pPr>
              <a:spcBef>
                <a:spcPts val="0"/>
              </a:spcBef>
              <a:buFont typeface="Arial" panose="020B0604020202020204" pitchFamily="34" charset="0"/>
              <a:buChar char="•"/>
            </a:pPr>
            <a:r>
              <a:rPr lang="en-US" sz="2000" dirty="0">
                <a:solidFill>
                  <a:srgbClr val="2D3B45"/>
                </a:solidFill>
                <a:latin typeface="Lato Extended"/>
              </a:rPr>
              <a:t>Group 6 </a:t>
            </a:r>
            <a:r>
              <a:rPr lang="en-US" sz="2000" b="0" dirty="0">
                <a:solidFill>
                  <a:srgbClr val="2D3B45"/>
                </a:solidFill>
                <a:latin typeface="Lato Extended"/>
              </a:rPr>
              <a:t>– Critique/ </a:t>
            </a:r>
            <a:r>
              <a:rPr lang="en-US" sz="2000" dirty="0">
                <a:solidFill>
                  <a:srgbClr val="2D3B45"/>
                </a:solidFill>
                <a:latin typeface="Lato Extended"/>
              </a:rPr>
              <a:t>Group 7: </a:t>
            </a:r>
            <a:r>
              <a:rPr lang="en-US" sz="2000" b="0" dirty="0">
                <a:solidFill>
                  <a:srgbClr val="2D3B45"/>
                </a:solidFill>
                <a:latin typeface="Lato Extended"/>
              </a:rPr>
              <a:t>Defense</a:t>
            </a:r>
          </a:p>
          <a:p>
            <a:pPr>
              <a:spcBef>
                <a:spcPts val="0"/>
              </a:spcBef>
              <a:buFont typeface="Arial" panose="020B0604020202020204" pitchFamily="34" charset="0"/>
              <a:buChar char="•"/>
            </a:pPr>
            <a:r>
              <a:rPr lang="en-US" sz="2000" dirty="0">
                <a:solidFill>
                  <a:srgbClr val="2D3B45"/>
                </a:solidFill>
                <a:latin typeface="Lato Extended"/>
              </a:rPr>
              <a:t>Group 1 </a:t>
            </a:r>
            <a:r>
              <a:rPr lang="en-US" sz="2000" b="0" dirty="0">
                <a:solidFill>
                  <a:srgbClr val="2D3B45"/>
                </a:solidFill>
                <a:latin typeface="Lato Extended"/>
              </a:rPr>
              <a:t>– Critique/ </a:t>
            </a:r>
            <a:r>
              <a:rPr lang="en-US" sz="2000" dirty="0">
                <a:solidFill>
                  <a:srgbClr val="2D3B45"/>
                </a:solidFill>
                <a:latin typeface="Lato Extended"/>
              </a:rPr>
              <a:t>Group 3: </a:t>
            </a:r>
            <a:r>
              <a:rPr lang="en-US" sz="2000" b="0" dirty="0">
                <a:solidFill>
                  <a:srgbClr val="2D3B45"/>
                </a:solidFill>
                <a:latin typeface="Lato Extended"/>
              </a:rPr>
              <a:t>Defense</a:t>
            </a:r>
          </a:p>
          <a:p>
            <a:pPr>
              <a:spcBef>
                <a:spcPts val="0"/>
              </a:spcBef>
              <a:buFont typeface="Arial" panose="020B0604020202020204" pitchFamily="34" charset="0"/>
              <a:buChar char="•"/>
            </a:pPr>
            <a:endParaRPr lang="en-US" sz="2000" b="0" dirty="0">
              <a:solidFill>
                <a:srgbClr val="2D3B45"/>
              </a:solidFill>
              <a:latin typeface="Lato Extended"/>
            </a:endParaRPr>
          </a:p>
          <a:p>
            <a:pPr>
              <a:spcBef>
                <a:spcPts val="0"/>
              </a:spcBef>
              <a:buFont typeface="Arial" panose="020B0604020202020204" pitchFamily="34" charset="0"/>
              <a:buChar char="•"/>
            </a:pPr>
            <a:r>
              <a:rPr lang="en-US" sz="2000" dirty="0">
                <a:solidFill>
                  <a:srgbClr val="2D3B45"/>
                </a:solidFill>
                <a:latin typeface="Lato Extended"/>
              </a:rPr>
              <a:t>Group 4 </a:t>
            </a:r>
            <a:r>
              <a:rPr lang="en-US" sz="2000" b="0" dirty="0">
                <a:solidFill>
                  <a:srgbClr val="2D3B45"/>
                </a:solidFill>
                <a:latin typeface="Lato Extended"/>
              </a:rPr>
              <a:t>– Critique/ </a:t>
            </a:r>
            <a:r>
              <a:rPr lang="en-US" sz="2000" dirty="0">
                <a:solidFill>
                  <a:srgbClr val="2D3B45"/>
                </a:solidFill>
                <a:latin typeface="Lato Extended"/>
              </a:rPr>
              <a:t>Group 5</a:t>
            </a:r>
            <a:r>
              <a:rPr lang="en-US" sz="2000" b="0" dirty="0">
                <a:solidFill>
                  <a:srgbClr val="2D3B45"/>
                </a:solidFill>
                <a:latin typeface="Lato Extended"/>
              </a:rPr>
              <a:t>: Defense</a:t>
            </a:r>
          </a:p>
          <a:p>
            <a:pPr>
              <a:spcBef>
                <a:spcPts val="0"/>
              </a:spcBef>
              <a:buFont typeface="Arial" panose="020B0604020202020204" pitchFamily="34" charset="0"/>
              <a:buChar char="•"/>
            </a:pPr>
            <a:endParaRPr lang="en-US" sz="2000" b="0" dirty="0">
              <a:solidFill>
                <a:srgbClr val="2D3B45"/>
              </a:solidFill>
              <a:latin typeface="Lato Extended"/>
            </a:endParaRPr>
          </a:p>
          <a:p>
            <a:endParaRPr lang="en-US" dirty="0"/>
          </a:p>
        </p:txBody>
      </p:sp>
    </p:spTree>
    <p:extLst>
      <p:ext uri="{BB962C8B-B14F-4D97-AF65-F5344CB8AC3E}">
        <p14:creationId xmlns:p14="http://schemas.microsoft.com/office/powerpoint/2010/main" val="138578818"/>
      </p:ext>
    </p:extLst>
  </p:cSld>
  <p:clrMapOvr>
    <a:masterClrMapping/>
  </p:clrMapOvr>
</p:sld>
</file>

<file path=ppt/theme/theme1.xml><?xml version="1.0" encoding="utf-8"?>
<a:theme xmlns:a="http://schemas.openxmlformats.org/drawingml/2006/main" name="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453</TotalTime>
  <Words>6442</Words>
  <Application>Microsoft Macintosh PowerPoint</Application>
  <PresentationFormat>Widescreen</PresentationFormat>
  <Paragraphs>539</Paragraphs>
  <Slides>81</Slides>
  <Notes>69</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81</vt:i4>
      </vt:variant>
    </vt:vector>
  </HeadingPairs>
  <TitlesOfParts>
    <vt:vector size="97" baseType="lpstr">
      <vt:lpstr>Encode Sans Normal Black</vt:lpstr>
      <vt:lpstr>Google Sans</vt:lpstr>
      <vt:lpstr>Lato Extended</vt:lpstr>
      <vt:lpstr>ＭＳ Ｐゴシック</vt:lpstr>
      <vt:lpstr>Söhne</vt:lpstr>
      <vt:lpstr>Uni Sans Regular</vt:lpstr>
      <vt:lpstr>Aptos</vt:lpstr>
      <vt:lpstr>Arial</vt:lpstr>
      <vt:lpstr>Calibri</vt:lpstr>
      <vt:lpstr>Cambria</vt:lpstr>
      <vt:lpstr>Lucida Grande</vt:lpstr>
      <vt:lpstr>Open Sans</vt:lpstr>
      <vt:lpstr>Open Sans Light</vt:lpstr>
      <vt:lpstr>Wingdings</vt:lpstr>
      <vt:lpstr>Custom Design</vt:lpstr>
      <vt:lpstr>1_Custom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Andy Herman</dc:creator>
  <cp:lastModifiedBy>Andy Herman</cp:lastModifiedBy>
  <cp:revision>1</cp:revision>
  <dcterms:created xsi:type="dcterms:W3CDTF">2025-01-02T20:33:01Z</dcterms:created>
  <dcterms:modified xsi:type="dcterms:W3CDTF">2025-01-03T04:06:43Z</dcterms:modified>
</cp:coreProperties>
</file>