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9" r:id="rId2"/>
  </p:sldMasterIdLst>
  <p:notesMasterIdLst>
    <p:notesMasterId r:id="rId61"/>
  </p:notesMasterIdLst>
  <p:sldIdLst>
    <p:sldId id="257" r:id="rId3"/>
    <p:sldId id="611" r:id="rId4"/>
    <p:sldId id="468" r:id="rId5"/>
    <p:sldId id="469" r:id="rId6"/>
    <p:sldId id="550" r:id="rId7"/>
    <p:sldId id="557" r:id="rId8"/>
    <p:sldId id="559" r:id="rId9"/>
    <p:sldId id="560" r:id="rId10"/>
    <p:sldId id="561" r:id="rId11"/>
    <p:sldId id="562" r:id="rId12"/>
    <p:sldId id="564" r:id="rId13"/>
    <p:sldId id="563" r:id="rId14"/>
    <p:sldId id="565" r:id="rId15"/>
    <p:sldId id="566" r:id="rId16"/>
    <p:sldId id="568" r:id="rId17"/>
    <p:sldId id="569" r:id="rId18"/>
    <p:sldId id="570" r:id="rId19"/>
    <p:sldId id="572" r:id="rId20"/>
    <p:sldId id="573" r:id="rId21"/>
    <p:sldId id="577" r:id="rId22"/>
    <p:sldId id="578" r:id="rId23"/>
    <p:sldId id="579" r:id="rId24"/>
    <p:sldId id="574" r:id="rId25"/>
    <p:sldId id="575" r:id="rId26"/>
    <p:sldId id="580" r:id="rId27"/>
    <p:sldId id="477" r:id="rId28"/>
    <p:sldId id="582" r:id="rId29"/>
    <p:sldId id="583" r:id="rId30"/>
    <p:sldId id="584" r:id="rId31"/>
    <p:sldId id="585" r:id="rId32"/>
    <p:sldId id="586" r:id="rId33"/>
    <p:sldId id="587" r:id="rId34"/>
    <p:sldId id="588" r:id="rId35"/>
    <p:sldId id="589" r:id="rId36"/>
    <p:sldId id="590" r:id="rId37"/>
    <p:sldId id="591" r:id="rId38"/>
    <p:sldId id="592" r:id="rId39"/>
    <p:sldId id="593" r:id="rId40"/>
    <p:sldId id="594" r:id="rId41"/>
    <p:sldId id="595" r:id="rId42"/>
    <p:sldId id="596" r:id="rId43"/>
    <p:sldId id="597" r:id="rId44"/>
    <p:sldId id="598" r:id="rId45"/>
    <p:sldId id="599" r:id="rId46"/>
    <p:sldId id="600" r:id="rId47"/>
    <p:sldId id="601" r:id="rId48"/>
    <p:sldId id="602" r:id="rId49"/>
    <p:sldId id="603" r:id="rId50"/>
    <p:sldId id="604" r:id="rId51"/>
    <p:sldId id="605" r:id="rId52"/>
    <p:sldId id="606" r:id="rId53"/>
    <p:sldId id="607" r:id="rId54"/>
    <p:sldId id="608" r:id="rId55"/>
    <p:sldId id="609" r:id="rId56"/>
    <p:sldId id="610" r:id="rId57"/>
    <p:sldId id="612" r:id="rId58"/>
    <p:sldId id="620" r:id="rId59"/>
    <p:sldId id="62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F185A-EAFA-F141-8F10-993CFD8F3EC2}" type="datetimeFigureOut">
              <a:rPr lang="en-US" smtClean="0"/>
              <a:t>1/14/25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3332E-8FBB-604F-967E-F7F174DD7296}" type="slidenum">
              <a:rPr lang="en-US" smtClean="0"/>
              <a:t>‹#›</a:t>
            </a:fld>
            <a:endParaRPr lang="en-US"/>
          </a:p>
        </p:txBody>
      </p:sp>
    </p:spTree>
    <p:extLst>
      <p:ext uri="{BB962C8B-B14F-4D97-AF65-F5344CB8AC3E}">
        <p14:creationId xmlns:p14="http://schemas.microsoft.com/office/powerpoint/2010/main" val="87231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wallstreetmojo.com/risk-analysi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wallstreetmojo.com/risk-analysi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allstreetmojo.com/risk-analysi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allstreetmojo.com/risk-analysi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allstreetmojo.com/risk-analysi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allstreetmojo.com/risk-analysi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065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13</a:t>
            </a:fld>
            <a:endParaRPr lang="en-US"/>
          </a:p>
        </p:txBody>
      </p:sp>
    </p:spTree>
    <p:extLst>
      <p:ext uri="{BB962C8B-B14F-4D97-AF65-F5344CB8AC3E}">
        <p14:creationId xmlns:p14="http://schemas.microsoft.com/office/powerpoint/2010/main" val="2459490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14</a:t>
            </a:fld>
            <a:endParaRPr lang="en-US"/>
          </a:p>
        </p:txBody>
      </p:sp>
    </p:spTree>
    <p:extLst>
      <p:ext uri="{BB962C8B-B14F-4D97-AF65-F5344CB8AC3E}">
        <p14:creationId xmlns:p14="http://schemas.microsoft.com/office/powerpoint/2010/main" val="1107581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15</a:t>
            </a:fld>
            <a:endParaRPr lang="en-US"/>
          </a:p>
        </p:txBody>
      </p:sp>
    </p:spTree>
    <p:extLst>
      <p:ext uri="{BB962C8B-B14F-4D97-AF65-F5344CB8AC3E}">
        <p14:creationId xmlns:p14="http://schemas.microsoft.com/office/powerpoint/2010/main" val="2380209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Team, </a:t>
            </a:r>
            <a:r>
              <a:rPr lang="en-US" dirty="0" err="1">
                <a:effectLst/>
              </a:rPr>
              <a:t>Wallstreetmojo</a:t>
            </a:r>
            <a:r>
              <a:rPr lang="en-US" dirty="0">
                <a:effectLst/>
              </a:rPr>
              <a:t>. “Risk Analysis - What Is It, Benefits, Example, Methods.” </a:t>
            </a:r>
            <a:r>
              <a:rPr lang="en-US" dirty="0" err="1">
                <a:effectLst/>
              </a:rPr>
              <a:t>WallStreetMojo</a:t>
            </a:r>
            <a:r>
              <a:rPr lang="en-US" dirty="0">
                <a:effectLst/>
              </a:rPr>
              <a:t>, May 29, 2023. </a:t>
            </a:r>
            <a:r>
              <a:rPr lang="en-US" dirty="0">
                <a:effectLst/>
                <a:hlinkClick r:id="rId3"/>
              </a:rPr>
              <a:t>https://www.wallstreetmojo.com/risk-analysis/</a:t>
            </a:r>
            <a:r>
              <a:rPr lang="en-US" dirty="0">
                <a:effectLst/>
              </a:rPr>
              <a:t>.</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16</a:t>
            </a:fld>
            <a:endParaRPr lang="en-US"/>
          </a:p>
        </p:txBody>
      </p:sp>
    </p:spTree>
    <p:extLst>
      <p:ext uri="{BB962C8B-B14F-4D97-AF65-F5344CB8AC3E}">
        <p14:creationId xmlns:p14="http://schemas.microsoft.com/office/powerpoint/2010/main" val="1400576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Team, </a:t>
            </a:r>
            <a:r>
              <a:rPr lang="en-US" dirty="0" err="1">
                <a:effectLst/>
              </a:rPr>
              <a:t>Wallstreetmojo</a:t>
            </a:r>
            <a:r>
              <a:rPr lang="en-US" dirty="0">
                <a:effectLst/>
              </a:rPr>
              <a:t>. “Risk Analysis - What Is It, Benefits, Example, Methods.” </a:t>
            </a:r>
            <a:r>
              <a:rPr lang="en-US" dirty="0" err="1">
                <a:effectLst/>
              </a:rPr>
              <a:t>WallStreetMojo</a:t>
            </a:r>
            <a:r>
              <a:rPr lang="en-US" dirty="0">
                <a:effectLst/>
              </a:rPr>
              <a:t>, May 29, 2023. </a:t>
            </a:r>
            <a:r>
              <a:rPr lang="en-US" dirty="0">
                <a:effectLst/>
                <a:hlinkClick r:id="rId3"/>
              </a:rPr>
              <a:t>https://www.wallstreetmojo.com/risk-analysis/</a:t>
            </a:r>
            <a:r>
              <a:rPr lang="en-US" dirty="0">
                <a:effectLst/>
              </a:rPr>
              <a:t>.</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17</a:t>
            </a:fld>
            <a:endParaRPr lang="en-US"/>
          </a:p>
        </p:txBody>
      </p:sp>
    </p:spTree>
    <p:extLst>
      <p:ext uri="{BB962C8B-B14F-4D97-AF65-F5344CB8AC3E}">
        <p14:creationId xmlns:p14="http://schemas.microsoft.com/office/powerpoint/2010/main" val="36009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6149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Microsoft Copilot: Your everyday AI companion. “Microsoft Copilot: Your Everyday AI Companion.” Accessed April 2, 2024.</a:t>
            </a:r>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19</a:t>
            </a:fld>
            <a:endParaRPr lang="en-US"/>
          </a:p>
        </p:txBody>
      </p:sp>
    </p:spTree>
    <p:extLst>
      <p:ext uri="{BB962C8B-B14F-4D97-AF65-F5344CB8AC3E}">
        <p14:creationId xmlns:p14="http://schemas.microsoft.com/office/powerpoint/2010/main" val="365332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Optimal Risk Management Framework Identifying the Requirements and Selecting the Framework” 1 (n.d.).</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20</a:t>
            </a:fld>
            <a:endParaRPr lang="en-US"/>
          </a:p>
        </p:txBody>
      </p:sp>
    </p:spTree>
    <p:extLst>
      <p:ext uri="{BB962C8B-B14F-4D97-AF65-F5344CB8AC3E}">
        <p14:creationId xmlns:p14="http://schemas.microsoft.com/office/powerpoint/2010/main" val="4082383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Optimal Risk Management Framework Identifying the Requirements and Selecting the Framework” 1 (n.d.).</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21</a:t>
            </a:fld>
            <a:endParaRPr lang="en-US"/>
          </a:p>
        </p:txBody>
      </p:sp>
    </p:spTree>
    <p:extLst>
      <p:ext uri="{BB962C8B-B14F-4D97-AF65-F5344CB8AC3E}">
        <p14:creationId xmlns:p14="http://schemas.microsoft.com/office/powerpoint/2010/main" val="707754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Optimal Risk Management Framework Identifying the Requirements and Selecting the Framework” 1 (n.d.).</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22</a:t>
            </a:fld>
            <a:endParaRPr lang="en-US"/>
          </a:p>
        </p:txBody>
      </p:sp>
    </p:spTree>
    <p:extLst>
      <p:ext uri="{BB962C8B-B14F-4D97-AF65-F5344CB8AC3E}">
        <p14:creationId xmlns:p14="http://schemas.microsoft.com/office/powerpoint/2010/main" val="68180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215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Optimal Risk Management Framework Identifying the Requirements and Selecting the Framework” 1 (n.d.).</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23</a:t>
            </a:fld>
            <a:endParaRPr lang="en-US"/>
          </a:p>
        </p:txBody>
      </p:sp>
    </p:spTree>
    <p:extLst>
      <p:ext uri="{BB962C8B-B14F-4D97-AF65-F5344CB8AC3E}">
        <p14:creationId xmlns:p14="http://schemas.microsoft.com/office/powerpoint/2010/main" val="1785412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Optimal Risk Management Framework Identifying the Requirements and Selecting the Framework” 1 (n.d.).</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24</a:t>
            </a:fld>
            <a:endParaRPr lang="en-US"/>
          </a:p>
        </p:txBody>
      </p:sp>
    </p:spTree>
    <p:extLst>
      <p:ext uri="{BB962C8B-B14F-4D97-AF65-F5344CB8AC3E}">
        <p14:creationId xmlns:p14="http://schemas.microsoft.com/office/powerpoint/2010/main" val="183165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25</a:t>
            </a:fld>
            <a:endParaRPr lang="en-US"/>
          </a:p>
        </p:txBody>
      </p:sp>
    </p:spTree>
    <p:extLst>
      <p:ext uri="{BB962C8B-B14F-4D97-AF65-F5344CB8AC3E}">
        <p14:creationId xmlns:p14="http://schemas.microsoft.com/office/powerpoint/2010/main" val="324027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EF3281-9B48-4928-862C-5569729F0A6B}" type="slidenum">
              <a:rPr lang="en-US" smtClean="0"/>
              <a:t>26</a:t>
            </a:fld>
            <a:endParaRPr lang="en-US"/>
          </a:p>
        </p:txBody>
      </p:sp>
    </p:spTree>
    <p:extLst>
      <p:ext uri="{BB962C8B-B14F-4D97-AF65-F5344CB8AC3E}">
        <p14:creationId xmlns:p14="http://schemas.microsoft.com/office/powerpoint/2010/main" val="543098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3332E-8FBB-604F-967E-F7F174DD7296}" type="slidenum">
              <a:rPr lang="en-US" smtClean="0"/>
              <a:t>58</a:t>
            </a:fld>
            <a:endParaRPr lang="en-US"/>
          </a:p>
        </p:txBody>
      </p:sp>
    </p:spTree>
    <p:extLst>
      <p:ext uri="{BB962C8B-B14F-4D97-AF65-F5344CB8AC3E}">
        <p14:creationId xmlns:p14="http://schemas.microsoft.com/office/powerpoint/2010/main" val="92752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Team, </a:t>
            </a:r>
            <a:r>
              <a:rPr lang="en-US" dirty="0" err="1">
                <a:effectLst/>
              </a:rPr>
              <a:t>Wallstreetmojo</a:t>
            </a:r>
            <a:r>
              <a:rPr lang="en-US" dirty="0">
                <a:effectLst/>
              </a:rPr>
              <a:t>. “Risk Analysis - What Is It, Benefits, Example, Methods.” </a:t>
            </a:r>
            <a:r>
              <a:rPr lang="en-US" dirty="0" err="1">
                <a:effectLst/>
              </a:rPr>
              <a:t>WallStreetMojo</a:t>
            </a:r>
            <a:r>
              <a:rPr lang="en-US" dirty="0">
                <a:effectLst/>
              </a:rPr>
              <a:t>, May 29, 2023. </a:t>
            </a:r>
            <a:r>
              <a:rPr lang="en-US" dirty="0">
                <a:effectLst/>
                <a:hlinkClick r:id="rId3"/>
              </a:rPr>
              <a:t>https://www.wallstreetmojo.com/risk-analysis/</a:t>
            </a:r>
            <a:r>
              <a:rPr lang="en-US" dirty="0">
                <a:effectLst/>
              </a:rPr>
              <a:t>.</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6</a:t>
            </a:fld>
            <a:endParaRPr lang="en-US"/>
          </a:p>
        </p:txBody>
      </p:sp>
    </p:spTree>
    <p:extLst>
      <p:ext uri="{BB962C8B-B14F-4D97-AF65-F5344CB8AC3E}">
        <p14:creationId xmlns:p14="http://schemas.microsoft.com/office/powerpoint/2010/main" val="20325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Team, </a:t>
            </a:r>
            <a:r>
              <a:rPr lang="en-US" dirty="0" err="1">
                <a:effectLst/>
              </a:rPr>
              <a:t>Wallstreetmojo</a:t>
            </a:r>
            <a:r>
              <a:rPr lang="en-US" dirty="0">
                <a:effectLst/>
              </a:rPr>
              <a:t>. “Risk Analysis - What Is It, Benefits, Example, Methods.” </a:t>
            </a:r>
            <a:r>
              <a:rPr lang="en-US" dirty="0" err="1">
                <a:effectLst/>
              </a:rPr>
              <a:t>WallStreetMojo</a:t>
            </a:r>
            <a:r>
              <a:rPr lang="en-US" dirty="0">
                <a:effectLst/>
              </a:rPr>
              <a:t>, May 29, 2023. </a:t>
            </a:r>
            <a:r>
              <a:rPr lang="en-US" dirty="0">
                <a:effectLst/>
                <a:hlinkClick r:id="rId3"/>
              </a:rPr>
              <a:t>https://www.wallstreetmojo.com/risk-analysis/</a:t>
            </a:r>
            <a:r>
              <a:rPr lang="en-US" dirty="0">
                <a:effectLst/>
              </a:rPr>
              <a:t>.</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7</a:t>
            </a:fld>
            <a:endParaRPr lang="en-US"/>
          </a:p>
        </p:txBody>
      </p:sp>
    </p:spTree>
    <p:extLst>
      <p:ext uri="{BB962C8B-B14F-4D97-AF65-F5344CB8AC3E}">
        <p14:creationId xmlns:p14="http://schemas.microsoft.com/office/powerpoint/2010/main" val="309985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Team, </a:t>
            </a:r>
            <a:r>
              <a:rPr lang="en-US" dirty="0" err="1">
                <a:effectLst/>
              </a:rPr>
              <a:t>Wallstreetmojo</a:t>
            </a:r>
            <a:r>
              <a:rPr lang="en-US" dirty="0">
                <a:effectLst/>
              </a:rPr>
              <a:t>. “Risk Analysis - What Is It, Benefits, Example, Methods.” </a:t>
            </a:r>
            <a:r>
              <a:rPr lang="en-US" dirty="0" err="1">
                <a:effectLst/>
              </a:rPr>
              <a:t>WallStreetMojo</a:t>
            </a:r>
            <a:r>
              <a:rPr lang="en-US" dirty="0">
                <a:effectLst/>
              </a:rPr>
              <a:t>, May 29, 2023. </a:t>
            </a:r>
            <a:r>
              <a:rPr lang="en-US" dirty="0">
                <a:effectLst/>
                <a:hlinkClick r:id="rId3"/>
              </a:rPr>
              <a:t>https://www.wallstreetmojo.com/risk-analysis/</a:t>
            </a:r>
            <a:r>
              <a:rPr lang="en-US" dirty="0">
                <a:effectLst/>
              </a:rPr>
              <a:t>.</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8</a:t>
            </a:fld>
            <a:endParaRPr lang="en-US"/>
          </a:p>
        </p:txBody>
      </p:sp>
    </p:spTree>
    <p:extLst>
      <p:ext uri="{BB962C8B-B14F-4D97-AF65-F5344CB8AC3E}">
        <p14:creationId xmlns:p14="http://schemas.microsoft.com/office/powerpoint/2010/main" val="85691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Team, </a:t>
            </a:r>
            <a:r>
              <a:rPr lang="en-US" dirty="0" err="1">
                <a:effectLst/>
              </a:rPr>
              <a:t>Wallstreetmojo</a:t>
            </a:r>
            <a:r>
              <a:rPr lang="en-US" dirty="0">
                <a:effectLst/>
              </a:rPr>
              <a:t>. “Risk Analysis - What Is It, Benefits, Example, Methods.” </a:t>
            </a:r>
            <a:r>
              <a:rPr lang="en-US" dirty="0" err="1">
                <a:effectLst/>
              </a:rPr>
              <a:t>WallStreetMojo</a:t>
            </a:r>
            <a:r>
              <a:rPr lang="en-US" dirty="0">
                <a:effectLst/>
              </a:rPr>
              <a:t>, May 29, 2023. </a:t>
            </a:r>
            <a:r>
              <a:rPr lang="en-US" dirty="0">
                <a:effectLst/>
                <a:hlinkClick r:id="rId3"/>
              </a:rPr>
              <a:t>https://www.wallstreetmojo.com/risk-analysis/</a:t>
            </a:r>
            <a:r>
              <a:rPr lang="en-US" dirty="0">
                <a:effectLst/>
              </a:rPr>
              <a:t>.</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9</a:t>
            </a:fld>
            <a:endParaRPr lang="en-US"/>
          </a:p>
        </p:txBody>
      </p:sp>
    </p:spTree>
    <p:extLst>
      <p:ext uri="{BB962C8B-B14F-4D97-AF65-F5344CB8AC3E}">
        <p14:creationId xmlns:p14="http://schemas.microsoft.com/office/powerpoint/2010/main" val="3797570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F9CFAF-4599-5841-89EC-6CF4AA95A053}" type="slidenum">
              <a:rPr lang="en-US" smtClean="0"/>
              <a:t>10</a:t>
            </a:fld>
            <a:endParaRPr lang="en-US"/>
          </a:p>
        </p:txBody>
      </p:sp>
    </p:spTree>
    <p:extLst>
      <p:ext uri="{BB962C8B-B14F-4D97-AF65-F5344CB8AC3E}">
        <p14:creationId xmlns:p14="http://schemas.microsoft.com/office/powerpoint/2010/main" val="340204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11</a:t>
            </a:fld>
            <a:endParaRPr lang="en-US"/>
          </a:p>
        </p:txBody>
      </p:sp>
    </p:spTree>
    <p:extLst>
      <p:ext uri="{BB962C8B-B14F-4D97-AF65-F5344CB8AC3E}">
        <p14:creationId xmlns:p14="http://schemas.microsoft.com/office/powerpoint/2010/main" val="3470364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12</a:t>
            </a:fld>
            <a:endParaRPr lang="en-US"/>
          </a:p>
        </p:txBody>
      </p:sp>
    </p:spTree>
    <p:extLst>
      <p:ext uri="{BB962C8B-B14F-4D97-AF65-F5344CB8AC3E}">
        <p14:creationId xmlns:p14="http://schemas.microsoft.com/office/powerpoint/2010/main" val="921205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emf"/><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57441" y="4568599"/>
            <a:ext cx="2133600" cy="186267"/>
          </a:xfrm>
          <a:prstGeom prst="rect">
            <a:avLst/>
          </a:prstGeom>
        </p:spPr>
      </p:pic>
      <p:sp>
        <p:nvSpPr>
          <p:cNvPr id="9"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0" name="Picture 9"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19748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8"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29796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740509" y="1819205"/>
            <a:ext cx="1471708" cy="128481"/>
          </a:xfrm>
          <a:prstGeom prst="rect">
            <a:avLst/>
          </a:prstGeom>
        </p:spPr>
      </p:pic>
      <p:pic>
        <p:nvPicPr>
          <p:cNvPr id="12" name="Picture 11"/>
          <p:cNvPicPr>
            <a:picLocks noChangeAspect="1"/>
          </p:cNvPicPr>
          <p:nvPr userDrawn="1"/>
        </p:nvPicPr>
        <p:blipFill>
          <a:blip r:embed="rId3"/>
          <a:stretch>
            <a:fillRect/>
          </a:stretch>
        </p:blipFill>
        <p:spPr>
          <a:xfrm>
            <a:off x="732042" y="1676237"/>
            <a:ext cx="1471708" cy="128483"/>
          </a:xfrm>
          <a:prstGeom prst="rect">
            <a:avLst/>
          </a:prstGeom>
        </p:spPr>
      </p:pic>
      <p:sp>
        <p:nvSpPr>
          <p:cNvPr id="23"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24"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25"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5"/>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445446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613833" y="1166287"/>
            <a:ext cx="1471708" cy="128483"/>
          </a:xfrm>
          <a:prstGeom prst="rect">
            <a:avLst/>
          </a:prstGeom>
        </p:spPr>
      </p:pic>
      <p:sp>
        <p:nvSpPr>
          <p:cNvPr id="8" name="Text Placeholder 9"/>
          <p:cNvSpPr>
            <a:spLocks noGrp="1"/>
          </p:cNvSpPr>
          <p:nvPr>
            <p:ph type="body" sz="quarter" idx="11" hasCustomPrompt="1"/>
          </p:nvPr>
        </p:nvSpPr>
        <p:spPr>
          <a:xfrm>
            <a:off x="597231" y="1402915"/>
            <a:ext cx="10929485" cy="4059177"/>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0" hasCustomPrompt="1"/>
          </p:nvPr>
        </p:nvSpPr>
        <p:spPr>
          <a:xfrm>
            <a:off x="613833" y="495347"/>
            <a:ext cx="10912883" cy="662893"/>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30221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a:t>Graphics can go here – </a:t>
            </a:r>
            <a:br>
              <a:rPr lang="en-US"/>
            </a:br>
            <a:r>
              <a:rPr lang="en-US"/>
              <a:t>replace this box with your image or chart</a:t>
            </a:r>
          </a:p>
        </p:txBody>
      </p:sp>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463862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787E-0DB2-494A-B6DB-79067D92DB49}"/>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BDDA9B21-2520-7B49-B7FF-D7ADAC4789BC}"/>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301583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7" name="Picture 6"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8" name="Picture 7"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305494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9"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10"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1" name="Picture 10"/>
          <p:cNvPicPr>
            <a:picLocks noChangeAspect="1"/>
          </p:cNvPicPr>
          <p:nvPr userDrawn="1"/>
        </p:nvPicPr>
        <p:blipFill>
          <a:blip r:embed="rId2"/>
          <a:stretch>
            <a:fillRect/>
          </a:stretch>
        </p:blipFill>
        <p:spPr>
          <a:xfrm>
            <a:off x="732042" y="1818011"/>
            <a:ext cx="1471708" cy="128483"/>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322921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7"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12" name="Picture 11"/>
          <p:cNvPicPr>
            <a:picLocks noChangeAspect="1"/>
          </p:cNvPicPr>
          <p:nvPr userDrawn="1"/>
        </p:nvPicPr>
        <p:blipFill>
          <a:blip r:embed="rId2"/>
          <a:stretch>
            <a:fillRect/>
          </a:stretch>
        </p:blipFill>
        <p:spPr>
          <a:xfrm>
            <a:off x="732042" y="1818011"/>
            <a:ext cx="1471708" cy="128483"/>
          </a:xfrm>
          <a:prstGeom prst="rect">
            <a:avLst/>
          </a:prstGeom>
        </p:spPr>
      </p:pic>
      <p:pic>
        <p:nvPicPr>
          <p:cNvPr id="10" name="Picture 9"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1" name="Picture 10"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11907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597230" y="2299970"/>
            <a:ext cx="10912883" cy="3770892"/>
          </a:xfrm>
          <a:prstGeom prst="rect">
            <a:avLst/>
          </a:prstGeom>
        </p:spPr>
        <p:txBody>
          <a:bodyPr>
            <a:normAutofit/>
          </a:bodyPr>
          <a:lstStyle>
            <a:lvl1pPr marL="0" indent="0">
              <a:buNone/>
              <a:defRPr sz="3200" b="0" i="1" baseline="0">
                <a:solidFill>
                  <a:srgbClr val="FFFFFF"/>
                </a:solidFill>
                <a:latin typeface="Open Sans Light"/>
                <a:cs typeface="Open Sans Light"/>
              </a:defRPr>
            </a:lvl1pPr>
          </a:lstStyle>
          <a:p>
            <a:r>
              <a:rPr lang="en-US"/>
              <a:t>Graphics can go here – </a:t>
            </a:r>
            <a:br>
              <a:rPr lang="en-US"/>
            </a:br>
            <a:r>
              <a:rPr lang="en-US"/>
              <a:t>replace this box with your image or chart</a:t>
            </a:r>
          </a:p>
        </p:txBody>
      </p:sp>
      <p:sp>
        <p:nvSpPr>
          <p:cNvPr id="12"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3" name="Picture 12"/>
          <p:cNvPicPr>
            <a:picLocks noChangeAspect="1"/>
          </p:cNvPicPr>
          <p:nvPr userDrawn="1"/>
        </p:nvPicPr>
        <p:blipFill>
          <a:blip r:embed="rId2"/>
          <a:stretch>
            <a:fillRect/>
          </a:stretch>
        </p:blipFill>
        <p:spPr>
          <a:xfrm>
            <a:off x="732042" y="1818011"/>
            <a:ext cx="1471708" cy="128483"/>
          </a:xfrm>
          <a:prstGeom prst="rect">
            <a:avLst/>
          </a:prstGeom>
        </p:spPr>
      </p:pic>
      <p:pic>
        <p:nvPicPr>
          <p:cNvPr id="11" name="Picture 10"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12269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9"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10"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11"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166" y="1818011"/>
            <a:ext cx="1453460" cy="128483"/>
          </a:xfrm>
          <a:prstGeom prst="rect">
            <a:avLst/>
          </a:prstGeom>
        </p:spPr>
      </p:pic>
      <p:pic>
        <p:nvPicPr>
          <p:cNvPr id="13" name="Picture 12"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4" name="Picture 13"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3227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DDC9-59C7-744C-A146-DEC7FAB08383}"/>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322E6E2A-1181-6D4B-9CA1-FAB40A67FC5B}"/>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364639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166" y="1818011"/>
            <a:ext cx="1453460" cy="128483"/>
          </a:xfrm>
          <a:prstGeom prst="rect">
            <a:avLst/>
          </a:prstGeom>
        </p:spPr>
      </p:pic>
      <p:sp>
        <p:nvSpPr>
          <p:cNvPr id="7"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2" name="Picture 11"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08247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9" name="Picture 8"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27695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958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05122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nvestopedia.com/video/play/financial-statements/" TargetMode="External"/><Relationship Id="rId7" Type="http://schemas.openxmlformats.org/officeDocument/2006/relationships/hyperlink" Target="https://ec.tynt.com/b/rf?id=arwjQmCEqr4l6Cadbi-bnq&amp;u=Investopedia" TargetMode="External"/><Relationship Id="rId2" Type="http://schemas.openxmlformats.org/officeDocument/2006/relationships/hyperlink" Target="https://www.investopedia.com/video/play/sarbanesoxley-act-2002-sox/" TargetMode="External"/><Relationship Id="rId1" Type="http://schemas.openxmlformats.org/officeDocument/2006/relationships/slideLayout" Target="../slideLayouts/slideLayout12.xml"/><Relationship Id="rId6" Type="http://schemas.openxmlformats.org/officeDocument/2006/relationships/hyperlink" Target="https://www.investopedia.com/terms/s/sarbanesoxleyact.asp#ixzz5BdKemQht" TargetMode="External"/><Relationship Id="rId5" Type="http://schemas.openxmlformats.org/officeDocument/2006/relationships/hyperlink" Target="https://www.investopedia.com/terms/i/internalcontrols.asp" TargetMode="External"/><Relationship Id="rId4" Type="http://schemas.openxmlformats.org/officeDocument/2006/relationships/hyperlink" Target="https://www.investopedia.com/terms/a/auditor.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13833" y="859991"/>
            <a:ext cx="10425956" cy="3522341"/>
          </a:xfrm>
        </p:spPr>
        <p:txBody>
          <a:bodyPr anchor="b">
            <a:normAutofit/>
          </a:bodyPr>
          <a:lstStyle/>
          <a:p>
            <a:r>
              <a:rPr lang="en-US" dirty="0"/>
              <a:t>Informatics 312</a:t>
            </a:r>
          </a:p>
          <a:p>
            <a:r>
              <a:rPr lang="en-US" sz="3733" dirty="0"/>
              <a:t>Enterprise Risk Management</a:t>
            </a:r>
          </a:p>
        </p:txBody>
      </p:sp>
      <p:sp>
        <p:nvSpPr>
          <p:cNvPr id="2" name="TextBox 1">
            <a:extLst>
              <a:ext uri="{FF2B5EF4-FFF2-40B4-BE49-F238E27FC236}">
                <a16:creationId xmlns:a16="http://schemas.microsoft.com/office/drawing/2014/main" id="{7221C0A0-F50C-9A4D-8AF7-7E30C965BE48}"/>
              </a:ext>
            </a:extLst>
          </p:cNvPr>
          <p:cNvSpPr txBox="1"/>
          <p:nvPr/>
        </p:nvSpPr>
        <p:spPr>
          <a:xfrm>
            <a:off x="16009787" y="4494133"/>
            <a:ext cx="184731" cy="1200329"/>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E8D3A2"/>
              </a:solidFill>
              <a:effectLst/>
              <a:uLnTx/>
              <a:uFillTx/>
              <a:latin typeface="Calibri"/>
              <a:ea typeface="+mn-ea"/>
              <a:cs typeface="+mn-cs"/>
            </a:endParaRP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E8D3A2"/>
              </a:solidFill>
              <a:effectLst/>
              <a:uLnTx/>
              <a:uFillTx/>
              <a:latin typeface="Calibri"/>
              <a:ea typeface="+mn-ea"/>
              <a:cs typeface="+mn-cs"/>
            </a:endParaRP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E8D3A2"/>
              </a:solidFill>
              <a:effectLst/>
              <a:uLnTx/>
              <a:uFillTx/>
              <a:latin typeface="Calibri"/>
              <a:ea typeface="+mn-ea"/>
              <a:cs typeface="+mn-cs"/>
            </a:endParaRPr>
          </a:p>
        </p:txBody>
      </p:sp>
    </p:spTree>
    <p:extLst>
      <p:ext uri="{BB962C8B-B14F-4D97-AF65-F5344CB8AC3E}">
        <p14:creationId xmlns:p14="http://schemas.microsoft.com/office/powerpoint/2010/main" val="203848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784881-29DA-84C6-5C44-0FF010FF995E}"/>
              </a:ext>
            </a:extLst>
          </p:cNvPr>
          <p:cNvSpPr>
            <a:spLocks noGrp="1"/>
          </p:cNvSpPr>
          <p:nvPr>
            <p:ph type="body" sz="quarter" idx="11"/>
          </p:nvPr>
        </p:nvSpPr>
        <p:spPr>
          <a:xfrm>
            <a:off x="613834" y="2271163"/>
            <a:ext cx="10929485" cy="3154535"/>
          </a:xfrm>
        </p:spPr>
        <p:txBody>
          <a:bodyPr/>
          <a:lstStyle/>
          <a:p>
            <a:r>
              <a:rPr lang="en-US" sz="2667" dirty="0"/>
              <a:t>Likelihood </a:t>
            </a:r>
            <a:r>
              <a:rPr lang="en-US" sz="2667" b="0" dirty="0"/>
              <a:t>(probability) of risk occurring in next year?</a:t>
            </a:r>
          </a:p>
          <a:p>
            <a:r>
              <a:rPr lang="en-US" sz="2667" dirty="0"/>
              <a:t>Significance </a:t>
            </a:r>
            <a:r>
              <a:rPr lang="en-US" sz="2667" b="0" dirty="0"/>
              <a:t>(magnitude) of risk in terms of cost?</a:t>
            </a:r>
          </a:p>
          <a:p>
            <a:r>
              <a:rPr lang="en-US" sz="2667" b="0" dirty="0"/>
              <a:t>Rank the risks to get a score and a ranking</a:t>
            </a:r>
          </a:p>
          <a:p>
            <a:r>
              <a:rPr lang="en-US" sz="2667" b="0" dirty="0"/>
              <a:t>What are the </a:t>
            </a:r>
            <a:r>
              <a:rPr lang="en-US" sz="2667" dirty="0"/>
              <a:t>interdependencies?</a:t>
            </a:r>
          </a:p>
          <a:p>
            <a:pPr lvl="1"/>
            <a:r>
              <a:rPr lang="en-US" sz="2400" b="0" dirty="0"/>
              <a:t>Business units may suffer the indirect consequences of a failure elsewhere in the enterprise, thus risks must be considered from this perspective as well, particularly when they fall into the technology dependencies area.</a:t>
            </a:r>
          </a:p>
          <a:p>
            <a:endParaRPr lang="en-US" dirty="0"/>
          </a:p>
        </p:txBody>
      </p:sp>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Risk Analysis – Key Factors</a:t>
            </a:r>
          </a:p>
        </p:txBody>
      </p:sp>
    </p:spTree>
    <p:extLst>
      <p:ext uri="{BB962C8B-B14F-4D97-AF65-F5344CB8AC3E}">
        <p14:creationId xmlns:p14="http://schemas.microsoft.com/office/powerpoint/2010/main" val="339273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BEB4CA-53B5-83AC-20A0-9384EA872A9F}"/>
              </a:ext>
            </a:extLst>
          </p:cNvPr>
          <p:cNvSpPr>
            <a:spLocks noGrp="1"/>
          </p:cNvSpPr>
          <p:nvPr>
            <p:ph type="body" sz="quarter" idx="10"/>
          </p:nvPr>
        </p:nvSpPr>
        <p:spPr/>
        <p:txBody>
          <a:bodyPr/>
          <a:lstStyle/>
          <a:p>
            <a:r>
              <a:rPr lang="en-US" dirty="0"/>
              <a:t>Risk Analysis – Likelihood</a:t>
            </a:r>
          </a:p>
        </p:txBody>
      </p:sp>
      <p:pic>
        <p:nvPicPr>
          <p:cNvPr id="2" name="Picture 2">
            <a:extLst>
              <a:ext uri="{FF2B5EF4-FFF2-40B4-BE49-F238E27FC236}">
                <a16:creationId xmlns:a16="http://schemas.microsoft.com/office/drawing/2014/main" id="{76E4F1EB-CBAB-5FA6-CA8A-AB7208752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3" y="1818011"/>
            <a:ext cx="11117624" cy="5039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096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BEB4CA-53B5-83AC-20A0-9384EA872A9F}"/>
              </a:ext>
            </a:extLst>
          </p:cNvPr>
          <p:cNvSpPr>
            <a:spLocks noGrp="1"/>
          </p:cNvSpPr>
          <p:nvPr>
            <p:ph type="body" sz="quarter" idx="10"/>
          </p:nvPr>
        </p:nvSpPr>
        <p:spPr/>
        <p:txBody>
          <a:bodyPr/>
          <a:lstStyle/>
          <a:p>
            <a:r>
              <a:rPr lang="en-US" dirty="0"/>
              <a:t>Risk Analysis – Significance/Severity</a:t>
            </a:r>
          </a:p>
        </p:txBody>
      </p:sp>
      <p:pic>
        <p:nvPicPr>
          <p:cNvPr id="4" name="Picture 2">
            <a:extLst>
              <a:ext uri="{FF2B5EF4-FFF2-40B4-BE49-F238E27FC236}">
                <a16:creationId xmlns:a16="http://schemas.microsoft.com/office/drawing/2014/main" id="{93CC3952-B818-FC96-81C3-F82F273B69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3833" y="2173239"/>
            <a:ext cx="9246483" cy="4691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70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BEB4CA-53B5-83AC-20A0-9384EA872A9F}"/>
              </a:ext>
            </a:extLst>
          </p:cNvPr>
          <p:cNvSpPr>
            <a:spLocks noGrp="1"/>
          </p:cNvSpPr>
          <p:nvPr>
            <p:ph type="body" sz="quarter" idx="10"/>
          </p:nvPr>
        </p:nvSpPr>
        <p:spPr/>
        <p:txBody>
          <a:bodyPr/>
          <a:lstStyle/>
          <a:p>
            <a:r>
              <a:rPr lang="en-US" dirty="0"/>
              <a:t>Risk Analysis – Register </a:t>
            </a:r>
          </a:p>
        </p:txBody>
      </p:sp>
      <p:pic>
        <p:nvPicPr>
          <p:cNvPr id="5" name="Picture 3">
            <a:extLst>
              <a:ext uri="{FF2B5EF4-FFF2-40B4-BE49-F238E27FC236}">
                <a16:creationId xmlns:a16="http://schemas.microsoft.com/office/drawing/2014/main" id="{EFBCC356-BD71-5747-31D2-82C3081DB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27" y="2385011"/>
            <a:ext cx="12136019" cy="4472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65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BEB4CA-53B5-83AC-20A0-9384EA872A9F}"/>
              </a:ext>
            </a:extLst>
          </p:cNvPr>
          <p:cNvSpPr>
            <a:spLocks noGrp="1"/>
          </p:cNvSpPr>
          <p:nvPr>
            <p:ph type="body" sz="quarter" idx="10"/>
          </p:nvPr>
        </p:nvSpPr>
        <p:spPr>
          <a:xfrm>
            <a:off x="639559" y="181973"/>
            <a:ext cx="10912883" cy="1322664"/>
          </a:xfrm>
        </p:spPr>
        <p:txBody>
          <a:bodyPr/>
          <a:lstStyle/>
          <a:p>
            <a:r>
              <a:rPr lang="en-US" dirty="0"/>
              <a:t>Risk Analysis – Map </a:t>
            </a:r>
          </a:p>
          <a:p>
            <a:endParaRPr lang="en-US" dirty="0"/>
          </a:p>
        </p:txBody>
      </p:sp>
      <p:pic>
        <p:nvPicPr>
          <p:cNvPr id="2" name="Picture 2">
            <a:extLst>
              <a:ext uri="{FF2B5EF4-FFF2-40B4-BE49-F238E27FC236}">
                <a16:creationId xmlns:a16="http://schemas.microsoft.com/office/drawing/2014/main" id="{1B4BA1FC-1E26-CAEF-27F8-0C3AE038F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60" y="925392"/>
            <a:ext cx="9219729" cy="5932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9733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784881-29DA-84C6-5C44-0FF010FF995E}"/>
              </a:ext>
            </a:extLst>
          </p:cNvPr>
          <p:cNvSpPr>
            <a:spLocks noGrp="1"/>
          </p:cNvSpPr>
          <p:nvPr>
            <p:ph type="body" sz="quarter" idx="11"/>
          </p:nvPr>
        </p:nvSpPr>
        <p:spPr>
          <a:xfrm>
            <a:off x="631258" y="2016406"/>
            <a:ext cx="10929485" cy="3154535"/>
          </a:xfrm>
        </p:spPr>
        <p:txBody>
          <a:bodyPr/>
          <a:lstStyle/>
          <a:p>
            <a:r>
              <a:rPr lang="en-US" sz="2133" dirty="0"/>
              <a:t>Delphi Method  </a:t>
            </a:r>
          </a:p>
          <a:p>
            <a:pPr lvl="1"/>
            <a:r>
              <a:rPr lang="en-US" sz="1867" b="0" dirty="0"/>
              <a:t>Designate ERM “oracles” then pose questions and gather data</a:t>
            </a:r>
          </a:p>
          <a:p>
            <a:pPr lvl="1"/>
            <a:r>
              <a:rPr lang="en-US" sz="1867" b="0" dirty="0"/>
              <a:t>Problem --- anonymous internet surveys don’t gather same level of granularity as brainstorming or face to face interviews</a:t>
            </a:r>
          </a:p>
          <a:p>
            <a:r>
              <a:rPr lang="en-US" sz="2133" dirty="0"/>
              <a:t>Monte Carlo Simulation</a:t>
            </a:r>
          </a:p>
          <a:p>
            <a:pPr lvl="1"/>
            <a:r>
              <a:rPr lang="en-US" sz="1867" b="0" dirty="0"/>
              <a:t>A favorite of market and credit risk professionals</a:t>
            </a:r>
          </a:p>
          <a:p>
            <a:pPr lvl="1"/>
            <a:r>
              <a:rPr lang="en-US" sz="1867" b="0" dirty="0"/>
              <a:t>Build models describing the risk(s) and do computer simulation</a:t>
            </a:r>
          </a:p>
          <a:p>
            <a:pPr lvl="1"/>
            <a:r>
              <a:rPr lang="en-US" sz="1867" b="0" dirty="0"/>
              <a:t>Problem – risks rarely follow predictable models (“black swans”)</a:t>
            </a:r>
            <a:endParaRPr lang="en-US" sz="2400" b="0" dirty="0"/>
          </a:p>
          <a:p>
            <a:r>
              <a:rPr lang="en-US" sz="2133" dirty="0"/>
              <a:t>Decision Tree Analysis</a:t>
            </a:r>
          </a:p>
          <a:p>
            <a:pPr lvl="1"/>
            <a:r>
              <a:rPr lang="en-US" sz="1867" b="0" dirty="0"/>
              <a:t>Graph out multiple risk combinations in an “if/then” sequence</a:t>
            </a:r>
          </a:p>
          <a:p>
            <a:pPr lvl="1"/>
            <a:r>
              <a:rPr lang="en-US" sz="1867" b="0" dirty="0"/>
              <a:t>Joint probability rules and decision tree analysis can show underestimated impacts.</a:t>
            </a:r>
          </a:p>
          <a:p>
            <a:endParaRPr lang="en-US" sz="2667" dirty="0"/>
          </a:p>
          <a:p>
            <a:endParaRPr lang="en-US" dirty="0"/>
          </a:p>
        </p:txBody>
      </p:sp>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Risk Analysis – Techniques</a:t>
            </a:r>
          </a:p>
        </p:txBody>
      </p:sp>
    </p:spTree>
    <p:extLst>
      <p:ext uri="{BB962C8B-B14F-4D97-AF65-F5344CB8AC3E}">
        <p14:creationId xmlns:p14="http://schemas.microsoft.com/office/powerpoint/2010/main" val="216882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784881-29DA-84C6-5C44-0FF010FF995E}"/>
              </a:ext>
            </a:extLst>
          </p:cNvPr>
          <p:cNvSpPr>
            <a:spLocks noGrp="1"/>
          </p:cNvSpPr>
          <p:nvPr>
            <p:ph type="body" sz="quarter" idx="11"/>
          </p:nvPr>
        </p:nvSpPr>
        <p:spPr>
          <a:xfrm>
            <a:off x="597231" y="1468546"/>
            <a:ext cx="10929485" cy="3154535"/>
          </a:xfrm>
        </p:spPr>
        <p:txBody>
          <a:bodyPr/>
          <a:lstStyle/>
          <a:p>
            <a:r>
              <a:rPr lang="en-US" sz="2133" b="0" dirty="0"/>
              <a:t>Risk analysis methods helps to make very calculated and accurate decisions while performing a project as, without proper research, management of the project would not be considered to give positive results.</a:t>
            </a:r>
          </a:p>
          <a:p>
            <a:endParaRPr lang="en-US" sz="2133" b="0" dirty="0"/>
          </a:p>
          <a:p>
            <a:r>
              <a:rPr lang="en-US" sz="2133" b="0" dirty="0"/>
              <a:t>It helps in avoiding the potential losses that could occur in the future. Some risks which can be calculated and avoided and should be </a:t>
            </a:r>
            <a:r>
              <a:rPr lang="en-US" sz="2133" b="0" dirty="0" err="1"/>
              <a:t>analysed</a:t>
            </a:r>
            <a:r>
              <a:rPr lang="en-US" sz="2133" b="0" dirty="0"/>
              <a:t> for so that the business is able to perform the maximum using its existing resources.</a:t>
            </a:r>
          </a:p>
          <a:p>
            <a:endParaRPr lang="en-US" sz="2133" b="0" dirty="0"/>
          </a:p>
          <a:p>
            <a:r>
              <a:rPr lang="en-US" sz="2133" b="0" dirty="0"/>
              <a:t>It helps to determine the level of impact that a risk can have in an organization. This is very important because it helps in devising plans and strategies that will control or minimize the potential risk.</a:t>
            </a:r>
          </a:p>
        </p:txBody>
      </p:sp>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Risk Analysis –  Benefits</a:t>
            </a:r>
          </a:p>
        </p:txBody>
      </p:sp>
    </p:spTree>
    <p:extLst>
      <p:ext uri="{BB962C8B-B14F-4D97-AF65-F5344CB8AC3E}">
        <p14:creationId xmlns:p14="http://schemas.microsoft.com/office/powerpoint/2010/main" val="866045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784881-29DA-84C6-5C44-0FF010FF995E}"/>
              </a:ext>
            </a:extLst>
          </p:cNvPr>
          <p:cNvSpPr>
            <a:spLocks noGrp="1"/>
          </p:cNvSpPr>
          <p:nvPr>
            <p:ph type="body" sz="quarter" idx="11"/>
          </p:nvPr>
        </p:nvSpPr>
        <p:spPr>
          <a:xfrm>
            <a:off x="631258" y="2016406"/>
            <a:ext cx="10929485" cy="3154535"/>
          </a:xfrm>
        </p:spPr>
        <p:txBody>
          <a:bodyPr/>
          <a:lstStyle/>
          <a:p>
            <a:r>
              <a:rPr lang="en-US" sz="2133" b="0" dirty="0"/>
              <a:t>It is measured based on probability, so it cannot give the exact measurement of the risk exposure.</a:t>
            </a:r>
          </a:p>
          <a:p>
            <a:endParaRPr lang="en-US" sz="2133" b="0" dirty="0"/>
          </a:p>
          <a:p>
            <a:r>
              <a:rPr lang="en-US" sz="2133" b="0" dirty="0"/>
              <a:t>Risk analysis is based on specific data, and if there is any manipulation in the data or the data is wrong, it will not give the correct results.</a:t>
            </a:r>
          </a:p>
          <a:p>
            <a:endParaRPr lang="en-US" sz="2133" b="0" dirty="0"/>
          </a:p>
          <a:p>
            <a:r>
              <a:rPr lang="en-US" sz="2133" b="0" dirty="0"/>
              <a:t>It requires the time and expertise of the person conducting the analysis. In case the person is not aware of all the techniques and methods necessary, then the desired purpose cannot be solved. Also, there is no standard method for its calculation, so it depends on the personal approach.</a:t>
            </a:r>
          </a:p>
        </p:txBody>
      </p:sp>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Risk Analysis –  Limitations</a:t>
            </a:r>
          </a:p>
        </p:txBody>
      </p:sp>
    </p:spTree>
    <p:extLst>
      <p:ext uri="{BB962C8B-B14F-4D97-AF65-F5344CB8AC3E}">
        <p14:creationId xmlns:p14="http://schemas.microsoft.com/office/powerpoint/2010/main" val="3781344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a:xfrm>
            <a:off x="613834" y="859991"/>
            <a:ext cx="10890981" cy="3522341"/>
          </a:xfrm>
        </p:spPr>
        <p:txBody>
          <a:bodyPr>
            <a:normAutofit/>
          </a:bodyPr>
          <a:lstStyle/>
          <a:p>
            <a:r>
              <a:rPr lang="en-US" sz="4267" dirty="0"/>
              <a:t>ERM Frameworks</a:t>
            </a:r>
          </a:p>
        </p:txBody>
      </p:sp>
    </p:spTree>
    <p:extLst>
      <p:ext uri="{BB962C8B-B14F-4D97-AF65-F5344CB8AC3E}">
        <p14:creationId xmlns:p14="http://schemas.microsoft.com/office/powerpoint/2010/main" val="235770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784881-29DA-84C6-5C44-0FF010FF995E}"/>
              </a:ext>
            </a:extLst>
          </p:cNvPr>
          <p:cNvSpPr>
            <a:spLocks noGrp="1"/>
          </p:cNvSpPr>
          <p:nvPr>
            <p:ph type="body" sz="quarter" idx="11"/>
          </p:nvPr>
        </p:nvSpPr>
        <p:spPr>
          <a:xfrm>
            <a:off x="613833" y="2156678"/>
            <a:ext cx="10048032" cy="3154535"/>
          </a:xfrm>
        </p:spPr>
        <p:txBody>
          <a:bodyPr/>
          <a:lstStyle/>
          <a:p>
            <a:r>
              <a:rPr lang="en-US" sz="1867" b="0" dirty="0"/>
              <a:t>COSO ERM Framework: The Committee of Sponsoring Organizations of the Treadway Commission’s (COSO) ERM Framework is one of the most widely recognized and applied risk management frameworks in the world. It was originally developed in 2004 and revised in 2017 to strengthen the emphasis on the integration of ERM with strategy and performance.</a:t>
            </a:r>
          </a:p>
          <a:p>
            <a:r>
              <a:rPr lang="en-US" sz="1867" b="0" dirty="0"/>
              <a:t>ISO 31000:2018: The International Organization for Standardization’s Risk Management Guidelines, ISO 31000:2018, is another widely used framework. It provides principles, a framework, and a process for managing risk that can be used by any organization regardless of its size, activity, or sector.</a:t>
            </a:r>
          </a:p>
          <a:p>
            <a:r>
              <a:rPr lang="en-US" sz="1867" b="0" dirty="0"/>
              <a:t>COBIT 5: short for Control Objectives for Information and Related Technologies, is a globally recognized framework developed by ISACA (Information Systems Audit and Control Association) for IT governance and management.</a:t>
            </a:r>
          </a:p>
        </p:txBody>
      </p:sp>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General ERM Frameworks</a:t>
            </a:r>
          </a:p>
        </p:txBody>
      </p:sp>
      <p:pic>
        <p:nvPicPr>
          <p:cNvPr id="5" name="Picture 4" descr="A rainbow colored logo&#10;&#10;Description automatically generated">
            <a:extLst>
              <a:ext uri="{FF2B5EF4-FFF2-40B4-BE49-F238E27FC236}">
                <a16:creationId xmlns:a16="http://schemas.microsoft.com/office/drawing/2014/main" id="{F46BA8A3-CB62-BF89-4B1B-B094217E88C7}"/>
              </a:ext>
            </a:extLst>
          </p:cNvPr>
          <p:cNvPicPr>
            <a:picLocks noChangeAspect="1"/>
          </p:cNvPicPr>
          <p:nvPr/>
        </p:nvPicPr>
        <p:blipFill>
          <a:blip r:embed="rId3"/>
          <a:stretch>
            <a:fillRect/>
          </a:stretch>
        </p:blipFill>
        <p:spPr>
          <a:xfrm>
            <a:off x="9855200" y="1"/>
            <a:ext cx="2336800" cy="2336800"/>
          </a:xfrm>
          <a:prstGeom prst="rect">
            <a:avLst/>
          </a:prstGeom>
        </p:spPr>
      </p:pic>
    </p:spTree>
    <p:extLst>
      <p:ext uri="{BB962C8B-B14F-4D97-AF65-F5344CB8AC3E}">
        <p14:creationId xmlns:p14="http://schemas.microsoft.com/office/powerpoint/2010/main" val="322906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9CB648-1685-2550-7121-E0BAEAF09E11}"/>
              </a:ext>
            </a:extLst>
          </p:cNvPr>
          <p:cNvSpPr>
            <a:spLocks noGrp="1"/>
          </p:cNvSpPr>
          <p:nvPr>
            <p:ph type="body" sz="quarter" idx="11"/>
          </p:nvPr>
        </p:nvSpPr>
        <p:spPr/>
        <p:txBody>
          <a:bodyPr/>
          <a:lstStyle/>
          <a:p>
            <a:r>
              <a:rPr lang="en-US" sz="2400" dirty="0"/>
              <a:t>Please check in with Michaela Tran to be sure you are assigned to a small group.</a:t>
            </a:r>
          </a:p>
          <a:p>
            <a:r>
              <a:rPr lang="en-US" sz="2400" dirty="0"/>
              <a:t>Please carefully review my slides from last Wednesday, in which I went over the structure of the class as well as each of the assignments.  And review Monday’s slides as well.</a:t>
            </a:r>
          </a:p>
          <a:p>
            <a:r>
              <a:rPr lang="en-US" sz="2400" dirty="0"/>
              <a:t>Please read the syllabus and the schedule carefully.</a:t>
            </a:r>
          </a:p>
          <a:p>
            <a:r>
              <a:rPr lang="en-US" sz="2400" dirty="0"/>
              <a:t>This is an in-person class, and you are expected to be here unless you are ill.</a:t>
            </a:r>
          </a:p>
          <a:p>
            <a:r>
              <a:rPr lang="en-US" sz="2400" dirty="0"/>
              <a:t>Both Michaela and I have office hours by appointment, so please contact one of us if you have any questions at all.  Welcome!</a:t>
            </a:r>
          </a:p>
        </p:txBody>
      </p:sp>
      <p:sp>
        <p:nvSpPr>
          <p:cNvPr id="3" name="Text Placeholder 2">
            <a:extLst>
              <a:ext uri="{FF2B5EF4-FFF2-40B4-BE49-F238E27FC236}">
                <a16:creationId xmlns:a16="http://schemas.microsoft.com/office/drawing/2014/main" id="{24D09636-ADA2-9F6D-3158-EB46407400C1}"/>
              </a:ext>
            </a:extLst>
          </p:cNvPr>
          <p:cNvSpPr>
            <a:spLocks noGrp="1"/>
          </p:cNvSpPr>
          <p:nvPr>
            <p:ph type="body" sz="quarter" idx="10"/>
          </p:nvPr>
        </p:nvSpPr>
        <p:spPr/>
        <p:txBody>
          <a:bodyPr/>
          <a:lstStyle/>
          <a:p>
            <a:r>
              <a:rPr lang="en-US" dirty="0"/>
              <a:t>If you are new to the class today…</a:t>
            </a:r>
          </a:p>
        </p:txBody>
      </p:sp>
    </p:spTree>
    <p:extLst>
      <p:ext uri="{BB962C8B-B14F-4D97-AF65-F5344CB8AC3E}">
        <p14:creationId xmlns:p14="http://schemas.microsoft.com/office/powerpoint/2010/main" val="428668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Purpose Specific Frameworks</a:t>
            </a:r>
          </a:p>
        </p:txBody>
      </p:sp>
      <p:sp>
        <p:nvSpPr>
          <p:cNvPr id="5" name="Text Placeholder 4">
            <a:extLst>
              <a:ext uri="{FF2B5EF4-FFF2-40B4-BE49-F238E27FC236}">
                <a16:creationId xmlns:a16="http://schemas.microsoft.com/office/drawing/2014/main" id="{41C86C82-D7D6-C0F3-B030-5BB0601237DE}"/>
              </a:ext>
            </a:extLst>
          </p:cNvPr>
          <p:cNvSpPr>
            <a:spLocks noGrp="1"/>
          </p:cNvSpPr>
          <p:nvPr>
            <p:ph type="body" sz="quarter" idx="11"/>
          </p:nvPr>
        </p:nvSpPr>
        <p:spPr>
          <a:xfrm>
            <a:off x="597231" y="2228535"/>
            <a:ext cx="10386859" cy="3154535"/>
          </a:xfrm>
        </p:spPr>
        <p:txBody>
          <a:bodyPr/>
          <a:lstStyle/>
          <a:p>
            <a:r>
              <a:rPr lang="en-US" sz="2133" dirty="0"/>
              <a:t>OCTAVE Allegro</a:t>
            </a:r>
          </a:p>
          <a:p>
            <a:pPr lvl="1"/>
            <a:r>
              <a:rPr lang="en-US" sz="2133" b="0" dirty="0"/>
              <a:t>“The Operationally Critical Threat, Asset, and Vulnerability Evaluation (OCTAVE) methodology originates from Carnegie Mellon University in the USA. Older versions are still in use but the most recent version, OCTAVE Allegro, is more streamlined and is actively supported. It is primarily intended as a qualitative assessment, although may be used for simple quantitative analysis.” (NCSC) </a:t>
            </a:r>
          </a:p>
          <a:p>
            <a:pPr lvl="1"/>
            <a:r>
              <a:rPr lang="en-US" sz="2133" b="0" dirty="0"/>
              <a:t>Small group of participants from the operational and IT areas of the business, not requiring extensive expertise</a:t>
            </a:r>
          </a:p>
        </p:txBody>
      </p:sp>
    </p:spTree>
    <p:extLst>
      <p:ext uri="{BB962C8B-B14F-4D97-AF65-F5344CB8AC3E}">
        <p14:creationId xmlns:p14="http://schemas.microsoft.com/office/powerpoint/2010/main" val="295584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Purpose Specific Frameworks</a:t>
            </a:r>
          </a:p>
        </p:txBody>
      </p:sp>
      <p:sp>
        <p:nvSpPr>
          <p:cNvPr id="5" name="Text Placeholder 4">
            <a:extLst>
              <a:ext uri="{FF2B5EF4-FFF2-40B4-BE49-F238E27FC236}">
                <a16:creationId xmlns:a16="http://schemas.microsoft.com/office/drawing/2014/main" id="{41C86C82-D7D6-C0F3-B030-5BB0601237DE}"/>
              </a:ext>
            </a:extLst>
          </p:cNvPr>
          <p:cNvSpPr>
            <a:spLocks noGrp="1"/>
          </p:cNvSpPr>
          <p:nvPr>
            <p:ph type="body" sz="quarter" idx="11"/>
          </p:nvPr>
        </p:nvSpPr>
        <p:spPr>
          <a:xfrm>
            <a:off x="597231" y="2228535"/>
            <a:ext cx="9099925" cy="3154535"/>
          </a:xfrm>
        </p:spPr>
        <p:txBody>
          <a:bodyPr/>
          <a:lstStyle/>
          <a:p>
            <a:r>
              <a:rPr lang="en-US" sz="2400" dirty="0"/>
              <a:t>European Union Agency for Network and Information Security (ENISA)</a:t>
            </a:r>
          </a:p>
          <a:p>
            <a:pPr lvl="1"/>
            <a:r>
              <a:rPr lang="en-US" sz="2133" b="0" dirty="0"/>
              <a:t>The main motivation behind the framework is addressing the uncertainty of the accumulation risk of cyber incidents. (WP2017 O-3-3-2 1 Recommendations on Cyber Insurance)</a:t>
            </a:r>
          </a:p>
          <a:p>
            <a:endParaRPr lang="en-US" sz="2400" b="0" dirty="0"/>
          </a:p>
        </p:txBody>
      </p:sp>
    </p:spTree>
    <p:extLst>
      <p:ext uri="{BB962C8B-B14F-4D97-AF65-F5344CB8AC3E}">
        <p14:creationId xmlns:p14="http://schemas.microsoft.com/office/powerpoint/2010/main" val="1636245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Purpose Specific Frameworks</a:t>
            </a:r>
          </a:p>
        </p:txBody>
      </p:sp>
      <p:sp>
        <p:nvSpPr>
          <p:cNvPr id="5" name="Text Placeholder 4">
            <a:extLst>
              <a:ext uri="{FF2B5EF4-FFF2-40B4-BE49-F238E27FC236}">
                <a16:creationId xmlns:a16="http://schemas.microsoft.com/office/drawing/2014/main" id="{41C86C82-D7D6-C0F3-B030-5BB0601237DE}"/>
              </a:ext>
            </a:extLst>
          </p:cNvPr>
          <p:cNvSpPr>
            <a:spLocks noGrp="1"/>
          </p:cNvSpPr>
          <p:nvPr>
            <p:ph type="body" sz="quarter" idx="11"/>
          </p:nvPr>
        </p:nvSpPr>
        <p:spPr>
          <a:xfrm>
            <a:off x="597231" y="2228535"/>
            <a:ext cx="11414147" cy="3154535"/>
          </a:xfrm>
        </p:spPr>
        <p:txBody>
          <a:bodyPr/>
          <a:lstStyle/>
          <a:p>
            <a:r>
              <a:rPr lang="en-US" sz="2400" dirty="0"/>
              <a:t>Communications Electronics Security Group (CESG) Information Assurance Standard 1 &amp; 2</a:t>
            </a:r>
          </a:p>
          <a:p>
            <a:pPr lvl="1"/>
            <a:r>
              <a:rPr lang="en-US" sz="2133" b="0" dirty="0"/>
              <a:t>Purposes of issuing advice to UK government, public sector organizations and/or related organizations</a:t>
            </a:r>
          </a:p>
          <a:p>
            <a:pPr lvl="1"/>
            <a:r>
              <a:rPr lang="en-US" sz="1867" b="0" dirty="0"/>
              <a:t>Predominantly by central government departments, the wider public sector and its suppliers</a:t>
            </a:r>
            <a:endParaRPr lang="en-US" sz="2133" b="0" dirty="0"/>
          </a:p>
        </p:txBody>
      </p:sp>
    </p:spTree>
    <p:extLst>
      <p:ext uri="{BB962C8B-B14F-4D97-AF65-F5344CB8AC3E}">
        <p14:creationId xmlns:p14="http://schemas.microsoft.com/office/powerpoint/2010/main" val="1792754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784881-29DA-84C6-5C44-0FF010FF995E}"/>
              </a:ext>
            </a:extLst>
          </p:cNvPr>
          <p:cNvSpPr>
            <a:spLocks noGrp="1"/>
          </p:cNvSpPr>
          <p:nvPr>
            <p:ph type="body" sz="quarter" idx="11"/>
          </p:nvPr>
        </p:nvSpPr>
        <p:spPr>
          <a:xfrm>
            <a:off x="613834" y="2269566"/>
            <a:ext cx="10912881" cy="3154535"/>
          </a:xfrm>
        </p:spPr>
        <p:txBody>
          <a:bodyPr/>
          <a:lstStyle/>
          <a:p>
            <a:r>
              <a:rPr lang="en-US" sz="2667" b="0" dirty="0"/>
              <a:t>Is the framework or methodology selected by the firm understood by all?</a:t>
            </a:r>
          </a:p>
          <a:p>
            <a:r>
              <a:rPr lang="en-US" sz="2667" b="0" dirty="0"/>
              <a:t>Do these frameworks use quantitative factors or qualitative factors to evaluate risk?</a:t>
            </a:r>
          </a:p>
          <a:p>
            <a:r>
              <a:rPr lang="en-US" sz="2667" b="0" dirty="0"/>
              <a:t>What are several of the gaps in the frameworks that give one pause?</a:t>
            </a:r>
          </a:p>
        </p:txBody>
      </p:sp>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Selecting the Right Framework</a:t>
            </a:r>
          </a:p>
        </p:txBody>
      </p:sp>
    </p:spTree>
    <p:extLst>
      <p:ext uri="{BB962C8B-B14F-4D97-AF65-F5344CB8AC3E}">
        <p14:creationId xmlns:p14="http://schemas.microsoft.com/office/powerpoint/2010/main" val="4081404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Selecting the Right Framework</a:t>
            </a:r>
          </a:p>
        </p:txBody>
      </p:sp>
      <p:sp>
        <p:nvSpPr>
          <p:cNvPr id="5" name="Text Placeholder 4">
            <a:extLst>
              <a:ext uri="{FF2B5EF4-FFF2-40B4-BE49-F238E27FC236}">
                <a16:creationId xmlns:a16="http://schemas.microsoft.com/office/drawing/2014/main" id="{41C86C82-D7D6-C0F3-B030-5BB0601237DE}"/>
              </a:ext>
            </a:extLst>
          </p:cNvPr>
          <p:cNvSpPr>
            <a:spLocks noGrp="1"/>
          </p:cNvSpPr>
          <p:nvPr>
            <p:ph type="body" sz="quarter" idx="11"/>
          </p:nvPr>
        </p:nvSpPr>
        <p:spPr/>
        <p:txBody>
          <a:bodyPr/>
          <a:lstStyle/>
          <a:p>
            <a:endParaRPr lang="en-US"/>
          </a:p>
        </p:txBody>
      </p:sp>
      <p:pic>
        <p:nvPicPr>
          <p:cNvPr id="7" name="Picture 6" descr="A blue and white checklist with blue text&#10;&#10;Description automatically generated">
            <a:extLst>
              <a:ext uri="{FF2B5EF4-FFF2-40B4-BE49-F238E27FC236}">
                <a16:creationId xmlns:a16="http://schemas.microsoft.com/office/drawing/2014/main" id="{BE036B99-BE26-29A8-16D2-8CFCBA89F0E6}"/>
              </a:ext>
            </a:extLst>
          </p:cNvPr>
          <p:cNvPicPr>
            <a:picLocks noChangeAspect="1"/>
          </p:cNvPicPr>
          <p:nvPr/>
        </p:nvPicPr>
        <p:blipFill>
          <a:blip r:embed="rId3"/>
          <a:stretch>
            <a:fillRect/>
          </a:stretch>
        </p:blipFill>
        <p:spPr>
          <a:xfrm>
            <a:off x="431800" y="2213987"/>
            <a:ext cx="11164587" cy="4644013"/>
          </a:xfrm>
          <a:prstGeom prst="rect">
            <a:avLst/>
          </a:prstGeom>
        </p:spPr>
      </p:pic>
    </p:spTree>
    <p:extLst>
      <p:ext uri="{BB962C8B-B14F-4D97-AF65-F5344CB8AC3E}">
        <p14:creationId xmlns:p14="http://schemas.microsoft.com/office/powerpoint/2010/main" val="1884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F578B0-20F4-8E49-B9BA-A3752AD85C98}"/>
              </a:ext>
            </a:extLst>
          </p:cNvPr>
          <p:cNvSpPr>
            <a:spLocks noGrp="1"/>
          </p:cNvSpPr>
          <p:nvPr>
            <p:ph type="body" sz="quarter" idx="10"/>
          </p:nvPr>
        </p:nvSpPr>
        <p:spPr/>
        <p:txBody>
          <a:bodyPr/>
          <a:lstStyle/>
          <a:p>
            <a:r>
              <a:rPr lang="en-US" dirty="0"/>
              <a:t>ERM Frameworks Takeaways</a:t>
            </a:r>
          </a:p>
        </p:txBody>
      </p:sp>
      <p:sp>
        <p:nvSpPr>
          <p:cNvPr id="5" name="Text Placeholder 4">
            <a:extLst>
              <a:ext uri="{FF2B5EF4-FFF2-40B4-BE49-F238E27FC236}">
                <a16:creationId xmlns:a16="http://schemas.microsoft.com/office/drawing/2014/main" id="{41C86C82-D7D6-C0F3-B030-5BB0601237DE}"/>
              </a:ext>
            </a:extLst>
          </p:cNvPr>
          <p:cNvSpPr>
            <a:spLocks noGrp="1"/>
          </p:cNvSpPr>
          <p:nvPr>
            <p:ph type="body" sz="quarter" idx="11"/>
          </p:nvPr>
        </p:nvSpPr>
        <p:spPr>
          <a:xfrm>
            <a:off x="597231" y="2228535"/>
            <a:ext cx="11019036" cy="3154535"/>
          </a:xfrm>
        </p:spPr>
        <p:txBody>
          <a:bodyPr/>
          <a:lstStyle/>
          <a:p>
            <a:r>
              <a:rPr lang="en-US" sz="2400" b="0" dirty="0"/>
              <a:t>There are a select few general industry standard ERM Frameworks</a:t>
            </a:r>
          </a:p>
          <a:p>
            <a:r>
              <a:rPr lang="en-US" sz="2400" b="0" dirty="0"/>
              <a:t>There are numerous purpose-built ERM Frameworks that are context-specific</a:t>
            </a:r>
          </a:p>
          <a:p>
            <a:r>
              <a:rPr lang="en-US" sz="2400" b="0" dirty="0"/>
              <a:t>Selecting the appropriate framework is context specific takes careful consideration</a:t>
            </a:r>
          </a:p>
          <a:p>
            <a:endParaRPr lang="en-US" sz="2400" b="0" dirty="0"/>
          </a:p>
          <a:p>
            <a:endParaRPr lang="en-US" sz="1600" b="0" dirty="0"/>
          </a:p>
        </p:txBody>
      </p:sp>
    </p:spTree>
    <p:extLst>
      <p:ext uri="{BB962C8B-B14F-4D97-AF65-F5344CB8AC3E}">
        <p14:creationId xmlns:p14="http://schemas.microsoft.com/office/powerpoint/2010/main" val="3750148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6F5325-8FB1-051A-FC66-71B42B0D289E}"/>
              </a:ext>
            </a:extLst>
          </p:cNvPr>
          <p:cNvSpPr>
            <a:spLocks noGrp="1"/>
          </p:cNvSpPr>
          <p:nvPr>
            <p:ph type="body" sz="quarter" idx="11"/>
          </p:nvPr>
        </p:nvSpPr>
        <p:spPr/>
        <p:txBody>
          <a:bodyPr/>
          <a:lstStyle/>
          <a:p>
            <a:r>
              <a:rPr lang="en-US" dirty="0"/>
              <a:t>Regulations &amp; Compliance</a:t>
            </a:r>
          </a:p>
        </p:txBody>
      </p:sp>
      <p:sp>
        <p:nvSpPr>
          <p:cNvPr id="4" name="Slide Number Placeholder 3">
            <a:extLst>
              <a:ext uri="{FF2B5EF4-FFF2-40B4-BE49-F238E27FC236}">
                <a16:creationId xmlns:a16="http://schemas.microsoft.com/office/drawing/2014/main" id="{0C098B17-8A49-455D-9D69-4C8E42A1BE5A}"/>
              </a:ext>
            </a:extLst>
          </p:cNvPr>
          <p:cNvSpPr>
            <a:spLocks noGrp="1"/>
          </p:cNvSpPr>
          <p:nvPr>
            <p:ph type="sldNum" sz="quarter" idx="4294967295"/>
          </p:nvPr>
        </p:nvSpPr>
        <p:spPr>
          <a:xfrm>
            <a:off x="0" y="0"/>
            <a:ext cx="0" cy="0"/>
          </a:xfrm>
        </p:spPr>
        <p:txBody>
          <a:bodyPr/>
          <a:lstStyle/>
          <a:p>
            <a:fld id="{6EDAE8FA-B312-4075-9EEE-35C5C6E81A91}" type="slidenum">
              <a:rPr lang="en-US" smtClean="0"/>
              <a:t>26</a:t>
            </a:fld>
            <a:endParaRPr lang="en-US"/>
          </a:p>
        </p:txBody>
      </p:sp>
    </p:spTree>
    <p:extLst>
      <p:ext uri="{BB962C8B-B14F-4D97-AF65-F5344CB8AC3E}">
        <p14:creationId xmlns:p14="http://schemas.microsoft.com/office/powerpoint/2010/main" val="1774004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1D46FC-E67C-741A-37A7-6391C91BAEBA}"/>
              </a:ext>
            </a:extLst>
          </p:cNvPr>
          <p:cNvSpPr>
            <a:spLocks noGrp="1"/>
          </p:cNvSpPr>
          <p:nvPr>
            <p:ph type="body" sz="quarter" idx="10"/>
          </p:nvPr>
        </p:nvSpPr>
        <p:spPr/>
        <p:txBody>
          <a:bodyPr/>
          <a:lstStyle/>
          <a:p>
            <a:r>
              <a:rPr lang="en-US" dirty="0"/>
              <a:t>Regulations and Standards</a:t>
            </a:r>
          </a:p>
        </p:txBody>
      </p:sp>
      <p:graphicFrame>
        <p:nvGraphicFramePr>
          <p:cNvPr id="5" name="Content Placeholder 3">
            <a:extLst>
              <a:ext uri="{FF2B5EF4-FFF2-40B4-BE49-F238E27FC236}">
                <a16:creationId xmlns:a16="http://schemas.microsoft.com/office/drawing/2014/main" id="{F47E3C07-EA22-FC33-7F4A-F8E372BFB27D}"/>
              </a:ext>
            </a:extLst>
          </p:cNvPr>
          <p:cNvGraphicFramePr>
            <a:graphicFrameLocks/>
          </p:cNvGraphicFramePr>
          <p:nvPr>
            <p:extLst>
              <p:ext uri="{D42A27DB-BD31-4B8C-83A1-F6EECF244321}">
                <p14:modId xmlns:p14="http://schemas.microsoft.com/office/powerpoint/2010/main" val="3837268402"/>
              </p:ext>
            </p:extLst>
          </p:nvPr>
        </p:nvGraphicFramePr>
        <p:xfrm>
          <a:off x="1905849" y="1395908"/>
          <a:ext cx="8328849" cy="4918357"/>
        </p:xfrm>
        <a:graphic>
          <a:graphicData uri="http://schemas.openxmlformats.org/drawingml/2006/table">
            <a:tbl>
              <a:tblPr firstRow="1" bandRow="1">
                <a:tableStyleId>{EB9631B5-78F2-41C9-869B-9F39066F8104}</a:tableStyleId>
              </a:tblPr>
              <a:tblGrid>
                <a:gridCol w="1144074">
                  <a:extLst>
                    <a:ext uri="{9D8B030D-6E8A-4147-A177-3AD203B41FA5}">
                      <a16:colId xmlns:a16="http://schemas.microsoft.com/office/drawing/2014/main" val="20000"/>
                    </a:ext>
                  </a:extLst>
                </a:gridCol>
                <a:gridCol w="2688571">
                  <a:extLst>
                    <a:ext uri="{9D8B030D-6E8A-4147-A177-3AD203B41FA5}">
                      <a16:colId xmlns:a16="http://schemas.microsoft.com/office/drawing/2014/main" val="20001"/>
                    </a:ext>
                  </a:extLst>
                </a:gridCol>
                <a:gridCol w="2208060">
                  <a:extLst>
                    <a:ext uri="{9D8B030D-6E8A-4147-A177-3AD203B41FA5}">
                      <a16:colId xmlns:a16="http://schemas.microsoft.com/office/drawing/2014/main" val="20002"/>
                    </a:ext>
                  </a:extLst>
                </a:gridCol>
                <a:gridCol w="2288144">
                  <a:extLst>
                    <a:ext uri="{9D8B030D-6E8A-4147-A177-3AD203B41FA5}">
                      <a16:colId xmlns:a16="http://schemas.microsoft.com/office/drawing/2014/main" val="20003"/>
                    </a:ext>
                  </a:extLst>
                </a:gridCol>
              </a:tblGrid>
              <a:tr h="328960">
                <a:tc>
                  <a:txBody>
                    <a:bodyPr/>
                    <a:lstStyle/>
                    <a:p>
                      <a:r>
                        <a:rPr lang="en-US" sz="1400" dirty="0">
                          <a:solidFill>
                            <a:schemeClr val="tx1"/>
                          </a:solidFill>
                        </a:rPr>
                        <a:t>Regulation</a:t>
                      </a:r>
                    </a:p>
                  </a:txBody>
                  <a:tcPr/>
                </a:tc>
                <a:tc>
                  <a:txBody>
                    <a:bodyPr/>
                    <a:lstStyle/>
                    <a:p>
                      <a:r>
                        <a:rPr lang="en-US" sz="1400" dirty="0">
                          <a:solidFill>
                            <a:schemeClr val="tx1"/>
                          </a:solidFill>
                        </a:rPr>
                        <a:t>Description</a:t>
                      </a:r>
                    </a:p>
                  </a:txBody>
                  <a:tcPr/>
                </a:tc>
                <a:tc>
                  <a:txBody>
                    <a:bodyPr/>
                    <a:lstStyle/>
                    <a:p>
                      <a:r>
                        <a:rPr lang="en-US" sz="1400" dirty="0">
                          <a:solidFill>
                            <a:schemeClr val="tx1"/>
                          </a:solidFill>
                        </a:rPr>
                        <a:t>Triggers</a:t>
                      </a:r>
                    </a:p>
                  </a:txBody>
                  <a:tcPr/>
                </a:tc>
                <a:tc>
                  <a:txBody>
                    <a:bodyPr/>
                    <a:lstStyle/>
                    <a:p>
                      <a:r>
                        <a:rPr lang="en-US" sz="1400" dirty="0">
                          <a:solidFill>
                            <a:schemeClr val="tx1"/>
                          </a:solidFill>
                        </a:rPr>
                        <a:t>Requirements</a:t>
                      </a:r>
                    </a:p>
                  </a:txBody>
                  <a:tcPr/>
                </a:tc>
                <a:extLst>
                  <a:ext uri="{0D108BD9-81ED-4DB2-BD59-A6C34878D82A}">
                    <a16:rowId xmlns:a16="http://schemas.microsoft.com/office/drawing/2014/main" val="10000"/>
                  </a:ext>
                </a:extLst>
              </a:tr>
              <a:tr h="923499">
                <a:tc>
                  <a:txBody>
                    <a:bodyPr/>
                    <a:lstStyle/>
                    <a:p>
                      <a:r>
                        <a:rPr lang="en-US" sz="1400" dirty="0"/>
                        <a:t>HIPAA</a:t>
                      </a:r>
                    </a:p>
                  </a:txBody>
                  <a:tcPr/>
                </a:tc>
                <a:tc>
                  <a:txBody>
                    <a:bodyPr/>
                    <a:lstStyle/>
                    <a:p>
                      <a:r>
                        <a:rPr lang="en-US" sz="1000" dirty="0"/>
                        <a:t>Requires that</a:t>
                      </a:r>
                      <a:r>
                        <a:rPr lang="en-US" sz="1000" baseline="0" dirty="0"/>
                        <a:t> protected health Information (PHI) be maintained in a secure  and confidential manner</a:t>
                      </a:r>
                    </a:p>
                    <a:p>
                      <a:endParaRPr lang="en-US" sz="1000" baseline="0" dirty="0"/>
                    </a:p>
                  </a:txBody>
                  <a:tcPr/>
                </a:tc>
                <a:tc>
                  <a:txBody>
                    <a:bodyPr/>
                    <a:lstStyle/>
                    <a:p>
                      <a:pPr marL="285750" indent="-285750">
                        <a:buFont typeface="Wingdings" charset="2"/>
                        <a:buChar char="§"/>
                      </a:pPr>
                      <a:r>
                        <a:rPr lang="en-US" sz="1000" dirty="0"/>
                        <a:t>Billing</a:t>
                      </a:r>
                    </a:p>
                    <a:p>
                      <a:pPr marL="285750" indent="-285750">
                        <a:buFont typeface="Wingdings" charset="2"/>
                        <a:buChar char="§"/>
                      </a:pPr>
                      <a:r>
                        <a:rPr lang="en-US" sz="1000" dirty="0"/>
                        <a:t>Self-Insured</a:t>
                      </a:r>
                      <a:r>
                        <a:rPr lang="en-US" sz="1000" baseline="0" dirty="0"/>
                        <a:t> Companies</a:t>
                      </a:r>
                    </a:p>
                    <a:p>
                      <a:pPr marL="285750" indent="-285750">
                        <a:buFont typeface="Wingdings" charset="2"/>
                        <a:buChar char="§"/>
                      </a:pPr>
                      <a:r>
                        <a:rPr lang="en-US" sz="1000" baseline="0" dirty="0"/>
                        <a:t>Business Associate Agreements</a:t>
                      </a:r>
                      <a:endParaRPr lang="en-US" sz="1000" dirty="0"/>
                    </a:p>
                  </a:txBody>
                  <a:tcPr/>
                </a:tc>
                <a:tc>
                  <a:txBody>
                    <a:bodyPr/>
                    <a:lstStyle/>
                    <a:p>
                      <a:pPr marL="171450" indent="-171450">
                        <a:buFont typeface="Wingdings" charset="2"/>
                        <a:buChar char="§"/>
                      </a:pPr>
                      <a:r>
                        <a:rPr lang="en-US" sz="1000" dirty="0"/>
                        <a:t>Encryption of PHI</a:t>
                      </a:r>
                    </a:p>
                    <a:p>
                      <a:pPr marL="171450" indent="-171450">
                        <a:buFont typeface="Wingdings" charset="2"/>
                        <a:buChar char="§"/>
                      </a:pPr>
                      <a:r>
                        <a:rPr lang="en-US" sz="1000" dirty="0"/>
                        <a:t>Standards</a:t>
                      </a:r>
                      <a:r>
                        <a:rPr lang="en-US" sz="1000" baseline="0" dirty="0"/>
                        <a:t> for Deidentification</a:t>
                      </a:r>
                    </a:p>
                    <a:p>
                      <a:pPr marL="171450" indent="-171450">
                        <a:buFont typeface="Wingdings" charset="2"/>
                        <a:buChar char="§"/>
                      </a:pPr>
                      <a:r>
                        <a:rPr lang="en-US" sz="1000" baseline="0" dirty="0"/>
                        <a:t>Breach Notification</a:t>
                      </a:r>
                    </a:p>
                    <a:p>
                      <a:pPr marL="171450" indent="-171450">
                        <a:buFont typeface="Wingdings" charset="2"/>
                        <a:buChar char="§"/>
                      </a:pPr>
                      <a:r>
                        <a:rPr lang="en-US" sz="1000" baseline="0" dirty="0"/>
                        <a:t>Policy and Standards for Protection of Data</a:t>
                      </a:r>
                      <a:endParaRPr lang="en-US" sz="1000" dirty="0"/>
                    </a:p>
                  </a:txBody>
                  <a:tcPr/>
                </a:tc>
                <a:extLst>
                  <a:ext uri="{0D108BD9-81ED-4DB2-BD59-A6C34878D82A}">
                    <a16:rowId xmlns:a16="http://schemas.microsoft.com/office/drawing/2014/main" val="10001"/>
                  </a:ext>
                </a:extLst>
              </a:tr>
              <a:tr h="857016">
                <a:tc>
                  <a:txBody>
                    <a:bodyPr/>
                    <a:lstStyle/>
                    <a:p>
                      <a:r>
                        <a:rPr lang="en-US" sz="1400" dirty="0"/>
                        <a:t>GLBA</a:t>
                      </a:r>
                    </a:p>
                  </a:txBody>
                  <a:tcPr/>
                </a:tc>
                <a:tc>
                  <a:txBody>
                    <a:bodyPr/>
                    <a:lstStyle/>
                    <a:p>
                      <a:r>
                        <a:rPr lang="en-US" sz="1000" dirty="0"/>
                        <a:t>Requires that Customers Personally Identifiable Information be secured regardless of where it lives. Also allowed for Investment and Savings banking</a:t>
                      </a:r>
                      <a:r>
                        <a:rPr lang="en-US" sz="1000" baseline="0" dirty="0"/>
                        <a:t> to be offered at one institution.</a:t>
                      </a:r>
                      <a:endParaRPr lang="en-US" sz="1000" dirty="0"/>
                    </a:p>
                  </a:txBody>
                  <a:tcPr/>
                </a:tc>
                <a:tc>
                  <a:txBody>
                    <a:bodyPr/>
                    <a:lstStyle/>
                    <a:p>
                      <a:pPr marL="285750" indent="-285750">
                        <a:buFont typeface="Wingdings" charset="2"/>
                        <a:buChar char="§"/>
                      </a:pPr>
                      <a:r>
                        <a:rPr lang="en-US" sz="1000" dirty="0"/>
                        <a:t>Chartered</a:t>
                      </a:r>
                      <a:r>
                        <a:rPr lang="en-US" sz="1000" baseline="0" dirty="0"/>
                        <a:t> as a financial institution under the guidance of the OCC, SEC</a:t>
                      </a:r>
                      <a:endParaRPr lang="en-US" sz="1000" dirty="0"/>
                    </a:p>
                  </a:txBody>
                  <a:tcPr/>
                </a:tc>
                <a:tc>
                  <a:txBody>
                    <a:bodyPr/>
                    <a:lstStyle/>
                    <a:p>
                      <a:pPr marL="171450" indent="-171450">
                        <a:buFont typeface="Wingdings" charset="2"/>
                        <a:buChar char="§"/>
                      </a:pPr>
                      <a:r>
                        <a:rPr lang="en-US" sz="1000"/>
                        <a:t>Protection of PII</a:t>
                      </a:r>
                    </a:p>
                    <a:p>
                      <a:pPr marL="171450" indent="-171450">
                        <a:buFont typeface="Wingdings" charset="2"/>
                        <a:buChar char="§"/>
                      </a:pPr>
                      <a:r>
                        <a:rPr lang="en-US" sz="1000"/>
                        <a:t>Vendor Security</a:t>
                      </a:r>
                      <a:r>
                        <a:rPr lang="en-US" sz="1000" baseline="0"/>
                        <a:t> </a:t>
                      </a:r>
                    </a:p>
                    <a:p>
                      <a:pPr marL="171450" indent="-171450">
                        <a:buFont typeface="Wingdings" charset="2"/>
                        <a:buChar char="§"/>
                      </a:pPr>
                      <a:r>
                        <a:rPr lang="en-US" sz="1000" baseline="0"/>
                        <a:t>Breach Notification</a:t>
                      </a:r>
                    </a:p>
                    <a:p>
                      <a:pPr marL="171450" indent="-171450">
                        <a:buFont typeface="Wingdings" charset="2"/>
                        <a:buChar char="§"/>
                      </a:pPr>
                      <a:r>
                        <a:rPr lang="en-US" sz="1000" baseline="0"/>
                        <a:t>Required Information Security Function</a:t>
                      </a:r>
                      <a:endParaRPr lang="en-US" sz="1000" dirty="0"/>
                    </a:p>
                  </a:txBody>
                  <a:tcPr/>
                </a:tc>
                <a:extLst>
                  <a:ext uri="{0D108BD9-81ED-4DB2-BD59-A6C34878D82A}">
                    <a16:rowId xmlns:a16="http://schemas.microsoft.com/office/drawing/2014/main" val="10002"/>
                  </a:ext>
                </a:extLst>
              </a:tr>
              <a:tr h="703978">
                <a:tc>
                  <a:txBody>
                    <a:bodyPr/>
                    <a:lstStyle/>
                    <a:p>
                      <a:r>
                        <a:rPr lang="en-US" sz="1400" dirty="0"/>
                        <a:t>SOX</a:t>
                      </a:r>
                    </a:p>
                  </a:txBody>
                  <a:tcPr/>
                </a:tc>
                <a:tc>
                  <a:txBody>
                    <a:bodyPr/>
                    <a:lstStyle/>
                    <a:p>
                      <a:r>
                        <a:rPr lang="en-US" sz="1000" dirty="0"/>
                        <a:t>Sarbanes</a:t>
                      </a:r>
                      <a:r>
                        <a:rPr lang="en-US" sz="1000" baseline="0" dirty="0"/>
                        <a:t> – Oxley act required controls be maintained around financial reporting data. Those controls must be certified by independent 3</a:t>
                      </a:r>
                      <a:r>
                        <a:rPr lang="en-US" sz="1000" baseline="30000" dirty="0"/>
                        <a:t>rd</a:t>
                      </a:r>
                      <a:r>
                        <a:rPr lang="en-US" sz="1000" baseline="0" dirty="0"/>
                        <a:t> party</a:t>
                      </a:r>
                      <a:endParaRPr lang="en-US" sz="1000" dirty="0"/>
                    </a:p>
                  </a:txBody>
                  <a:tcPr/>
                </a:tc>
                <a:tc>
                  <a:txBody>
                    <a:bodyPr/>
                    <a:lstStyle/>
                    <a:p>
                      <a:pPr marL="171450" indent="-171450">
                        <a:buFont typeface="Wingdings" charset="2"/>
                        <a:buChar char="§"/>
                      </a:pPr>
                      <a:r>
                        <a:rPr lang="en-US" sz="1000" dirty="0"/>
                        <a:t>Publically traded companies</a:t>
                      </a:r>
                    </a:p>
                  </a:txBody>
                  <a:tcPr/>
                </a:tc>
                <a:tc>
                  <a:txBody>
                    <a:bodyPr/>
                    <a:lstStyle/>
                    <a:p>
                      <a:pPr marL="171450" indent="-171450">
                        <a:buFont typeface="Wingdings" charset="2"/>
                        <a:buChar char="§"/>
                      </a:pPr>
                      <a:r>
                        <a:rPr lang="en-US" sz="1000" dirty="0"/>
                        <a:t>Integrity</a:t>
                      </a:r>
                      <a:r>
                        <a:rPr lang="en-US" sz="1000" baseline="0" dirty="0"/>
                        <a:t> of Accounting Data</a:t>
                      </a:r>
                    </a:p>
                    <a:p>
                      <a:pPr marL="171450" indent="-171450">
                        <a:buFont typeface="Wingdings" charset="2"/>
                        <a:buChar char="§"/>
                      </a:pPr>
                      <a:r>
                        <a:rPr lang="en-US" sz="1000" baseline="0" dirty="0"/>
                        <a:t>Self –Assessment Program</a:t>
                      </a:r>
                    </a:p>
                    <a:p>
                      <a:pPr marL="171450" indent="-171450">
                        <a:buFont typeface="Wingdings" charset="2"/>
                        <a:buChar char="§"/>
                      </a:pPr>
                      <a:r>
                        <a:rPr lang="en-US" sz="1000" baseline="0" dirty="0"/>
                        <a:t>Attestation of Controls</a:t>
                      </a:r>
                    </a:p>
                  </a:txBody>
                  <a:tcPr/>
                </a:tc>
                <a:extLst>
                  <a:ext uri="{0D108BD9-81ED-4DB2-BD59-A6C34878D82A}">
                    <a16:rowId xmlns:a16="http://schemas.microsoft.com/office/drawing/2014/main" val="10003"/>
                  </a:ext>
                </a:extLst>
              </a:tr>
              <a:tr h="703978">
                <a:tc>
                  <a:txBody>
                    <a:bodyPr/>
                    <a:lstStyle/>
                    <a:p>
                      <a:r>
                        <a:rPr lang="en-US" sz="1400" dirty="0"/>
                        <a:t>PCI</a:t>
                      </a:r>
                    </a:p>
                  </a:txBody>
                  <a:tcPr/>
                </a:tc>
                <a:tc>
                  <a:txBody>
                    <a:bodyPr/>
                    <a:lstStyle/>
                    <a:p>
                      <a:r>
                        <a:rPr lang="en-US" sz="1000" dirty="0"/>
                        <a:t>Payment Card Industry Standard requires</a:t>
                      </a:r>
                      <a:r>
                        <a:rPr lang="en-US" sz="1000" baseline="0" dirty="0"/>
                        <a:t> the protection of cardholder account information</a:t>
                      </a:r>
                      <a:endParaRPr lang="en-US" sz="1000" dirty="0"/>
                    </a:p>
                  </a:txBody>
                  <a:tcPr/>
                </a:tc>
                <a:tc>
                  <a:txBody>
                    <a:bodyPr/>
                    <a:lstStyle/>
                    <a:p>
                      <a:pPr marL="171450" indent="-171450">
                        <a:buFont typeface="Wingdings" charset="2"/>
                        <a:buChar char="§"/>
                      </a:pPr>
                      <a:r>
                        <a:rPr lang="en-US" sz="1000" dirty="0"/>
                        <a:t>Companies Processing</a:t>
                      </a:r>
                      <a:r>
                        <a:rPr lang="en-US" sz="1000" baseline="0" dirty="0"/>
                        <a:t> Payment card Information</a:t>
                      </a:r>
                    </a:p>
                    <a:p>
                      <a:pPr marL="171450" indent="-171450">
                        <a:buFont typeface="Wingdings" charset="2"/>
                        <a:buChar char="§"/>
                      </a:pPr>
                      <a:r>
                        <a:rPr lang="en-US" sz="1000" baseline="0" dirty="0"/>
                        <a:t>Requirements Based on Annual Transaction Volumes</a:t>
                      </a:r>
                      <a:endParaRPr lang="en-US" sz="1000" dirty="0"/>
                    </a:p>
                  </a:txBody>
                  <a:tcPr/>
                </a:tc>
                <a:tc>
                  <a:txBody>
                    <a:bodyPr/>
                    <a:lstStyle/>
                    <a:p>
                      <a:pPr marL="171450" indent="-171450">
                        <a:buFont typeface="Wingdings" charset="2"/>
                        <a:buChar char="§"/>
                      </a:pPr>
                      <a:r>
                        <a:rPr lang="en-US" sz="1000" dirty="0"/>
                        <a:t>Encryption or</a:t>
                      </a:r>
                      <a:r>
                        <a:rPr lang="en-US" sz="1000" baseline="0" dirty="0"/>
                        <a:t> Obfuscation of Account Numbers</a:t>
                      </a:r>
                    </a:p>
                    <a:p>
                      <a:pPr marL="171450" indent="-171450">
                        <a:buFont typeface="Wingdings" charset="2"/>
                        <a:buChar char="§"/>
                      </a:pPr>
                      <a:r>
                        <a:rPr lang="en-US" sz="1000" baseline="0" dirty="0"/>
                        <a:t>Annual  Assessment Program</a:t>
                      </a:r>
                    </a:p>
                    <a:p>
                      <a:pPr marL="171450" indent="-171450">
                        <a:buFont typeface="Wingdings" charset="2"/>
                        <a:buChar char="§"/>
                      </a:pPr>
                      <a:r>
                        <a:rPr lang="en-US" sz="1000" baseline="0" dirty="0"/>
                        <a:t>Attestation of Controls</a:t>
                      </a:r>
                    </a:p>
                  </a:txBody>
                  <a:tcPr/>
                </a:tc>
                <a:extLst>
                  <a:ext uri="{0D108BD9-81ED-4DB2-BD59-A6C34878D82A}">
                    <a16:rowId xmlns:a16="http://schemas.microsoft.com/office/drawing/2014/main" val="10004"/>
                  </a:ext>
                </a:extLst>
              </a:tr>
              <a:tr h="703978">
                <a:tc>
                  <a:txBody>
                    <a:bodyPr/>
                    <a:lstStyle/>
                    <a:p>
                      <a:r>
                        <a:rPr lang="en-US" sz="1400" dirty="0"/>
                        <a:t>FISMA</a:t>
                      </a:r>
                    </a:p>
                  </a:txBody>
                  <a:tcPr/>
                </a:tc>
                <a:tc>
                  <a:txBody>
                    <a:bodyPr/>
                    <a:lstStyle/>
                    <a:p>
                      <a:r>
                        <a:rPr lang="en-US" sz="1000" dirty="0"/>
                        <a:t>Federal Information Security Management Act Requires</a:t>
                      </a:r>
                      <a:r>
                        <a:rPr lang="en-US" sz="1000" baseline="0" dirty="0"/>
                        <a:t> Institutions  Gathering or Processing Information on the Governments behalf Handle that data according to risk based standards</a:t>
                      </a:r>
                      <a:endParaRPr lang="en-US" sz="1000" dirty="0"/>
                    </a:p>
                  </a:txBody>
                  <a:tcPr/>
                </a:tc>
                <a:tc>
                  <a:txBody>
                    <a:bodyPr/>
                    <a:lstStyle/>
                    <a:p>
                      <a:pPr marL="171450" indent="-171450">
                        <a:buFont typeface="Wingdings" charset="2"/>
                        <a:buChar char="§"/>
                      </a:pPr>
                      <a:r>
                        <a:rPr lang="en-US" sz="1000" dirty="0"/>
                        <a:t>Contractual Requirements</a:t>
                      </a:r>
                      <a:endParaRPr lang="en-US" sz="1000" baseline="0" dirty="0"/>
                    </a:p>
                    <a:p>
                      <a:pPr marL="171450" indent="-171450">
                        <a:buFont typeface="Wingdings" charset="2"/>
                        <a:buChar char="§"/>
                      </a:pPr>
                      <a:r>
                        <a:rPr lang="en-US" sz="1000" baseline="0" dirty="0"/>
                        <a:t>Stipulation of Certain Grants or Information Sharing Agreements</a:t>
                      </a:r>
                      <a:endParaRPr lang="en-US" sz="1000" dirty="0"/>
                    </a:p>
                  </a:txBody>
                  <a:tcPr/>
                </a:tc>
                <a:tc>
                  <a:txBody>
                    <a:bodyPr/>
                    <a:lstStyle/>
                    <a:p>
                      <a:pPr marL="171450" indent="-171450">
                        <a:buFont typeface="Wingdings" charset="2"/>
                        <a:buChar char="§"/>
                      </a:pPr>
                      <a:r>
                        <a:rPr lang="en-US" sz="1000" dirty="0"/>
                        <a:t>Encryption of Sensitive</a:t>
                      </a:r>
                      <a:r>
                        <a:rPr lang="en-US" sz="1000" baseline="0" dirty="0"/>
                        <a:t> Information</a:t>
                      </a:r>
                    </a:p>
                    <a:p>
                      <a:pPr marL="171450" indent="-171450">
                        <a:buFont typeface="Wingdings" charset="2"/>
                        <a:buChar char="§"/>
                      </a:pPr>
                      <a:r>
                        <a:rPr lang="en-US" sz="1000" baseline="0" dirty="0"/>
                        <a:t>Risk Assessment Program</a:t>
                      </a:r>
                    </a:p>
                    <a:p>
                      <a:pPr marL="171450" indent="-171450">
                        <a:buFont typeface="Wingdings" charset="2"/>
                        <a:buChar char="§"/>
                      </a:pPr>
                      <a:r>
                        <a:rPr lang="en-US" sz="1000" baseline="0" dirty="0"/>
                        <a:t>Identification and Notification of Breach</a:t>
                      </a:r>
                    </a:p>
                  </a:txBody>
                  <a:tcPr/>
                </a:tc>
                <a:extLst>
                  <a:ext uri="{0D108BD9-81ED-4DB2-BD59-A6C34878D82A}">
                    <a16:rowId xmlns:a16="http://schemas.microsoft.com/office/drawing/2014/main" val="10005"/>
                  </a:ext>
                </a:extLst>
              </a:tr>
              <a:tr h="696948">
                <a:tc>
                  <a:txBody>
                    <a:bodyPr/>
                    <a:lstStyle/>
                    <a:p>
                      <a:r>
                        <a:rPr lang="en-US" sz="1400" dirty="0"/>
                        <a:t>State Breach Laws</a:t>
                      </a:r>
                    </a:p>
                  </a:txBody>
                  <a:tcPr/>
                </a:tc>
                <a:tc>
                  <a:txBody>
                    <a:bodyPr/>
                    <a:lstStyle/>
                    <a:p>
                      <a:r>
                        <a:rPr lang="en-US" sz="1000" dirty="0"/>
                        <a:t>Many</a:t>
                      </a:r>
                      <a:r>
                        <a:rPr lang="en-US" sz="1000" baseline="0" dirty="0"/>
                        <a:t> States Require that Individuals be Notified in the Event of the Breach of Their Personally Identifiable Information (PII)</a:t>
                      </a:r>
                      <a:endParaRPr lang="en-US" sz="1000" dirty="0"/>
                    </a:p>
                  </a:txBody>
                  <a:tcPr/>
                </a:tc>
                <a:tc>
                  <a:txBody>
                    <a:bodyPr/>
                    <a:lstStyle/>
                    <a:p>
                      <a:pPr marL="171450" indent="-171450">
                        <a:buFont typeface="Wingdings" charset="2"/>
                        <a:buChar char="§"/>
                      </a:pPr>
                      <a:r>
                        <a:rPr lang="en-US" sz="1000" dirty="0"/>
                        <a:t>Public</a:t>
                      </a:r>
                      <a:r>
                        <a:rPr lang="en-US" sz="1000" baseline="0" dirty="0"/>
                        <a:t> or Private Sector Entities Storing or Processing PII</a:t>
                      </a:r>
                      <a:endParaRPr lang="en-US" sz="1000" dirty="0"/>
                    </a:p>
                  </a:txBody>
                  <a:tcPr/>
                </a:tc>
                <a:tc>
                  <a:txBody>
                    <a:bodyPr/>
                    <a:lstStyle/>
                    <a:p>
                      <a:pPr marL="171450" indent="-171450">
                        <a:buFont typeface="Wingdings" charset="2"/>
                        <a:buChar char="§"/>
                      </a:pPr>
                      <a:r>
                        <a:rPr lang="en-US" sz="1000" baseline="0" dirty="0"/>
                        <a:t>Encryption of PII</a:t>
                      </a:r>
                    </a:p>
                    <a:p>
                      <a:pPr marL="171450" indent="-171450">
                        <a:buFont typeface="Wingdings" charset="2"/>
                        <a:buChar char="§"/>
                      </a:pPr>
                      <a:r>
                        <a:rPr lang="en-US" sz="1000" baseline="0" dirty="0"/>
                        <a:t>Breach Notification</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72757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957C57-3E1B-BD21-CAC3-2E518661284B}"/>
              </a:ext>
            </a:extLst>
          </p:cNvPr>
          <p:cNvSpPr>
            <a:spLocks noGrp="1"/>
          </p:cNvSpPr>
          <p:nvPr>
            <p:ph type="body" sz="quarter" idx="11"/>
          </p:nvPr>
        </p:nvSpPr>
        <p:spPr/>
        <p:txBody>
          <a:bodyPr/>
          <a:lstStyle/>
          <a:p>
            <a:r>
              <a:rPr lang="en-US" sz="1400" dirty="0"/>
              <a:t>“The rules and enforcement policies outlined by the SOX Act amend or supplement existing legislation dealing with security regulations. The two key provisions of the </a:t>
            </a:r>
            <a:r>
              <a:rPr lang="en-US" sz="1400" dirty="0">
                <a:hlinkClick r:id="rId2">
                  <a:extLst>
                    <a:ext uri="{A12FA001-AC4F-418D-AE19-62706E023703}">
                      <ahyp:hlinkClr xmlns:ahyp="http://schemas.microsoft.com/office/drawing/2018/hyperlinkcolor" val="tx"/>
                    </a:ext>
                  </a:extLst>
                </a:hlinkClick>
              </a:rPr>
              <a:t>Sarbanes-Oxley Act</a:t>
            </a:r>
            <a:r>
              <a:rPr lang="en-US" sz="1400" dirty="0"/>
              <a:t> are Section 302 and Section 404.</a:t>
            </a:r>
          </a:p>
          <a:p>
            <a:endParaRPr lang="en-US" sz="1400" dirty="0"/>
          </a:p>
          <a:p>
            <a:r>
              <a:rPr lang="en-US" sz="1400" b="1" dirty="0"/>
              <a:t>Section 302 </a:t>
            </a:r>
            <a:r>
              <a:rPr lang="en-US" sz="1400" dirty="0"/>
              <a:t>is a mandate that requires senior management to certify the accuracy of the reported </a:t>
            </a:r>
            <a:r>
              <a:rPr lang="en-US" sz="1400" dirty="0">
                <a:hlinkClick r:id="rId3">
                  <a:extLst>
                    <a:ext uri="{A12FA001-AC4F-418D-AE19-62706E023703}">
                      <ahyp:hlinkClr xmlns:ahyp="http://schemas.microsoft.com/office/drawing/2018/hyperlinkcolor" val="tx"/>
                    </a:ext>
                  </a:extLst>
                </a:hlinkClick>
              </a:rPr>
              <a:t>financial statement</a:t>
            </a:r>
            <a:r>
              <a:rPr lang="en-US" sz="1400" dirty="0"/>
              <a:t>. </a:t>
            </a:r>
            <a:r>
              <a:rPr lang="en-US" sz="1400" b="1" dirty="0"/>
              <a:t>Section 404 </a:t>
            </a:r>
            <a:r>
              <a:rPr lang="en-US" sz="1400" dirty="0"/>
              <a:t>is a requirement that management and </a:t>
            </a:r>
            <a:r>
              <a:rPr lang="en-US" sz="1400" dirty="0">
                <a:hlinkClick r:id="rId4">
                  <a:extLst>
                    <a:ext uri="{A12FA001-AC4F-418D-AE19-62706E023703}">
                      <ahyp:hlinkClr xmlns:ahyp="http://schemas.microsoft.com/office/drawing/2018/hyperlinkcolor" val="tx"/>
                    </a:ext>
                  </a:extLst>
                </a:hlinkClick>
              </a:rPr>
              <a:t>auditors</a:t>
            </a:r>
            <a:r>
              <a:rPr lang="en-US" sz="1400" dirty="0"/>
              <a:t> establish </a:t>
            </a:r>
            <a:r>
              <a:rPr lang="en-US" sz="1400" dirty="0">
                <a:hlinkClick r:id="rId5">
                  <a:extLst>
                    <a:ext uri="{A12FA001-AC4F-418D-AE19-62706E023703}">
                      <ahyp:hlinkClr xmlns:ahyp="http://schemas.microsoft.com/office/drawing/2018/hyperlinkcolor" val="tx"/>
                    </a:ext>
                  </a:extLst>
                </a:hlinkClick>
              </a:rPr>
              <a:t>internal controls</a:t>
            </a:r>
            <a:r>
              <a:rPr lang="en-US" sz="1400" dirty="0"/>
              <a:t> and reporting methods on the adequacy of those controls. Section 404 has very costly implications for publicly traded companies as it is expensive to establish and maintain the required internal controls.</a:t>
            </a:r>
          </a:p>
          <a:p>
            <a:r>
              <a:rPr lang="en-US" sz="1400" dirty="0"/>
              <a:t>In addition to the financial side of a business, such as the audits, accuracy and controls, the SOX Act also outlines requirements for information technology (IT) departments regarding electronic records. The SOX Act does not set forth a set of business practices in this regard but instead defines which company records need to be stored on file and for how long. It does not specify how a business should store its records, only that the IT department is responsible for storing them, according to standards outlined in the SOX Act.</a:t>
            </a:r>
          </a:p>
          <a:p>
            <a:r>
              <a:rPr lang="en-US" sz="1400" b="1" dirty="0"/>
              <a:t>Section 802 </a:t>
            </a:r>
            <a:r>
              <a:rPr lang="en-US" sz="1400" dirty="0"/>
              <a:t>of the Act contains the three rules that affect record keeping. The first deals with destruction and falsification of records. The second strictly defines the retention period for storing records. The third rule outlines the specific types of business records that need to be stored, which includes electronic communications.”</a:t>
            </a:r>
          </a:p>
          <a:p>
            <a:pPr marL="0" indent="0">
              <a:buNone/>
            </a:pPr>
            <a:br>
              <a:rPr lang="en-US" sz="1400" dirty="0"/>
            </a:br>
            <a:r>
              <a:rPr lang="en-US" sz="1400" dirty="0"/>
              <a:t>Read more: </a:t>
            </a:r>
            <a:r>
              <a:rPr lang="en-US" sz="1400" dirty="0">
                <a:hlinkClick r:id="rId6">
                  <a:extLst>
                    <a:ext uri="{A12FA001-AC4F-418D-AE19-62706E023703}">
                      <ahyp:hlinkClr xmlns:ahyp="http://schemas.microsoft.com/office/drawing/2018/hyperlinkcolor" val="tx"/>
                    </a:ext>
                  </a:extLst>
                </a:hlinkClick>
              </a:rPr>
              <a:t>Sarbanes-Oxley Act Of 2002 (SOX)</a:t>
            </a:r>
            <a:r>
              <a:rPr lang="en-US" sz="1400" dirty="0"/>
              <a:t> </a:t>
            </a:r>
            <a:r>
              <a:rPr lang="en-US" sz="1400" dirty="0">
                <a:hlinkClick r:id="rId6">
                  <a:extLst>
                    <a:ext uri="{A12FA001-AC4F-418D-AE19-62706E023703}">
                      <ahyp:hlinkClr xmlns:ahyp="http://schemas.microsoft.com/office/drawing/2018/hyperlinkcolor" val="tx"/>
                    </a:ext>
                  </a:extLst>
                </a:hlinkClick>
              </a:rPr>
              <a:t>https://www.investopedia.com/terms/s/sarbanesoxleyact.asp#ixzz5BdKemQht</a:t>
            </a:r>
            <a:r>
              <a:rPr lang="en-US" sz="1400" dirty="0"/>
              <a:t> </a:t>
            </a:r>
            <a:br>
              <a:rPr lang="en-US" sz="1400" dirty="0"/>
            </a:br>
            <a:r>
              <a:rPr lang="en-US" sz="1400" dirty="0"/>
              <a:t>Follow us: </a:t>
            </a:r>
            <a:r>
              <a:rPr lang="en-US" sz="1400" dirty="0">
                <a:hlinkClick r:id="rId7">
                  <a:extLst>
                    <a:ext uri="{A12FA001-AC4F-418D-AE19-62706E023703}">
                      <ahyp:hlinkClr xmlns:ahyp="http://schemas.microsoft.com/office/drawing/2018/hyperlinkcolor" val="tx"/>
                    </a:ext>
                  </a:extLst>
                </a:hlinkClick>
              </a:rPr>
              <a:t>Investopedia on Facebook</a:t>
            </a:r>
            <a:endParaRPr lang="en-US" sz="1400" dirty="0"/>
          </a:p>
        </p:txBody>
      </p:sp>
      <p:sp>
        <p:nvSpPr>
          <p:cNvPr id="3" name="Text Placeholder 2">
            <a:extLst>
              <a:ext uri="{FF2B5EF4-FFF2-40B4-BE49-F238E27FC236}">
                <a16:creationId xmlns:a16="http://schemas.microsoft.com/office/drawing/2014/main" id="{0C49425A-B866-6E72-0412-99A5D4E557AE}"/>
              </a:ext>
            </a:extLst>
          </p:cNvPr>
          <p:cNvSpPr>
            <a:spLocks noGrp="1"/>
          </p:cNvSpPr>
          <p:nvPr>
            <p:ph type="body" sz="quarter" idx="10"/>
          </p:nvPr>
        </p:nvSpPr>
        <p:spPr/>
        <p:txBody>
          <a:bodyPr/>
          <a:lstStyle/>
          <a:p>
            <a:r>
              <a:rPr lang="en-US" dirty="0"/>
              <a:t>Sarbanes Oxley Act (SOX)</a:t>
            </a:r>
          </a:p>
        </p:txBody>
      </p:sp>
    </p:spTree>
    <p:extLst>
      <p:ext uri="{BB962C8B-B14F-4D97-AF65-F5344CB8AC3E}">
        <p14:creationId xmlns:p14="http://schemas.microsoft.com/office/powerpoint/2010/main" val="4000152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EBCCBF-B371-FC91-46FE-2E397FF25D73}"/>
              </a:ext>
            </a:extLst>
          </p:cNvPr>
          <p:cNvSpPr>
            <a:spLocks noGrp="1"/>
          </p:cNvSpPr>
          <p:nvPr>
            <p:ph type="body" sz="quarter" idx="11"/>
          </p:nvPr>
        </p:nvSpPr>
        <p:spPr/>
        <p:txBody>
          <a:bodyPr/>
          <a:lstStyle/>
          <a:p>
            <a:r>
              <a:rPr lang="en-US" sz="1800" dirty="0"/>
              <a:t>PCAOB was established under the SEC to set standards for accounting and reporting and to oversee accounting firms.  (First big changes since 1930s).</a:t>
            </a:r>
          </a:p>
          <a:p>
            <a:r>
              <a:rPr lang="en-US" sz="1800" dirty="0">
                <a:solidFill>
                  <a:schemeClr val="tx2"/>
                </a:solidFill>
              </a:rPr>
              <a:t>Section 201</a:t>
            </a:r>
            <a:r>
              <a:rPr lang="en-US" sz="1800" dirty="0"/>
              <a:t>:  Firm cannot outsource internal audit.</a:t>
            </a:r>
          </a:p>
          <a:p>
            <a:r>
              <a:rPr lang="en-US" sz="1800" dirty="0">
                <a:solidFill>
                  <a:schemeClr val="tx2"/>
                </a:solidFill>
              </a:rPr>
              <a:t>Section 301</a:t>
            </a:r>
            <a:r>
              <a:rPr lang="en-US" sz="1800" dirty="0"/>
              <a:t>:  Audit committee members = independent.</a:t>
            </a:r>
          </a:p>
          <a:p>
            <a:r>
              <a:rPr lang="en-US" sz="1800" dirty="0">
                <a:solidFill>
                  <a:schemeClr val="tx2"/>
                </a:solidFill>
              </a:rPr>
              <a:t>Section 302</a:t>
            </a:r>
            <a:r>
              <a:rPr lang="en-US" sz="1800" dirty="0"/>
              <a:t>:  CEO and CFO must certify their reports.</a:t>
            </a:r>
          </a:p>
          <a:p>
            <a:r>
              <a:rPr lang="en-US" sz="1800" dirty="0">
                <a:solidFill>
                  <a:schemeClr val="tx2"/>
                </a:solidFill>
              </a:rPr>
              <a:t>Section 404</a:t>
            </a:r>
            <a:r>
              <a:rPr lang="en-US" sz="1800" dirty="0"/>
              <a:t>:  Annual assessment and report of controls.</a:t>
            </a:r>
          </a:p>
          <a:p>
            <a:pPr lvl="1"/>
            <a:r>
              <a:rPr lang="en-US" sz="1600" dirty="0"/>
              <a:t>Called 10k annual reports and include internal controls assessment by both internal and external auditors.</a:t>
            </a:r>
          </a:p>
          <a:p>
            <a:pPr lvl="1"/>
            <a:r>
              <a:rPr lang="en-US" sz="1600" dirty="0"/>
              <a:t>Compliance reviews are serious and complex.</a:t>
            </a:r>
          </a:p>
          <a:p>
            <a:pPr lvl="1"/>
            <a:r>
              <a:rPr lang="en-US" sz="1600" dirty="0"/>
              <a:t>COSO and COBIT frameworks in place make them easier.</a:t>
            </a:r>
          </a:p>
          <a:p>
            <a:r>
              <a:rPr lang="en-US" sz="1800" dirty="0">
                <a:solidFill>
                  <a:schemeClr val="tx2"/>
                </a:solidFill>
              </a:rPr>
              <a:t>Section 409</a:t>
            </a:r>
            <a:r>
              <a:rPr lang="en-US" sz="1800" dirty="0"/>
              <a:t>:  Real time disclosure of significant problem.</a:t>
            </a:r>
          </a:p>
        </p:txBody>
      </p:sp>
      <p:sp>
        <p:nvSpPr>
          <p:cNvPr id="3" name="Text Placeholder 2">
            <a:extLst>
              <a:ext uri="{FF2B5EF4-FFF2-40B4-BE49-F238E27FC236}">
                <a16:creationId xmlns:a16="http://schemas.microsoft.com/office/drawing/2014/main" id="{D87A88F1-2C18-D419-E1E4-6147AC5CEAA4}"/>
              </a:ext>
            </a:extLst>
          </p:cNvPr>
          <p:cNvSpPr>
            <a:spLocks noGrp="1"/>
          </p:cNvSpPr>
          <p:nvPr>
            <p:ph type="body" sz="quarter" idx="10"/>
          </p:nvPr>
        </p:nvSpPr>
        <p:spPr/>
        <p:txBody>
          <a:bodyPr/>
          <a:lstStyle/>
          <a:p>
            <a:r>
              <a:rPr lang="en-US" dirty="0"/>
              <a:t>What are SOX’s major impacts?</a:t>
            </a:r>
          </a:p>
        </p:txBody>
      </p:sp>
    </p:spTree>
    <p:extLst>
      <p:ext uri="{BB962C8B-B14F-4D97-AF65-F5344CB8AC3E}">
        <p14:creationId xmlns:p14="http://schemas.microsoft.com/office/powerpoint/2010/main" val="5388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10CF9F-479E-2843-57D1-5849EC18CF27}"/>
              </a:ext>
            </a:extLst>
          </p:cNvPr>
          <p:cNvSpPr>
            <a:spLocks noGrp="1"/>
          </p:cNvSpPr>
          <p:nvPr>
            <p:ph type="body" sz="quarter" idx="11"/>
          </p:nvPr>
        </p:nvSpPr>
        <p:spPr>
          <a:xfrm>
            <a:off x="597231" y="1402915"/>
            <a:ext cx="5498769" cy="4059177"/>
          </a:xfrm>
        </p:spPr>
        <p:txBody>
          <a:bodyPr/>
          <a:lstStyle/>
          <a:p>
            <a:pPr algn="l">
              <a:spcBef>
                <a:spcPts val="0"/>
              </a:spcBef>
              <a:buFont typeface="Arial" panose="020B0604020202020204" pitchFamily="34" charset="0"/>
              <a:buChar char="•"/>
            </a:pPr>
            <a:r>
              <a:rPr lang="en-US" sz="2000" b="0" i="0" dirty="0">
                <a:solidFill>
                  <a:srgbClr val="2D3B45"/>
                </a:solidFill>
                <a:effectLst/>
                <a:latin typeface="Lato Extended"/>
              </a:rPr>
              <a:t>Jan 22: </a:t>
            </a:r>
            <a:r>
              <a:rPr lang="en-US" sz="2000" b="1" i="0" dirty="0">
                <a:solidFill>
                  <a:srgbClr val="2D3B45"/>
                </a:solidFill>
                <a:effectLst/>
                <a:latin typeface="Lato Extended"/>
              </a:rPr>
              <a:t>Facebook &amp; Cambridge Analytica</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Jan 29: </a:t>
            </a:r>
            <a:r>
              <a:rPr lang="en-US" sz="2000" b="1" i="0" dirty="0" err="1">
                <a:solidFill>
                  <a:srgbClr val="2D3B45"/>
                </a:solidFill>
                <a:effectLst/>
                <a:latin typeface="Lato Extended"/>
              </a:rPr>
              <a:t>Solarwinds</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Feb 5: </a:t>
            </a:r>
            <a:r>
              <a:rPr lang="en-US" sz="2000" b="1" i="0" dirty="0">
                <a:solidFill>
                  <a:srgbClr val="2D3B45"/>
                </a:solidFill>
                <a:effectLst/>
                <a:latin typeface="Lato Extended"/>
              </a:rPr>
              <a:t>Microsoft Recall AI (2024)</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Feb 12: </a:t>
            </a:r>
            <a:r>
              <a:rPr lang="en-US" sz="2000" b="1" i="0" dirty="0">
                <a:solidFill>
                  <a:srgbClr val="2D3B45"/>
                </a:solidFill>
                <a:effectLst/>
                <a:latin typeface="Lato Extended"/>
              </a:rPr>
              <a:t>National Public Data Breach (2024)</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Feb 19: </a:t>
            </a:r>
            <a:r>
              <a:rPr lang="en-US" sz="2000" b="1" i="0" dirty="0">
                <a:solidFill>
                  <a:srgbClr val="2D3B45"/>
                </a:solidFill>
                <a:effectLst/>
                <a:latin typeface="Lato Extended"/>
              </a:rPr>
              <a:t>Apple-FBI encryption</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Feb 26:  </a:t>
            </a:r>
            <a:r>
              <a:rPr lang="en-US" sz="2000" b="1" i="0" dirty="0">
                <a:solidFill>
                  <a:srgbClr val="2D3B45"/>
                </a:solidFill>
                <a:effectLst/>
                <a:latin typeface="Lato Extended"/>
              </a:rPr>
              <a:t>Breach of telecommunication providers by China (2024)</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Mar 5: </a:t>
            </a:r>
            <a:r>
              <a:rPr lang="en-US" sz="2000" b="1" i="0" dirty="0">
                <a:solidFill>
                  <a:srgbClr val="2D3B45"/>
                </a:solidFill>
                <a:effectLst/>
                <a:latin typeface="Lato Extended"/>
              </a:rPr>
              <a:t>BP Deepwater Horizon Oil Spill</a:t>
            </a:r>
            <a:endParaRPr lang="en-US" sz="2000" b="0" i="0" dirty="0">
              <a:solidFill>
                <a:srgbClr val="2D3B45"/>
              </a:solidFill>
              <a:effectLst/>
              <a:latin typeface="Lato Extended"/>
            </a:endParaRPr>
          </a:p>
          <a:p>
            <a:endParaRPr lang="en-US" dirty="0"/>
          </a:p>
        </p:txBody>
      </p:sp>
      <p:sp>
        <p:nvSpPr>
          <p:cNvPr id="3" name="Text Placeholder 2">
            <a:extLst>
              <a:ext uri="{FF2B5EF4-FFF2-40B4-BE49-F238E27FC236}">
                <a16:creationId xmlns:a16="http://schemas.microsoft.com/office/drawing/2014/main" id="{2459CD92-55CB-530D-3391-A677900E9D76}"/>
              </a:ext>
            </a:extLst>
          </p:cNvPr>
          <p:cNvSpPr>
            <a:spLocks noGrp="1"/>
          </p:cNvSpPr>
          <p:nvPr>
            <p:ph type="body" sz="quarter" idx="10"/>
          </p:nvPr>
        </p:nvSpPr>
        <p:spPr/>
        <p:txBody>
          <a:bodyPr/>
          <a:lstStyle/>
          <a:p>
            <a:r>
              <a:rPr lang="en-US" dirty="0"/>
              <a:t>Risk Review Debates</a:t>
            </a:r>
          </a:p>
        </p:txBody>
      </p:sp>
      <p:sp>
        <p:nvSpPr>
          <p:cNvPr id="4" name="Text Placeholder 1">
            <a:extLst>
              <a:ext uri="{FF2B5EF4-FFF2-40B4-BE49-F238E27FC236}">
                <a16:creationId xmlns:a16="http://schemas.microsoft.com/office/drawing/2014/main" id="{0A12B0E8-1C74-A288-5B11-CEDA01ED7409}"/>
              </a:ext>
            </a:extLst>
          </p:cNvPr>
          <p:cNvSpPr txBox="1">
            <a:spLocks/>
          </p:cNvSpPr>
          <p:nvPr/>
        </p:nvSpPr>
        <p:spPr>
          <a:xfrm>
            <a:off x="6224155" y="1399411"/>
            <a:ext cx="5498769" cy="4059177"/>
          </a:xfrm>
          <a:prstGeom prst="rect">
            <a:avLst/>
          </a:prstGeom>
        </p:spPr>
        <p:txBody>
          <a:bodyPr/>
          <a:lstStyle>
            <a:lvl1pPr marL="457189" indent="-457189" algn="l" defTabSz="609585" rtl="0" eaLnBrk="1" latinLnBrk="0" hangingPunct="1">
              <a:spcBef>
                <a:spcPct val="20000"/>
              </a:spcBef>
              <a:buFont typeface="Lucida Grande"/>
              <a:buChar char="&gt;"/>
              <a:defRPr sz="3200" b="1" i="0" kern="1200" baseline="0">
                <a:solidFill>
                  <a:schemeClr val="tx2"/>
                </a:solidFill>
                <a:latin typeface="Open Sans" charset="0"/>
                <a:ea typeface="Open Sans" charset="0"/>
                <a:cs typeface="Open Sans" charset="0"/>
              </a:defRPr>
            </a:lvl1pPr>
            <a:lvl2pPr marL="990575" indent="-380990" algn="l" defTabSz="609585" rtl="0" eaLnBrk="1" latinLnBrk="0" hangingPunct="1">
              <a:spcBef>
                <a:spcPct val="20000"/>
              </a:spcBef>
              <a:buFont typeface="Arial"/>
              <a:buChar char="–"/>
              <a:defRPr sz="2667" b="1" i="0" kern="1200" baseline="0">
                <a:solidFill>
                  <a:schemeClr val="tx2"/>
                </a:solidFill>
                <a:latin typeface="Open Sans" charset="0"/>
                <a:ea typeface="Open Sans" charset="0"/>
                <a:cs typeface="Open Sans" charset="0"/>
              </a:defRPr>
            </a:lvl2pPr>
            <a:lvl3pPr marL="1523962" indent="-304792" algn="l" defTabSz="609585" rtl="0" eaLnBrk="1" latinLnBrk="0" hangingPunct="1">
              <a:spcBef>
                <a:spcPct val="20000"/>
              </a:spcBef>
              <a:buSzPct val="100000"/>
              <a:buFont typeface="Lucida Grande"/>
              <a:buChar char="&gt;"/>
              <a:defRPr sz="2400" b="1" i="0" kern="1200" baseline="0">
                <a:solidFill>
                  <a:schemeClr val="tx2"/>
                </a:solidFill>
                <a:latin typeface="Open Sans" charset="0"/>
                <a:ea typeface="Open Sans" charset="0"/>
                <a:cs typeface="Open Sans" charset="0"/>
              </a:defRPr>
            </a:lvl3pPr>
            <a:lvl4pPr marL="2133547" indent="-304792" algn="l" defTabSz="609585" rtl="0" eaLnBrk="1" latinLnBrk="0" hangingPunct="1">
              <a:spcBef>
                <a:spcPct val="20000"/>
              </a:spcBef>
              <a:buFont typeface="Arial"/>
              <a:buChar char="–"/>
              <a:defRPr sz="2133" b="1" i="0" kern="1200" baseline="0">
                <a:solidFill>
                  <a:schemeClr val="tx2"/>
                </a:solidFill>
                <a:latin typeface="Open Sans" charset="0"/>
                <a:ea typeface="Open Sans" charset="0"/>
                <a:cs typeface="Open Sans" charset="0"/>
              </a:defRPr>
            </a:lvl4pPr>
            <a:lvl5pPr marL="2743131" indent="-304792" algn="l" defTabSz="609585" rtl="0" eaLnBrk="1" latinLnBrk="0" hangingPunct="1">
              <a:spcBef>
                <a:spcPct val="20000"/>
              </a:spcBef>
              <a:buFont typeface="Lucida Grande"/>
              <a:buChar char="&gt;"/>
              <a:defRPr sz="1867" b="1" i="0" kern="1200" baseline="0">
                <a:solidFill>
                  <a:schemeClr val="tx2"/>
                </a:solidFill>
                <a:latin typeface="Open Sans" charset="0"/>
                <a:ea typeface="Open Sans" charset="0"/>
                <a:cs typeface="Open Sans"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189" marR="0" lvl="0" indent="-457189"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5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 Critique/ </a:t>
            </a: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2: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Defense</a:t>
            </a:r>
          </a:p>
          <a:p>
            <a:pPr marL="457189" marR="0" lvl="0" indent="-457189"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3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 Critique/ </a:t>
            </a: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6: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Defense</a:t>
            </a:r>
          </a:p>
          <a:p>
            <a:pPr marL="457189" marR="0" lvl="0" indent="-457189"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7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 Critique/ </a:t>
            </a: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4: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Defense</a:t>
            </a:r>
          </a:p>
          <a:p>
            <a:pPr marL="457189" marR="0" lvl="0" indent="-457189"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2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 Critique/ </a:t>
            </a: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1: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Defense</a:t>
            </a:r>
          </a:p>
          <a:p>
            <a:pPr marL="457189" marR="0" lvl="0" indent="-457189"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endParaRPr>
          </a:p>
          <a:p>
            <a:pPr marL="457189" marR="0" lvl="0" indent="-457189"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6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 Critique/ </a:t>
            </a: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7: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Defense</a:t>
            </a:r>
          </a:p>
          <a:p>
            <a:pPr marL="457189" marR="0" lvl="0" indent="-457189"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1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 Critique/ </a:t>
            </a: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5: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Defense</a:t>
            </a:r>
          </a:p>
          <a:p>
            <a:pPr marL="457189" marR="0" lvl="0" indent="-457189"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endParaRPr>
          </a:p>
          <a:p>
            <a:pPr marL="457189" marR="0" lvl="0" indent="-457189"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4 </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 Critique/ </a:t>
            </a:r>
            <a:r>
              <a:rPr kumimoji="0" lang="en-US" sz="2000" b="1" i="0" u="none" strike="noStrike" kern="1200" cap="none" spc="0" normalizeH="0" baseline="0" noProof="0" dirty="0">
                <a:ln>
                  <a:noFill/>
                </a:ln>
                <a:solidFill>
                  <a:srgbClr val="2D3B45"/>
                </a:solidFill>
                <a:effectLst/>
                <a:uLnTx/>
                <a:uFillTx/>
                <a:latin typeface="Lato Extended"/>
                <a:ea typeface="Open Sans" charset="0"/>
                <a:cs typeface="Open Sans" charset="0"/>
              </a:rPr>
              <a:t>Group 3</a:t>
            </a:r>
            <a:r>
              <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rPr>
              <a:t>: Defense</a:t>
            </a:r>
          </a:p>
          <a:p>
            <a:pPr marL="457189" marR="0" lvl="0" indent="-457189"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2D3B45"/>
              </a:solidFill>
              <a:effectLst/>
              <a:uLnTx/>
              <a:uFillTx/>
              <a:latin typeface="Lato Extended"/>
              <a:ea typeface="Open Sans" charset="0"/>
              <a:cs typeface="Open Sans" charset="0"/>
            </a:endParaRPr>
          </a:p>
          <a:p>
            <a:pPr marL="457189" marR="0" lvl="0" indent="-457189" algn="l" defTabSz="609585" rtl="0" eaLnBrk="1" fontAlgn="auto" latinLnBrk="0" hangingPunct="1">
              <a:lnSpc>
                <a:spcPct val="100000"/>
              </a:lnSpc>
              <a:spcBef>
                <a:spcPct val="20000"/>
              </a:spcBef>
              <a:spcAft>
                <a:spcPts val="0"/>
              </a:spcAft>
              <a:buClrTx/>
              <a:buSzTx/>
              <a:buFont typeface="Lucida Grande"/>
              <a:buChar char="&gt;"/>
              <a:tabLst/>
              <a:defRPr/>
            </a:pPr>
            <a:endParaRPr kumimoji="0" lang="en-US" sz="3200" b="1" i="0" u="none" strike="noStrike" kern="1200" cap="none" spc="0" normalizeH="0" baseline="0" noProof="0" dirty="0">
              <a:ln>
                <a:noFill/>
              </a:ln>
              <a:solidFill>
                <a:srgbClr val="4B2E83"/>
              </a:solidFill>
              <a:effectLst/>
              <a:uLnTx/>
              <a:uFillTx/>
              <a:latin typeface="Open Sans" charset="0"/>
              <a:ea typeface="Open Sans" charset="0"/>
              <a:cs typeface="Open Sans" charset="0"/>
            </a:endParaRPr>
          </a:p>
        </p:txBody>
      </p:sp>
    </p:spTree>
    <p:extLst>
      <p:ext uri="{BB962C8B-B14F-4D97-AF65-F5344CB8AC3E}">
        <p14:creationId xmlns:p14="http://schemas.microsoft.com/office/powerpoint/2010/main" val="138578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D9AF95-65EF-830B-F603-1B673DD2A472}"/>
              </a:ext>
            </a:extLst>
          </p:cNvPr>
          <p:cNvSpPr>
            <a:spLocks noGrp="1"/>
          </p:cNvSpPr>
          <p:nvPr>
            <p:ph type="body" sz="quarter" idx="11"/>
          </p:nvPr>
        </p:nvSpPr>
        <p:spPr/>
        <p:txBody>
          <a:bodyPr/>
          <a:lstStyle/>
          <a:p>
            <a:r>
              <a:rPr lang="en-US" sz="2400" dirty="0"/>
              <a:t>Required of key executives like CEO and CFO by </a:t>
            </a:r>
            <a:r>
              <a:rPr lang="en-US" sz="2400" dirty="0" err="1"/>
              <a:t>SOx</a:t>
            </a:r>
            <a:r>
              <a:rPr lang="en-US" sz="2400" dirty="0"/>
              <a:t>.</a:t>
            </a:r>
          </a:p>
          <a:p>
            <a:r>
              <a:rPr lang="en-US" sz="2400" dirty="0"/>
              <a:t>Should probably also require signoff from directors and other members of executive committee.</a:t>
            </a:r>
          </a:p>
          <a:p>
            <a:r>
              <a:rPr lang="en-US" sz="2400" dirty="0"/>
              <a:t>Includes “ethical handling of actual or apparent conflicts of interest between personal and professional relationships” as well as “full, fair, accurate, timely, and understandable disclosure,” and “compliance with applicable governmental rules and regulations” </a:t>
            </a:r>
          </a:p>
          <a:p>
            <a:r>
              <a:rPr lang="en-US" sz="2400" dirty="0" err="1"/>
              <a:t>SOx</a:t>
            </a:r>
            <a:r>
              <a:rPr lang="en-US" sz="2400" dirty="0"/>
              <a:t> is primarily concerned with financial reporting; however enterprise level risks must be taken into account on the 10k report.</a:t>
            </a:r>
          </a:p>
        </p:txBody>
      </p:sp>
      <p:sp>
        <p:nvSpPr>
          <p:cNvPr id="3" name="Text Placeholder 2">
            <a:extLst>
              <a:ext uri="{FF2B5EF4-FFF2-40B4-BE49-F238E27FC236}">
                <a16:creationId xmlns:a16="http://schemas.microsoft.com/office/drawing/2014/main" id="{CCC65C7B-8F93-DB88-88F8-725FF115D9B9}"/>
              </a:ext>
            </a:extLst>
          </p:cNvPr>
          <p:cNvSpPr>
            <a:spLocks noGrp="1"/>
          </p:cNvSpPr>
          <p:nvPr>
            <p:ph type="body" sz="quarter" idx="10"/>
          </p:nvPr>
        </p:nvSpPr>
        <p:spPr/>
        <p:txBody>
          <a:bodyPr>
            <a:normAutofit/>
          </a:bodyPr>
          <a:lstStyle/>
          <a:p>
            <a:r>
              <a:rPr lang="en-US" dirty="0"/>
              <a:t>SOX and Codes of Ethics</a:t>
            </a:r>
          </a:p>
        </p:txBody>
      </p:sp>
    </p:spTree>
    <p:extLst>
      <p:ext uri="{BB962C8B-B14F-4D97-AF65-F5344CB8AC3E}">
        <p14:creationId xmlns:p14="http://schemas.microsoft.com/office/powerpoint/2010/main" val="3619677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DDD781-A8E2-0C77-EC67-9F9EDB0AD64D}"/>
              </a:ext>
            </a:extLst>
          </p:cNvPr>
          <p:cNvSpPr>
            <a:spLocks noGrp="1"/>
          </p:cNvSpPr>
          <p:nvPr>
            <p:ph type="body" sz="quarter" idx="11"/>
          </p:nvPr>
        </p:nvSpPr>
        <p:spPr/>
        <p:txBody>
          <a:bodyPr/>
          <a:lstStyle/>
          <a:p>
            <a:r>
              <a:rPr lang="en-US" sz="2400" dirty="0"/>
              <a:t>Compliance can change based on industry or location</a:t>
            </a:r>
          </a:p>
          <a:p>
            <a:r>
              <a:rPr lang="en-US" sz="2400" dirty="0"/>
              <a:t>Rules or regulations to comply with can come from</a:t>
            </a:r>
          </a:p>
          <a:p>
            <a:pPr lvl="1"/>
            <a:r>
              <a:rPr lang="en-US" sz="2000" dirty="0"/>
              <a:t>Government agency</a:t>
            </a:r>
          </a:p>
          <a:p>
            <a:pPr lvl="1"/>
            <a:r>
              <a:rPr lang="en-US" sz="2000" dirty="0"/>
              <a:t>Standards group (ASIS, COSO, Basel, etc.)</a:t>
            </a:r>
          </a:p>
          <a:p>
            <a:pPr lvl="1"/>
            <a:r>
              <a:rPr lang="en-US" sz="2000" dirty="0"/>
              <a:t>Internal corporate policies</a:t>
            </a:r>
          </a:p>
          <a:p>
            <a:r>
              <a:rPr lang="en-US" sz="2400" dirty="0"/>
              <a:t>A good compliance program identifies all exiting and pending rules or regulations and makes good citizens out of employees</a:t>
            </a:r>
          </a:p>
          <a:p>
            <a:r>
              <a:rPr lang="en-US" sz="2400" dirty="0"/>
              <a:t>SOX and Dodd-Frank financial reform are two of highest impact compliance programs for businesses</a:t>
            </a:r>
          </a:p>
        </p:txBody>
      </p:sp>
      <p:sp>
        <p:nvSpPr>
          <p:cNvPr id="3" name="Text Placeholder 2">
            <a:extLst>
              <a:ext uri="{FF2B5EF4-FFF2-40B4-BE49-F238E27FC236}">
                <a16:creationId xmlns:a16="http://schemas.microsoft.com/office/drawing/2014/main" id="{25776D46-13AD-A187-C917-EFF35FDAD8EC}"/>
              </a:ext>
            </a:extLst>
          </p:cNvPr>
          <p:cNvSpPr>
            <a:spLocks noGrp="1"/>
          </p:cNvSpPr>
          <p:nvPr>
            <p:ph type="body" sz="quarter" idx="10"/>
          </p:nvPr>
        </p:nvSpPr>
        <p:spPr/>
        <p:txBody>
          <a:bodyPr/>
          <a:lstStyle/>
          <a:p>
            <a:r>
              <a:rPr lang="en-US" dirty="0"/>
              <a:t>Compliance Issues</a:t>
            </a:r>
          </a:p>
        </p:txBody>
      </p:sp>
    </p:spTree>
    <p:extLst>
      <p:ext uri="{BB962C8B-B14F-4D97-AF65-F5344CB8AC3E}">
        <p14:creationId xmlns:p14="http://schemas.microsoft.com/office/powerpoint/2010/main" val="2242196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62782-1BE1-D8E0-4167-011827197B2C}"/>
              </a:ext>
            </a:extLst>
          </p:cNvPr>
          <p:cNvSpPr>
            <a:spLocks noGrp="1"/>
          </p:cNvSpPr>
          <p:nvPr>
            <p:ph type="body" sz="quarter" idx="11"/>
          </p:nvPr>
        </p:nvSpPr>
        <p:spPr/>
        <p:txBody>
          <a:bodyPr/>
          <a:lstStyle/>
          <a:p>
            <a:r>
              <a:rPr lang="en-US" sz="2000" dirty="0"/>
              <a:t>Executive commitment</a:t>
            </a:r>
          </a:p>
          <a:p>
            <a:r>
              <a:rPr lang="en-US" sz="2000" dirty="0"/>
              <a:t>Compliance policy</a:t>
            </a:r>
          </a:p>
          <a:p>
            <a:r>
              <a:rPr lang="en-US" sz="2000" dirty="0"/>
              <a:t>Operational procedures including training and rewards</a:t>
            </a:r>
          </a:p>
          <a:p>
            <a:r>
              <a:rPr lang="en-US" sz="2000" dirty="0"/>
              <a:t>Active monitoring of environment with course corrections where necessary</a:t>
            </a:r>
          </a:p>
          <a:p>
            <a:r>
              <a:rPr lang="en-US" sz="2000" dirty="0"/>
              <a:t>Compliance risk assessment includes</a:t>
            </a:r>
          </a:p>
          <a:p>
            <a:pPr lvl="1"/>
            <a:r>
              <a:rPr lang="en-US" sz="1800" dirty="0"/>
              <a:t>Identify the risk and exposures</a:t>
            </a:r>
          </a:p>
          <a:p>
            <a:pPr lvl="1"/>
            <a:r>
              <a:rPr lang="en-US" sz="1800" dirty="0"/>
              <a:t>Measure the identified risks</a:t>
            </a:r>
          </a:p>
          <a:p>
            <a:pPr lvl="1"/>
            <a:r>
              <a:rPr lang="en-US" sz="1800" dirty="0"/>
              <a:t>Prioritize the risks based on likelihood and frequency</a:t>
            </a:r>
          </a:p>
          <a:p>
            <a:pPr lvl="1"/>
            <a:r>
              <a:rPr lang="en-US" sz="1800" dirty="0"/>
              <a:t>Develop a risk assessment matrix (high, medium, low)</a:t>
            </a:r>
          </a:p>
          <a:p>
            <a:pPr lvl="1"/>
            <a:r>
              <a:rPr lang="en-US" sz="1800" dirty="0"/>
              <a:t>Review the matrix</a:t>
            </a:r>
          </a:p>
          <a:p>
            <a:pPr lvl="1"/>
            <a:r>
              <a:rPr lang="en-US" sz="1800" dirty="0"/>
              <a:t>Communicate the matrix package to management</a:t>
            </a:r>
          </a:p>
        </p:txBody>
      </p:sp>
      <p:sp>
        <p:nvSpPr>
          <p:cNvPr id="3" name="Text Placeholder 2">
            <a:extLst>
              <a:ext uri="{FF2B5EF4-FFF2-40B4-BE49-F238E27FC236}">
                <a16:creationId xmlns:a16="http://schemas.microsoft.com/office/drawing/2014/main" id="{92CD93DB-8A18-5725-3A71-F8C5C4BEEED9}"/>
              </a:ext>
            </a:extLst>
          </p:cNvPr>
          <p:cNvSpPr>
            <a:spLocks noGrp="1"/>
          </p:cNvSpPr>
          <p:nvPr>
            <p:ph type="body" sz="quarter" idx="10"/>
          </p:nvPr>
        </p:nvSpPr>
        <p:spPr/>
        <p:txBody>
          <a:bodyPr/>
          <a:lstStyle/>
          <a:p>
            <a:r>
              <a:rPr lang="en-US" dirty="0"/>
              <a:t>Essential compliance ingredients</a:t>
            </a:r>
          </a:p>
        </p:txBody>
      </p:sp>
    </p:spTree>
    <p:extLst>
      <p:ext uri="{BB962C8B-B14F-4D97-AF65-F5344CB8AC3E}">
        <p14:creationId xmlns:p14="http://schemas.microsoft.com/office/powerpoint/2010/main" val="3417971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53D836D-3E2D-B88B-6227-ABB7EF677211}"/>
              </a:ext>
            </a:extLst>
          </p:cNvPr>
          <p:cNvSpPr>
            <a:spLocks noGrp="1"/>
          </p:cNvSpPr>
          <p:nvPr>
            <p:ph type="body" sz="quarter" idx="11"/>
          </p:nvPr>
        </p:nvSpPr>
        <p:spPr/>
        <p:txBody>
          <a:bodyPr/>
          <a:lstStyle/>
          <a:p>
            <a:r>
              <a:rPr lang="en-US" dirty="0"/>
              <a:t>Why Frameworks?</a:t>
            </a:r>
          </a:p>
        </p:txBody>
      </p:sp>
    </p:spTree>
    <p:extLst>
      <p:ext uri="{BB962C8B-B14F-4D97-AF65-F5344CB8AC3E}">
        <p14:creationId xmlns:p14="http://schemas.microsoft.com/office/powerpoint/2010/main" val="1905284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C1191D-60C2-813E-3283-9A5523CADD86}"/>
              </a:ext>
            </a:extLst>
          </p:cNvPr>
          <p:cNvSpPr>
            <a:spLocks noGrp="1"/>
          </p:cNvSpPr>
          <p:nvPr>
            <p:ph type="body" sz="quarter" idx="11"/>
          </p:nvPr>
        </p:nvSpPr>
        <p:spPr/>
        <p:txBody>
          <a:bodyPr/>
          <a:lstStyle/>
          <a:p>
            <a:r>
              <a:rPr lang="en-US" sz="2000" dirty="0"/>
              <a:t>Risk management is the identification, assessment and prioritization of risks (ISO 31000);</a:t>
            </a:r>
          </a:p>
          <a:p>
            <a:r>
              <a:rPr lang="en-US" sz="2000" dirty="0"/>
              <a:t>Enterprise risk management can include the coordinated and economical application of resources to </a:t>
            </a:r>
          </a:p>
          <a:p>
            <a:pPr lvl="1"/>
            <a:r>
              <a:rPr lang="en-US" sz="1800" b="1" dirty="0">
                <a:solidFill>
                  <a:schemeClr val="accent2"/>
                </a:solidFill>
              </a:rPr>
              <a:t>Minimize</a:t>
            </a:r>
          </a:p>
          <a:p>
            <a:pPr lvl="1"/>
            <a:r>
              <a:rPr lang="en-US" sz="1800" b="1" dirty="0">
                <a:solidFill>
                  <a:schemeClr val="accent2"/>
                </a:solidFill>
              </a:rPr>
              <a:t>Monitor</a:t>
            </a:r>
          </a:p>
          <a:p>
            <a:pPr lvl="1"/>
            <a:r>
              <a:rPr lang="en-US" sz="1800" b="1" dirty="0">
                <a:solidFill>
                  <a:schemeClr val="accent2"/>
                </a:solidFill>
              </a:rPr>
              <a:t>Control</a:t>
            </a:r>
          </a:p>
          <a:p>
            <a:pPr marL="114300" indent="0">
              <a:buNone/>
            </a:pPr>
            <a:r>
              <a:rPr lang="en-US" sz="2000" dirty="0"/>
              <a:t>…the probability and/or impact of </a:t>
            </a:r>
          </a:p>
          <a:p>
            <a:pPr marL="114300" indent="0">
              <a:buNone/>
            </a:pPr>
            <a:r>
              <a:rPr lang="en-US" sz="2000" dirty="0"/>
              <a:t>unfortunate events (loss) or to </a:t>
            </a:r>
          </a:p>
          <a:p>
            <a:pPr marL="114300" indent="0">
              <a:buNone/>
            </a:pPr>
            <a:r>
              <a:rPr lang="en-US" sz="2000" dirty="0"/>
              <a:t>maximize the realization of </a:t>
            </a:r>
          </a:p>
          <a:p>
            <a:pPr marL="114300" indent="0">
              <a:buNone/>
            </a:pPr>
            <a:r>
              <a:rPr lang="en-US" sz="2000" dirty="0"/>
              <a:t>opportunities (profit).</a:t>
            </a:r>
          </a:p>
          <a:p>
            <a:endParaRPr lang="en-US" sz="2000" dirty="0"/>
          </a:p>
        </p:txBody>
      </p:sp>
      <p:sp>
        <p:nvSpPr>
          <p:cNvPr id="3" name="Text Placeholder 2">
            <a:extLst>
              <a:ext uri="{FF2B5EF4-FFF2-40B4-BE49-F238E27FC236}">
                <a16:creationId xmlns:a16="http://schemas.microsoft.com/office/drawing/2014/main" id="{F7231EE3-1EC6-1050-E288-C8F504253F8D}"/>
              </a:ext>
            </a:extLst>
          </p:cNvPr>
          <p:cNvSpPr>
            <a:spLocks noGrp="1"/>
          </p:cNvSpPr>
          <p:nvPr>
            <p:ph type="body" sz="quarter" idx="10"/>
          </p:nvPr>
        </p:nvSpPr>
        <p:spPr/>
        <p:txBody>
          <a:bodyPr/>
          <a:lstStyle/>
          <a:p>
            <a:r>
              <a:rPr lang="en-US" dirty="0"/>
              <a:t>ISO 31000 Standard</a:t>
            </a:r>
          </a:p>
        </p:txBody>
      </p:sp>
      <p:pic>
        <p:nvPicPr>
          <p:cNvPr id="5" name="Picture 2">
            <a:extLst>
              <a:ext uri="{FF2B5EF4-FFF2-40B4-BE49-F238E27FC236}">
                <a16:creationId xmlns:a16="http://schemas.microsoft.com/office/drawing/2014/main" id="{FAAD2A55-D36B-0CDD-875E-1AED8DFE9D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1257" y="2734128"/>
            <a:ext cx="2411233" cy="239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040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50195F-766C-0104-6E68-3E029DFF2931}"/>
              </a:ext>
            </a:extLst>
          </p:cNvPr>
          <p:cNvSpPr>
            <a:spLocks noGrp="1"/>
          </p:cNvSpPr>
          <p:nvPr>
            <p:ph type="body" sz="quarter" idx="10"/>
          </p:nvPr>
        </p:nvSpPr>
        <p:spPr/>
        <p:txBody>
          <a:bodyPr/>
          <a:lstStyle/>
          <a:p>
            <a:r>
              <a:rPr lang="en-US" dirty="0"/>
              <a:t>Example: PwC Representation (ISO Standard)</a:t>
            </a:r>
          </a:p>
        </p:txBody>
      </p:sp>
      <p:graphicFrame>
        <p:nvGraphicFramePr>
          <p:cNvPr id="4" name="Content Placeholder 6">
            <a:extLst>
              <a:ext uri="{FF2B5EF4-FFF2-40B4-BE49-F238E27FC236}">
                <a16:creationId xmlns:a16="http://schemas.microsoft.com/office/drawing/2014/main" id="{CD459A15-FFB9-401F-3176-8437A2179C4F}"/>
              </a:ext>
            </a:extLst>
          </p:cNvPr>
          <p:cNvGraphicFramePr>
            <a:graphicFrameLocks/>
          </p:cNvGraphicFramePr>
          <p:nvPr>
            <p:extLst>
              <p:ext uri="{D42A27DB-BD31-4B8C-83A1-F6EECF244321}">
                <p14:modId xmlns:p14="http://schemas.microsoft.com/office/powerpoint/2010/main" val="1811684737"/>
              </p:ext>
            </p:extLst>
          </p:nvPr>
        </p:nvGraphicFramePr>
        <p:xfrm>
          <a:off x="457200" y="1600200"/>
          <a:ext cx="11069517" cy="1962912"/>
        </p:xfrm>
        <a:graphic>
          <a:graphicData uri="http://schemas.openxmlformats.org/drawingml/2006/table">
            <a:tbl>
              <a:tblPr firstRow="1" bandRow="1">
                <a:tableStyleId>{5C22544A-7EE6-4342-B048-85BDC9FD1C3A}</a:tableStyleId>
              </a:tblPr>
              <a:tblGrid>
                <a:gridCol w="3689839">
                  <a:extLst>
                    <a:ext uri="{9D8B030D-6E8A-4147-A177-3AD203B41FA5}">
                      <a16:colId xmlns:a16="http://schemas.microsoft.com/office/drawing/2014/main" val="20000"/>
                    </a:ext>
                  </a:extLst>
                </a:gridCol>
                <a:gridCol w="3689839">
                  <a:extLst>
                    <a:ext uri="{9D8B030D-6E8A-4147-A177-3AD203B41FA5}">
                      <a16:colId xmlns:a16="http://schemas.microsoft.com/office/drawing/2014/main" val="20001"/>
                    </a:ext>
                  </a:extLst>
                </a:gridCol>
                <a:gridCol w="3689839">
                  <a:extLst>
                    <a:ext uri="{9D8B030D-6E8A-4147-A177-3AD203B41FA5}">
                      <a16:colId xmlns:a16="http://schemas.microsoft.com/office/drawing/2014/main" val="20002"/>
                    </a:ext>
                  </a:extLst>
                </a:gridCol>
              </a:tblGrid>
              <a:tr h="365760">
                <a:tc>
                  <a:txBody>
                    <a:bodyPr/>
                    <a:lstStyle/>
                    <a:p>
                      <a:r>
                        <a:rPr lang="en-US" dirty="0">
                          <a:solidFill>
                            <a:schemeClr val="bg1"/>
                          </a:solidFill>
                        </a:rPr>
                        <a:t>Likelihood</a:t>
                      </a:r>
                    </a:p>
                  </a:txBody>
                  <a:tcPr/>
                </a:tc>
                <a:tc>
                  <a:txBody>
                    <a:bodyPr/>
                    <a:lstStyle/>
                    <a:p>
                      <a:r>
                        <a:rPr lang="en-US" dirty="0"/>
                        <a:t>Definition</a:t>
                      </a:r>
                    </a:p>
                  </a:txBody>
                  <a:tcPr/>
                </a:tc>
                <a:tc>
                  <a:txBody>
                    <a:bodyPr/>
                    <a:lstStyle/>
                    <a:p>
                      <a:r>
                        <a:rPr lang="en-US" dirty="0"/>
                        <a:t>Description</a:t>
                      </a:r>
                    </a:p>
                  </a:txBody>
                  <a:tcPr/>
                </a:tc>
                <a:extLst>
                  <a:ext uri="{0D108BD9-81ED-4DB2-BD59-A6C34878D82A}">
                    <a16:rowId xmlns:a16="http://schemas.microsoft.com/office/drawing/2014/main" val="10000"/>
                  </a:ext>
                </a:extLst>
              </a:tr>
              <a:tr h="455894">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Unlikely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Unlikely</a:t>
                      </a:r>
                      <a:r>
                        <a:rPr lang="en-US" sz="1600" baseline="0" dirty="0"/>
                        <a:t> to occur within the timeframe described in the objective</a:t>
                      </a:r>
                      <a:endParaRPr lang="en-US" sz="1600" dirty="0"/>
                    </a:p>
                  </a:txBody>
                  <a:tcPr/>
                </a:tc>
                <a:extLst>
                  <a:ext uri="{0D108BD9-81ED-4DB2-BD59-A6C34878D82A}">
                    <a16:rowId xmlns:a16="http://schemas.microsoft.com/office/drawing/2014/main" val="10001"/>
                  </a:ext>
                </a:extLst>
              </a:tr>
              <a:tr h="463296">
                <a:tc>
                  <a:txBody>
                    <a:bodyPr/>
                    <a:lstStyle/>
                    <a:p>
                      <a:r>
                        <a:rPr lang="en-US" dirty="0"/>
                        <a:t>2</a:t>
                      </a:r>
                    </a:p>
                  </a:txBody>
                  <a:tcPr/>
                </a:tc>
                <a:tc>
                  <a:txBody>
                    <a:bodyPr/>
                    <a:lstStyle/>
                    <a:p>
                      <a:r>
                        <a:rPr lang="en-US" dirty="0"/>
                        <a:t>Likely</a:t>
                      </a:r>
                    </a:p>
                  </a:txBody>
                  <a:tcPr/>
                </a:tc>
                <a:tc>
                  <a:txBody>
                    <a:bodyPr/>
                    <a:lstStyle/>
                    <a:p>
                      <a:r>
                        <a:rPr lang="en-US" sz="1600" dirty="0"/>
                        <a:t>Likely to occur in this timeframe</a:t>
                      </a:r>
                    </a:p>
                  </a:txBody>
                  <a:tcPr/>
                </a:tc>
                <a:extLst>
                  <a:ext uri="{0D108BD9-81ED-4DB2-BD59-A6C34878D82A}">
                    <a16:rowId xmlns:a16="http://schemas.microsoft.com/office/drawing/2014/main" val="10002"/>
                  </a:ext>
                </a:extLst>
              </a:tr>
              <a:tr h="463296">
                <a:tc>
                  <a:txBody>
                    <a:bodyPr/>
                    <a:lstStyle/>
                    <a:p>
                      <a:r>
                        <a:rPr lang="en-US" dirty="0"/>
                        <a:t>3</a:t>
                      </a:r>
                    </a:p>
                  </a:txBody>
                  <a:tcPr/>
                </a:tc>
                <a:tc>
                  <a:txBody>
                    <a:bodyPr/>
                    <a:lstStyle/>
                    <a:p>
                      <a:r>
                        <a:rPr lang="en-US" dirty="0"/>
                        <a:t>Certain/Imminent</a:t>
                      </a:r>
                    </a:p>
                  </a:txBody>
                  <a:tcPr/>
                </a:tc>
                <a:tc>
                  <a:txBody>
                    <a:bodyPr/>
                    <a:lstStyle/>
                    <a:p>
                      <a:r>
                        <a:rPr lang="en-US" sz="1600" dirty="0"/>
                        <a:t>Expected to occur in this timeframe</a:t>
                      </a:r>
                    </a:p>
                  </a:txBody>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C6A0E155-49B9-B117-F110-8570E2F6B7C9}"/>
              </a:ext>
            </a:extLst>
          </p:cNvPr>
          <p:cNvGraphicFramePr>
            <a:graphicFrameLocks noGrp="1"/>
          </p:cNvGraphicFramePr>
          <p:nvPr>
            <p:extLst>
              <p:ext uri="{D42A27DB-BD31-4B8C-83A1-F6EECF244321}">
                <p14:modId xmlns:p14="http://schemas.microsoft.com/office/powerpoint/2010/main" val="3068527271"/>
              </p:ext>
            </p:extLst>
          </p:nvPr>
        </p:nvGraphicFramePr>
        <p:xfrm>
          <a:off x="457200" y="3744686"/>
          <a:ext cx="11069517" cy="1950720"/>
        </p:xfrm>
        <a:graphic>
          <a:graphicData uri="http://schemas.openxmlformats.org/drawingml/2006/table">
            <a:tbl>
              <a:tblPr firstRow="1" bandRow="1">
                <a:tableStyleId>{5C22544A-7EE6-4342-B048-85BDC9FD1C3A}</a:tableStyleId>
              </a:tblPr>
              <a:tblGrid>
                <a:gridCol w="3689839">
                  <a:extLst>
                    <a:ext uri="{9D8B030D-6E8A-4147-A177-3AD203B41FA5}">
                      <a16:colId xmlns:a16="http://schemas.microsoft.com/office/drawing/2014/main" val="20000"/>
                    </a:ext>
                  </a:extLst>
                </a:gridCol>
                <a:gridCol w="3689839">
                  <a:extLst>
                    <a:ext uri="{9D8B030D-6E8A-4147-A177-3AD203B41FA5}">
                      <a16:colId xmlns:a16="http://schemas.microsoft.com/office/drawing/2014/main" val="20001"/>
                    </a:ext>
                  </a:extLst>
                </a:gridCol>
                <a:gridCol w="3689839">
                  <a:extLst>
                    <a:ext uri="{9D8B030D-6E8A-4147-A177-3AD203B41FA5}">
                      <a16:colId xmlns:a16="http://schemas.microsoft.com/office/drawing/2014/main" val="20002"/>
                    </a:ext>
                  </a:extLst>
                </a:gridCol>
              </a:tblGrid>
              <a:tr h="384810">
                <a:tc>
                  <a:txBody>
                    <a:bodyPr/>
                    <a:lstStyle/>
                    <a:p>
                      <a:r>
                        <a:rPr lang="en-US" dirty="0">
                          <a:solidFill>
                            <a:schemeClr val="bg1"/>
                          </a:solidFill>
                        </a:rPr>
                        <a:t>Impact</a:t>
                      </a:r>
                    </a:p>
                  </a:txBody>
                  <a:tcPr/>
                </a:tc>
                <a:tc>
                  <a:txBody>
                    <a:bodyPr/>
                    <a:lstStyle/>
                    <a:p>
                      <a:r>
                        <a:rPr lang="en-US" dirty="0"/>
                        <a:t>Definition</a:t>
                      </a:r>
                    </a:p>
                  </a:txBody>
                  <a:tcPr/>
                </a:tc>
                <a:tc>
                  <a:txBody>
                    <a:bodyPr/>
                    <a:lstStyle/>
                    <a:p>
                      <a:r>
                        <a:rPr lang="en-US" dirty="0"/>
                        <a:t>Description</a:t>
                      </a:r>
                    </a:p>
                  </a:txBody>
                  <a:tcPr/>
                </a:tc>
                <a:extLst>
                  <a:ext uri="{0D108BD9-81ED-4DB2-BD59-A6C34878D82A}">
                    <a16:rowId xmlns:a16="http://schemas.microsoft.com/office/drawing/2014/main" val="10000"/>
                  </a:ext>
                </a:extLst>
              </a:tr>
              <a:tr h="384810">
                <a:tc>
                  <a:txBody>
                    <a:bodyPr/>
                    <a:lstStyle/>
                    <a:p>
                      <a:r>
                        <a:rPr lang="en-US" dirty="0"/>
                        <a:t>1</a:t>
                      </a:r>
                    </a:p>
                  </a:txBody>
                  <a:tcPr/>
                </a:tc>
                <a:tc>
                  <a:txBody>
                    <a:bodyPr/>
                    <a:lstStyle/>
                    <a:p>
                      <a:r>
                        <a:rPr lang="en-US" dirty="0"/>
                        <a:t>Negligible</a:t>
                      </a:r>
                    </a:p>
                  </a:txBody>
                  <a:tcPr/>
                </a:tc>
                <a:tc>
                  <a:txBody>
                    <a:bodyPr/>
                    <a:lstStyle/>
                    <a:p>
                      <a:r>
                        <a:rPr lang="en-US" sz="1600" dirty="0"/>
                        <a:t>Will not impede achievement, minimal</a:t>
                      </a:r>
                      <a:r>
                        <a:rPr lang="en-US" sz="1600" baseline="0" dirty="0"/>
                        <a:t> reputational damage.</a:t>
                      </a:r>
                      <a:endParaRPr lang="en-US" sz="1600" dirty="0"/>
                    </a:p>
                  </a:txBody>
                  <a:tcPr/>
                </a:tc>
                <a:extLst>
                  <a:ext uri="{0D108BD9-81ED-4DB2-BD59-A6C34878D82A}">
                    <a16:rowId xmlns:a16="http://schemas.microsoft.com/office/drawing/2014/main" val="10001"/>
                  </a:ext>
                </a:extLst>
              </a:tr>
              <a:tr h="384810">
                <a:tc>
                  <a:txBody>
                    <a:bodyPr/>
                    <a:lstStyle/>
                    <a:p>
                      <a:r>
                        <a:rPr lang="en-US" dirty="0"/>
                        <a:t>2</a:t>
                      </a:r>
                    </a:p>
                  </a:txBody>
                  <a:tcPr/>
                </a:tc>
                <a:tc>
                  <a:txBody>
                    <a:bodyPr/>
                    <a:lstStyle/>
                    <a:p>
                      <a:r>
                        <a:rPr lang="en-US" dirty="0"/>
                        <a:t>Moderate</a:t>
                      </a:r>
                    </a:p>
                  </a:txBody>
                  <a:tcPr/>
                </a:tc>
                <a:tc>
                  <a:txBody>
                    <a:bodyPr/>
                    <a:lstStyle/>
                    <a:p>
                      <a:r>
                        <a:rPr lang="en-US" sz="1600" dirty="0"/>
                        <a:t>Will cause delay</a:t>
                      </a:r>
                      <a:r>
                        <a:rPr lang="en-US" sz="1600" baseline="0" dirty="0"/>
                        <a:t> on some</a:t>
                      </a:r>
                      <a:endParaRPr lang="en-US" sz="1600" dirty="0"/>
                    </a:p>
                  </a:txBody>
                  <a:tcPr/>
                </a:tc>
                <a:extLst>
                  <a:ext uri="{0D108BD9-81ED-4DB2-BD59-A6C34878D82A}">
                    <a16:rowId xmlns:a16="http://schemas.microsoft.com/office/drawing/2014/main" val="10002"/>
                  </a:ext>
                </a:extLst>
              </a:tr>
              <a:tr h="384810">
                <a:tc>
                  <a:txBody>
                    <a:bodyPr/>
                    <a:lstStyle/>
                    <a:p>
                      <a:r>
                        <a:rPr lang="en-US" dirty="0"/>
                        <a:t>3</a:t>
                      </a:r>
                    </a:p>
                  </a:txBody>
                  <a:tcPr/>
                </a:tc>
                <a:tc>
                  <a:txBody>
                    <a:bodyPr/>
                    <a:lstStyle/>
                    <a:p>
                      <a:r>
                        <a:rPr lang="en-US" dirty="0"/>
                        <a:t>Critical</a:t>
                      </a:r>
                    </a:p>
                  </a:txBody>
                  <a:tcPr/>
                </a:tc>
                <a:tc>
                  <a:txBody>
                    <a:bodyPr/>
                    <a:lstStyle/>
                    <a:p>
                      <a:r>
                        <a:rPr lang="en-US" sz="1600" dirty="0"/>
                        <a:t>Objective will not be met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6161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0E46B-E744-A52F-6BEE-3CEEAF1548F7}"/>
              </a:ext>
            </a:extLst>
          </p:cNvPr>
          <p:cNvSpPr>
            <a:spLocks noGrp="1"/>
          </p:cNvSpPr>
          <p:nvPr>
            <p:ph type="body" sz="quarter" idx="11"/>
          </p:nvPr>
        </p:nvSpPr>
        <p:spPr/>
        <p:txBody>
          <a:bodyPr/>
          <a:lstStyle/>
          <a:p>
            <a:r>
              <a:rPr lang="en-US" sz="2400" dirty="0">
                <a:latin typeface="Calibri" panose="020F0502020204030204" pitchFamily="34" charset="0"/>
                <a:ea typeface="Cambria" panose="02040503050406030204" pitchFamily="18" charset="0"/>
                <a:cs typeface="Calibri" panose="020F0502020204030204" pitchFamily="34" charset="0"/>
              </a:rPr>
              <a:t>Have Risks Been Ranked and Treated by Criticality?</a:t>
            </a:r>
          </a:p>
          <a:p>
            <a:pPr lvl="1"/>
            <a:r>
              <a:rPr lang="en-US" sz="2000" dirty="0">
                <a:latin typeface="Calibri" panose="020F0502020204030204" pitchFamily="34" charset="0"/>
                <a:ea typeface="Cambria" panose="02040503050406030204" pitchFamily="18" charset="0"/>
                <a:cs typeface="Calibri" panose="020F0502020204030204" pitchFamily="34" charset="0"/>
              </a:rPr>
              <a:t>Likelihood or Frequency – how often?</a:t>
            </a:r>
          </a:p>
          <a:p>
            <a:pPr lvl="1"/>
            <a:r>
              <a:rPr lang="en-US" sz="2000" dirty="0">
                <a:latin typeface="Calibri" panose="020F0502020204030204" pitchFamily="34" charset="0"/>
                <a:ea typeface="Cambria" panose="02040503050406030204" pitchFamily="18" charset="0"/>
                <a:cs typeface="Calibri" panose="020F0502020204030204" pitchFamily="34" charset="0"/>
              </a:rPr>
              <a:t>Consequence or Magnitude – how severe?</a:t>
            </a:r>
          </a:p>
          <a:p>
            <a:pPr lvl="1"/>
            <a:r>
              <a:rPr lang="en-US" sz="2000" dirty="0">
                <a:latin typeface="Calibri" panose="020F0502020204030204" pitchFamily="34" charset="0"/>
                <a:ea typeface="Cambria" panose="02040503050406030204" pitchFamily="18" charset="0"/>
                <a:cs typeface="Calibri" panose="020F0502020204030204" pitchFamily="34" charset="0"/>
              </a:rPr>
              <a:t>Uncertainty – See next slide with Lam’s animal kingdom.</a:t>
            </a:r>
          </a:p>
          <a:p>
            <a:r>
              <a:rPr lang="en-US" sz="2400" dirty="0">
                <a:latin typeface="Calibri" panose="020F0502020204030204" pitchFamily="34" charset="0"/>
                <a:ea typeface="Cambria" panose="02040503050406030204" pitchFamily="18" charset="0"/>
                <a:cs typeface="Calibri" panose="020F0502020204030204" pitchFamily="34" charset="0"/>
              </a:rPr>
              <a:t>Are There Internal Controls and Risk Thresholds?</a:t>
            </a:r>
          </a:p>
          <a:p>
            <a:pPr lvl="1"/>
            <a:r>
              <a:rPr lang="en-US" sz="2400" dirty="0">
                <a:latin typeface="Calibri" panose="020F0502020204030204" pitchFamily="34" charset="0"/>
                <a:ea typeface="Cambria" panose="02040503050406030204" pitchFamily="18" charset="0"/>
                <a:cs typeface="Calibri" panose="020F0502020204030204" pitchFamily="34" charset="0"/>
              </a:rPr>
              <a:t>Aim to </a:t>
            </a:r>
            <a:r>
              <a:rPr lang="en-US" sz="2400" dirty="0">
                <a:solidFill>
                  <a:srgbClr val="0070C0"/>
                </a:solidFill>
                <a:latin typeface="Calibri" panose="020F0502020204030204" pitchFamily="34" charset="0"/>
                <a:ea typeface="Cambria" panose="02040503050406030204" pitchFamily="18" charset="0"/>
                <a:cs typeface="Calibri" panose="020F0502020204030204" pitchFamily="34" charset="0"/>
              </a:rPr>
              <a:t>prevent </a:t>
            </a:r>
            <a:r>
              <a:rPr lang="en-US" sz="2400" dirty="0">
                <a:latin typeface="Calibri" panose="020F0502020204030204" pitchFamily="34" charset="0"/>
                <a:ea typeface="Cambria" panose="02040503050406030204" pitchFamily="18" charset="0"/>
                <a:cs typeface="Calibri" panose="020F0502020204030204" pitchFamily="34" charset="0"/>
              </a:rPr>
              <a:t>the event and reduce likelihood (safety issues, emerging threats)</a:t>
            </a:r>
          </a:p>
          <a:p>
            <a:pPr lvl="1"/>
            <a:r>
              <a:rPr lang="en-US" sz="2400" dirty="0">
                <a:latin typeface="Calibri" panose="020F0502020204030204" pitchFamily="34" charset="0"/>
                <a:ea typeface="Cambria" panose="02040503050406030204" pitchFamily="18" charset="0"/>
                <a:cs typeface="Calibri" panose="020F0502020204030204" pitchFamily="34" charset="0"/>
              </a:rPr>
              <a:t>Aim to </a:t>
            </a:r>
            <a:r>
              <a:rPr lang="en-US" sz="2400" dirty="0">
                <a:solidFill>
                  <a:srgbClr val="0070C0"/>
                </a:solidFill>
                <a:latin typeface="Calibri" panose="020F0502020204030204" pitchFamily="34" charset="0"/>
                <a:ea typeface="Cambria" panose="02040503050406030204" pitchFamily="18" charset="0"/>
                <a:cs typeface="Calibri" panose="020F0502020204030204" pitchFamily="34" charset="0"/>
              </a:rPr>
              <a:t>detect </a:t>
            </a:r>
            <a:r>
              <a:rPr lang="en-US" sz="2400" dirty="0">
                <a:latin typeface="Calibri" panose="020F0502020204030204" pitchFamily="34" charset="0"/>
                <a:ea typeface="Cambria" panose="02040503050406030204" pitchFamily="18" charset="0"/>
                <a:cs typeface="Calibri" panose="020F0502020204030204" pitchFamily="34" charset="0"/>
              </a:rPr>
              <a:t>the event in case it happens to reduce consequence (monitoring, risk registers)</a:t>
            </a:r>
          </a:p>
          <a:p>
            <a:pPr lvl="1"/>
            <a:r>
              <a:rPr lang="en-US" sz="2400" dirty="0">
                <a:latin typeface="Calibri" panose="020F0502020204030204" pitchFamily="34" charset="0"/>
                <a:ea typeface="Cambria" panose="02040503050406030204" pitchFamily="18" charset="0"/>
                <a:cs typeface="Calibri" panose="020F0502020204030204" pitchFamily="34" charset="0"/>
              </a:rPr>
              <a:t>Aim to </a:t>
            </a:r>
            <a:r>
              <a:rPr lang="en-US" sz="2400" dirty="0">
                <a:solidFill>
                  <a:srgbClr val="0070C0"/>
                </a:solidFill>
                <a:latin typeface="Calibri" panose="020F0502020204030204" pitchFamily="34" charset="0"/>
                <a:ea typeface="Cambria" panose="02040503050406030204" pitchFamily="18" charset="0"/>
                <a:cs typeface="Calibri" panose="020F0502020204030204" pitchFamily="34" charset="0"/>
              </a:rPr>
              <a:t>react and respond</a:t>
            </a:r>
            <a:r>
              <a:rPr lang="en-US" sz="2400" dirty="0">
                <a:latin typeface="Calibri" panose="020F0502020204030204" pitchFamily="34" charset="0"/>
                <a:ea typeface="Cambria" panose="02040503050406030204" pitchFamily="18" charset="0"/>
                <a:cs typeface="Calibri" panose="020F0502020204030204" pitchFamily="34" charset="0"/>
              </a:rPr>
              <a:t>, to react and reduce the consequences (internal and external events)</a:t>
            </a:r>
          </a:p>
          <a:p>
            <a:endParaRPr lang="en-US" sz="2800" dirty="0"/>
          </a:p>
        </p:txBody>
      </p:sp>
      <p:sp>
        <p:nvSpPr>
          <p:cNvPr id="3" name="Text Placeholder 2">
            <a:extLst>
              <a:ext uri="{FF2B5EF4-FFF2-40B4-BE49-F238E27FC236}">
                <a16:creationId xmlns:a16="http://schemas.microsoft.com/office/drawing/2014/main" id="{BBC43871-5B63-992D-5D4A-883B1B9DD9F9}"/>
              </a:ext>
            </a:extLst>
          </p:cNvPr>
          <p:cNvSpPr>
            <a:spLocks noGrp="1"/>
          </p:cNvSpPr>
          <p:nvPr>
            <p:ph type="body" sz="quarter" idx="10"/>
          </p:nvPr>
        </p:nvSpPr>
        <p:spPr/>
        <p:txBody>
          <a:bodyPr/>
          <a:lstStyle/>
          <a:p>
            <a:r>
              <a:rPr lang="en-US" dirty="0">
                <a:latin typeface="Calibri" panose="020F0502020204030204" pitchFamily="34" charset="0"/>
                <a:ea typeface="Cambria" panose="02040503050406030204" pitchFamily="18" charset="0"/>
                <a:cs typeface="Calibri" panose="020F0502020204030204" pitchFamily="34" charset="0"/>
              </a:rPr>
              <a:t>Questions we have to ask on risks</a:t>
            </a:r>
            <a:endParaRPr lang="en-US" dirty="0"/>
          </a:p>
        </p:txBody>
      </p:sp>
    </p:spTree>
    <p:extLst>
      <p:ext uri="{BB962C8B-B14F-4D97-AF65-F5344CB8AC3E}">
        <p14:creationId xmlns:p14="http://schemas.microsoft.com/office/powerpoint/2010/main" val="2072972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E9C410-7F44-56D5-4113-29788FA7EBA5}"/>
              </a:ext>
            </a:extLst>
          </p:cNvPr>
          <p:cNvSpPr>
            <a:spLocks noGrp="1"/>
          </p:cNvSpPr>
          <p:nvPr>
            <p:ph type="body" sz="quarter" idx="11"/>
          </p:nvPr>
        </p:nvSpPr>
        <p:spPr>
          <a:xfrm>
            <a:off x="4800600" y="1402915"/>
            <a:ext cx="6726116" cy="4059177"/>
          </a:xfrm>
        </p:spPr>
        <p:txBody>
          <a:bodyPr/>
          <a:lstStyle/>
          <a:p>
            <a:r>
              <a:rPr lang="en-US" sz="2000" dirty="0">
                <a:solidFill>
                  <a:srgbClr val="C00000"/>
                </a:solidFill>
              </a:rPr>
              <a:t>Black Swans </a:t>
            </a:r>
            <a:r>
              <a:rPr lang="en-US" sz="2000" dirty="0"/>
              <a:t>– unknown unknowns (Outliers that few see coming). Ex: 9/11, 2008 financial crisis.</a:t>
            </a:r>
          </a:p>
          <a:p>
            <a:endParaRPr lang="en-US" sz="2000" dirty="0"/>
          </a:p>
          <a:p>
            <a:r>
              <a:rPr lang="en-US" sz="2000" dirty="0">
                <a:solidFill>
                  <a:srgbClr val="C00000"/>
                </a:solidFill>
              </a:rPr>
              <a:t>Gray Rhinos </a:t>
            </a:r>
            <a:r>
              <a:rPr lang="en-US" sz="2000" dirty="0"/>
              <a:t>– known unknowns (Probable high impact trends seen coming but don’t know how to respond).  Ex: AI, Cyber, Climate Change.</a:t>
            </a:r>
          </a:p>
          <a:p>
            <a:endParaRPr lang="en-US" sz="2000" dirty="0"/>
          </a:p>
          <a:p>
            <a:r>
              <a:rPr lang="en-US" sz="2000" dirty="0">
                <a:solidFill>
                  <a:srgbClr val="C00000"/>
                </a:solidFill>
              </a:rPr>
              <a:t>White Elephants </a:t>
            </a:r>
            <a:r>
              <a:rPr lang="en-US" sz="2000" dirty="0"/>
              <a:t>– known knowns (Extant, no-win, highly emotional situations, tricky issues like “#MeToo, Elon Musk, Big Pharma that if we do nothing have worst outcomes.) </a:t>
            </a:r>
          </a:p>
        </p:txBody>
      </p:sp>
      <p:sp>
        <p:nvSpPr>
          <p:cNvPr id="3" name="Text Placeholder 2">
            <a:extLst>
              <a:ext uri="{FF2B5EF4-FFF2-40B4-BE49-F238E27FC236}">
                <a16:creationId xmlns:a16="http://schemas.microsoft.com/office/drawing/2014/main" id="{769BA68D-0661-8E16-C900-DBFEF9F70636}"/>
              </a:ext>
            </a:extLst>
          </p:cNvPr>
          <p:cNvSpPr>
            <a:spLocks noGrp="1"/>
          </p:cNvSpPr>
          <p:nvPr>
            <p:ph type="body" sz="quarter" idx="10"/>
          </p:nvPr>
        </p:nvSpPr>
        <p:spPr/>
        <p:txBody>
          <a:bodyPr/>
          <a:lstStyle/>
          <a:p>
            <a:r>
              <a:rPr lang="en-US" dirty="0"/>
              <a:t>James Lam’s Kingdom of Disruptive Risks</a:t>
            </a:r>
          </a:p>
        </p:txBody>
      </p:sp>
      <p:pic>
        <p:nvPicPr>
          <p:cNvPr id="4" name="Content Placeholder 5">
            <a:extLst>
              <a:ext uri="{FF2B5EF4-FFF2-40B4-BE49-F238E27FC236}">
                <a16:creationId xmlns:a16="http://schemas.microsoft.com/office/drawing/2014/main" id="{03B88BD9-0FF5-9324-F6C9-0401EBF3C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33" y="1511772"/>
            <a:ext cx="3810115" cy="4377399"/>
          </a:xfrm>
          <a:prstGeom prst="rect">
            <a:avLst/>
          </a:prstGeom>
        </p:spPr>
      </p:pic>
    </p:spTree>
    <p:extLst>
      <p:ext uri="{BB962C8B-B14F-4D97-AF65-F5344CB8AC3E}">
        <p14:creationId xmlns:p14="http://schemas.microsoft.com/office/powerpoint/2010/main" val="4265294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37A380-F070-E02B-F9C7-F7818A5C774C}"/>
              </a:ext>
            </a:extLst>
          </p:cNvPr>
          <p:cNvSpPr>
            <a:spLocks noGrp="1"/>
          </p:cNvSpPr>
          <p:nvPr>
            <p:ph type="body" sz="quarter" idx="11"/>
          </p:nvPr>
        </p:nvSpPr>
        <p:spPr/>
        <p:txBody>
          <a:bodyPr/>
          <a:lstStyle/>
          <a:p>
            <a:r>
              <a:rPr lang="en-US" sz="2000" i="1" dirty="0">
                <a:latin typeface="Cambria" panose="02040503050406030204" pitchFamily="18" charset="0"/>
                <a:ea typeface="Cambria" panose="02040503050406030204" pitchFamily="18" charset="0"/>
              </a:rPr>
              <a:t>“</a:t>
            </a:r>
            <a:r>
              <a:rPr lang="en-US" sz="2000" i="1" dirty="0">
                <a:latin typeface="Calibri" panose="020F0502020204030204" pitchFamily="34" charset="0"/>
                <a:ea typeface="Cambria" panose="02040503050406030204" pitchFamily="18" charset="0"/>
                <a:cs typeface="Calibri" panose="020F0502020204030204" pitchFamily="34" charset="0"/>
              </a:rPr>
              <a:t>Availability and hindsight bias</a:t>
            </a:r>
            <a:r>
              <a:rPr lang="en-US" sz="2000" dirty="0">
                <a:latin typeface="Calibri" panose="020F0502020204030204" pitchFamily="34" charset="0"/>
                <a:ea typeface="Cambria" panose="02040503050406030204" pitchFamily="18" charset="0"/>
                <a:cs typeface="Calibri" panose="020F0502020204030204" pitchFamily="34" charset="0"/>
              </a:rPr>
              <a:t>: underestimating risks we have not experienced and overestimating risks that we have.  A key barrier to seeing atypical risks until it is too late.</a:t>
            </a:r>
          </a:p>
          <a:p>
            <a:r>
              <a:rPr lang="en-US" sz="2000" i="1" dirty="0">
                <a:latin typeface="Calibri" panose="020F0502020204030204" pitchFamily="34" charset="0"/>
                <a:ea typeface="Cambria" panose="02040503050406030204" pitchFamily="18" charset="0"/>
                <a:cs typeface="Calibri" panose="020F0502020204030204" pitchFamily="34" charset="0"/>
              </a:rPr>
              <a:t>Optimism bias: </a:t>
            </a:r>
            <a:r>
              <a:rPr lang="en-US" sz="2000" dirty="0">
                <a:latin typeface="Calibri" panose="020F0502020204030204" pitchFamily="34" charset="0"/>
                <a:ea typeface="Cambria" panose="02040503050406030204" pitchFamily="18" charset="0"/>
                <a:cs typeface="Calibri" panose="020F0502020204030204" pitchFamily="34" charset="0"/>
              </a:rPr>
              <a:t>overestimating the likelihood of positive outcome and underestimating negative outcome.</a:t>
            </a:r>
          </a:p>
          <a:p>
            <a:r>
              <a:rPr lang="en-US" sz="2000" i="1" dirty="0">
                <a:latin typeface="Calibri" panose="020F0502020204030204" pitchFamily="34" charset="0"/>
                <a:ea typeface="Cambria" panose="02040503050406030204" pitchFamily="18" charset="0"/>
                <a:cs typeface="Calibri" panose="020F0502020204030204" pitchFamily="34" charset="0"/>
              </a:rPr>
              <a:t>Confirmation bias</a:t>
            </a:r>
            <a:r>
              <a:rPr lang="en-US" sz="2000" dirty="0">
                <a:latin typeface="Calibri" panose="020F0502020204030204" pitchFamily="34" charset="0"/>
                <a:ea typeface="Cambria" panose="02040503050406030204" pitchFamily="18" charset="0"/>
                <a:cs typeface="Calibri" panose="020F0502020204030204" pitchFamily="34" charset="0"/>
              </a:rPr>
              <a:t>: preference for information that one agrees with. Prevents responding to early signals.</a:t>
            </a:r>
          </a:p>
          <a:p>
            <a:r>
              <a:rPr lang="en-US" sz="2000" i="1" dirty="0">
                <a:latin typeface="Calibri" panose="020F0502020204030204" pitchFamily="34" charset="0"/>
                <a:ea typeface="Cambria" panose="02040503050406030204" pitchFamily="18" charset="0"/>
                <a:cs typeface="Calibri" panose="020F0502020204030204" pitchFamily="34" charset="0"/>
              </a:rPr>
              <a:t>Groupthink </a:t>
            </a:r>
            <a:r>
              <a:rPr lang="en-US" sz="2000" dirty="0">
                <a:latin typeface="Calibri" panose="020F0502020204030204" pitchFamily="34" charset="0"/>
                <a:ea typeface="Cambria" panose="02040503050406030204" pitchFamily="18" charset="0"/>
                <a:cs typeface="Calibri" panose="020F0502020204030204" pitchFamily="34" charset="0"/>
              </a:rPr>
              <a:t>or </a:t>
            </a:r>
            <a:r>
              <a:rPr lang="en-US" sz="2000" i="1" dirty="0">
                <a:latin typeface="Calibri" panose="020F0502020204030204" pitchFamily="34" charset="0"/>
                <a:ea typeface="Cambria" panose="02040503050406030204" pitchFamily="18" charset="0"/>
                <a:cs typeface="Calibri" panose="020F0502020204030204" pitchFamily="34" charset="0"/>
              </a:rPr>
              <a:t>herding</a:t>
            </a:r>
            <a:r>
              <a:rPr lang="en-US" sz="2000" dirty="0">
                <a:latin typeface="Calibri" panose="020F0502020204030204" pitchFamily="34" charset="0"/>
                <a:ea typeface="Cambria" panose="02040503050406030204" pitchFamily="18" charset="0"/>
                <a:cs typeface="Calibri" panose="020F0502020204030204" pitchFamily="34" charset="0"/>
              </a:rPr>
              <a:t>: when consensus is sought at the expense of an objective assessment of alternate viewpoints.</a:t>
            </a:r>
          </a:p>
          <a:p>
            <a:r>
              <a:rPr lang="en-US" sz="2000" i="1" dirty="0">
                <a:latin typeface="Calibri" panose="020F0502020204030204" pitchFamily="34" charset="0"/>
                <a:ea typeface="Cambria" panose="02040503050406030204" pitchFamily="18" charset="0"/>
                <a:cs typeface="Calibri" panose="020F0502020204030204" pitchFamily="34" charset="0"/>
              </a:rPr>
              <a:t>Myopia</a:t>
            </a:r>
            <a:r>
              <a:rPr lang="en-US" sz="2000" dirty="0">
                <a:latin typeface="Calibri" panose="020F0502020204030204" pitchFamily="34" charset="0"/>
                <a:ea typeface="Cambria" panose="02040503050406030204" pitchFamily="18" charset="0"/>
                <a:cs typeface="Calibri" panose="020F0502020204030204" pitchFamily="34" charset="0"/>
              </a:rPr>
              <a:t> or </a:t>
            </a:r>
            <a:r>
              <a:rPr lang="en-US" sz="2000" i="1" dirty="0">
                <a:latin typeface="Calibri" panose="020F0502020204030204" pitchFamily="34" charset="0"/>
                <a:ea typeface="Cambria" panose="02040503050406030204" pitchFamily="18" charset="0"/>
                <a:cs typeface="Calibri" panose="020F0502020204030204" pitchFamily="34" charset="0"/>
              </a:rPr>
              <a:t>short-termism</a:t>
            </a:r>
            <a:r>
              <a:rPr lang="en-US" sz="2000" dirty="0">
                <a:latin typeface="Calibri" panose="020F0502020204030204" pitchFamily="34" charset="0"/>
                <a:ea typeface="Cambria" panose="02040503050406030204" pitchFamily="18" charset="0"/>
                <a:cs typeface="Calibri" panose="020F0502020204030204" pitchFamily="34" charset="0"/>
              </a:rPr>
              <a:t>: Tendency to have narrow view and focus on short term results, rejecting long term investments.</a:t>
            </a:r>
          </a:p>
          <a:p>
            <a:r>
              <a:rPr lang="en-US" sz="2000" i="1" dirty="0">
                <a:latin typeface="Calibri" panose="020F0502020204030204" pitchFamily="34" charset="0"/>
                <a:ea typeface="Cambria" panose="02040503050406030204" pitchFamily="18" charset="0"/>
                <a:cs typeface="Calibri" panose="020F0502020204030204" pitchFamily="34" charset="0"/>
              </a:rPr>
              <a:t>Status quo</a:t>
            </a:r>
            <a:r>
              <a:rPr lang="en-US" sz="2000" dirty="0">
                <a:latin typeface="Calibri" panose="020F0502020204030204" pitchFamily="34" charset="0"/>
                <a:ea typeface="Cambria" panose="02040503050406030204" pitchFamily="18" charset="0"/>
                <a:cs typeface="Calibri" panose="020F0502020204030204" pitchFamily="34" charset="0"/>
              </a:rPr>
              <a:t>: Preserve the current state.</a:t>
            </a:r>
          </a:p>
        </p:txBody>
      </p:sp>
      <p:sp>
        <p:nvSpPr>
          <p:cNvPr id="3" name="Text Placeholder 2">
            <a:extLst>
              <a:ext uri="{FF2B5EF4-FFF2-40B4-BE49-F238E27FC236}">
                <a16:creationId xmlns:a16="http://schemas.microsoft.com/office/drawing/2014/main" id="{F8183321-FD66-02C3-3D1D-5103A60D81DD}"/>
              </a:ext>
            </a:extLst>
          </p:cNvPr>
          <p:cNvSpPr>
            <a:spLocks noGrp="1"/>
          </p:cNvSpPr>
          <p:nvPr>
            <p:ph type="body" sz="quarter" idx="10"/>
          </p:nvPr>
        </p:nvSpPr>
        <p:spPr/>
        <p:txBody>
          <a:bodyPr/>
          <a:lstStyle/>
          <a:p>
            <a:r>
              <a:rPr lang="en-US" dirty="0">
                <a:ea typeface="Cambria" panose="02040503050406030204" pitchFamily="18" charset="0"/>
                <a:cs typeface="Calibri Light" panose="020F0302020204030204" pitchFamily="34" charset="0"/>
              </a:rPr>
              <a:t>Lam: Cognitive bias can lead to errors</a:t>
            </a:r>
            <a:endParaRPr lang="en-US" dirty="0"/>
          </a:p>
        </p:txBody>
      </p:sp>
    </p:spTree>
    <p:extLst>
      <p:ext uri="{BB962C8B-B14F-4D97-AF65-F5344CB8AC3E}">
        <p14:creationId xmlns:p14="http://schemas.microsoft.com/office/powerpoint/2010/main" val="1291918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FD1931-BDF3-087E-E51A-0A5BDCF1DE66}"/>
              </a:ext>
            </a:extLst>
          </p:cNvPr>
          <p:cNvSpPr>
            <a:spLocks noGrp="1"/>
          </p:cNvSpPr>
          <p:nvPr>
            <p:ph type="body" sz="quarter" idx="11"/>
          </p:nvPr>
        </p:nvSpPr>
        <p:spPr/>
        <p:txBody>
          <a:bodyPr/>
          <a:lstStyle/>
          <a:p>
            <a:r>
              <a:rPr lang="en-US" dirty="0"/>
              <a:t>Risk Assessment</a:t>
            </a:r>
          </a:p>
        </p:txBody>
      </p:sp>
    </p:spTree>
    <p:extLst>
      <p:ext uri="{BB962C8B-B14F-4D97-AF65-F5344CB8AC3E}">
        <p14:creationId xmlns:p14="http://schemas.microsoft.com/office/powerpoint/2010/main" val="3704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230233-7947-E7E3-3869-34DFC346EE81}"/>
              </a:ext>
            </a:extLst>
          </p:cNvPr>
          <p:cNvSpPr>
            <a:spLocks noGrp="1"/>
          </p:cNvSpPr>
          <p:nvPr>
            <p:ph type="body" sz="quarter" idx="10"/>
          </p:nvPr>
        </p:nvSpPr>
        <p:spPr/>
        <p:txBody>
          <a:bodyPr/>
          <a:lstStyle/>
          <a:p>
            <a:r>
              <a:rPr lang="en-US" dirty="0"/>
              <a:t>Current Events</a:t>
            </a:r>
          </a:p>
        </p:txBody>
      </p:sp>
      <p:pic>
        <p:nvPicPr>
          <p:cNvPr id="4" name="Picture 2" descr="http://www.riskscorecard.net/wp-content/uploads/2012/11/Old-Heat-Diagram.png">
            <a:extLst>
              <a:ext uri="{FF2B5EF4-FFF2-40B4-BE49-F238E27FC236}">
                <a16:creationId xmlns:a16="http://schemas.microsoft.com/office/drawing/2014/main" id="{DF8E6EA1-FC7E-5D9B-2671-CC8D1F648A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3833" y="1686470"/>
            <a:ext cx="4038600" cy="3755898"/>
          </a:xfrm>
          <a:prstGeom prst="rect">
            <a:avLst/>
          </a:prstGeom>
          <a:solidFill>
            <a:srgbClr val="FFFFFF"/>
          </a:solidFill>
        </p:spPr>
      </p:pic>
      <p:sp>
        <p:nvSpPr>
          <p:cNvPr id="5" name="TextBox 4">
            <a:extLst>
              <a:ext uri="{FF2B5EF4-FFF2-40B4-BE49-F238E27FC236}">
                <a16:creationId xmlns:a16="http://schemas.microsoft.com/office/drawing/2014/main" id="{3F91FC0E-1127-C027-3B9B-04FACDF7DF1A}"/>
              </a:ext>
            </a:extLst>
          </p:cNvPr>
          <p:cNvSpPr txBox="1"/>
          <p:nvPr/>
        </p:nvSpPr>
        <p:spPr>
          <a:xfrm>
            <a:off x="5214256" y="2129274"/>
            <a:ext cx="6596743" cy="2870290"/>
          </a:xfrm>
          <a:prstGeom prst="rect">
            <a:avLst/>
          </a:prstGeom>
        </p:spPr>
        <p:txBody>
          <a:bodyPr vert="horz" lIns="91440" tIns="45720" rIns="91440" bIns="45720" rtlCol="0">
            <a:normAutofit/>
          </a:bodyPr>
          <a:lstStyle/>
          <a:p>
            <a:pPr>
              <a:spcBef>
                <a:spcPct val="20000"/>
              </a:spcBef>
              <a:buClr>
                <a:schemeClr val="accent1"/>
              </a:buClr>
              <a:buFont typeface="Arial" pitchFamily="34" charset="0"/>
              <a:buChar char="•"/>
            </a:pPr>
            <a:r>
              <a:rPr lang="en-US" sz="2800" dirty="0"/>
              <a:t>Likelihood = what is its probability?  How frequently will it occur?</a:t>
            </a:r>
          </a:p>
          <a:p>
            <a:pPr>
              <a:spcBef>
                <a:spcPct val="20000"/>
              </a:spcBef>
              <a:buClr>
                <a:schemeClr val="accent1"/>
              </a:buClr>
            </a:pPr>
            <a:endParaRPr lang="en-US" sz="2800" dirty="0"/>
          </a:p>
          <a:p>
            <a:pPr>
              <a:spcBef>
                <a:spcPct val="20000"/>
              </a:spcBef>
              <a:buClr>
                <a:schemeClr val="accent1"/>
              </a:buClr>
              <a:buFont typeface="Arial" pitchFamily="34" charset="0"/>
              <a:buChar char="•"/>
            </a:pPr>
            <a:r>
              <a:rPr lang="en-US" sz="2800" dirty="0"/>
              <a:t>Magnitude = of all our risks, where does this one sit?  Impact = magnitude of loss</a:t>
            </a:r>
          </a:p>
        </p:txBody>
      </p:sp>
    </p:spTree>
    <p:extLst>
      <p:ext uri="{BB962C8B-B14F-4D97-AF65-F5344CB8AC3E}">
        <p14:creationId xmlns:p14="http://schemas.microsoft.com/office/powerpoint/2010/main" val="2332072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F3360D-EAA2-921D-F5A8-59D0E4F5DF5E}"/>
              </a:ext>
            </a:extLst>
          </p:cNvPr>
          <p:cNvSpPr>
            <a:spLocks noGrp="1"/>
          </p:cNvSpPr>
          <p:nvPr>
            <p:ph type="body" sz="quarter" idx="11"/>
          </p:nvPr>
        </p:nvSpPr>
        <p:spPr/>
        <p:txBody>
          <a:bodyPr/>
          <a:lstStyle/>
          <a:p>
            <a:r>
              <a:rPr lang="en-US" sz="2400" dirty="0"/>
              <a:t>Tough to do properly</a:t>
            </a:r>
          </a:p>
          <a:p>
            <a:r>
              <a:rPr lang="en-US" sz="2400" dirty="0"/>
              <a:t>Must be done at business unit level, not only at the top</a:t>
            </a:r>
          </a:p>
          <a:p>
            <a:pPr lvl="1"/>
            <a:r>
              <a:rPr lang="en-US" sz="2000" dirty="0"/>
              <a:t>Examples abound of companies brought down by activities in one line of business that were not surfaced through risk reporting or were not appropriately quantified  </a:t>
            </a:r>
          </a:p>
          <a:p>
            <a:pPr lvl="1"/>
            <a:r>
              <a:rPr lang="en-US" sz="2000" dirty="0"/>
              <a:t>Even once risk is identified, there is often a scramble to minimize the level of risk it poses</a:t>
            </a:r>
          </a:p>
          <a:p>
            <a:pPr lvl="1"/>
            <a:r>
              <a:rPr lang="en-US" sz="2000" dirty="0"/>
              <a:t>No desire to spend the funds to close a gap where threat level is unclear</a:t>
            </a:r>
          </a:p>
          <a:p>
            <a:pPr lvl="1"/>
            <a:r>
              <a:rPr lang="en-US" sz="2000" dirty="0"/>
              <a:t>No desire to become the focus of additional assessments by audit or regulators</a:t>
            </a:r>
          </a:p>
          <a:p>
            <a:pPr lvl="1"/>
            <a:r>
              <a:rPr lang="en-US" sz="2000" dirty="0"/>
              <a:t>Possibility of financial loss from gap is unknown/unlikely  (low frequency, high impact events like earthquakes, power grid breaches, cyber intrusions)</a:t>
            </a:r>
          </a:p>
        </p:txBody>
      </p:sp>
      <p:sp>
        <p:nvSpPr>
          <p:cNvPr id="3" name="Text Placeholder 2">
            <a:extLst>
              <a:ext uri="{FF2B5EF4-FFF2-40B4-BE49-F238E27FC236}">
                <a16:creationId xmlns:a16="http://schemas.microsoft.com/office/drawing/2014/main" id="{7D8A6F49-8271-9D2E-88C2-B94688B151DD}"/>
              </a:ext>
            </a:extLst>
          </p:cNvPr>
          <p:cNvSpPr>
            <a:spLocks noGrp="1"/>
          </p:cNvSpPr>
          <p:nvPr>
            <p:ph type="body" sz="quarter" idx="10"/>
          </p:nvPr>
        </p:nvSpPr>
        <p:spPr/>
        <p:txBody>
          <a:bodyPr/>
          <a:lstStyle/>
          <a:p>
            <a:r>
              <a:rPr lang="en-US" dirty="0"/>
              <a:t>Risk identification</a:t>
            </a:r>
          </a:p>
        </p:txBody>
      </p:sp>
    </p:spTree>
    <p:extLst>
      <p:ext uri="{BB962C8B-B14F-4D97-AF65-F5344CB8AC3E}">
        <p14:creationId xmlns:p14="http://schemas.microsoft.com/office/powerpoint/2010/main" val="389516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F1C46-5A21-02F9-1AA9-B1ABB06E11B3}"/>
              </a:ext>
            </a:extLst>
          </p:cNvPr>
          <p:cNvSpPr>
            <a:spLocks noGrp="1"/>
          </p:cNvSpPr>
          <p:nvPr>
            <p:ph type="body" sz="quarter" idx="11"/>
          </p:nvPr>
        </p:nvSpPr>
        <p:spPr/>
        <p:txBody>
          <a:bodyPr/>
          <a:lstStyle/>
          <a:p>
            <a:r>
              <a:rPr lang="en-US" sz="2000" dirty="0"/>
              <a:t>Get out the organization charts </a:t>
            </a:r>
          </a:p>
          <a:p>
            <a:pPr lvl="1"/>
            <a:r>
              <a:rPr lang="en-US" sz="1800" dirty="0"/>
              <a:t>Lines of business and reporting structure</a:t>
            </a:r>
          </a:p>
          <a:p>
            <a:pPr lvl="1"/>
            <a:r>
              <a:rPr lang="en-US" sz="1800" dirty="0"/>
              <a:t>Facilities with their own org charts</a:t>
            </a:r>
          </a:p>
          <a:p>
            <a:pPr lvl="1"/>
            <a:r>
              <a:rPr lang="en-US" sz="1800" dirty="0"/>
              <a:t>Central corporate administrative team</a:t>
            </a:r>
          </a:p>
          <a:p>
            <a:pPr lvl="1"/>
            <a:r>
              <a:rPr lang="en-US" sz="1800" dirty="0"/>
              <a:t>Executive team</a:t>
            </a:r>
          </a:p>
          <a:p>
            <a:r>
              <a:rPr lang="en-US" sz="2000" dirty="0"/>
              <a:t>Risks should be identified in each area </a:t>
            </a:r>
          </a:p>
          <a:p>
            <a:pPr lvl="1"/>
            <a:r>
              <a:rPr lang="en-US" sz="1800" dirty="0"/>
              <a:t>Interviews as well as questionnaires</a:t>
            </a:r>
          </a:p>
          <a:p>
            <a:pPr lvl="1"/>
            <a:r>
              <a:rPr lang="en-US" sz="1800" dirty="0"/>
              <a:t>View of risk exposure may be different from executive suite than it is from the business line  (take business line seriously, then compare to other risks that surface across company)</a:t>
            </a:r>
          </a:p>
          <a:p>
            <a:pPr lvl="1"/>
            <a:r>
              <a:rPr lang="en-US" sz="1800" dirty="0"/>
              <a:t>Identify the risk outliers and anomalies</a:t>
            </a:r>
          </a:p>
          <a:p>
            <a:pPr lvl="1"/>
            <a:r>
              <a:rPr lang="en-US" sz="1800" dirty="0"/>
              <a:t>Always ask – “are there risks in your area that may be unknown?”</a:t>
            </a:r>
          </a:p>
          <a:p>
            <a:pPr lvl="1"/>
            <a:r>
              <a:rPr lang="en-US" sz="1800" dirty="0"/>
              <a:t>Always ask – “what is our greatest risk in this area?”</a:t>
            </a:r>
          </a:p>
        </p:txBody>
      </p:sp>
      <p:sp>
        <p:nvSpPr>
          <p:cNvPr id="3" name="Text Placeholder 2">
            <a:extLst>
              <a:ext uri="{FF2B5EF4-FFF2-40B4-BE49-F238E27FC236}">
                <a16:creationId xmlns:a16="http://schemas.microsoft.com/office/drawing/2014/main" id="{154CAB05-F650-3799-6059-6FA6C84FB008}"/>
              </a:ext>
            </a:extLst>
          </p:cNvPr>
          <p:cNvSpPr>
            <a:spLocks noGrp="1"/>
          </p:cNvSpPr>
          <p:nvPr>
            <p:ph type="body" sz="quarter" idx="10"/>
          </p:nvPr>
        </p:nvSpPr>
        <p:spPr/>
        <p:txBody>
          <a:bodyPr/>
          <a:lstStyle/>
          <a:p>
            <a:r>
              <a:rPr lang="en-US" dirty="0"/>
              <a:t>How to proceed with risk ID?</a:t>
            </a:r>
          </a:p>
        </p:txBody>
      </p:sp>
    </p:spTree>
    <p:extLst>
      <p:ext uri="{BB962C8B-B14F-4D97-AF65-F5344CB8AC3E}">
        <p14:creationId xmlns:p14="http://schemas.microsoft.com/office/powerpoint/2010/main" val="373946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326B03-CD98-3CB4-1BFC-0DE31A596CFF}"/>
              </a:ext>
            </a:extLst>
          </p:cNvPr>
          <p:cNvSpPr>
            <a:spLocks noGrp="1"/>
          </p:cNvSpPr>
          <p:nvPr>
            <p:ph type="body" sz="quarter" idx="10"/>
          </p:nvPr>
        </p:nvSpPr>
        <p:spPr/>
        <p:txBody>
          <a:bodyPr/>
          <a:lstStyle/>
          <a:p>
            <a:r>
              <a:rPr lang="en-US" dirty="0"/>
              <a:t>Organize risks into types</a:t>
            </a:r>
          </a:p>
        </p:txBody>
      </p:sp>
      <p:sp>
        <p:nvSpPr>
          <p:cNvPr id="4" name="Text Placeholder 3">
            <a:extLst>
              <a:ext uri="{FF2B5EF4-FFF2-40B4-BE49-F238E27FC236}">
                <a16:creationId xmlns:a16="http://schemas.microsoft.com/office/drawing/2014/main" id="{2D6FB4BB-2543-2D8A-10DF-033660B13F89}"/>
              </a:ext>
            </a:extLst>
          </p:cNvPr>
          <p:cNvSpPr txBox="1">
            <a:spLocks/>
          </p:cNvSpPr>
          <p:nvPr/>
        </p:nvSpPr>
        <p:spPr>
          <a:xfrm>
            <a:off x="457200" y="1676400"/>
            <a:ext cx="3931920" cy="639762"/>
          </a:xfrm>
          <a:prstGeom prst="rect">
            <a:avLst/>
          </a:prstGeom>
        </p:spPr>
        <p:txBody>
          <a:bodyPr>
            <a:norm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800" b="1" dirty="0">
                <a:solidFill>
                  <a:schemeClr val="accent1"/>
                </a:solidFill>
              </a:rPr>
              <a:t>Strategic</a:t>
            </a:r>
          </a:p>
        </p:txBody>
      </p:sp>
      <p:sp>
        <p:nvSpPr>
          <p:cNvPr id="5" name="Text Placeholder 3">
            <a:extLst>
              <a:ext uri="{FF2B5EF4-FFF2-40B4-BE49-F238E27FC236}">
                <a16:creationId xmlns:a16="http://schemas.microsoft.com/office/drawing/2014/main" id="{3FA5FCEA-8D64-2A25-08EE-CDA1B1ECF837}"/>
              </a:ext>
            </a:extLst>
          </p:cNvPr>
          <p:cNvSpPr txBox="1">
            <a:spLocks/>
          </p:cNvSpPr>
          <p:nvPr/>
        </p:nvSpPr>
        <p:spPr>
          <a:xfrm>
            <a:off x="6988628" y="1676400"/>
            <a:ext cx="3931920" cy="639762"/>
          </a:xfrm>
          <a:prstGeom prst="rect">
            <a:avLst/>
          </a:prstGeom>
        </p:spPr>
        <p:txBody>
          <a:bodyPr>
            <a:norm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800" b="1" dirty="0">
                <a:solidFill>
                  <a:schemeClr val="accent1"/>
                </a:solidFill>
              </a:rPr>
              <a:t>Operational</a:t>
            </a:r>
          </a:p>
        </p:txBody>
      </p:sp>
      <p:sp>
        <p:nvSpPr>
          <p:cNvPr id="6" name="Content Placeholder 2">
            <a:extLst>
              <a:ext uri="{FF2B5EF4-FFF2-40B4-BE49-F238E27FC236}">
                <a16:creationId xmlns:a16="http://schemas.microsoft.com/office/drawing/2014/main" id="{1D402868-332E-C345-1E48-F41ACD14CCF8}"/>
              </a:ext>
            </a:extLst>
          </p:cNvPr>
          <p:cNvSpPr txBox="1">
            <a:spLocks/>
          </p:cNvSpPr>
          <p:nvPr/>
        </p:nvSpPr>
        <p:spPr>
          <a:xfrm>
            <a:off x="613833" y="2316162"/>
            <a:ext cx="3931920" cy="3951288"/>
          </a:xfrm>
          <a:prstGeom prst="rect">
            <a:avLst/>
          </a:prstGeom>
        </p:spPr>
        <p:txBody>
          <a:bodyPr>
            <a:normAutofit fontScale="475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a:solidFill>
                  <a:schemeClr val="accent1"/>
                </a:solidFill>
              </a:rPr>
              <a:t>External </a:t>
            </a:r>
          </a:p>
          <a:p>
            <a:pPr lvl="1"/>
            <a:r>
              <a:rPr lang="en-US"/>
              <a:t>Industry</a:t>
            </a:r>
          </a:p>
          <a:p>
            <a:pPr lvl="1"/>
            <a:r>
              <a:rPr lang="en-US"/>
              <a:t>Economic</a:t>
            </a:r>
          </a:p>
          <a:p>
            <a:pPr lvl="1"/>
            <a:r>
              <a:rPr lang="en-US"/>
              <a:t>Competitor</a:t>
            </a:r>
          </a:p>
          <a:p>
            <a:pPr lvl="1"/>
            <a:r>
              <a:rPr lang="en-US"/>
              <a:t>Legal/Regulatory Change</a:t>
            </a:r>
          </a:p>
          <a:p>
            <a:pPr lvl="1"/>
            <a:r>
              <a:rPr lang="en-US"/>
              <a:t>Customer (needs &amp; wants)</a:t>
            </a:r>
          </a:p>
          <a:p>
            <a:r>
              <a:rPr lang="en-US">
                <a:solidFill>
                  <a:schemeClr val="accent1"/>
                </a:solidFill>
              </a:rPr>
              <a:t>Internal</a:t>
            </a:r>
          </a:p>
          <a:p>
            <a:pPr lvl="1"/>
            <a:r>
              <a:rPr lang="en-US"/>
              <a:t>Reputation</a:t>
            </a:r>
          </a:p>
          <a:p>
            <a:pPr lvl="1"/>
            <a:r>
              <a:rPr lang="en-US"/>
              <a:t>Strategic Focus</a:t>
            </a:r>
          </a:p>
          <a:p>
            <a:pPr lvl="1"/>
            <a:r>
              <a:rPr lang="en-US"/>
              <a:t>Parent Company Support</a:t>
            </a:r>
          </a:p>
          <a:p>
            <a:pPr lvl="1"/>
            <a:r>
              <a:rPr lang="en-US"/>
              <a:t>Patent/Trademark Protection</a:t>
            </a:r>
            <a:endParaRPr lang="en-US" dirty="0"/>
          </a:p>
        </p:txBody>
      </p:sp>
      <p:sp>
        <p:nvSpPr>
          <p:cNvPr id="7" name="Content Placeholder 5">
            <a:extLst>
              <a:ext uri="{FF2B5EF4-FFF2-40B4-BE49-F238E27FC236}">
                <a16:creationId xmlns:a16="http://schemas.microsoft.com/office/drawing/2014/main" id="{B0FF1A30-0260-1A6F-75F6-F93CEF2F4A0C}"/>
              </a:ext>
            </a:extLst>
          </p:cNvPr>
          <p:cNvSpPr txBox="1">
            <a:spLocks/>
          </p:cNvSpPr>
          <p:nvPr/>
        </p:nvSpPr>
        <p:spPr>
          <a:xfrm>
            <a:off x="6831995" y="2316162"/>
            <a:ext cx="3931920" cy="3951288"/>
          </a:xfrm>
          <a:prstGeom prst="rect">
            <a:avLst/>
          </a:prstGeom>
        </p:spPr>
        <p:txBody>
          <a:bodyPr>
            <a:normAutofit fontScale="475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solidFill>
                  <a:schemeClr val="accent1"/>
                </a:solidFill>
              </a:rPr>
              <a:t>Process</a:t>
            </a:r>
          </a:p>
          <a:p>
            <a:pPr lvl="1"/>
            <a:r>
              <a:rPr lang="en-US" dirty="0"/>
              <a:t>Supply Chain</a:t>
            </a:r>
          </a:p>
          <a:p>
            <a:pPr lvl="1"/>
            <a:r>
              <a:rPr lang="en-US" dirty="0"/>
              <a:t>Customer Satisfaction </a:t>
            </a:r>
          </a:p>
          <a:p>
            <a:pPr lvl="1"/>
            <a:r>
              <a:rPr lang="en-US" dirty="0"/>
              <a:t>Cycle Time, Process Execution</a:t>
            </a:r>
          </a:p>
          <a:p>
            <a:r>
              <a:rPr lang="en-US" dirty="0">
                <a:solidFill>
                  <a:schemeClr val="accent1"/>
                </a:solidFill>
              </a:rPr>
              <a:t>Compliance</a:t>
            </a:r>
          </a:p>
          <a:p>
            <a:pPr lvl="1"/>
            <a:r>
              <a:rPr lang="en-US" dirty="0"/>
              <a:t>Environmental, Regulatory</a:t>
            </a:r>
          </a:p>
          <a:p>
            <a:pPr lvl="1"/>
            <a:r>
              <a:rPr lang="en-US" dirty="0"/>
              <a:t>Policy &amp; procedures</a:t>
            </a:r>
          </a:p>
          <a:p>
            <a:pPr lvl="1"/>
            <a:r>
              <a:rPr lang="en-US" dirty="0"/>
              <a:t>Litigation</a:t>
            </a:r>
          </a:p>
          <a:p>
            <a:r>
              <a:rPr lang="en-US" dirty="0">
                <a:solidFill>
                  <a:schemeClr val="accent1"/>
                </a:solidFill>
              </a:rPr>
              <a:t>People</a:t>
            </a:r>
          </a:p>
          <a:p>
            <a:pPr lvl="1"/>
            <a:r>
              <a:rPr lang="en-US" dirty="0"/>
              <a:t>Human Resources</a:t>
            </a:r>
          </a:p>
          <a:p>
            <a:pPr lvl="1"/>
            <a:r>
              <a:rPr lang="en-US" dirty="0"/>
              <a:t>Employee Turnover</a:t>
            </a:r>
          </a:p>
          <a:p>
            <a:pPr lvl="1"/>
            <a:r>
              <a:rPr lang="en-US" dirty="0"/>
              <a:t> Performance Incentive</a:t>
            </a:r>
          </a:p>
          <a:p>
            <a:pPr lvl="1"/>
            <a:r>
              <a:rPr lang="en-US" dirty="0"/>
              <a:t>Training Failure</a:t>
            </a:r>
          </a:p>
        </p:txBody>
      </p:sp>
      <p:cxnSp>
        <p:nvCxnSpPr>
          <p:cNvPr id="9" name="Straight Connector 8">
            <a:extLst>
              <a:ext uri="{FF2B5EF4-FFF2-40B4-BE49-F238E27FC236}">
                <a16:creationId xmlns:a16="http://schemas.microsoft.com/office/drawing/2014/main" id="{E61503B4-1232-C390-FD20-E35E68DC591A}"/>
              </a:ext>
            </a:extLst>
          </p:cNvPr>
          <p:cNvCxnSpPr/>
          <p:nvPr/>
        </p:nvCxnSpPr>
        <p:spPr>
          <a:xfrm>
            <a:off x="5660571" y="1684564"/>
            <a:ext cx="0" cy="458288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21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5DF94D-CF64-EB4B-1255-0C92F71DBC14}"/>
              </a:ext>
            </a:extLst>
          </p:cNvPr>
          <p:cNvSpPr>
            <a:spLocks noGrp="1"/>
          </p:cNvSpPr>
          <p:nvPr>
            <p:ph type="body" sz="quarter" idx="10"/>
          </p:nvPr>
        </p:nvSpPr>
        <p:spPr/>
        <p:txBody>
          <a:bodyPr/>
          <a:lstStyle/>
          <a:p>
            <a:r>
              <a:rPr lang="en-US" dirty="0"/>
              <a:t>Additional types of risk </a:t>
            </a:r>
          </a:p>
        </p:txBody>
      </p:sp>
      <p:sp>
        <p:nvSpPr>
          <p:cNvPr id="4" name="Text Placeholder 2">
            <a:extLst>
              <a:ext uri="{FF2B5EF4-FFF2-40B4-BE49-F238E27FC236}">
                <a16:creationId xmlns:a16="http://schemas.microsoft.com/office/drawing/2014/main" id="{D2342130-C498-BBAB-AA3A-5A0A00E656D4}"/>
              </a:ext>
            </a:extLst>
          </p:cNvPr>
          <p:cNvSpPr txBox="1">
            <a:spLocks/>
          </p:cNvSpPr>
          <p:nvPr/>
        </p:nvSpPr>
        <p:spPr>
          <a:xfrm>
            <a:off x="679269" y="1404257"/>
            <a:ext cx="3931920" cy="639762"/>
          </a:xfrm>
          <a:prstGeom prst="rect">
            <a:avLst/>
          </a:prstGeom>
        </p:spPr>
        <p:txBody>
          <a:bodyPr>
            <a:norm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800" b="1" dirty="0">
                <a:solidFill>
                  <a:schemeClr val="accent1"/>
                </a:solidFill>
              </a:rPr>
              <a:t>Finance</a:t>
            </a:r>
          </a:p>
        </p:txBody>
      </p:sp>
      <p:sp>
        <p:nvSpPr>
          <p:cNvPr id="5" name="Content Placeholder 3">
            <a:extLst>
              <a:ext uri="{FF2B5EF4-FFF2-40B4-BE49-F238E27FC236}">
                <a16:creationId xmlns:a16="http://schemas.microsoft.com/office/drawing/2014/main" id="{75B82763-B7FB-E6E7-0D32-06A56A8CD6B5}"/>
              </a:ext>
            </a:extLst>
          </p:cNvPr>
          <p:cNvSpPr txBox="1">
            <a:spLocks/>
          </p:cNvSpPr>
          <p:nvPr/>
        </p:nvSpPr>
        <p:spPr>
          <a:xfrm>
            <a:off x="679269" y="2166257"/>
            <a:ext cx="3931920" cy="3951288"/>
          </a:xfrm>
          <a:prstGeom prst="rect">
            <a:avLst/>
          </a:prstGeom>
        </p:spPr>
        <p:txBody>
          <a:bodyPr>
            <a:normAutofit fontScale="475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a:solidFill>
                  <a:schemeClr val="accent1"/>
                </a:solidFill>
              </a:rPr>
              <a:t>Treasury</a:t>
            </a:r>
          </a:p>
          <a:p>
            <a:pPr lvl="1"/>
            <a:r>
              <a:rPr lang="en-US"/>
              <a:t>Interest rate</a:t>
            </a:r>
          </a:p>
          <a:p>
            <a:pPr lvl="1"/>
            <a:r>
              <a:rPr lang="en-US"/>
              <a:t>Foreign exchange</a:t>
            </a:r>
          </a:p>
          <a:p>
            <a:pPr lvl="1"/>
            <a:r>
              <a:rPr lang="en-US"/>
              <a:t>Capital availability</a:t>
            </a:r>
          </a:p>
          <a:p>
            <a:r>
              <a:rPr lang="en-US">
                <a:solidFill>
                  <a:schemeClr val="accent1"/>
                </a:solidFill>
              </a:rPr>
              <a:t>Credit</a:t>
            </a:r>
          </a:p>
          <a:p>
            <a:pPr lvl="1"/>
            <a:r>
              <a:rPr lang="en-US"/>
              <a:t>Capacity</a:t>
            </a:r>
          </a:p>
          <a:p>
            <a:pPr lvl="1"/>
            <a:r>
              <a:rPr lang="en-US"/>
              <a:t>Collateral</a:t>
            </a:r>
          </a:p>
          <a:p>
            <a:pPr lvl="1"/>
            <a:r>
              <a:rPr lang="en-US"/>
              <a:t>Concentration</a:t>
            </a:r>
          </a:p>
          <a:p>
            <a:pPr lvl="1"/>
            <a:r>
              <a:rPr lang="en-US"/>
              <a:t>Default, Settlement</a:t>
            </a:r>
          </a:p>
          <a:p>
            <a:r>
              <a:rPr lang="en-US">
                <a:solidFill>
                  <a:schemeClr val="accent1"/>
                </a:solidFill>
              </a:rPr>
              <a:t>Trading</a:t>
            </a:r>
          </a:p>
          <a:p>
            <a:pPr lvl="1"/>
            <a:r>
              <a:rPr lang="en-US"/>
              <a:t>Commodity Price</a:t>
            </a:r>
          </a:p>
          <a:p>
            <a:pPr lvl="1"/>
            <a:r>
              <a:rPr lang="en-US"/>
              <a:t>Duration Risk</a:t>
            </a:r>
          </a:p>
          <a:p>
            <a:pPr lvl="1"/>
            <a:r>
              <a:rPr lang="en-US"/>
              <a:t>Measurement</a:t>
            </a:r>
            <a:endParaRPr lang="en-US" dirty="0"/>
          </a:p>
        </p:txBody>
      </p:sp>
      <p:sp>
        <p:nvSpPr>
          <p:cNvPr id="6" name="Text Placeholder 4">
            <a:extLst>
              <a:ext uri="{FF2B5EF4-FFF2-40B4-BE49-F238E27FC236}">
                <a16:creationId xmlns:a16="http://schemas.microsoft.com/office/drawing/2014/main" id="{758F4868-E617-EB92-1444-80F2D9AD23BF}"/>
              </a:ext>
            </a:extLst>
          </p:cNvPr>
          <p:cNvSpPr txBox="1">
            <a:spLocks/>
          </p:cNvSpPr>
          <p:nvPr/>
        </p:nvSpPr>
        <p:spPr>
          <a:xfrm>
            <a:off x="6823165" y="1404257"/>
            <a:ext cx="3931920" cy="639762"/>
          </a:xfrm>
          <a:prstGeom prst="rect">
            <a:avLst/>
          </a:prstGeom>
        </p:spPr>
        <p:txBody>
          <a:bodyPr>
            <a:normAutofit fontScale="925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800" b="1" dirty="0">
                <a:solidFill>
                  <a:schemeClr val="accent1"/>
                </a:solidFill>
              </a:rPr>
              <a:t>Information &amp; Technology</a:t>
            </a:r>
          </a:p>
        </p:txBody>
      </p:sp>
      <p:sp>
        <p:nvSpPr>
          <p:cNvPr id="7" name="Content Placeholder 5">
            <a:extLst>
              <a:ext uri="{FF2B5EF4-FFF2-40B4-BE49-F238E27FC236}">
                <a16:creationId xmlns:a16="http://schemas.microsoft.com/office/drawing/2014/main" id="{3AF2CB9B-5721-1D13-5B1A-D921FA1A780F}"/>
              </a:ext>
            </a:extLst>
          </p:cNvPr>
          <p:cNvSpPr txBox="1">
            <a:spLocks/>
          </p:cNvSpPr>
          <p:nvPr/>
        </p:nvSpPr>
        <p:spPr>
          <a:xfrm>
            <a:off x="6823165" y="2166257"/>
            <a:ext cx="3931920" cy="3951288"/>
          </a:xfrm>
          <a:prstGeom prst="rect">
            <a:avLst/>
          </a:prstGeom>
        </p:spPr>
        <p:txBody>
          <a:bodyPr>
            <a:normAutofit fontScale="40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b="1" dirty="0">
                <a:solidFill>
                  <a:schemeClr val="accent1"/>
                </a:solidFill>
              </a:rPr>
              <a:t>Financial</a:t>
            </a:r>
          </a:p>
          <a:p>
            <a:pPr lvl="1"/>
            <a:r>
              <a:rPr lang="en-US" dirty="0"/>
              <a:t>Accounting Standards</a:t>
            </a:r>
          </a:p>
          <a:p>
            <a:pPr lvl="1"/>
            <a:r>
              <a:rPr lang="en-US" dirty="0"/>
              <a:t>Budgeting </a:t>
            </a:r>
          </a:p>
          <a:p>
            <a:pPr lvl="1"/>
            <a:r>
              <a:rPr lang="en-US" dirty="0"/>
              <a:t>Financial Reporting</a:t>
            </a:r>
          </a:p>
          <a:p>
            <a:pPr lvl="1"/>
            <a:r>
              <a:rPr lang="en-US" dirty="0"/>
              <a:t>Taxation</a:t>
            </a:r>
          </a:p>
          <a:p>
            <a:pPr lvl="1"/>
            <a:r>
              <a:rPr lang="en-US" dirty="0"/>
              <a:t>Regulatory Reporting</a:t>
            </a:r>
          </a:p>
          <a:p>
            <a:r>
              <a:rPr lang="en-US" b="1" dirty="0">
                <a:solidFill>
                  <a:schemeClr val="accent1"/>
                </a:solidFill>
              </a:rPr>
              <a:t>Operational</a:t>
            </a:r>
          </a:p>
          <a:p>
            <a:pPr lvl="1"/>
            <a:r>
              <a:rPr lang="en-US" dirty="0"/>
              <a:t>Pricing</a:t>
            </a:r>
          </a:p>
          <a:p>
            <a:pPr lvl="1"/>
            <a:r>
              <a:rPr lang="en-US" dirty="0"/>
              <a:t>Performance Measurement</a:t>
            </a:r>
          </a:p>
          <a:p>
            <a:pPr lvl="1"/>
            <a:r>
              <a:rPr lang="en-US" dirty="0"/>
              <a:t>Employee Safety</a:t>
            </a:r>
          </a:p>
          <a:p>
            <a:r>
              <a:rPr lang="en-US" b="1" dirty="0">
                <a:solidFill>
                  <a:schemeClr val="accent1"/>
                </a:solidFill>
              </a:rPr>
              <a:t>Technological</a:t>
            </a:r>
          </a:p>
          <a:p>
            <a:pPr lvl="1"/>
            <a:r>
              <a:rPr lang="en-US" dirty="0"/>
              <a:t>Information Access</a:t>
            </a:r>
          </a:p>
          <a:p>
            <a:pPr lvl="1"/>
            <a:r>
              <a:rPr lang="en-US" dirty="0"/>
              <a:t>Business Continuity</a:t>
            </a:r>
          </a:p>
          <a:p>
            <a:pPr lvl="1"/>
            <a:r>
              <a:rPr lang="en-US" dirty="0"/>
              <a:t>Virus/Systems Access</a:t>
            </a:r>
          </a:p>
          <a:p>
            <a:pPr lvl="1"/>
            <a:r>
              <a:rPr lang="en-US" dirty="0"/>
              <a:t>Availability</a:t>
            </a:r>
          </a:p>
          <a:p>
            <a:pPr lvl="1"/>
            <a:r>
              <a:rPr lang="en-US" dirty="0"/>
              <a:t>Infrastructure</a:t>
            </a:r>
          </a:p>
        </p:txBody>
      </p:sp>
      <p:cxnSp>
        <p:nvCxnSpPr>
          <p:cNvPr id="8" name="Straight Connector 7">
            <a:extLst>
              <a:ext uri="{FF2B5EF4-FFF2-40B4-BE49-F238E27FC236}">
                <a16:creationId xmlns:a16="http://schemas.microsoft.com/office/drawing/2014/main" id="{D560EF3E-F2BE-9308-0440-0B30E641FEF1}"/>
              </a:ext>
            </a:extLst>
          </p:cNvPr>
          <p:cNvCxnSpPr/>
          <p:nvPr/>
        </p:nvCxnSpPr>
        <p:spPr>
          <a:xfrm>
            <a:off x="5660571" y="1684564"/>
            <a:ext cx="0" cy="458288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307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541D6-2DFF-F712-F185-09A2785F0788}"/>
              </a:ext>
            </a:extLst>
          </p:cNvPr>
          <p:cNvSpPr>
            <a:spLocks noGrp="1"/>
          </p:cNvSpPr>
          <p:nvPr>
            <p:ph type="body" sz="quarter" idx="10"/>
          </p:nvPr>
        </p:nvSpPr>
        <p:spPr/>
        <p:txBody>
          <a:bodyPr/>
          <a:lstStyle/>
          <a:p>
            <a:r>
              <a:rPr lang="en-US" dirty="0"/>
              <a:t>How to assemble a list of key risks	</a:t>
            </a:r>
          </a:p>
        </p:txBody>
      </p:sp>
      <p:sp>
        <p:nvSpPr>
          <p:cNvPr id="4" name="Content Placeholder 7">
            <a:extLst>
              <a:ext uri="{FF2B5EF4-FFF2-40B4-BE49-F238E27FC236}">
                <a16:creationId xmlns:a16="http://schemas.microsoft.com/office/drawing/2014/main" id="{B5C445CC-FB45-C68F-5B21-6B343A7A5040}"/>
              </a:ext>
            </a:extLst>
          </p:cNvPr>
          <p:cNvSpPr txBox="1">
            <a:spLocks/>
          </p:cNvSpPr>
          <p:nvPr/>
        </p:nvSpPr>
        <p:spPr>
          <a:xfrm>
            <a:off x="457200" y="1600200"/>
            <a:ext cx="11069516" cy="4082143"/>
          </a:xfrm>
          <a:prstGeom prst="rect">
            <a:avLst/>
          </a:prstGeom>
        </p:spPr>
        <p:txBody>
          <a:bodyPr>
            <a:normAutofit fontScale="55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a:t>From brainstorming sessions where risks identified are ranked by voting, the ERM team can ask</a:t>
            </a:r>
          </a:p>
          <a:p>
            <a:pPr lvl="1"/>
            <a:r>
              <a:rPr lang="en-US"/>
              <a:t>“Is the risk common across the enterprise or… unique to just one business group?</a:t>
            </a:r>
          </a:p>
          <a:p>
            <a:pPr lvl="1"/>
            <a:r>
              <a:rPr lang="en-US"/>
              <a:t>Will the enterprise face the risk because of internal events within the company or through external events?</a:t>
            </a:r>
          </a:p>
          <a:p>
            <a:pPr lvl="1"/>
            <a:r>
              <a:rPr lang="en-US"/>
              <a:t>Are the risks related?  That is, will one risk cause another to occur?”</a:t>
            </a:r>
          </a:p>
          <a:p>
            <a:r>
              <a:rPr lang="en-US"/>
              <a:t>Find the “core risks” or “major risks” such as</a:t>
            </a:r>
          </a:p>
          <a:p>
            <a:pPr lvl="1"/>
            <a:r>
              <a:rPr lang="en-US"/>
              <a:t>Customer satisfaction drops</a:t>
            </a:r>
          </a:p>
          <a:p>
            <a:pPr lvl="1"/>
            <a:r>
              <a:rPr lang="en-US"/>
              <a:t>New competitor</a:t>
            </a:r>
          </a:p>
          <a:p>
            <a:pPr lvl="1"/>
            <a:r>
              <a:rPr lang="en-US"/>
              <a:t>Control weakness identified during financial close</a:t>
            </a:r>
          </a:p>
          <a:p>
            <a:pPr lvl="1"/>
            <a:r>
              <a:rPr lang="en-US"/>
              <a:t>Risk that auditors find one or more significant control weaknesses to report to board of directors</a:t>
            </a:r>
          </a:p>
          <a:p>
            <a:pPr lvl="1"/>
            <a:endParaRPr lang="en-US" dirty="0"/>
          </a:p>
        </p:txBody>
      </p:sp>
    </p:spTree>
    <p:extLst>
      <p:ext uri="{BB962C8B-B14F-4D97-AF65-F5344CB8AC3E}">
        <p14:creationId xmlns:p14="http://schemas.microsoft.com/office/powerpoint/2010/main" val="3346168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53DF90-0148-8807-D338-37890E35C997}"/>
              </a:ext>
            </a:extLst>
          </p:cNvPr>
          <p:cNvSpPr>
            <a:spLocks noGrp="1"/>
          </p:cNvSpPr>
          <p:nvPr>
            <p:ph type="body" sz="quarter" idx="10"/>
          </p:nvPr>
        </p:nvSpPr>
        <p:spPr/>
        <p:txBody>
          <a:bodyPr/>
          <a:lstStyle/>
          <a:p>
            <a:r>
              <a:rPr lang="en-US" dirty="0"/>
              <a:t>Multiple approaches </a:t>
            </a:r>
          </a:p>
        </p:txBody>
      </p:sp>
      <p:sp>
        <p:nvSpPr>
          <p:cNvPr id="4" name="Content Placeholder 2">
            <a:extLst>
              <a:ext uri="{FF2B5EF4-FFF2-40B4-BE49-F238E27FC236}">
                <a16:creationId xmlns:a16="http://schemas.microsoft.com/office/drawing/2014/main" id="{22D310B2-3982-3DBA-1D69-0A8657DB30AB}"/>
              </a:ext>
            </a:extLst>
          </p:cNvPr>
          <p:cNvSpPr txBox="1">
            <a:spLocks/>
          </p:cNvSpPr>
          <p:nvPr/>
        </p:nvSpPr>
        <p:spPr>
          <a:xfrm>
            <a:off x="457200" y="1600200"/>
            <a:ext cx="11069516" cy="4147457"/>
          </a:xfrm>
          <a:prstGeom prst="rect">
            <a:avLst/>
          </a:prstGeom>
        </p:spPr>
        <p:txBody>
          <a:bodyPr>
            <a:normAutofit fontScale="55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a:t>Identify Top 10 risks and classify them as “high,” “medium” or “low”</a:t>
            </a:r>
          </a:p>
          <a:p>
            <a:pPr lvl="1"/>
            <a:r>
              <a:rPr lang="en-US"/>
              <a:t>Buy business insurance where possible to handle highest risks</a:t>
            </a:r>
          </a:p>
          <a:p>
            <a:r>
              <a:rPr lang="en-US"/>
              <a:t>Use more qualitative tools to identify and assess the risk</a:t>
            </a:r>
          </a:p>
          <a:p>
            <a:pPr lvl="1"/>
            <a:r>
              <a:rPr lang="en-US"/>
              <a:t>Understand risk management best practices</a:t>
            </a:r>
          </a:p>
          <a:p>
            <a:pPr lvl="1"/>
            <a:r>
              <a:rPr lang="en-US"/>
              <a:t>Isolate the largest gaps in programs or processes</a:t>
            </a:r>
          </a:p>
          <a:p>
            <a:pPr lvl="1"/>
            <a:r>
              <a:rPr lang="en-US"/>
              <a:t>Work from a roadmap to close the gaps in order of priority</a:t>
            </a:r>
          </a:p>
          <a:p>
            <a:r>
              <a:rPr lang="en-US"/>
              <a:t>Risk assessment steps no matter what approach</a:t>
            </a:r>
          </a:p>
          <a:p>
            <a:pPr lvl="2"/>
            <a:r>
              <a:rPr lang="en-US"/>
              <a:t>Risk identification</a:t>
            </a:r>
          </a:p>
          <a:p>
            <a:pPr lvl="2"/>
            <a:r>
              <a:rPr lang="en-US"/>
              <a:t>Quantitative or qualitative assessment of risks you document</a:t>
            </a:r>
          </a:p>
          <a:p>
            <a:pPr lvl="2"/>
            <a:r>
              <a:rPr lang="en-US"/>
              <a:t>Risk prioritization and response planning</a:t>
            </a:r>
          </a:p>
          <a:p>
            <a:pPr lvl="2"/>
            <a:r>
              <a:rPr lang="en-US"/>
              <a:t>Risk monitoring</a:t>
            </a:r>
          </a:p>
          <a:p>
            <a:r>
              <a:rPr lang="en-US"/>
              <a:t>Implement this process at all levels, no matter how large or small the business</a:t>
            </a:r>
            <a:endParaRPr lang="en-US" dirty="0"/>
          </a:p>
        </p:txBody>
      </p:sp>
    </p:spTree>
    <p:extLst>
      <p:ext uri="{BB962C8B-B14F-4D97-AF65-F5344CB8AC3E}">
        <p14:creationId xmlns:p14="http://schemas.microsoft.com/office/powerpoint/2010/main" val="4282180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68E5B3-B092-47A9-C3FC-AB60607FC874}"/>
              </a:ext>
            </a:extLst>
          </p:cNvPr>
          <p:cNvSpPr>
            <a:spLocks noGrp="1"/>
          </p:cNvSpPr>
          <p:nvPr>
            <p:ph type="body" sz="quarter" idx="10"/>
          </p:nvPr>
        </p:nvSpPr>
        <p:spPr/>
        <p:txBody>
          <a:bodyPr/>
          <a:lstStyle/>
          <a:p>
            <a:r>
              <a:rPr lang="en-US" dirty="0"/>
              <a:t>Key risk assessments</a:t>
            </a:r>
          </a:p>
        </p:txBody>
      </p:sp>
      <p:sp>
        <p:nvSpPr>
          <p:cNvPr id="4" name="Content Placeholder 2">
            <a:extLst>
              <a:ext uri="{FF2B5EF4-FFF2-40B4-BE49-F238E27FC236}">
                <a16:creationId xmlns:a16="http://schemas.microsoft.com/office/drawing/2014/main" id="{DB2AA7C2-F34C-F570-B732-6C2A2924200C}"/>
              </a:ext>
            </a:extLst>
          </p:cNvPr>
          <p:cNvSpPr txBox="1">
            <a:spLocks/>
          </p:cNvSpPr>
          <p:nvPr/>
        </p:nvSpPr>
        <p:spPr>
          <a:xfrm>
            <a:off x="457200" y="1600200"/>
            <a:ext cx="11069516" cy="4136571"/>
          </a:xfrm>
          <a:prstGeom prst="rect">
            <a:avLst/>
          </a:prstGeom>
        </p:spPr>
        <p:txBody>
          <a:bodyPr>
            <a:normAutofit fontScale="625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Likelihood </a:t>
            </a:r>
            <a:r>
              <a:rPr lang="en-US" dirty="0">
                <a:solidFill>
                  <a:schemeClr val="accent1"/>
                </a:solidFill>
              </a:rPr>
              <a:t>(probability) </a:t>
            </a:r>
            <a:r>
              <a:rPr lang="en-US" dirty="0"/>
              <a:t>of risk occurring in next year?</a:t>
            </a:r>
          </a:p>
          <a:p>
            <a:r>
              <a:rPr lang="en-US" dirty="0"/>
              <a:t>Significance </a:t>
            </a:r>
            <a:r>
              <a:rPr lang="en-US" dirty="0">
                <a:solidFill>
                  <a:schemeClr val="accent1"/>
                </a:solidFill>
              </a:rPr>
              <a:t>(magnitude</a:t>
            </a:r>
            <a:r>
              <a:rPr lang="en-US" dirty="0"/>
              <a:t>) of risk in terms of cost?</a:t>
            </a:r>
          </a:p>
          <a:p>
            <a:r>
              <a:rPr lang="en-US" dirty="0"/>
              <a:t>Rank the risks to get a score and a ranking</a:t>
            </a:r>
          </a:p>
          <a:p>
            <a:pPr marL="0" indent="0">
              <a:buFont typeface="Arial"/>
              <a:buNone/>
            </a:pPr>
            <a:endParaRPr lang="en-US" dirty="0"/>
          </a:p>
          <a:p>
            <a:r>
              <a:rPr lang="en-US" dirty="0"/>
              <a:t>What are the </a:t>
            </a:r>
            <a:r>
              <a:rPr lang="en-US" dirty="0">
                <a:solidFill>
                  <a:schemeClr val="accent1"/>
                </a:solidFill>
              </a:rPr>
              <a:t>interdependencies?</a:t>
            </a:r>
          </a:p>
          <a:p>
            <a:pPr lvl="1"/>
            <a:r>
              <a:rPr lang="en-US" dirty="0"/>
              <a:t>Business units may suffer the indirect consequences of a failure elsewhere in the enterprise, thus risks must be considered from this perspective as well, particularly when they fall into the technology dependencies area.</a:t>
            </a:r>
          </a:p>
          <a:p>
            <a:pPr lvl="1"/>
            <a:endParaRPr lang="en-US" dirty="0"/>
          </a:p>
          <a:p>
            <a:pPr marL="0" indent="0">
              <a:buFont typeface="Arial"/>
              <a:buNone/>
            </a:pPr>
            <a:r>
              <a:rPr lang="en-US" b="1" dirty="0"/>
              <a:t>Quantitative risk analysis</a:t>
            </a:r>
            <a:r>
              <a:rPr lang="en-US" dirty="0"/>
              <a:t>:  “go through each of key risks and estimate the costs of incurring the designated risk.”</a:t>
            </a:r>
          </a:p>
        </p:txBody>
      </p:sp>
    </p:spTree>
    <p:extLst>
      <p:ext uri="{BB962C8B-B14F-4D97-AF65-F5344CB8AC3E}">
        <p14:creationId xmlns:p14="http://schemas.microsoft.com/office/powerpoint/2010/main" val="353207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CDC7F6-730D-E9CA-4961-D7FC942D733F}"/>
              </a:ext>
            </a:extLst>
          </p:cNvPr>
          <p:cNvSpPr>
            <a:spLocks noGrp="1"/>
          </p:cNvSpPr>
          <p:nvPr>
            <p:ph type="body" sz="quarter" idx="10"/>
          </p:nvPr>
        </p:nvSpPr>
        <p:spPr/>
        <p:txBody>
          <a:bodyPr/>
          <a:lstStyle/>
          <a:p>
            <a:r>
              <a:rPr lang="en-US" dirty="0"/>
              <a:t>Other risk assessment techniques</a:t>
            </a:r>
          </a:p>
        </p:txBody>
      </p:sp>
      <p:sp>
        <p:nvSpPr>
          <p:cNvPr id="4" name="Content Placeholder 2">
            <a:extLst>
              <a:ext uri="{FF2B5EF4-FFF2-40B4-BE49-F238E27FC236}">
                <a16:creationId xmlns:a16="http://schemas.microsoft.com/office/drawing/2014/main" id="{8475023A-CF95-562A-9A9A-6ED960876807}"/>
              </a:ext>
            </a:extLst>
          </p:cNvPr>
          <p:cNvSpPr txBox="1">
            <a:spLocks/>
          </p:cNvSpPr>
          <p:nvPr/>
        </p:nvSpPr>
        <p:spPr>
          <a:xfrm>
            <a:off x="457200" y="1600200"/>
            <a:ext cx="11069516" cy="3842657"/>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000" dirty="0"/>
              <a:t>Delphi Method  </a:t>
            </a:r>
          </a:p>
          <a:p>
            <a:pPr lvl="1"/>
            <a:r>
              <a:rPr lang="en-US" sz="1800" dirty="0"/>
              <a:t>Designate ERM “oracles” then pose questions and gather data</a:t>
            </a:r>
          </a:p>
          <a:p>
            <a:pPr lvl="1"/>
            <a:r>
              <a:rPr lang="en-US" sz="1800" dirty="0"/>
              <a:t>Problem --- anonymous internet surveys don’t gather same level of granularity as brainstorming or face to face interviews</a:t>
            </a:r>
          </a:p>
          <a:p>
            <a:r>
              <a:rPr lang="en-US" sz="2000" dirty="0"/>
              <a:t>Monte Carlo Simulation</a:t>
            </a:r>
          </a:p>
          <a:p>
            <a:pPr lvl="1"/>
            <a:r>
              <a:rPr lang="en-US" sz="1800" dirty="0"/>
              <a:t>A favorite of market and credit risk professionals</a:t>
            </a:r>
          </a:p>
          <a:p>
            <a:pPr lvl="1"/>
            <a:r>
              <a:rPr lang="en-US" sz="1800" dirty="0"/>
              <a:t>Build models describing the risk(s) and do computer simulation</a:t>
            </a:r>
          </a:p>
          <a:p>
            <a:pPr lvl="1"/>
            <a:r>
              <a:rPr lang="en-US" sz="1800" dirty="0"/>
              <a:t>Problem – risks rarely follow predictable models (“black swans”)</a:t>
            </a:r>
          </a:p>
          <a:p>
            <a:r>
              <a:rPr lang="en-US" sz="2000" dirty="0"/>
              <a:t>Decision Tree Analysis</a:t>
            </a:r>
          </a:p>
          <a:p>
            <a:pPr lvl="1"/>
            <a:r>
              <a:rPr lang="en-US" sz="1800" dirty="0"/>
              <a:t>Graph out multiple risk combinations in an “if/then” sequence</a:t>
            </a:r>
          </a:p>
          <a:p>
            <a:pPr lvl="1"/>
            <a:r>
              <a:rPr lang="en-US" sz="1800" dirty="0"/>
              <a:t>Joint probability rules and decision tree analysis can show underestimated impacts.</a:t>
            </a:r>
          </a:p>
        </p:txBody>
      </p:sp>
    </p:spTree>
    <p:extLst>
      <p:ext uri="{BB962C8B-B14F-4D97-AF65-F5344CB8AC3E}">
        <p14:creationId xmlns:p14="http://schemas.microsoft.com/office/powerpoint/2010/main" val="878019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B083C7-72C7-BF7E-7918-20A47C50D72D}"/>
              </a:ext>
            </a:extLst>
          </p:cNvPr>
          <p:cNvSpPr>
            <a:spLocks noGrp="1"/>
          </p:cNvSpPr>
          <p:nvPr>
            <p:ph type="body" sz="quarter" idx="10"/>
          </p:nvPr>
        </p:nvSpPr>
        <p:spPr/>
        <p:txBody>
          <a:bodyPr/>
          <a:lstStyle/>
          <a:p>
            <a:r>
              <a:rPr lang="en-US" dirty="0"/>
              <a:t>Sources of Risk</a:t>
            </a:r>
          </a:p>
        </p:txBody>
      </p:sp>
      <p:sp>
        <p:nvSpPr>
          <p:cNvPr id="4" name="Content Placeholder 2">
            <a:extLst>
              <a:ext uri="{FF2B5EF4-FFF2-40B4-BE49-F238E27FC236}">
                <a16:creationId xmlns:a16="http://schemas.microsoft.com/office/drawing/2014/main" id="{63D7465C-F04B-0FBC-9124-FACE3B795707}"/>
              </a:ext>
            </a:extLst>
          </p:cNvPr>
          <p:cNvSpPr txBox="1">
            <a:spLocks/>
          </p:cNvSpPr>
          <p:nvPr/>
        </p:nvSpPr>
        <p:spPr>
          <a:xfrm>
            <a:off x="304799" y="1676400"/>
            <a:ext cx="11386457" cy="4125686"/>
          </a:xfrm>
          <a:prstGeom prst="rect">
            <a:avLst/>
          </a:prstGeom>
        </p:spPr>
        <p:txBody>
          <a:bodyPr>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Font typeface="Arial"/>
              <a:buNone/>
            </a:pPr>
            <a:r>
              <a:rPr lang="en-US" sz="2400" dirty="0">
                <a:solidFill>
                  <a:schemeClr val="tx1">
                    <a:lumMod val="75000"/>
                    <a:lumOff val="25000"/>
                  </a:schemeClr>
                </a:solidFill>
                <a:latin typeface="Calibri" panose="020F0502020204030204" pitchFamily="34" charset="0"/>
              </a:rPr>
              <a:t>The “convenience” of smart devices has changed the risk exposure levels for companies</a:t>
            </a:r>
          </a:p>
          <a:p>
            <a:r>
              <a:rPr lang="en-US" sz="2400" b="1" dirty="0">
                <a:solidFill>
                  <a:schemeClr val="tx1">
                    <a:lumMod val="75000"/>
                    <a:lumOff val="25000"/>
                  </a:schemeClr>
                </a:solidFill>
                <a:latin typeface="Calibri" panose="020F0502020204030204" pitchFamily="34" charset="0"/>
              </a:rPr>
              <a:t>People</a:t>
            </a:r>
            <a:r>
              <a:rPr lang="en-US" sz="2400" dirty="0">
                <a:solidFill>
                  <a:schemeClr val="tx1">
                    <a:lumMod val="75000"/>
                    <a:lumOff val="25000"/>
                  </a:schemeClr>
                </a:solidFill>
                <a:latin typeface="Calibri" panose="020F0502020204030204" pitchFamily="34" charset="0"/>
              </a:rPr>
              <a:t> </a:t>
            </a:r>
            <a:r>
              <a:rPr lang="en-US" sz="2400" dirty="0">
                <a:latin typeface="Calibri" panose="020F0502020204030204" pitchFamily="34" charset="0"/>
              </a:rPr>
              <a:t>– human error, failure to follow procedures</a:t>
            </a:r>
          </a:p>
          <a:p>
            <a:pPr lvl="1"/>
            <a:r>
              <a:rPr lang="en-US" sz="2000" i="1" dirty="0">
                <a:latin typeface="Calibri" panose="020F0502020204030204" pitchFamily="34" charset="0"/>
              </a:rPr>
              <a:t>Downloading corporate data and storing it in unmanaged locations</a:t>
            </a:r>
          </a:p>
          <a:p>
            <a:r>
              <a:rPr lang="en-US" sz="2400" b="1" dirty="0">
                <a:solidFill>
                  <a:schemeClr val="tx1">
                    <a:lumMod val="75000"/>
                    <a:lumOff val="25000"/>
                  </a:schemeClr>
                </a:solidFill>
                <a:latin typeface="Calibri" panose="020F0502020204030204" pitchFamily="34" charset="0"/>
              </a:rPr>
              <a:t>Process</a:t>
            </a:r>
            <a:r>
              <a:rPr lang="en-US" sz="2400" dirty="0">
                <a:solidFill>
                  <a:schemeClr val="tx1">
                    <a:lumMod val="75000"/>
                    <a:lumOff val="25000"/>
                  </a:schemeClr>
                </a:solidFill>
                <a:latin typeface="Calibri" panose="020F0502020204030204" pitchFamily="34" charset="0"/>
              </a:rPr>
              <a:t> </a:t>
            </a:r>
            <a:r>
              <a:rPr lang="en-US" sz="2400" dirty="0">
                <a:latin typeface="Calibri" panose="020F0502020204030204" pitchFamily="34" charset="0"/>
              </a:rPr>
              <a:t>– no procedure or bad procedures</a:t>
            </a:r>
          </a:p>
          <a:p>
            <a:pPr marL="457200" lvl="2"/>
            <a:r>
              <a:rPr lang="en-US" sz="1100" i="1" dirty="0">
                <a:latin typeface="Calibri" panose="020F0502020204030204" pitchFamily="34" charset="0"/>
              </a:rPr>
              <a:t>Sharing complex information outside the office, in the field</a:t>
            </a:r>
          </a:p>
          <a:p>
            <a:r>
              <a:rPr lang="en-US" sz="2400" b="1" dirty="0">
                <a:solidFill>
                  <a:schemeClr val="tx1">
                    <a:lumMod val="75000"/>
                    <a:lumOff val="25000"/>
                  </a:schemeClr>
                </a:solidFill>
                <a:latin typeface="Calibri" panose="020F0502020204030204" pitchFamily="34" charset="0"/>
              </a:rPr>
              <a:t>Systems</a:t>
            </a:r>
            <a:r>
              <a:rPr lang="en-US" sz="2400" dirty="0">
                <a:latin typeface="Calibri" panose="020F0502020204030204" pitchFamily="34" charset="0"/>
              </a:rPr>
              <a:t> – technology platforms are outdated, unstable</a:t>
            </a:r>
          </a:p>
          <a:p>
            <a:pPr lvl="1"/>
            <a:r>
              <a:rPr lang="en-US" sz="2000" i="1" dirty="0">
                <a:latin typeface="Calibri" panose="020F0502020204030204" pitchFamily="34" charset="0"/>
              </a:rPr>
              <a:t>Data is not encrypted, information security is not mature</a:t>
            </a:r>
          </a:p>
          <a:p>
            <a:r>
              <a:rPr lang="en-US" sz="2400" b="1" dirty="0">
                <a:solidFill>
                  <a:schemeClr val="tx1">
                    <a:lumMod val="75000"/>
                    <a:lumOff val="25000"/>
                  </a:schemeClr>
                </a:solidFill>
                <a:latin typeface="Calibri" panose="020F0502020204030204" pitchFamily="34" charset="0"/>
              </a:rPr>
              <a:t>External</a:t>
            </a:r>
            <a:r>
              <a:rPr lang="en-US" sz="2400" dirty="0">
                <a:latin typeface="Calibri" panose="020F0502020204030204" pitchFamily="34" charset="0"/>
              </a:rPr>
              <a:t> – natural disasters, cyber-threats/terrorism</a:t>
            </a:r>
          </a:p>
          <a:p>
            <a:pPr lvl="1"/>
            <a:r>
              <a:rPr lang="en-US" sz="2000" i="1" dirty="0">
                <a:latin typeface="Calibri" panose="020F0502020204030204" pitchFamily="34" charset="0"/>
              </a:rPr>
              <a:t>Using social media to communicate during disasters</a:t>
            </a:r>
          </a:p>
          <a:p>
            <a:pPr lvl="1"/>
            <a:r>
              <a:rPr lang="en-US" sz="2000" i="1" dirty="0">
                <a:latin typeface="Calibri" panose="020F0502020204030204" pitchFamily="34" charset="0"/>
              </a:rPr>
              <a:t>Employees vulnerable to “click here” phishing scams, which allow hackers access to your network</a:t>
            </a:r>
          </a:p>
        </p:txBody>
      </p:sp>
    </p:spTree>
    <p:extLst>
      <p:ext uri="{BB962C8B-B14F-4D97-AF65-F5344CB8AC3E}">
        <p14:creationId xmlns:p14="http://schemas.microsoft.com/office/powerpoint/2010/main" val="1939468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00F016-074F-9CE5-8CC4-A2FECD852E1F}"/>
              </a:ext>
            </a:extLst>
          </p:cNvPr>
          <p:cNvSpPr>
            <a:spLocks noGrp="1"/>
          </p:cNvSpPr>
          <p:nvPr>
            <p:ph type="body" sz="quarter" idx="10"/>
          </p:nvPr>
        </p:nvSpPr>
        <p:spPr>
          <a:xfrm>
            <a:off x="613833" y="408261"/>
            <a:ext cx="10912883" cy="662893"/>
          </a:xfrm>
        </p:spPr>
        <p:txBody>
          <a:bodyPr>
            <a:normAutofit fontScale="92500"/>
          </a:bodyPr>
          <a:lstStyle/>
          <a:p>
            <a:r>
              <a:rPr lang="en-US" sz="3200" dirty="0"/>
              <a:t>It’s hard for a business to succeed without effective risk assessment</a:t>
            </a:r>
          </a:p>
        </p:txBody>
      </p:sp>
      <p:sp>
        <p:nvSpPr>
          <p:cNvPr id="4" name="Content Placeholder 2">
            <a:extLst>
              <a:ext uri="{FF2B5EF4-FFF2-40B4-BE49-F238E27FC236}">
                <a16:creationId xmlns:a16="http://schemas.microsoft.com/office/drawing/2014/main" id="{7150156A-5B77-AF02-E7D0-D37824642FB5}"/>
              </a:ext>
            </a:extLst>
          </p:cNvPr>
          <p:cNvSpPr txBox="1">
            <a:spLocks/>
          </p:cNvSpPr>
          <p:nvPr/>
        </p:nvSpPr>
        <p:spPr>
          <a:xfrm>
            <a:off x="347087" y="1518556"/>
            <a:ext cx="11179629" cy="4414157"/>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t>Which risks are opportunities?  </a:t>
            </a:r>
          </a:p>
          <a:p>
            <a:r>
              <a:rPr lang="en-US" sz="2400" dirty="0"/>
              <a:t>Which could be “potential pitfalls?”</a:t>
            </a:r>
          </a:p>
          <a:p>
            <a:pPr marL="0" indent="0">
              <a:buFont typeface="Arial"/>
              <a:buNone/>
            </a:pPr>
            <a:endParaRPr lang="en-US" sz="2400" dirty="0"/>
          </a:p>
          <a:p>
            <a:pPr marL="0" indent="0">
              <a:buFont typeface="Arial"/>
              <a:buNone/>
            </a:pPr>
            <a:r>
              <a:rPr lang="en-US" sz="2400" b="1" dirty="0">
                <a:solidFill>
                  <a:schemeClr val="accent1"/>
                </a:solidFill>
              </a:rPr>
              <a:t>Foundational COSO Principles</a:t>
            </a:r>
          </a:p>
          <a:p>
            <a:r>
              <a:rPr lang="en-US" sz="2400" dirty="0"/>
              <a:t>“The assessment should begin and end with specific business objectives [that provide basis to measure impact and probability]  that are anchored in key value drivers.”</a:t>
            </a:r>
          </a:p>
          <a:p>
            <a:r>
              <a:rPr lang="en-US" sz="2400" dirty="0"/>
              <a:t>Governance must be established so as to look across.</a:t>
            </a:r>
          </a:p>
          <a:p>
            <a:r>
              <a:rPr lang="en-US" sz="2400" dirty="0"/>
              <a:t>“Capturing leading indicators enhances the ability to anticipate possible risks and opportunities before they materialize.”</a:t>
            </a:r>
          </a:p>
          <a:p>
            <a:pPr marL="0" indent="0">
              <a:buFont typeface="Arial"/>
              <a:buNone/>
            </a:pPr>
            <a:endParaRPr lang="en-US" sz="2400" dirty="0"/>
          </a:p>
        </p:txBody>
      </p:sp>
    </p:spTree>
    <p:extLst>
      <p:ext uri="{BB962C8B-B14F-4D97-AF65-F5344CB8AC3E}">
        <p14:creationId xmlns:p14="http://schemas.microsoft.com/office/powerpoint/2010/main" val="285102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a:xfrm>
            <a:off x="613834" y="859991"/>
            <a:ext cx="10890981" cy="3522341"/>
          </a:xfrm>
        </p:spPr>
        <p:txBody>
          <a:bodyPr>
            <a:normAutofit/>
          </a:bodyPr>
          <a:lstStyle/>
          <a:p>
            <a:r>
              <a:rPr lang="en-US" sz="4267" dirty="0"/>
              <a:t>Risk Analysis</a:t>
            </a:r>
          </a:p>
        </p:txBody>
      </p:sp>
    </p:spTree>
    <p:extLst>
      <p:ext uri="{BB962C8B-B14F-4D97-AF65-F5344CB8AC3E}">
        <p14:creationId xmlns:p14="http://schemas.microsoft.com/office/powerpoint/2010/main" val="15987205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95B445-592A-0307-162B-4BFCA568F7F6}"/>
              </a:ext>
            </a:extLst>
          </p:cNvPr>
          <p:cNvSpPr>
            <a:spLocks noGrp="1"/>
          </p:cNvSpPr>
          <p:nvPr>
            <p:ph type="body" sz="quarter" idx="10"/>
          </p:nvPr>
        </p:nvSpPr>
        <p:spPr/>
        <p:txBody>
          <a:bodyPr>
            <a:normAutofit fontScale="85000" lnSpcReduction="10000"/>
          </a:bodyPr>
          <a:lstStyle/>
          <a:p>
            <a:r>
              <a:rPr lang="en-US" dirty="0"/>
              <a:t>Different environments for events that increase risk levels </a:t>
            </a:r>
          </a:p>
        </p:txBody>
      </p:sp>
      <p:sp>
        <p:nvSpPr>
          <p:cNvPr id="4" name="Content Placeholder 2">
            <a:extLst>
              <a:ext uri="{FF2B5EF4-FFF2-40B4-BE49-F238E27FC236}">
                <a16:creationId xmlns:a16="http://schemas.microsoft.com/office/drawing/2014/main" id="{DEB0117D-0106-7EB9-EE43-2CABE3A5FFF4}"/>
              </a:ext>
            </a:extLst>
          </p:cNvPr>
          <p:cNvSpPr txBox="1">
            <a:spLocks/>
          </p:cNvSpPr>
          <p:nvPr/>
        </p:nvSpPr>
        <p:spPr>
          <a:xfrm>
            <a:off x="457200" y="1600200"/>
            <a:ext cx="11201400" cy="4103914"/>
          </a:xfrm>
          <a:prstGeom prst="rect">
            <a:avLst/>
          </a:prstGeom>
        </p:spPr>
        <p:txBody>
          <a:bodyPr>
            <a:normAutofit fontScale="925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800" dirty="0"/>
              <a:t>External environment</a:t>
            </a:r>
          </a:p>
          <a:p>
            <a:pPr lvl="1"/>
            <a:r>
              <a:rPr lang="en-US" sz="2400" dirty="0"/>
              <a:t>Economic trends  </a:t>
            </a:r>
            <a:r>
              <a:rPr lang="en-US" sz="2400" i="1" dirty="0"/>
              <a:t>(What would be an example here?)</a:t>
            </a:r>
          </a:p>
          <a:p>
            <a:pPr lvl="1"/>
            <a:r>
              <a:rPr lang="en-US" sz="2400" dirty="0"/>
              <a:t>Regulatory landscape </a:t>
            </a:r>
            <a:r>
              <a:rPr lang="en-US" sz="2400" i="1" dirty="0"/>
              <a:t>(AML, Basel II, SOX, for example require RAs)</a:t>
            </a:r>
          </a:p>
          <a:p>
            <a:pPr lvl="1"/>
            <a:r>
              <a:rPr lang="en-US" sz="2400" dirty="0"/>
              <a:t>Competition </a:t>
            </a:r>
            <a:r>
              <a:rPr lang="en-US" sz="2400" i="1" dirty="0"/>
              <a:t>(What would be an example here?)</a:t>
            </a:r>
          </a:p>
          <a:p>
            <a:pPr marL="274320" lvl="1" indent="0">
              <a:buFont typeface="Arial"/>
              <a:buNone/>
            </a:pPr>
            <a:endParaRPr lang="en-US" sz="2400" dirty="0"/>
          </a:p>
          <a:p>
            <a:r>
              <a:rPr lang="en-US" sz="2800" dirty="0"/>
              <a:t>Internal environment</a:t>
            </a:r>
          </a:p>
          <a:p>
            <a:pPr lvl="1"/>
            <a:r>
              <a:rPr lang="en-US" sz="2400" dirty="0"/>
              <a:t>People  </a:t>
            </a:r>
          </a:p>
          <a:p>
            <a:pPr lvl="1"/>
            <a:r>
              <a:rPr lang="en-US" sz="2400" dirty="0"/>
              <a:t>Process</a:t>
            </a:r>
          </a:p>
          <a:p>
            <a:pPr lvl="1"/>
            <a:r>
              <a:rPr lang="en-US" sz="2400" dirty="0"/>
              <a:t>Infrastructure</a:t>
            </a:r>
          </a:p>
          <a:p>
            <a:pPr marL="609585" lvl="1" indent="0">
              <a:buNone/>
            </a:pPr>
            <a:endParaRPr lang="en-US" sz="1600" dirty="0"/>
          </a:p>
          <a:p>
            <a:pPr marL="76199" indent="0">
              <a:buNone/>
            </a:pPr>
            <a:r>
              <a:rPr lang="en-US" sz="2000" dirty="0"/>
              <a:t>New COSO definition = “the possibility that an event will occur and adversely affect the achievement of objectives.” </a:t>
            </a:r>
          </a:p>
        </p:txBody>
      </p:sp>
    </p:spTree>
    <p:extLst>
      <p:ext uri="{BB962C8B-B14F-4D97-AF65-F5344CB8AC3E}">
        <p14:creationId xmlns:p14="http://schemas.microsoft.com/office/powerpoint/2010/main" val="92527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F51B4-AFC7-7B1B-CE43-8FB2491656C9}"/>
              </a:ext>
            </a:extLst>
          </p:cNvPr>
          <p:cNvSpPr>
            <a:spLocks noGrp="1"/>
          </p:cNvSpPr>
          <p:nvPr>
            <p:ph type="body" sz="quarter" idx="10"/>
          </p:nvPr>
        </p:nvSpPr>
        <p:spPr/>
        <p:txBody>
          <a:bodyPr>
            <a:normAutofit fontScale="70000" lnSpcReduction="20000"/>
          </a:bodyPr>
          <a:lstStyle/>
          <a:p>
            <a:r>
              <a:rPr lang="en-US" dirty="0"/>
              <a:t>Risks can be “heat mapped” – it’s another tool not unlike a risk register</a:t>
            </a:r>
          </a:p>
        </p:txBody>
      </p:sp>
      <p:sp>
        <p:nvSpPr>
          <p:cNvPr id="4" name="Content Placeholder 2">
            <a:extLst>
              <a:ext uri="{FF2B5EF4-FFF2-40B4-BE49-F238E27FC236}">
                <a16:creationId xmlns:a16="http://schemas.microsoft.com/office/drawing/2014/main" id="{9D9D5ED6-644A-A149-AA7F-C31D2D78E0B7}"/>
              </a:ext>
            </a:extLst>
          </p:cNvPr>
          <p:cNvSpPr txBox="1">
            <a:spLocks/>
          </p:cNvSpPr>
          <p:nvPr/>
        </p:nvSpPr>
        <p:spPr>
          <a:xfrm>
            <a:off x="457200" y="1600200"/>
            <a:ext cx="10912882" cy="4234543"/>
          </a:xfrm>
          <a:prstGeom prst="rect">
            <a:avLst/>
          </a:prstGeom>
        </p:spPr>
        <p:txBody>
          <a:bodyPr>
            <a:normAutofit fontScale="775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a:t>Risks can span many categories in the enterprise besides operational risks, especially if business strategy is changing:</a:t>
            </a:r>
          </a:p>
          <a:p>
            <a:pPr lvl="2"/>
            <a:r>
              <a:rPr lang="en-US" sz="2400"/>
              <a:t>Market</a:t>
            </a:r>
          </a:p>
          <a:p>
            <a:pPr lvl="2"/>
            <a:r>
              <a:rPr lang="en-US" sz="2400"/>
              <a:t>Credit</a:t>
            </a:r>
          </a:p>
          <a:p>
            <a:pPr lvl="2"/>
            <a:r>
              <a:rPr lang="en-US" sz="2400"/>
              <a:t>Product</a:t>
            </a:r>
          </a:p>
          <a:p>
            <a:pPr lvl="2"/>
            <a:r>
              <a:rPr lang="en-US" sz="2400"/>
              <a:t>Liquidity</a:t>
            </a:r>
          </a:p>
          <a:p>
            <a:pPr lvl="2"/>
            <a:r>
              <a:rPr lang="en-US" sz="2400"/>
              <a:t>Accounting</a:t>
            </a:r>
          </a:p>
          <a:p>
            <a:pPr lvl="2"/>
            <a:r>
              <a:rPr lang="en-US" sz="2400"/>
              <a:t>Legal</a:t>
            </a:r>
          </a:p>
          <a:p>
            <a:pPr lvl="2"/>
            <a:r>
              <a:rPr lang="en-US" sz="2400"/>
              <a:t>Reputational</a:t>
            </a:r>
          </a:p>
          <a:p>
            <a:r>
              <a:rPr lang="en-US"/>
              <a:t>Map risks to impact (severity) and likelihood (probability) both on an risk that is inherent and risk that is residual.</a:t>
            </a:r>
          </a:p>
          <a:p>
            <a:endParaRPr lang="en-US" dirty="0"/>
          </a:p>
        </p:txBody>
      </p:sp>
    </p:spTree>
    <p:extLst>
      <p:ext uri="{BB962C8B-B14F-4D97-AF65-F5344CB8AC3E}">
        <p14:creationId xmlns:p14="http://schemas.microsoft.com/office/powerpoint/2010/main" val="2043999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B65577-ED47-980E-3EBA-469FE02CA9FD}"/>
              </a:ext>
            </a:extLst>
          </p:cNvPr>
          <p:cNvSpPr>
            <a:spLocks noGrp="1"/>
          </p:cNvSpPr>
          <p:nvPr>
            <p:ph type="body" sz="quarter" idx="11"/>
          </p:nvPr>
        </p:nvSpPr>
        <p:spPr/>
        <p:txBody>
          <a:bodyPr/>
          <a:lstStyle/>
          <a:p>
            <a:r>
              <a:rPr lang="en-US" sz="2800" dirty="0"/>
              <a:t>Inherent – risk that exists without any attempt to reduce or mitigate it.</a:t>
            </a:r>
          </a:p>
          <a:p>
            <a:r>
              <a:rPr lang="en-US" sz="2800" dirty="0"/>
              <a:t>Residual – what remains after the risk has been treated.</a:t>
            </a:r>
          </a:p>
          <a:p>
            <a:endParaRPr lang="en-US" sz="2800" dirty="0"/>
          </a:p>
          <a:p>
            <a:r>
              <a:rPr lang="en-US" sz="2800" dirty="0"/>
              <a:t>Velocity of risk – the time it takes for a risk event to manifest itself.  The time between onset of an event and when the enterprise feels it.  Estimating this properly helps build the right risk response.</a:t>
            </a:r>
          </a:p>
        </p:txBody>
      </p:sp>
      <p:sp>
        <p:nvSpPr>
          <p:cNvPr id="3" name="Text Placeholder 2">
            <a:extLst>
              <a:ext uri="{FF2B5EF4-FFF2-40B4-BE49-F238E27FC236}">
                <a16:creationId xmlns:a16="http://schemas.microsoft.com/office/drawing/2014/main" id="{2AB9276E-ECD1-C5EF-B4D2-44D18C291F93}"/>
              </a:ext>
            </a:extLst>
          </p:cNvPr>
          <p:cNvSpPr>
            <a:spLocks noGrp="1"/>
          </p:cNvSpPr>
          <p:nvPr>
            <p:ph type="body" sz="quarter" idx="10"/>
          </p:nvPr>
        </p:nvSpPr>
        <p:spPr/>
        <p:txBody>
          <a:bodyPr/>
          <a:lstStyle/>
          <a:p>
            <a:r>
              <a:rPr lang="en-US" dirty="0"/>
              <a:t>Inherent vs. Residual Risk (COSO)</a:t>
            </a:r>
          </a:p>
        </p:txBody>
      </p:sp>
    </p:spTree>
    <p:extLst>
      <p:ext uri="{BB962C8B-B14F-4D97-AF65-F5344CB8AC3E}">
        <p14:creationId xmlns:p14="http://schemas.microsoft.com/office/powerpoint/2010/main" val="3486726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01466D-58FE-651A-2A3D-CD971BBD07CE}"/>
              </a:ext>
            </a:extLst>
          </p:cNvPr>
          <p:cNvSpPr>
            <a:spLocks noGrp="1"/>
          </p:cNvSpPr>
          <p:nvPr>
            <p:ph type="body" sz="quarter" idx="10"/>
          </p:nvPr>
        </p:nvSpPr>
        <p:spPr/>
        <p:txBody>
          <a:bodyPr/>
          <a:lstStyle/>
          <a:p>
            <a:r>
              <a:rPr lang="en-US" dirty="0"/>
              <a:t> Frequency v Impact Grid</a:t>
            </a:r>
          </a:p>
        </p:txBody>
      </p:sp>
      <p:pic>
        <p:nvPicPr>
          <p:cNvPr id="4" name="Picture 2" descr="http://www.riskscorecard.net/wp-content/uploads/2012/11/Old-Heat-Diagram.png">
            <a:extLst>
              <a:ext uri="{FF2B5EF4-FFF2-40B4-BE49-F238E27FC236}">
                <a16:creationId xmlns:a16="http://schemas.microsoft.com/office/drawing/2014/main" id="{40A43616-2472-F981-0F16-57A4D270B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583" y="1733143"/>
            <a:ext cx="4027521" cy="37418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F630AC-97FC-2759-D5C4-5824EBB049CF}"/>
              </a:ext>
            </a:extLst>
          </p:cNvPr>
          <p:cNvSpPr txBox="1"/>
          <p:nvPr/>
        </p:nvSpPr>
        <p:spPr>
          <a:xfrm>
            <a:off x="6096000" y="1733143"/>
            <a:ext cx="5430716" cy="1200329"/>
          </a:xfrm>
          <a:prstGeom prst="rect">
            <a:avLst/>
          </a:prstGeom>
          <a:noFill/>
        </p:spPr>
        <p:txBody>
          <a:bodyPr wrap="square">
            <a:spAutoFit/>
          </a:bodyPr>
          <a:lstStyle/>
          <a:p>
            <a:r>
              <a:rPr lang="en-US" dirty="0"/>
              <a:t>Likelihood = what is its probability?  How frequently will it occur?</a:t>
            </a:r>
          </a:p>
          <a:p>
            <a:r>
              <a:rPr lang="en-US" dirty="0"/>
              <a:t>Magnitude = of all our risks, where does this one sit?  Impact = magnitude of loss</a:t>
            </a:r>
          </a:p>
        </p:txBody>
      </p:sp>
    </p:spTree>
    <p:extLst>
      <p:ext uri="{BB962C8B-B14F-4D97-AF65-F5344CB8AC3E}">
        <p14:creationId xmlns:p14="http://schemas.microsoft.com/office/powerpoint/2010/main" val="3698575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6EC3B7-8138-104A-EC93-0B36C253EFBE}"/>
              </a:ext>
            </a:extLst>
          </p:cNvPr>
          <p:cNvSpPr>
            <a:spLocks noGrp="1"/>
          </p:cNvSpPr>
          <p:nvPr>
            <p:ph type="body" sz="quarter" idx="10"/>
          </p:nvPr>
        </p:nvSpPr>
        <p:spPr/>
        <p:txBody>
          <a:bodyPr/>
          <a:lstStyle/>
          <a:p>
            <a:r>
              <a:rPr lang="en-US" dirty="0"/>
              <a:t>Categorizing Enterprise Risk </a:t>
            </a:r>
          </a:p>
        </p:txBody>
      </p:sp>
      <p:graphicFrame>
        <p:nvGraphicFramePr>
          <p:cNvPr id="4" name="Content Placeholder 4">
            <a:extLst>
              <a:ext uri="{FF2B5EF4-FFF2-40B4-BE49-F238E27FC236}">
                <a16:creationId xmlns:a16="http://schemas.microsoft.com/office/drawing/2014/main" id="{D0B6517F-EE66-F7F7-3E43-5A43011524FC}"/>
              </a:ext>
            </a:extLst>
          </p:cNvPr>
          <p:cNvGraphicFramePr>
            <a:graphicFrameLocks/>
          </p:cNvGraphicFramePr>
          <p:nvPr>
            <p:extLst>
              <p:ext uri="{D42A27DB-BD31-4B8C-83A1-F6EECF244321}">
                <p14:modId xmlns:p14="http://schemas.microsoft.com/office/powerpoint/2010/main" val="1490283680"/>
              </p:ext>
            </p:extLst>
          </p:nvPr>
        </p:nvGraphicFramePr>
        <p:xfrm>
          <a:off x="1045028" y="1600200"/>
          <a:ext cx="10069286" cy="2194560"/>
        </p:xfrm>
        <a:graphic>
          <a:graphicData uri="http://schemas.openxmlformats.org/drawingml/2006/table">
            <a:tbl>
              <a:tblPr firstRow="1" bandRow="1">
                <a:tableStyleId>{5C22544A-7EE6-4342-B048-85BDC9FD1C3A}</a:tableStyleId>
              </a:tblPr>
              <a:tblGrid>
                <a:gridCol w="5034643">
                  <a:extLst>
                    <a:ext uri="{9D8B030D-6E8A-4147-A177-3AD203B41FA5}">
                      <a16:colId xmlns:a16="http://schemas.microsoft.com/office/drawing/2014/main" val="20000"/>
                    </a:ext>
                  </a:extLst>
                </a:gridCol>
                <a:gridCol w="5034643">
                  <a:extLst>
                    <a:ext uri="{9D8B030D-6E8A-4147-A177-3AD203B41FA5}">
                      <a16:colId xmlns:a16="http://schemas.microsoft.com/office/drawing/2014/main" val="20001"/>
                    </a:ext>
                  </a:extLst>
                </a:gridCol>
              </a:tblGrid>
              <a:tr h="290286">
                <a:tc>
                  <a:txBody>
                    <a:bodyPr/>
                    <a:lstStyle/>
                    <a:p>
                      <a:r>
                        <a:rPr lang="en-US" sz="1800" dirty="0"/>
                        <a:t>Financial</a:t>
                      </a:r>
                    </a:p>
                  </a:txBody>
                  <a:tcPr/>
                </a:tc>
                <a:tc>
                  <a:txBody>
                    <a:bodyPr/>
                    <a:lstStyle/>
                    <a:p>
                      <a:r>
                        <a:rPr lang="en-US" sz="1800" dirty="0"/>
                        <a:t>Legal and Regulatory</a:t>
                      </a:r>
                    </a:p>
                  </a:txBody>
                  <a:tcPr/>
                </a:tc>
                <a:extLst>
                  <a:ext uri="{0D108BD9-81ED-4DB2-BD59-A6C34878D82A}">
                    <a16:rowId xmlns:a16="http://schemas.microsoft.com/office/drawing/2014/main" val="10000"/>
                  </a:ext>
                </a:extLst>
              </a:tr>
              <a:tr h="290286">
                <a:tc>
                  <a:txBody>
                    <a:bodyPr/>
                    <a:lstStyle/>
                    <a:p>
                      <a:r>
                        <a:rPr lang="en-US" sz="1800" dirty="0"/>
                        <a:t>Geopolitical</a:t>
                      </a:r>
                    </a:p>
                  </a:txBody>
                  <a:tcPr/>
                </a:tc>
                <a:tc>
                  <a:txBody>
                    <a:bodyPr/>
                    <a:lstStyle/>
                    <a:p>
                      <a:r>
                        <a:rPr lang="en-US" sz="1800" dirty="0"/>
                        <a:t>Industry/Marketplace</a:t>
                      </a:r>
                    </a:p>
                  </a:txBody>
                  <a:tcPr/>
                </a:tc>
                <a:extLst>
                  <a:ext uri="{0D108BD9-81ED-4DB2-BD59-A6C34878D82A}">
                    <a16:rowId xmlns:a16="http://schemas.microsoft.com/office/drawing/2014/main" val="10001"/>
                  </a:ext>
                </a:extLst>
              </a:tr>
              <a:tr h="290286">
                <a:tc>
                  <a:txBody>
                    <a:bodyPr/>
                    <a:lstStyle/>
                    <a:p>
                      <a:r>
                        <a:rPr lang="en-US" sz="1800" dirty="0"/>
                        <a:t>Strategic</a:t>
                      </a:r>
                    </a:p>
                  </a:txBody>
                  <a:tcPr/>
                </a:tc>
                <a:tc>
                  <a:txBody>
                    <a:bodyPr/>
                    <a:lstStyle/>
                    <a:p>
                      <a:r>
                        <a:rPr lang="en-US" sz="1800" dirty="0"/>
                        <a:t>Catastrophic</a:t>
                      </a:r>
                    </a:p>
                  </a:txBody>
                  <a:tcPr/>
                </a:tc>
                <a:extLst>
                  <a:ext uri="{0D108BD9-81ED-4DB2-BD59-A6C34878D82A}">
                    <a16:rowId xmlns:a16="http://schemas.microsoft.com/office/drawing/2014/main" val="10002"/>
                  </a:ext>
                </a:extLst>
              </a:tr>
              <a:tr h="290286">
                <a:tc>
                  <a:txBody>
                    <a:bodyPr/>
                    <a:lstStyle/>
                    <a:p>
                      <a:r>
                        <a:rPr lang="en-US" sz="1800" dirty="0"/>
                        <a:t>Human </a:t>
                      </a:r>
                    </a:p>
                  </a:txBody>
                  <a:tcPr/>
                </a:tc>
                <a:tc>
                  <a:txBody>
                    <a:bodyPr/>
                    <a:lstStyle/>
                    <a:p>
                      <a:r>
                        <a:rPr lang="en-US" sz="1800" dirty="0"/>
                        <a:t>Operational</a:t>
                      </a:r>
                    </a:p>
                  </a:txBody>
                  <a:tcPr/>
                </a:tc>
                <a:extLst>
                  <a:ext uri="{0D108BD9-81ED-4DB2-BD59-A6C34878D82A}">
                    <a16:rowId xmlns:a16="http://schemas.microsoft.com/office/drawing/2014/main" val="10003"/>
                  </a:ext>
                </a:extLst>
              </a:tr>
              <a:tr h="290286">
                <a:tc>
                  <a:txBody>
                    <a:bodyPr/>
                    <a:lstStyle/>
                    <a:p>
                      <a:r>
                        <a:rPr lang="en-US" sz="1800" dirty="0"/>
                        <a:t>Environmental</a:t>
                      </a:r>
                    </a:p>
                  </a:txBody>
                  <a:tcPr/>
                </a:tc>
                <a:tc>
                  <a:txBody>
                    <a:bodyPr/>
                    <a:lstStyle/>
                    <a:p>
                      <a:r>
                        <a:rPr lang="en-US" sz="1800" dirty="0"/>
                        <a:t>Third</a:t>
                      </a:r>
                      <a:r>
                        <a:rPr lang="en-US" sz="1800" baseline="0" dirty="0"/>
                        <a:t> Party Risk (contracting)</a:t>
                      </a:r>
                      <a:endParaRPr lang="en-US" sz="1800" dirty="0"/>
                    </a:p>
                  </a:txBody>
                  <a:tcPr/>
                </a:tc>
                <a:extLst>
                  <a:ext uri="{0D108BD9-81ED-4DB2-BD59-A6C34878D82A}">
                    <a16:rowId xmlns:a16="http://schemas.microsoft.com/office/drawing/2014/main" val="10004"/>
                  </a:ext>
                </a:extLst>
              </a:tr>
              <a:tr h="290286">
                <a:tc>
                  <a:txBody>
                    <a:bodyPr/>
                    <a:lstStyle/>
                    <a:p>
                      <a:r>
                        <a:rPr lang="en-US" sz="1800" dirty="0"/>
                        <a:t>Information</a:t>
                      </a:r>
                      <a:r>
                        <a:rPr lang="en-US" sz="1800" baseline="0" dirty="0"/>
                        <a:t> Technology</a:t>
                      </a:r>
                      <a:endParaRPr lang="en-US" sz="1800" dirty="0"/>
                    </a:p>
                  </a:txBody>
                  <a:tcPr/>
                </a:tc>
                <a:tc>
                  <a:txBody>
                    <a:bodyPr/>
                    <a:lstStyle/>
                    <a:p>
                      <a:r>
                        <a:rPr lang="en-US" sz="1800" dirty="0"/>
                        <a:t>Reputational</a:t>
                      </a:r>
                    </a:p>
                  </a:txBody>
                  <a:tcPr/>
                </a:tc>
                <a:extLst>
                  <a:ext uri="{0D108BD9-81ED-4DB2-BD59-A6C34878D82A}">
                    <a16:rowId xmlns:a16="http://schemas.microsoft.com/office/drawing/2014/main" val="10005"/>
                  </a:ext>
                </a:extLst>
              </a:tr>
            </a:tbl>
          </a:graphicData>
        </a:graphic>
      </p:graphicFrame>
      <p:sp>
        <p:nvSpPr>
          <p:cNvPr id="5" name="TextBox 4">
            <a:extLst>
              <a:ext uri="{FF2B5EF4-FFF2-40B4-BE49-F238E27FC236}">
                <a16:creationId xmlns:a16="http://schemas.microsoft.com/office/drawing/2014/main" id="{A945F14B-4F80-E97B-F9F2-588E39AA720B}"/>
              </a:ext>
            </a:extLst>
          </p:cNvPr>
          <p:cNvSpPr txBox="1"/>
          <p:nvPr/>
        </p:nvSpPr>
        <p:spPr>
          <a:xfrm>
            <a:off x="733575" y="4084881"/>
            <a:ext cx="4295624" cy="2031325"/>
          </a:xfrm>
          <a:prstGeom prst="rect">
            <a:avLst/>
          </a:prstGeom>
          <a:noFill/>
        </p:spPr>
        <p:txBody>
          <a:bodyPr wrap="square" rtlCol="0">
            <a:spAutoFit/>
          </a:bodyPr>
          <a:lstStyle/>
          <a:p>
            <a:r>
              <a:rPr lang="en-US" dirty="0"/>
              <a:t>A </a:t>
            </a:r>
            <a:r>
              <a:rPr lang="en-US" b="1" dirty="0"/>
              <a:t>black swan event </a:t>
            </a:r>
            <a:r>
              <a:rPr lang="en-US" dirty="0"/>
              <a:t> </a:t>
            </a:r>
          </a:p>
          <a:p>
            <a:pPr marL="285750" indent="-285750">
              <a:buFont typeface="Arial" panose="020B0604020202020204" pitchFamily="34" charset="0"/>
              <a:buChar char="•"/>
            </a:pPr>
            <a:r>
              <a:rPr lang="en-US" dirty="0"/>
              <a:t>Is out of the realm of reasonable expectations</a:t>
            </a:r>
          </a:p>
          <a:p>
            <a:pPr marL="285750" indent="-285750">
              <a:buFont typeface="Arial" panose="020B0604020202020204" pitchFamily="34" charset="0"/>
              <a:buChar char="•"/>
            </a:pPr>
            <a:r>
              <a:rPr lang="en-US" dirty="0"/>
              <a:t>Has dire consequences</a:t>
            </a:r>
          </a:p>
          <a:p>
            <a:pPr marL="285750" indent="-285750">
              <a:buFont typeface="Arial" panose="020B0604020202020204" pitchFamily="34" charset="0"/>
              <a:buChar char="•"/>
            </a:pPr>
            <a:r>
              <a:rPr lang="en-US" dirty="0"/>
              <a:t>Afterward, we can easily explain.</a:t>
            </a:r>
          </a:p>
          <a:p>
            <a:pPr lvl="2"/>
            <a:r>
              <a:rPr lang="en-US" dirty="0"/>
              <a:t>(</a:t>
            </a:r>
            <a:r>
              <a:rPr lang="en-US" dirty="0" err="1"/>
              <a:t>Taleb</a:t>
            </a:r>
            <a:r>
              <a:rPr lang="en-US" dirty="0"/>
              <a:t>, </a:t>
            </a:r>
            <a:r>
              <a:rPr lang="en-US" i="1" dirty="0"/>
              <a:t>The Black Swan</a:t>
            </a:r>
            <a:r>
              <a:rPr lang="en-US" dirty="0"/>
              <a:t>)</a:t>
            </a:r>
          </a:p>
          <a:p>
            <a:endParaRPr lang="en-US" dirty="0"/>
          </a:p>
        </p:txBody>
      </p:sp>
      <p:pic>
        <p:nvPicPr>
          <p:cNvPr id="6" name="Picture 2" descr="black swan photo: Black Swan IMG_7997.jpg">
            <a:extLst>
              <a:ext uri="{FF2B5EF4-FFF2-40B4-BE49-F238E27FC236}">
                <a16:creationId xmlns:a16="http://schemas.microsoft.com/office/drawing/2014/main" id="{03C4515C-39BF-103B-58DB-5B0DBBE5B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7514" y="4074583"/>
            <a:ext cx="3432105" cy="228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778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88C455-27DC-F591-EB60-02F067672E25}"/>
              </a:ext>
            </a:extLst>
          </p:cNvPr>
          <p:cNvSpPr>
            <a:spLocks noGrp="1"/>
          </p:cNvSpPr>
          <p:nvPr>
            <p:ph type="body"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rise of the Nazis in Germany of the 1930's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atomic bombings of Hiroshima and Nagasaki</a:t>
            </a:r>
          </a:p>
          <a:p>
            <a:pPr marL="0" indent="0" eaLnBrk="0" fontAlgn="base" hangingPunct="0">
              <a:spcBef>
                <a:spcPct val="0"/>
              </a:spcBef>
              <a:spcAft>
                <a:spcPct val="0"/>
              </a:spcAft>
              <a:buClrTx/>
              <a:buSzTx/>
              <a:buFontTx/>
              <a:buChar char="•"/>
            </a:pPr>
            <a:r>
              <a:rPr lang="en-US" altLang="en-US" sz="2800" b="0" dirty="0">
                <a:latin typeface="Arial" panose="020B0604020202020204" pitchFamily="34" charset="0"/>
              </a:rPr>
              <a:t>The invention of the internet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September 11, 2001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Arab Spring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Iranian revolution of 1979</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b="0" dirty="0">
                <a:latin typeface="Arial" panose="020B0604020202020204" pitchFamily="34" charset="0"/>
              </a:rPr>
              <a:t>Boston bombings 2013</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b="0" dirty="0">
                <a:latin typeface="Arial" panose="020B0604020202020204" pitchFamily="34" charset="0"/>
              </a:rPr>
              <a:t>Boeing 737MAX groundings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b="0" dirty="0">
                <a:latin typeface="Arial" panose="020B0604020202020204" pitchFamily="34" charset="0"/>
              </a:rPr>
              <a:t>Coronavirus 2020</a:t>
            </a:r>
          </a:p>
        </p:txBody>
      </p:sp>
      <p:sp>
        <p:nvSpPr>
          <p:cNvPr id="3" name="Text Placeholder 2">
            <a:extLst>
              <a:ext uri="{FF2B5EF4-FFF2-40B4-BE49-F238E27FC236}">
                <a16:creationId xmlns:a16="http://schemas.microsoft.com/office/drawing/2014/main" id="{7CB344CE-D7A7-36A2-BC90-98AA193FB2E9}"/>
              </a:ext>
            </a:extLst>
          </p:cNvPr>
          <p:cNvSpPr>
            <a:spLocks noGrp="1"/>
          </p:cNvSpPr>
          <p:nvPr>
            <p:ph type="body" sz="quarter" idx="10"/>
          </p:nvPr>
        </p:nvSpPr>
        <p:spPr/>
        <p:txBody>
          <a:bodyPr/>
          <a:lstStyle/>
          <a:p>
            <a:r>
              <a:rPr lang="en-US" dirty="0"/>
              <a:t>Examples of Black Swan events</a:t>
            </a:r>
          </a:p>
        </p:txBody>
      </p:sp>
    </p:spTree>
    <p:extLst>
      <p:ext uri="{BB962C8B-B14F-4D97-AF65-F5344CB8AC3E}">
        <p14:creationId xmlns:p14="http://schemas.microsoft.com/office/powerpoint/2010/main" val="1301747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FCB3E5-DAF4-F017-921C-3EDC7FD5B85C}"/>
              </a:ext>
            </a:extLst>
          </p:cNvPr>
          <p:cNvSpPr>
            <a:spLocks noGrp="1"/>
          </p:cNvSpPr>
          <p:nvPr>
            <p:ph type="body" sz="quarter" idx="10"/>
          </p:nvPr>
        </p:nvSpPr>
        <p:spPr/>
        <p:txBody>
          <a:bodyPr/>
          <a:lstStyle/>
          <a:p>
            <a:r>
              <a:rPr lang="en-US" dirty="0"/>
              <a:t>ISO Risk Management Process</a:t>
            </a:r>
          </a:p>
        </p:txBody>
      </p:sp>
      <p:sp>
        <p:nvSpPr>
          <p:cNvPr id="4" name="Content Placeholder 2">
            <a:extLst>
              <a:ext uri="{FF2B5EF4-FFF2-40B4-BE49-F238E27FC236}">
                <a16:creationId xmlns:a16="http://schemas.microsoft.com/office/drawing/2014/main" id="{119EB89C-BE89-55B6-7203-84824C54F585}"/>
              </a:ext>
            </a:extLst>
          </p:cNvPr>
          <p:cNvSpPr txBox="1">
            <a:spLocks/>
          </p:cNvSpPr>
          <p:nvPr/>
        </p:nvSpPr>
        <p:spPr>
          <a:xfrm>
            <a:off x="457200" y="1600200"/>
            <a:ext cx="10831286" cy="4038600"/>
          </a:xfrm>
          <a:prstGeom prst="rect">
            <a:avLst/>
          </a:prstGeom>
        </p:spPr>
        <p:txBody>
          <a:bodyPr>
            <a:normAutofit fontScale="55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a:t>Similar to 1930s “plan, do, act, check” processes (Shewhart)</a:t>
            </a:r>
          </a:p>
          <a:p>
            <a:r>
              <a:rPr lang="en-US"/>
              <a:t>Similar also to other process-improvement processes like</a:t>
            </a:r>
          </a:p>
          <a:p>
            <a:pPr lvl="1"/>
            <a:r>
              <a:rPr lang="en-US"/>
              <a:t>Six Sigma</a:t>
            </a:r>
          </a:p>
          <a:p>
            <a:pPr lvl="1"/>
            <a:r>
              <a:rPr lang="en-US"/>
              <a:t>Lean</a:t>
            </a:r>
          </a:p>
          <a:p>
            <a:r>
              <a:rPr lang="en-US">
                <a:solidFill>
                  <a:srgbClr val="FF0000"/>
                </a:solidFill>
              </a:rPr>
              <a:t>Steps to establish a program</a:t>
            </a:r>
          </a:p>
          <a:p>
            <a:pPr lvl="1"/>
            <a:r>
              <a:rPr lang="en-US"/>
              <a:t>Appoint a risk manager to lead development of tools, including workshop and scale tools</a:t>
            </a:r>
          </a:p>
          <a:p>
            <a:pPr lvl="1"/>
            <a:r>
              <a:rPr lang="en-US"/>
              <a:t>Provide staff training</a:t>
            </a:r>
          </a:p>
          <a:p>
            <a:pPr lvl="1"/>
            <a:r>
              <a:rPr lang="en-US"/>
              <a:t>Develop a risk manual or guide</a:t>
            </a:r>
          </a:p>
          <a:p>
            <a:pPr lvl="1"/>
            <a:r>
              <a:rPr lang="en-US"/>
              <a:t>Create risk tables and registers to document consequences/likelihood</a:t>
            </a:r>
          </a:p>
          <a:p>
            <a:pPr lvl="1"/>
            <a:r>
              <a:rPr lang="en-US"/>
              <a:t>Create a risk website or some other reporting mechanism</a:t>
            </a:r>
          </a:p>
          <a:p>
            <a:pPr lvl="1"/>
            <a:r>
              <a:rPr lang="en-US"/>
              <a:t>Keep tools simple and management practical</a:t>
            </a:r>
          </a:p>
          <a:p>
            <a:pPr lvl="1"/>
            <a:r>
              <a:rPr lang="en-US"/>
              <a:t>Integrate risk management into agency processes</a:t>
            </a:r>
            <a:endParaRPr lang="en-US" dirty="0"/>
          </a:p>
        </p:txBody>
      </p:sp>
    </p:spTree>
    <p:extLst>
      <p:ext uri="{BB962C8B-B14F-4D97-AF65-F5344CB8AC3E}">
        <p14:creationId xmlns:p14="http://schemas.microsoft.com/office/powerpoint/2010/main" val="1591742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7B9C88-50C4-AF0D-C2AE-01FAC6E1C770}"/>
              </a:ext>
            </a:extLst>
          </p:cNvPr>
          <p:cNvSpPr>
            <a:spLocks noGrp="1"/>
          </p:cNvSpPr>
          <p:nvPr>
            <p:ph type="subTitle" idx="1"/>
          </p:nvPr>
        </p:nvSpPr>
        <p:spPr>
          <a:xfrm>
            <a:off x="784964" y="946758"/>
            <a:ext cx="9144000" cy="1946751"/>
          </a:xfrm>
        </p:spPr>
        <p:txBody>
          <a:bodyPr>
            <a:normAutofit/>
          </a:bodyPr>
          <a:lstStyle/>
          <a:p>
            <a:pPr algn="l"/>
            <a:r>
              <a:rPr lang="en-US" sz="4400" dirty="0"/>
              <a:t>The small group question: </a:t>
            </a:r>
          </a:p>
          <a:p>
            <a:pPr algn="l"/>
            <a:r>
              <a:rPr lang="en-US" sz="4400" dirty="0"/>
              <a:t>Security Risk</a:t>
            </a:r>
          </a:p>
        </p:txBody>
      </p:sp>
      <p:sp>
        <p:nvSpPr>
          <p:cNvPr id="5" name="Text Placeholder 5">
            <a:extLst>
              <a:ext uri="{FF2B5EF4-FFF2-40B4-BE49-F238E27FC236}">
                <a16:creationId xmlns:a16="http://schemas.microsoft.com/office/drawing/2014/main" id="{7575BCF9-1504-8652-BC45-9B70CAC47075}"/>
              </a:ext>
            </a:extLst>
          </p:cNvPr>
          <p:cNvSpPr txBox="1">
            <a:spLocks/>
          </p:cNvSpPr>
          <p:nvPr/>
        </p:nvSpPr>
        <p:spPr>
          <a:xfrm>
            <a:off x="784964" y="4194945"/>
            <a:ext cx="10588669" cy="2147170"/>
          </a:xfrm>
          <a:prstGeom prst="rect">
            <a:avLst/>
          </a:prstGeom>
        </p:spPr>
        <p:txBody>
          <a:bodyPr>
            <a:normAutofit fontScale="55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342900" indent="-342900">
              <a:buFont typeface="Arial" panose="020B0604020202020204" pitchFamily="34" charset="0"/>
              <a:buChar char="•"/>
            </a:pPr>
            <a:r>
              <a:rPr lang="en-US" i="1" dirty="0"/>
              <a:t>Appoint a scribe/speaker.  (Can rotate by week if you wish)</a:t>
            </a:r>
          </a:p>
          <a:p>
            <a:pPr marL="342900" indent="-342900">
              <a:buFont typeface="Arial" panose="020B0604020202020204" pitchFamily="34" charset="0"/>
              <a:buChar char="•"/>
            </a:pPr>
            <a:r>
              <a:rPr lang="en-US" i="1" dirty="0"/>
              <a:t>Capture names of all members of group present on your report.</a:t>
            </a:r>
          </a:p>
          <a:p>
            <a:pPr marL="342900" indent="-342900">
              <a:buFont typeface="Arial" panose="020B0604020202020204" pitchFamily="34" charset="0"/>
              <a:buChar char="•"/>
            </a:pPr>
            <a:r>
              <a:rPr lang="en-US" i="1" dirty="0"/>
              <a:t>Please add your responses directly to the discussion board.</a:t>
            </a:r>
          </a:p>
          <a:p>
            <a:pPr marL="342900" indent="-342900">
              <a:buFont typeface="Arial" panose="020B0604020202020204" pitchFamily="34" charset="0"/>
              <a:buChar char="•"/>
            </a:pPr>
            <a:r>
              <a:rPr lang="en-US" b="1" i="1" dirty="0"/>
              <a:t>You have 20 minutes to construct report in PowerPoint/ Google Slides.</a:t>
            </a:r>
          </a:p>
          <a:p>
            <a:pPr marL="342900" indent="-342900">
              <a:buFont typeface="Arial" panose="020B0604020202020204" pitchFamily="34" charset="0"/>
              <a:buChar char="•"/>
            </a:pPr>
            <a:r>
              <a:rPr lang="en-US" i="1" dirty="0"/>
              <a:t>Because there are 7 groups, please choose to report only one of your bullet points, to leave room for other groups’ reports.  </a:t>
            </a:r>
          </a:p>
        </p:txBody>
      </p:sp>
      <p:cxnSp>
        <p:nvCxnSpPr>
          <p:cNvPr id="8" name="Straight Connector 7">
            <a:extLst>
              <a:ext uri="{FF2B5EF4-FFF2-40B4-BE49-F238E27FC236}">
                <a16:creationId xmlns:a16="http://schemas.microsoft.com/office/drawing/2014/main" id="{81722DDF-B0C4-6B48-D4B7-9C642BAB504B}"/>
              </a:ext>
            </a:extLst>
          </p:cNvPr>
          <p:cNvCxnSpPr/>
          <p:nvPr/>
        </p:nvCxnSpPr>
        <p:spPr>
          <a:xfrm>
            <a:off x="784964" y="4070959"/>
            <a:ext cx="997489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4634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92E7FE-7B52-ACB8-3DE5-E20F554646E2}"/>
              </a:ext>
            </a:extLst>
          </p:cNvPr>
          <p:cNvSpPr>
            <a:spLocks noGrp="1"/>
          </p:cNvSpPr>
          <p:nvPr>
            <p:ph type="body" sz="quarter" idx="11"/>
          </p:nvPr>
        </p:nvSpPr>
        <p:spPr/>
        <p:txBody>
          <a:bodyPr/>
          <a:lstStyle/>
          <a:p>
            <a:r>
              <a:rPr lang="en-US" sz="2400" dirty="0"/>
              <a:t>In November 2020, the Trump administration declared downloads of the Tik Tok and WeChat apps to be threats to national security and banned them both as of November 20, 2020. </a:t>
            </a:r>
          </a:p>
          <a:p>
            <a:r>
              <a:rPr lang="en-US" sz="2400" dirty="0"/>
              <a:t>The Biden administration has since reversed the order and is conducting its own "evidence-based" analysis of the potential security risks of using the apps. </a:t>
            </a:r>
          </a:p>
          <a:p>
            <a:r>
              <a:rPr lang="en-US" sz="2400" dirty="0"/>
              <a:t>What are the risks that the applications pose? Be specific.</a:t>
            </a:r>
          </a:p>
          <a:p>
            <a:r>
              <a:rPr lang="en-US" sz="2400" dirty="0"/>
              <a:t>Is there a way to mitigate the risks that each app poses?</a:t>
            </a:r>
          </a:p>
          <a:p>
            <a:pPr marL="0" indent="0" algn="ctr">
              <a:buNone/>
            </a:pPr>
            <a:r>
              <a:rPr lang="en-US" sz="2000" dirty="0">
                <a:highlight>
                  <a:srgbClr val="FFFF00"/>
                </a:highlight>
              </a:rPr>
              <a:t>Groups 1-4 Take Tik Tok; </a:t>
            </a:r>
          </a:p>
          <a:p>
            <a:pPr marL="0" indent="0" algn="ctr">
              <a:buNone/>
            </a:pPr>
            <a:r>
              <a:rPr lang="en-US" sz="2000" dirty="0">
                <a:highlight>
                  <a:srgbClr val="FFFF00"/>
                </a:highlight>
              </a:rPr>
              <a:t>Groups 5-7 Take WeChat.</a:t>
            </a:r>
          </a:p>
        </p:txBody>
      </p:sp>
      <p:sp>
        <p:nvSpPr>
          <p:cNvPr id="3" name="Text Placeholder 2">
            <a:extLst>
              <a:ext uri="{FF2B5EF4-FFF2-40B4-BE49-F238E27FC236}">
                <a16:creationId xmlns:a16="http://schemas.microsoft.com/office/drawing/2014/main" id="{2D4A2EB5-8F9C-58BF-FB28-7B76CC62C503}"/>
              </a:ext>
            </a:extLst>
          </p:cNvPr>
          <p:cNvSpPr>
            <a:spLocks noGrp="1"/>
          </p:cNvSpPr>
          <p:nvPr>
            <p:ph type="body" sz="quarter" idx="10"/>
          </p:nvPr>
        </p:nvSpPr>
        <p:spPr/>
        <p:txBody>
          <a:bodyPr/>
          <a:lstStyle/>
          <a:p>
            <a:r>
              <a:rPr lang="en-US" dirty="0"/>
              <a:t>The Question</a:t>
            </a:r>
          </a:p>
        </p:txBody>
      </p:sp>
    </p:spTree>
    <p:extLst>
      <p:ext uri="{BB962C8B-B14F-4D97-AF65-F5344CB8AC3E}">
        <p14:creationId xmlns:p14="http://schemas.microsoft.com/office/powerpoint/2010/main" val="245240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06B147-BDE9-8FEF-4C5B-6AC817963F80}"/>
              </a:ext>
            </a:extLst>
          </p:cNvPr>
          <p:cNvSpPr>
            <a:spLocks noGrp="1"/>
          </p:cNvSpPr>
          <p:nvPr>
            <p:ph type="body" sz="quarter" idx="11"/>
          </p:nvPr>
        </p:nvSpPr>
        <p:spPr>
          <a:xfrm>
            <a:off x="597231" y="2307557"/>
            <a:ext cx="11047923" cy="3154535"/>
          </a:xfrm>
        </p:spPr>
        <p:txBody>
          <a:bodyPr/>
          <a:lstStyle/>
          <a:p>
            <a:r>
              <a:rPr lang="en-US" b="0" dirty="0"/>
              <a:t>Risk analysis is a systematic process that involves identifying, assessing, and evaluating potential risks to understand their likelihood of occurrence and potential impact. Its objective is to develop strategies to manage or mitigate those risks effectively.</a:t>
            </a:r>
          </a:p>
        </p:txBody>
      </p:sp>
      <p:sp>
        <p:nvSpPr>
          <p:cNvPr id="3" name="Text Placeholder 2">
            <a:extLst>
              <a:ext uri="{FF2B5EF4-FFF2-40B4-BE49-F238E27FC236}">
                <a16:creationId xmlns:a16="http://schemas.microsoft.com/office/drawing/2014/main" id="{69486FA1-4B55-B346-3312-6874C87021AE}"/>
              </a:ext>
            </a:extLst>
          </p:cNvPr>
          <p:cNvSpPr>
            <a:spLocks noGrp="1"/>
          </p:cNvSpPr>
          <p:nvPr>
            <p:ph type="body" sz="quarter" idx="10"/>
          </p:nvPr>
        </p:nvSpPr>
        <p:spPr/>
        <p:txBody>
          <a:bodyPr/>
          <a:lstStyle/>
          <a:p>
            <a:r>
              <a:rPr lang="en-US" dirty="0"/>
              <a:t>Risk Analysis</a:t>
            </a:r>
          </a:p>
        </p:txBody>
      </p:sp>
    </p:spTree>
    <p:extLst>
      <p:ext uri="{BB962C8B-B14F-4D97-AF65-F5344CB8AC3E}">
        <p14:creationId xmlns:p14="http://schemas.microsoft.com/office/powerpoint/2010/main" val="365164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business&#10;&#10;Description automatically generated">
            <a:extLst>
              <a:ext uri="{FF2B5EF4-FFF2-40B4-BE49-F238E27FC236}">
                <a16:creationId xmlns:a16="http://schemas.microsoft.com/office/drawing/2014/main" id="{77E9D383-2C91-AB62-7F1F-131CD2A75312}"/>
              </a:ext>
            </a:extLst>
          </p:cNvPr>
          <p:cNvPicPr>
            <a:picLocks noChangeAspect="1"/>
          </p:cNvPicPr>
          <p:nvPr/>
        </p:nvPicPr>
        <p:blipFill>
          <a:blip r:embed="rId3"/>
          <a:stretch>
            <a:fillRect/>
          </a:stretch>
        </p:blipFill>
        <p:spPr>
          <a:xfrm>
            <a:off x="5733864" y="594656"/>
            <a:ext cx="6458137" cy="6263345"/>
          </a:xfrm>
          <a:prstGeom prst="rect">
            <a:avLst/>
          </a:prstGeom>
        </p:spPr>
      </p:pic>
      <p:sp>
        <p:nvSpPr>
          <p:cNvPr id="3" name="Text Placeholder 2">
            <a:extLst>
              <a:ext uri="{FF2B5EF4-FFF2-40B4-BE49-F238E27FC236}">
                <a16:creationId xmlns:a16="http://schemas.microsoft.com/office/drawing/2014/main" id="{69486FA1-4B55-B346-3312-6874C87021AE}"/>
              </a:ext>
            </a:extLst>
          </p:cNvPr>
          <p:cNvSpPr>
            <a:spLocks noGrp="1"/>
          </p:cNvSpPr>
          <p:nvPr>
            <p:ph type="body" sz="quarter" idx="10"/>
          </p:nvPr>
        </p:nvSpPr>
        <p:spPr/>
        <p:txBody>
          <a:bodyPr/>
          <a:lstStyle/>
          <a:p>
            <a:r>
              <a:rPr lang="en-US" dirty="0"/>
              <a:t>Risk Analysis</a:t>
            </a:r>
          </a:p>
        </p:txBody>
      </p:sp>
      <p:sp>
        <p:nvSpPr>
          <p:cNvPr id="5" name="Text Placeholder 4">
            <a:extLst>
              <a:ext uri="{FF2B5EF4-FFF2-40B4-BE49-F238E27FC236}">
                <a16:creationId xmlns:a16="http://schemas.microsoft.com/office/drawing/2014/main" id="{933688B3-AB0C-F1A1-3455-3327ED0446DA}"/>
              </a:ext>
            </a:extLst>
          </p:cNvPr>
          <p:cNvSpPr>
            <a:spLocks noGrp="1"/>
          </p:cNvSpPr>
          <p:nvPr>
            <p:ph type="body" sz="quarter" idx="11"/>
          </p:nvPr>
        </p:nvSpPr>
        <p:spPr>
          <a:xfrm>
            <a:off x="597231" y="2307557"/>
            <a:ext cx="5722887" cy="3154535"/>
          </a:xfrm>
        </p:spPr>
        <p:txBody>
          <a:bodyPr/>
          <a:lstStyle/>
          <a:p>
            <a:r>
              <a:rPr lang="en-US" sz="2400" b="0" dirty="0"/>
              <a:t>The risk analysis process typically includes identifying risks, assessing their probability and impact, analyzing their interdependencies, and developing risk mitigation strategies or contingency plans.</a:t>
            </a:r>
          </a:p>
        </p:txBody>
      </p:sp>
    </p:spTree>
    <p:extLst>
      <p:ext uri="{BB962C8B-B14F-4D97-AF65-F5344CB8AC3E}">
        <p14:creationId xmlns:p14="http://schemas.microsoft.com/office/powerpoint/2010/main" val="350135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486FA1-4B55-B346-3312-6874C87021AE}"/>
              </a:ext>
            </a:extLst>
          </p:cNvPr>
          <p:cNvSpPr>
            <a:spLocks noGrp="1"/>
          </p:cNvSpPr>
          <p:nvPr>
            <p:ph type="body" sz="quarter" idx="10"/>
          </p:nvPr>
        </p:nvSpPr>
        <p:spPr/>
        <p:txBody>
          <a:bodyPr/>
          <a:lstStyle/>
          <a:p>
            <a:r>
              <a:rPr lang="en-US" dirty="0"/>
              <a:t>Risk Analysis</a:t>
            </a:r>
          </a:p>
        </p:txBody>
      </p:sp>
      <p:sp>
        <p:nvSpPr>
          <p:cNvPr id="5" name="Text Placeholder 4">
            <a:extLst>
              <a:ext uri="{FF2B5EF4-FFF2-40B4-BE49-F238E27FC236}">
                <a16:creationId xmlns:a16="http://schemas.microsoft.com/office/drawing/2014/main" id="{933688B3-AB0C-F1A1-3455-3327ED0446DA}"/>
              </a:ext>
            </a:extLst>
          </p:cNvPr>
          <p:cNvSpPr>
            <a:spLocks noGrp="1"/>
          </p:cNvSpPr>
          <p:nvPr>
            <p:ph type="body" sz="quarter" idx="11"/>
          </p:nvPr>
        </p:nvSpPr>
        <p:spPr>
          <a:xfrm>
            <a:off x="597231" y="2307557"/>
            <a:ext cx="5722887" cy="3154535"/>
          </a:xfrm>
        </p:spPr>
        <p:txBody>
          <a:bodyPr/>
          <a:lstStyle/>
          <a:p>
            <a:r>
              <a:rPr lang="en-US" sz="2400" b="0" dirty="0"/>
              <a:t>The risk analysis process typically includes identifying risks, assessing their probability and impact, analyzing their interdependencies, and developing risk mitigation strategies or contingency plans.</a:t>
            </a:r>
          </a:p>
        </p:txBody>
      </p:sp>
      <p:pic>
        <p:nvPicPr>
          <p:cNvPr id="4" name="Picture 3" descr="A diagram of a risk analysis&#10;&#10;Description automatically generated">
            <a:extLst>
              <a:ext uri="{FF2B5EF4-FFF2-40B4-BE49-F238E27FC236}">
                <a16:creationId xmlns:a16="http://schemas.microsoft.com/office/drawing/2014/main" id="{BBE00F65-67FD-C1BB-1F42-35FF97F4A7A3}"/>
              </a:ext>
            </a:extLst>
          </p:cNvPr>
          <p:cNvPicPr>
            <a:picLocks noChangeAspect="1"/>
          </p:cNvPicPr>
          <p:nvPr/>
        </p:nvPicPr>
        <p:blipFill>
          <a:blip r:embed="rId3"/>
          <a:stretch>
            <a:fillRect/>
          </a:stretch>
        </p:blipFill>
        <p:spPr>
          <a:xfrm>
            <a:off x="-1" y="0"/>
            <a:ext cx="12222001" cy="6858000"/>
          </a:xfrm>
          <a:prstGeom prst="rect">
            <a:avLst/>
          </a:prstGeom>
        </p:spPr>
      </p:pic>
    </p:spTree>
    <p:extLst>
      <p:ext uri="{BB962C8B-B14F-4D97-AF65-F5344CB8AC3E}">
        <p14:creationId xmlns:p14="http://schemas.microsoft.com/office/powerpoint/2010/main" val="81395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486FA1-4B55-B346-3312-6874C87021AE}"/>
              </a:ext>
            </a:extLst>
          </p:cNvPr>
          <p:cNvSpPr>
            <a:spLocks noGrp="1"/>
          </p:cNvSpPr>
          <p:nvPr>
            <p:ph type="body" sz="quarter" idx="10"/>
          </p:nvPr>
        </p:nvSpPr>
        <p:spPr>
          <a:xfrm>
            <a:off x="613833" y="495347"/>
            <a:ext cx="11506449" cy="691196"/>
          </a:xfrm>
        </p:spPr>
        <p:txBody>
          <a:bodyPr/>
          <a:lstStyle/>
          <a:p>
            <a:r>
              <a:rPr lang="en-US" dirty="0"/>
              <a:t>Risk Analysis - Approaches</a:t>
            </a:r>
          </a:p>
        </p:txBody>
      </p:sp>
      <p:sp>
        <p:nvSpPr>
          <p:cNvPr id="5" name="Text Placeholder 4">
            <a:extLst>
              <a:ext uri="{FF2B5EF4-FFF2-40B4-BE49-F238E27FC236}">
                <a16:creationId xmlns:a16="http://schemas.microsoft.com/office/drawing/2014/main" id="{933688B3-AB0C-F1A1-3455-3327ED0446DA}"/>
              </a:ext>
            </a:extLst>
          </p:cNvPr>
          <p:cNvSpPr>
            <a:spLocks noGrp="1"/>
          </p:cNvSpPr>
          <p:nvPr>
            <p:ph type="body" sz="quarter" idx="11"/>
          </p:nvPr>
        </p:nvSpPr>
        <p:spPr>
          <a:xfrm>
            <a:off x="613833" y="1616361"/>
            <a:ext cx="11176237" cy="3154535"/>
          </a:xfrm>
        </p:spPr>
        <p:txBody>
          <a:bodyPr/>
          <a:lstStyle/>
          <a:p>
            <a:r>
              <a:rPr lang="en-US" sz="2400" dirty="0"/>
              <a:t>Quantitative</a:t>
            </a:r>
            <a:r>
              <a:rPr lang="en-US" sz="2400" b="0" dirty="0"/>
              <a:t> </a:t>
            </a:r>
          </a:p>
          <a:p>
            <a:pPr lvl="1"/>
            <a:r>
              <a:rPr lang="en-US" sz="2400" b="0" dirty="0"/>
              <a:t>the effect of the potential project risk that can be there on the target of the project is evaluated numerically.</a:t>
            </a:r>
          </a:p>
          <a:p>
            <a:r>
              <a:rPr lang="en-US" sz="2400" dirty="0"/>
              <a:t>Qualitative</a:t>
            </a:r>
            <a:r>
              <a:rPr lang="en-US" sz="2400" b="0" dirty="0"/>
              <a:t> </a:t>
            </a:r>
          </a:p>
          <a:p>
            <a:pPr lvl="1"/>
            <a:r>
              <a:rPr lang="en-US" sz="2400" b="0" dirty="0"/>
              <a:t>the probability and impact of the potential project risk that can be there on the target of the project is evaluated against a predefined scale.</a:t>
            </a:r>
          </a:p>
        </p:txBody>
      </p:sp>
    </p:spTree>
    <p:extLst>
      <p:ext uri="{BB962C8B-B14F-4D97-AF65-F5344CB8AC3E}">
        <p14:creationId xmlns:p14="http://schemas.microsoft.com/office/powerpoint/2010/main" val="1990752450"/>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1141</TotalTime>
  <Words>4500</Words>
  <Application>Microsoft Macintosh PowerPoint</Application>
  <PresentationFormat>Widescreen</PresentationFormat>
  <Paragraphs>511</Paragraphs>
  <Slides>58</Slides>
  <Notes>24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58</vt:i4>
      </vt:variant>
    </vt:vector>
  </HeadingPairs>
  <TitlesOfParts>
    <vt:vector size="71" baseType="lpstr">
      <vt:lpstr>Encode Sans Normal Black</vt:lpstr>
      <vt:lpstr>Lato Extended</vt:lpstr>
      <vt:lpstr>Uni Sans Regular</vt:lpstr>
      <vt:lpstr>Aptos</vt:lpstr>
      <vt:lpstr>Arial</vt:lpstr>
      <vt:lpstr>Calibri</vt:lpstr>
      <vt:lpstr>Cambria</vt:lpstr>
      <vt:lpstr>Lucida Grande</vt:lpstr>
      <vt:lpstr>Open Sans</vt:lpstr>
      <vt:lpstr>Open Sans Light</vt:lpstr>
      <vt:lpstr>Wingdings</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Herman</dc:creator>
  <cp:lastModifiedBy>Andy Herman</cp:lastModifiedBy>
  <cp:revision>3</cp:revision>
  <dcterms:created xsi:type="dcterms:W3CDTF">2025-01-11T21:07:56Z</dcterms:created>
  <dcterms:modified xsi:type="dcterms:W3CDTF">2025-01-15T22:17:31Z</dcterms:modified>
</cp:coreProperties>
</file>