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7" r:id="rId2"/>
  </p:sldMasterIdLst>
  <p:notesMasterIdLst>
    <p:notesMasterId r:id="rId24"/>
  </p:notesMasterIdLst>
  <p:sldIdLst>
    <p:sldId id="395" r:id="rId3"/>
    <p:sldId id="611" r:id="rId4"/>
    <p:sldId id="612" r:id="rId5"/>
    <p:sldId id="586" r:id="rId6"/>
    <p:sldId id="622" r:id="rId7"/>
    <p:sldId id="588" r:id="rId8"/>
    <p:sldId id="589" r:id="rId9"/>
    <p:sldId id="590" r:id="rId10"/>
    <p:sldId id="613" r:id="rId11"/>
    <p:sldId id="593" r:id="rId12"/>
    <p:sldId id="594" r:id="rId13"/>
    <p:sldId id="595" r:id="rId14"/>
    <p:sldId id="596" r:id="rId15"/>
    <p:sldId id="617" r:id="rId16"/>
    <p:sldId id="618" r:id="rId17"/>
    <p:sldId id="619" r:id="rId18"/>
    <p:sldId id="620" r:id="rId19"/>
    <p:sldId id="621" r:id="rId20"/>
    <p:sldId id="616" r:id="rId21"/>
    <p:sldId id="615" r:id="rId22"/>
    <p:sldId id="61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2" d="100"/>
          <a:sy n="102" d="100"/>
        </p:scale>
        <p:origin x="192"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F5A1DE-C7A7-4999-9A3D-37C6EB4FACEB}"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6FB4A0E4-3B25-40F2-B0D1-02815DC01F88}">
      <dgm:prSet/>
      <dgm:spPr/>
      <dgm:t>
        <a:bodyPr/>
        <a:lstStyle/>
        <a:p>
          <a:pPr>
            <a:defRPr cap="all"/>
          </a:pPr>
          <a:r>
            <a:rPr lang="en-US"/>
            <a:t>New idea</a:t>
          </a:r>
        </a:p>
      </dgm:t>
    </dgm:pt>
    <dgm:pt modelId="{A13D64E6-4017-43C7-A4C3-A6A37D982D8B}" type="parTrans" cxnId="{A280DCCE-8CBD-4C2C-B196-AC49E760963C}">
      <dgm:prSet/>
      <dgm:spPr/>
      <dgm:t>
        <a:bodyPr/>
        <a:lstStyle/>
        <a:p>
          <a:endParaRPr lang="en-US"/>
        </a:p>
      </dgm:t>
    </dgm:pt>
    <dgm:pt modelId="{01710431-143F-46BE-8D4B-4E4FAD6BBDBE}" type="sibTrans" cxnId="{A280DCCE-8CBD-4C2C-B196-AC49E760963C}">
      <dgm:prSet/>
      <dgm:spPr/>
      <dgm:t>
        <a:bodyPr/>
        <a:lstStyle/>
        <a:p>
          <a:endParaRPr lang="en-US"/>
        </a:p>
      </dgm:t>
    </dgm:pt>
    <dgm:pt modelId="{0D70EDF9-E16D-4504-987B-2BF951F158E8}">
      <dgm:prSet/>
      <dgm:spPr/>
      <dgm:t>
        <a:bodyPr/>
        <a:lstStyle/>
        <a:p>
          <a:pPr>
            <a:defRPr cap="all"/>
          </a:pPr>
          <a:r>
            <a:rPr lang="en-US"/>
            <a:t>New product</a:t>
          </a:r>
        </a:p>
      </dgm:t>
    </dgm:pt>
    <dgm:pt modelId="{65ED3C32-8E79-4487-A55F-5BBC59901898}" type="parTrans" cxnId="{564224F9-3311-466F-BC49-B8194576449A}">
      <dgm:prSet/>
      <dgm:spPr/>
      <dgm:t>
        <a:bodyPr/>
        <a:lstStyle/>
        <a:p>
          <a:endParaRPr lang="en-US"/>
        </a:p>
      </dgm:t>
    </dgm:pt>
    <dgm:pt modelId="{01441911-B5DE-4F4A-8A5C-5D2C55F198FC}" type="sibTrans" cxnId="{564224F9-3311-466F-BC49-B8194576449A}">
      <dgm:prSet/>
      <dgm:spPr/>
      <dgm:t>
        <a:bodyPr/>
        <a:lstStyle/>
        <a:p>
          <a:endParaRPr lang="en-US"/>
        </a:p>
      </dgm:t>
    </dgm:pt>
    <dgm:pt modelId="{07A0B6A7-A0FF-46C7-9EA7-17D5AA962E7F}">
      <dgm:prSet/>
      <dgm:spPr/>
      <dgm:t>
        <a:bodyPr/>
        <a:lstStyle/>
        <a:p>
          <a:pPr>
            <a:defRPr cap="all"/>
          </a:pPr>
          <a:r>
            <a:rPr lang="en-US"/>
            <a:t>New process</a:t>
          </a:r>
        </a:p>
      </dgm:t>
    </dgm:pt>
    <dgm:pt modelId="{9826FABC-F5D1-4FB6-9FA5-EEFC628BABC1}" type="parTrans" cxnId="{D9FDAD6B-1EA5-4BA1-B170-957219537651}">
      <dgm:prSet/>
      <dgm:spPr/>
      <dgm:t>
        <a:bodyPr/>
        <a:lstStyle/>
        <a:p>
          <a:endParaRPr lang="en-US"/>
        </a:p>
      </dgm:t>
    </dgm:pt>
    <dgm:pt modelId="{7EB85075-108F-4E83-B1D0-4817A7339EA5}" type="sibTrans" cxnId="{D9FDAD6B-1EA5-4BA1-B170-957219537651}">
      <dgm:prSet/>
      <dgm:spPr/>
      <dgm:t>
        <a:bodyPr/>
        <a:lstStyle/>
        <a:p>
          <a:endParaRPr lang="en-US"/>
        </a:p>
      </dgm:t>
    </dgm:pt>
    <dgm:pt modelId="{4B8D244A-124A-40F3-AB4C-596664340CFF}" type="pres">
      <dgm:prSet presAssocID="{8CF5A1DE-C7A7-4999-9A3D-37C6EB4FACEB}" presName="root" presStyleCnt="0">
        <dgm:presLayoutVars>
          <dgm:dir/>
          <dgm:resizeHandles val="exact"/>
        </dgm:presLayoutVars>
      </dgm:prSet>
      <dgm:spPr/>
    </dgm:pt>
    <dgm:pt modelId="{B99AC73E-ED86-4288-99A2-31F1A265EF6D}" type="pres">
      <dgm:prSet presAssocID="{6FB4A0E4-3B25-40F2-B0D1-02815DC01F88}" presName="compNode" presStyleCnt="0"/>
      <dgm:spPr/>
    </dgm:pt>
    <dgm:pt modelId="{3E7A25EC-98C2-416F-A7F5-FE2AB520199C}" type="pres">
      <dgm:prSet presAssocID="{6FB4A0E4-3B25-40F2-B0D1-02815DC01F88}" presName="iconBgRect" presStyleLbl="bgShp" presStyleIdx="0" presStyleCnt="3"/>
      <dgm:spPr/>
    </dgm:pt>
    <dgm:pt modelId="{952BE9E5-1992-446A-9467-E2F64F0A30C9}" type="pres">
      <dgm:prSet presAssocID="{6FB4A0E4-3B25-40F2-B0D1-02815DC01F8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BACB3C5E-7B77-4B42-8756-611795658FA2}" type="pres">
      <dgm:prSet presAssocID="{6FB4A0E4-3B25-40F2-B0D1-02815DC01F88}" presName="spaceRect" presStyleCnt="0"/>
      <dgm:spPr/>
    </dgm:pt>
    <dgm:pt modelId="{423BF368-5DC2-4EBA-95BD-DDD205193B3B}" type="pres">
      <dgm:prSet presAssocID="{6FB4A0E4-3B25-40F2-B0D1-02815DC01F88}" presName="textRect" presStyleLbl="revTx" presStyleIdx="0" presStyleCnt="3">
        <dgm:presLayoutVars>
          <dgm:chMax val="1"/>
          <dgm:chPref val="1"/>
        </dgm:presLayoutVars>
      </dgm:prSet>
      <dgm:spPr/>
    </dgm:pt>
    <dgm:pt modelId="{173C0956-02F5-496A-8B18-CD3E33C76A21}" type="pres">
      <dgm:prSet presAssocID="{01710431-143F-46BE-8D4B-4E4FAD6BBDBE}" presName="sibTrans" presStyleCnt="0"/>
      <dgm:spPr/>
    </dgm:pt>
    <dgm:pt modelId="{DF61F259-2EB4-453F-9423-6D498FCEA958}" type="pres">
      <dgm:prSet presAssocID="{0D70EDF9-E16D-4504-987B-2BF951F158E8}" presName="compNode" presStyleCnt="0"/>
      <dgm:spPr/>
    </dgm:pt>
    <dgm:pt modelId="{BDDC9F93-1E36-4DC3-8F75-0812A64D9D12}" type="pres">
      <dgm:prSet presAssocID="{0D70EDF9-E16D-4504-987B-2BF951F158E8}" presName="iconBgRect" presStyleLbl="bgShp" presStyleIdx="1" presStyleCnt="3"/>
      <dgm:spPr/>
    </dgm:pt>
    <dgm:pt modelId="{4126B89F-FE22-465E-AD71-52D4FF1A85DB}" type="pres">
      <dgm:prSet presAssocID="{0D70EDF9-E16D-4504-987B-2BF951F158E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FC072FD-0413-4D74-9272-95426B29EBDB}" type="pres">
      <dgm:prSet presAssocID="{0D70EDF9-E16D-4504-987B-2BF951F158E8}" presName="spaceRect" presStyleCnt="0"/>
      <dgm:spPr/>
    </dgm:pt>
    <dgm:pt modelId="{3B816D87-BA07-46E3-B662-FDBF14D01901}" type="pres">
      <dgm:prSet presAssocID="{0D70EDF9-E16D-4504-987B-2BF951F158E8}" presName="textRect" presStyleLbl="revTx" presStyleIdx="1" presStyleCnt="3">
        <dgm:presLayoutVars>
          <dgm:chMax val="1"/>
          <dgm:chPref val="1"/>
        </dgm:presLayoutVars>
      </dgm:prSet>
      <dgm:spPr/>
    </dgm:pt>
    <dgm:pt modelId="{CA387E36-6B2B-4A94-A48E-979820DEECA7}" type="pres">
      <dgm:prSet presAssocID="{01441911-B5DE-4F4A-8A5C-5D2C55F198FC}" presName="sibTrans" presStyleCnt="0"/>
      <dgm:spPr/>
    </dgm:pt>
    <dgm:pt modelId="{36483FCC-BCA6-45FE-A812-1F49C4AA9A48}" type="pres">
      <dgm:prSet presAssocID="{07A0B6A7-A0FF-46C7-9EA7-17D5AA962E7F}" presName="compNode" presStyleCnt="0"/>
      <dgm:spPr/>
    </dgm:pt>
    <dgm:pt modelId="{98926DCB-96DB-4440-B49C-8BF99F59229C}" type="pres">
      <dgm:prSet presAssocID="{07A0B6A7-A0FF-46C7-9EA7-17D5AA962E7F}" presName="iconBgRect" presStyleLbl="bgShp" presStyleIdx="2" presStyleCnt="3"/>
      <dgm:spPr/>
    </dgm:pt>
    <dgm:pt modelId="{1A9386DD-83F5-4F82-9B83-F7E1557CC1C7}" type="pres">
      <dgm:prSet presAssocID="{07A0B6A7-A0FF-46C7-9EA7-17D5AA962E7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27B4C1DA-2A32-40B1-B568-EE5368663075}" type="pres">
      <dgm:prSet presAssocID="{07A0B6A7-A0FF-46C7-9EA7-17D5AA962E7F}" presName="spaceRect" presStyleCnt="0"/>
      <dgm:spPr/>
    </dgm:pt>
    <dgm:pt modelId="{AE02EFF5-228A-4536-995D-DA1B7A87D267}" type="pres">
      <dgm:prSet presAssocID="{07A0B6A7-A0FF-46C7-9EA7-17D5AA962E7F}" presName="textRect" presStyleLbl="revTx" presStyleIdx="2" presStyleCnt="3">
        <dgm:presLayoutVars>
          <dgm:chMax val="1"/>
          <dgm:chPref val="1"/>
        </dgm:presLayoutVars>
      </dgm:prSet>
      <dgm:spPr/>
    </dgm:pt>
  </dgm:ptLst>
  <dgm:cxnLst>
    <dgm:cxn modelId="{D9FDAD6B-1EA5-4BA1-B170-957219537651}" srcId="{8CF5A1DE-C7A7-4999-9A3D-37C6EB4FACEB}" destId="{07A0B6A7-A0FF-46C7-9EA7-17D5AA962E7F}" srcOrd="2" destOrd="0" parTransId="{9826FABC-F5D1-4FB6-9FA5-EEFC628BABC1}" sibTransId="{7EB85075-108F-4E83-B1D0-4817A7339EA5}"/>
    <dgm:cxn modelId="{92FE1B6D-C0FC-47AD-B905-86056E7C4023}" type="presOf" srcId="{6FB4A0E4-3B25-40F2-B0D1-02815DC01F88}" destId="{423BF368-5DC2-4EBA-95BD-DDD205193B3B}" srcOrd="0" destOrd="0" presId="urn:microsoft.com/office/officeart/2018/5/layout/IconCircleLabelList"/>
    <dgm:cxn modelId="{E30D546D-F084-4AC8-A7CA-2CA109CD13D7}" type="presOf" srcId="{8CF5A1DE-C7A7-4999-9A3D-37C6EB4FACEB}" destId="{4B8D244A-124A-40F3-AB4C-596664340CFF}" srcOrd="0" destOrd="0" presId="urn:microsoft.com/office/officeart/2018/5/layout/IconCircleLabelList"/>
    <dgm:cxn modelId="{B52DD4CE-29EB-4C04-9075-448F4F85E839}" type="presOf" srcId="{07A0B6A7-A0FF-46C7-9EA7-17D5AA962E7F}" destId="{AE02EFF5-228A-4536-995D-DA1B7A87D267}" srcOrd="0" destOrd="0" presId="urn:microsoft.com/office/officeart/2018/5/layout/IconCircleLabelList"/>
    <dgm:cxn modelId="{A280DCCE-8CBD-4C2C-B196-AC49E760963C}" srcId="{8CF5A1DE-C7A7-4999-9A3D-37C6EB4FACEB}" destId="{6FB4A0E4-3B25-40F2-B0D1-02815DC01F88}" srcOrd="0" destOrd="0" parTransId="{A13D64E6-4017-43C7-A4C3-A6A37D982D8B}" sibTransId="{01710431-143F-46BE-8D4B-4E4FAD6BBDBE}"/>
    <dgm:cxn modelId="{470053F5-F610-4305-95E0-C7341541D920}" type="presOf" srcId="{0D70EDF9-E16D-4504-987B-2BF951F158E8}" destId="{3B816D87-BA07-46E3-B662-FDBF14D01901}" srcOrd="0" destOrd="0" presId="urn:microsoft.com/office/officeart/2018/5/layout/IconCircleLabelList"/>
    <dgm:cxn modelId="{564224F9-3311-466F-BC49-B8194576449A}" srcId="{8CF5A1DE-C7A7-4999-9A3D-37C6EB4FACEB}" destId="{0D70EDF9-E16D-4504-987B-2BF951F158E8}" srcOrd="1" destOrd="0" parTransId="{65ED3C32-8E79-4487-A55F-5BBC59901898}" sibTransId="{01441911-B5DE-4F4A-8A5C-5D2C55F198FC}"/>
    <dgm:cxn modelId="{5B1E9441-8A32-438E-8D90-6D286C0C5E43}" type="presParOf" srcId="{4B8D244A-124A-40F3-AB4C-596664340CFF}" destId="{B99AC73E-ED86-4288-99A2-31F1A265EF6D}" srcOrd="0" destOrd="0" presId="urn:microsoft.com/office/officeart/2018/5/layout/IconCircleLabelList"/>
    <dgm:cxn modelId="{FDFD6E14-042D-479E-B55F-6539DAB82307}" type="presParOf" srcId="{B99AC73E-ED86-4288-99A2-31F1A265EF6D}" destId="{3E7A25EC-98C2-416F-A7F5-FE2AB520199C}" srcOrd="0" destOrd="0" presId="urn:microsoft.com/office/officeart/2018/5/layout/IconCircleLabelList"/>
    <dgm:cxn modelId="{3CC8A96E-1EEB-4CBF-8EC8-2E6766CFC8A4}" type="presParOf" srcId="{B99AC73E-ED86-4288-99A2-31F1A265EF6D}" destId="{952BE9E5-1992-446A-9467-E2F64F0A30C9}" srcOrd="1" destOrd="0" presId="urn:microsoft.com/office/officeart/2018/5/layout/IconCircleLabelList"/>
    <dgm:cxn modelId="{493F6F6C-F149-4CF4-9AC7-10AB3F48D1FF}" type="presParOf" srcId="{B99AC73E-ED86-4288-99A2-31F1A265EF6D}" destId="{BACB3C5E-7B77-4B42-8756-611795658FA2}" srcOrd="2" destOrd="0" presId="urn:microsoft.com/office/officeart/2018/5/layout/IconCircleLabelList"/>
    <dgm:cxn modelId="{FC4BD129-166F-44BD-819E-7CF11653A020}" type="presParOf" srcId="{B99AC73E-ED86-4288-99A2-31F1A265EF6D}" destId="{423BF368-5DC2-4EBA-95BD-DDD205193B3B}" srcOrd="3" destOrd="0" presId="urn:microsoft.com/office/officeart/2018/5/layout/IconCircleLabelList"/>
    <dgm:cxn modelId="{42A44389-FC0F-4891-93A6-2C9D0E35C083}" type="presParOf" srcId="{4B8D244A-124A-40F3-AB4C-596664340CFF}" destId="{173C0956-02F5-496A-8B18-CD3E33C76A21}" srcOrd="1" destOrd="0" presId="urn:microsoft.com/office/officeart/2018/5/layout/IconCircleLabelList"/>
    <dgm:cxn modelId="{20B05C4E-A5AA-470B-BE1C-82BE299E8F70}" type="presParOf" srcId="{4B8D244A-124A-40F3-AB4C-596664340CFF}" destId="{DF61F259-2EB4-453F-9423-6D498FCEA958}" srcOrd="2" destOrd="0" presId="urn:microsoft.com/office/officeart/2018/5/layout/IconCircleLabelList"/>
    <dgm:cxn modelId="{5E0442AA-1CE5-40F0-A0D4-FB71C82A91FD}" type="presParOf" srcId="{DF61F259-2EB4-453F-9423-6D498FCEA958}" destId="{BDDC9F93-1E36-4DC3-8F75-0812A64D9D12}" srcOrd="0" destOrd="0" presId="urn:microsoft.com/office/officeart/2018/5/layout/IconCircleLabelList"/>
    <dgm:cxn modelId="{416A25BE-CE60-475E-89CE-97DFCF7AE94A}" type="presParOf" srcId="{DF61F259-2EB4-453F-9423-6D498FCEA958}" destId="{4126B89F-FE22-465E-AD71-52D4FF1A85DB}" srcOrd="1" destOrd="0" presId="urn:microsoft.com/office/officeart/2018/5/layout/IconCircleLabelList"/>
    <dgm:cxn modelId="{CA8BFA19-6C20-47A7-AD68-9E9956AD3860}" type="presParOf" srcId="{DF61F259-2EB4-453F-9423-6D498FCEA958}" destId="{5FC072FD-0413-4D74-9272-95426B29EBDB}" srcOrd="2" destOrd="0" presId="urn:microsoft.com/office/officeart/2018/5/layout/IconCircleLabelList"/>
    <dgm:cxn modelId="{A07B0A28-9306-4EF1-88BF-5CF0E9E8E62E}" type="presParOf" srcId="{DF61F259-2EB4-453F-9423-6D498FCEA958}" destId="{3B816D87-BA07-46E3-B662-FDBF14D01901}" srcOrd="3" destOrd="0" presId="urn:microsoft.com/office/officeart/2018/5/layout/IconCircleLabelList"/>
    <dgm:cxn modelId="{57475563-0B0E-4B0A-AAA9-8B722120C325}" type="presParOf" srcId="{4B8D244A-124A-40F3-AB4C-596664340CFF}" destId="{CA387E36-6B2B-4A94-A48E-979820DEECA7}" srcOrd="3" destOrd="0" presId="urn:microsoft.com/office/officeart/2018/5/layout/IconCircleLabelList"/>
    <dgm:cxn modelId="{F2B14CF3-DE33-4511-ACBC-6D1870961E12}" type="presParOf" srcId="{4B8D244A-124A-40F3-AB4C-596664340CFF}" destId="{36483FCC-BCA6-45FE-A812-1F49C4AA9A48}" srcOrd="4" destOrd="0" presId="urn:microsoft.com/office/officeart/2018/5/layout/IconCircleLabelList"/>
    <dgm:cxn modelId="{EBC04022-AAED-41B0-9B51-81A8FE65154B}" type="presParOf" srcId="{36483FCC-BCA6-45FE-A812-1F49C4AA9A48}" destId="{98926DCB-96DB-4440-B49C-8BF99F59229C}" srcOrd="0" destOrd="0" presId="urn:microsoft.com/office/officeart/2018/5/layout/IconCircleLabelList"/>
    <dgm:cxn modelId="{D13A3805-7F65-4324-B5AF-03DAEEAE420C}" type="presParOf" srcId="{36483FCC-BCA6-45FE-A812-1F49C4AA9A48}" destId="{1A9386DD-83F5-4F82-9B83-F7E1557CC1C7}" srcOrd="1" destOrd="0" presId="urn:microsoft.com/office/officeart/2018/5/layout/IconCircleLabelList"/>
    <dgm:cxn modelId="{2FB825BC-86AD-4016-92FA-9D813C485539}" type="presParOf" srcId="{36483FCC-BCA6-45FE-A812-1F49C4AA9A48}" destId="{27B4C1DA-2A32-40B1-B568-EE5368663075}" srcOrd="2" destOrd="0" presId="urn:microsoft.com/office/officeart/2018/5/layout/IconCircleLabelList"/>
    <dgm:cxn modelId="{A3A32090-3E5B-4654-A6F7-357196591FB1}" type="presParOf" srcId="{36483FCC-BCA6-45FE-A812-1F49C4AA9A48}" destId="{AE02EFF5-228A-4536-995D-DA1B7A87D26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F604C3-3733-4927-BB8C-0689B34EE719}"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5B35818A-649C-4BEA-B3F9-9D90EB3088B8}">
      <dgm:prSet/>
      <dgm:spPr/>
      <dgm:t>
        <a:bodyPr/>
        <a:lstStyle/>
        <a:p>
          <a:pPr>
            <a:lnSpc>
              <a:spcPct val="100000"/>
            </a:lnSpc>
          </a:pPr>
          <a:r>
            <a:rPr lang="en-US"/>
            <a:t>Copyright</a:t>
          </a:r>
        </a:p>
      </dgm:t>
    </dgm:pt>
    <dgm:pt modelId="{2FA46F58-15DE-4B55-9CAB-2FE7A33F69BF}" type="parTrans" cxnId="{E2D6A69A-4CD1-4125-949B-9C1787D2E340}">
      <dgm:prSet/>
      <dgm:spPr/>
      <dgm:t>
        <a:bodyPr/>
        <a:lstStyle/>
        <a:p>
          <a:endParaRPr lang="en-US"/>
        </a:p>
      </dgm:t>
    </dgm:pt>
    <dgm:pt modelId="{836DC5D5-2FA0-420B-BECB-09753C3E1B29}" type="sibTrans" cxnId="{E2D6A69A-4CD1-4125-949B-9C1787D2E340}">
      <dgm:prSet/>
      <dgm:spPr/>
      <dgm:t>
        <a:bodyPr/>
        <a:lstStyle/>
        <a:p>
          <a:endParaRPr lang="en-US"/>
        </a:p>
      </dgm:t>
    </dgm:pt>
    <dgm:pt modelId="{3A745A97-6A5B-4157-9281-0DB0A346CBA7}">
      <dgm:prSet/>
      <dgm:spPr/>
      <dgm:t>
        <a:bodyPr/>
        <a:lstStyle/>
        <a:p>
          <a:pPr>
            <a:lnSpc>
              <a:spcPct val="100000"/>
            </a:lnSpc>
          </a:pPr>
          <a:r>
            <a:rPr lang="en-US"/>
            <a:t>Patent</a:t>
          </a:r>
        </a:p>
      </dgm:t>
    </dgm:pt>
    <dgm:pt modelId="{5E77E2FF-FA7A-4BA9-8CF4-05633EC7E78B}" type="parTrans" cxnId="{41319168-D6F1-48E3-AEA2-BDFDA1E0F8B0}">
      <dgm:prSet/>
      <dgm:spPr/>
      <dgm:t>
        <a:bodyPr/>
        <a:lstStyle/>
        <a:p>
          <a:endParaRPr lang="en-US"/>
        </a:p>
      </dgm:t>
    </dgm:pt>
    <dgm:pt modelId="{141C9A7A-9E5F-4BBA-8398-C28EBF386CB5}" type="sibTrans" cxnId="{41319168-D6F1-48E3-AEA2-BDFDA1E0F8B0}">
      <dgm:prSet/>
      <dgm:spPr/>
      <dgm:t>
        <a:bodyPr/>
        <a:lstStyle/>
        <a:p>
          <a:endParaRPr lang="en-US"/>
        </a:p>
      </dgm:t>
    </dgm:pt>
    <dgm:pt modelId="{6C491F76-E631-42D4-8860-EDFAA1F80163}">
      <dgm:prSet/>
      <dgm:spPr/>
      <dgm:t>
        <a:bodyPr/>
        <a:lstStyle/>
        <a:p>
          <a:pPr>
            <a:lnSpc>
              <a:spcPct val="100000"/>
            </a:lnSpc>
          </a:pPr>
          <a:r>
            <a:rPr lang="en-US"/>
            <a:t>Trademark</a:t>
          </a:r>
        </a:p>
      </dgm:t>
    </dgm:pt>
    <dgm:pt modelId="{9CCB9F47-C25E-41CD-B066-B24212A3F2B3}" type="parTrans" cxnId="{ADAB3706-95E6-41B3-AFCC-7BFAE18F1AC8}">
      <dgm:prSet/>
      <dgm:spPr/>
      <dgm:t>
        <a:bodyPr/>
        <a:lstStyle/>
        <a:p>
          <a:endParaRPr lang="en-US"/>
        </a:p>
      </dgm:t>
    </dgm:pt>
    <dgm:pt modelId="{39D8DF08-1B87-400C-9A32-5FFC8A72FD51}" type="sibTrans" cxnId="{ADAB3706-95E6-41B3-AFCC-7BFAE18F1AC8}">
      <dgm:prSet/>
      <dgm:spPr/>
      <dgm:t>
        <a:bodyPr/>
        <a:lstStyle/>
        <a:p>
          <a:endParaRPr lang="en-US"/>
        </a:p>
      </dgm:t>
    </dgm:pt>
    <dgm:pt modelId="{37907FA2-315A-455D-91E4-72CF0ACD20A0}" type="pres">
      <dgm:prSet presAssocID="{ADF604C3-3733-4927-BB8C-0689B34EE719}" presName="root" presStyleCnt="0">
        <dgm:presLayoutVars>
          <dgm:dir/>
          <dgm:resizeHandles val="exact"/>
        </dgm:presLayoutVars>
      </dgm:prSet>
      <dgm:spPr/>
    </dgm:pt>
    <dgm:pt modelId="{A565D5B4-682F-446C-A0E8-146F652C3B63}" type="pres">
      <dgm:prSet presAssocID="{5B35818A-649C-4BEA-B3F9-9D90EB3088B8}" presName="compNode" presStyleCnt="0"/>
      <dgm:spPr/>
    </dgm:pt>
    <dgm:pt modelId="{5938A9C0-242C-42D4-8886-023BAC9C44C6}" type="pres">
      <dgm:prSet presAssocID="{5B35818A-649C-4BEA-B3F9-9D90EB3088B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24ACC6D1-52F1-453D-AEE0-93A3D475FD3A}" type="pres">
      <dgm:prSet presAssocID="{5B35818A-649C-4BEA-B3F9-9D90EB3088B8}" presName="spaceRect" presStyleCnt="0"/>
      <dgm:spPr/>
    </dgm:pt>
    <dgm:pt modelId="{71974471-4352-4768-91F9-C1A77E52EA91}" type="pres">
      <dgm:prSet presAssocID="{5B35818A-649C-4BEA-B3F9-9D90EB3088B8}" presName="textRect" presStyleLbl="revTx" presStyleIdx="0" presStyleCnt="3">
        <dgm:presLayoutVars>
          <dgm:chMax val="1"/>
          <dgm:chPref val="1"/>
        </dgm:presLayoutVars>
      </dgm:prSet>
      <dgm:spPr/>
    </dgm:pt>
    <dgm:pt modelId="{70CC0072-B524-4B9E-A36B-3F4C50E72C73}" type="pres">
      <dgm:prSet presAssocID="{836DC5D5-2FA0-420B-BECB-09753C3E1B29}" presName="sibTrans" presStyleCnt="0"/>
      <dgm:spPr/>
    </dgm:pt>
    <dgm:pt modelId="{21FEA2D8-7F43-4C9F-A93B-A0CD0315B4D1}" type="pres">
      <dgm:prSet presAssocID="{3A745A97-6A5B-4157-9281-0DB0A346CBA7}" presName="compNode" presStyleCnt="0"/>
      <dgm:spPr/>
    </dgm:pt>
    <dgm:pt modelId="{AC42EBD6-53AE-4ACE-9AEF-592D7251C212}" type="pres">
      <dgm:prSet presAssocID="{3A745A97-6A5B-4157-9281-0DB0A346CBA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00F7FFFF-EA53-4EAB-B154-7B8705990FDD}" type="pres">
      <dgm:prSet presAssocID="{3A745A97-6A5B-4157-9281-0DB0A346CBA7}" presName="spaceRect" presStyleCnt="0"/>
      <dgm:spPr/>
    </dgm:pt>
    <dgm:pt modelId="{C39D386F-9782-4090-8810-40F8C9D76376}" type="pres">
      <dgm:prSet presAssocID="{3A745A97-6A5B-4157-9281-0DB0A346CBA7}" presName="textRect" presStyleLbl="revTx" presStyleIdx="1" presStyleCnt="3">
        <dgm:presLayoutVars>
          <dgm:chMax val="1"/>
          <dgm:chPref val="1"/>
        </dgm:presLayoutVars>
      </dgm:prSet>
      <dgm:spPr/>
    </dgm:pt>
    <dgm:pt modelId="{2232315C-B559-4995-B2AF-C45B5C22265A}" type="pres">
      <dgm:prSet presAssocID="{141C9A7A-9E5F-4BBA-8398-C28EBF386CB5}" presName="sibTrans" presStyleCnt="0"/>
      <dgm:spPr/>
    </dgm:pt>
    <dgm:pt modelId="{E9B267D5-42EB-4FC6-B2A2-5D4F51349431}" type="pres">
      <dgm:prSet presAssocID="{6C491F76-E631-42D4-8860-EDFAA1F80163}" presName="compNode" presStyleCnt="0"/>
      <dgm:spPr/>
    </dgm:pt>
    <dgm:pt modelId="{EFC10EF9-A6F0-40F0-BBDB-5ABD1FBBB68F}" type="pres">
      <dgm:prSet presAssocID="{6C491F76-E631-42D4-8860-EDFAA1F801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CC767CF3-CF7D-4138-951B-CB5874EEB49C}" type="pres">
      <dgm:prSet presAssocID="{6C491F76-E631-42D4-8860-EDFAA1F80163}" presName="spaceRect" presStyleCnt="0"/>
      <dgm:spPr/>
    </dgm:pt>
    <dgm:pt modelId="{5F62540E-3E1F-44ED-BE09-07FC85CFD125}" type="pres">
      <dgm:prSet presAssocID="{6C491F76-E631-42D4-8860-EDFAA1F80163}" presName="textRect" presStyleLbl="revTx" presStyleIdx="2" presStyleCnt="3">
        <dgm:presLayoutVars>
          <dgm:chMax val="1"/>
          <dgm:chPref val="1"/>
        </dgm:presLayoutVars>
      </dgm:prSet>
      <dgm:spPr/>
    </dgm:pt>
  </dgm:ptLst>
  <dgm:cxnLst>
    <dgm:cxn modelId="{ADAB3706-95E6-41B3-AFCC-7BFAE18F1AC8}" srcId="{ADF604C3-3733-4927-BB8C-0689B34EE719}" destId="{6C491F76-E631-42D4-8860-EDFAA1F80163}" srcOrd="2" destOrd="0" parTransId="{9CCB9F47-C25E-41CD-B066-B24212A3F2B3}" sibTransId="{39D8DF08-1B87-400C-9A32-5FFC8A72FD51}"/>
    <dgm:cxn modelId="{BECF7040-5A10-42D2-8214-AA5EC53A4302}" type="presOf" srcId="{6C491F76-E631-42D4-8860-EDFAA1F80163}" destId="{5F62540E-3E1F-44ED-BE09-07FC85CFD125}" srcOrd="0" destOrd="0" presId="urn:microsoft.com/office/officeart/2018/2/layout/IconLabelList"/>
    <dgm:cxn modelId="{B0756946-A067-4CD2-B87D-F8601B60E4CA}" type="presOf" srcId="{3A745A97-6A5B-4157-9281-0DB0A346CBA7}" destId="{C39D386F-9782-4090-8810-40F8C9D76376}" srcOrd="0" destOrd="0" presId="urn:microsoft.com/office/officeart/2018/2/layout/IconLabelList"/>
    <dgm:cxn modelId="{41319168-D6F1-48E3-AEA2-BDFDA1E0F8B0}" srcId="{ADF604C3-3733-4927-BB8C-0689B34EE719}" destId="{3A745A97-6A5B-4157-9281-0DB0A346CBA7}" srcOrd="1" destOrd="0" parTransId="{5E77E2FF-FA7A-4BA9-8CF4-05633EC7E78B}" sibTransId="{141C9A7A-9E5F-4BBA-8398-C28EBF386CB5}"/>
    <dgm:cxn modelId="{E2D6A69A-4CD1-4125-949B-9C1787D2E340}" srcId="{ADF604C3-3733-4927-BB8C-0689B34EE719}" destId="{5B35818A-649C-4BEA-B3F9-9D90EB3088B8}" srcOrd="0" destOrd="0" parTransId="{2FA46F58-15DE-4B55-9CAB-2FE7A33F69BF}" sibTransId="{836DC5D5-2FA0-420B-BECB-09753C3E1B29}"/>
    <dgm:cxn modelId="{976801A2-CA75-44AD-97E4-1189B13F3DE2}" type="presOf" srcId="{5B35818A-649C-4BEA-B3F9-9D90EB3088B8}" destId="{71974471-4352-4768-91F9-C1A77E52EA91}" srcOrd="0" destOrd="0" presId="urn:microsoft.com/office/officeart/2018/2/layout/IconLabelList"/>
    <dgm:cxn modelId="{844BDDD4-7581-4EEE-AD1F-44DF1C2D731E}" type="presOf" srcId="{ADF604C3-3733-4927-BB8C-0689B34EE719}" destId="{37907FA2-315A-455D-91E4-72CF0ACD20A0}" srcOrd="0" destOrd="0" presId="urn:microsoft.com/office/officeart/2018/2/layout/IconLabelList"/>
    <dgm:cxn modelId="{39F15308-6529-4D33-8120-B53B93F64856}" type="presParOf" srcId="{37907FA2-315A-455D-91E4-72CF0ACD20A0}" destId="{A565D5B4-682F-446C-A0E8-146F652C3B63}" srcOrd="0" destOrd="0" presId="urn:microsoft.com/office/officeart/2018/2/layout/IconLabelList"/>
    <dgm:cxn modelId="{7EFE55A7-0ABC-421D-8FCE-2830BC7E0BF5}" type="presParOf" srcId="{A565D5B4-682F-446C-A0E8-146F652C3B63}" destId="{5938A9C0-242C-42D4-8886-023BAC9C44C6}" srcOrd="0" destOrd="0" presId="urn:microsoft.com/office/officeart/2018/2/layout/IconLabelList"/>
    <dgm:cxn modelId="{5B075828-DD8B-4397-944F-C320A287AC49}" type="presParOf" srcId="{A565D5B4-682F-446C-A0E8-146F652C3B63}" destId="{24ACC6D1-52F1-453D-AEE0-93A3D475FD3A}" srcOrd="1" destOrd="0" presId="urn:microsoft.com/office/officeart/2018/2/layout/IconLabelList"/>
    <dgm:cxn modelId="{665EB086-8709-449E-9BE1-E09F3D5A2300}" type="presParOf" srcId="{A565D5B4-682F-446C-A0E8-146F652C3B63}" destId="{71974471-4352-4768-91F9-C1A77E52EA91}" srcOrd="2" destOrd="0" presId="urn:microsoft.com/office/officeart/2018/2/layout/IconLabelList"/>
    <dgm:cxn modelId="{0DC69D3D-7AE2-4E02-9640-5619B8185108}" type="presParOf" srcId="{37907FA2-315A-455D-91E4-72CF0ACD20A0}" destId="{70CC0072-B524-4B9E-A36B-3F4C50E72C73}" srcOrd="1" destOrd="0" presId="urn:microsoft.com/office/officeart/2018/2/layout/IconLabelList"/>
    <dgm:cxn modelId="{B3DD44D5-FD5E-45AB-B894-E5A8836C90DF}" type="presParOf" srcId="{37907FA2-315A-455D-91E4-72CF0ACD20A0}" destId="{21FEA2D8-7F43-4C9F-A93B-A0CD0315B4D1}" srcOrd="2" destOrd="0" presId="urn:microsoft.com/office/officeart/2018/2/layout/IconLabelList"/>
    <dgm:cxn modelId="{18E54657-8E15-4DA3-877C-D4EFD409EF47}" type="presParOf" srcId="{21FEA2D8-7F43-4C9F-A93B-A0CD0315B4D1}" destId="{AC42EBD6-53AE-4ACE-9AEF-592D7251C212}" srcOrd="0" destOrd="0" presId="urn:microsoft.com/office/officeart/2018/2/layout/IconLabelList"/>
    <dgm:cxn modelId="{31BB57BB-E79A-4ADF-A67D-6E010ECDE0AF}" type="presParOf" srcId="{21FEA2D8-7F43-4C9F-A93B-A0CD0315B4D1}" destId="{00F7FFFF-EA53-4EAB-B154-7B8705990FDD}" srcOrd="1" destOrd="0" presId="urn:microsoft.com/office/officeart/2018/2/layout/IconLabelList"/>
    <dgm:cxn modelId="{2E0027AD-9D51-4DA9-9B25-A85A25018D07}" type="presParOf" srcId="{21FEA2D8-7F43-4C9F-A93B-A0CD0315B4D1}" destId="{C39D386F-9782-4090-8810-40F8C9D76376}" srcOrd="2" destOrd="0" presId="urn:microsoft.com/office/officeart/2018/2/layout/IconLabelList"/>
    <dgm:cxn modelId="{9B4E01CD-7C34-4AC1-BC24-845CA49DE4CB}" type="presParOf" srcId="{37907FA2-315A-455D-91E4-72CF0ACD20A0}" destId="{2232315C-B559-4995-B2AF-C45B5C22265A}" srcOrd="3" destOrd="0" presId="urn:microsoft.com/office/officeart/2018/2/layout/IconLabelList"/>
    <dgm:cxn modelId="{485A0F36-B93A-46B2-AB44-1710227378C4}" type="presParOf" srcId="{37907FA2-315A-455D-91E4-72CF0ACD20A0}" destId="{E9B267D5-42EB-4FC6-B2A2-5D4F51349431}" srcOrd="4" destOrd="0" presId="urn:microsoft.com/office/officeart/2018/2/layout/IconLabelList"/>
    <dgm:cxn modelId="{B3B4CAC1-F024-491F-817A-03F21A2AE9FD}" type="presParOf" srcId="{E9B267D5-42EB-4FC6-B2A2-5D4F51349431}" destId="{EFC10EF9-A6F0-40F0-BBDB-5ABD1FBBB68F}" srcOrd="0" destOrd="0" presId="urn:microsoft.com/office/officeart/2018/2/layout/IconLabelList"/>
    <dgm:cxn modelId="{BCF7CAF0-F1F8-4805-AF44-2C3224D08226}" type="presParOf" srcId="{E9B267D5-42EB-4FC6-B2A2-5D4F51349431}" destId="{CC767CF3-CF7D-4138-951B-CB5874EEB49C}" srcOrd="1" destOrd="0" presId="urn:microsoft.com/office/officeart/2018/2/layout/IconLabelList"/>
    <dgm:cxn modelId="{7A9605BA-8681-4558-B123-92CAEFB3108C}" type="presParOf" srcId="{E9B267D5-42EB-4FC6-B2A2-5D4F51349431}" destId="{5F62540E-3E1F-44ED-BE09-07FC85CFD12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A25EC-98C2-416F-A7F5-FE2AB520199C}">
      <dsp:nvSpPr>
        <dsp:cNvPr id="0" name=""/>
        <dsp:cNvSpPr/>
      </dsp:nvSpPr>
      <dsp:spPr>
        <a:xfrm>
          <a:off x="638357" y="930900"/>
          <a:ext cx="1749937" cy="174993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2BE9E5-1992-446A-9467-E2F64F0A30C9}">
      <dsp:nvSpPr>
        <dsp:cNvPr id="0" name=""/>
        <dsp:cNvSpPr/>
      </dsp:nvSpPr>
      <dsp:spPr>
        <a:xfrm>
          <a:off x="1011294" y="1303837"/>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3BF368-5DC2-4EBA-95BD-DDD205193B3B}">
      <dsp:nvSpPr>
        <dsp:cNvPr id="0" name=""/>
        <dsp:cNvSpPr/>
      </dsp:nvSpPr>
      <dsp:spPr>
        <a:xfrm>
          <a:off x="78950" y="3225900"/>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cap="all"/>
          </a:pPr>
          <a:r>
            <a:rPr lang="en-US" sz="3600" kern="1200"/>
            <a:t>New idea</a:t>
          </a:r>
        </a:p>
      </dsp:txBody>
      <dsp:txXfrm>
        <a:off x="78950" y="3225900"/>
        <a:ext cx="2868750" cy="720000"/>
      </dsp:txXfrm>
    </dsp:sp>
    <dsp:sp modelId="{BDDC9F93-1E36-4DC3-8F75-0812A64D9D12}">
      <dsp:nvSpPr>
        <dsp:cNvPr id="0" name=""/>
        <dsp:cNvSpPr/>
      </dsp:nvSpPr>
      <dsp:spPr>
        <a:xfrm>
          <a:off x="4009138" y="930900"/>
          <a:ext cx="1749937" cy="174993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26B89F-FE22-465E-AD71-52D4FF1A85DB}">
      <dsp:nvSpPr>
        <dsp:cNvPr id="0" name=""/>
        <dsp:cNvSpPr/>
      </dsp:nvSpPr>
      <dsp:spPr>
        <a:xfrm>
          <a:off x="4382075" y="1303837"/>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816D87-BA07-46E3-B662-FDBF14D01901}">
      <dsp:nvSpPr>
        <dsp:cNvPr id="0" name=""/>
        <dsp:cNvSpPr/>
      </dsp:nvSpPr>
      <dsp:spPr>
        <a:xfrm>
          <a:off x="3449732" y="3225900"/>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cap="all"/>
          </a:pPr>
          <a:r>
            <a:rPr lang="en-US" sz="3600" kern="1200"/>
            <a:t>New product</a:t>
          </a:r>
        </a:p>
      </dsp:txBody>
      <dsp:txXfrm>
        <a:off x="3449732" y="3225900"/>
        <a:ext cx="2868750" cy="720000"/>
      </dsp:txXfrm>
    </dsp:sp>
    <dsp:sp modelId="{98926DCB-96DB-4440-B49C-8BF99F59229C}">
      <dsp:nvSpPr>
        <dsp:cNvPr id="0" name=""/>
        <dsp:cNvSpPr/>
      </dsp:nvSpPr>
      <dsp:spPr>
        <a:xfrm>
          <a:off x="7379919" y="930900"/>
          <a:ext cx="1749937" cy="174993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9386DD-83F5-4F82-9B83-F7E1557CC1C7}">
      <dsp:nvSpPr>
        <dsp:cNvPr id="0" name=""/>
        <dsp:cNvSpPr/>
      </dsp:nvSpPr>
      <dsp:spPr>
        <a:xfrm>
          <a:off x="7752857" y="1303837"/>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02EFF5-228A-4536-995D-DA1B7A87D267}">
      <dsp:nvSpPr>
        <dsp:cNvPr id="0" name=""/>
        <dsp:cNvSpPr/>
      </dsp:nvSpPr>
      <dsp:spPr>
        <a:xfrm>
          <a:off x="6820513" y="3225900"/>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cap="all"/>
          </a:pPr>
          <a:r>
            <a:rPr lang="en-US" sz="3600" kern="1200"/>
            <a:t>New process</a:t>
          </a:r>
        </a:p>
      </dsp:txBody>
      <dsp:txXfrm>
        <a:off x="6820513" y="3225900"/>
        <a:ext cx="28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8A9C0-242C-42D4-8886-023BAC9C44C6}">
      <dsp:nvSpPr>
        <dsp:cNvPr id="0" name=""/>
        <dsp:cNvSpPr/>
      </dsp:nvSpPr>
      <dsp:spPr>
        <a:xfrm>
          <a:off x="978030" y="1273834"/>
          <a:ext cx="1259659" cy="1259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974471-4352-4768-91F9-C1A77E52EA91}">
      <dsp:nvSpPr>
        <dsp:cNvPr id="0" name=""/>
        <dsp:cNvSpPr/>
      </dsp:nvSpPr>
      <dsp:spPr>
        <a:xfrm>
          <a:off x="208238" y="2882965"/>
          <a:ext cx="27992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Copyright</a:t>
          </a:r>
        </a:p>
      </dsp:txBody>
      <dsp:txXfrm>
        <a:off x="208238" y="2882965"/>
        <a:ext cx="2799242" cy="720000"/>
      </dsp:txXfrm>
    </dsp:sp>
    <dsp:sp modelId="{AC42EBD6-53AE-4ACE-9AEF-592D7251C212}">
      <dsp:nvSpPr>
        <dsp:cNvPr id="0" name=""/>
        <dsp:cNvSpPr/>
      </dsp:nvSpPr>
      <dsp:spPr>
        <a:xfrm>
          <a:off x="4267140" y="1273834"/>
          <a:ext cx="1259659" cy="1259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9D386F-9782-4090-8810-40F8C9D76376}">
      <dsp:nvSpPr>
        <dsp:cNvPr id="0" name=""/>
        <dsp:cNvSpPr/>
      </dsp:nvSpPr>
      <dsp:spPr>
        <a:xfrm>
          <a:off x="3497348" y="2882965"/>
          <a:ext cx="27992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Patent</a:t>
          </a:r>
        </a:p>
      </dsp:txBody>
      <dsp:txXfrm>
        <a:off x="3497348" y="2882965"/>
        <a:ext cx="2799242" cy="720000"/>
      </dsp:txXfrm>
    </dsp:sp>
    <dsp:sp modelId="{EFC10EF9-A6F0-40F0-BBDB-5ABD1FBBB68F}">
      <dsp:nvSpPr>
        <dsp:cNvPr id="0" name=""/>
        <dsp:cNvSpPr/>
      </dsp:nvSpPr>
      <dsp:spPr>
        <a:xfrm>
          <a:off x="7556250" y="1273834"/>
          <a:ext cx="1259659" cy="12596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62540E-3E1F-44ED-BE09-07FC85CFD125}">
      <dsp:nvSpPr>
        <dsp:cNvPr id="0" name=""/>
        <dsp:cNvSpPr/>
      </dsp:nvSpPr>
      <dsp:spPr>
        <a:xfrm>
          <a:off x="6786458" y="2882965"/>
          <a:ext cx="27992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Trademark</a:t>
          </a:r>
        </a:p>
      </dsp:txBody>
      <dsp:txXfrm>
        <a:off x="6786458" y="2882965"/>
        <a:ext cx="2799242"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EE6681-48D0-FA46-9B74-F99FB3612431}" type="datetimeFigureOut">
              <a:rPr lang="en-US" smtClean="0"/>
              <a:t>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B6588D-A652-894B-947A-39E25244E3F6}" type="slidenum">
              <a:rPr lang="en-US" smtClean="0"/>
              <a:t>‹#›</a:t>
            </a:fld>
            <a:endParaRPr lang="en-US"/>
          </a:p>
        </p:txBody>
      </p:sp>
    </p:spTree>
    <p:extLst>
      <p:ext uri="{BB962C8B-B14F-4D97-AF65-F5344CB8AC3E}">
        <p14:creationId xmlns:p14="http://schemas.microsoft.com/office/powerpoint/2010/main" val="3042911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wc.com/sk/en/assets/PDFs/risk-in-review-2018.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wc.com/sk/en/assets/PDFs/risk-in-review-2018.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wc.com/sk/en/assets/PDFs/risk-in-review-2018.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wc.com/sk/en/assets/PDFs/risk-in-review-2018.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wc.com/sk/en/assets/PDFs/risk-in-review-2018.pd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eerinsight.com/blog/manage-your-innovation-risk"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peerinsight.com/blog/organizational-growth-strategies/"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peerinsight.com/blog/manage-your-innovation-risk"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peerinsight.com/blog/organizational-growth-strategie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pwc.com/sk/en/assets/PDFs/risk-in-review-2018.pdf"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1000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PwC. “Managing Risks and Enabling Growth in the Age of Innovation,” 2018. </a:t>
            </a:r>
            <a:r>
              <a:rPr lang="en-US" dirty="0">
                <a:effectLst/>
                <a:hlinkClick r:id="rId3"/>
              </a:rPr>
              <a:t>https://www.pwc.com/sk/en/assets/PDFs/risk-in-review-2018.pdf</a:t>
            </a:r>
            <a:r>
              <a:rPr lang="en-US" dirty="0">
                <a:effectLst/>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81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PwC. “Managing Risks and Enabling Growth in the Age of Innovation,” 2018. </a:t>
            </a:r>
            <a:r>
              <a:rPr lang="en-US" dirty="0">
                <a:effectLst/>
                <a:hlinkClick r:id="rId3"/>
              </a:rPr>
              <a:t>https://www.pwc.com/sk/en/assets/PDFs/risk-in-review-2018.pdf</a:t>
            </a:r>
            <a:r>
              <a:rPr lang="en-US" dirty="0">
                <a:effectLst/>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972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PwC. “Managing Risks and Enabling Growth in the Age of Innovation,” 2018. </a:t>
            </a:r>
            <a:r>
              <a:rPr lang="en-US" dirty="0">
                <a:effectLst/>
                <a:hlinkClick r:id="rId3"/>
              </a:rPr>
              <a:t>https://www.pwc.com/sk/en/assets/PDFs/risk-in-review-2018.pdf</a:t>
            </a:r>
            <a:r>
              <a:rPr lang="en-US" dirty="0">
                <a:effectLst/>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9742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PwC. “Managing Risks and Enabling Growth in the Age of Innovation,” 2018. </a:t>
            </a:r>
            <a:r>
              <a:rPr lang="en-US" dirty="0">
                <a:effectLst/>
                <a:hlinkClick r:id="rId3"/>
              </a:rPr>
              <a:t>https://www.pwc.com/sk/en/assets/PDFs/risk-in-review-2018.pdf</a:t>
            </a:r>
            <a:r>
              <a:rPr lang="en-US" dirty="0">
                <a:effectLst/>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6634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PwC. “Managing Risks and Enabling Growth in the Age of Innovation,” 2018. </a:t>
            </a:r>
            <a:r>
              <a:rPr lang="en-US" dirty="0">
                <a:effectLst/>
                <a:hlinkClick r:id="rId3"/>
              </a:rPr>
              <a:t>https://www.pwc.com/sk/en/assets/PDFs/risk-in-review-2018.pdf</a:t>
            </a:r>
            <a:r>
              <a:rPr lang="en-US" dirty="0">
                <a:effectLst/>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0800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“How to Reduce Innovation Risk While Increasing Impact | Peer Insight Blog.” Accessed April 20, 2024. </a:t>
            </a:r>
            <a:r>
              <a:rPr lang="en-US" dirty="0">
                <a:effectLst/>
                <a:hlinkClick r:id="rId3"/>
              </a:rPr>
              <a:t>https://www.peerinsight.com/blog/manage-your-innovation-risk</a:t>
            </a:r>
            <a:r>
              <a:rPr lang="en-US" dirty="0">
                <a:effectLst/>
              </a:rPr>
              <a:t>.</a:t>
            </a:r>
          </a:p>
          <a:p>
            <a:endParaRPr lang="en-US" dirty="0"/>
          </a:p>
          <a:p>
            <a:endParaRPr lang="en-US" dirty="0"/>
          </a:p>
          <a:p>
            <a:pPr algn="l"/>
            <a:r>
              <a:rPr lang="en-US" b="1" i="0" dirty="0">
                <a:solidFill>
                  <a:srgbClr val="333333"/>
                </a:solidFill>
                <a:effectLst/>
                <a:highlight>
                  <a:srgbClr val="FFFFFF"/>
                </a:highlight>
                <a:latin typeface="Poppins" panose="020B0604020202020204" pitchFamily="34" charset="0"/>
              </a:rPr>
              <a:t>1. Market Timing Risk – </a:t>
            </a:r>
            <a:r>
              <a:rPr lang="en-US" b="1" i="1" dirty="0">
                <a:solidFill>
                  <a:srgbClr val="333333"/>
                </a:solidFill>
                <a:effectLst/>
                <a:highlight>
                  <a:srgbClr val="FFFFFF"/>
                </a:highlight>
                <a:latin typeface="Poppins" panose="020B0604020202020204" pitchFamily="34" charset="0"/>
              </a:rPr>
              <a:t>Does it make sense to pursue this now?</a:t>
            </a:r>
            <a:endParaRPr lang="en-US" b="1" i="0" dirty="0">
              <a:solidFill>
                <a:srgbClr val="333333"/>
              </a:solidFill>
              <a:effectLst/>
              <a:highlight>
                <a:srgbClr val="FFFFFF"/>
              </a:highlight>
              <a:latin typeface="Poppins" panose="020B0604020202020204" pitchFamily="34" charset="0"/>
            </a:endParaRPr>
          </a:p>
          <a:p>
            <a:pPr algn="l"/>
            <a:r>
              <a:rPr lang="en-US" b="0" i="0" dirty="0">
                <a:solidFill>
                  <a:srgbClr val="333333"/>
                </a:solidFill>
                <a:effectLst/>
                <a:highlight>
                  <a:srgbClr val="FFFFFF"/>
                </a:highlight>
                <a:latin typeface="proxima-nova"/>
              </a:rPr>
              <a:t>Two dimensions here. First, what are the headwinds? The tailwinds? Are they growing or abating? Second, what is the maturity level of other players in the space? The saturation? The competitive environment can inform answers to questions in many categories, but it starts here with these.</a:t>
            </a:r>
          </a:p>
          <a:p>
            <a:pPr algn="l"/>
            <a:r>
              <a:rPr lang="en-US" b="1" i="0" dirty="0">
                <a:solidFill>
                  <a:srgbClr val="333333"/>
                </a:solidFill>
                <a:effectLst/>
                <a:highlight>
                  <a:srgbClr val="FFFFFF"/>
                </a:highlight>
                <a:latin typeface="Poppins" pitchFamily="2" charset="77"/>
              </a:rPr>
              <a:t>2. Market Adoption Risk – </a:t>
            </a:r>
            <a:r>
              <a:rPr lang="en-US" b="1" i="1" dirty="0">
                <a:solidFill>
                  <a:srgbClr val="333333"/>
                </a:solidFill>
                <a:effectLst/>
                <a:highlight>
                  <a:srgbClr val="FFFFFF"/>
                </a:highlight>
                <a:latin typeface="Poppins" pitchFamily="2" charset="77"/>
              </a:rPr>
              <a:t>Is the market accessible?</a:t>
            </a:r>
            <a:endParaRPr lang="en-US" b="1" i="0" dirty="0">
              <a:solidFill>
                <a:srgbClr val="333333"/>
              </a:solidFill>
              <a:effectLst/>
              <a:highlight>
                <a:srgbClr val="FFFFFF"/>
              </a:highlight>
              <a:latin typeface="Poppins" pitchFamily="2" charset="77"/>
            </a:endParaRPr>
          </a:p>
          <a:p>
            <a:pPr algn="l"/>
            <a:r>
              <a:rPr lang="en-US" b="0" i="0" dirty="0">
                <a:solidFill>
                  <a:srgbClr val="333333"/>
                </a:solidFill>
                <a:effectLst/>
                <a:highlight>
                  <a:srgbClr val="FFFFFF"/>
                </a:highlight>
                <a:latin typeface="proxima-nova"/>
              </a:rPr>
              <a:t>Continuing from the competitive environment thread above, can we enter the market? And, if so, can we acquire customers, affordably and in a timely manner? Do our relationships, our brand, our positioning carry weight that make this easier, or are we just like any startup in the wild, starting from scratch?</a:t>
            </a:r>
          </a:p>
          <a:p>
            <a:pPr algn="l"/>
            <a:r>
              <a:rPr lang="en-US" b="0" i="0" dirty="0">
                <a:solidFill>
                  <a:srgbClr val="333333"/>
                </a:solidFill>
                <a:effectLst/>
                <a:highlight>
                  <a:srgbClr val="FFFFFF"/>
                </a:highlight>
                <a:latin typeface="proxima-nova"/>
              </a:rPr>
              <a:t>Alternatively, if the market does not yet exist, or is very early, are we confident that it will form? Why?</a:t>
            </a:r>
          </a:p>
          <a:p>
            <a:pPr algn="l"/>
            <a:r>
              <a:rPr lang="en-US" b="1" i="0" dirty="0">
                <a:solidFill>
                  <a:srgbClr val="333333"/>
                </a:solidFill>
                <a:effectLst/>
                <a:highlight>
                  <a:srgbClr val="FFFFFF"/>
                </a:highlight>
                <a:latin typeface="Poppins" pitchFamily="2" charset="77"/>
              </a:rPr>
              <a:t>3. Market Size Risk – </a:t>
            </a:r>
            <a:r>
              <a:rPr lang="en-US" b="1" i="1" dirty="0">
                <a:solidFill>
                  <a:srgbClr val="333333"/>
                </a:solidFill>
                <a:effectLst/>
                <a:highlight>
                  <a:srgbClr val="FFFFFF"/>
                </a:highlight>
                <a:latin typeface="Poppins" pitchFamily="2" charset="77"/>
              </a:rPr>
              <a:t>Is the market big enough to provide the returns we need?</a:t>
            </a:r>
            <a:endParaRPr lang="en-US" b="1" i="0" dirty="0">
              <a:solidFill>
                <a:srgbClr val="333333"/>
              </a:solidFill>
              <a:effectLst/>
              <a:highlight>
                <a:srgbClr val="FFFFFF"/>
              </a:highlight>
              <a:latin typeface="Poppins" pitchFamily="2" charset="77"/>
            </a:endParaRPr>
          </a:p>
          <a:p>
            <a:pPr algn="l"/>
            <a:r>
              <a:rPr lang="en-US" b="0" i="0" dirty="0">
                <a:solidFill>
                  <a:srgbClr val="333333"/>
                </a:solidFill>
                <a:effectLst/>
                <a:highlight>
                  <a:srgbClr val="FFFFFF"/>
                </a:highlight>
                <a:latin typeface="proxima-nova"/>
              </a:rPr>
              <a:t>Multidimensional as above, but what does the market landscape (current or future) look like — how big? Any dominant players? How long did it take them to get there? What growth rates, past and projected? Understanding the physics at play in a market space in conjunction with what a new venture has to accomplish by when will spare you from wasting time and money on something that doesn’t have the potential scale behind it.</a:t>
            </a:r>
          </a:p>
          <a:p>
            <a:pPr algn="l"/>
            <a:r>
              <a:rPr lang="en-US" b="1" i="0" dirty="0">
                <a:solidFill>
                  <a:srgbClr val="333333"/>
                </a:solidFill>
                <a:effectLst/>
                <a:highlight>
                  <a:srgbClr val="FFFFFF"/>
                </a:highlight>
                <a:latin typeface="Poppins" pitchFamily="2" charset="77"/>
              </a:rPr>
              <a:t>4. Execution Risk – </a:t>
            </a:r>
            <a:r>
              <a:rPr lang="en-US" b="1" i="1" dirty="0">
                <a:solidFill>
                  <a:srgbClr val="333333"/>
                </a:solidFill>
                <a:effectLst/>
                <a:highlight>
                  <a:srgbClr val="FFFFFF"/>
                </a:highlight>
                <a:latin typeface="Poppins" pitchFamily="2" charset="77"/>
              </a:rPr>
              <a:t>Can we deliver this experience to users? Can we staff the venture adequately?</a:t>
            </a:r>
            <a:endParaRPr lang="en-US" b="1" i="0" dirty="0">
              <a:solidFill>
                <a:srgbClr val="333333"/>
              </a:solidFill>
              <a:effectLst/>
              <a:highlight>
                <a:srgbClr val="FFFFFF"/>
              </a:highlight>
              <a:latin typeface="Poppins" pitchFamily="2" charset="77"/>
            </a:endParaRPr>
          </a:p>
          <a:p>
            <a:pPr algn="l"/>
            <a:r>
              <a:rPr lang="en-US" b="0" i="0" dirty="0">
                <a:solidFill>
                  <a:srgbClr val="333333"/>
                </a:solidFill>
                <a:effectLst/>
                <a:highlight>
                  <a:srgbClr val="FFFFFF"/>
                </a:highlight>
                <a:latin typeface="proxima-nova"/>
              </a:rPr>
              <a:t>New ventures require new skills, from sales to delivery, so we have to be realistic about the layered costs of acquiring those new skills to provide a consistent customer experience. Corporations have many resources already to potentially bring to bear, but there is a risk of transplant rejection if too many (or the wrong type of) new resources are necessary.</a:t>
            </a:r>
          </a:p>
          <a:p>
            <a:pPr algn="l"/>
            <a:r>
              <a:rPr lang="en-US" b="1" i="0" dirty="0">
                <a:solidFill>
                  <a:srgbClr val="333333"/>
                </a:solidFill>
                <a:effectLst/>
                <a:highlight>
                  <a:srgbClr val="FFFFFF"/>
                </a:highlight>
                <a:latin typeface="Poppins" pitchFamily="2" charset="77"/>
              </a:rPr>
              <a:t>5. Technology Risk – </a:t>
            </a:r>
            <a:r>
              <a:rPr lang="en-US" b="1" i="1" dirty="0">
                <a:solidFill>
                  <a:srgbClr val="333333"/>
                </a:solidFill>
                <a:effectLst/>
                <a:highlight>
                  <a:srgbClr val="FFFFFF"/>
                </a:highlight>
                <a:latin typeface="Poppins" pitchFamily="2" charset="77"/>
              </a:rPr>
              <a:t>Is the technology accessible and customizable? If not in-house, can we partner favorably to get it?</a:t>
            </a:r>
            <a:endParaRPr lang="en-US" b="1" i="0" dirty="0">
              <a:solidFill>
                <a:srgbClr val="333333"/>
              </a:solidFill>
              <a:effectLst/>
              <a:highlight>
                <a:srgbClr val="FFFFFF"/>
              </a:highlight>
              <a:latin typeface="Poppins" pitchFamily="2" charset="77"/>
            </a:endParaRPr>
          </a:p>
          <a:p>
            <a:pPr algn="l"/>
            <a:r>
              <a:rPr lang="en-US" b="0" i="0" dirty="0">
                <a:solidFill>
                  <a:srgbClr val="333333"/>
                </a:solidFill>
                <a:effectLst/>
                <a:highlight>
                  <a:srgbClr val="FFFFFF"/>
                </a:highlight>
                <a:latin typeface="proxima-nova"/>
              </a:rPr>
              <a:t>Testing before building is key to learning WHAT to build. If the technology is new to your business then incorporating it into your new venture means partnering with someone (PLEASE explore partnering first before merging/acquiring) who has close to what you’re looking for, and customizing their offering; if nothing exists, then you have to build it, which requires a highly disciplined process to satisfy that innovation R&amp;D effort (if that’s too big a stretch, it’s time to move on to the next venture).</a:t>
            </a:r>
          </a:p>
          <a:p>
            <a:pPr algn="l"/>
            <a:r>
              <a:rPr lang="en-US" b="0" i="0" dirty="0">
                <a:solidFill>
                  <a:srgbClr val="333333"/>
                </a:solidFill>
                <a:effectLst/>
                <a:highlight>
                  <a:srgbClr val="FFFFFF"/>
                </a:highlight>
                <a:latin typeface="proxima-nova"/>
              </a:rPr>
              <a:t>Alternatively, if your success relies upon a new technology maturing to some usability threshold (e.g. gen AI), that is too risky! Make sure your vision works based on what is usable today, even if you have a grander vision of where it could go in the future – as a very successful investor once told us, “If it doesn’t work in the short term, it doesn’t work.” This is particularly true in the context of corporate innovation (and we’d argue should be more true of all entrepreneurship…).</a:t>
            </a:r>
          </a:p>
          <a:p>
            <a:pPr algn="l"/>
            <a:r>
              <a:rPr lang="en-US" b="1" i="0" dirty="0">
                <a:solidFill>
                  <a:srgbClr val="333333"/>
                </a:solidFill>
                <a:effectLst/>
                <a:highlight>
                  <a:srgbClr val="FFFFFF"/>
                </a:highlight>
                <a:latin typeface="Poppins" pitchFamily="2" charset="77"/>
              </a:rPr>
              <a:t>6. Business Model Risk – </a:t>
            </a:r>
            <a:r>
              <a:rPr lang="en-US" b="1" i="1" dirty="0">
                <a:solidFill>
                  <a:srgbClr val="333333"/>
                </a:solidFill>
                <a:effectLst/>
                <a:highlight>
                  <a:srgbClr val="FFFFFF"/>
                </a:highlight>
                <a:latin typeface="Poppins" pitchFamily="2" charset="77"/>
              </a:rPr>
              <a:t>Do the economics seem favorable?</a:t>
            </a:r>
            <a:endParaRPr lang="en-US" b="1" i="0" dirty="0">
              <a:solidFill>
                <a:srgbClr val="333333"/>
              </a:solidFill>
              <a:effectLst/>
              <a:highlight>
                <a:srgbClr val="FFFFFF"/>
              </a:highlight>
              <a:latin typeface="Poppins" pitchFamily="2" charset="77"/>
            </a:endParaRPr>
          </a:p>
          <a:p>
            <a:pPr algn="l"/>
            <a:r>
              <a:rPr lang="en-US" b="0" i="0" dirty="0">
                <a:solidFill>
                  <a:srgbClr val="333333"/>
                </a:solidFill>
                <a:effectLst/>
                <a:highlight>
                  <a:srgbClr val="FFFFFF"/>
                </a:highlight>
                <a:latin typeface="proxima-nova"/>
              </a:rPr>
              <a:t>Early in an innovation project, it’s impossible to get quantitatively definitive, but you can start to size up costs to deliver the new offering, as well as create high-potential revenue models that maximize the future value to customers, partners and your organization, that enable you to get </a:t>
            </a:r>
            <a:r>
              <a:rPr lang="en-US" b="0" i="1" dirty="0">
                <a:solidFill>
                  <a:srgbClr val="333333"/>
                </a:solidFill>
                <a:effectLst/>
                <a:highlight>
                  <a:srgbClr val="FFFFFF"/>
                </a:highlight>
                <a:latin typeface="proxima-nova"/>
              </a:rPr>
              <a:t>directionally predictive</a:t>
            </a:r>
            <a:r>
              <a:rPr lang="en-US" b="0" i="0" dirty="0">
                <a:solidFill>
                  <a:srgbClr val="333333"/>
                </a:solidFill>
                <a:effectLst/>
                <a:highlight>
                  <a:srgbClr val="FFFFFF"/>
                </a:highlight>
                <a:latin typeface="proxima-nova"/>
              </a:rPr>
              <a:t>. If you can model out actuals or those derived from comps, begin to accumulate real data against those, and show directional gains that expose win-win-win potential, then you should proceed. I think many new ventures (scaled businesses too, for that matter) get metrics really wrong, whether startup or corporate innovation.</a:t>
            </a:r>
          </a:p>
          <a:p>
            <a:pPr algn="l"/>
            <a:r>
              <a:rPr lang="en-US" b="1" i="0" dirty="0">
                <a:solidFill>
                  <a:srgbClr val="333333"/>
                </a:solidFill>
                <a:effectLst/>
                <a:highlight>
                  <a:srgbClr val="FFFFFF"/>
                </a:highlight>
                <a:latin typeface="Poppins" pitchFamily="2" charset="77"/>
              </a:rPr>
              <a:t>7. Platform (Strategy) Risk – </a:t>
            </a:r>
            <a:r>
              <a:rPr lang="en-US" b="1" i="1" dirty="0">
                <a:solidFill>
                  <a:srgbClr val="333333"/>
                </a:solidFill>
                <a:effectLst/>
                <a:highlight>
                  <a:srgbClr val="FFFFFF"/>
                </a:highlight>
                <a:latin typeface="Poppins" pitchFamily="2" charset="77"/>
              </a:rPr>
              <a:t>Is it complementary or competitive to the core business?</a:t>
            </a:r>
            <a:endParaRPr lang="en-US" b="1" i="0" dirty="0">
              <a:solidFill>
                <a:srgbClr val="333333"/>
              </a:solidFill>
              <a:effectLst/>
              <a:highlight>
                <a:srgbClr val="FFFFFF"/>
              </a:highlight>
              <a:latin typeface="Poppins" pitchFamily="2" charset="77"/>
            </a:endParaRPr>
          </a:p>
          <a:p>
            <a:pPr algn="l"/>
            <a:r>
              <a:rPr lang="en-US" b="0" i="0" dirty="0">
                <a:solidFill>
                  <a:srgbClr val="333333"/>
                </a:solidFill>
                <a:effectLst/>
                <a:highlight>
                  <a:srgbClr val="FFFFFF"/>
                </a:highlight>
                <a:latin typeface="proxima-nova"/>
              </a:rPr>
              <a:t>There’s no wrong answer here, but your organization needs to be aware of the consequences of whichever answer it gets; knowing the core will lose ground to an internal offering is hard to stomach, though it’s sometimes the best option (especially in established businesses where the core is shrinking), so make sure this aligns with your </a:t>
            </a:r>
            <a:r>
              <a:rPr lang="en-US" b="1" i="0" u="sng" dirty="0">
                <a:solidFill>
                  <a:srgbClr val="333333"/>
                </a:solidFill>
                <a:effectLst/>
                <a:highlight>
                  <a:srgbClr val="FFFFFF"/>
                </a:highlight>
                <a:latin typeface="proxima-nova"/>
                <a:hlinkClick r:id="rId4"/>
              </a:rPr>
              <a:t>corporate growth strategy</a:t>
            </a:r>
            <a:r>
              <a:rPr lang="en-US" b="0" i="0" dirty="0">
                <a:solidFill>
                  <a:srgbClr val="333333"/>
                </a:solidFill>
                <a:effectLst/>
                <a:highlight>
                  <a:srgbClr val="FFFFFF"/>
                </a:highlight>
                <a:latin typeface="proxima-nova"/>
              </a:rPr>
              <a:t>. Furthermore, a new offering can extend a line of business, or it can open up a completely new one. Handling these two scenarios differs dramatically, so be realistic about how stretchy you’ll ultimately be asking your company to be.</a:t>
            </a:r>
          </a:p>
          <a:p>
            <a:pPr algn="l"/>
            <a:r>
              <a:rPr lang="en-US" b="1" i="0" dirty="0">
                <a:solidFill>
                  <a:srgbClr val="333333"/>
                </a:solidFill>
                <a:effectLst/>
                <a:highlight>
                  <a:srgbClr val="FFFFFF"/>
                </a:highlight>
                <a:latin typeface="Poppins" pitchFamily="2" charset="77"/>
              </a:rPr>
              <a:t>8. Venture Leadership Risk – </a:t>
            </a:r>
            <a:r>
              <a:rPr lang="en-US" b="1" i="1" dirty="0">
                <a:solidFill>
                  <a:srgbClr val="333333"/>
                </a:solidFill>
                <a:effectLst/>
                <a:highlight>
                  <a:srgbClr val="FFFFFF"/>
                </a:highlight>
                <a:latin typeface="Poppins" pitchFamily="2" charset="77"/>
              </a:rPr>
              <a:t>Are leaders open to feedback? Are they candid about the state of the venture?</a:t>
            </a:r>
            <a:endParaRPr lang="en-US" b="1" i="0" dirty="0">
              <a:solidFill>
                <a:srgbClr val="333333"/>
              </a:solidFill>
              <a:effectLst/>
              <a:highlight>
                <a:srgbClr val="FFFFFF"/>
              </a:highlight>
              <a:latin typeface="Poppins" pitchFamily="2" charset="77"/>
            </a:endParaRPr>
          </a:p>
          <a:p>
            <a:pPr algn="l"/>
            <a:r>
              <a:rPr lang="en-US" b="0" i="0" dirty="0">
                <a:solidFill>
                  <a:srgbClr val="333333"/>
                </a:solidFill>
                <a:effectLst/>
                <a:highlight>
                  <a:srgbClr val="FFFFFF"/>
                </a:highlight>
                <a:latin typeface="proxima-nova"/>
              </a:rPr>
              <a:t>Knowing when pivoting is necessary (or shelving, or even *gulp* killing) is really hard. You get so focused on a path and commit fully to it, but venture management has to recognize when change is necessary and how to handle it if it is. Is leadership willing to accept failure as learning?</a:t>
            </a:r>
          </a:p>
          <a:p>
            <a:pPr algn="l"/>
            <a:r>
              <a:rPr lang="en-US" b="1" i="0" dirty="0">
                <a:solidFill>
                  <a:srgbClr val="333333"/>
                </a:solidFill>
                <a:effectLst/>
                <a:highlight>
                  <a:srgbClr val="FFFFFF"/>
                </a:highlight>
                <a:latin typeface="Poppins" pitchFamily="2" charset="77"/>
              </a:rPr>
              <a:t>9. Financial Risk – </a:t>
            </a:r>
            <a:r>
              <a:rPr lang="en-US" b="1" i="1" dirty="0">
                <a:solidFill>
                  <a:srgbClr val="333333"/>
                </a:solidFill>
                <a:effectLst/>
                <a:highlight>
                  <a:srgbClr val="FFFFFF"/>
                </a:highlight>
                <a:latin typeface="Poppins" pitchFamily="2" charset="77"/>
              </a:rPr>
              <a:t>How much will it cost to achieve our learning goals?</a:t>
            </a:r>
            <a:endParaRPr lang="en-US" b="1" i="0" dirty="0">
              <a:solidFill>
                <a:srgbClr val="333333"/>
              </a:solidFill>
              <a:effectLst/>
              <a:highlight>
                <a:srgbClr val="FFFFFF"/>
              </a:highlight>
              <a:latin typeface="Poppins" pitchFamily="2" charset="77"/>
            </a:endParaRPr>
          </a:p>
          <a:p>
            <a:pPr algn="l"/>
            <a:r>
              <a:rPr lang="en-US" b="0" i="0" dirty="0">
                <a:solidFill>
                  <a:srgbClr val="333333"/>
                </a:solidFill>
                <a:effectLst/>
                <a:highlight>
                  <a:srgbClr val="FFFFFF"/>
                </a:highlight>
                <a:latin typeface="proxima-nova"/>
              </a:rPr>
              <a:t>Having line of sight to your next round of funding is critical in the corporate world too; if you spend everything you’ve got before or right at the next funding milestone then you run the risk of dying in the decision-making lag (which can be even more severe in the corporate context). Thus, you need to know your organization’s willingness to spend on getting you from seed to commercialization, and how you’re tracking against those expectations.</a:t>
            </a:r>
          </a:p>
          <a:p>
            <a:pPr algn="l"/>
            <a:r>
              <a:rPr lang="en-US" b="1" i="0" dirty="0">
                <a:solidFill>
                  <a:srgbClr val="333333"/>
                </a:solidFill>
                <a:effectLst/>
                <a:highlight>
                  <a:srgbClr val="FFFFFF"/>
                </a:highlight>
                <a:latin typeface="Poppins" pitchFamily="2" charset="77"/>
              </a:rPr>
              <a:t>10. Defensibility Risk – </a:t>
            </a:r>
            <a:r>
              <a:rPr lang="en-US" b="1" i="1" dirty="0">
                <a:solidFill>
                  <a:srgbClr val="333333"/>
                </a:solidFill>
                <a:effectLst/>
                <a:highlight>
                  <a:srgbClr val="FFFFFF"/>
                </a:highlight>
                <a:latin typeface="Poppins" pitchFamily="2" charset="77"/>
              </a:rPr>
              <a:t>Do we have favorable control points? What is the likelihood of lawsuits… of other regulatory challenges?</a:t>
            </a:r>
            <a:endParaRPr lang="en-US" b="1" i="0" dirty="0">
              <a:solidFill>
                <a:srgbClr val="333333"/>
              </a:solidFill>
              <a:effectLst/>
              <a:highlight>
                <a:srgbClr val="FFFFFF"/>
              </a:highlight>
              <a:latin typeface="Poppins" pitchFamily="2" charset="77"/>
            </a:endParaRPr>
          </a:p>
          <a:p>
            <a:pPr algn="l"/>
            <a:r>
              <a:rPr lang="en-US" b="0" i="0" dirty="0">
                <a:solidFill>
                  <a:srgbClr val="333333"/>
                </a:solidFill>
                <a:effectLst/>
                <a:highlight>
                  <a:srgbClr val="FFFFFF"/>
                </a:highlight>
                <a:latin typeface="proxima-nova"/>
              </a:rPr>
              <a:t>If your organization doesn’t have a defensible position then your right to play is no different than any other organization – small or large. Find what uniquely advantageous position your company can take and make sure nothing compromises it as you make your way to market. The regulatory part is obvious, just be aware of the potential trouble you can get in entering uncharted territory.</a:t>
            </a:r>
          </a:p>
          <a:p>
            <a:br>
              <a:rPr lang="en-US" dirty="0"/>
            </a:b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9942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“How to Reduce Innovation Risk While Increasing Impact | Peer Insight Blog.” Accessed April 20, 2024. </a:t>
            </a:r>
            <a:r>
              <a:rPr lang="en-US" dirty="0">
                <a:effectLst/>
                <a:hlinkClick r:id="rId3"/>
              </a:rPr>
              <a:t>https://www.peerinsight.com/blog/manage-your-innovation-risk</a:t>
            </a:r>
            <a:r>
              <a:rPr lang="en-US" dirty="0">
                <a:effectLst/>
              </a:rPr>
              <a:t>.</a:t>
            </a:r>
          </a:p>
          <a:p>
            <a:endParaRPr lang="en-US" dirty="0"/>
          </a:p>
          <a:p>
            <a:endParaRPr lang="en-US" dirty="0"/>
          </a:p>
          <a:p>
            <a:pPr algn="l"/>
            <a:r>
              <a:rPr lang="en-US" b="1" i="0" dirty="0">
                <a:solidFill>
                  <a:srgbClr val="333333"/>
                </a:solidFill>
                <a:effectLst/>
                <a:highlight>
                  <a:srgbClr val="FFFFFF"/>
                </a:highlight>
                <a:latin typeface="Poppins" pitchFamily="2" charset="77"/>
              </a:rPr>
              <a:t>6. Business Model Risk – </a:t>
            </a:r>
            <a:r>
              <a:rPr lang="en-US" b="1" i="1" dirty="0">
                <a:solidFill>
                  <a:srgbClr val="333333"/>
                </a:solidFill>
                <a:effectLst/>
                <a:highlight>
                  <a:srgbClr val="FFFFFF"/>
                </a:highlight>
                <a:latin typeface="Poppins" pitchFamily="2" charset="77"/>
              </a:rPr>
              <a:t>Do the economics seem favorable?</a:t>
            </a:r>
            <a:endParaRPr lang="en-US" b="1" i="0" dirty="0">
              <a:solidFill>
                <a:srgbClr val="333333"/>
              </a:solidFill>
              <a:effectLst/>
              <a:highlight>
                <a:srgbClr val="FFFFFF"/>
              </a:highlight>
              <a:latin typeface="Poppins" pitchFamily="2" charset="77"/>
            </a:endParaRPr>
          </a:p>
          <a:p>
            <a:pPr algn="l"/>
            <a:r>
              <a:rPr lang="en-US" b="0" i="0" dirty="0">
                <a:solidFill>
                  <a:srgbClr val="333333"/>
                </a:solidFill>
                <a:effectLst/>
                <a:highlight>
                  <a:srgbClr val="FFFFFF"/>
                </a:highlight>
                <a:latin typeface="proxima-nova"/>
              </a:rPr>
              <a:t>Early in an innovation project, it’s impossible to get quantitatively definitive, but you can start to size up costs to deliver the new offering, as well as create high-potential revenue models that maximize the future value to customers, partners and your organization, that enable you to get </a:t>
            </a:r>
            <a:r>
              <a:rPr lang="en-US" b="0" i="1" dirty="0">
                <a:solidFill>
                  <a:srgbClr val="333333"/>
                </a:solidFill>
                <a:effectLst/>
                <a:highlight>
                  <a:srgbClr val="FFFFFF"/>
                </a:highlight>
                <a:latin typeface="proxima-nova"/>
              </a:rPr>
              <a:t>directionally predictive</a:t>
            </a:r>
            <a:r>
              <a:rPr lang="en-US" b="0" i="0" dirty="0">
                <a:solidFill>
                  <a:srgbClr val="333333"/>
                </a:solidFill>
                <a:effectLst/>
                <a:highlight>
                  <a:srgbClr val="FFFFFF"/>
                </a:highlight>
                <a:latin typeface="proxima-nova"/>
              </a:rPr>
              <a:t>. If you can model out actuals or those derived from comps, begin to accumulate real data against those, and show directional gains that expose win-win-win potential, then you should proceed. I think many new ventures (scaled businesses too, for that matter) get metrics really wrong, whether startup or corporate innovation.</a:t>
            </a:r>
          </a:p>
          <a:p>
            <a:pPr algn="l"/>
            <a:r>
              <a:rPr lang="en-US" b="1" i="0" dirty="0">
                <a:solidFill>
                  <a:srgbClr val="333333"/>
                </a:solidFill>
                <a:effectLst/>
                <a:highlight>
                  <a:srgbClr val="FFFFFF"/>
                </a:highlight>
                <a:latin typeface="Poppins" pitchFamily="2" charset="77"/>
              </a:rPr>
              <a:t>7. Platform (Strategy) Risk – </a:t>
            </a:r>
            <a:r>
              <a:rPr lang="en-US" b="1" i="1" dirty="0">
                <a:solidFill>
                  <a:srgbClr val="333333"/>
                </a:solidFill>
                <a:effectLst/>
                <a:highlight>
                  <a:srgbClr val="FFFFFF"/>
                </a:highlight>
                <a:latin typeface="Poppins" pitchFamily="2" charset="77"/>
              </a:rPr>
              <a:t>Is it complementary or competitive to the core business?</a:t>
            </a:r>
            <a:endParaRPr lang="en-US" b="1" i="0" dirty="0">
              <a:solidFill>
                <a:srgbClr val="333333"/>
              </a:solidFill>
              <a:effectLst/>
              <a:highlight>
                <a:srgbClr val="FFFFFF"/>
              </a:highlight>
              <a:latin typeface="Poppins" pitchFamily="2" charset="77"/>
            </a:endParaRPr>
          </a:p>
          <a:p>
            <a:pPr algn="l"/>
            <a:r>
              <a:rPr lang="en-US" b="0" i="0" dirty="0">
                <a:solidFill>
                  <a:srgbClr val="333333"/>
                </a:solidFill>
                <a:effectLst/>
                <a:highlight>
                  <a:srgbClr val="FFFFFF"/>
                </a:highlight>
                <a:latin typeface="proxima-nova"/>
              </a:rPr>
              <a:t>There’s no wrong answer here, but your organization needs to be aware of the consequences of whichever answer it gets; knowing the core will lose ground to an internal offering is hard to stomach, though it’s sometimes the best option (especially in established businesses where the core is shrinking), so make sure this aligns with your </a:t>
            </a:r>
            <a:r>
              <a:rPr lang="en-US" b="1" i="0" u="sng" dirty="0">
                <a:solidFill>
                  <a:srgbClr val="333333"/>
                </a:solidFill>
                <a:effectLst/>
                <a:highlight>
                  <a:srgbClr val="FFFFFF"/>
                </a:highlight>
                <a:latin typeface="proxima-nova"/>
                <a:hlinkClick r:id="rId4"/>
              </a:rPr>
              <a:t>corporate growth strategy</a:t>
            </a:r>
            <a:r>
              <a:rPr lang="en-US" b="0" i="0" dirty="0">
                <a:solidFill>
                  <a:srgbClr val="333333"/>
                </a:solidFill>
                <a:effectLst/>
                <a:highlight>
                  <a:srgbClr val="FFFFFF"/>
                </a:highlight>
                <a:latin typeface="proxima-nova"/>
              </a:rPr>
              <a:t>. Furthermore, a new offering can extend a line of business, or it can open up a completely new one. Handling these two scenarios differs dramatically, so be realistic about how stretchy you’ll ultimately be asking your company to be.</a:t>
            </a:r>
          </a:p>
          <a:p>
            <a:pPr algn="l"/>
            <a:r>
              <a:rPr lang="en-US" b="1" i="0" dirty="0">
                <a:solidFill>
                  <a:srgbClr val="333333"/>
                </a:solidFill>
                <a:effectLst/>
                <a:highlight>
                  <a:srgbClr val="FFFFFF"/>
                </a:highlight>
                <a:latin typeface="Poppins" pitchFamily="2" charset="77"/>
              </a:rPr>
              <a:t>8. Venture Leadership Risk – </a:t>
            </a:r>
            <a:r>
              <a:rPr lang="en-US" b="1" i="1" dirty="0">
                <a:solidFill>
                  <a:srgbClr val="333333"/>
                </a:solidFill>
                <a:effectLst/>
                <a:highlight>
                  <a:srgbClr val="FFFFFF"/>
                </a:highlight>
                <a:latin typeface="Poppins" pitchFamily="2" charset="77"/>
              </a:rPr>
              <a:t>Are leaders open to feedback? Are they candid about the state of the venture?</a:t>
            </a:r>
            <a:endParaRPr lang="en-US" b="1" i="0" dirty="0">
              <a:solidFill>
                <a:srgbClr val="333333"/>
              </a:solidFill>
              <a:effectLst/>
              <a:highlight>
                <a:srgbClr val="FFFFFF"/>
              </a:highlight>
              <a:latin typeface="Poppins" pitchFamily="2" charset="77"/>
            </a:endParaRPr>
          </a:p>
          <a:p>
            <a:pPr algn="l"/>
            <a:r>
              <a:rPr lang="en-US" b="0" i="0" dirty="0">
                <a:solidFill>
                  <a:srgbClr val="333333"/>
                </a:solidFill>
                <a:effectLst/>
                <a:highlight>
                  <a:srgbClr val="FFFFFF"/>
                </a:highlight>
                <a:latin typeface="proxima-nova"/>
              </a:rPr>
              <a:t>Knowing when pivoting is necessary (or shelving, or even *gulp* killing) is really hard. You get so focused on a path and commit fully to it, but venture management has to recognize when change is necessary and how to handle it if it is. Is leadership willing to accept failure as learning?</a:t>
            </a:r>
          </a:p>
          <a:p>
            <a:pPr algn="l"/>
            <a:r>
              <a:rPr lang="en-US" b="1" i="0" dirty="0">
                <a:solidFill>
                  <a:srgbClr val="333333"/>
                </a:solidFill>
                <a:effectLst/>
                <a:highlight>
                  <a:srgbClr val="FFFFFF"/>
                </a:highlight>
                <a:latin typeface="Poppins" pitchFamily="2" charset="77"/>
              </a:rPr>
              <a:t>9. Financial Risk – </a:t>
            </a:r>
            <a:r>
              <a:rPr lang="en-US" b="1" i="1" dirty="0">
                <a:solidFill>
                  <a:srgbClr val="333333"/>
                </a:solidFill>
                <a:effectLst/>
                <a:highlight>
                  <a:srgbClr val="FFFFFF"/>
                </a:highlight>
                <a:latin typeface="Poppins" pitchFamily="2" charset="77"/>
              </a:rPr>
              <a:t>How much will it cost to achieve our learning goals?</a:t>
            </a:r>
            <a:endParaRPr lang="en-US" b="1" i="0" dirty="0">
              <a:solidFill>
                <a:srgbClr val="333333"/>
              </a:solidFill>
              <a:effectLst/>
              <a:highlight>
                <a:srgbClr val="FFFFFF"/>
              </a:highlight>
              <a:latin typeface="Poppins" pitchFamily="2" charset="77"/>
            </a:endParaRPr>
          </a:p>
          <a:p>
            <a:pPr algn="l"/>
            <a:r>
              <a:rPr lang="en-US" b="0" i="0" dirty="0">
                <a:solidFill>
                  <a:srgbClr val="333333"/>
                </a:solidFill>
                <a:effectLst/>
                <a:highlight>
                  <a:srgbClr val="FFFFFF"/>
                </a:highlight>
                <a:latin typeface="proxima-nova"/>
              </a:rPr>
              <a:t>Having line of sight to your next round of funding is critical in the corporate world too; if you spend everything you’ve got before or right at the next funding milestone then you run the risk of dying in the decision-making lag (which can be even more severe in the corporate context). Thus, you need to know your organization’s willingness to spend on getting you from seed to commercialization, and how you’re tracking against those expectations.</a:t>
            </a:r>
          </a:p>
          <a:p>
            <a:pPr algn="l"/>
            <a:r>
              <a:rPr lang="en-US" b="1" i="0" dirty="0">
                <a:solidFill>
                  <a:srgbClr val="333333"/>
                </a:solidFill>
                <a:effectLst/>
                <a:highlight>
                  <a:srgbClr val="FFFFFF"/>
                </a:highlight>
                <a:latin typeface="Poppins" pitchFamily="2" charset="77"/>
              </a:rPr>
              <a:t>10. Defensibility Risk – </a:t>
            </a:r>
            <a:r>
              <a:rPr lang="en-US" b="1" i="1" dirty="0">
                <a:solidFill>
                  <a:srgbClr val="333333"/>
                </a:solidFill>
                <a:effectLst/>
                <a:highlight>
                  <a:srgbClr val="FFFFFF"/>
                </a:highlight>
                <a:latin typeface="Poppins" pitchFamily="2" charset="77"/>
              </a:rPr>
              <a:t>Do we have favorable control points? What is the likelihood of lawsuits… of other regulatory challenges?</a:t>
            </a:r>
            <a:endParaRPr lang="en-US" b="1" i="0" dirty="0">
              <a:solidFill>
                <a:srgbClr val="333333"/>
              </a:solidFill>
              <a:effectLst/>
              <a:highlight>
                <a:srgbClr val="FFFFFF"/>
              </a:highlight>
              <a:latin typeface="Poppins" pitchFamily="2" charset="77"/>
            </a:endParaRPr>
          </a:p>
          <a:p>
            <a:pPr algn="l"/>
            <a:r>
              <a:rPr lang="en-US" b="0" i="0" dirty="0">
                <a:solidFill>
                  <a:srgbClr val="333333"/>
                </a:solidFill>
                <a:effectLst/>
                <a:highlight>
                  <a:srgbClr val="FFFFFF"/>
                </a:highlight>
                <a:latin typeface="proxima-nova"/>
              </a:rPr>
              <a:t>If your organization doesn’t have a defensible position then your right to play is no different than any other organization – small or large. Find what uniquely advantageous position your company can take and make sure nothing compromises it as you make your way to market. The regulatory part is obvious, just be aware of the potential trouble you can get in entering uncharted territory.</a:t>
            </a:r>
          </a:p>
          <a:p>
            <a:br>
              <a:rPr lang="en-US" dirty="0"/>
            </a:b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2712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PwC. “Managing Risks and Enabling Growth in the Age of Innovation,” 2018. </a:t>
            </a:r>
            <a:r>
              <a:rPr lang="en-US" dirty="0">
                <a:effectLst/>
                <a:hlinkClick r:id="rId3"/>
              </a:rPr>
              <a:t>https://www.pwc.com/sk/en/assets/PDFs/risk-in-review-2018.pdf</a:t>
            </a:r>
            <a:r>
              <a:rPr lang="en-US"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Drive risk tone and culture from the top</a:t>
            </a:r>
            <a:endParaRPr lang="en-US" dirty="0">
              <a:effectLst/>
            </a:endParaRPr>
          </a:p>
          <a:p>
            <a:r>
              <a:rPr lang="en-US" dirty="0"/>
              <a:t>Broadcast appetite and tolerance messages about innovation and risk across the organization, particularly to midlevel managers and regions where oversight and tone often collapse • Tie effective management of innovation-related risk to strategic planning and performance management, thereby ensuring that risk behaviors are aligned, measured, and monitored</a:t>
            </a:r>
          </a:p>
          <a:p>
            <a:endParaRPr lang="en-US" dirty="0"/>
          </a:p>
          <a:p>
            <a:r>
              <a:rPr lang="en-US" dirty="0"/>
              <a:t>Engage early and often across the innovation cycle</a:t>
            </a:r>
          </a:p>
          <a:p>
            <a:r>
              <a:rPr lang="en-US" dirty="0"/>
              <a:t>Champion risk executives as strategic contributors to innovation—from concept to rollout • Push risk professionals to lean into innovation at the ideation stage, to assess risks, and to </a:t>
            </a:r>
            <a:r>
              <a:rPr lang="en-US" dirty="0" err="1"/>
              <a:t>infl</a:t>
            </a:r>
            <a:r>
              <a:rPr lang="en-US" dirty="0"/>
              <a:t> </a:t>
            </a:r>
            <a:r>
              <a:rPr lang="en-US" dirty="0" err="1"/>
              <a:t>uence</a:t>
            </a:r>
            <a:r>
              <a:rPr lang="en-US" dirty="0"/>
              <a:t> decisions about new initiatives • Diversify and grow approaches for managing risk exposure, including sharing risk with partners, postponing initiatives while taking action to reduce risk, and halting initiatives when risk exceeds tolerance</a:t>
            </a:r>
          </a:p>
          <a:p>
            <a:endParaRPr lang="en-US" dirty="0"/>
          </a:p>
          <a:p>
            <a:endParaRPr lang="en-US" dirty="0"/>
          </a:p>
          <a:p>
            <a:r>
              <a:rPr lang="en-US" dirty="0"/>
              <a:t>Adjust risk appetite and tolerances with frequency</a:t>
            </a:r>
          </a:p>
          <a:p>
            <a:r>
              <a:rPr lang="en-US" dirty="0"/>
              <a:t>Set risk appetite and tolerance for greenlighted innovation projects before launch, and periodically revisit the overall risk appetite to ensure it remains relevant and appropriate for the innovation strategy • Ensure that adjustments to risk appetite are shared across the lines of defense so that business units, the risk and compliance functions, and internal audit are working in a synchronized and risk-aligned way</a:t>
            </a:r>
          </a:p>
          <a:p>
            <a:endParaRPr lang="en-US" dirty="0"/>
          </a:p>
          <a:p>
            <a:r>
              <a:rPr lang="en-US" dirty="0"/>
              <a:t>Harness new skills, new competencies, and new tools to support innovation</a:t>
            </a:r>
          </a:p>
          <a:p>
            <a:r>
              <a:rPr lang="en-US" dirty="0"/>
              <a:t>• Assess skills and competencies to prepare for and embrace digital innovation and to better—and more quickly—address associated risks • Upskill resources in new methods, metrics, tools, and technologies • Embed data analytics and visualization into the organization’s risk assessment and management processes for early visibility into potential risks and for richer insights for risk monitoring and decision making</a:t>
            </a:r>
          </a:p>
          <a:p>
            <a:endParaRPr lang="en-US" dirty="0"/>
          </a:p>
          <a:p>
            <a:r>
              <a:rPr lang="en-US" dirty="0"/>
              <a:t>Monitor and assess risk management’s effectiveness through multiple means </a:t>
            </a:r>
          </a:p>
          <a:p>
            <a:r>
              <a:rPr lang="en-US" dirty="0"/>
              <a:t>Assess effectiveness with rigor and frequency by using multiple strategic and operational performance metrics • Obtain a more honest picture of risk management’s effectiveness through unbiased and objective metrics or sources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256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emf"/><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757441" y="4568599"/>
            <a:ext cx="2133600" cy="186267"/>
          </a:xfrm>
          <a:prstGeom prst="rect">
            <a:avLst/>
          </a:prstGeom>
        </p:spPr>
      </p:pic>
      <p:sp>
        <p:nvSpPr>
          <p:cNvPr id="9"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6" name="Picture 5"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0" name="Picture 9"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147498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stretch>
            <a:fillRect/>
          </a:stretch>
        </p:blipFill>
        <p:spPr>
          <a:xfrm>
            <a:off x="613833" y="1166287"/>
            <a:ext cx="1471708" cy="128483"/>
          </a:xfrm>
          <a:prstGeom prst="rect">
            <a:avLst/>
          </a:prstGeom>
        </p:spPr>
      </p:pic>
      <p:sp>
        <p:nvSpPr>
          <p:cNvPr id="8" name="Text Placeholder 9"/>
          <p:cNvSpPr>
            <a:spLocks noGrp="1"/>
          </p:cNvSpPr>
          <p:nvPr>
            <p:ph type="body" sz="quarter" idx="11" hasCustomPrompt="1"/>
          </p:nvPr>
        </p:nvSpPr>
        <p:spPr>
          <a:xfrm>
            <a:off x="597231" y="1402915"/>
            <a:ext cx="10929485" cy="4059177"/>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0" name="Text Placeholder 5"/>
          <p:cNvSpPr>
            <a:spLocks noGrp="1"/>
          </p:cNvSpPr>
          <p:nvPr>
            <p:ph type="body" sz="quarter" idx="10" hasCustomPrompt="1"/>
          </p:nvPr>
        </p:nvSpPr>
        <p:spPr>
          <a:xfrm>
            <a:off x="613833" y="495347"/>
            <a:ext cx="10912883" cy="662893"/>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p:txBody>
      </p:sp>
      <p:pic>
        <p:nvPicPr>
          <p:cNvPr id="11" name="Picture 10"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2" name="Picture 11"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3122072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32042" y="1818011"/>
            <a:ext cx="1471708" cy="128483"/>
          </a:xfrm>
          <a:prstGeom prst="rect">
            <a:avLst/>
          </a:prstGeom>
        </p:spPr>
      </p:pic>
      <p:sp>
        <p:nvSpPr>
          <p:cNvPr id="10" name="Chart Placeholder 11"/>
          <p:cNvSpPr>
            <a:spLocks noGrp="1"/>
          </p:cNvSpPr>
          <p:nvPr>
            <p:ph type="chart" sz="quarter" idx="12" hasCustomPrompt="1"/>
          </p:nvPr>
        </p:nvSpPr>
        <p:spPr>
          <a:xfrm>
            <a:off x="597230" y="2299970"/>
            <a:ext cx="10912883" cy="3948217"/>
          </a:xfrm>
          <a:prstGeom prst="rect">
            <a:avLst/>
          </a:prstGeom>
        </p:spPr>
        <p:txBody>
          <a:bodyPr>
            <a:normAutofit/>
          </a:bodyPr>
          <a:lstStyle>
            <a:lvl1pPr marL="0" indent="0">
              <a:buNone/>
              <a:defRPr sz="3200" b="0" i="1" baseline="0">
                <a:solidFill>
                  <a:schemeClr val="tx1"/>
                </a:solidFill>
                <a:latin typeface="Open Sans Light"/>
                <a:cs typeface="Open Sans Light"/>
              </a:defRPr>
            </a:lvl1pPr>
          </a:lstStyle>
          <a:p>
            <a:r>
              <a:rPr lang="en-US"/>
              <a:t>Graphics can go here – </a:t>
            </a:r>
            <a:br>
              <a:rPr lang="en-US"/>
            </a:br>
            <a:r>
              <a:rPr lang="en-US"/>
              <a:t>replace this box with your image or chart</a:t>
            </a:r>
          </a:p>
        </p:txBody>
      </p:sp>
      <p:sp>
        <p:nvSpPr>
          <p:cNvPr id="6"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pic>
        <p:nvPicPr>
          <p:cNvPr id="11" name="Picture 10"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2" name="Picture 11"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3693954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787E-0DB2-494A-B6DB-79067D92DB49}"/>
              </a:ext>
            </a:extLst>
          </p:cNvPr>
          <p:cNvSpPr>
            <a:spLocks noGrp="1"/>
          </p:cNvSpPr>
          <p:nvPr>
            <p:ph type="ctrTitle"/>
          </p:nvPr>
        </p:nvSpPr>
        <p:spPr>
          <a:xfrm>
            <a:off x="1524000" y="1121833"/>
            <a:ext cx="9144000" cy="2387600"/>
          </a:xfrm>
          <a:prstGeom prst="rect">
            <a:avLst/>
          </a:prstGeom>
        </p:spPr>
        <p:txBody>
          <a:bodyPr anchor="b"/>
          <a:lstStyle>
            <a:lvl1pPr algn="ctr">
              <a:defRPr sz="8000"/>
            </a:lvl1pPr>
          </a:lstStyle>
          <a:p>
            <a:r>
              <a:rPr lang="en-US"/>
              <a:t>Click to edit Master title style</a:t>
            </a:r>
          </a:p>
        </p:txBody>
      </p:sp>
      <p:sp>
        <p:nvSpPr>
          <p:cNvPr id="3" name="Subtitle 2">
            <a:extLst>
              <a:ext uri="{FF2B5EF4-FFF2-40B4-BE49-F238E27FC236}">
                <a16:creationId xmlns:a16="http://schemas.microsoft.com/office/drawing/2014/main" id="{BDDA9B21-2520-7B49-B7FF-D7ADAC4789BC}"/>
              </a:ext>
            </a:extLst>
          </p:cNvPr>
          <p:cNvSpPr>
            <a:spLocks noGrp="1"/>
          </p:cNvSpPr>
          <p:nvPr>
            <p:ph type="subTitle" idx="1"/>
          </p:nvPr>
        </p:nvSpPr>
        <p:spPr>
          <a:xfrm>
            <a:off x="1524000" y="3602568"/>
            <a:ext cx="9144000" cy="1655233"/>
          </a:xfrm>
          <a:prstGeom prst="rect">
            <a:avLst/>
          </a:prstGeo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Tree>
    <p:extLst>
      <p:ext uri="{BB962C8B-B14F-4D97-AF65-F5344CB8AC3E}">
        <p14:creationId xmlns:p14="http://schemas.microsoft.com/office/powerpoint/2010/main" val="291184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57441" y="4568599"/>
            <a:ext cx="2133600" cy="186267"/>
          </a:xfrm>
          <a:prstGeom prst="rect">
            <a:avLst/>
          </a:prstGeom>
        </p:spPr>
      </p:pic>
      <p:sp>
        <p:nvSpPr>
          <p:cNvPr id="10"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7" name="Picture 6"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8" name="Picture 7"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10691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8"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9"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0"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Regular" charset="0"/>
                <a:ea typeface="Uni Sans Regular" charset="0"/>
                <a:cs typeface="Uni Sans Regular"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11" name="Picture 10"/>
          <p:cNvPicPr>
            <a:picLocks noChangeAspect="1"/>
          </p:cNvPicPr>
          <p:nvPr userDrawn="1"/>
        </p:nvPicPr>
        <p:blipFill>
          <a:blip r:embed="rId2"/>
          <a:stretch>
            <a:fillRect/>
          </a:stretch>
        </p:blipFill>
        <p:spPr>
          <a:xfrm>
            <a:off x="732042" y="1818011"/>
            <a:ext cx="1471708" cy="128483"/>
          </a:xfrm>
          <a:prstGeom prst="rect">
            <a:avLst/>
          </a:prstGeom>
        </p:spPr>
      </p:pic>
      <p:pic>
        <p:nvPicPr>
          <p:cNvPr id="13" name="Picture 12"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4" name="Picture 13"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109819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7" name="Text Placeholder 9"/>
          <p:cNvSpPr>
            <a:spLocks noGrp="1"/>
          </p:cNvSpPr>
          <p:nvPr>
            <p:ph type="body" sz="quarter" idx="11" hasCustomPrompt="1"/>
          </p:nvPr>
        </p:nvSpPr>
        <p:spPr>
          <a:xfrm>
            <a:off x="597231" y="2307557"/>
            <a:ext cx="10929485" cy="3154535"/>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2" name="Picture 11"/>
          <p:cNvPicPr>
            <a:picLocks noChangeAspect="1"/>
          </p:cNvPicPr>
          <p:nvPr userDrawn="1"/>
        </p:nvPicPr>
        <p:blipFill>
          <a:blip r:embed="rId2"/>
          <a:stretch>
            <a:fillRect/>
          </a:stretch>
        </p:blipFill>
        <p:spPr>
          <a:xfrm>
            <a:off x="732042" y="1818011"/>
            <a:ext cx="1471708" cy="128483"/>
          </a:xfrm>
          <a:prstGeom prst="rect">
            <a:avLst/>
          </a:prstGeom>
        </p:spPr>
      </p:pic>
      <p:pic>
        <p:nvPicPr>
          <p:cNvPr id="10" name="Picture 9"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1" name="Picture 10"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407908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chemeClr val="bg1"/>
        </a:solidFill>
        <a:effectLst/>
      </p:bgPr>
    </p:bg>
    <p:spTree>
      <p:nvGrpSpPr>
        <p:cNvPr id="1" name=""/>
        <p:cNvGrpSpPr/>
        <p:nvPr/>
      </p:nvGrpSpPr>
      <p:grpSpPr>
        <a:xfrm>
          <a:off x="0" y="0"/>
          <a:ext cx="0" cy="0"/>
          <a:chOff x="0" y="0"/>
          <a:chExt cx="0" cy="0"/>
        </a:xfrm>
      </p:grpSpPr>
      <p:sp>
        <p:nvSpPr>
          <p:cNvPr id="6" name="Chart Placeholder 11"/>
          <p:cNvSpPr>
            <a:spLocks noGrp="1"/>
          </p:cNvSpPr>
          <p:nvPr>
            <p:ph type="chart" sz="quarter" idx="12" hasCustomPrompt="1"/>
          </p:nvPr>
        </p:nvSpPr>
        <p:spPr>
          <a:xfrm>
            <a:off x="597230" y="2299970"/>
            <a:ext cx="10912883" cy="3770892"/>
          </a:xfrm>
          <a:prstGeom prst="rect">
            <a:avLst/>
          </a:prstGeom>
        </p:spPr>
        <p:txBody>
          <a:bodyPr>
            <a:normAutofit/>
          </a:bodyPr>
          <a:lstStyle>
            <a:lvl1pPr marL="0" indent="0">
              <a:buNone/>
              <a:defRPr sz="32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sp>
        <p:nvSpPr>
          <p:cNvPr id="12"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13" name="Picture 12"/>
          <p:cNvPicPr>
            <a:picLocks noChangeAspect="1"/>
          </p:cNvPicPr>
          <p:nvPr userDrawn="1"/>
        </p:nvPicPr>
        <p:blipFill>
          <a:blip r:embed="rId2"/>
          <a:stretch>
            <a:fillRect/>
          </a:stretch>
        </p:blipFill>
        <p:spPr>
          <a:xfrm>
            <a:off x="732042" y="1818011"/>
            <a:ext cx="1471708" cy="128483"/>
          </a:xfrm>
          <a:prstGeom prst="rect">
            <a:avLst/>
          </a:prstGeom>
        </p:spPr>
      </p:pic>
      <p:pic>
        <p:nvPicPr>
          <p:cNvPr id="11" name="Picture 10"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4" name="Picture 13"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2414781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03D4-B24B-F545-A46A-705BFE479488}"/>
              </a:ext>
            </a:extLst>
          </p:cNvPr>
          <p:cNvSpPr>
            <a:spLocks noGrp="1"/>
          </p:cNvSpPr>
          <p:nvPr>
            <p:ph type="ctrTitle"/>
          </p:nvPr>
        </p:nvSpPr>
        <p:spPr>
          <a:xfrm>
            <a:off x="1524000" y="1121833"/>
            <a:ext cx="9144000" cy="2387600"/>
          </a:xfrm>
          <a:prstGeom prst="rect">
            <a:avLst/>
          </a:prstGeom>
        </p:spPr>
        <p:txBody>
          <a:bodyPr anchor="b"/>
          <a:lstStyle>
            <a:lvl1pPr algn="ctr">
              <a:defRPr sz="8000"/>
            </a:lvl1pPr>
          </a:lstStyle>
          <a:p>
            <a:r>
              <a:rPr lang="en-US"/>
              <a:t>Click to edit Master title style</a:t>
            </a:r>
          </a:p>
        </p:txBody>
      </p:sp>
      <p:sp>
        <p:nvSpPr>
          <p:cNvPr id="3" name="Subtitle 2">
            <a:extLst>
              <a:ext uri="{FF2B5EF4-FFF2-40B4-BE49-F238E27FC236}">
                <a16:creationId xmlns:a16="http://schemas.microsoft.com/office/drawing/2014/main" id="{71A10447-B3A3-B14F-A8DE-471D38758061}"/>
              </a:ext>
            </a:extLst>
          </p:cNvPr>
          <p:cNvSpPr>
            <a:spLocks noGrp="1"/>
          </p:cNvSpPr>
          <p:nvPr>
            <p:ph type="subTitle" idx="1"/>
          </p:nvPr>
        </p:nvSpPr>
        <p:spPr>
          <a:xfrm>
            <a:off x="1524000" y="3602568"/>
            <a:ext cx="9144000" cy="1655233"/>
          </a:xfrm>
          <a:prstGeom prst="rect">
            <a:avLst/>
          </a:prstGeo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Tree>
    <p:extLst>
      <p:ext uri="{BB962C8B-B14F-4D97-AF65-F5344CB8AC3E}">
        <p14:creationId xmlns:p14="http://schemas.microsoft.com/office/powerpoint/2010/main" val="3168004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57441" y="4568599"/>
            <a:ext cx="2133600" cy="186267"/>
          </a:xfrm>
          <a:prstGeom prst="rect">
            <a:avLst/>
          </a:prstGeom>
        </p:spPr>
      </p:pic>
      <p:sp>
        <p:nvSpPr>
          <p:cNvPr id="10"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1"/>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TITLE HERE</a:t>
            </a:r>
          </a:p>
          <a:p>
            <a:pPr lvl="0"/>
            <a:r>
              <a:rPr lang="en-US"/>
              <a:t>ENCODE NORMAL</a:t>
            </a:r>
          </a:p>
          <a:p>
            <a:pPr lvl="0"/>
            <a:r>
              <a:rPr lang="en-US"/>
              <a:t>BLACK, 50 PT. </a:t>
            </a:r>
          </a:p>
        </p:txBody>
      </p:sp>
      <p:pic>
        <p:nvPicPr>
          <p:cNvPr id="9" name="Picture 8"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1" name="Picture 10"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2643689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57441" y="4568599"/>
            <a:ext cx="2133600" cy="186267"/>
          </a:xfrm>
          <a:prstGeom prst="rect">
            <a:avLst/>
          </a:prstGeom>
        </p:spPr>
      </p:pic>
      <p:sp>
        <p:nvSpPr>
          <p:cNvPr id="8"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1"/>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TITLE HERE</a:t>
            </a:r>
          </a:p>
          <a:p>
            <a:pPr lvl="0"/>
            <a:r>
              <a:rPr lang="en-US"/>
              <a:t>ENCODE NORMAL</a:t>
            </a:r>
          </a:p>
          <a:p>
            <a:pPr lvl="0"/>
            <a:r>
              <a:rPr lang="en-US"/>
              <a:t>BLACK, 50 PT. </a:t>
            </a:r>
          </a:p>
        </p:txBody>
      </p:sp>
      <p:pic>
        <p:nvPicPr>
          <p:cNvPr id="6" name="Picture 5"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1" name="Picture 10"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1518051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740509" y="1819205"/>
            <a:ext cx="1471708" cy="128481"/>
          </a:xfrm>
          <a:prstGeom prst="rect">
            <a:avLst/>
          </a:prstGeom>
        </p:spPr>
      </p:pic>
      <p:pic>
        <p:nvPicPr>
          <p:cNvPr id="12" name="Picture 11"/>
          <p:cNvPicPr>
            <a:picLocks noChangeAspect="1"/>
          </p:cNvPicPr>
          <p:nvPr userDrawn="1"/>
        </p:nvPicPr>
        <p:blipFill>
          <a:blip r:embed="rId3"/>
          <a:stretch>
            <a:fillRect/>
          </a:stretch>
        </p:blipFill>
        <p:spPr>
          <a:xfrm>
            <a:off x="732042" y="1676237"/>
            <a:ext cx="1471708" cy="128483"/>
          </a:xfrm>
          <a:prstGeom prst="rect">
            <a:avLst/>
          </a:prstGeom>
        </p:spPr>
      </p:pic>
      <p:sp>
        <p:nvSpPr>
          <p:cNvPr id="23"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24"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25"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Regular" charset="0"/>
                <a:ea typeface="Uni Sans Regular" charset="0"/>
                <a:cs typeface="Uni Sans Regular"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SUB-HEADER HERE (UNI SANS REGULAR, 24 PT.)</a:t>
            </a:r>
          </a:p>
        </p:txBody>
      </p:sp>
      <p:pic>
        <p:nvPicPr>
          <p:cNvPr id="10" name="Picture 9"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3" name="Picture 12" descr="ischool-primary-purple-01.png"/>
          <p:cNvPicPr>
            <a:picLocks noChangeAspect="1"/>
          </p:cNvPicPr>
          <p:nvPr userDrawn="1"/>
        </p:nvPicPr>
        <p:blipFill>
          <a:blip r:embed="rId5"/>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20706520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1485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980899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13833" y="859991"/>
            <a:ext cx="11441319" cy="3522341"/>
          </a:xfrm>
        </p:spPr>
        <p:txBody>
          <a:bodyPr anchor="b">
            <a:normAutofit fontScale="92500" lnSpcReduction="10000"/>
          </a:bodyPr>
          <a:lstStyle/>
          <a:p>
            <a:endParaRPr lang="en-US" sz="5333" dirty="0"/>
          </a:p>
          <a:p>
            <a:endParaRPr lang="en-US" sz="5333" dirty="0"/>
          </a:p>
          <a:p>
            <a:r>
              <a:rPr lang="en-US" sz="5333" dirty="0"/>
              <a:t>Informatics - 312 </a:t>
            </a:r>
          </a:p>
          <a:p>
            <a:r>
              <a:rPr lang="en-US" sz="5333" dirty="0"/>
              <a:t>Enterprise Risk Management</a:t>
            </a:r>
          </a:p>
        </p:txBody>
      </p:sp>
    </p:spTree>
    <p:extLst>
      <p:ext uri="{BB962C8B-B14F-4D97-AF65-F5344CB8AC3E}">
        <p14:creationId xmlns:p14="http://schemas.microsoft.com/office/powerpoint/2010/main" val="1856358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4" y="1590805"/>
            <a:ext cx="10342265" cy="3685675"/>
          </a:xfrm>
        </p:spPr>
        <p:txBody>
          <a:bodyPr/>
          <a:lstStyle/>
          <a:p>
            <a:r>
              <a:rPr lang="en-US" sz="2667" b="0" dirty="0"/>
              <a:t>Accept the risk</a:t>
            </a:r>
          </a:p>
          <a:p>
            <a:r>
              <a:rPr lang="en-US" sz="2667" b="0" dirty="0"/>
              <a:t>Adjust the risk appetite</a:t>
            </a:r>
          </a:p>
          <a:p>
            <a:r>
              <a:rPr lang="en-US" sz="2667" b="0" dirty="0"/>
              <a:t>Postpone the activity to avoid risk</a:t>
            </a:r>
          </a:p>
          <a:p>
            <a:r>
              <a:rPr lang="en-US" sz="2667" b="0" dirty="0"/>
              <a:t>Reduce the risk</a:t>
            </a:r>
          </a:p>
          <a:p>
            <a:r>
              <a:rPr lang="en-US" sz="2667" b="0" dirty="0"/>
              <a:t>Revisit objective and strategies</a:t>
            </a:r>
          </a:p>
          <a:p>
            <a:r>
              <a:rPr lang="en-US" sz="2667" b="0" dirty="0"/>
              <a:t>Share the risk</a:t>
            </a:r>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Managing Innovation Risk</a:t>
            </a:r>
          </a:p>
        </p:txBody>
      </p:sp>
    </p:spTree>
    <p:extLst>
      <p:ext uri="{BB962C8B-B14F-4D97-AF65-F5344CB8AC3E}">
        <p14:creationId xmlns:p14="http://schemas.microsoft.com/office/powerpoint/2010/main" val="317988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4" y="2381774"/>
            <a:ext cx="10342265" cy="3154535"/>
          </a:xfrm>
        </p:spPr>
        <p:txBody>
          <a:bodyPr/>
          <a:lstStyle/>
          <a:p>
            <a:pPr marL="609585" indent="-609585">
              <a:buFont typeface="+mj-lt"/>
              <a:buAutoNum type="arabicPeriod"/>
            </a:pPr>
            <a:r>
              <a:rPr lang="en-US" sz="2400" b="0" dirty="0"/>
              <a:t>Market Timing Risk – Does it make sense to pursue this now?</a:t>
            </a:r>
          </a:p>
          <a:p>
            <a:pPr marL="609585" indent="-609585">
              <a:buFont typeface="+mj-lt"/>
              <a:buAutoNum type="arabicPeriod"/>
            </a:pPr>
            <a:r>
              <a:rPr lang="en-US" sz="2400" b="0" dirty="0"/>
              <a:t>Market Adoption Risk – Is the market accessible?</a:t>
            </a:r>
          </a:p>
          <a:p>
            <a:pPr marL="609585" indent="-609585">
              <a:buFont typeface="+mj-lt"/>
              <a:buAutoNum type="arabicPeriod"/>
            </a:pPr>
            <a:r>
              <a:rPr lang="en-US" sz="2400" b="0" dirty="0"/>
              <a:t>Market Size Risk – Is the market big enough to provide the returns we need?</a:t>
            </a:r>
          </a:p>
          <a:p>
            <a:pPr marL="609585" indent="-609585">
              <a:buFont typeface="+mj-lt"/>
              <a:buAutoNum type="arabicPeriod"/>
            </a:pPr>
            <a:r>
              <a:rPr lang="en-US" sz="2400" b="0" dirty="0"/>
              <a:t>Execution Risk – Can we deliver this experience to users? Can we staff the venture adequately?</a:t>
            </a:r>
          </a:p>
          <a:p>
            <a:pPr marL="609585" indent="-609585">
              <a:buFont typeface="+mj-lt"/>
              <a:buAutoNum type="arabicPeriod"/>
            </a:pPr>
            <a:r>
              <a:rPr lang="en-US" sz="2400" b="0" dirty="0"/>
              <a:t>Technology Risk – Is the technology accessible and customizable? If not in-house, can we partner favorably to get it?</a:t>
            </a:r>
          </a:p>
          <a:p>
            <a:pPr marL="609585" indent="-609585">
              <a:buFont typeface="+mj-lt"/>
              <a:buAutoNum type="arabicPeriod"/>
            </a:pPr>
            <a:endParaRPr lang="en-US" sz="2667" b="0" dirty="0"/>
          </a:p>
          <a:p>
            <a:pPr marL="609585" indent="-609585">
              <a:buFont typeface="+mj-lt"/>
              <a:buAutoNum type="arabicPeriod"/>
            </a:pPr>
            <a:endParaRPr lang="en-US" sz="2667" b="0" dirty="0"/>
          </a:p>
          <a:p>
            <a:pPr marL="609585" indent="-609585">
              <a:buFont typeface="+mj-lt"/>
              <a:buAutoNum type="arabicPeriod"/>
            </a:pPr>
            <a:endParaRPr lang="en-US" sz="2667" b="0" dirty="0"/>
          </a:p>
          <a:p>
            <a:pPr marL="609585" indent="-609585">
              <a:buFont typeface="+mj-lt"/>
              <a:buAutoNum type="arabicPeriod"/>
            </a:pPr>
            <a:endParaRPr lang="en-US" sz="2667" b="0" dirty="0"/>
          </a:p>
          <a:p>
            <a:pPr marL="609585" indent="-609585">
              <a:buFont typeface="+mj-lt"/>
              <a:buAutoNum type="arabicPeriod"/>
            </a:pPr>
            <a:endParaRPr lang="en-US" sz="2667" b="0" dirty="0"/>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Innovation Risk Analysis</a:t>
            </a:r>
          </a:p>
        </p:txBody>
      </p:sp>
    </p:spTree>
    <p:extLst>
      <p:ext uri="{BB962C8B-B14F-4D97-AF65-F5344CB8AC3E}">
        <p14:creationId xmlns:p14="http://schemas.microsoft.com/office/powerpoint/2010/main" val="345955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4" y="2281839"/>
            <a:ext cx="10342265" cy="3154535"/>
          </a:xfrm>
        </p:spPr>
        <p:txBody>
          <a:bodyPr/>
          <a:lstStyle/>
          <a:p>
            <a:pPr marL="609585" indent="-609585">
              <a:buFont typeface="+mj-lt"/>
              <a:buAutoNum type="arabicPeriod" startAt="6"/>
            </a:pPr>
            <a:r>
              <a:rPr lang="en-US" sz="2400" b="0" dirty="0"/>
              <a:t>Business Model Risk – Do the economics seem favorable?</a:t>
            </a:r>
          </a:p>
          <a:p>
            <a:pPr marL="609585" indent="-609585">
              <a:buFont typeface="+mj-lt"/>
              <a:buAutoNum type="arabicPeriod" startAt="6"/>
            </a:pPr>
            <a:r>
              <a:rPr lang="en-US" sz="2400" b="0" dirty="0"/>
              <a:t>Platform (Strategy) Risk – Is it complementary or competitive to the core business?</a:t>
            </a:r>
          </a:p>
          <a:p>
            <a:pPr marL="609585" indent="-609585">
              <a:buFont typeface="+mj-lt"/>
              <a:buAutoNum type="arabicPeriod" startAt="6"/>
            </a:pPr>
            <a:r>
              <a:rPr lang="en-US" sz="2400" b="0" dirty="0"/>
              <a:t>Venture Leadership Risk – Are leaders open to feedback? Are they candid about the state of the venture?</a:t>
            </a:r>
          </a:p>
          <a:p>
            <a:pPr marL="609585" indent="-609585">
              <a:buFont typeface="+mj-lt"/>
              <a:buAutoNum type="arabicPeriod" startAt="6"/>
            </a:pPr>
            <a:r>
              <a:rPr lang="en-US" sz="2400" b="0" dirty="0"/>
              <a:t>Financial Risk – How much will it cost to achieve our learning goals?</a:t>
            </a:r>
          </a:p>
          <a:p>
            <a:pPr marL="609585" indent="-609585">
              <a:buFont typeface="+mj-lt"/>
              <a:buAutoNum type="arabicPeriod" startAt="6"/>
            </a:pPr>
            <a:r>
              <a:rPr lang="en-US" sz="2400" b="0" dirty="0"/>
              <a:t>Defensibility Risk – Do we have favorable control points? What is the likelihood of lawsuits… of other regulatory challenges?</a:t>
            </a:r>
          </a:p>
          <a:p>
            <a:pPr marL="609585" indent="-609585">
              <a:buFont typeface="+mj-lt"/>
              <a:buAutoNum type="arabicPeriod" startAt="6"/>
            </a:pPr>
            <a:endParaRPr lang="en-US" sz="2667" b="0" dirty="0"/>
          </a:p>
          <a:p>
            <a:pPr marL="609585" indent="-609585">
              <a:buFont typeface="+mj-lt"/>
              <a:buAutoNum type="arabicPeriod" startAt="6"/>
            </a:pPr>
            <a:endParaRPr lang="en-US" sz="2667" b="0" dirty="0"/>
          </a:p>
          <a:p>
            <a:pPr marL="609585" indent="-609585">
              <a:buFont typeface="+mj-lt"/>
              <a:buAutoNum type="arabicPeriod" startAt="6"/>
            </a:pPr>
            <a:endParaRPr lang="en-US" sz="2667" b="0" dirty="0"/>
          </a:p>
          <a:p>
            <a:pPr marL="609585" indent="-609585">
              <a:buFont typeface="+mj-lt"/>
              <a:buAutoNum type="arabicPeriod" startAt="6"/>
            </a:pPr>
            <a:endParaRPr lang="en-US" sz="2667" b="0" dirty="0"/>
          </a:p>
          <a:p>
            <a:pPr marL="609585" indent="-609585">
              <a:buFont typeface="+mj-lt"/>
              <a:buAutoNum type="arabicPeriod" startAt="6"/>
            </a:pPr>
            <a:endParaRPr lang="en-US" sz="2667" b="0" dirty="0"/>
          </a:p>
          <a:p>
            <a:pPr marL="609585" indent="-609585">
              <a:buFont typeface="+mj-lt"/>
              <a:buAutoNum type="arabicPeriod" startAt="6"/>
            </a:pPr>
            <a:endParaRPr lang="en-US" sz="2667" b="0" dirty="0"/>
          </a:p>
          <a:p>
            <a:pPr marL="609585" indent="-609585">
              <a:buFont typeface="+mj-lt"/>
              <a:buAutoNum type="arabicPeriod" startAt="6"/>
            </a:pPr>
            <a:endParaRPr lang="en-US" sz="2667" b="0" dirty="0"/>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Innovation Risk Analysis</a:t>
            </a:r>
          </a:p>
        </p:txBody>
      </p:sp>
    </p:spTree>
    <p:extLst>
      <p:ext uri="{BB962C8B-B14F-4D97-AF65-F5344CB8AC3E}">
        <p14:creationId xmlns:p14="http://schemas.microsoft.com/office/powerpoint/2010/main" val="3684870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4" y="2121945"/>
            <a:ext cx="10342265" cy="3154535"/>
          </a:xfrm>
        </p:spPr>
        <p:txBody>
          <a:bodyPr/>
          <a:lstStyle/>
          <a:p>
            <a:r>
              <a:rPr lang="en-US" b="0" dirty="0"/>
              <a:t>Five actions to take today</a:t>
            </a:r>
          </a:p>
          <a:p>
            <a:pPr lvl="1"/>
            <a:r>
              <a:rPr lang="en-US" sz="2400" b="0" dirty="0"/>
              <a:t>Drive risk tone and culture from the top</a:t>
            </a:r>
          </a:p>
          <a:p>
            <a:pPr lvl="1"/>
            <a:r>
              <a:rPr lang="en-US" sz="2400" b="0" dirty="0"/>
              <a:t>Engage early and often across the innovation cycle</a:t>
            </a:r>
          </a:p>
          <a:p>
            <a:pPr lvl="1"/>
            <a:r>
              <a:rPr lang="en-US" sz="2400" b="0" dirty="0"/>
              <a:t>Adjust risk appetite and tolerances with frequency</a:t>
            </a:r>
          </a:p>
          <a:p>
            <a:pPr lvl="1"/>
            <a:r>
              <a:rPr lang="en-US" sz="2400" b="0" dirty="0"/>
              <a:t>Harness new skills, new competencies, and new tools to support innovation</a:t>
            </a:r>
          </a:p>
          <a:p>
            <a:pPr lvl="1"/>
            <a:r>
              <a:rPr lang="en-US" sz="2400" b="0" dirty="0"/>
              <a:t>Monitor and assess risk management’s effectiveness through multiple means </a:t>
            </a:r>
          </a:p>
          <a:p>
            <a:pPr lvl="1"/>
            <a:endParaRPr lang="en-US" sz="1067" dirty="0"/>
          </a:p>
          <a:p>
            <a:pPr lvl="1"/>
            <a:endParaRPr lang="en-US" sz="1400" dirty="0"/>
          </a:p>
          <a:p>
            <a:pPr lvl="1"/>
            <a:endParaRPr lang="en-US" sz="2133"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Managing Innovation Risk </a:t>
            </a:r>
          </a:p>
        </p:txBody>
      </p:sp>
    </p:spTree>
    <p:extLst>
      <p:ext uri="{BB962C8B-B14F-4D97-AF65-F5344CB8AC3E}">
        <p14:creationId xmlns:p14="http://schemas.microsoft.com/office/powerpoint/2010/main" val="2754154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E51462-6610-B1AB-E0EA-6E110AD4231B}"/>
              </a:ext>
            </a:extLst>
          </p:cNvPr>
          <p:cNvSpPr>
            <a:spLocks noGrp="1"/>
          </p:cNvSpPr>
          <p:nvPr>
            <p:ph type="body" sz="quarter" idx="11"/>
          </p:nvPr>
        </p:nvSpPr>
        <p:spPr/>
        <p:txBody>
          <a:bodyPr/>
          <a:lstStyle/>
          <a:p>
            <a:r>
              <a:rPr lang="en-US" dirty="0"/>
              <a:t>New patterns of innovation</a:t>
            </a:r>
          </a:p>
        </p:txBody>
      </p:sp>
    </p:spTree>
    <p:extLst>
      <p:ext uri="{BB962C8B-B14F-4D97-AF65-F5344CB8AC3E}">
        <p14:creationId xmlns:p14="http://schemas.microsoft.com/office/powerpoint/2010/main" val="204780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A9F84B-EE97-9206-3DAA-BC0977D42715}"/>
              </a:ext>
            </a:extLst>
          </p:cNvPr>
          <p:cNvSpPr>
            <a:spLocks noGrp="1"/>
          </p:cNvSpPr>
          <p:nvPr>
            <p:ph type="body" sz="quarter" idx="11"/>
          </p:nvPr>
        </p:nvSpPr>
        <p:spPr/>
        <p:txBody>
          <a:bodyPr/>
          <a:lstStyle/>
          <a:p>
            <a:r>
              <a:rPr lang="en-US" sz="2400" dirty="0">
                <a:solidFill>
                  <a:srgbClr val="FF0000"/>
                </a:solidFill>
              </a:rPr>
              <a:t>Competency based</a:t>
            </a:r>
            <a:r>
              <a:rPr lang="en-US" sz="2400" dirty="0"/>
              <a:t>: how can we build on what we have to enter new markets?</a:t>
            </a:r>
          </a:p>
          <a:p>
            <a:r>
              <a:rPr lang="en-US" sz="2400" dirty="0">
                <a:solidFill>
                  <a:srgbClr val="FF0000"/>
                </a:solidFill>
              </a:rPr>
              <a:t>Customer focused</a:t>
            </a:r>
            <a:r>
              <a:rPr lang="en-US" sz="2400" dirty="0"/>
              <a:t>: what are the unmet needs of our customers?</a:t>
            </a:r>
          </a:p>
          <a:p>
            <a:r>
              <a:rPr lang="en-US" sz="2400" dirty="0">
                <a:solidFill>
                  <a:srgbClr val="FF0000"/>
                </a:solidFill>
              </a:rPr>
              <a:t>Business environment</a:t>
            </a:r>
            <a:r>
              <a:rPr lang="en-US" sz="2400" dirty="0"/>
              <a:t>: follow megatrends to determine what future business opportunities are.</a:t>
            </a:r>
          </a:p>
          <a:p>
            <a:endParaRPr lang="en-US" sz="2400" dirty="0"/>
          </a:p>
          <a:p>
            <a:r>
              <a:rPr lang="en-US" sz="2400" dirty="0"/>
              <a:t>Authors (from IBM) propose a fourth approach: use </a:t>
            </a:r>
            <a:r>
              <a:rPr lang="en-US" sz="2400" dirty="0">
                <a:solidFill>
                  <a:srgbClr val="FF0000"/>
                </a:solidFill>
              </a:rPr>
              <a:t>digital tools and information</a:t>
            </a:r>
            <a:r>
              <a:rPr lang="en-US" sz="2400" dirty="0"/>
              <a:t> to create value for customers through examining certain patterns that IT advances make possible.</a:t>
            </a:r>
          </a:p>
        </p:txBody>
      </p:sp>
      <p:sp>
        <p:nvSpPr>
          <p:cNvPr id="3" name="Text Placeholder 2">
            <a:extLst>
              <a:ext uri="{FF2B5EF4-FFF2-40B4-BE49-F238E27FC236}">
                <a16:creationId xmlns:a16="http://schemas.microsoft.com/office/drawing/2014/main" id="{3657003F-0DFB-4C3F-479C-66AD683790A6}"/>
              </a:ext>
            </a:extLst>
          </p:cNvPr>
          <p:cNvSpPr>
            <a:spLocks noGrp="1"/>
          </p:cNvSpPr>
          <p:nvPr>
            <p:ph type="body" sz="quarter" idx="10"/>
          </p:nvPr>
        </p:nvSpPr>
        <p:spPr/>
        <p:txBody>
          <a:bodyPr>
            <a:normAutofit fontScale="92500"/>
          </a:bodyPr>
          <a:lstStyle/>
          <a:p>
            <a:r>
              <a:rPr lang="en-US" dirty="0"/>
              <a:t>Three traditional ways of framing the search for ideas</a:t>
            </a:r>
          </a:p>
        </p:txBody>
      </p:sp>
    </p:spTree>
    <p:extLst>
      <p:ext uri="{BB962C8B-B14F-4D97-AF65-F5344CB8AC3E}">
        <p14:creationId xmlns:p14="http://schemas.microsoft.com/office/powerpoint/2010/main" val="3290221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BB5AF2-9C40-C7AD-706D-CB7A368E8E24}"/>
              </a:ext>
            </a:extLst>
          </p:cNvPr>
          <p:cNvSpPr>
            <a:spLocks noGrp="1"/>
          </p:cNvSpPr>
          <p:nvPr>
            <p:ph type="body" sz="quarter" idx="11"/>
          </p:nvPr>
        </p:nvSpPr>
        <p:spPr>
          <a:xfrm>
            <a:off x="597231" y="1402915"/>
            <a:ext cx="10929485" cy="4521896"/>
          </a:xfrm>
        </p:spPr>
        <p:txBody>
          <a:bodyPr/>
          <a:lstStyle/>
          <a:p>
            <a:r>
              <a:rPr lang="en-US" sz="2000" dirty="0">
                <a:solidFill>
                  <a:srgbClr val="FF0000"/>
                </a:solidFill>
              </a:rPr>
              <a:t>Augmenting products </a:t>
            </a:r>
            <a:r>
              <a:rPr lang="en-US" sz="2000" dirty="0"/>
              <a:t>to generate data</a:t>
            </a:r>
          </a:p>
          <a:p>
            <a:pPr lvl="1"/>
            <a:r>
              <a:rPr lang="en-US" sz="1800" dirty="0"/>
              <a:t>Using sensors, wireless and big data to create new services or business models</a:t>
            </a:r>
          </a:p>
          <a:p>
            <a:r>
              <a:rPr lang="en-US" sz="2000" dirty="0">
                <a:solidFill>
                  <a:srgbClr val="FF0000"/>
                </a:solidFill>
              </a:rPr>
              <a:t>Digitizing assets </a:t>
            </a:r>
            <a:r>
              <a:rPr lang="en-US" sz="2000" dirty="0"/>
              <a:t>such as books, music and video to create new models like iTunes, streaming video, e-readers, etc.</a:t>
            </a:r>
          </a:p>
          <a:p>
            <a:pPr lvl="1"/>
            <a:r>
              <a:rPr lang="en-US" sz="1800" dirty="0"/>
              <a:t>3D printing reverses process by making physical object from digital representation.</a:t>
            </a:r>
          </a:p>
          <a:p>
            <a:pPr lvl="1"/>
            <a:r>
              <a:rPr lang="en-US" sz="1800" dirty="0"/>
              <a:t>Digitization of medical records and using digital models of the body.</a:t>
            </a:r>
          </a:p>
          <a:p>
            <a:r>
              <a:rPr lang="en-US" sz="2000" dirty="0">
                <a:solidFill>
                  <a:srgbClr val="FF0000"/>
                </a:solidFill>
              </a:rPr>
              <a:t>Combining data within and across industries</a:t>
            </a:r>
          </a:p>
          <a:p>
            <a:pPr lvl="1"/>
            <a:r>
              <a:rPr lang="en-US" sz="1800" dirty="0"/>
              <a:t>Bolzano, Italy, where ¼ of population is retired – sensors in the home</a:t>
            </a:r>
          </a:p>
          <a:p>
            <a:pPr lvl="1"/>
            <a:r>
              <a:rPr lang="en-US" sz="1800" dirty="0"/>
              <a:t>London Agile Urban Logistics project</a:t>
            </a:r>
          </a:p>
          <a:p>
            <a:r>
              <a:rPr lang="en-US" sz="2000" dirty="0">
                <a:solidFill>
                  <a:srgbClr val="FF0000"/>
                </a:solidFill>
              </a:rPr>
              <a:t>Trading data </a:t>
            </a:r>
            <a:r>
              <a:rPr lang="en-US" sz="2000" dirty="0"/>
              <a:t>to create new offerings for adjacent businesses</a:t>
            </a:r>
          </a:p>
          <a:p>
            <a:r>
              <a:rPr lang="en-US" sz="2000" dirty="0">
                <a:solidFill>
                  <a:srgbClr val="FF0000"/>
                </a:solidFill>
              </a:rPr>
              <a:t>Codifying a distinctive service capability </a:t>
            </a:r>
            <a:r>
              <a:rPr lang="en-US" sz="2000" dirty="0"/>
              <a:t>by automating business processes then turning them into client services (IBM example)</a:t>
            </a:r>
          </a:p>
        </p:txBody>
      </p:sp>
      <p:sp>
        <p:nvSpPr>
          <p:cNvPr id="3" name="Text Placeholder 2">
            <a:extLst>
              <a:ext uri="{FF2B5EF4-FFF2-40B4-BE49-F238E27FC236}">
                <a16:creationId xmlns:a16="http://schemas.microsoft.com/office/drawing/2014/main" id="{8B06E073-0ADC-949D-2778-20535C480D20}"/>
              </a:ext>
            </a:extLst>
          </p:cNvPr>
          <p:cNvSpPr>
            <a:spLocks noGrp="1"/>
          </p:cNvSpPr>
          <p:nvPr>
            <p:ph type="body" sz="quarter" idx="10"/>
          </p:nvPr>
        </p:nvSpPr>
        <p:spPr/>
        <p:txBody>
          <a:bodyPr/>
          <a:lstStyle/>
          <a:p>
            <a:r>
              <a:rPr lang="en-US" dirty="0"/>
              <a:t>Patterns that IT makes possible</a:t>
            </a:r>
          </a:p>
        </p:txBody>
      </p:sp>
    </p:spTree>
    <p:extLst>
      <p:ext uri="{BB962C8B-B14F-4D97-AF65-F5344CB8AC3E}">
        <p14:creationId xmlns:p14="http://schemas.microsoft.com/office/powerpoint/2010/main" val="3271145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C407BF-6525-FF43-85BF-ABFEC757AA95}"/>
              </a:ext>
            </a:extLst>
          </p:cNvPr>
          <p:cNvSpPr>
            <a:spLocks noGrp="1"/>
          </p:cNvSpPr>
          <p:nvPr>
            <p:ph type="body" sz="quarter" idx="11"/>
          </p:nvPr>
        </p:nvSpPr>
        <p:spPr/>
        <p:txBody>
          <a:bodyPr/>
          <a:lstStyle/>
          <a:p>
            <a:r>
              <a:rPr lang="en-US" sz="2800" dirty="0"/>
              <a:t>What data do we have?</a:t>
            </a:r>
          </a:p>
          <a:p>
            <a:r>
              <a:rPr lang="en-US" sz="2800" dirty="0"/>
              <a:t>What data can we access that we are not capturing?</a:t>
            </a:r>
          </a:p>
          <a:p>
            <a:r>
              <a:rPr lang="en-US" sz="2800" dirty="0"/>
              <a:t>What data could we create from our products or operations?</a:t>
            </a:r>
          </a:p>
          <a:p>
            <a:r>
              <a:rPr lang="en-US" sz="2800" dirty="0"/>
              <a:t>What helpful data could we get from others?</a:t>
            </a:r>
          </a:p>
          <a:p>
            <a:r>
              <a:rPr lang="en-US" sz="2800" dirty="0"/>
              <a:t>What data do others have that we could use in a joint initiative</a:t>
            </a:r>
          </a:p>
        </p:txBody>
      </p:sp>
      <p:sp>
        <p:nvSpPr>
          <p:cNvPr id="3" name="Text Placeholder 2">
            <a:extLst>
              <a:ext uri="{FF2B5EF4-FFF2-40B4-BE49-F238E27FC236}">
                <a16:creationId xmlns:a16="http://schemas.microsoft.com/office/drawing/2014/main" id="{25CB7F62-08C9-3014-528D-B0FD7485E76E}"/>
              </a:ext>
            </a:extLst>
          </p:cNvPr>
          <p:cNvSpPr>
            <a:spLocks noGrp="1"/>
          </p:cNvSpPr>
          <p:nvPr>
            <p:ph type="body" sz="quarter" idx="10"/>
          </p:nvPr>
        </p:nvSpPr>
        <p:spPr/>
        <p:txBody>
          <a:bodyPr/>
          <a:lstStyle/>
          <a:p>
            <a:r>
              <a:rPr lang="en-US" dirty="0"/>
              <a:t>Getting started with the patterns</a:t>
            </a:r>
          </a:p>
        </p:txBody>
      </p:sp>
    </p:spTree>
    <p:extLst>
      <p:ext uri="{BB962C8B-B14F-4D97-AF65-F5344CB8AC3E}">
        <p14:creationId xmlns:p14="http://schemas.microsoft.com/office/powerpoint/2010/main" val="679258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18966C-FFB1-4393-64BD-DDE4A8B53322}"/>
              </a:ext>
            </a:extLst>
          </p:cNvPr>
          <p:cNvSpPr>
            <a:spLocks noGrp="1"/>
          </p:cNvSpPr>
          <p:nvPr>
            <p:ph type="body" sz="quarter" idx="11"/>
          </p:nvPr>
        </p:nvSpPr>
        <p:spPr/>
        <p:txBody>
          <a:bodyPr/>
          <a:lstStyle/>
          <a:p>
            <a:r>
              <a:rPr lang="en-US" sz="2800" dirty="0"/>
              <a:t>Beyond hygiene factors like cross-functional team, adequate resources, and top management support:</a:t>
            </a:r>
          </a:p>
          <a:p>
            <a:pPr lvl="1"/>
            <a:r>
              <a:rPr lang="en-US" sz="2400" dirty="0"/>
              <a:t>Strong technology presence</a:t>
            </a:r>
          </a:p>
          <a:p>
            <a:pPr lvl="1"/>
            <a:r>
              <a:rPr lang="en-US" sz="2400" dirty="0"/>
              <a:t>Motivated leadership (emerging leadership best suited)</a:t>
            </a:r>
          </a:p>
          <a:p>
            <a:pPr lvl="1"/>
            <a:r>
              <a:rPr lang="en-US" sz="2400" dirty="0"/>
              <a:t>Inputs from external parties (customers, suppliers, IT specialists, people in adjacent industries) – faster ramp up</a:t>
            </a:r>
          </a:p>
          <a:p>
            <a:pPr lvl="1"/>
            <a:r>
              <a:rPr lang="en-US" sz="2400" dirty="0"/>
              <a:t>Emotional commitment – move beyond intellectual </a:t>
            </a:r>
          </a:p>
          <a:p>
            <a:endParaRPr lang="en-US" sz="2800" dirty="0"/>
          </a:p>
        </p:txBody>
      </p:sp>
      <p:sp>
        <p:nvSpPr>
          <p:cNvPr id="3" name="Text Placeholder 2">
            <a:extLst>
              <a:ext uri="{FF2B5EF4-FFF2-40B4-BE49-F238E27FC236}">
                <a16:creationId xmlns:a16="http://schemas.microsoft.com/office/drawing/2014/main" id="{CF293925-7CA8-4B0C-0E73-736ADC7155C3}"/>
              </a:ext>
            </a:extLst>
          </p:cNvPr>
          <p:cNvSpPr>
            <a:spLocks noGrp="1"/>
          </p:cNvSpPr>
          <p:nvPr>
            <p:ph type="body" sz="quarter" idx="10"/>
          </p:nvPr>
        </p:nvSpPr>
        <p:spPr/>
        <p:txBody>
          <a:bodyPr/>
          <a:lstStyle/>
          <a:p>
            <a:r>
              <a:rPr lang="en-US" dirty="0"/>
              <a:t>Success Factors</a:t>
            </a:r>
          </a:p>
        </p:txBody>
      </p:sp>
    </p:spTree>
    <p:extLst>
      <p:ext uri="{BB962C8B-B14F-4D97-AF65-F5344CB8AC3E}">
        <p14:creationId xmlns:p14="http://schemas.microsoft.com/office/powerpoint/2010/main" val="2945490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741924F-164B-8A4E-5F6A-3F30CCE8F9DC}"/>
              </a:ext>
            </a:extLst>
          </p:cNvPr>
          <p:cNvSpPr>
            <a:spLocks noGrp="1"/>
          </p:cNvSpPr>
          <p:nvPr>
            <p:ph type="body" sz="quarter" idx="11"/>
          </p:nvPr>
        </p:nvSpPr>
        <p:spPr/>
        <p:txBody>
          <a:bodyPr/>
          <a:lstStyle/>
          <a:p>
            <a:r>
              <a:rPr lang="en-US" dirty="0"/>
              <a:t>Small Group Reports</a:t>
            </a:r>
          </a:p>
        </p:txBody>
      </p:sp>
    </p:spTree>
    <p:extLst>
      <p:ext uri="{BB962C8B-B14F-4D97-AF65-F5344CB8AC3E}">
        <p14:creationId xmlns:p14="http://schemas.microsoft.com/office/powerpoint/2010/main" val="174788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D09636-ADA2-9F6D-3158-EB46407400C1}"/>
              </a:ext>
            </a:extLst>
          </p:cNvPr>
          <p:cNvSpPr>
            <a:spLocks noGrp="1"/>
          </p:cNvSpPr>
          <p:nvPr>
            <p:ph type="body" sz="quarter" idx="10"/>
          </p:nvPr>
        </p:nvSpPr>
        <p:spPr/>
        <p:txBody>
          <a:bodyPr/>
          <a:lstStyle/>
          <a:p>
            <a:r>
              <a:rPr lang="en-US" dirty="0"/>
              <a:t>Innovation Involved Risk-Taking</a:t>
            </a:r>
          </a:p>
        </p:txBody>
      </p:sp>
      <p:graphicFrame>
        <p:nvGraphicFramePr>
          <p:cNvPr id="6" name="Content Placeholder 2">
            <a:extLst>
              <a:ext uri="{FF2B5EF4-FFF2-40B4-BE49-F238E27FC236}">
                <a16:creationId xmlns:a16="http://schemas.microsoft.com/office/drawing/2014/main" id="{DCDA4336-EDB8-3647-8C7B-0CCFED044E9D}"/>
              </a:ext>
            </a:extLst>
          </p:cNvPr>
          <p:cNvGraphicFramePr>
            <a:graphicFrameLocks/>
          </p:cNvGraphicFramePr>
          <p:nvPr>
            <p:extLst>
              <p:ext uri="{D42A27DB-BD31-4B8C-83A1-F6EECF244321}">
                <p14:modId xmlns:p14="http://schemas.microsoft.com/office/powerpoint/2010/main" val="1484740336"/>
              </p:ext>
            </p:extLst>
          </p:nvPr>
        </p:nvGraphicFramePr>
        <p:xfrm>
          <a:off x="1186167" y="1341329"/>
          <a:ext cx="9768214"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6682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991A7EB-7001-703E-F41D-FD61937AC8FB}"/>
              </a:ext>
            </a:extLst>
          </p:cNvPr>
          <p:cNvSpPr>
            <a:spLocks noGrp="1"/>
          </p:cNvSpPr>
          <p:nvPr>
            <p:ph type="body" sz="quarter" idx="11"/>
          </p:nvPr>
        </p:nvSpPr>
        <p:spPr/>
        <p:txBody>
          <a:bodyPr/>
          <a:lstStyle/>
          <a:p>
            <a:r>
              <a:rPr lang="en-US" dirty="0"/>
              <a:t>Group 1	Apple</a:t>
            </a:r>
          </a:p>
          <a:p>
            <a:r>
              <a:rPr lang="en-US" dirty="0"/>
              <a:t>Group 2	Microsoft</a:t>
            </a:r>
          </a:p>
          <a:p>
            <a:r>
              <a:rPr lang="en-US" dirty="0"/>
              <a:t>Group 3	Starbucks</a:t>
            </a:r>
          </a:p>
          <a:p>
            <a:r>
              <a:rPr lang="en-US" dirty="0"/>
              <a:t>Group 4	Amazon</a:t>
            </a:r>
          </a:p>
          <a:p>
            <a:r>
              <a:rPr lang="en-US" dirty="0"/>
              <a:t>Group 5	OpenAI</a:t>
            </a:r>
          </a:p>
          <a:p>
            <a:r>
              <a:rPr lang="en-US" dirty="0"/>
              <a:t>Group 6	Facebook</a:t>
            </a:r>
          </a:p>
          <a:p>
            <a:r>
              <a:rPr lang="en-US" dirty="0"/>
              <a:t>Group 7	</a:t>
            </a:r>
            <a:r>
              <a:rPr lang="en-US" dirty="0" err="1"/>
              <a:t>Bytedance</a:t>
            </a:r>
            <a:endParaRPr lang="en-US" dirty="0"/>
          </a:p>
        </p:txBody>
      </p:sp>
      <p:sp>
        <p:nvSpPr>
          <p:cNvPr id="3" name="Text Placeholder 2">
            <a:extLst>
              <a:ext uri="{FF2B5EF4-FFF2-40B4-BE49-F238E27FC236}">
                <a16:creationId xmlns:a16="http://schemas.microsoft.com/office/drawing/2014/main" id="{928C8BB6-9009-8470-9219-958C8653EB2B}"/>
              </a:ext>
            </a:extLst>
          </p:cNvPr>
          <p:cNvSpPr>
            <a:spLocks noGrp="1"/>
          </p:cNvSpPr>
          <p:nvPr>
            <p:ph type="body" sz="quarter" idx="10"/>
          </p:nvPr>
        </p:nvSpPr>
        <p:spPr/>
        <p:txBody>
          <a:bodyPr/>
          <a:lstStyle/>
          <a:p>
            <a:r>
              <a:rPr lang="en-US" dirty="0"/>
              <a:t>Groups and Company Assigned</a:t>
            </a:r>
          </a:p>
        </p:txBody>
      </p:sp>
    </p:spTree>
    <p:extLst>
      <p:ext uri="{BB962C8B-B14F-4D97-AF65-F5344CB8AC3E}">
        <p14:creationId xmlns:p14="http://schemas.microsoft.com/office/powerpoint/2010/main" val="2598958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346F763-5F41-CB42-748F-A7D9A3C0E81B}"/>
              </a:ext>
            </a:extLst>
          </p:cNvPr>
          <p:cNvSpPr>
            <a:spLocks noGrp="1"/>
          </p:cNvSpPr>
          <p:nvPr>
            <p:ph type="body" sz="quarter" idx="11"/>
          </p:nvPr>
        </p:nvSpPr>
        <p:spPr/>
        <p:txBody>
          <a:bodyPr/>
          <a:lstStyle/>
          <a:p>
            <a:pPr>
              <a:lnSpc>
                <a:spcPct val="90000"/>
              </a:lnSpc>
            </a:pPr>
            <a:r>
              <a:rPr lang="en-US" sz="2400" dirty="0"/>
              <a:t>Research your company and find out what its latest product/service/offering is.  </a:t>
            </a:r>
          </a:p>
          <a:p>
            <a:pPr marL="800100" lvl="1" indent="-342900">
              <a:lnSpc>
                <a:spcPct val="90000"/>
              </a:lnSpc>
              <a:buFont typeface="Arial" panose="020B0604020202020204" pitchFamily="34" charset="0"/>
              <a:buChar char="•"/>
            </a:pPr>
            <a:r>
              <a:rPr lang="en-US" sz="2400" dirty="0">
                <a:solidFill>
                  <a:schemeClr val="tx2"/>
                </a:solidFill>
              </a:rPr>
              <a:t>How long did it take for the firm to develop it? </a:t>
            </a:r>
          </a:p>
          <a:p>
            <a:pPr marL="800100" lvl="1" indent="-342900">
              <a:lnSpc>
                <a:spcPct val="90000"/>
              </a:lnSpc>
              <a:buFont typeface="Arial" panose="020B0604020202020204" pitchFamily="34" charset="0"/>
              <a:buChar char="•"/>
            </a:pPr>
            <a:r>
              <a:rPr lang="en-US" sz="2400" dirty="0">
                <a:solidFill>
                  <a:schemeClr val="tx2"/>
                </a:solidFill>
              </a:rPr>
              <a:t>Does it represent a new area, or is it part of traditional growth pattern?  </a:t>
            </a:r>
          </a:p>
          <a:p>
            <a:pPr marL="800100" lvl="1" indent="-342900">
              <a:lnSpc>
                <a:spcPct val="90000"/>
              </a:lnSpc>
              <a:buFont typeface="Arial" panose="020B0604020202020204" pitchFamily="34" charset="0"/>
              <a:buChar char="•"/>
            </a:pPr>
            <a:r>
              <a:rPr lang="en-US" sz="2400" dirty="0">
                <a:solidFill>
                  <a:schemeClr val="tx2"/>
                </a:solidFill>
              </a:rPr>
              <a:t>Who are its key competitors?</a:t>
            </a:r>
          </a:p>
          <a:p>
            <a:pPr marL="800100" lvl="1" indent="-342900">
              <a:lnSpc>
                <a:spcPct val="90000"/>
              </a:lnSpc>
              <a:buFont typeface="Arial" panose="020B0604020202020204" pitchFamily="34" charset="0"/>
              <a:buChar char="•"/>
            </a:pPr>
            <a:r>
              <a:rPr lang="en-US" sz="2400" dirty="0">
                <a:solidFill>
                  <a:schemeClr val="tx2"/>
                </a:solidFill>
              </a:rPr>
              <a:t>What risks have been identified other than development costs?</a:t>
            </a:r>
          </a:p>
        </p:txBody>
      </p:sp>
      <p:sp>
        <p:nvSpPr>
          <p:cNvPr id="4" name="Text Placeholder 3">
            <a:extLst>
              <a:ext uri="{FF2B5EF4-FFF2-40B4-BE49-F238E27FC236}">
                <a16:creationId xmlns:a16="http://schemas.microsoft.com/office/drawing/2014/main" id="{34F840CD-5488-B182-5F3A-EB333548B3B1}"/>
              </a:ext>
            </a:extLst>
          </p:cNvPr>
          <p:cNvSpPr>
            <a:spLocks noGrp="1"/>
          </p:cNvSpPr>
          <p:nvPr>
            <p:ph type="body" sz="quarter" idx="10"/>
          </p:nvPr>
        </p:nvSpPr>
        <p:spPr/>
        <p:txBody>
          <a:bodyPr/>
          <a:lstStyle/>
          <a:p>
            <a:r>
              <a:rPr lang="en-US" dirty="0"/>
              <a:t>Small Group Report Question</a:t>
            </a:r>
          </a:p>
        </p:txBody>
      </p:sp>
    </p:spTree>
    <p:extLst>
      <p:ext uri="{BB962C8B-B14F-4D97-AF65-F5344CB8AC3E}">
        <p14:creationId xmlns:p14="http://schemas.microsoft.com/office/powerpoint/2010/main" val="131384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ED90C7-BDF0-341C-33E5-9A1AF20E121E}"/>
              </a:ext>
            </a:extLst>
          </p:cNvPr>
          <p:cNvSpPr>
            <a:spLocks noGrp="1"/>
          </p:cNvSpPr>
          <p:nvPr>
            <p:ph type="body" sz="quarter" idx="10"/>
          </p:nvPr>
        </p:nvSpPr>
        <p:spPr/>
        <p:txBody>
          <a:bodyPr/>
          <a:lstStyle/>
          <a:p>
            <a:r>
              <a:rPr lang="en-US" dirty="0"/>
              <a:t>Outcomes of Innovation</a:t>
            </a:r>
          </a:p>
        </p:txBody>
      </p:sp>
      <p:graphicFrame>
        <p:nvGraphicFramePr>
          <p:cNvPr id="4" name="Content Placeholder 2">
            <a:extLst>
              <a:ext uri="{FF2B5EF4-FFF2-40B4-BE49-F238E27FC236}">
                <a16:creationId xmlns:a16="http://schemas.microsoft.com/office/drawing/2014/main" id="{013AD41D-A94D-7FBD-F74D-8D6E11D049C1}"/>
              </a:ext>
            </a:extLst>
          </p:cNvPr>
          <p:cNvGraphicFramePr>
            <a:graphicFrameLocks/>
          </p:cNvGraphicFramePr>
          <p:nvPr>
            <p:extLst>
              <p:ext uri="{D42A27DB-BD31-4B8C-83A1-F6EECF244321}">
                <p14:modId xmlns:p14="http://schemas.microsoft.com/office/powerpoint/2010/main" val="1224944825"/>
              </p:ext>
            </p:extLst>
          </p:nvPr>
        </p:nvGraphicFramePr>
        <p:xfrm>
          <a:off x="1173304" y="1341329"/>
          <a:ext cx="979394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5348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4" y="1578279"/>
            <a:ext cx="10342265" cy="3698201"/>
          </a:xfrm>
        </p:spPr>
        <p:txBody>
          <a:bodyPr/>
          <a:lstStyle/>
          <a:p>
            <a:r>
              <a:rPr lang="en-US" sz="2400" b="0" dirty="0"/>
              <a:t>What is it?</a:t>
            </a:r>
          </a:p>
          <a:p>
            <a:pPr lvl="1"/>
            <a:r>
              <a:rPr lang="en-US" sz="2400" b="0" dirty="0"/>
              <a:t>“Innovation risk is a strategic question. The risk of not innovating is just as high as the risk of innovating, if not higher.”  - Kimberly Johnson, Chief Operating Officer, Fannie Mae </a:t>
            </a:r>
          </a:p>
          <a:p>
            <a:endParaRPr lang="en-US" sz="2400" b="0" dirty="0"/>
          </a:p>
          <a:p>
            <a:r>
              <a:rPr lang="en-US" sz="2400" b="0" dirty="0"/>
              <a:t>Why should we care?</a:t>
            </a:r>
          </a:p>
          <a:p>
            <a:pPr lvl="1"/>
            <a:r>
              <a:rPr lang="en-US" sz="2400" b="0" dirty="0"/>
              <a:t>81% of risk management adapters agree that examining innovation risk “</a:t>
            </a:r>
            <a:r>
              <a:rPr lang="en-US" sz="2400" dirty="0"/>
              <a:t>increase the odds of success or decrease the odds of failure across the business”</a:t>
            </a:r>
            <a:endParaRPr lang="en-US" sz="2400" b="0" dirty="0"/>
          </a:p>
          <a:p>
            <a:endParaRPr lang="en-US" sz="2667" b="0" dirty="0"/>
          </a:p>
          <a:p>
            <a:endParaRPr lang="en-US" sz="2667" b="0" dirty="0"/>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Innovation Risk Introduction</a:t>
            </a:r>
          </a:p>
        </p:txBody>
      </p:sp>
    </p:spTree>
    <p:extLst>
      <p:ext uri="{BB962C8B-B14F-4D97-AF65-F5344CB8AC3E}">
        <p14:creationId xmlns:p14="http://schemas.microsoft.com/office/powerpoint/2010/main" val="219558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118CC1-5A71-65E2-CD1D-C170F847954B}"/>
              </a:ext>
            </a:extLst>
          </p:cNvPr>
          <p:cNvSpPr>
            <a:spLocks noGrp="1"/>
          </p:cNvSpPr>
          <p:nvPr>
            <p:ph type="body" sz="quarter" idx="11"/>
          </p:nvPr>
        </p:nvSpPr>
        <p:spPr/>
        <p:txBody>
          <a:bodyPr/>
          <a:lstStyle/>
          <a:p>
            <a:r>
              <a:rPr lang="en-US" sz="2400" b="0" dirty="0"/>
              <a:t>Most situations, companies focus on innovation to keep on pace with the changing technology. </a:t>
            </a:r>
          </a:p>
          <a:p>
            <a:r>
              <a:rPr lang="en-US" sz="2400" b="0" dirty="0"/>
              <a:t>Failure to track and monitor innovation risk can lead to companies mismanaging risk appetite and resulting in significant negative impact to the business.</a:t>
            </a:r>
          </a:p>
        </p:txBody>
      </p:sp>
      <p:sp>
        <p:nvSpPr>
          <p:cNvPr id="3" name="Text Placeholder 2">
            <a:extLst>
              <a:ext uri="{FF2B5EF4-FFF2-40B4-BE49-F238E27FC236}">
                <a16:creationId xmlns:a16="http://schemas.microsoft.com/office/drawing/2014/main" id="{5B635F42-6A93-2AD6-621A-C64A235F9B7B}"/>
              </a:ext>
            </a:extLst>
          </p:cNvPr>
          <p:cNvSpPr>
            <a:spLocks noGrp="1"/>
          </p:cNvSpPr>
          <p:nvPr>
            <p:ph type="body" sz="quarter" idx="10"/>
          </p:nvPr>
        </p:nvSpPr>
        <p:spPr/>
        <p:txBody>
          <a:bodyPr>
            <a:normAutofit fontScale="85000" lnSpcReduction="10000"/>
          </a:bodyPr>
          <a:lstStyle/>
          <a:p>
            <a:r>
              <a:rPr lang="en-US" dirty="0"/>
              <a:t>Why do companies need to worry about Innovation Risk?</a:t>
            </a:r>
          </a:p>
        </p:txBody>
      </p:sp>
    </p:spTree>
    <p:extLst>
      <p:ext uri="{BB962C8B-B14F-4D97-AF65-F5344CB8AC3E}">
        <p14:creationId xmlns:p14="http://schemas.microsoft.com/office/powerpoint/2010/main" val="4269680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4" y="1691015"/>
            <a:ext cx="10342265" cy="3585466"/>
          </a:xfrm>
        </p:spPr>
        <p:txBody>
          <a:bodyPr/>
          <a:lstStyle/>
          <a:p>
            <a:r>
              <a:rPr lang="en-US" sz="2133" b="0" dirty="0"/>
              <a:t>Implement new technologies to materially improve existing products or customer experience</a:t>
            </a:r>
          </a:p>
          <a:p>
            <a:endParaRPr lang="en-US" sz="2133" b="0" dirty="0"/>
          </a:p>
          <a:p>
            <a:r>
              <a:rPr lang="en-US" sz="2133" b="0" dirty="0"/>
              <a:t>Implement new technologies to develop new products or to target new customers</a:t>
            </a:r>
          </a:p>
          <a:p>
            <a:endParaRPr lang="en-US" sz="2133" b="0" dirty="0"/>
          </a:p>
          <a:p>
            <a:r>
              <a:rPr lang="en-US" sz="2133" b="0" dirty="0"/>
              <a:t>Change our talent model (people strategy)</a:t>
            </a:r>
            <a:endParaRPr lang="en-US" sz="2667" b="0" dirty="0"/>
          </a:p>
          <a:p>
            <a:endParaRPr lang="en-US" sz="2133" b="0" dirty="0"/>
          </a:p>
          <a:p>
            <a:r>
              <a:rPr lang="en-US" sz="2133" b="0" dirty="0"/>
              <a:t>Form strategic alliance(s) </a:t>
            </a:r>
            <a:endParaRPr lang="en-US" sz="2667" b="0" dirty="0"/>
          </a:p>
          <a:p>
            <a:endParaRPr lang="en-US" sz="2667" b="0" dirty="0"/>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Innovation Risk Activities</a:t>
            </a:r>
          </a:p>
        </p:txBody>
      </p:sp>
    </p:spTree>
    <p:extLst>
      <p:ext uri="{BB962C8B-B14F-4D97-AF65-F5344CB8AC3E}">
        <p14:creationId xmlns:p14="http://schemas.microsoft.com/office/powerpoint/2010/main" val="31716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4" y="1578279"/>
            <a:ext cx="10342265" cy="3698201"/>
          </a:xfrm>
        </p:spPr>
        <p:txBody>
          <a:bodyPr/>
          <a:lstStyle/>
          <a:p>
            <a:r>
              <a:rPr lang="en-US" sz="2400" b="0" dirty="0"/>
              <a:t>Enter new markets</a:t>
            </a:r>
          </a:p>
          <a:p>
            <a:endParaRPr lang="en-US" sz="2400" b="0" dirty="0"/>
          </a:p>
          <a:p>
            <a:r>
              <a:rPr lang="en-US" sz="2400" b="0" dirty="0"/>
              <a:t>Create new products or services outside our core offerings to enter a new industry</a:t>
            </a:r>
          </a:p>
          <a:p>
            <a:endParaRPr lang="en-US" sz="2400" b="0" dirty="0"/>
          </a:p>
          <a:p>
            <a:r>
              <a:rPr lang="en-US" sz="2400" b="0" dirty="0"/>
              <a:t>Change our distribution model </a:t>
            </a:r>
          </a:p>
          <a:p>
            <a:endParaRPr lang="en-US" sz="2400" b="0" dirty="0"/>
          </a:p>
          <a:p>
            <a:r>
              <a:rPr lang="en-US" sz="2400" b="0" dirty="0"/>
              <a:t>Conduct a strategic transaction to enter a new industry</a:t>
            </a:r>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Innovation Risk Activities</a:t>
            </a:r>
          </a:p>
        </p:txBody>
      </p:sp>
    </p:spTree>
    <p:extLst>
      <p:ext uri="{BB962C8B-B14F-4D97-AF65-F5344CB8AC3E}">
        <p14:creationId xmlns:p14="http://schemas.microsoft.com/office/powerpoint/2010/main" val="4002316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4" y="2121945"/>
            <a:ext cx="10342265" cy="3154535"/>
          </a:xfrm>
        </p:spPr>
        <p:txBody>
          <a:bodyPr/>
          <a:lstStyle/>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a:xfrm>
            <a:off x="613833" y="215533"/>
            <a:ext cx="10912883" cy="1322664"/>
          </a:xfrm>
        </p:spPr>
        <p:txBody>
          <a:bodyPr/>
          <a:lstStyle/>
          <a:p>
            <a:r>
              <a:rPr lang="en-US" dirty="0"/>
              <a:t>Innovation Risk Tradeoffs</a:t>
            </a:r>
          </a:p>
          <a:p>
            <a:endParaRPr lang="en-US" dirty="0"/>
          </a:p>
        </p:txBody>
      </p:sp>
      <p:pic>
        <p:nvPicPr>
          <p:cNvPr id="5" name="Picture 4" descr="A diagram of a risk&#10;&#10;Description automatically generated with medium confidence">
            <a:extLst>
              <a:ext uri="{FF2B5EF4-FFF2-40B4-BE49-F238E27FC236}">
                <a16:creationId xmlns:a16="http://schemas.microsoft.com/office/drawing/2014/main" id="{6A6DDA01-D45E-0422-97CB-11D0659F1EB8}"/>
              </a:ext>
            </a:extLst>
          </p:cNvPr>
          <p:cNvPicPr>
            <a:picLocks noChangeAspect="1"/>
          </p:cNvPicPr>
          <p:nvPr/>
        </p:nvPicPr>
        <p:blipFill>
          <a:blip r:embed="rId3"/>
          <a:stretch>
            <a:fillRect/>
          </a:stretch>
        </p:blipFill>
        <p:spPr>
          <a:xfrm>
            <a:off x="555378" y="1031883"/>
            <a:ext cx="10912883" cy="5826117"/>
          </a:xfrm>
          <a:prstGeom prst="rect">
            <a:avLst/>
          </a:prstGeom>
        </p:spPr>
      </p:pic>
    </p:spTree>
    <p:extLst>
      <p:ext uri="{BB962C8B-B14F-4D97-AF65-F5344CB8AC3E}">
        <p14:creationId xmlns:p14="http://schemas.microsoft.com/office/powerpoint/2010/main" val="216462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FD8623-8695-FC53-2555-D17F74CBA4A5}"/>
              </a:ext>
            </a:extLst>
          </p:cNvPr>
          <p:cNvSpPr>
            <a:spLocks noGrp="1"/>
          </p:cNvSpPr>
          <p:nvPr>
            <p:ph type="body" sz="quarter" idx="11"/>
          </p:nvPr>
        </p:nvSpPr>
        <p:spPr/>
        <p:txBody>
          <a:bodyPr/>
          <a:lstStyle/>
          <a:p>
            <a:r>
              <a:rPr lang="en-US" sz="2400" dirty="0"/>
              <a:t>64% of 519 companies in Accenture survey are still focusing on extending existing brands/lines.</a:t>
            </a:r>
          </a:p>
          <a:p>
            <a:r>
              <a:rPr lang="en-US" sz="2400" dirty="0"/>
              <a:t>Only 20% view their innovation efforts as potential game changers.</a:t>
            </a:r>
          </a:p>
          <a:p>
            <a:r>
              <a:rPr lang="en-US" sz="2400" dirty="0"/>
              <a:t>Only 18% are using innovation to drive competitive advantage.</a:t>
            </a:r>
          </a:p>
          <a:p>
            <a:r>
              <a:rPr lang="en-US" sz="2400" dirty="0"/>
              <a:t>For large companies, there is a general uneasiness with loosening controls to give innovation teams free rein and possibly incur unacceptable risks and costs.</a:t>
            </a:r>
          </a:p>
          <a:p>
            <a:pPr lvl="1"/>
            <a:r>
              <a:rPr lang="en-US" sz="2000" dirty="0"/>
              <a:t>Only way to reduce uncertainty for them to do </a:t>
            </a:r>
            <a:r>
              <a:rPr lang="en-US" sz="2000" dirty="0">
                <a:solidFill>
                  <a:srgbClr val="FF0000"/>
                </a:solidFill>
              </a:rPr>
              <a:t>stage-gate innovation</a:t>
            </a:r>
            <a:r>
              <a:rPr lang="en-US" sz="2000" dirty="0"/>
              <a:t>.</a:t>
            </a:r>
          </a:p>
          <a:p>
            <a:pPr lvl="2"/>
            <a:r>
              <a:rPr lang="en-US" sz="1800" dirty="0"/>
              <a:t>Multiple reviews or gates</a:t>
            </a:r>
          </a:p>
          <a:p>
            <a:pPr lvl="2"/>
            <a:r>
              <a:rPr lang="en-US" sz="1800" dirty="0"/>
              <a:t>Slows things down</a:t>
            </a:r>
          </a:p>
          <a:p>
            <a:pPr lvl="2"/>
            <a:r>
              <a:rPr lang="en-US" sz="1800" dirty="0"/>
              <a:t>Discourages taking enough risk to possibly fail</a:t>
            </a:r>
          </a:p>
          <a:p>
            <a:pPr lvl="2"/>
            <a:r>
              <a:rPr lang="en-US" sz="1800" dirty="0"/>
              <a:t>Incremental improvements to existing products are favored</a:t>
            </a:r>
          </a:p>
        </p:txBody>
      </p:sp>
      <p:sp>
        <p:nvSpPr>
          <p:cNvPr id="3" name="Text Placeholder 2">
            <a:extLst>
              <a:ext uri="{FF2B5EF4-FFF2-40B4-BE49-F238E27FC236}">
                <a16:creationId xmlns:a16="http://schemas.microsoft.com/office/drawing/2014/main" id="{2B40C927-1107-89AE-727A-6056250CB978}"/>
              </a:ext>
            </a:extLst>
          </p:cNvPr>
          <p:cNvSpPr>
            <a:spLocks noGrp="1"/>
          </p:cNvSpPr>
          <p:nvPr>
            <p:ph type="body" sz="quarter" idx="10"/>
          </p:nvPr>
        </p:nvSpPr>
        <p:spPr/>
        <p:txBody>
          <a:bodyPr/>
          <a:lstStyle/>
          <a:p>
            <a:r>
              <a:rPr lang="en-US" dirty="0"/>
              <a:t>Innovate or renovate?</a:t>
            </a:r>
          </a:p>
        </p:txBody>
      </p:sp>
    </p:spTree>
    <p:extLst>
      <p:ext uri="{BB962C8B-B14F-4D97-AF65-F5344CB8AC3E}">
        <p14:creationId xmlns:p14="http://schemas.microsoft.com/office/powerpoint/2010/main" val="331411548"/>
      </p:ext>
    </p:extLst>
  </p:cSld>
  <p:clrMapOvr>
    <a:masterClrMapping/>
  </p:clrMapOvr>
</p:sld>
</file>

<file path=ppt/theme/theme1.xml><?xml version="1.0" encoding="utf-8"?>
<a:theme xmlns:a="http://schemas.openxmlformats.org/drawingml/2006/main" name="Custom Design">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Custom 2">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TotalTime>
  <Words>3243</Words>
  <Application>Microsoft Macintosh PowerPoint</Application>
  <PresentationFormat>Widescreen</PresentationFormat>
  <Paragraphs>203</Paragraphs>
  <Slides>21</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21</vt:i4>
      </vt:variant>
    </vt:vector>
  </HeadingPairs>
  <TitlesOfParts>
    <vt:vector size="33" baseType="lpstr">
      <vt:lpstr>Encode Sans Normal Black</vt:lpstr>
      <vt:lpstr>proxima-nova</vt:lpstr>
      <vt:lpstr>Uni Sans Regular</vt:lpstr>
      <vt:lpstr>Aptos</vt:lpstr>
      <vt:lpstr>Arial</vt:lpstr>
      <vt:lpstr>Calibri</vt:lpstr>
      <vt:lpstr>Lucida Grande</vt:lpstr>
      <vt:lpstr>Open Sans</vt:lpstr>
      <vt:lpstr>Open Sans Light</vt:lpstr>
      <vt:lpstr>Poppins</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Andy Herman</dc:creator>
  <cp:lastModifiedBy>Andy Herman</cp:lastModifiedBy>
  <cp:revision>1</cp:revision>
  <dcterms:created xsi:type="dcterms:W3CDTF">2025-02-03T04:26:33Z</dcterms:created>
  <dcterms:modified xsi:type="dcterms:W3CDTF">2025-02-03T06:09:05Z</dcterms:modified>
</cp:coreProperties>
</file>