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7" r:id="rId2"/>
  </p:sldMasterIdLst>
  <p:notesMasterIdLst>
    <p:notesMasterId r:id="rId37"/>
  </p:notesMasterIdLst>
  <p:sldIdLst>
    <p:sldId id="395" r:id="rId3"/>
    <p:sldId id="633" r:id="rId4"/>
    <p:sldId id="634" r:id="rId5"/>
    <p:sldId id="636" r:id="rId6"/>
    <p:sldId id="637" r:id="rId7"/>
    <p:sldId id="638" r:id="rId8"/>
    <p:sldId id="639" r:id="rId9"/>
    <p:sldId id="640" r:id="rId10"/>
    <p:sldId id="641" r:id="rId11"/>
    <p:sldId id="642" r:id="rId12"/>
    <p:sldId id="643" r:id="rId13"/>
    <p:sldId id="644" r:id="rId14"/>
    <p:sldId id="645" r:id="rId15"/>
    <p:sldId id="646" r:id="rId16"/>
    <p:sldId id="649" r:id="rId17"/>
    <p:sldId id="654" r:id="rId18"/>
    <p:sldId id="655" r:id="rId19"/>
    <p:sldId id="667" r:id="rId20"/>
    <p:sldId id="668" r:id="rId21"/>
    <p:sldId id="670" r:id="rId22"/>
    <p:sldId id="669" r:id="rId23"/>
    <p:sldId id="652" r:id="rId24"/>
    <p:sldId id="657" r:id="rId25"/>
    <p:sldId id="658" r:id="rId26"/>
    <p:sldId id="653" r:id="rId27"/>
    <p:sldId id="659" r:id="rId28"/>
    <p:sldId id="660" r:id="rId29"/>
    <p:sldId id="661" r:id="rId30"/>
    <p:sldId id="656" r:id="rId31"/>
    <p:sldId id="663" r:id="rId32"/>
    <p:sldId id="662" r:id="rId33"/>
    <p:sldId id="664" r:id="rId34"/>
    <p:sldId id="665" r:id="rId35"/>
    <p:sldId id="6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FE474-6F8E-1543-92B5-ABAA59F41C87}" type="datetimeFigureOut">
              <a:rPr lang="en-US" smtClean="0"/>
              <a:t>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7AD3D-8646-3941-AA9D-49E3700056C3}" type="slidenum">
              <a:rPr lang="en-US" smtClean="0"/>
              <a:t>‹#›</a:t>
            </a:fld>
            <a:endParaRPr lang="en-US"/>
          </a:p>
        </p:txBody>
      </p:sp>
    </p:spTree>
    <p:extLst>
      <p:ext uri="{BB962C8B-B14F-4D97-AF65-F5344CB8AC3E}">
        <p14:creationId xmlns:p14="http://schemas.microsoft.com/office/powerpoint/2010/main" val="437995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rata.com/blog/third-party-risk-management#heading-what-is-third-party-risk-managemen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rata.com/blog/third-party-risk-management#heading-what-is-third-party-risk-managemen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drata.com/blog/penetration-testing" TargetMode="External"/><Relationship Id="rId4" Type="http://schemas.openxmlformats.org/officeDocument/2006/relationships/hyperlink" Target="https://drata.com/blog/risk-assessment-methodologie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ybersierra.co/blog/enterprise-tprm-framework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www.iso.org/home.html" TargetMode="External"/><Relationship Id="rId3" Type="http://schemas.openxmlformats.org/officeDocument/2006/relationships/hyperlink" Target="https://cybersierra.co/blog/enterprise-tprm-frameworks/" TargetMode="External"/><Relationship Id="rId7" Type="http://schemas.openxmlformats.org/officeDocument/2006/relationships/hyperlink" Target="https://cybersierra.co/blog/best-practices-to-create-a-third-party-risk-management-tprm-program/"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www.nist.gov/cyberframework" TargetMode="External"/><Relationship Id="rId5" Type="http://schemas.openxmlformats.org/officeDocument/2006/relationships/hyperlink" Target="https://nvlpubs.nist.gov/nistpubs/SpecialPublications/NIST.SP.800-37r2.pdf" TargetMode="External"/><Relationship Id="rId10" Type="http://schemas.openxmlformats.org/officeDocument/2006/relationships/hyperlink" Target="https://www.iso.org/standard/59648.html" TargetMode="External"/><Relationship Id="rId4" Type="http://schemas.openxmlformats.org/officeDocument/2006/relationships/hyperlink" Target="https://csrc.nist.gov/pubs/sp/800/53/r5/upd1/final" TargetMode="External"/><Relationship Id="rId9" Type="http://schemas.openxmlformats.org/officeDocument/2006/relationships/hyperlink" Target="https://cybersierra.co/blog/third-party-vendor-risk-assessments/"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cybersierra.co/blog/enterprise-tprm-frameworks/"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cybersierra.co/blog/vendor-risk-monitoring/" TargetMode="External"/><Relationship Id="rId4" Type="http://schemas.openxmlformats.org/officeDocument/2006/relationships/hyperlink" Target="https://www.riskrecon.com/ponemon-report-data-risk-in-the-third-party-ecosystem-study"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upguard.com/blog/third-party-risk-management-framework"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www.upguard.com/blog/vendor-risk-management" TargetMode="External"/><Relationship Id="rId4" Type="http://schemas.openxmlformats.org/officeDocument/2006/relationships/hyperlink" Target="https://www.upguard.com/blog/cybersecurity-risk"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upguard.com/blog/third-party-risk-management-framework"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www.upguard.com/blog/vendor-risk-management" TargetMode="External"/><Relationship Id="rId4" Type="http://schemas.openxmlformats.org/officeDocument/2006/relationships/hyperlink" Target="https://www.upguard.com/blog/cybersecurity-risk"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i.org/10.6028/NIST.SP.800-161r1-draft2"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riskbusiness.com/blog/untangling-the-supply-web-managing-third-party-and-supply-chain-risk/"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i.org/10.6028/NIST.SP.800-161r1-draft2"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i.org/10.6028/NIST.SP.800-161r1-draft2"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i.org/10.6028/NIST.SP.800-161r1-draft2"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i.org/10.6028/NIST.SP.800-161r1-draft2"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i.org/10.6028/NIST.SP.800-161r1-draft2"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i.org/10.6028/NIST.SP.800-161r1-draft2"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i.org/10.6028/NIST.SP.800-161r1-draft2"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i.org/10.6028/NIST.SP.800-161r1-draft2"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i.org/10.6028/NIST.SP.800-161r1-draft2"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iskbusiness.com/blog/untangling-the-supply-web-managing-third-party-and-supply-chain-risk/"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i.org/10.6028/NIST.SP.800-161r1-draft2"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i.org/10.6028/NIST.SP.800-161r1-draft2"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i.org/10.6028/NIST.SP.800-161r1-draft2"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rata.com/blog/third-party-risk-management#heading-what-is-third-party-risk-managemen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rata.com/blog/third-party-risk-management#heading-what-is-third-party-risk-managemen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rata.com/blog/third-party-risk-management#heading-what-is-third-party-risk-managemen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rata.com/blog/vendor-risk-management"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rata.com/blog/third-party-risk-management#heading-what-is-third-party-risk-management"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rata.com/blog/vendor-risk-management"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rata.com/blog/third-party-risk-management#heading-what-is-third-party-risk-managemen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rata.com/blog/third-party-risk-management#heading-what-is-third-party-risk-managemen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1000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“Third-Party Risk Management: The Beginner’s Guide.” Accessed April 28, 2024. </a:t>
            </a:r>
            <a:r>
              <a:rPr lang="en-US" dirty="0">
                <a:effectLst/>
                <a:hlinkClick r:id="rId3"/>
              </a:rPr>
              <a:t>https://drata.com/blog/third-party-risk-management#heading-what-is-third-party-risk-management</a:t>
            </a:r>
            <a:r>
              <a:rPr lang="en-US" dirty="0">
                <a:effectLst/>
              </a:rPr>
              <a:t>.</a:t>
            </a:r>
          </a:p>
          <a:p>
            <a:endParaRPr lang="en-US" dirty="0"/>
          </a:p>
          <a:p>
            <a:pPr algn="l"/>
            <a:r>
              <a:rPr lang="en-US" b="0" i="0" dirty="0">
                <a:solidFill>
                  <a:srgbClr val="00030B"/>
                </a:solidFill>
                <a:effectLst/>
                <a:highlight>
                  <a:srgbClr val="FFFFFF"/>
                </a:highlight>
                <a:latin typeface="Inter"/>
              </a:rPr>
              <a:t> Evaluation and Risk Assessment</a:t>
            </a:r>
          </a:p>
          <a:p>
            <a:pPr algn="l"/>
            <a:r>
              <a:rPr lang="en-US" b="0" i="0" dirty="0">
                <a:solidFill>
                  <a:srgbClr val="00030B"/>
                </a:solidFill>
                <a:effectLst/>
                <a:highlight>
                  <a:srgbClr val="FFFFFF"/>
                </a:highlight>
                <a:latin typeface="Inter"/>
              </a:rPr>
              <a:t>Risk evaluation becomes part of the due diligence process whenever you consider a new third-party relationship. Whether you are evaluating a new or existing third-party partnership, you will use various techniques to assess the new company’s ability to manage risk. Any issues should  be evaluated before bringing the new third party on board.</a:t>
            </a:r>
          </a:p>
          <a:p>
            <a:pPr algn="l"/>
            <a:endParaRPr lang="en-US" b="0" i="0" dirty="0">
              <a:solidFill>
                <a:srgbClr val="00030B"/>
              </a:solidFill>
              <a:effectLst/>
              <a:highlight>
                <a:srgbClr val="FFFFFF"/>
              </a:highlight>
              <a:latin typeface="Inter"/>
            </a:endParaRPr>
          </a:p>
          <a:p>
            <a:pPr algn="l"/>
            <a:r>
              <a:rPr lang="en-US" b="0" i="0" dirty="0">
                <a:solidFill>
                  <a:srgbClr val="00030B"/>
                </a:solidFill>
                <a:effectLst/>
                <a:highlight>
                  <a:srgbClr val="FFFFFF"/>
                </a:highlight>
                <a:latin typeface="Inter"/>
              </a:rPr>
              <a:t>2. Onboarding</a:t>
            </a:r>
          </a:p>
          <a:p>
            <a:pPr algn="l"/>
            <a:r>
              <a:rPr lang="en-US" b="0" i="0" dirty="0">
                <a:solidFill>
                  <a:srgbClr val="00030B"/>
                </a:solidFill>
                <a:effectLst/>
                <a:highlight>
                  <a:srgbClr val="FFFFFF"/>
                </a:highlight>
                <a:latin typeface="Inter"/>
              </a:rPr>
              <a:t>Third parties must adhere to specific onboarding procedures and sign contracts that specify compliance expectations. Be cautious of potential partners that are wary of formal contracting processes, and avoid entering into a partnership with a third party that will have access to your sensitive data without obtaining a signed contract.</a:t>
            </a:r>
          </a:p>
          <a:p>
            <a:pPr algn="l"/>
            <a:endParaRPr lang="en-US" b="0" i="0" dirty="0">
              <a:solidFill>
                <a:srgbClr val="00030B"/>
              </a:solidFill>
              <a:effectLst/>
              <a:highlight>
                <a:srgbClr val="FFFFFF"/>
              </a:highlight>
              <a:latin typeface="Inter"/>
            </a:endParaRPr>
          </a:p>
          <a:p>
            <a:pPr algn="l"/>
            <a:r>
              <a:rPr lang="en-US" b="0" i="0" dirty="0">
                <a:solidFill>
                  <a:srgbClr val="00030B"/>
                </a:solidFill>
                <a:effectLst/>
                <a:highlight>
                  <a:srgbClr val="FFFFFF"/>
                </a:highlight>
                <a:latin typeface="Inter"/>
              </a:rPr>
              <a:t>3. Monitoring</a:t>
            </a:r>
          </a:p>
          <a:p>
            <a:pPr algn="l"/>
            <a:r>
              <a:rPr lang="en-US" b="0" i="0" dirty="0">
                <a:solidFill>
                  <a:srgbClr val="00030B"/>
                </a:solidFill>
                <a:effectLst/>
                <a:highlight>
                  <a:srgbClr val="FFFFFF"/>
                </a:highlight>
                <a:latin typeface="Inter"/>
              </a:rPr>
              <a:t>Periodically re-evaluating third parties confirms the state of their security and risk management processes. Annual reviews may be sufficient for low-risk third parties. Those with access to critical systems and information, however, may require more frequent risk evaluations.</a:t>
            </a:r>
          </a:p>
          <a:p>
            <a:pPr algn="l"/>
            <a:endParaRPr lang="en-US" b="0" i="0" dirty="0">
              <a:solidFill>
                <a:srgbClr val="00030B"/>
              </a:solidFill>
              <a:effectLst/>
              <a:highlight>
                <a:srgbClr val="FFFFFF"/>
              </a:highlight>
              <a:latin typeface="Inter"/>
            </a:endParaRPr>
          </a:p>
          <a:p>
            <a:pPr algn="l"/>
            <a:r>
              <a:rPr lang="en-US" b="0" i="0" dirty="0">
                <a:solidFill>
                  <a:srgbClr val="00030B"/>
                </a:solidFill>
                <a:effectLst/>
                <a:highlight>
                  <a:srgbClr val="FFFFFF"/>
                </a:highlight>
                <a:latin typeface="Inter"/>
              </a:rPr>
              <a:t>However, TPRM should be a continuous process. Pre-agreement evaluations may not capture every risk a relationship could create, and third-party organizational changes or relationship evolutions could introduce new risks before your next scheduled review. Consider investing in automated monitoring systems, which can flag emerging risks. With early notice, you and the third party have a chance to remediate the risk before it becomes a significant event.</a:t>
            </a:r>
          </a:p>
          <a:p>
            <a:pPr algn="l"/>
            <a:endParaRPr lang="en-US" b="0" i="0" dirty="0">
              <a:solidFill>
                <a:srgbClr val="00030B"/>
              </a:solidFill>
              <a:effectLst/>
              <a:highlight>
                <a:srgbClr val="FFFFFF"/>
              </a:highlight>
              <a:latin typeface="Inter"/>
            </a:endParaRPr>
          </a:p>
          <a:p>
            <a:pPr algn="l"/>
            <a:r>
              <a:rPr lang="en-US" b="0" i="0" dirty="0">
                <a:solidFill>
                  <a:srgbClr val="00030B"/>
                </a:solidFill>
                <a:effectLst/>
                <a:highlight>
                  <a:srgbClr val="FFFFFF"/>
                </a:highlight>
                <a:latin typeface="Inter"/>
              </a:rPr>
              <a:t>4. Maintenance</a:t>
            </a:r>
          </a:p>
          <a:p>
            <a:pPr algn="l"/>
            <a:r>
              <a:rPr lang="en-US" b="0" i="0" dirty="0">
                <a:solidFill>
                  <a:srgbClr val="00030B"/>
                </a:solidFill>
                <a:effectLst/>
                <a:highlight>
                  <a:srgbClr val="FFFFFF"/>
                </a:highlight>
                <a:latin typeface="Inter"/>
              </a:rPr>
              <a:t>Even with powerful monitoring systems, many compliance leaders agree most risks are only uncovered after bringing third parties on board. Maintenance procedures need to follow scheduled and unscheduled reviews. Update policies and respond to risks as soon as they are identified.</a:t>
            </a:r>
          </a:p>
          <a:p>
            <a:pPr algn="l"/>
            <a:endParaRPr lang="en-US" b="0" i="0" dirty="0">
              <a:solidFill>
                <a:srgbClr val="00030B"/>
              </a:solidFill>
              <a:effectLst/>
              <a:highlight>
                <a:srgbClr val="FFFFFF"/>
              </a:highlight>
              <a:latin typeface="Inter"/>
            </a:endParaRPr>
          </a:p>
          <a:p>
            <a:pPr algn="l"/>
            <a:r>
              <a:rPr lang="en-US" b="0" i="0" dirty="0">
                <a:solidFill>
                  <a:srgbClr val="00030B"/>
                </a:solidFill>
                <a:effectLst/>
                <a:highlight>
                  <a:srgbClr val="FFFFFF"/>
                </a:highlight>
                <a:latin typeface="Inter"/>
              </a:rPr>
              <a:t>5. Offboarding and Termination</a:t>
            </a:r>
          </a:p>
          <a:p>
            <a:pPr algn="l"/>
            <a:r>
              <a:rPr lang="en-US" b="0" i="0" dirty="0">
                <a:solidFill>
                  <a:srgbClr val="00030B"/>
                </a:solidFill>
                <a:effectLst/>
                <a:highlight>
                  <a:srgbClr val="FFFFFF"/>
                </a:highlight>
                <a:latin typeface="Inter"/>
              </a:rPr>
              <a:t>Business relationships inevitably end. When they do, you need processes to ensure risk does not linger after contract termination. Handing over the keys—digital and physical—is an obvious step. Offboard partners by securely severing system integrations and removing third-party users from access control systems. Remember to update access codes and collect ID cards. </a:t>
            </a:r>
          </a:p>
          <a:p>
            <a:pPr algn="l"/>
            <a:endParaRPr lang="en-US" b="0" i="0" dirty="0">
              <a:solidFill>
                <a:srgbClr val="00030B"/>
              </a:solidFill>
              <a:effectLst/>
              <a:highlight>
                <a:srgbClr val="FFFFFF"/>
              </a:highlight>
              <a:latin typeface="Inter"/>
            </a:endParaRPr>
          </a:p>
          <a:p>
            <a:pPr algn="l"/>
            <a:endParaRPr lang="en-US" b="0" i="0" dirty="0">
              <a:solidFill>
                <a:srgbClr val="00030B"/>
              </a:solidFill>
              <a:effectLst/>
              <a:highlight>
                <a:srgbClr val="FFFFFF"/>
              </a:highlight>
              <a:latin typeface="Inter"/>
            </a:endParaRPr>
          </a:p>
        </p:txBody>
      </p:sp>
      <p:sp>
        <p:nvSpPr>
          <p:cNvPr id="4" name="Slide Number Placeholder 3"/>
          <p:cNvSpPr>
            <a:spLocks noGrp="1"/>
          </p:cNvSpPr>
          <p:nvPr>
            <p:ph type="sldNum" sz="quarter" idx="5"/>
          </p:nvPr>
        </p:nvSpPr>
        <p:spPr/>
        <p:txBody>
          <a:bodyPr/>
          <a:lstStyle/>
          <a:p>
            <a:fld id="{9AF9CFAF-4599-5841-89EC-6CF4AA95A053}" type="slidenum">
              <a:rPr lang="en-US" smtClean="0"/>
              <a:t>10</a:t>
            </a:fld>
            <a:endParaRPr lang="en-US"/>
          </a:p>
        </p:txBody>
      </p:sp>
    </p:spTree>
    <p:extLst>
      <p:ext uri="{BB962C8B-B14F-4D97-AF65-F5344CB8AC3E}">
        <p14:creationId xmlns:p14="http://schemas.microsoft.com/office/powerpoint/2010/main" val="637183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“Third-Party Risk Management: The Beginner’s Guide.” Accessed April 28, 2024. </a:t>
            </a:r>
            <a:r>
              <a:rPr lang="en-US" dirty="0">
                <a:effectLst/>
                <a:hlinkClick r:id="rId3"/>
              </a:rPr>
              <a:t>https://drata.com/blog/third-party-risk-management#heading-what-is-third-party-risk-management</a:t>
            </a:r>
            <a:r>
              <a:rPr lang="en-US" dirty="0">
                <a:effectLst/>
              </a:rPr>
              <a:t>.</a:t>
            </a:r>
          </a:p>
          <a:p>
            <a:endParaRPr lang="en-US" dirty="0"/>
          </a:p>
          <a:p>
            <a:pPr algn="l"/>
            <a:r>
              <a:rPr lang="en-US" b="0" i="0" dirty="0">
                <a:solidFill>
                  <a:srgbClr val="00030B"/>
                </a:solidFill>
                <a:effectLst/>
                <a:highlight>
                  <a:srgbClr val="FFFFFF"/>
                </a:highlight>
                <a:latin typeface="Inter"/>
              </a:rPr>
              <a:t> Bringing your existing third-party relationships into compliance with your TPRM policies requires a case-by-case evaluation and remediation plan. Every outside relationship needs to be considered—high-risk relationships should be examined more carefully than companies that pose a lesser risk. </a:t>
            </a:r>
          </a:p>
          <a:p>
            <a:pPr algn="l"/>
            <a:r>
              <a:rPr lang="en-US" b="0" i="0" dirty="0">
                <a:solidFill>
                  <a:srgbClr val="00030B"/>
                </a:solidFill>
                <a:effectLst/>
                <a:highlight>
                  <a:srgbClr val="FFFFFF"/>
                </a:highlight>
                <a:latin typeface="Inter"/>
              </a:rPr>
              <a:t>Evaluate your third-party relationships using these tools:</a:t>
            </a:r>
          </a:p>
          <a:p>
            <a:pPr algn="l">
              <a:buFont typeface="Arial" panose="020B0604020202020204" pitchFamily="34" charset="0"/>
              <a:buChar char="•"/>
            </a:pPr>
            <a:r>
              <a:rPr lang="en-US" b="1" i="0" dirty="0">
                <a:solidFill>
                  <a:srgbClr val="00030B"/>
                </a:solidFill>
                <a:effectLst/>
                <a:highlight>
                  <a:srgbClr val="FFFFFF"/>
                </a:highlight>
                <a:latin typeface="Inter"/>
              </a:rPr>
              <a:t>Risk assessment: </a:t>
            </a:r>
            <a:r>
              <a:rPr lang="en-US" b="0" i="0" u="sng" strike="noStrike" dirty="0">
                <a:solidFill>
                  <a:srgbClr val="097DCC"/>
                </a:solidFill>
                <a:effectLst/>
                <a:highlight>
                  <a:srgbClr val="FFFFFF"/>
                </a:highlight>
                <a:latin typeface="Inter"/>
                <a:hlinkClick r:id="rId4"/>
              </a:rPr>
              <a:t>Risk assessments</a:t>
            </a:r>
            <a:r>
              <a:rPr lang="en-US" b="0" i="0" dirty="0">
                <a:solidFill>
                  <a:srgbClr val="00030B"/>
                </a:solidFill>
                <a:effectLst/>
                <a:highlight>
                  <a:srgbClr val="FFFFFF"/>
                </a:highlight>
                <a:latin typeface="Inter"/>
              </a:rPr>
              <a:t> and self-reported security questionnaires can help organizations identify how a potential vendor manages its own risks.</a:t>
            </a:r>
          </a:p>
          <a:p>
            <a:pPr algn="l">
              <a:buFont typeface="Arial" panose="020B0604020202020204" pitchFamily="34" charset="0"/>
              <a:buChar char="•"/>
            </a:pPr>
            <a:r>
              <a:rPr lang="en-US" b="1" i="0" dirty="0">
                <a:solidFill>
                  <a:srgbClr val="00030B"/>
                </a:solidFill>
                <a:effectLst/>
                <a:highlight>
                  <a:srgbClr val="FFFFFF"/>
                </a:highlight>
                <a:latin typeface="Inter"/>
              </a:rPr>
              <a:t>Penetration testing: </a:t>
            </a:r>
            <a:r>
              <a:rPr lang="en-US" b="0" i="0" dirty="0">
                <a:solidFill>
                  <a:srgbClr val="00030B"/>
                </a:solidFill>
                <a:effectLst/>
                <a:highlight>
                  <a:srgbClr val="FFFFFF"/>
                </a:highlight>
                <a:latin typeface="Inter"/>
              </a:rPr>
              <a:t>Automatic and manual </a:t>
            </a:r>
            <a:r>
              <a:rPr lang="en-US" b="0" i="0" u="sng" strike="noStrike" dirty="0">
                <a:solidFill>
                  <a:srgbClr val="097DCC"/>
                </a:solidFill>
                <a:effectLst/>
                <a:highlight>
                  <a:srgbClr val="FFFFFF"/>
                </a:highlight>
                <a:latin typeface="Inter"/>
                <a:hlinkClick r:id="rId5"/>
              </a:rPr>
              <a:t>penetration testing</a:t>
            </a:r>
            <a:r>
              <a:rPr lang="en-US" b="0" i="0" dirty="0">
                <a:solidFill>
                  <a:srgbClr val="00030B"/>
                </a:solidFill>
                <a:effectLst/>
                <a:highlight>
                  <a:srgbClr val="FFFFFF"/>
                </a:highlight>
                <a:latin typeface="Inter"/>
              </a:rPr>
              <a:t> can identify internal network and system security risks.</a:t>
            </a:r>
          </a:p>
          <a:p>
            <a:pPr algn="l">
              <a:buFont typeface="Arial" panose="020B0604020202020204" pitchFamily="34" charset="0"/>
              <a:buChar char="•"/>
            </a:pPr>
            <a:r>
              <a:rPr lang="en-US" b="1" i="0" dirty="0">
                <a:solidFill>
                  <a:srgbClr val="00030B"/>
                </a:solidFill>
                <a:effectLst/>
                <a:highlight>
                  <a:srgbClr val="FFFFFF"/>
                </a:highlight>
                <a:latin typeface="Inter"/>
              </a:rPr>
              <a:t>Evaluations: </a:t>
            </a:r>
            <a:r>
              <a:rPr lang="en-US" b="0" i="0" dirty="0">
                <a:solidFill>
                  <a:srgbClr val="00030B"/>
                </a:solidFill>
                <a:effectLst/>
                <a:highlight>
                  <a:srgbClr val="FFFFFF"/>
                </a:highlight>
                <a:latin typeface="Inter"/>
              </a:rPr>
              <a:t>Onsite evaluations can provide objective assessments of a third party’s security and risk management processes.</a:t>
            </a:r>
          </a:p>
          <a:p>
            <a:pPr algn="l"/>
            <a:r>
              <a:rPr lang="en-US" b="0" i="0" dirty="0">
                <a:solidFill>
                  <a:srgbClr val="00030B"/>
                </a:solidFill>
                <a:effectLst/>
                <a:highlight>
                  <a:srgbClr val="FFFFFF"/>
                </a:highlight>
                <a:latin typeface="Inter"/>
              </a:rPr>
              <a:t>Based on this due diligence, you can define the remediation steps needed to bring each outside relationship into compliance. These steps could be the third party’s responsibility, or they may involve refinements within your TPRM process. Update your third-party contracts with service-level agreements that specify how each company must maintain compliance.</a:t>
            </a:r>
          </a:p>
          <a:p>
            <a:pPr algn="l"/>
            <a:endParaRPr lang="en-US" b="0" i="0" dirty="0">
              <a:solidFill>
                <a:srgbClr val="00030B"/>
              </a:solidFill>
              <a:effectLst/>
              <a:highlight>
                <a:srgbClr val="FFFFFF"/>
              </a:highlight>
              <a:latin typeface="Inter"/>
            </a:endParaRPr>
          </a:p>
        </p:txBody>
      </p:sp>
      <p:sp>
        <p:nvSpPr>
          <p:cNvPr id="4" name="Slide Number Placeholder 3"/>
          <p:cNvSpPr>
            <a:spLocks noGrp="1"/>
          </p:cNvSpPr>
          <p:nvPr>
            <p:ph type="sldNum" sz="quarter" idx="5"/>
          </p:nvPr>
        </p:nvSpPr>
        <p:spPr/>
        <p:txBody>
          <a:bodyPr/>
          <a:lstStyle/>
          <a:p>
            <a:fld id="{9AF9CFAF-4599-5841-89EC-6CF4AA95A053}" type="slidenum">
              <a:rPr lang="en-US" smtClean="0"/>
              <a:t>11</a:t>
            </a:fld>
            <a:endParaRPr lang="en-US"/>
          </a:p>
        </p:txBody>
      </p:sp>
    </p:spTree>
    <p:extLst>
      <p:ext uri="{BB962C8B-B14F-4D97-AF65-F5344CB8AC3E}">
        <p14:creationId xmlns:p14="http://schemas.microsoft.com/office/powerpoint/2010/main" val="2670965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5C4939-68CF-AE45-872E-B0DD4E4A27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8217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“TPRM Frameworks - How to Choose &amp; Implement For Your Enterprise Business,” October 11, 2023. </a:t>
            </a:r>
            <a:r>
              <a:rPr lang="en-US" dirty="0">
                <a:effectLst/>
                <a:hlinkClick r:id="rId3"/>
              </a:rPr>
              <a:t>https://cybersierra.co/blog/enterprise-tprm-frameworks/</a:t>
            </a:r>
            <a:r>
              <a:rPr lang="en-US" dirty="0">
                <a:effectLst/>
              </a:rPr>
              <a:t>.</a:t>
            </a:r>
          </a:p>
          <a:p>
            <a:pPr algn="l"/>
            <a:endParaRPr lang="en-US" b="0" i="0" dirty="0">
              <a:solidFill>
                <a:srgbClr val="00030B"/>
              </a:solidFill>
              <a:effectLst/>
              <a:highlight>
                <a:srgbClr val="FFFFFF"/>
              </a:highlight>
              <a:latin typeface="Inter"/>
            </a:endParaRPr>
          </a:p>
        </p:txBody>
      </p:sp>
      <p:sp>
        <p:nvSpPr>
          <p:cNvPr id="4" name="Slide Number Placeholder 3"/>
          <p:cNvSpPr>
            <a:spLocks noGrp="1"/>
          </p:cNvSpPr>
          <p:nvPr>
            <p:ph type="sldNum" sz="quarter" idx="5"/>
          </p:nvPr>
        </p:nvSpPr>
        <p:spPr/>
        <p:txBody>
          <a:bodyPr/>
          <a:lstStyle/>
          <a:p>
            <a:fld id="{9AF9CFAF-4599-5841-89EC-6CF4AA95A053}" type="slidenum">
              <a:rPr lang="en-US" smtClean="0"/>
              <a:t>13</a:t>
            </a:fld>
            <a:endParaRPr lang="en-US"/>
          </a:p>
        </p:txBody>
      </p:sp>
    </p:spTree>
    <p:extLst>
      <p:ext uri="{BB962C8B-B14F-4D97-AF65-F5344CB8AC3E}">
        <p14:creationId xmlns:p14="http://schemas.microsoft.com/office/powerpoint/2010/main" val="890939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“TPRM Frameworks - How to Choose &amp; Implement For Your Enterprise Business,” October 11, 2023. </a:t>
            </a:r>
            <a:r>
              <a:rPr lang="en-US" dirty="0">
                <a:effectLst/>
                <a:hlinkClick r:id="rId3"/>
              </a:rPr>
              <a:t>https://cybersierra.co/blog/enterprise-tprm-frameworks/</a:t>
            </a:r>
            <a:r>
              <a:rPr lang="en-US" dirty="0">
                <a:effectLst/>
              </a:rPr>
              <a:t>.</a:t>
            </a:r>
          </a:p>
          <a:p>
            <a:pPr algn="l"/>
            <a:endParaRPr lang="en-US" b="0" i="0" dirty="0">
              <a:solidFill>
                <a:srgbClr val="00030B"/>
              </a:solidFill>
              <a:effectLst/>
              <a:highlight>
                <a:srgbClr val="FFFFFF"/>
              </a:highlight>
              <a:latin typeface="Inter"/>
            </a:endParaRPr>
          </a:p>
          <a:p>
            <a:pPr algn="l"/>
            <a:r>
              <a:rPr lang="en-US" b="1" i="0" dirty="0">
                <a:solidFill>
                  <a:srgbClr val="0F172A"/>
                </a:solidFill>
                <a:effectLst/>
                <a:highlight>
                  <a:srgbClr val="FFFFFF"/>
                </a:highlight>
                <a:latin typeface="Inter"/>
              </a:rPr>
              <a:t>1. NIST Supply Chain Risk Management Framework (SCRMF) 800-161</a:t>
            </a:r>
          </a:p>
          <a:p>
            <a:pPr algn="l"/>
            <a:r>
              <a:rPr lang="en-US" b="0" i="0" dirty="0">
                <a:solidFill>
                  <a:srgbClr val="0F172A"/>
                </a:solidFill>
                <a:effectLst/>
                <a:highlight>
                  <a:srgbClr val="FFFFFF"/>
                </a:highlight>
                <a:latin typeface="Inter"/>
              </a:rPr>
              <a:t>NIST 800-161 was developed to supplement the </a:t>
            </a:r>
            <a:r>
              <a:rPr lang="en-US" b="0" i="0" u="none" strike="noStrike" dirty="0">
                <a:solidFill>
                  <a:srgbClr val="FF4D00"/>
                </a:solidFill>
                <a:effectLst/>
                <a:highlight>
                  <a:srgbClr val="FFFFFF"/>
                </a:highlight>
                <a:latin typeface="Inter"/>
                <a:hlinkClick r:id="rId4"/>
              </a:rPr>
              <a:t>NIST 800-53 designed specifically</a:t>
            </a:r>
            <a:r>
              <a:rPr lang="en-US" b="0" i="0" dirty="0">
                <a:solidFill>
                  <a:srgbClr val="0F172A"/>
                </a:solidFill>
                <a:effectLst/>
                <a:highlight>
                  <a:srgbClr val="FFFFFF"/>
                </a:highlight>
                <a:latin typeface="Inter"/>
              </a:rPr>
              <a:t> to help federal entities manage supply chain risks. </a:t>
            </a:r>
          </a:p>
          <a:p>
            <a:pPr algn="l"/>
            <a:r>
              <a:rPr lang="en-US" b="0" i="0" dirty="0">
                <a:solidFill>
                  <a:srgbClr val="0F172A"/>
                </a:solidFill>
                <a:effectLst/>
                <a:highlight>
                  <a:srgbClr val="FFFFFF"/>
                </a:highlight>
                <a:latin typeface="Inter"/>
              </a:rPr>
              <a:t>However, given the large number of 3rd parties enterprise organizations now work with, private sector organizations can also adopt NIST 800-161. This framework breaks down the supply chain or vendor risk management process into four phases: </a:t>
            </a:r>
          </a:p>
          <a:p>
            <a:pPr algn="l">
              <a:buFont typeface="+mj-lt"/>
              <a:buAutoNum type="arabicPeriod"/>
            </a:pPr>
            <a:r>
              <a:rPr lang="en-US" b="0" i="0" dirty="0">
                <a:solidFill>
                  <a:srgbClr val="0F172A"/>
                </a:solidFill>
                <a:effectLst/>
                <a:highlight>
                  <a:srgbClr val="FFFFFF"/>
                </a:highlight>
                <a:latin typeface="Inter"/>
              </a:rPr>
              <a:t>Frame, </a:t>
            </a:r>
          </a:p>
          <a:p>
            <a:pPr algn="l">
              <a:buFont typeface="+mj-lt"/>
              <a:buAutoNum type="arabicPeriod"/>
            </a:pPr>
            <a:r>
              <a:rPr lang="en-US" b="0" i="0" dirty="0">
                <a:solidFill>
                  <a:srgbClr val="0F172A"/>
                </a:solidFill>
                <a:effectLst/>
                <a:highlight>
                  <a:srgbClr val="FFFFFF"/>
                </a:highlight>
                <a:latin typeface="Inter"/>
              </a:rPr>
              <a:t>Access, </a:t>
            </a:r>
          </a:p>
          <a:p>
            <a:pPr algn="l">
              <a:buFont typeface="+mj-lt"/>
              <a:buAutoNum type="arabicPeriod"/>
            </a:pPr>
            <a:r>
              <a:rPr lang="en-US" b="0" i="0" dirty="0">
                <a:solidFill>
                  <a:srgbClr val="0F172A"/>
                </a:solidFill>
                <a:effectLst/>
                <a:highlight>
                  <a:srgbClr val="FFFFFF"/>
                </a:highlight>
                <a:latin typeface="Inter"/>
              </a:rPr>
              <a:t>Respond, and</a:t>
            </a:r>
          </a:p>
          <a:p>
            <a:pPr algn="l">
              <a:buFont typeface="+mj-lt"/>
              <a:buAutoNum type="arabicPeriod"/>
            </a:pPr>
            <a:r>
              <a:rPr lang="en-US" b="0" i="0" dirty="0">
                <a:solidFill>
                  <a:srgbClr val="0F172A"/>
                </a:solidFill>
                <a:effectLst/>
                <a:highlight>
                  <a:srgbClr val="FFFFFF"/>
                </a:highlight>
                <a:latin typeface="Inter"/>
              </a:rPr>
              <a:t>Monitor: </a:t>
            </a:r>
            <a:br>
              <a:rPr lang="en-US" b="0" i="0" dirty="0">
                <a:solidFill>
                  <a:srgbClr val="0F172A"/>
                </a:solidFill>
                <a:effectLst/>
                <a:highlight>
                  <a:srgbClr val="FFFFFF"/>
                </a:highlight>
                <a:latin typeface="Inter"/>
              </a:rPr>
            </a:br>
            <a:r>
              <a:rPr lang="en-US" b="0" i="0" dirty="0">
                <a:solidFill>
                  <a:srgbClr val="0F172A"/>
                </a:solidFill>
                <a:effectLst/>
                <a:highlight>
                  <a:srgbClr val="FFFFFF"/>
                </a:highlight>
                <a:latin typeface="Inter"/>
              </a:rPr>
              <a:t>Across these phases, there are 19 data security control themes, ranging from employee training to systems and service acquisition.</a:t>
            </a:r>
          </a:p>
          <a:p>
            <a:pPr algn="l"/>
            <a:endParaRPr lang="en-US" b="0" i="0" dirty="0">
              <a:solidFill>
                <a:srgbClr val="00030B"/>
              </a:solidFill>
              <a:effectLst/>
              <a:highlight>
                <a:srgbClr val="FFFFFF"/>
              </a:highlight>
              <a:latin typeface="Inter"/>
            </a:endParaRPr>
          </a:p>
          <a:p>
            <a:pPr algn="l"/>
            <a:endParaRPr lang="en-US" b="0" i="0" dirty="0">
              <a:solidFill>
                <a:srgbClr val="00030B"/>
              </a:solidFill>
              <a:effectLst/>
              <a:highlight>
                <a:srgbClr val="FFFFFF"/>
              </a:highlight>
              <a:latin typeface="Inter"/>
            </a:endParaRPr>
          </a:p>
          <a:p>
            <a:pPr algn="l"/>
            <a:r>
              <a:rPr lang="en-US" b="1" i="0" dirty="0">
                <a:solidFill>
                  <a:srgbClr val="0F172A"/>
                </a:solidFill>
                <a:effectLst/>
                <a:highlight>
                  <a:srgbClr val="FFFFFF"/>
                </a:highlight>
                <a:latin typeface="Inter"/>
              </a:rPr>
              <a:t>2. NIST Vendor Risk Management Framework (RMF) 800-37</a:t>
            </a:r>
          </a:p>
          <a:p>
            <a:pPr algn="l"/>
            <a:r>
              <a:rPr lang="en-US" b="0" i="0" dirty="0">
                <a:solidFill>
                  <a:srgbClr val="0F172A"/>
                </a:solidFill>
                <a:effectLst/>
                <a:highlight>
                  <a:srgbClr val="FFFFFF"/>
                </a:highlight>
                <a:latin typeface="Inter"/>
              </a:rPr>
              <a:t>Originally developed in 2005, the </a:t>
            </a:r>
            <a:r>
              <a:rPr lang="en-US" b="0" i="0" u="none" strike="noStrike" dirty="0">
                <a:solidFill>
                  <a:srgbClr val="FF4D00"/>
                </a:solidFill>
                <a:effectLst/>
                <a:highlight>
                  <a:srgbClr val="FFFFFF"/>
                </a:highlight>
                <a:latin typeface="Inter"/>
                <a:hlinkClick r:id="rId5"/>
              </a:rPr>
              <a:t>National Institute of Standards and Technology (NIST)</a:t>
            </a:r>
            <a:r>
              <a:rPr lang="en-US" b="0" i="0" dirty="0">
                <a:solidFill>
                  <a:srgbClr val="0F172A"/>
                </a:solidFill>
                <a:effectLst/>
                <a:highlight>
                  <a:srgbClr val="FFFFFF"/>
                </a:highlight>
                <a:latin typeface="Inter"/>
              </a:rPr>
              <a:t> revised this framework in 2018. </a:t>
            </a:r>
          </a:p>
          <a:p>
            <a:pPr algn="l"/>
            <a:r>
              <a:rPr lang="en-US" b="0" i="0" dirty="0">
                <a:solidFill>
                  <a:srgbClr val="0F172A"/>
                </a:solidFill>
                <a:effectLst/>
                <a:highlight>
                  <a:srgbClr val="FFFFFF"/>
                </a:highlight>
                <a:latin typeface="Inter"/>
              </a:rPr>
              <a:t>Generally, the NIST 800-37 RMF outlines steps companies can take to protect their data and systems. This includes assessing the security of systems, analyzing threats, and implementing data security controls. For vendor risk management purposes, section 2.8 of the framework specifically fits the bill. It is invaluable as it helps security teams consider relevant risk mitigation tactics for onboarding new third-parties. </a:t>
            </a:r>
          </a:p>
          <a:p>
            <a:pPr algn="l"/>
            <a:r>
              <a:rPr lang="en-US" b="0" i="0" dirty="0">
                <a:solidFill>
                  <a:srgbClr val="0F172A"/>
                </a:solidFill>
                <a:effectLst/>
                <a:highlight>
                  <a:srgbClr val="FFFFFF"/>
                </a:highlight>
                <a:latin typeface="Inter"/>
              </a:rPr>
              <a:t> </a:t>
            </a:r>
          </a:p>
          <a:p>
            <a:pPr algn="l"/>
            <a:r>
              <a:rPr lang="en-US" b="1" i="0" dirty="0">
                <a:solidFill>
                  <a:srgbClr val="0F172A"/>
                </a:solidFill>
                <a:effectLst/>
                <a:highlight>
                  <a:srgbClr val="FFFFFF"/>
                </a:highlight>
                <a:latin typeface="Inter"/>
              </a:rPr>
              <a:t>3. NIST Cybersecurity Framework (CSF)</a:t>
            </a:r>
          </a:p>
          <a:p>
            <a:pPr algn="l"/>
            <a:r>
              <a:rPr lang="en-US" b="0" i="0" dirty="0">
                <a:solidFill>
                  <a:srgbClr val="0F172A"/>
                </a:solidFill>
                <a:effectLst/>
                <a:highlight>
                  <a:srgbClr val="FFFFFF"/>
                </a:highlight>
                <a:latin typeface="Inter"/>
              </a:rPr>
              <a:t>Considered the gold standard for building robust data security programs, the </a:t>
            </a:r>
            <a:r>
              <a:rPr lang="en-US" b="0" i="0" u="none" strike="noStrike" dirty="0">
                <a:solidFill>
                  <a:srgbClr val="FF4D00"/>
                </a:solidFill>
                <a:effectLst/>
                <a:highlight>
                  <a:srgbClr val="FFFFFF"/>
                </a:highlight>
                <a:latin typeface="Inter"/>
                <a:hlinkClick r:id="rId6"/>
              </a:rPr>
              <a:t>NIST Cybersecurity Framework</a:t>
            </a:r>
            <a:r>
              <a:rPr lang="en-US" b="0" i="0" dirty="0">
                <a:solidFill>
                  <a:srgbClr val="0F172A"/>
                </a:solidFill>
                <a:effectLst/>
                <a:highlight>
                  <a:srgbClr val="FFFFFF"/>
                </a:highlight>
                <a:latin typeface="Inter"/>
              </a:rPr>
              <a:t> can also be used when designing third-party risk management processes. Specifically, this framework outlines the </a:t>
            </a:r>
            <a:r>
              <a:rPr lang="en-US" b="0" i="0" u="none" strike="noStrike" dirty="0">
                <a:solidFill>
                  <a:srgbClr val="FF4D00"/>
                </a:solidFill>
                <a:effectLst/>
                <a:highlight>
                  <a:srgbClr val="FFFFFF"/>
                </a:highlight>
                <a:latin typeface="Inter"/>
                <a:hlinkClick r:id="rId7"/>
              </a:rPr>
              <a:t>best practices for creating vendor risk assessment questionnaires</a:t>
            </a:r>
            <a:r>
              <a:rPr lang="en-US" b="0" i="0" dirty="0">
                <a:solidFill>
                  <a:srgbClr val="0F172A"/>
                </a:solidFill>
                <a:effectLst/>
                <a:highlight>
                  <a:srgbClr val="FFFFFF"/>
                </a:highlight>
                <a:latin typeface="Inter"/>
              </a:rPr>
              <a:t>. </a:t>
            </a:r>
          </a:p>
          <a:p>
            <a:pPr algn="l"/>
            <a:r>
              <a:rPr lang="en-US" b="0" i="0" dirty="0">
                <a:solidFill>
                  <a:srgbClr val="0F172A"/>
                </a:solidFill>
                <a:effectLst/>
                <a:highlight>
                  <a:srgbClr val="FFFFFF"/>
                </a:highlight>
                <a:latin typeface="Inter"/>
              </a:rPr>
              <a:t>Base your third-party risk assessment questionnaires on security controls in the NIST CSF framework, and your team can accurately assess potential vendors’ cyber threat profiles. This is especially useful for enterprise organizations with strict privacy or regulatory compliance concerns.</a:t>
            </a:r>
          </a:p>
          <a:p>
            <a:pPr algn="l"/>
            <a:r>
              <a:rPr lang="en-US" b="0" i="0" dirty="0">
                <a:solidFill>
                  <a:srgbClr val="0F172A"/>
                </a:solidFill>
                <a:effectLst/>
                <a:highlight>
                  <a:srgbClr val="FFFFFF"/>
                </a:highlight>
                <a:latin typeface="Inter"/>
              </a:rPr>
              <a:t> </a:t>
            </a:r>
          </a:p>
          <a:p>
            <a:pPr algn="l"/>
            <a:r>
              <a:rPr lang="en-US" b="1" i="0" dirty="0">
                <a:solidFill>
                  <a:srgbClr val="0F172A"/>
                </a:solidFill>
                <a:effectLst/>
                <a:highlight>
                  <a:srgbClr val="FFFFFF"/>
                </a:highlight>
                <a:latin typeface="Inter"/>
              </a:rPr>
              <a:t>4. ISO 27001, 27002, and 27018</a:t>
            </a:r>
          </a:p>
          <a:p>
            <a:pPr algn="l"/>
            <a:r>
              <a:rPr lang="en-US" b="0" i="0" dirty="0">
                <a:solidFill>
                  <a:srgbClr val="0F172A"/>
                </a:solidFill>
                <a:effectLst/>
                <a:highlight>
                  <a:srgbClr val="FFFFFF"/>
                </a:highlight>
                <a:latin typeface="Inter"/>
              </a:rPr>
              <a:t>The </a:t>
            </a:r>
            <a:r>
              <a:rPr lang="en-US" b="0" i="0" u="none" strike="noStrike" dirty="0">
                <a:solidFill>
                  <a:srgbClr val="FF4D00"/>
                </a:solidFill>
                <a:effectLst/>
                <a:highlight>
                  <a:srgbClr val="FFFFFF"/>
                </a:highlight>
                <a:latin typeface="Inter"/>
                <a:hlinkClick r:id="rId8"/>
              </a:rPr>
              <a:t>International Organization for Standardization (ISO)</a:t>
            </a:r>
            <a:r>
              <a:rPr lang="en-US" b="0" i="0" dirty="0">
                <a:solidFill>
                  <a:srgbClr val="0F172A"/>
                </a:solidFill>
                <a:effectLst/>
                <a:highlight>
                  <a:srgbClr val="FFFFFF"/>
                </a:highlight>
                <a:latin typeface="Inter"/>
              </a:rPr>
              <a:t> developed the ISO 27001, 27002, and 27018 standards. Although known more for implementing governance, risk, and compliance (GRC) programs, these standards can also be used in creating frameworks for evaluating third-party risks. </a:t>
            </a:r>
          </a:p>
          <a:p>
            <a:pPr algn="l"/>
            <a:r>
              <a:rPr lang="en-US" b="0" i="0" dirty="0">
                <a:solidFill>
                  <a:srgbClr val="0F172A"/>
                </a:solidFill>
                <a:effectLst/>
                <a:highlight>
                  <a:srgbClr val="FFFFFF"/>
                </a:highlight>
                <a:latin typeface="Inter"/>
              </a:rPr>
              <a:t>Specifically, each of these standards have sections guiding security teams to ensure their</a:t>
            </a:r>
            <a:r>
              <a:rPr lang="en-US" b="0" i="0" u="none" strike="noStrike" dirty="0">
                <a:solidFill>
                  <a:srgbClr val="FF4D00"/>
                </a:solidFill>
                <a:effectLst/>
                <a:highlight>
                  <a:srgbClr val="FFFFFF"/>
                </a:highlight>
                <a:latin typeface="Inter"/>
                <a:hlinkClick r:id="rId9"/>
              </a:rPr>
              <a:t> vendor risk assessments</a:t>
            </a:r>
            <a:r>
              <a:rPr lang="en-US" b="0" i="0" dirty="0">
                <a:solidFill>
                  <a:srgbClr val="0F172A"/>
                </a:solidFill>
                <a:effectLst/>
                <a:highlight>
                  <a:srgbClr val="FFFFFF"/>
                </a:highlight>
                <a:latin typeface="Inter"/>
              </a:rPr>
              <a:t> are thorough. This is in addition to each standard helping your team manage a broader information security program across your organization.  </a:t>
            </a:r>
          </a:p>
          <a:p>
            <a:pPr algn="l"/>
            <a:r>
              <a:rPr lang="en-US" b="0" i="0" dirty="0">
                <a:solidFill>
                  <a:srgbClr val="0F172A"/>
                </a:solidFill>
                <a:effectLst/>
                <a:highlight>
                  <a:srgbClr val="FFFFFF"/>
                </a:highlight>
                <a:latin typeface="Inter"/>
              </a:rPr>
              <a:t> </a:t>
            </a:r>
          </a:p>
          <a:p>
            <a:pPr algn="l"/>
            <a:r>
              <a:rPr lang="en-US" b="1" i="0" dirty="0">
                <a:solidFill>
                  <a:srgbClr val="0F172A"/>
                </a:solidFill>
                <a:effectLst/>
                <a:highlight>
                  <a:srgbClr val="FFFFFF"/>
                </a:highlight>
                <a:latin typeface="Inter"/>
              </a:rPr>
              <a:t>5. ISO 27036</a:t>
            </a:r>
          </a:p>
          <a:p>
            <a:pPr algn="l"/>
            <a:r>
              <a:rPr lang="en-US" b="0" i="0" dirty="0">
                <a:solidFill>
                  <a:srgbClr val="0F172A"/>
                </a:solidFill>
                <a:effectLst/>
                <a:highlight>
                  <a:srgbClr val="FFFFFF"/>
                </a:highlight>
                <a:latin typeface="Inter"/>
              </a:rPr>
              <a:t>Unlike other ISO standards focused more on companies’ overall GRC programs, ISO 27036 series helps organizations manage risks arising from the acquisition of goods and services from suppliers. </a:t>
            </a:r>
          </a:p>
          <a:p>
            <a:pPr algn="l"/>
            <a:r>
              <a:rPr lang="en-US" b="0" i="0" u="none" strike="noStrike" dirty="0">
                <a:solidFill>
                  <a:srgbClr val="FF4D00"/>
                </a:solidFill>
                <a:effectLst/>
                <a:highlight>
                  <a:srgbClr val="FFFFFF"/>
                </a:highlight>
                <a:latin typeface="Inter"/>
                <a:hlinkClick r:id="rId10"/>
              </a:rPr>
              <a:t>ISO 27036</a:t>
            </a:r>
            <a:r>
              <a:rPr lang="en-US" b="0" i="0" dirty="0">
                <a:solidFill>
                  <a:srgbClr val="0F172A"/>
                </a:solidFill>
                <a:effectLst/>
                <a:highlight>
                  <a:srgbClr val="FFFFFF"/>
                </a:highlight>
                <a:latin typeface="Inter"/>
              </a:rPr>
              <a:t> has provisions for addressing physical risks arising from working with professionals such as cleaners, security guards, delivery services, etc. It also has more standard processes for working with cloud service providers, data domiciles, and others. </a:t>
            </a:r>
          </a:p>
          <a:p>
            <a:pPr algn="l"/>
            <a:endParaRPr lang="en-US" b="0" i="0" dirty="0">
              <a:solidFill>
                <a:srgbClr val="00030B"/>
              </a:solidFill>
              <a:effectLst/>
              <a:highlight>
                <a:srgbClr val="FFFFFF"/>
              </a:highlight>
              <a:latin typeface="Inter"/>
            </a:endParaRPr>
          </a:p>
        </p:txBody>
      </p:sp>
      <p:sp>
        <p:nvSpPr>
          <p:cNvPr id="4" name="Slide Number Placeholder 3"/>
          <p:cNvSpPr>
            <a:spLocks noGrp="1"/>
          </p:cNvSpPr>
          <p:nvPr>
            <p:ph type="sldNum" sz="quarter" idx="5"/>
          </p:nvPr>
        </p:nvSpPr>
        <p:spPr/>
        <p:txBody>
          <a:bodyPr/>
          <a:lstStyle/>
          <a:p>
            <a:fld id="{9AF9CFAF-4599-5841-89EC-6CF4AA95A053}" type="slidenum">
              <a:rPr lang="en-US" smtClean="0"/>
              <a:t>14</a:t>
            </a:fld>
            <a:endParaRPr lang="en-US"/>
          </a:p>
        </p:txBody>
      </p:sp>
    </p:spTree>
    <p:extLst>
      <p:ext uri="{BB962C8B-B14F-4D97-AF65-F5344CB8AC3E}">
        <p14:creationId xmlns:p14="http://schemas.microsoft.com/office/powerpoint/2010/main" val="3183927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“TPRM Frameworks - How to Choose &amp; Implement For Your Enterprise Business,” October 11, 2023. </a:t>
            </a:r>
            <a:r>
              <a:rPr lang="en-US" dirty="0">
                <a:effectLst/>
                <a:hlinkClick r:id="rId3"/>
              </a:rPr>
              <a:t>https://cybersierra.co/blog/enterprise-tprm-frameworks/</a:t>
            </a:r>
            <a:r>
              <a:rPr lang="en-US" dirty="0">
                <a:effectLst/>
              </a:rPr>
              <a:t>.</a:t>
            </a:r>
          </a:p>
          <a:p>
            <a:pPr algn="l"/>
            <a:endParaRPr lang="en-US" b="0" i="0" dirty="0">
              <a:solidFill>
                <a:srgbClr val="00030B"/>
              </a:solidFill>
              <a:effectLst/>
              <a:highlight>
                <a:srgbClr val="FFFFFF"/>
              </a:highlight>
              <a:latin typeface="Inter"/>
            </a:endParaRPr>
          </a:p>
          <a:p>
            <a:pPr algn="l"/>
            <a:r>
              <a:rPr lang="en-US" b="1" i="0" dirty="0">
                <a:solidFill>
                  <a:srgbClr val="0F172A"/>
                </a:solidFill>
                <a:effectLst/>
                <a:highlight>
                  <a:srgbClr val="FFFFFF"/>
                </a:highlight>
                <a:latin typeface="Inter"/>
              </a:rPr>
              <a:t>Risk Assessment</a:t>
            </a:r>
          </a:p>
          <a:p>
            <a:pPr algn="l"/>
            <a:r>
              <a:rPr lang="en-US" b="0" i="0" dirty="0">
                <a:solidFill>
                  <a:srgbClr val="0F172A"/>
                </a:solidFill>
                <a:effectLst/>
                <a:highlight>
                  <a:srgbClr val="FFFFFF"/>
                </a:highlight>
                <a:latin typeface="Inter"/>
              </a:rPr>
              <a:t>This element of a TPRM framework focuses on assessing risks associated with potential third-party vendors. It involves using security questionnaires to evaluate vendors’ security practices, reputation, financial stability, and others. </a:t>
            </a:r>
          </a:p>
          <a:p>
            <a:pPr algn="l"/>
            <a:r>
              <a:rPr lang="en-US" b="0" i="0" dirty="0">
                <a:solidFill>
                  <a:srgbClr val="0F172A"/>
                </a:solidFill>
                <a:effectLst/>
                <a:highlight>
                  <a:srgbClr val="FFFFFF"/>
                </a:highlight>
                <a:latin typeface="Inter"/>
              </a:rPr>
              <a:t>But there’s a caveat. </a:t>
            </a:r>
          </a:p>
          <a:p>
            <a:pPr algn="l"/>
            <a:r>
              <a:rPr lang="en-US" b="0" i="0" dirty="0" err="1">
                <a:solidFill>
                  <a:srgbClr val="0F172A"/>
                </a:solidFill>
                <a:effectLst/>
                <a:highlight>
                  <a:srgbClr val="FFFFFF"/>
                </a:highlight>
                <a:latin typeface="Inter"/>
              </a:rPr>
              <a:t>Assessee</a:t>
            </a:r>
            <a:r>
              <a:rPr lang="en-US" b="0" i="0" dirty="0">
                <a:solidFill>
                  <a:srgbClr val="0F172A"/>
                </a:solidFill>
                <a:effectLst/>
                <a:highlight>
                  <a:srgbClr val="FFFFFF"/>
                </a:highlight>
                <a:latin typeface="Inter"/>
              </a:rPr>
              <a:t> tier (basic or advanced) and possible threats to deal with often depends on a vendor type and their geographic location. To this end, Cyber Sierra enforces security teams to choose a vendor type, geographic location, and if an advanced assessment is needed when initiating each third-party risk assessment flow: </a:t>
            </a:r>
          </a:p>
          <a:p>
            <a:pPr algn="l"/>
            <a:endParaRPr lang="en-US" b="0" i="0" dirty="0">
              <a:solidFill>
                <a:srgbClr val="00030B"/>
              </a:solidFill>
              <a:effectLst/>
              <a:highlight>
                <a:srgbClr val="FFFFFF"/>
              </a:highlight>
              <a:latin typeface="Inter"/>
            </a:endParaRPr>
          </a:p>
          <a:p>
            <a:pPr algn="l"/>
            <a:r>
              <a:rPr lang="en-US" b="1" i="0" dirty="0">
                <a:solidFill>
                  <a:srgbClr val="0F172A"/>
                </a:solidFill>
                <a:effectLst/>
                <a:highlight>
                  <a:srgbClr val="FFFFFF"/>
                </a:highlight>
                <a:latin typeface="Inter"/>
              </a:rPr>
              <a:t>Due Diligence</a:t>
            </a:r>
          </a:p>
          <a:p>
            <a:pPr algn="l"/>
            <a:r>
              <a:rPr lang="en-US" b="0" i="0" dirty="0">
                <a:solidFill>
                  <a:srgbClr val="0F172A"/>
                </a:solidFill>
                <a:effectLst/>
                <a:highlight>
                  <a:srgbClr val="FFFFFF"/>
                </a:highlight>
                <a:latin typeface="Inter"/>
              </a:rPr>
              <a:t>A </a:t>
            </a:r>
            <a:r>
              <a:rPr lang="en-US" b="0" i="0" u="none" strike="noStrike" dirty="0">
                <a:solidFill>
                  <a:srgbClr val="FF4D00"/>
                </a:solidFill>
                <a:effectLst/>
                <a:highlight>
                  <a:srgbClr val="FFFFFF"/>
                </a:highlight>
                <a:latin typeface="Inter"/>
                <a:hlinkClick r:id="rId4"/>
              </a:rPr>
              <a:t>study by the Ponemon Institute</a:t>
            </a:r>
            <a:r>
              <a:rPr lang="en-US" b="0" i="0" dirty="0">
                <a:solidFill>
                  <a:srgbClr val="0F172A"/>
                </a:solidFill>
                <a:effectLst/>
                <a:highlight>
                  <a:srgbClr val="FFFFFF"/>
                </a:highlight>
                <a:latin typeface="Inter"/>
              </a:rPr>
              <a:t> revealed why due diligence is a core component of an effective-implemented TPRM framework. In other words, don’t expect 3rd parties to be honest about responses to risk assessments on their threat profiles. Instead, use a TPRM platform like Cyber Sierra to </a:t>
            </a:r>
            <a:r>
              <a:rPr lang="en-US" b="0" i="0" u="none" strike="noStrike" dirty="0">
                <a:solidFill>
                  <a:srgbClr val="FF4D00"/>
                </a:solidFill>
                <a:effectLst/>
                <a:highlight>
                  <a:srgbClr val="FFFFFF"/>
                </a:highlight>
                <a:latin typeface="Inter"/>
                <a:hlinkClick r:id="rId5"/>
              </a:rPr>
              <a:t>auto-verify and automate</a:t>
            </a:r>
            <a:r>
              <a:rPr lang="en-US" b="0" i="0" dirty="0">
                <a:solidFill>
                  <a:srgbClr val="0F172A"/>
                </a:solidFill>
                <a:effectLst/>
                <a:highlight>
                  <a:srgbClr val="FFFFFF"/>
                </a:highlight>
                <a:latin typeface="Inter"/>
              </a:rPr>
              <a:t> due diligence on evidence uploaded for each security assessment question: </a:t>
            </a:r>
          </a:p>
          <a:p>
            <a:pPr algn="l"/>
            <a:endParaRPr lang="en-US" b="0" i="0" dirty="0">
              <a:solidFill>
                <a:srgbClr val="00030B"/>
              </a:solidFill>
              <a:effectLst/>
              <a:highlight>
                <a:srgbClr val="FFFFFF"/>
              </a:highlight>
              <a:latin typeface="Inter"/>
            </a:endParaRPr>
          </a:p>
          <a:p>
            <a:pPr algn="l"/>
            <a:r>
              <a:rPr lang="en-US" b="1" i="0" dirty="0">
                <a:solidFill>
                  <a:srgbClr val="0F172A"/>
                </a:solidFill>
                <a:effectLst/>
                <a:highlight>
                  <a:srgbClr val="FFFFFF"/>
                </a:highlight>
                <a:latin typeface="Inter"/>
              </a:rPr>
              <a:t>Contractual Agreements</a:t>
            </a:r>
          </a:p>
          <a:p>
            <a:pPr algn="l"/>
            <a:r>
              <a:rPr lang="en-US" b="0" i="0" dirty="0">
                <a:solidFill>
                  <a:srgbClr val="0F172A"/>
                </a:solidFill>
                <a:effectLst/>
                <a:highlight>
                  <a:srgbClr val="FFFFFF"/>
                </a:highlight>
                <a:latin typeface="Inter"/>
              </a:rPr>
              <a:t>This component of implementing a TPRM framework requires working with trained legal and compliance professionals. Such expertise is needed for designing custom contractual agreements that effectively outline each 3rd party’s security obligations, requirements, and expectations relative to risk management. </a:t>
            </a:r>
          </a:p>
          <a:p>
            <a:pPr algn="l"/>
            <a:r>
              <a:rPr lang="en-US" b="0" i="0" dirty="0">
                <a:solidFill>
                  <a:srgbClr val="0F172A"/>
                </a:solidFill>
                <a:effectLst/>
                <a:highlight>
                  <a:srgbClr val="FFFFFF"/>
                </a:highlight>
                <a:latin typeface="Inter"/>
              </a:rPr>
              <a:t> </a:t>
            </a:r>
          </a:p>
          <a:p>
            <a:pPr algn="l"/>
            <a:r>
              <a:rPr lang="en-US" b="1" i="0" dirty="0">
                <a:solidFill>
                  <a:srgbClr val="0F172A"/>
                </a:solidFill>
                <a:effectLst/>
                <a:highlight>
                  <a:srgbClr val="FFFFFF"/>
                </a:highlight>
                <a:latin typeface="Inter"/>
              </a:rPr>
              <a:t>Incidence Response</a:t>
            </a:r>
          </a:p>
          <a:p>
            <a:pPr algn="l"/>
            <a:r>
              <a:rPr lang="en-US" b="0" i="0" dirty="0">
                <a:solidFill>
                  <a:srgbClr val="0F172A"/>
                </a:solidFill>
                <a:effectLst/>
                <a:highlight>
                  <a:srgbClr val="FFFFFF"/>
                </a:highlight>
                <a:latin typeface="Inter"/>
              </a:rPr>
              <a:t>How will your security team respond to cyber risks and security threats that emerge from vendors in your supply chain network? </a:t>
            </a:r>
          </a:p>
          <a:p>
            <a:pPr algn="l"/>
            <a:r>
              <a:rPr lang="en-US" b="0" i="0" dirty="0">
                <a:solidFill>
                  <a:srgbClr val="0F172A"/>
                </a:solidFill>
                <a:effectLst/>
                <a:highlight>
                  <a:srgbClr val="FFFFFF"/>
                </a:highlight>
                <a:latin typeface="Inter"/>
              </a:rPr>
              <a:t>This element of an implemented TPRM framework addresses that crucial question. It involves establishing proactive measures for remediating data threats and cyber risks arising from 3rd party vendors in your entire supply chain network. </a:t>
            </a:r>
          </a:p>
          <a:p>
            <a:pPr algn="l"/>
            <a:r>
              <a:rPr lang="en-US" b="0" i="0" dirty="0">
                <a:solidFill>
                  <a:srgbClr val="0F172A"/>
                </a:solidFill>
                <a:effectLst/>
                <a:highlight>
                  <a:srgbClr val="FFFFFF"/>
                </a:highlight>
                <a:latin typeface="Inter"/>
              </a:rPr>
              <a:t>But to respond to incidents, your security teams must first identify them before they lead to a data breach. This requires proper implementation of the fifth element of a TPRM framework. </a:t>
            </a:r>
          </a:p>
          <a:p>
            <a:pPr algn="l"/>
            <a:r>
              <a:rPr lang="en-US" b="0" i="0" dirty="0">
                <a:solidFill>
                  <a:srgbClr val="0F172A"/>
                </a:solidFill>
                <a:effectLst/>
                <a:highlight>
                  <a:srgbClr val="FFFFFF"/>
                </a:highlight>
                <a:latin typeface="Inter"/>
              </a:rPr>
              <a:t> </a:t>
            </a:r>
          </a:p>
          <a:p>
            <a:pPr algn="l"/>
            <a:r>
              <a:rPr lang="en-US" b="1" i="0" dirty="0">
                <a:solidFill>
                  <a:srgbClr val="0F172A"/>
                </a:solidFill>
                <a:effectLst/>
                <a:highlight>
                  <a:srgbClr val="FFFFFF"/>
                </a:highlight>
                <a:latin typeface="Inter"/>
              </a:rPr>
              <a:t>Continuous Monitoring</a:t>
            </a:r>
          </a:p>
          <a:p>
            <a:pPr algn="l"/>
            <a:r>
              <a:rPr lang="en-US" b="0" i="0" dirty="0">
                <a:solidFill>
                  <a:srgbClr val="0F172A"/>
                </a:solidFill>
                <a:effectLst/>
                <a:highlight>
                  <a:srgbClr val="FFFFFF"/>
                </a:highlight>
                <a:latin typeface="Inter"/>
              </a:rPr>
              <a:t>This element of a TPRM framework entails: </a:t>
            </a:r>
          </a:p>
          <a:p>
            <a:pPr algn="l">
              <a:buFont typeface="Arial" panose="020B0604020202020204" pitchFamily="34" charset="0"/>
              <a:buChar char="•"/>
            </a:pPr>
            <a:r>
              <a:rPr lang="en-US" b="0" i="0" dirty="0">
                <a:solidFill>
                  <a:srgbClr val="0F172A"/>
                </a:solidFill>
                <a:effectLst/>
                <a:highlight>
                  <a:srgbClr val="FFFFFF"/>
                </a:highlight>
                <a:latin typeface="Inter"/>
              </a:rPr>
              <a:t>Monitoring third-party security controls based on implemented risk management, governance, and compliance policies.</a:t>
            </a:r>
          </a:p>
          <a:p>
            <a:pPr algn="l">
              <a:buFont typeface="Arial" panose="020B0604020202020204" pitchFamily="34" charset="0"/>
              <a:buChar char="•"/>
            </a:pPr>
            <a:r>
              <a:rPr lang="en-US" b="0" i="0" dirty="0">
                <a:solidFill>
                  <a:srgbClr val="0F172A"/>
                </a:solidFill>
                <a:effectLst/>
                <a:highlight>
                  <a:srgbClr val="FFFFFF"/>
                </a:highlight>
                <a:latin typeface="Inter"/>
              </a:rPr>
              <a:t>Verifying third-parties’ uploaded evidence of meeting their obligation of having required risk management controls.</a:t>
            </a:r>
          </a:p>
          <a:p>
            <a:pPr algn="l">
              <a:buFont typeface="Arial" panose="020B0604020202020204" pitchFamily="34" charset="0"/>
              <a:buChar char="•"/>
            </a:pPr>
            <a:r>
              <a:rPr lang="en-US" b="0" i="0" dirty="0">
                <a:solidFill>
                  <a:srgbClr val="0F172A"/>
                </a:solidFill>
                <a:effectLst/>
                <a:highlight>
                  <a:srgbClr val="FFFFFF"/>
                </a:highlight>
                <a:latin typeface="Inter"/>
              </a:rPr>
              <a:t>Identifying and flagging vendors in your supply chain network without that fail to meet data security requirements. </a:t>
            </a:r>
          </a:p>
          <a:p>
            <a:pPr algn="l"/>
            <a:endParaRPr lang="en-US" b="0" i="0" dirty="0">
              <a:solidFill>
                <a:srgbClr val="00030B"/>
              </a:solidFill>
              <a:effectLst/>
              <a:highlight>
                <a:srgbClr val="FFFFFF"/>
              </a:highlight>
              <a:latin typeface="Inter"/>
            </a:endParaRPr>
          </a:p>
        </p:txBody>
      </p:sp>
      <p:sp>
        <p:nvSpPr>
          <p:cNvPr id="4" name="Slide Number Placeholder 3"/>
          <p:cNvSpPr>
            <a:spLocks noGrp="1"/>
          </p:cNvSpPr>
          <p:nvPr>
            <p:ph type="sldNum" sz="quarter" idx="5"/>
          </p:nvPr>
        </p:nvSpPr>
        <p:spPr/>
        <p:txBody>
          <a:bodyPr/>
          <a:lstStyle/>
          <a:p>
            <a:fld id="{9AF9CFAF-4599-5841-89EC-6CF4AA95A053}" type="slidenum">
              <a:rPr lang="en-US" smtClean="0"/>
              <a:t>15</a:t>
            </a:fld>
            <a:endParaRPr lang="en-US"/>
          </a:p>
        </p:txBody>
      </p:sp>
    </p:spTree>
    <p:extLst>
      <p:ext uri="{BB962C8B-B14F-4D97-AF65-F5344CB8AC3E}">
        <p14:creationId xmlns:p14="http://schemas.microsoft.com/office/powerpoint/2010/main" val="2527952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“How to Select a Third-Party Risk Management Framework | </a:t>
            </a:r>
            <a:r>
              <a:rPr lang="en-US" dirty="0" err="1">
                <a:effectLst/>
              </a:rPr>
              <a:t>UpGuard</a:t>
            </a:r>
            <a:r>
              <a:rPr lang="en-US" dirty="0">
                <a:effectLst/>
              </a:rPr>
              <a:t>.” Accessed April 28, 2024. </a:t>
            </a:r>
            <a:r>
              <a:rPr lang="en-US" dirty="0">
                <a:effectLst/>
                <a:hlinkClick r:id="rId3"/>
              </a:rPr>
              <a:t>https://www.upguard.com/blog/third-party-risk-management-framework</a:t>
            </a:r>
            <a:r>
              <a:rPr lang="en-US" dirty="0">
                <a:effectLst/>
              </a:rPr>
              <a:t>.</a:t>
            </a:r>
          </a:p>
          <a:p>
            <a:endParaRPr lang="en-US" dirty="0"/>
          </a:p>
          <a:p>
            <a:endParaRPr lang="en-US" dirty="0"/>
          </a:p>
          <a:p>
            <a:pPr algn="l">
              <a:buFont typeface="+mj-lt"/>
              <a:buAutoNum type="arabicPeriod"/>
            </a:pPr>
            <a:r>
              <a:rPr lang="en-US" b="0" i="0" dirty="0">
                <a:solidFill>
                  <a:srgbClr val="444547"/>
                </a:solidFill>
                <a:effectLst/>
                <a:highlight>
                  <a:srgbClr val="FFFFFF"/>
                </a:highlight>
                <a:latin typeface="Inter"/>
              </a:rPr>
              <a:t>Take inventory of all third-party vendors your organization has a relationship with</a:t>
            </a:r>
          </a:p>
          <a:p>
            <a:pPr algn="l">
              <a:buFont typeface="+mj-lt"/>
              <a:buAutoNum type="arabicPeriod"/>
            </a:pPr>
            <a:r>
              <a:rPr lang="en-US" b="0" i="0" dirty="0">
                <a:solidFill>
                  <a:srgbClr val="444547"/>
                </a:solidFill>
                <a:effectLst/>
                <a:highlight>
                  <a:srgbClr val="FFFFFF"/>
                </a:highlight>
                <a:latin typeface="Inter"/>
              </a:rPr>
              <a:t>Catalog </a:t>
            </a:r>
            <a:r>
              <a:rPr lang="en-US" b="0" i="0" u="none" strike="noStrike" dirty="0">
                <a:solidFill>
                  <a:srgbClr val="444547"/>
                </a:solidFill>
                <a:effectLst/>
                <a:highlight>
                  <a:srgbClr val="FFFFFF"/>
                </a:highlight>
                <a:latin typeface="Inter"/>
                <a:hlinkClick r:id="rId4"/>
              </a:rPr>
              <a:t>cybersecurity risks</a:t>
            </a:r>
            <a:r>
              <a:rPr lang="en-US" b="0" i="0" dirty="0">
                <a:solidFill>
                  <a:srgbClr val="444547"/>
                </a:solidFill>
                <a:effectLst/>
                <a:highlight>
                  <a:srgbClr val="FFFFFF"/>
                </a:highlight>
                <a:latin typeface="Inter"/>
              </a:rPr>
              <a:t> that the counterparties can expose your organization to</a:t>
            </a:r>
          </a:p>
          <a:p>
            <a:pPr algn="l">
              <a:buFont typeface="+mj-lt"/>
              <a:buAutoNum type="arabicPeriod"/>
            </a:pPr>
            <a:r>
              <a:rPr lang="en-US" b="0" i="0" dirty="0">
                <a:solidFill>
                  <a:srgbClr val="444547"/>
                </a:solidFill>
                <a:effectLst/>
                <a:highlight>
                  <a:srgbClr val="FFFFFF"/>
                </a:highlight>
                <a:latin typeface="Inter"/>
              </a:rPr>
              <a:t>Assess and segment vendors by potential risks and mitigate risks that are above your organization's risk appetite</a:t>
            </a:r>
          </a:p>
          <a:p>
            <a:pPr algn="l">
              <a:buFont typeface="+mj-lt"/>
              <a:buAutoNum type="arabicPeriod"/>
            </a:pPr>
            <a:r>
              <a:rPr lang="en-US" b="0" i="0" dirty="0">
                <a:solidFill>
                  <a:srgbClr val="444547"/>
                </a:solidFill>
                <a:effectLst/>
                <a:highlight>
                  <a:srgbClr val="FFFFFF"/>
                </a:highlight>
                <a:latin typeface="Inter"/>
              </a:rPr>
              <a:t>Develop a rule-based system to assess future vendors and set a minimum acceptable hurdle for the quality of any future third-parties in real-time by reviewing data security and independent reviews</a:t>
            </a:r>
          </a:p>
          <a:p>
            <a:pPr algn="l">
              <a:buFont typeface="+mj-lt"/>
              <a:buAutoNum type="arabicPeriod"/>
            </a:pPr>
            <a:r>
              <a:rPr lang="en-US" b="0" i="0" dirty="0">
                <a:solidFill>
                  <a:srgbClr val="444547"/>
                </a:solidFill>
                <a:effectLst/>
                <a:highlight>
                  <a:srgbClr val="FFFFFF"/>
                </a:highlight>
                <a:latin typeface="Inter"/>
              </a:rPr>
              <a:t>Establish an owner of </a:t>
            </a:r>
            <a:r>
              <a:rPr lang="en-US" b="0" i="0" u="none" strike="noStrike" dirty="0">
                <a:solidFill>
                  <a:srgbClr val="444547"/>
                </a:solidFill>
                <a:effectLst/>
                <a:highlight>
                  <a:srgbClr val="FFFFFF"/>
                </a:highlight>
                <a:latin typeface="Inter"/>
                <a:hlinkClick r:id="rId5"/>
              </a:rPr>
              <a:t>Vendor Risk Management</a:t>
            </a:r>
            <a:r>
              <a:rPr lang="en-US" b="0" i="0" dirty="0">
                <a:solidFill>
                  <a:srgbClr val="444547"/>
                </a:solidFill>
                <a:effectLst/>
                <a:highlight>
                  <a:srgbClr val="FFFFFF"/>
                </a:highlight>
                <a:latin typeface="Inter"/>
              </a:rPr>
              <a:t> and all other third-party risk management practices</a:t>
            </a:r>
          </a:p>
          <a:p>
            <a:pPr algn="l">
              <a:buFont typeface="+mj-lt"/>
              <a:buAutoNum type="arabicPeriod"/>
            </a:pPr>
            <a:r>
              <a:rPr lang="en-US" b="0" i="0" dirty="0">
                <a:solidFill>
                  <a:srgbClr val="444547"/>
                </a:solidFill>
                <a:effectLst/>
                <a:highlight>
                  <a:srgbClr val="FFFFFF"/>
                </a:highlight>
                <a:latin typeface="Inter"/>
              </a:rPr>
              <a:t>Define three lines of defense including leadership, vendor management and internal audit</a:t>
            </a:r>
          </a:p>
          <a:p>
            <a:pPr algn="l">
              <a:buFont typeface="+mj-lt"/>
              <a:buAutoNum type="arabicPeriod"/>
            </a:pPr>
            <a:r>
              <a:rPr lang="en-US" b="0" i="0" dirty="0">
                <a:solidFill>
                  <a:srgbClr val="444547"/>
                </a:solidFill>
                <a:effectLst/>
                <a:highlight>
                  <a:srgbClr val="FFFFFF"/>
                </a:highlight>
                <a:latin typeface="Inter"/>
              </a:rPr>
              <a:t>The first line of defense – functions that own and manage risk</a:t>
            </a:r>
          </a:p>
          <a:p>
            <a:pPr algn="l">
              <a:buFont typeface="+mj-lt"/>
              <a:buAutoNum type="arabicPeriod"/>
            </a:pPr>
            <a:r>
              <a:rPr lang="en-US" b="0" i="0" dirty="0">
                <a:solidFill>
                  <a:srgbClr val="444547"/>
                </a:solidFill>
                <a:effectLst/>
                <a:highlight>
                  <a:srgbClr val="FFFFFF"/>
                </a:highlight>
                <a:latin typeface="Inter"/>
              </a:rPr>
              <a:t>The second line of defense – functions that oversee or specialize in risk management and compliance</a:t>
            </a:r>
          </a:p>
          <a:p>
            <a:pPr algn="l">
              <a:buFont typeface="+mj-lt"/>
              <a:buAutoNum type="arabicPeriod"/>
            </a:pPr>
            <a:r>
              <a:rPr lang="en-US" b="0" i="0" dirty="0">
                <a:solidFill>
                  <a:srgbClr val="444547"/>
                </a:solidFill>
                <a:effectLst/>
                <a:highlight>
                  <a:srgbClr val="FFFFFF"/>
                </a:highlight>
                <a:latin typeface="Inter"/>
              </a:rPr>
              <a:t>The third line of defense – functions that provide independent assurance, above all internal audit</a:t>
            </a:r>
          </a:p>
          <a:p>
            <a:pPr algn="l">
              <a:buFont typeface="+mj-lt"/>
              <a:buAutoNum type="arabicPeriod"/>
            </a:pPr>
            <a:r>
              <a:rPr lang="en-US" b="0" i="0" dirty="0">
                <a:solidFill>
                  <a:srgbClr val="444547"/>
                </a:solidFill>
                <a:effectLst/>
                <a:highlight>
                  <a:srgbClr val="FFFFFF"/>
                </a:highlight>
                <a:latin typeface="Inter"/>
              </a:rPr>
              <a:t>Establish contingency plans for when a third-party is deemed below quality or a data breach occurs</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4615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“How to Select a Third-Party Risk Management Framework | </a:t>
            </a:r>
            <a:r>
              <a:rPr lang="en-US" dirty="0" err="1">
                <a:effectLst/>
              </a:rPr>
              <a:t>UpGuard</a:t>
            </a:r>
            <a:r>
              <a:rPr lang="en-US" dirty="0">
                <a:effectLst/>
              </a:rPr>
              <a:t>.” Accessed April 28, 2024. </a:t>
            </a:r>
            <a:r>
              <a:rPr lang="en-US" dirty="0">
                <a:effectLst/>
                <a:hlinkClick r:id="rId3"/>
              </a:rPr>
              <a:t>https://www.upguard.com/blog/third-party-risk-management-framework</a:t>
            </a:r>
            <a:r>
              <a:rPr lang="en-US" dirty="0">
                <a:effectLst/>
              </a:rPr>
              <a:t>.</a:t>
            </a:r>
          </a:p>
          <a:p>
            <a:endParaRPr lang="en-US" dirty="0"/>
          </a:p>
          <a:p>
            <a:endParaRPr lang="en-US" dirty="0"/>
          </a:p>
          <a:p>
            <a:pPr algn="l">
              <a:buFont typeface="+mj-lt"/>
              <a:buAutoNum type="arabicPeriod"/>
            </a:pPr>
            <a:r>
              <a:rPr lang="en-US" b="0" i="0" dirty="0">
                <a:solidFill>
                  <a:srgbClr val="444547"/>
                </a:solidFill>
                <a:effectLst/>
                <a:highlight>
                  <a:srgbClr val="FFFFFF"/>
                </a:highlight>
                <a:latin typeface="Inter"/>
              </a:rPr>
              <a:t>Take inventory of all third-party vendors your organization has a relationship with</a:t>
            </a:r>
          </a:p>
          <a:p>
            <a:pPr algn="l">
              <a:buFont typeface="+mj-lt"/>
              <a:buAutoNum type="arabicPeriod"/>
            </a:pPr>
            <a:r>
              <a:rPr lang="en-US" b="0" i="0" dirty="0">
                <a:solidFill>
                  <a:srgbClr val="444547"/>
                </a:solidFill>
                <a:effectLst/>
                <a:highlight>
                  <a:srgbClr val="FFFFFF"/>
                </a:highlight>
                <a:latin typeface="Inter"/>
              </a:rPr>
              <a:t>Catalog </a:t>
            </a:r>
            <a:r>
              <a:rPr lang="en-US" b="0" i="0" u="none" strike="noStrike" dirty="0">
                <a:solidFill>
                  <a:srgbClr val="444547"/>
                </a:solidFill>
                <a:effectLst/>
                <a:highlight>
                  <a:srgbClr val="FFFFFF"/>
                </a:highlight>
                <a:latin typeface="Inter"/>
                <a:hlinkClick r:id="rId4"/>
              </a:rPr>
              <a:t>cybersecurity risks</a:t>
            </a:r>
            <a:r>
              <a:rPr lang="en-US" b="0" i="0" dirty="0">
                <a:solidFill>
                  <a:srgbClr val="444547"/>
                </a:solidFill>
                <a:effectLst/>
                <a:highlight>
                  <a:srgbClr val="FFFFFF"/>
                </a:highlight>
                <a:latin typeface="Inter"/>
              </a:rPr>
              <a:t> that the counterparties can expose your organization to</a:t>
            </a:r>
          </a:p>
          <a:p>
            <a:pPr algn="l">
              <a:buFont typeface="+mj-lt"/>
              <a:buAutoNum type="arabicPeriod"/>
            </a:pPr>
            <a:r>
              <a:rPr lang="en-US" b="0" i="0" dirty="0">
                <a:solidFill>
                  <a:srgbClr val="444547"/>
                </a:solidFill>
                <a:effectLst/>
                <a:highlight>
                  <a:srgbClr val="FFFFFF"/>
                </a:highlight>
                <a:latin typeface="Inter"/>
              </a:rPr>
              <a:t>Assess and segment vendors by potential risks and mitigate risks that are above your organization's risk appetite</a:t>
            </a:r>
          </a:p>
          <a:p>
            <a:pPr algn="l">
              <a:buFont typeface="+mj-lt"/>
              <a:buAutoNum type="arabicPeriod"/>
            </a:pPr>
            <a:r>
              <a:rPr lang="en-US" b="0" i="0" dirty="0">
                <a:solidFill>
                  <a:srgbClr val="444547"/>
                </a:solidFill>
                <a:effectLst/>
                <a:highlight>
                  <a:srgbClr val="FFFFFF"/>
                </a:highlight>
                <a:latin typeface="Inter"/>
              </a:rPr>
              <a:t>Develop a rule-based system to assess future vendors and set a minimum acceptable hurdle for the quality of any future third-parties in real-time by reviewing data security and independent reviews</a:t>
            </a:r>
          </a:p>
          <a:p>
            <a:pPr algn="l">
              <a:buFont typeface="+mj-lt"/>
              <a:buAutoNum type="arabicPeriod"/>
            </a:pPr>
            <a:r>
              <a:rPr lang="en-US" b="0" i="0" dirty="0">
                <a:solidFill>
                  <a:srgbClr val="444547"/>
                </a:solidFill>
                <a:effectLst/>
                <a:highlight>
                  <a:srgbClr val="FFFFFF"/>
                </a:highlight>
                <a:latin typeface="Inter"/>
              </a:rPr>
              <a:t>Establish an owner of </a:t>
            </a:r>
            <a:r>
              <a:rPr lang="en-US" b="0" i="0" u="none" strike="noStrike" dirty="0">
                <a:solidFill>
                  <a:srgbClr val="444547"/>
                </a:solidFill>
                <a:effectLst/>
                <a:highlight>
                  <a:srgbClr val="FFFFFF"/>
                </a:highlight>
                <a:latin typeface="Inter"/>
                <a:hlinkClick r:id="rId5"/>
              </a:rPr>
              <a:t>Vendor Risk Management</a:t>
            </a:r>
            <a:r>
              <a:rPr lang="en-US" b="0" i="0" dirty="0">
                <a:solidFill>
                  <a:srgbClr val="444547"/>
                </a:solidFill>
                <a:effectLst/>
                <a:highlight>
                  <a:srgbClr val="FFFFFF"/>
                </a:highlight>
                <a:latin typeface="Inter"/>
              </a:rPr>
              <a:t> and all other third-party risk management practices</a:t>
            </a:r>
          </a:p>
          <a:p>
            <a:pPr algn="l">
              <a:buFont typeface="+mj-lt"/>
              <a:buAutoNum type="arabicPeriod"/>
            </a:pPr>
            <a:r>
              <a:rPr lang="en-US" b="0" i="0" dirty="0">
                <a:solidFill>
                  <a:srgbClr val="444547"/>
                </a:solidFill>
                <a:effectLst/>
                <a:highlight>
                  <a:srgbClr val="FFFFFF"/>
                </a:highlight>
                <a:latin typeface="Inter"/>
              </a:rPr>
              <a:t>Define three lines of defense including leadership, vendor management and internal audit</a:t>
            </a:r>
          </a:p>
          <a:p>
            <a:pPr algn="l">
              <a:buFont typeface="+mj-lt"/>
              <a:buAutoNum type="arabicPeriod"/>
            </a:pPr>
            <a:r>
              <a:rPr lang="en-US" b="0" i="0" dirty="0">
                <a:solidFill>
                  <a:srgbClr val="444547"/>
                </a:solidFill>
                <a:effectLst/>
                <a:highlight>
                  <a:srgbClr val="FFFFFF"/>
                </a:highlight>
                <a:latin typeface="Inter"/>
              </a:rPr>
              <a:t>The first line of defense – functions that own and manage risk</a:t>
            </a:r>
          </a:p>
          <a:p>
            <a:pPr algn="l">
              <a:buFont typeface="+mj-lt"/>
              <a:buAutoNum type="arabicPeriod"/>
            </a:pPr>
            <a:r>
              <a:rPr lang="en-US" b="0" i="0" dirty="0">
                <a:solidFill>
                  <a:srgbClr val="444547"/>
                </a:solidFill>
                <a:effectLst/>
                <a:highlight>
                  <a:srgbClr val="FFFFFF"/>
                </a:highlight>
                <a:latin typeface="Inter"/>
              </a:rPr>
              <a:t>The second line of defense – functions that oversee or specialize in risk management and compliance</a:t>
            </a:r>
          </a:p>
          <a:p>
            <a:pPr algn="l">
              <a:buFont typeface="+mj-lt"/>
              <a:buAutoNum type="arabicPeriod"/>
            </a:pPr>
            <a:r>
              <a:rPr lang="en-US" b="0" i="0" dirty="0">
                <a:solidFill>
                  <a:srgbClr val="444547"/>
                </a:solidFill>
                <a:effectLst/>
                <a:highlight>
                  <a:srgbClr val="FFFFFF"/>
                </a:highlight>
                <a:latin typeface="Inter"/>
              </a:rPr>
              <a:t>The third line of defense – functions that provide independent assurance, above all internal audit</a:t>
            </a:r>
          </a:p>
          <a:p>
            <a:pPr algn="l">
              <a:buFont typeface="+mj-lt"/>
              <a:buAutoNum type="arabicPeriod"/>
            </a:pPr>
            <a:r>
              <a:rPr lang="en-US" b="0" i="0" dirty="0">
                <a:solidFill>
                  <a:srgbClr val="444547"/>
                </a:solidFill>
                <a:effectLst/>
                <a:highlight>
                  <a:srgbClr val="FFFFFF"/>
                </a:highlight>
                <a:latin typeface="Inter"/>
              </a:rPr>
              <a:t>Establish contingency plans for when a third-party is deemed below quality or a data breach occurs</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5044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5C4939-68CF-AE45-872E-B0DD4E4A27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7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Boyens</a:t>
            </a:r>
            <a:r>
              <a:rPr lang="en-US" dirty="0">
                <a:effectLst/>
              </a:rPr>
              <a:t>, Jon, Angela Smith, Nadya </a:t>
            </a:r>
            <a:r>
              <a:rPr lang="en-US" dirty="0" err="1">
                <a:effectLst/>
              </a:rPr>
              <a:t>Bartol</a:t>
            </a:r>
            <a:r>
              <a:rPr lang="en-US" dirty="0">
                <a:effectLst/>
              </a:rPr>
              <a:t>, Kris Winkler, Alex Holbrook, and Matthew Fallon. “Cybersecurity Supply Chain Risk Management Practices for Systems and Organizations.” National Institute of Standards and Technology, October 27, 2021. </a:t>
            </a:r>
            <a:r>
              <a:rPr lang="en-US" dirty="0">
                <a:effectLst/>
                <a:hlinkClick r:id="rId3"/>
              </a:rPr>
              <a:t>https://doi.org/10.6028/NIST.SP.800-161r1-draft2</a:t>
            </a:r>
            <a:r>
              <a:rPr lang="en-US" dirty="0">
                <a:effectLst/>
              </a:rPr>
              <a: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4464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Cook, Carrie. “Untangling the Supply Web: Managing Third-Party Risk.” Risk Business, September 8, 2021. </a:t>
            </a:r>
            <a:r>
              <a:rPr lang="en-US" dirty="0">
                <a:effectLst/>
                <a:hlinkClick r:id="rId3"/>
              </a:rPr>
              <a:t>https://riskbusiness.com/blog/untangling-the-supply-web-managing-third-party-and-supply-chain-risk/</a:t>
            </a:r>
            <a:r>
              <a:rPr lang="en-US" dirty="0">
                <a:effectLst/>
              </a:rPr>
              <a:t>.</a:t>
            </a:r>
          </a:p>
          <a:p>
            <a:endParaRPr lang="en-US" dirty="0"/>
          </a:p>
          <a:p>
            <a:pPr algn="l"/>
            <a:r>
              <a:rPr lang="en-US" b="1" i="0" dirty="0">
                <a:solidFill>
                  <a:srgbClr val="000000"/>
                </a:solidFill>
                <a:effectLst/>
                <a:highlight>
                  <a:srgbClr val="FFFFFF"/>
                </a:highlight>
                <a:latin typeface="Lato" panose="020F0502020204030203" pitchFamily="34" charset="0"/>
              </a:rPr>
              <a:t>SolarWinds</a:t>
            </a:r>
            <a:endParaRPr lang="en-US" b="0" i="0" dirty="0">
              <a:solidFill>
                <a:srgbClr val="000000"/>
              </a:solidFill>
              <a:effectLst/>
              <a:highlight>
                <a:srgbClr val="FFFFFF"/>
              </a:highlight>
              <a:latin typeface="Lato" panose="020F0502020204030203" pitchFamily="34" charset="0"/>
            </a:endParaRPr>
          </a:p>
          <a:p>
            <a:pPr algn="l"/>
            <a:r>
              <a:rPr lang="en-US" b="0" i="0" dirty="0">
                <a:solidFill>
                  <a:srgbClr val="000000"/>
                </a:solidFill>
                <a:effectLst/>
                <a:highlight>
                  <a:srgbClr val="FFFFFF"/>
                </a:highlight>
                <a:latin typeface="Lato" panose="020F0502020204030203" pitchFamily="34" charset="0"/>
              </a:rPr>
              <a:t>The SolarWinds hack in 2020 was one of the biggest cyber hacks of the 21st century. It was a particularly significant event because SolarWinds supplies online system management tools for hundreds of thousands of companies around the globe.</a:t>
            </a:r>
          </a:p>
          <a:p>
            <a:pPr algn="l"/>
            <a:endParaRPr lang="en-US" b="1" i="0" dirty="0">
              <a:solidFill>
                <a:srgbClr val="000000"/>
              </a:solidFill>
              <a:effectLst/>
              <a:highlight>
                <a:srgbClr val="FFFFFF"/>
              </a:highlight>
              <a:latin typeface="Lato" panose="020F0502020204030203" pitchFamily="34" charset="0"/>
            </a:endParaRPr>
          </a:p>
          <a:p>
            <a:pPr algn="l"/>
            <a:r>
              <a:rPr lang="en-US" b="1" i="0" dirty="0">
                <a:solidFill>
                  <a:srgbClr val="000000"/>
                </a:solidFill>
                <a:effectLst/>
                <a:highlight>
                  <a:srgbClr val="FFFFFF"/>
                </a:highlight>
                <a:latin typeface="Lato" panose="020F0502020204030203" pitchFamily="34" charset="0"/>
              </a:rPr>
              <a:t>What happened at SolarWinds?</a:t>
            </a:r>
            <a:endParaRPr lang="en-US" b="0" i="0" dirty="0">
              <a:solidFill>
                <a:srgbClr val="000000"/>
              </a:solidFill>
              <a:effectLst/>
              <a:highlight>
                <a:srgbClr val="FFFFFF"/>
              </a:highlight>
              <a:latin typeface="Lato" panose="020F0502020204030203" pitchFamily="34" charset="0"/>
            </a:endParaRPr>
          </a:p>
          <a:p>
            <a:pPr algn="l"/>
            <a:r>
              <a:rPr lang="en-US" b="0" i="0" dirty="0">
                <a:solidFill>
                  <a:srgbClr val="000000"/>
                </a:solidFill>
                <a:effectLst/>
                <a:highlight>
                  <a:srgbClr val="FFFFFF"/>
                </a:highlight>
                <a:latin typeface="Lato" panose="020F0502020204030203" pitchFamily="34" charset="0"/>
              </a:rPr>
              <a:t>Hackers gained access to the SolarWinds network and planted malicious code (now known as “Sunburst”) into its Orion network management system. More than 30,000 </a:t>
            </a:r>
            <a:r>
              <a:rPr lang="en-US" b="0" i="0" dirty="0" err="1">
                <a:solidFill>
                  <a:srgbClr val="000000"/>
                </a:solidFill>
                <a:effectLst/>
                <a:highlight>
                  <a:srgbClr val="FFFFFF"/>
                </a:highlight>
                <a:latin typeface="Lato" panose="020F0502020204030203" pitchFamily="34" charset="0"/>
              </a:rPr>
              <a:t>organisations</a:t>
            </a:r>
            <a:r>
              <a:rPr lang="en-US" b="0" i="0" dirty="0">
                <a:solidFill>
                  <a:srgbClr val="000000"/>
                </a:solidFill>
                <a:effectLst/>
                <a:highlight>
                  <a:srgbClr val="FFFFFF"/>
                </a:highlight>
                <a:latin typeface="Lato" panose="020F0502020204030203" pitchFamily="34" charset="0"/>
              </a:rPr>
              <a:t> were using SolarWinds’ Orion product to manage their networks at the time, including several US Government agencies. The hidden malicious code planted by hackers meant that when users were sent a routine Orion software update, they were unknowingly installing the malware into their own systems. More than 18,000 SolarWinds users are understood to have installed the malicious updates. This included large, global tech firms such as Microsoft and Intel and cyber security firms such as FireEye – which was the first company to detect the hack.</a:t>
            </a:r>
          </a:p>
          <a:p>
            <a:pPr algn="l"/>
            <a:endParaRPr lang="en-US" b="1" i="0" dirty="0">
              <a:solidFill>
                <a:srgbClr val="000000"/>
              </a:solidFill>
              <a:effectLst/>
              <a:highlight>
                <a:srgbClr val="FFFFFF"/>
              </a:highlight>
              <a:latin typeface="Lato" panose="020F0502020204030203" pitchFamily="34" charset="0"/>
            </a:endParaRPr>
          </a:p>
          <a:p>
            <a:pPr algn="l"/>
            <a:r>
              <a:rPr lang="en-US" b="1" i="0" dirty="0">
                <a:solidFill>
                  <a:srgbClr val="000000"/>
                </a:solidFill>
                <a:effectLst/>
                <a:highlight>
                  <a:srgbClr val="FFFFFF"/>
                </a:highlight>
                <a:latin typeface="Lato" panose="020F0502020204030203" pitchFamily="34" charset="0"/>
              </a:rPr>
              <a:t>What data was compromised?</a:t>
            </a:r>
            <a:endParaRPr lang="en-US" b="0" i="0" dirty="0">
              <a:solidFill>
                <a:srgbClr val="000000"/>
              </a:solidFill>
              <a:effectLst/>
              <a:highlight>
                <a:srgbClr val="FFFFFF"/>
              </a:highlight>
              <a:latin typeface="Lato" panose="020F0502020204030203" pitchFamily="34" charset="0"/>
            </a:endParaRPr>
          </a:p>
          <a:p>
            <a:pPr algn="l"/>
            <a:r>
              <a:rPr lang="en-US" b="0" i="0" dirty="0">
                <a:solidFill>
                  <a:srgbClr val="000000"/>
                </a:solidFill>
                <a:effectLst/>
                <a:highlight>
                  <a:srgbClr val="FFFFFF"/>
                </a:highlight>
                <a:latin typeface="Lato" panose="020F0502020204030203" pitchFamily="34" charset="0"/>
              </a:rPr>
              <a:t>Hackers were able to gain access to sensitive data held by government agencies including, the US Treasury, the Pentagon, the Department of Homeland Security, the State Department, the Department of Energy and the National Nuclear Security Administration (NNSA).</a:t>
            </a:r>
          </a:p>
          <a:p>
            <a:pPr algn="l"/>
            <a:r>
              <a:rPr lang="en-US" b="0" i="0" dirty="0">
                <a:solidFill>
                  <a:srgbClr val="000000"/>
                </a:solidFill>
                <a:effectLst/>
                <a:highlight>
                  <a:srgbClr val="FFFFFF"/>
                </a:highlight>
                <a:latin typeface="Lato" panose="020F0502020204030203" pitchFamily="34" charset="0"/>
              </a:rPr>
              <a:t>It is unclear exactly how much data was compromised or the exact objectives of the attack. It is believed the breach may have begun as far back as September 2019 and was not detected until December 2020, giving the hackers free reign for over a year. The UK and US governments have both blamed the attack on Russia’s SVR (The Foreign Intelligence Service of the Russian Federation) agency. Increasing numbers of companies are discovering that they were victims of the attack – more than eight months after it was uncovered – including computer-aided design software manufacturer Autodesk, who recently reported it in their latest quarterly results. The true impact of the event is still unfolding and it will be some time before we know the full implications.  </a:t>
            </a:r>
          </a:p>
          <a:p>
            <a:pPr algn="l"/>
            <a:endParaRPr lang="en-US" b="1" i="0" dirty="0">
              <a:solidFill>
                <a:srgbClr val="000000"/>
              </a:solidFill>
              <a:effectLst/>
              <a:highlight>
                <a:srgbClr val="FFFFFF"/>
              </a:highlight>
              <a:latin typeface="Lato" panose="020F0502020204030203" pitchFamily="34" charset="0"/>
            </a:endParaRPr>
          </a:p>
          <a:p>
            <a:pPr algn="l"/>
            <a:r>
              <a:rPr lang="en-US" b="1" i="0" dirty="0">
                <a:solidFill>
                  <a:srgbClr val="000000"/>
                </a:solidFill>
                <a:effectLst/>
                <a:highlight>
                  <a:srgbClr val="FFFFFF"/>
                </a:highlight>
                <a:latin typeface="Lato" panose="020F0502020204030203" pitchFamily="34" charset="0"/>
              </a:rPr>
              <a:t>Akamai Technologies</a:t>
            </a:r>
            <a:endParaRPr lang="en-US" b="0" i="0" dirty="0">
              <a:solidFill>
                <a:srgbClr val="000000"/>
              </a:solidFill>
              <a:effectLst/>
              <a:highlight>
                <a:srgbClr val="FFFFFF"/>
              </a:highlight>
              <a:latin typeface="Lato" panose="020F0502020204030203" pitchFamily="34" charset="0"/>
            </a:endParaRPr>
          </a:p>
          <a:p>
            <a:pPr algn="l"/>
            <a:r>
              <a:rPr lang="en-US" b="0" i="0" dirty="0">
                <a:solidFill>
                  <a:srgbClr val="000000"/>
                </a:solidFill>
                <a:effectLst/>
                <a:highlight>
                  <a:srgbClr val="FFFFFF"/>
                </a:highlight>
                <a:latin typeface="Lato" panose="020F0502020204030203" pitchFamily="34" charset="0"/>
              </a:rPr>
              <a:t>Akamai, one of the world’s largest providers of content delivery networks, suffered an outage in July this year, impacting major banking websites including HSBC, Barclays, Lloyds, Sainsbury’s Bank, Tesco Bank and several gaming and retail sites. The outage lasted just over an hour and was caused by a configuration update which triggered a DNS (domain name system) bug.</a:t>
            </a:r>
          </a:p>
          <a:p>
            <a:pPr algn="l"/>
            <a:r>
              <a:rPr lang="en-US" b="0" i="0" dirty="0">
                <a:solidFill>
                  <a:srgbClr val="000000"/>
                </a:solidFill>
                <a:effectLst/>
                <a:highlight>
                  <a:srgbClr val="FFFFFF"/>
                </a:highlight>
                <a:latin typeface="Lato" panose="020F0502020204030203" pitchFamily="34" charset="0"/>
              </a:rPr>
              <a:t>The DNS is what links a website with its IP address. A DNS bug causes a glitch in this process, essentially preventing internet access for the affected website. Content delivery networks (one of the services provided by Akamai) are physical network servers which are geographically spread to </a:t>
            </a:r>
            <a:r>
              <a:rPr lang="en-US" b="0" i="0" dirty="0" err="1">
                <a:solidFill>
                  <a:srgbClr val="000000"/>
                </a:solidFill>
                <a:effectLst/>
                <a:highlight>
                  <a:srgbClr val="FFFFFF"/>
                </a:highlight>
                <a:latin typeface="Lato" panose="020F0502020204030203" pitchFamily="34" charset="0"/>
              </a:rPr>
              <a:t>optimise</a:t>
            </a:r>
            <a:r>
              <a:rPr lang="en-US" b="0" i="0" dirty="0">
                <a:solidFill>
                  <a:srgbClr val="000000"/>
                </a:solidFill>
                <a:effectLst/>
                <a:highlight>
                  <a:srgbClr val="FFFFFF"/>
                </a:highlight>
                <a:latin typeface="Lato" panose="020F0502020204030203" pitchFamily="34" charset="0"/>
              </a:rPr>
              <a:t> website performance by ensuring close proximity for end users. In basic terms, it is a network of servers spaced apart so that everyone who wants to access a website can do so.</a:t>
            </a:r>
          </a:p>
          <a:p>
            <a:pPr algn="l"/>
            <a:r>
              <a:rPr lang="en-US" b="1" i="0" dirty="0">
                <a:solidFill>
                  <a:srgbClr val="000000"/>
                </a:solidFill>
                <a:effectLst/>
                <a:highlight>
                  <a:srgbClr val="FFFFFF"/>
                </a:highlight>
                <a:latin typeface="Lato" panose="020F0502020204030203" pitchFamily="34" charset="0"/>
              </a:rPr>
              <a:t>Was the Akamai outage the result of a hack?</a:t>
            </a:r>
            <a:endParaRPr lang="en-US" b="0" i="0" dirty="0">
              <a:solidFill>
                <a:srgbClr val="000000"/>
              </a:solidFill>
              <a:effectLst/>
              <a:highlight>
                <a:srgbClr val="FFFFFF"/>
              </a:highlight>
              <a:latin typeface="Lato" panose="020F0502020204030203" pitchFamily="34" charset="0"/>
            </a:endParaRPr>
          </a:p>
          <a:p>
            <a:pPr algn="l"/>
            <a:r>
              <a:rPr lang="en-US" b="0" i="0" dirty="0">
                <a:solidFill>
                  <a:srgbClr val="000000"/>
                </a:solidFill>
                <a:effectLst/>
                <a:highlight>
                  <a:srgbClr val="FFFFFF"/>
                </a:highlight>
                <a:latin typeface="Lato" panose="020F0502020204030203" pitchFamily="34" charset="0"/>
              </a:rPr>
              <a:t>No. According to Akamai, the outage was caused by a software configuration update, rather than a cyber attack.</a:t>
            </a:r>
          </a:p>
          <a:p>
            <a:pPr algn="l"/>
            <a:endParaRPr lang="en-US" b="1" i="0" dirty="0">
              <a:solidFill>
                <a:srgbClr val="000000"/>
              </a:solidFill>
              <a:effectLst/>
              <a:highlight>
                <a:srgbClr val="FFFFFF"/>
              </a:highlight>
              <a:latin typeface="Lato" panose="020F0502020204030203" pitchFamily="34" charset="0"/>
            </a:endParaRPr>
          </a:p>
          <a:p>
            <a:pPr algn="l"/>
            <a:r>
              <a:rPr lang="en-US" b="1" i="0" dirty="0">
                <a:solidFill>
                  <a:srgbClr val="000000"/>
                </a:solidFill>
                <a:effectLst/>
                <a:highlight>
                  <a:srgbClr val="FFFFFF"/>
                </a:highlight>
                <a:latin typeface="Lato" panose="020F0502020204030203" pitchFamily="34" charset="0"/>
              </a:rPr>
              <a:t>Capital One/Amazon Web Services hack</a:t>
            </a:r>
            <a:endParaRPr lang="en-US" b="0" i="0" dirty="0">
              <a:solidFill>
                <a:srgbClr val="000000"/>
              </a:solidFill>
              <a:effectLst/>
              <a:highlight>
                <a:srgbClr val="FFFFFF"/>
              </a:highlight>
              <a:latin typeface="Lato" panose="020F0502020204030203" pitchFamily="34" charset="0"/>
            </a:endParaRPr>
          </a:p>
          <a:p>
            <a:pPr algn="l"/>
            <a:r>
              <a:rPr lang="en-US" b="0" i="0" dirty="0">
                <a:solidFill>
                  <a:srgbClr val="000000"/>
                </a:solidFill>
                <a:effectLst/>
                <a:highlight>
                  <a:srgbClr val="FFFFFF"/>
                </a:highlight>
                <a:latin typeface="Lato" panose="020F0502020204030203" pitchFamily="34" charset="0"/>
              </a:rPr>
              <a:t>In July 2019, Capital One confirmed it had fallen victim to a data hack. An ex-Amazon employee, Paige Thompson, is accused of creating a software program to exploit a common glitch in the firewall of the web app used by Amazon Web Service (AWS) customers. More than 100 million Capital One customers were affected by the hack, plus a confirmed eight other companies using the service. It is understood that as many as 30 companies in total may actually have been targeted.</a:t>
            </a:r>
          </a:p>
          <a:p>
            <a:pPr algn="l"/>
            <a:r>
              <a:rPr lang="en-US" b="0" i="0" dirty="0">
                <a:solidFill>
                  <a:srgbClr val="000000"/>
                </a:solidFill>
                <a:effectLst/>
                <a:highlight>
                  <a:srgbClr val="FFFFFF"/>
                </a:highlight>
                <a:latin typeface="Lato" panose="020F0502020204030203" pitchFamily="34" charset="0"/>
              </a:rPr>
              <a:t>Thompson is believed to have downloaded the details from 106 million Capital One credit card applications, which included information such as social security numbers, bank account details, birth dates and addresses. It is still unclear what happened to the data after it was downloaded. Thompson is also accused of using AWS customers’ cloud computing abilities to set up cryptocurrency mining operations.</a:t>
            </a:r>
          </a:p>
          <a:p>
            <a:pPr algn="l"/>
            <a:r>
              <a:rPr lang="en-US" b="0" i="0" dirty="0">
                <a:solidFill>
                  <a:srgbClr val="000000"/>
                </a:solidFill>
                <a:effectLst/>
                <a:highlight>
                  <a:srgbClr val="FFFFFF"/>
                </a:highlight>
                <a:latin typeface="Lato" panose="020F0502020204030203" pitchFamily="34" charset="0"/>
              </a:rPr>
              <a:t>AWS were also back in the news at the beginning of September 2021 when a hardware device failed, leading to system outages for several banks, brokerages and airlines in Japan for almost an entire day.</a:t>
            </a:r>
          </a:p>
          <a:p>
            <a:pPr algn="l"/>
            <a:endParaRPr lang="en-US" b="1" i="0" dirty="0">
              <a:solidFill>
                <a:srgbClr val="000000"/>
              </a:solidFill>
              <a:effectLst/>
              <a:highlight>
                <a:srgbClr val="FFFFFF"/>
              </a:highlight>
              <a:latin typeface="Lato" panose="020F0502020204030203" pitchFamily="34" charset="0"/>
            </a:endParaRPr>
          </a:p>
          <a:p>
            <a:pPr algn="l"/>
            <a:r>
              <a:rPr lang="en-US" b="1" i="0" dirty="0">
                <a:solidFill>
                  <a:srgbClr val="000000"/>
                </a:solidFill>
                <a:effectLst/>
                <a:highlight>
                  <a:srgbClr val="FFFFFF"/>
                </a:highlight>
                <a:latin typeface="Lato" panose="020F0502020204030203" pitchFamily="34" charset="0"/>
              </a:rPr>
              <a:t>Sita/Singapore Airlines</a:t>
            </a:r>
            <a:endParaRPr lang="en-US" b="0" i="0" dirty="0">
              <a:solidFill>
                <a:srgbClr val="000000"/>
              </a:solidFill>
              <a:effectLst/>
              <a:highlight>
                <a:srgbClr val="FFFFFF"/>
              </a:highlight>
              <a:latin typeface="Lato" panose="020F0502020204030203" pitchFamily="34" charset="0"/>
            </a:endParaRPr>
          </a:p>
          <a:p>
            <a:pPr algn="l"/>
            <a:r>
              <a:rPr lang="en-US" b="0" i="0" dirty="0">
                <a:solidFill>
                  <a:srgbClr val="000000"/>
                </a:solidFill>
                <a:effectLst/>
                <a:highlight>
                  <a:srgbClr val="FFFFFF"/>
                </a:highlight>
                <a:latin typeface="Lato" panose="020F0502020204030203" pitchFamily="34" charset="0"/>
              </a:rPr>
              <a:t>Sita supplies IT systems to the air transport industry and suffered a data breach earlier this year. The breach impacted several of its customers who used Sita’s passenger service system, which shares frequent flyer data with other airlines within the same airline alliance. Singapore Airlines was one of the firms affected by the breach. Though it was not a direct customer of Sita, it had shared data with another firm within the Star Alliance of airlines, which did use the service.</a:t>
            </a:r>
          </a:p>
          <a:p>
            <a:pPr algn="l"/>
            <a:r>
              <a:rPr lang="en-US" b="0" i="0" dirty="0">
                <a:solidFill>
                  <a:srgbClr val="000000"/>
                </a:solidFill>
                <a:effectLst/>
                <a:highlight>
                  <a:srgbClr val="FFFFFF"/>
                </a:highlight>
                <a:latin typeface="Lato" panose="020F0502020204030203" pitchFamily="34" charset="0"/>
              </a:rPr>
              <a:t>The above examples demonstrate how wide-reaching a supply chain incident can be. Capital One was fined US$80m by US regulators for failing to protect customer data – even though it was the AWS system that the hacker gained access through. In the Akamai example, cyber security wasn’t the issue, so due diligence checks in this area would not have prevented this event from happening. And the SolarWinds incident proves there are some third-party risks that we are completely oblivious to, causing untold damage and occurring as we speak.</a:t>
            </a:r>
          </a:p>
          <a:p>
            <a:br>
              <a:rPr lang="en-US" dirty="0"/>
            </a:b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4371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5C4939-68CF-AE45-872E-B0DD4E4A27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206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Boyens</a:t>
            </a:r>
            <a:r>
              <a:rPr lang="en-US" dirty="0">
                <a:effectLst/>
              </a:rPr>
              <a:t>, Jon, Angela Smith, Nadya </a:t>
            </a:r>
            <a:r>
              <a:rPr lang="en-US" dirty="0" err="1">
                <a:effectLst/>
              </a:rPr>
              <a:t>Bartol</a:t>
            </a:r>
            <a:r>
              <a:rPr lang="en-US" dirty="0">
                <a:effectLst/>
              </a:rPr>
              <a:t>, Kris Winkler, Alex Holbrook, and Matthew Fallon. “Cybersecurity Supply Chain Risk Management Practices for Systems and Organizations.” National Institute of Standards and Technology, October 27, 2021. </a:t>
            </a:r>
            <a:r>
              <a:rPr lang="en-US" dirty="0">
                <a:effectLst/>
                <a:hlinkClick r:id="rId3"/>
              </a:rPr>
              <a:t>https://doi.org/10.6028/NIST.SP.800-161r1-draft2</a:t>
            </a:r>
            <a:r>
              <a:rPr lang="en-US" dirty="0">
                <a:effectLst/>
              </a:rPr>
              <a:t>.</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309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Boyens</a:t>
            </a:r>
            <a:r>
              <a:rPr lang="en-US" dirty="0">
                <a:effectLst/>
              </a:rPr>
              <a:t>, Jon, Angela Smith, Nadya </a:t>
            </a:r>
            <a:r>
              <a:rPr lang="en-US" dirty="0" err="1">
                <a:effectLst/>
              </a:rPr>
              <a:t>Bartol</a:t>
            </a:r>
            <a:r>
              <a:rPr lang="en-US" dirty="0">
                <a:effectLst/>
              </a:rPr>
              <a:t>, Kris Winkler, Alex Holbrook, and Matthew Fallon. “Cybersecurity Supply Chain Risk Management Practices for Systems and Organizations.” National Institute of Standards and Technology, October 27, 2021. </a:t>
            </a:r>
            <a:r>
              <a:rPr lang="en-US" dirty="0">
                <a:effectLst/>
                <a:hlinkClick r:id="rId3"/>
              </a:rPr>
              <a:t>https://doi.org/10.6028/NIST.SP.800-161r1-draft2</a:t>
            </a:r>
            <a:r>
              <a:rPr lang="en-US" dirty="0">
                <a:effectLst/>
              </a:rPr>
              <a:t>.</a:t>
            </a:r>
          </a:p>
          <a:p>
            <a:endParaRPr lang="en-US" dirty="0"/>
          </a:p>
          <a:p>
            <a:endParaRPr lang="en-US" dirty="0"/>
          </a:p>
          <a:p>
            <a:r>
              <a:rPr lang="en-US" dirty="0"/>
              <a:t>Frame risk. Establish the context for risk-based decisions and the current state of the</a:t>
            </a:r>
          </a:p>
          <a:p>
            <a:r>
              <a:rPr lang="en-US" dirty="0"/>
              <a:t>enterprise’s information and communications technology and services and the associated</a:t>
            </a:r>
          </a:p>
          <a:p>
            <a:r>
              <a:rPr lang="en-US" dirty="0"/>
              <a:t>supply chain.</a:t>
            </a:r>
          </a:p>
          <a:p>
            <a:r>
              <a:rPr lang="en-US" dirty="0"/>
              <a:t>• Assess risk. Review and interpret criticality, threat, vulnerability, likelihood, impact, and related information.</a:t>
            </a:r>
          </a:p>
          <a:p>
            <a:r>
              <a:rPr lang="en-US" dirty="0"/>
              <a:t>• Respond to risk. Select, tailor, and implement mitigation controls based on risk</a:t>
            </a:r>
          </a:p>
          <a:p>
            <a:r>
              <a:rPr lang="en-US" dirty="0"/>
              <a:t>assessment findings.</a:t>
            </a:r>
          </a:p>
          <a:p>
            <a:r>
              <a:rPr lang="en-US" dirty="0"/>
              <a:t>• Monitor risk. Monitor risk exposure and the effectiveness of mitigating risk on an ongoing basis, including tracking changes to an information system or supply chain using effective enterprise communications and a feedback loop for continuous improvement.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5989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Boyens</a:t>
            </a:r>
            <a:r>
              <a:rPr lang="en-US" dirty="0">
                <a:effectLst/>
              </a:rPr>
              <a:t>, Jon, Angela Smith, Nadya </a:t>
            </a:r>
            <a:r>
              <a:rPr lang="en-US" dirty="0" err="1">
                <a:effectLst/>
              </a:rPr>
              <a:t>Bartol</a:t>
            </a:r>
            <a:r>
              <a:rPr lang="en-US" dirty="0">
                <a:effectLst/>
              </a:rPr>
              <a:t>, Kris Winkler, Alex Holbrook, and Matthew Fallon. “Cybersecurity Supply Chain Risk Management Practices for Systems and Organizations.” National Institute of Standards and Technology, October 27, 2021. </a:t>
            </a:r>
            <a:r>
              <a:rPr lang="en-US" dirty="0">
                <a:effectLst/>
                <a:hlinkClick r:id="rId3"/>
              </a:rPr>
              <a:t>https://doi.org/10.6028/NIST.SP.800-161r1-draft2</a:t>
            </a:r>
            <a:r>
              <a:rPr lang="en-US" dirty="0">
                <a:effectLst/>
              </a:rPr>
              <a:t>.</a:t>
            </a:r>
          </a:p>
          <a:p>
            <a:endParaRPr lang="en-US" dirty="0"/>
          </a:p>
          <a:p>
            <a:endParaRPr lang="en-US" dirty="0"/>
          </a:p>
          <a:p>
            <a:r>
              <a:rPr lang="en-US" dirty="0"/>
              <a:t>Frame risk. Establish the context for risk-based decisions and the current state of the</a:t>
            </a:r>
          </a:p>
          <a:p>
            <a:r>
              <a:rPr lang="en-US" dirty="0"/>
              <a:t>enterprise’s information and communications technology and services and the associated</a:t>
            </a:r>
          </a:p>
          <a:p>
            <a:r>
              <a:rPr lang="en-US" dirty="0"/>
              <a:t>supply chain.</a:t>
            </a:r>
          </a:p>
          <a:p>
            <a:r>
              <a:rPr lang="en-US" dirty="0"/>
              <a:t>• Assess risk. Review and interpret criticality, threat, vulnerability, likelihood, impact, and related information.</a:t>
            </a:r>
          </a:p>
          <a:p>
            <a:r>
              <a:rPr lang="en-US" dirty="0"/>
              <a:t>• Respond to risk. Select, tailor, and implement mitigation controls based on risk</a:t>
            </a:r>
          </a:p>
          <a:p>
            <a:r>
              <a:rPr lang="en-US" dirty="0"/>
              <a:t>assessment findings.</a:t>
            </a:r>
          </a:p>
          <a:p>
            <a:r>
              <a:rPr lang="en-US" dirty="0"/>
              <a:t>• Monitor risk. Monitor risk exposure and the effectiveness of mitigating risk on an ongoing basis, including tracking changes to an information system or supply chain using effective enterprise communications and a feedback loop for continuous improvement.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933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Boyens</a:t>
            </a:r>
            <a:r>
              <a:rPr lang="en-US" dirty="0">
                <a:effectLst/>
              </a:rPr>
              <a:t>, Jon, Angela Smith, Nadya </a:t>
            </a:r>
            <a:r>
              <a:rPr lang="en-US" dirty="0" err="1">
                <a:effectLst/>
              </a:rPr>
              <a:t>Bartol</a:t>
            </a:r>
            <a:r>
              <a:rPr lang="en-US" dirty="0">
                <a:effectLst/>
              </a:rPr>
              <a:t>, Kris Winkler, Alex Holbrook, and Matthew Fallon. “Cybersecurity Supply Chain Risk Management Practices for Systems and Organizations.” National Institute of Standards and Technology, October 27, 2021. </a:t>
            </a:r>
            <a:r>
              <a:rPr lang="en-US" dirty="0">
                <a:effectLst/>
                <a:hlinkClick r:id="rId3"/>
              </a:rPr>
              <a:t>https://doi.org/10.6028/NIST.SP.800-161r1-draft2</a:t>
            </a:r>
            <a:r>
              <a:rPr lang="en-US" dirty="0">
                <a:effectLst/>
              </a:rPr>
              <a:t>.</a:t>
            </a:r>
          </a:p>
          <a:p>
            <a:endParaRPr lang="en-US" dirty="0"/>
          </a:p>
          <a:p>
            <a:endParaRPr lang="en-US" dirty="0"/>
          </a:p>
          <a:p>
            <a:r>
              <a:rPr lang="en-US" dirty="0"/>
              <a:t>Frame risk. Establish the context for risk-based decisions and the current state of the</a:t>
            </a:r>
          </a:p>
          <a:p>
            <a:r>
              <a:rPr lang="en-US" dirty="0"/>
              <a:t>enterprise’s information and communications technology and services and the associated</a:t>
            </a:r>
          </a:p>
          <a:p>
            <a:r>
              <a:rPr lang="en-US" dirty="0"/>
              <a:t>supply chain.</a:t>
            </a:r>
          </a:p>
          <a:p>
            <a:r>
              <a:rPr lang="en-US" dirty="0"/>
              <a:t>• Assess risk. Review and interpret criticality, threat, vulnerability, likelihood, impact, and related information.</a:t>
            </a:r>
          </a:p>
          <a:p>
            <a:r>
              <a:rPr lang="en-US" dirty="0"/>
              <a:t>• Respond to risk. Select, tailor, and implement mitigation controls based on risk</a:t>
            </a:r>
          </a:p>
          <a:p>
            <a:r>
              <a:rPr lang="en-US" dirty="0"/>
              <a:t>assessment findings.</a:t>
            </a:r>
          </a:p>
          <a:p>
            <a:r>
              <a:rPr lang="en-US" dirty="0"/>
              <a:t>• Monitor risk. Monitor risk exposure and the effectiveness of mitigating risk on an ongoing basis, including tracking changes to an information system or supply chain using effective enterprise communications and a feedback loop for continuous improvement.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1944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Boyens</a:t>
            </a:r>
            <a:r>
              <a:rPr lang="en-US" dirty="0">
                <a:effectLst/>
              </a:rPr>
              <a:t>, Jon, Angela Smith, Nadya </a:t>
            </a:r>
            <a:r>
              <a:rPr lang="en-US" dirty="0" err="1">
                <a:effectLst/>
              </a:rPr>
              <a:t>Bartol</a:t>
            </a:r>
            <a:r>
              <a:rPr lang="en-US" dirty="0">
                <a:effectLst/>
              </a:rPr>
              <a:t>, Kris Winkler, Alex Holbrook, and Matthew Fallon. “Cybersecurity Supply Chain Risk Management Practices for Systems and Organizations.” National Institute of Standards and Technology, October 27, 2021. </a:t>
            </a:r>
            <a:r>
              <a:rPr lang="en-US" dirty="0">
                <a:effectLst/>
                <a:hlinkClick r:id="rId3"/>
              </a:rPr>
              <a:t>https://doi.org/10.6028/NIST.SP.800-161r1-draft2</a:t>
            </a:r>
            <a:r>
              <a:rPr lang="en-US" dirty="0">
                <a:effectLst/>
              </a:rPr>
              <a:t>.</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8257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Boyens</a:t>
            </a:r>
            <a:r>
              <a:rPr lang="en-US" dirty="0">
                <a:effectLst/>
              </a:rPr>
              <a:t>, Jon, Angela Smith, Nadya </a:t>
            </a:r>
            <a:r>
              <a:rPr lang="en-US" dirty="0" err="1">
                <a:effectLst/>
              </a:rPr>
              <a:t>Bartol</a:t>
            </a:r>
            <a:r>
              <a:rPr lang="en-US" dirty="0">
                <a:effectLst/>
              </a:rPr>
              <a:t>, Kris Winkler, Alex Holbrook, and Matthew Fallon. “Cybersecurity Supply Chain Risk Management Practices for Systems and Organizations.” National Institute of Standards and Technology, October 27, 2021. </a:t>
            </a:r>
            <a:r>
              <a:rPr lang="en-US" dirty="0">
                <a:effectLst/>
                <a:hlinkClick r:id="rId3"/>
              </a:rPr>
              <a:t>https://doi.org/10.6028/NIST.SP.800-161r1-draft2</a:t>
            </a:r>
            <a:r>
              <a:rPr lang="en-US" dirty="0">
                <a:effectLst/>
              </a:rPr>
              <a:t>.</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7318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Boyens</a:t>
            </a:r>
            <a:r>
              <a:rPr lang="en-US" dirty="0">
                <a:effectLst/>
              </a:rPr>
              <a:t>, Jon, Angela Smith, Nadya </a:t>
            </a:r>
            <a:r>
              <a:rPr lang="en-US" dirty="0" err="1">
                <a:effectLst/>
              </a:rPr>
              <a:t>Bartol</a:t>
            </a:r>
            <a:r>
              <a:rPr lang="en-US" dirty="0">
                <a:effectLst/>
              </a:rPr>
              <a:t>, Kris Winkler, Alex Holbrook, and Matthew Fallon. “Cybersecurity Supply Chain Risk Management Practices for Systems and Organizations.” National Institute of Standards and Technology, October 27, 2021. </a:t>
            </a:r>
            <a:r>
              <a:rPr lang="en-US" dirty="0">
                <a:effectLst/>
                <a:hlinkClick r:id="rId3"/>
              </a:rPr>
              <a:t>https://doi.org/10.6028/NIST.SP.800-161r1-draft2</a:t>
            </a:r>
            <a:r>
              <a:rPr lang="en-US" dirty="0">
                <a:effectLst/>
              </a:rPr>
              <a:t>.</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1424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Boyens</a:t>
            </a:r>
            <a:r>
              <a:rPr lang="en-US" dirty="0">
                <a:effectLst/>
              </a:rPr>
              <a:t>, Jon, Angela Smith, Nadya </a:t>
            </a:r>
            <a:r>
              <a:rPr lang="en-US" dirty="0" err="1">
                <a:effectLst/>
              </a:rPr>
              <a:t>Bartol</a:t>
            </a:r>
            <a:r>
              <a:rPr lang="en-US" dirty="0">
                <a:effectLst/>
              </a:rPr>
              <a:t>, Kris Winkler, Alex Holbrook, and Matthew Fallon. “Cybersecurity Supply Chain Risk Management Practices for Systems and Organizations.” National Institute of Standards and Technology, October 27, 2021. </a:t>
            </a:r>
            <a:r>
              <a:rPr lang="en-US" dirty="0">
                <a:effectLst/>
                <a:hlinkClick r:id="rId3"/>
              </a:rPr>
              <a:t>https://doi.org/10.6028/NIST.SP.800-161r1-draft2</a:t>
            </a:r>
            <a:r>
              <a:rPr lang="en-US" dirty="0">
                <a:effectLst/>
              </a:rPr>
              <a:t>.</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4555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Boyens</a:t>
            </a:r>
            <a:r>
              <a:rPr lang="en-US" dirty="0">
                <a:effectLst/>
              </a:rPr>
              <a:t>, Jon, Angela Smith, Nadya </a:t>
            </a:r>
            <a:r>
              <a:rPr lang="en-US" dirty="0" err="1">
                <a:effectLst/>
              </a:rPr>
              <a:t>Bartol</a:t>
            </a:r>
            <a:r>
              <a:rPr lang="en-US" dirty="0">
                <a:effectLst/>
              </a:rPr>
              <a:t>, Kris Winkler, Alex Holbrook, and Matthew Fallon. “Cybersecurity Supply Chain Risk Management Practices for Systems and Organizations.” National Institute of Standards and Technology, October 27, 2021. </a:t>
            </a:r>
            <a:r>
              <a:rPr lang="en-US" dirty="0">
                <a:effectLst/>
                <a:hlinkClick r:id="rId3"/>
              </a:rPr>
              <a:t>https://doi.org/10.6028/NIST.SP.800-161r1-draft2</a:t>
            </a:r>
            <a:r>
              <a:rPr lang="en-US" dirty="0">
                <a:effectLst/>
              </a:rPr>
              <a:t>.</a:t>
            </a:r>
          </a:p>
          <a:p>
            <a:endParaRPr lang="en-US" dirty="0"/>
          </a:p>
          <a:p>
            <a:r>
              <a:rPr lang="en-US" dirty="0"/>
              <a:t>The remainder of Section 4 provides the enhanced C-SCRM overlay of NIST SP 800-53, Rev. 5. This section displays the relationship between NIST SP 800-53, Rev. 5 controls and C-SCRM controls in one of the following ways: • If a [NIST SP 800-53, Rev. 5] control or enhancement was determined to be an information security control that serves as a foundational control for C-SCRM but is not specific to C-SCRM, it is not included in this publication. • If a [NIST SP 800-53, Rev. 5] control or enhancement was determined to be relevant to C-SCRM, the levels in which the control applies are also provided. • If a [NIST SP 800-53, Rev. 5] enhancement was determined to be relevant to C-SCRM but the parent control was not, then the parent control number and title are included, but there is no supplemental C-SCRM guidance. • C-SCRM controls/enhancements that do not have an associated [NIST SP 800-53, Rev. 5] control/enhancement are listed with their titles and the control/enhancement text. • All C-SCRM controls include the levels for which the control applies and supplemental C-SCRM guidance as applicable. • When a control enhancement provides a mechanism for implementing the C-SCRM control, the control enhancement is listed within the Supplemental C-SCRM Guidance and is not included separately. • If [NIST SP 800-53, Rev. 5] already captures withdrawals or reorganization of prior [NIST SP 800-161] controls, it is not included. The following new controls and control enhancement have been added: • The C-SCRM Control MA-8 – Maintenance Monitoring and Information Sharing is added to the Maintenance control family • The C-SCRM Control SR-13 – Supplier Inventory is added to the Supply Chain Risk Management control family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006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Cook, Carrie. “Untangling the Supply Web: Managing Third-Party Risk.” Risk Business, September 8, 2021. </a:t>
            </a:r>
            <a:r>
              <a:rPr lang="en-US" dirty="0">
                <a:effectLst/>
                <a:hlinkClick r:id="rId3"/>
              </a:rPr>
              <a:t>https://riskbusiness.com/blog/untangling-the-supply-web-managing-third-party-and-supply-chain-risk/</a:t>
            </a:r>
            <a:r>
              <a:rPr lang="en-US" dirty="0">
                <a:effectLst/>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4744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Boyens</a:t>
            </a:r>
            <a:r>
              <a:rPr lang="en-US" dirty="0">
                <a:effectLst/>
              </a:rPr>
              <a:t>, Jon, Angela Smith, Nadya </a:t>
            </a:r>
            <a:r>
              <a:rPr lang="en-US" dirty="0" err="1">
                <a:effectLst/>
              </a:rPr>
              <a:t>Bartol</a:t>
            </a:r>
            <a:r>
              <a:rPr lang="en-US" dirty="0">
                <a:effectLst/>
              </a:rPr>
              <a:t>, Kris Winkler, Alex Holbrook, and Matthew Fallon. “Cybersecurity Supply Chain Risk Management Practices for Systems and Organizations.” National Institute of Standards and Technology, October 27, 2021. </a:t>
            </a:r>
            <a:r>
              <a:rPr lang="en-US" dirty="0">
                <a:effectLst/>
                <a:hlinkClick r:id="rId3"/>
              </a:rPr>
              <a:t>https://doi.org/10.6028/NIST.SP.800-161r1-draft2</a:t>
            </a:r>
            <a:r>
              <a:rPr lang="en-US" dirty="0">
                <a:effectLst/>
              </a:rPr>
              <a:t>.</a:t>
            </a:r>
          </a:p>
          <a:p>
            <a:endParaRPr lang="en-US" dirty="0"/>
          </a:p>
          <a:p>
            <a:r>
              <a:rPr lang="en-US" dirty="0"/>
              <a:t>The remainder of Section 4 provides the enhanced C-SCRM overlay of NIST SP 800-53, Rev. 5. This section displays the relationship between NIST SP 800-53, Rev. 5 controls and C-SCRM controls in one of the following ways: • If a [NIST SP 800-53, Rev. 5] control or enhancement was determined to be an information security control that serves as a foundational control for C-SCRM but is not specific to C-SCRM, it is not included in this publication. • If a [NIST SP 800-53, Rev. 5] control or enhancement was determined to be relevant to C-SCRM, the levels in which the control applies are also provided. • If a [NIST SP 800-53, Rev. 5] enhancement was determined to be relevant to C-SCRM but the parent control was not, then the parent control number and title are included, but there is no supplemental C-SCRM guidance. • C-SCRM controls/enhancements that do not have an associated [NIST SP 800-53, Rev. 5] control/enhancement are listed with their titles and the control/enhancement text. • All C-SCRM controls include the levels for which the control applies and supplemental C-SCRM guidance as applicable. • When a control enhancement provides a mechanism for implementing the C-SCRM control, the control enhancement is listed within the Supplemental C-SCRM Guidance and is not included separately. • If [NIST SP 800-53, Rev. 5] already captures withdrawals or reorganization of prior [NIST SP 800-161] controls, it is not included. The following new controls and control enhancement have been added: • The C-SCRM Control MA-8 – Maintenance Monitoring and Information Sharing is added to the Maintenance control family • The C-SCRM Control SR-13 – Supplier Inventory is added to the Supply Chain Risk Management control family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52881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Boyens</a:t>
            </a:r>
            <a:r>
              <a:rPr lang="en-US" dirty="0">
                <a:effectLst/>
              </a:rPr>
              <a:t>, Jon, Angela Smith, Nadya </a:t>
            </a:r>
            <a:r>
              <a:rPr lang="en-US" dirty="0" err="1">
                <a:effectLst/>
              </a:rPr>
              <a:t>Bartol</a:t>
            </a:r>
            <a:r>
              <a:rPr lang="en-US" dirty="0">
                <a:effectLst/>
              </a:rPr>
              <a:t>, Kris Winkler, Alex Holbrook, and Matthew Fallon. “Cybersecurity Supply Chain Risk Management Practices for Systems and Organizations.” National Institute of Standards and Technology, October 27, 2021. </a:t>
            </a:r>
            <a:r>
              <a:rPr lang="en-US" dirty="0">
                <a:effectLst/>
                <a:hlinkClick r:id="rId3"/>
              </a:rPr>
              <a:t>https://doi.org/10.6028/NIST.SP.800-161r1-draft2</a:t>
            </a:r>
            <a:r>
              <a:rPr lang="en-US" dirty="0">
                <a:effectLst/>
              </a:rPr>
              <a:t>.</a:t>
            </a:r>
          </a:p>
          <a:p>
            <a:endParaRPr lang="en-US" dirty="0"/>
          </a:p>
          <a:p>
            <a:r>
              <a:rPr lang="en-US" dirty="0"/>
              <a:t>The remainder of Section 4 provides the enhanced C-SCRM overlay of NIST SP 800-53, Rev. 5. This section displays the relationship between NIST SP 800-53, Rev. 5 controls and C-SCRM controls in one of the following ways: • If a [NIST SP 800-53, Rev. 5] control or enhancement was determined to be an information security control that serves as a foundational control for C-SCRM but is not specific to C-SCRM, it is not included in this publication. • If a [NIST SP 800-53, Rev. 5] control or enhancement was determined to be relevant to C-SCRM, the levels in which the control applies are also provided. • If a [NIST SP 800-53, Rev. 5] enhancement was determined to be relevant to C-SCRM but the parent control was not, then the parent control number and title are included, but there is no supplemental C-SCRM guidance. • C-SCRM controls/enhancements that do not have an associated [NIST SP 800-53, Rev. 5] control/enhancement are listed with their titles and the control/enhancement text. • All C-SCRM controls include the levels for which the control applies and supplemental C-SCRM guidance as applicable. • When a control enhancement provides a mechanism for implementing the C-SCRM control, the control enhancement is listed within the Supplemental C-SCRM Guidance and is not included separately. • If [NIST SP 800-53, Rev. 5] already captures withdrawals or reorganization of prior [NIST SP 800-161] controls, it is not included. The following new controls and control enhancement have been added: • The C-SCRM Control MA-8 – Maintenance Monitoring and Information Sharing is added to the Maintenance control family • The C-SCRM Control SR-13 – Supplier Inventory is added to the Supply Chain Risk Management control family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3916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Boyens</a:t>
            </a:r>
            <a:r>
              <a:rPr lang="en-US" dirty="0">
                <a:effectLst/>
              </a:rPr>
              <a:t>, Jon, Angela Smith, Nadya </a:t>
            </a:r>
            <a:r>
              <a:rPr lang="en-US" dirty="0" err="1">
                <a:effectLst/>
              </a:rPr>
              <a:t>Bartol</a:t>
            </a:r>
            <a:r>
              <a:rPr lang="en-US" dirty="0">
                <a:effectLst/>
              </a:rPr>
              <a:t>, Kris Winkler, Alex Holbrook, and Matthew Fallon. “Cybersecurity Supply Chain Risk Management Practices for Systems and Organizations.” National Institute of Standards and Technology, October 27, 2021. </a:t>
            </a:r>
            <a:r>
              <a:rPr lang="en-US" dirty="0">
                <a:effectLst/>
                <a:hlinkClick r:id="rId3"/>
              </a:rPr>
              <a:t>https://doi.org/10.6028/NIST.SP.800-161r1-draft2</a:t>
            </a:r>
            <a:r>
              <a:rPr lang="en-US" dirty="0">
                <a:effectLst/>
              </a:rPr>
              <a: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5518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“Third-Party Risk Management: The Beginner’s Guide.” Accessed April 28, 2024. </a:t>
            </a:r>
            <a:r>
              <a:rPr lang="en-US" dirty="0">
                <a:effectLst/>
                <a:hlinkClick r:id="rId3"/>
              </a:rPr>
              <a:t>https://drata.com/blog/third-party-risk-management#heading-what-is-third-party-risk-management</a:t>
            </a:r>
            <a:r>
              <a:rPr lang="en-US" dirty="0">
                <a:effectLst/>
              </a:rPr>
              <a:t>.</a:t>
            </a:r>
          </a:p>
          <a:p>
            <a:endParaRPr lang="en-US" dirty="0"/>
          </a:p>
          <a:p>
            <a:endParaRPr lang="en-US" dirty="0"/>
          </a:p>
          <a:p>
            <a:r>
              <a:rPr lang="en-US" b="0" i="0" dirty="0">
                <a:solidFill>
                  <a:srgbClr val="00030B"/>
                </a:solidFill>
                <a:effectLst/>
                <a:highlight>
                  <a:srgbClr val="FFFFFF"/>
                </a:highlight>
                <a:latin typeface="Inter"/>
              </a:rPr>
              <a:t>Third-party relationships are practically unavoidable. However, a more connected world creates IT security risks that could result in data loss or system outages. Growing reliance on third parties for business functions creates a financial risk should a third party’s actions disrupt your business operations. The actions of a third party can also create legal risks for your company. </a:t>
            </a:r>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4</a:t>
            </a:fld>
            <a:endParaRPr lang="en-US"/>
          </a:p>
        </p:txBody>
      </p:sp>
    </p:spTree>
    <p:extLst>
      <p:ext uri="{BB962C8B-B14F-4D97-AF65-F5344CB8AC3E}">
        <p14:creationId xmlns:p14="http://schemas.microsoft.com/office/powerpoint/2010/main" val="3154633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“Third-Party Risk Management: The Beginner’s Guide.” Accessed April 28, 2024. </a:t>
            </a:r>
            <a:r>
              <a:rPr lang="en-US" dirty="0">
                <a:effectLst/>
                <a:hlinkClick r:id="rId3"/>
              </a:rPr>
              <a:t>https://drata.com/blog/third-party-risk-management#heading-what-is-third-party-risk-management</a:t>
            </a:r>
            <a:r>
              <a:rPr lang="en-US" dirty="0">
                <a:effectLst/>
              </a:rPr>
              <a:t>.</a:t>
            </a:r>
          </a:p>
          <a:p>
            <a:endParaRPr lang="en-US" dirty="0"/>
          </a:p>
          <a:p>
            <a:endParaRPr lang="en-US" dirty="0"/>
          </a:p>
          <a:p>
            <a:r>
              <a:rPr lang="en-US" b="0" i="0" dirty="0">
                <a:solidFill>
                  <a:srgbClr val="00030B"/>
                </a:solidFill>
                <a:effectLst/>
                <a:highlight>
                  <a:srgbClr val="FFFFFF"/>
                </a:highlight>
                <a:latin typeface="Inter"/>
              </a:rPr>
              <a:t>Cybersecurity risk: Data breaches caused by weak security systems and ineffective infrastructure can leak customer information and other sensitive data. Many cyber threats can be mitigated through cybersecurity risk management.</a:t>
            </a:r>
          </a:p>
          <a:p>
            <a:endParaRPr lang="en-US" b="0" i="0" dirty="0">
              <a:solidFill>
                <a:srgbClr val="00030B"/>
              </a:solidFill>
              <a:effectLst/>
              <a:highlight>
                <a:srgbClr val="FFFFFF"/>
              </a:highlight>
              <a:latin typeface="Inter"/>
            </a:endParaRPr>
          </a:p>
          <a:p>
            <a:r>
              <a:rPr lang="en-US" b="0" i="0" dirty="0">
                <a:solidFill>
                  <a:srgbClr val="00030B"/>
                </a:solidFill>
                <a:effectLst/>
                <a:highlight>
                  <a:srgbClr val="FFFFFF"/>
                </a:highlight>
                <a:latin typeface="Inter"/>
              </a:rPr>
              <a:t>Operational risk: Employee or partner error, fraud, criminal activity, and other events can interrupt business operations. Broken systems, confusing processes, and informal policies between an organization and its third parties can be the catalyst.</a:t>
            </a:r>
          </a:p>
          <a:p>
            <a:endParaRPr lang="en-US" b="0" i="0" dirty="0">
              <a:solidFill>
                <a:srgbClr val="00030B"/>
              </a:solidFill>
              <a:effectLst/>
              <a:highlight>
                <a:srgbClr val="FFFFFF"/>
              </a:highlight>
              <a:latin typeface="Inter"/>
            </a:endParaRPr>
          </a:p>
          <a:p>
            <a:r>
              <a:rPr lang="en-US" b="0" i="0" dirty="0">
                <a:solidFill>
                  <a:srgbClr val="00030B"/>
                </a:solidFill>
                <a:effectLst/>
                <a:highlight>
                  <a:srgbClr val="FFFFFF"/>
                </a:highlight>
                <a:latin typeface="Inter"/>
              </a:rPr>
              <a:t>Compliance risk: Leaked information and insecure systems can affect regulatory compliance. Non-compliance, including HIPAA violations, can lead to hefty fines and jail time in serious cases.</a:t>
            </a:r>
          </a:p>
          <a:p>
            <a:endParaRPr lang="en-US" b="0" i="0" dirty="0">
              <a:solidFill>
                <a:srgbClr val="00030B"/>
              </a:solidFill>
              <a:effectLst/>
              <a:highlight>
                <a:srgbClr val="FFFFFF"/>
              </a:highlight>
              <a:latin typeface="Inter"/>
            </a:endParaRPr>
          </a:p>
          <a:p>
            <a:r>
              <a:rPr lang="en-US" b="0" i="0" dirty="0">
                <a:solidFill>
                  <a:srgbClr val="00030B"/>
                </a:solidFill>
                <a:effectLst/>
                <a:highlight>
                  <a:srgbClr val="FFFFFF"/>
                </a:highlight>
                <a:latin typeface="Inter"/>
              </a:rPr>
              <a:t>Financial risk: Supply and operation disruptions, including the inability to sell products, caused by third parties can negatively impact an organization's bottom line.</a:t>
            </a:r>
          </a:p>
          <a:p>
            <a:endParaRPr lang="en-US" b="0" i="0" dirty="0">
              <a:solidFill>
                <a:srgbClr val="00030B"/>
              </a:solidFill>
              <a:effectLst/>
              <a:highlight>
                <a:srgbClr val="FFFFFF"/>
              </a:highlight>
              <a:latin typeface="Inter"/>
            </a:endParaRPr>
          </a:p>
          <a:p>
            <a:r>
              <a:rPr lang="en-US" b="0" i="0" dirty="0">
                <a:solidFill>
                  <a:srgbClr val="00030B"/>
                </a:solidFill>
                <a:effectLst/>
                <a:highlight>
                  <a:srgbClr val="FFFFFF"/>
                </a:highlight>
                <a:latin typeface="Inter"/>
              </a:rPr>
              <a:t>Strategic risk: Third-party relationship termination or disruption will affect operations, which can halt progress toward organizational goals. Failure to meet internal objectives can impact strategies, which puts project completion at risk.</a:t>
            </a:r>
          </a:p>
          <a:p>
            <a:endParaRPr lang="en-US" b="0" i="0" dirty="0">
              <a:solidFill>
                <a:srgbClr val="00030B"/>
              </a:solidFill>
              <a:effectLst/>
              <a:highlight>
                <a:srgbClr val="FFFFFF"/>
              </a:highlight>
              <a:latin typeface="Inter"/>
            </a:endParaRPr>
          </a:p>
          <a:p>
            <a:r>
              <a:rPr lang="en-US" b="0" i="0" dirty="0">
                <a:solidFill>
                  <a:srgbClr val="00030B"/>
                </a:solidFill>
                <a:effectLst/>
                <a:highlight>
                  <a:srgbClr val="FFFFFF"/>
                </a:highlight>
                <a:latin typeface="Inter"/>
              </a:rPr>
              <a:t>Reputational risk: Data breaches caused by weak third-party security can exponentially affect organizational reputations and impact customer perception of your company—even if your organization didn't cause the breach.</a:t>
            </a:r>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5</a:t>
            </a:fld>
            <a:endParaRPr lang="en-US"/>
          </a:p>
        </p:txBody>
      </p:sp>
    </p:spTree>
    <p:extLst>
      <p:ext uri="{BB962C8B-B14F-4D97-AF65-F5344CB8AC3E}">
        <p14:creationId xmlns:p14="http://schemas.microsoft.com/office/powerpoint/2010/main" val="3544332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“Third-Party Risk Management: The Beginner’s Guide.” Accessed April 28, 2024. </a:t>
            </a:r>
            <a:r>
              <a:rPr lang="en-US" dirty="0">
                <a:effectLst/>
                <a:hlinkClick r:id="rId3"/>
              </a:rPr>
              <a:t>https://drata.com/blog/third-party-risk-management#heading-what-is-third-party-risk-management</a:t>
            </a:r>
            <a:r>
              <a:rPr lang="en-US" dirty="0">
                <a:effectLst/>
              </a:rPr>
              <a:t>.</a:t>
            </a:r>
          </a:p>
          <a:p>
            <a:endParaRPr lang="en-US" dirty="0"/>
          </a:p>
          <a:p>
            <a:endParaRPr lang="en-US" dirty="0"/>
          </a:p>
          <a:p>
            <a:pPr algn="l"/>
            <a:r>
              <a:rPr lang="en-US" b="0" i="0" dirty="0">
                <a:solidFill>
                  <a:srgbClr val="00030B"/>
                </a:solidFill>
                <a:effectLst/>
                <a:highlight>
                  <a:srgbClr val="FFFFFF"/>
                </a:highlight>
                <a:latin typeface="Inter"/>
              </a:rPr>
              <a:t>Third-party partners are suppliers or vendors you do direct business with. These parties should be under a formal contract with your business. Fourth parties are not contractually related to your business. Instead, they are the third-party vendors of your third-party vendors. </a:t>
            </a:r>
          </a:p>
          <a:p>
            <a:pPr algn="l"/>
            <a:r>
              <a:rPr lang="en-US" b="0" i="0" dirty="0">
                <a:solidFill>
                  <a:srgbClr val="00030B"/>
                </a:solidFill>
                <a:effectLst/>
                <a:highlight>
                  <a:srgbClr val="FFFFFF"/>
                </a:highlight>
                <a:latin typeface="Inter"/>
              </a:rPr>
              <a:t>When designing TPRM and </a:t>
            </a:r>
            <a:r>
              <a:rPr lang="en-US" b="0" i="0" u="sng" strike="noStrike" dirty="0">
                <a:solidFill>
                  <a:srgbClr val="097DCC"/>
                </a:solidFill>
                <a:effectLst/>
                <a:highlight>
                  <a:srgbClr val="FFFFFF"/>
                </a:highlight>
                <a:latin typeface="Inter"/>
                <a:hlinkClick r:id="rId4"/>
              </a:rPr>
              <a:t>vendor risk management</a:t>
            </a:r>
            <a:r>
              <a:rPr lang="en-US" b="0" i="0" dirty="0">
                <a:solidFill>
                  <a:srgbClr val="00030B"/>
                </a:solidFill>
                <a:effectLst/>
                <a:highlight>
                  <a:srgbClr val="FFFFFF"/>
                </a:highlight>
                <a:latin typeface="Inter"/>
              </a:rPr>
              <a:t> plans, you must consider how you will handle relationships with fourth parties. Any third party with contracted relationships outside your own will pose different risks to your organization. Consider implementing fourth-party risk management strategies into your formal plans:</a:t>
            </a:r>
          </a:p>
          <a:p>
            <a:pPr algn="l">
              <a:buFont typeface="Arial" panose="020B0604020202020204" pitchFamily="34" charset="0"/>
              <a:buChar char="•"/>
            </a:pPr>
            <a:r>
              <a:rPr lang="en-US" b="0" i="0" dirty="0">
                <a:solidFill>
                  <a:srgbClr val="00030B"/>
                </a:solidFill>
                <a:effectLst/>
                <a:highlight>
                  <a:srgbClr val="FFFFFF"/>
                </a:highlight>
                <a:latin typeface="Inter"/>
              </a:rPr>
              <a:t>Request timely updates to fourth-party changes—additions, subtractions, or adjustments.</a:t>
            </a:r>
          </a:p>
          <a:p>
            <a:pPr algn="l">
              <a:buFont typeface="Arial" panose="020B0604020202020204" pitchFamily="34" charset="0"/>
              <a:buChar char="•"/>
            </a:pPr>
            <a:r>
              <a:rPr lang="en-US" b="0" i="0" dirty="0">
                <a:solidFill>
                  <a:srgbClr val="00030B"/>
                </a:solidFill>
                <a:effectLst/>
                <a:highlight>
                  <a:srgbClr val="FFFFFF"/>
                </a:highlight>
                <a:latin typeface="Inter"/>
              </a:rPr>
              <a:t>Consider creating formal documentation for fourth-party partners that requires your prior approval to changes impacting your business operations or customer data.</a:t>
            </a:r>
          </a:p>
          <a:p>
            <a:pPr algn="l">
              <a:buFont typeface="Arial" panose="020B0604020202020204" pitchFamily="34" charset="0"/>
              <a:buChar char="•"/>
            </a:pPr>
            <a:r>
              <a:rPr lang="en-US" b="0" i="0" dirty="0">
                <a:solidFill>
                  <a:srgbClr val="00030B"/>
                </a:solidFill>
                <a:effectLst/>
                <a:highlight>
                  <a:srgbClr val="FFFFFF"/>
                </a:highlight>
                <a:latin typeface="Inter"/>
              </a:rPr>
              <a:t>Read and review your third party’s due diligence, oversight, and partnership protocols. </a:t>
            </a:r>
          </a:p>
          <a:p>
            <a:pPr algn="l"/>
            <a:endParaRPr lang="en-US" b="0" i="0" dirty="0">
              <a:solidFill>
                <a:srgbClr val="00030B"/>
              </a:solidFill>
              <a:effectLst/>
              <a:highlight>
                <a:srgbClr val="FFFFFF"/>
              </a:highlight>
              <a:latin typeface="Inter"/>
            </a:endParaRPr>
          </a:p>
          <a:p>
            <a:pPr algn="l"/>
            <a:r>
              <a:rPr lang="en-US" b="0" i="0" dirty="0">
                <a:solidFill>
                  <a:srgbClr val="00030B"/>
                </a:solidFill>
                <a:effectLst/>
                <a:highlight>
                  <a:srgbClr val="FFFFFF"/>
                </a:highlight>
                <a:latin typeface="Inter"/>
              </a:rPr>
              <a:t>Fourth-party relationships may increase risk, but they can also be vital to your business operations. This makes it critical to understand how your third-parties are managing their vendors and partners. </a:t>
            </a:r>
          </a:p>
        </p:txBody>
      </p:sp>
      <p:sp>
        <p:nvSpPr>
          <p:cNvPr id="4" name="Slide Number Placeholder 3"/>
          <p:cNvSpPr>
            <a:spLocks noGrp="1"/>
          </p:cNvSpPr>
          <p:nvPr>
            <p:ph type="sldNum" sz="quarter" idx="5"/>
          </p:nvPr>
        </p:nvSpPr>
        <p:spPr/>
        <p:txBody>
          <a:bodyPr/>
          <a:lstStyle/>
          <a:p>
            <a:fld id="{9AF9CFAF-4599-5841-89EC-6CF4AA95A053}" type="slidenum">
              <a:rPr lang="en-US" smtClean="0"/>
              <a:t>6</a:t>
            </a:fld>
            <a:endParaRPr lang="en-US"/>
          </a:p>
        </p:txBody>
      </p:sp>
    </p:spTree>
    <p:extLst>
      <p:ext uri="{BB962C8B-B14F-4D97-AF65-F5344CB8AC3E}">
        <p14:creationId xmlns:p14="http://schemas.microsoft.com/office/powerpoint/2010/main" val="1104851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“Third-Party Risk Management: The Beginner’s Guide.” Accessed April 28, 2024. </a:t>
            </a:r>
            <a:r>
              <a:rPr lang="en-US" dirty="0">
                <a:effectLst/>
                <a:hlinkClick r:id="rId3"/>
              </a:rPr>
              <a:t>https://drata.com/blog/third-party-risk-management#heading-what-is-third-party-risk-management</a:t>
            </a:r>
            <a:r>
              <a:rPr lang="en-US" dirty="0">
                <a:effectLst/>
              </a:rPr>
              <a:t>.</a:t>
            </a:r>
          </a:p>
          <a:p>
            <a:endParaRPr lang="en-US" dirty="0"/>
          </a:p>
          <a:p>
            <a:endParaRPr lang="en-US" dirty="0"/>
          </a:p>
          <a:p>
            <a:pPr algn="l"/>
            <a:r>
              <a:rPr lang="en-US" b="0" i="0" dirty="0">
                <a:solidFill>
                  <a:srgbClr val="00030B"/>
                </a:solidFill>
                <a:effectLst/>
                <a:highlight>
                  <a:srgbClr val="FFFFFF"/>
                </a:highlight>
                <a:latin typeface="Inter"/>
              </a:rPr>
              <a:t>Third-party partners are suppliers or vendors you do direct business with. These parties should be under a formal contract with your business. Fourth parties are not contractually related to your business. Instead, they are the third-party vendors of your third-party vendors. </a:t>
            </a:r>
          </a:p>
          <a:p>
            <a:pPr algn="l"/>
            <a:r>
              <a:rPr lang="en-US" b="0" i="0" dirty="0">
                <a:solidFill>
                  <a:srgbClr val="00030B"/>
                </a:solidFill>
                <a:effectLst/>
                <a:highlight>
                  <a:srgbClr val="FFFFFF"/>
                </a:highlight>
                <a:latin typeface="Inter"/>
              </a:rPr>
              <a:t>When designing TPRM and </a:t>
            </a:r>
            <a:r>
              <a:rPr lang="en-US" b="0" i="0" u="sng" strike="noStrike" dirty="0">
                <a:solidFill>
                  <a:srgbClr val="097DCC"/>
                </a:solidFill>
                <a:effectLst/>
                <a:highlight>
                  <a:srgbClr val="FFFFFF"/>
                </a:highlight>
                <a:latin typeface="Inter"/>
                <a:hlinkClick r:id="rId4"/>
              </a:rPr>
              <a:t>vendor risk management</a:t>
            </a:r>
            <a:r>
              <a:rPr lang="en-US" b="0" i="0" dirty="0">
                <a:solidFill>
                  <a:srgbClr val="00030B"/>
                </a:solidFill>
                <a:effectLst/>
                <a:highlight>
                  <a:srgbClr val="FFFFFF"/>
                </a:highlight>
                <a:latin typeface="Inter"/>
              </a:rPr>
              <a:t> plans, you must consider how you will handle relationships with fourth parties. Any third party with contracted relationships outside your own will pose different risks to your organization. Consider implementing fourth-party risk management strategies into your formal plans:</a:t>
            </a:r>
          </a:p>
          <a:p>
            <a:pPr algn="l">
              <a:buFont typeface="Arial" panose="020B0604020202020204" pitchFamily="34" charset="0"/>
              <a:buChar char="•"/>
            </a:pPr>
            <a:r>
              <a:rPr lang="en-US" b="0" i="0" dirty="0">
                <a:solidFill>
                  <a:srgbClr val="00030B"/>
                </a:solidFill>
                <a:effectLst/>
                <a:highlight>
                  <a:srgbClr val="FFFFFF"/>
                </a:highlight>
                <a:latin typeface="Inter"/>
              </a:rPr>
              <a:t>Request timely updates to fourth-party changes—additions, subtractions, or adjustments.</a:t>
            </a:r>
          </a:p>
          <a:p>
            <a:pPr algn="l">
              <a:buFont typeface="Arial" panose="020B0604020202020204" pitchFamily="34" charset="0"/>
              <a:buChar char="•"/>
            </a:pPr>
            <a:r>
              <a:rPr lang="en-US" b="0" i="0" dirty="0">
                <a:solidFill>
                  <a:srgbClr val="00030B"/>
                </a:solidFill>
                <a:effectLst/>
                <a:highlight>
                  <a:srgbClr val="FFFFFF"/>
                </a:highlight>
                <a:latin typeface="Inter"/>
              </a:rPr>
              <a:t>Consider creating formal documentation for fourth-party partners that requires your prior approval to changes impacting your business operations or customer data.</a:t>
            </a:r>
          </a:p>
          <a:p>
            <a:pPr algn="l">
              <a:buFont typeface="Arial" panose="020B0604020202020204" pitchFamily="34" charset="0"/>
              <a:buChar char="•"/>
            </a:pPr>
            <a:r>
              <a:rPr lang="en-US" b="0" i="0" dirty="0">
                <a:solidFill>
                  <a:srgbClr val="00030B"/>
                </a:solidFill>
                <a:effectLst/>
                <a:highlight>
                  <a:srgbClr val="FFFFFF"/>
                </a:highlight>
                <a:latin typeface="Inter"/>
              </a:rPr>
              <a:t>Read and review your third party’s due diligence, oversight, and partnership protocols. </a:t>
            </a:r>
          </a:p>
          <a:p>
            <a:pPr algn="l"/>
            <a:endParaRPr lang="en-US" b="0" i="0" dirty="0">
              <a:solidFill>
                <a:srgbClr val="00030B"/>
              </a:solidFill>
              <a:effectLst/>
              <a:highlight>
                <a:srgbClr val="FFFFFF"/>
              </a:highlight>
              <a:latin typeface="Inter"/>
            </a:endParaRPr>
          </a:p>
          <a:p>
            <a:pPr algn="l"/>
            <a:r>
              <a:rPr lang="en-US" b="0" i="0" dirty="0">
                <a:solidFill>
                  <a:srgbClr val="00030B"/>
                </a:solidFill>
                <a:effectLst/>
                <a:highlight>
                  <a:srgbClr val="FFFFFF"/>
                </a:highlight>
                <a:latin typeface="Inter"/>
              </a:rPr>
              <a:t>Fourth-party relationships may increase risk, but they can also be vital to your business operations. This makes it critical to understand how your third-parties are managing their vendors and partners. </a:t>
            </a:r>
          </a:p>
        </p:txBody>
      </p:sp>
      <p:sp>
        <p:nvSpPr>
          <p:cNvPr id="4" name="Slide Number Placeholder 3"/>
          <p:cNvSpPr>
            <a:spLocks noGrp="1"/>
          </p:cNvSpPr>
          <p:nvPr>
            <p:ph type="sldNum" sz="quarter" idx="5"/>
          </p:nvPr>
        </p:nvSpPr>
        <p:spPr/>
        <p:txBody>
          <a:bodyPr/>
          <a:lstStyle/>
          <a:p>
            <a:fld id="{9AF9CFAF-4599-5841-89EC-6CF4AA95A053}" type="slidenum">
              <a:rPr lang="en-US" smtClean="0"/>
              <a:t>7</a:t>
            </a:fld>
            <a:endParaRPr lang="en-US"/>
          </a:p>
        </p:txBody>
      </p:sp>
    </p:spTree>
    <p:extLst>
      <p:ext uri="{BB962C8B-B14F-4D97-AF65-F5344CB8AC3E}">
        <p14:creationId xmlns:p14="http://schemas.microsoft.com/office/powerpoint/2010/main" val="665976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“Third-Party Risk Management: The Beginner’s Guide.” Accessed April 28, 2024. </a:t>
            </a:r>
            <a:r>
              <a:rPr lang="en-US" dirty="0">
                <a:effectLst/>
                <a:hlinkClick r:id="rId3"/>
              </a:rPr>
              <a:t>https://drata.com/blog/third-party-risk-management#heading-what-is-third-party-risk-management</a:t>
            </a:r>
            <a:r>
              <a:rPr lang="en-US" dirty="0">
                <a:effectLst/>
              </a:rPr>
              <a:t>.</a:t>
            </a:r>
          </a:p>
          <a:p>
            <a:endParaRPr lang="en-US" dirty="0"/>
          </a:p>
          <a:p>
            <a:endParaRPr lang="en-US" dirty="0"/>
          </a:p>
          <a:p>
            <a:pPr algn="l"/>
            <a:r>
              <a:rPr lang="en-US" b="0" i="0" dirty="0">
                <a:solidFill>
                  <a:srgbClr val="00030B"/>
                </a:solidFill>
                <a:effectLst/>
                <a:highlight>
                  <a:srgbClr val="FFFFFF"/>
                </a:highlight>
                <a:latin typeface="Inter"/>
              </a:rPr>
              <a:t>HIPAA</a:t>
            </a:r>
          </a:p>
          <a:p>
            <a:pPr algn="l"/>
            <a:r>
              <a:rPr lang="en-US" b="0" i="0" dirty="0">
                <a:solidFill>
                  <a:srgbClr val="00030B"/>
                </a:solidFill>
                <a:effectLst/>
                <a:highlight>
                  <a:srgbClr val="FFFFFF"/>
                </a:highlight>
                <a:latin typeface="Inter"/>
              </a:rPr>
              <a:t>U.S. healthcare organizations are subject to the Health Insurance Portability and Accountability Act (HIPAA), which established protections for patients’ protected health information (PHI)—inside and outside hospital walls. </a:t>
            </a:r>
          </a:p>
          <a:p>
            <a:pPr algn="l"/>
            <a:endParaRPr lang="en-US" b="0" i="0" dirty="0">
              <a:solidFill>
                <a:srgbClr val="00030B"/>
              </a:solidFill>
              <a:effectLst/>
              <a:highlight>
                <a:srgbClr val="FFFFFF"/>
              </a:highlight>
              <a:latin typeface="Inter"/>
            </a:endParaRPr>
          </a:p>
          <a:p>
            <a:pPr algn="l"/>
            <a:r>
              <a:rPr lang="en-US" b="0" i="0" dirty="0">
                <a:solidFill>
                  <a:srgbClr val="00030B"/>
                </a:solidFill>
                <a:effectLst/>
                <a:highlight>
                  <a:srgbClr val="FFFFFF"/>
                </a:highlight>
                <a:latin typeface="Inter"/>
              </a:rPr>
              <a:t>Any business associates with access to patient information must be HIPAA-compliant. This includes independent laboratories, medical records processors, and other third parties. Healthcare organizations must diligently and regularly apply risk analysis and management processes to their internal systems and third-party relationships.</a:t>
            </a:r>
          </a:p>
          <a:p>
            <a:pPr algn="l"/>
            <a:endParaRPr lang="en-US" b="0" i="0" dirty="0">
              <a:solidFill>
                <a:srgbClr val="00030B"/>
              </a:solidFill>
              <a:effectLst/>
              <a:highlight>
                <a:srgbClr val="FFFFFF"/>
              </a:highlight>
              <a:latin typeface="Inter"/>
            </a:endParaRPr>
          </a:p>
          <a:p>
            <a:pPr algn="l"/>
            <a:r>
              <a:rPr lang="en-US" b="0" i="0" dirty="0">
                <a:solidFill>
                  <a:srgbClr val="00030B"/>
                </a:solidFill>
                <a:effectLst/>
                <a:highlight>
                  <a:srgbClr val="FFFFFF"/>
                </a:highlight>
                <a:latin typeface="Inter"/>
              </a:rPr>
              <a:t>GDPR</a:t>
            </a:r>
          </a:p>
          <a:p>
            <a:pPr algn="l"/>
            <a:r>
              <a:rPr lang="en-US" b="0" i="0" dirty="0">
                <a:solidFill>
                  <a:srgbClr val="00030B"/>
                </a:solidFill>
                <a:effectLst/>
                <a:highlight>
                  <a:srgbClr val="FFFFFF"/>
                </a:highlight>
                <a:latin typeface="Inter"/>
              </a:rPr>
              <a:t>The European Union’s General Data Protection Regulation (GDPR) applies broadly. Any company that collects and processes personal information must consider the risks this data processing creates for EU citizens. </a:t>
            </a:r>
          </a:p>
          <a:p>
            <a:pPr algn="l"/>
            <a:endParaRPr lang="en-US" b="0" i="0" dirty="0">
              <a:solidFill>
                <a:srgbClr val="00030B"/>
              </a:solidFill>
              <a:effectLst/>
              <a:highlight>
                <a:srgbClr val="FFFFFF"/>
              </a:highlight>
              <a:latin typeface="Inter"/>
            </a:endParaRPr>
          </a:p>
          <a:p>
            <a:pPr algn="l"/>
            <a:r>
              <a:rPr lang="en-US" b="0" i="0" dirty="0">
                <a:solidFill>
                  <a:srgbClr val="00030B"/>
                </a:solidFill>
                <a:effectLst/>
                <a:highlight>
                  <a:srgbClr val="FFFFFF"/>
                </a:highlight>
                <a:latin typeface="Inter"/>
              </a:rPr>
              <a:t>Controllers are organizations that decide what personal information to collect and how to process it. These controllers may outsource processing to third-party processors, which may contract with a fourth-party sub-processor. GDPR expects a risk assessment to include risks created by their processors and sub-processors. This assessment should guide the development of appropriate technical and organizational security measures.</a:t>
            </a:r>
          </a:p>
          <a:p>
            <a:pPr algn="l"/>
            <a:endParaRPr lang="en-US" b="0" i="0" dirty="0">
              <a:solidFill>
                <a:srgbClr val="00030B"/>
              </a:solidFill>
              <a:effectLst/>
              <a:highlight>
                <a:srgbClr val="FFFFFF"/>
              </a:highlight>
              <a:latin typeface="Inter"/>
            </a:endParaRPr>
          </a:p>
          <a:p>
            <a:pPr algn="l"/>
            <a:r>
              <a:rPr lang="en-US" b="0" i="0" dirty="0">
                <a:solidFill>
                  <a:srgbClr val="00030B"/>
                </a:solidFill>
                <a:effectLst/>
                <a:highlight>
                  <a:srgbClr val="FFFFFF"/>
                </a:highlight>
                <a:latin typeface="Inter"/>
              </a:rPr>
              <a:t>SOC 2</a:t>
            </a:r>
          </a:p>
          <a:p>
            <a:pPr algn="l"/>
            <a:r>
              <a:rPr lang="en-US" b="0" i="0" dirty="0">
                <a:solidFill>
                  <a:srgbClr val="00030B"/>
                </a:solidFill>
                <a:effectLst/>
                <a:highlight>
                  <a:srgbClr val="FFFFFF"/>
                </a:highlight>
                <a:latin typeface="Inter"/>
              </a:rPr>
              <a:t>Companies use this compliance framework to create custom processes following a set of Trust Services Categories (TSC) instead of defined controls.</a:t>
            </a:r>
          </a:p>
          <a:p>
            <a:pPr algn="l"/>
            <a:endParaRPr lang="en-US" b="0" i="0" dirty="0">
              <a:solidFill>
                <a:srgbClr val="00030B"/>
              </a:solidFill>
              <a:effectLst/>
              <a:highlight>
                <a:srgbClr val="FFFFFF"/>
              </a:highlight>
              <a:latin typeface="Inter"/>
            </a:endParaRPr>
          </a:p>
          <a:p>
            <a:pPr algn="l"/>
            <a:r>
              <a:rPr lang="en-US" b="0" i="0" dirty="0">
                <a:solidFill>
                  <a:srgbClr val="00030B"/>
                </a:solidFill>
                <a:effectLst/>
                <a:highlight>
                  <a:srgbClr val="FFFFFF"/>
                </a:highlight>
                <a:latin typeface="Inter"/>
              </a:rPr>
              <a:t>Organizations can use SOC 2 reports as part of their vendor selection process. These reports provide information about the effectiveness of a service provider’s controls and whether they align with the organization’s risk tolerance and security requirements. By choosing vendors with favorable SOC 2 reports, organizations can mitigate potential risks associated with outsourcing services to a third party that does not have the same level of controls in place.</a:t>
            </a:r>
          </a:p>
          <a:p>
            <a:pPr algn="l"/>
            <a:endParaRPr lang="en-US" b="0" i="0" dirty="0">
              <a:solidFill>
                <a:srgbClr val="00030B"/>
              </a:solidFill>
              <a:effectLst/>
              <a:highlight>
                <a:srgbClr val="FFFFFF"/>
              </a:highlight>
              <a:latin typeface="Inter"/>
            </a:endParaRPr>
          </a:p>
          <a:p>
            <a:pPr algn="l"/>
            <a:r>
              <a:rPr lang="en-US" b="0" i="0" dirty="0">
                <a:solidFill>
                  <a:srgbClr val="00030B"/>
                </a:solidFill>
                <a:effectLst/>
                <a:highlight>
                  <a:srgbClr val="FFFFFF"/>
                </a:highlight>
                <a:latin typeface="Inter"/>
              </a:rPr>
              <a:t>ISO 27001</a:t>
            </a:r>
          </a:p>
          <a:p>
            <a:pPr algn="l"/>
            <a:r>
              <a:rPr lang="en-US" b="0" i="0" dirty="0">
                <a:solidFill>
                  <a:srgbClr val="00030B"/>
                </a:solidFill>
                <a:effectLst/>
                <a:highlight>
                  <a:srgbClr val="FFFFFF"/>
                </a:highlight>
                <a:latin typeface="Inter"/>
              </a:rPr>
              <a:t>Companies with Information Security Management Systems (ISMS) use ISO 27001, an international standard of best practices. Correct implementation protects information security and implements internal risk management solutions. </a:t>
            </a:r>
          </a:p>
          <a:p>
            <a:pPr algn="l"/>
            <a:endParaRPr lang="en-US" b="0" i="0" dirty="0">
              <a:solidFill>
                <a:srgbClr val="00030B"/>
              </a:solidFill>
              <a:effectLst/>
              <a:highlight>
                <a:srgbClr val="FFFFFF"/>
              </a:highlight>
              <a:latin typeface="Inter"/>
            </a:endParaRPr>
          </a:p>
          <a:p>
            <a:pPr algn="l"/>
            <a:r>
              <a:rPr lang="en-US" b="0" i="0" dirty="0">
                <a:solidFill>
                  <a:srgbClr val="00030B"/>
                </a:solidFill>
                <a:effectLst/>
                <a:highlight>
                  <a:srgbClr val="FFFFFF"/>
                </a:highlight>
                <a:latin typeface="Inter"/>
              </a:rPr>
              <a:t>ISO 27001 emphasizes a risk-based approach to information security. Organizations are required to identify potential security risks and vulnerabilities, assess their potential impacts, and implement appropriate controls to mitigate these risks.</a:t>
            </a:r>
          </a:p>
          <a:p>
            <a:pPr algn="l"/>
            <a:endParaRPr lang="en-US" b="0" i="0" dirty="0">
              <a:solidFill>
                <a:srgbClr val="00030B"/>
              </a:solidFill>
              <a:effectLst/>
              <a:highlight>
                <a:srgbClr val="FFFFFF"/>
              </a:highlight>
              <a:latin typeface="Inter"/>
            </a:endParaRPr>
          </a:p>
          <a:p>
            <a:pPr algn="l"/>
            <a:r>
              <a:rPr lang="en-US" b="0" i="0" dirty="0">
                <a:solidFill>
                  <a:srgbClr val="00030B"/>
                </a:solidFill>
                <a:effectLst/>
                <a:highlight>
                  <a:srgbClr val="FFFFFF"/>
                </a:highlight>
                <a:latin typeface="Inter"/>
              </a:rPr>
              <a:t>FedRAMP</a:t>
            </a:r>
          </a:p>
          <a:p>
            <a:pPr algn="l"/>
            <a:r>
              <a:rPr lang="en-US" b="0" i="0" dirty="0">
                <a:solidFill>
                  <a:srgbClr val="00030B"/>
                </a:solidFill>
                <a:effectLst/>
                <a:highlight>
                  <a:srgbClr val="FFFFFF"/>
                </a:highlight>
                <a:latin typeface="Inter"/>
              </a:rPr>
              <a:t>The federal government adheres to the Federal Risk and Authorization Management Program (FedRAMP), which is a compliance program created to ensure the security and privacy of federal information and systems when adopting cloud technologies.</a:t>
            </a:r>
          </a:p>
          <a:p>
            <a:pPr algn="l"/>
            <a:endParaRPr lang="en-US" b="0" i="0" dirty="0">
              <a:solidFill>
                <a:srgbClr val="00030B"/>
              </a:solidFill>
              <a:effectLst/>
              <a:highlight>
                <a:srgbClr val="FFFFFF"/>
              </a:highlight>
              <a:latin typeface="Inter"/>
            </a:endParaRPr>
          </a:p>
          <a:p>
            <a:pPr algn="l"/>
            <a:r>
              <a:rPr lang="en-US" b="0" i="0" dirty="0">
                <a:solidFill>
                  <a:srgbClr val="00030B"/>
                </a:solidFill>
                <a:effectLst/>
                <a:highlight>
                  <a:srgbClr val="FFFFFF"/>
                </a:highlight>
                <a:latin typeface="Inter"/>
              </a:rPr>
              <a:t>Under the National Defense Authorization Act, FedRAMP provides federal agencies with a structured approach to assess, authorize, and monitor the security of third-party cloud providers. FedRAMP requirements also help federal agencies manage the risks associated with using external cloud services while benefiting from the security controls and practices implemented by authorized providers.</a:t>
            </a:r>
          </a:p>
        </p:txBody>
      </p:sp>
      <p:sp>
        <p:nvSpPr>
          <p:cNvPr id="4" name="Slide Number Placeholder 3"/>
          <p:cNvSpPr>
            <a:spLocks noGrp="1"/>
          </p:cNvSpPr>
          <p:nvPr>
            <p:ph type="sldNum" sz="quarter" idx="5"/>
          </p:nvPr>
        </p:nvSpPr>
        <p:spPr/>
        <p:txBody>
          <a:bodyPr/>
          <a:lstStyle/>
          <a:p>
            <a:fld id="{9AF9CFAF-4599-5841-89EC-6CF4AA95A053}" type="slidenum">
              <a:rPr lang="en-US" smtClean="0"/>
              <a:t>8</a:t>
            </a:fld>
            <a:endParaRPr lang="en-US"/>
          </a:p>
        </p:txBody>
      </p:sp>
    </p:spTree>
    <p:extLst>
      <p:ext uri="{BB962C8B-B14F-4D97-AF65-F5344CB8AC3E}">
        <p14:creationId xmlns:p14="http://schemas.microsoft.com/office/powerpoint/2010/main" val="2664320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“Third-Party Risk Management: The Beginner’s Guide.” Accessed April 28, 2024. </a:t>
            </a:r>
            <a:r>
              <a:rPr lang="en-US" dirty="0">
                <a:effectLst/>
                <a:hlinkClick r:id="rId3"/>
              </a:rPr>
              <a:t>https://drata.com/blog/third-party-risk-management#heading-what-is-third-party-risk-management</a:t>
            </a:r>
            <a:r>
              <a:rPr lang="en-US" dirty="0">
                <a:effectLst/>
              </a:rPr>
              <a:t>.</a:t>
            </a:r>
          </a:p>
          <a:p>
            <a:endParaRPr lang="en-US" dirty="0"/>
          </a:p>
          <a:p>
            <a:endParaRPr lang="en-US" dirty="0"/>
          </a:p>
          <a:p>
            <a:pPr algn="l">
              <a:buFont typeface="+mj-lt"/>
              <a:buAutoNum type="arabicPeriod"/>
            </a:pPr>
            <a:r>
              <a:rPr lang="en-US" b="1" i="0" dirty="0">
                <a:solidFill>
                  <a:srgbClr val="00030B"/>
                </a:solidFill>
                <a:effectLst/>
                <a:highlight>
                  <a:srgbClr val="FFFFFF"/>
                </a:highlight>
                <a:latin typeface="Inter"/>
              </a:rPr>
              <a:t>Review and revise existing risk policies. </a:t>
            </a:r>
            <a:r>
              <a:rPr lang="en-US" b="0" i="0" dirty="0">
                <a:solidFill>
                  <a:srgbClr val="00030B"/>
                </a:solidFill>
                <a:effectLst/>
                <a:highlight>
                  <a:srgbClr val="FFFFFF"/>
                </a:highlight>
                <a:latin typeface="Inter"/>
              </a:rPr>
              <a:t>Keep third-party exposure in mind.  Be sure to consider how third parties can impact regulatory and other compliance requirements.</a:t>
            </a:r>
          </a:p>
          <a:p>
            <a:pPr algn="l">
              <a:buFont typeface="+mj-lt"/>
              <a:buAutoNum type="arabicPeriod"/>
            </a:pPr>
            <a:r>
              <a:rPr lang="en-US" b="1" i="0" dirty="0">
                <a:solidFill>
                  <a:srgbClr val="00030B"/>
                </a:solidFill>
                <a:effectLst/>
                <a:highlight>
                  <a:srgbClr val="FFFFFF"/>
                </a:highlight>
                <a:latin typeface="Inter"/>
              </a:rPr>
              <a:t>Conduct an audit of third-party relationships. </a:t>
            </a:r>
            <a:r>
              <a:rPr lang="en-US" b="0" i="0" dirty="0">
                <a:solidFill>
                  <a:srgbClr val="00030B"/>
                </a:solidFill>
                <a:effectLst/>
                <a:highlight>
                  <a:srgbClr val="FFFFFF"/>
                </a:highlight>
                <a:latin typeface="Inter"/>
              </a:rPr>
              <a:t>Extend this review beyond your formal purchasing contracts. Consider open-source dependencies, workgroup-level relationships, and shadow IT. Understand the risks created by these relationships.</a:t>
            </a:r>
          </a:p>
          <a:p>
            <a:pPr algn="l">
              <a:buFont typeface="+mj-lt"/>
              <a:buAutoNum type="arabicPeriod"/>
            </a:pPr>
            <a:r>
              <a:rPr lang="en-US" b="1" i="0" dirty="0">
                <a:solidFill>
                  <a:srgbClr val="00030B"/>
                </a:solidFill>
                <a:effectLst/>
                <a:highlight>
                  <a:srgbClr val="FFFFFF"/>
                </a:highlight>
                <a:latin typeface="Inter"/>
              </a:rPr>
              <a:t>Draft internal and external TPRM policies. </a:t>
            </a:r>
            <a:r>
              <a:rPr lang="en-US" b="0" i="0" dirty="0">
                <a:solidFill>
                  <a:srgbClr val="00030B"/>
                </a:solidFill>
                <a:effectLst/>
                <a:highlight>
                  <a:srgbClr val="FFFFFF"/>
                </a:highlight>
                <a:latin typeface="Inter"/>
              </a:rPr>
              <a:t>Supplement these policies with compliance expectations for specific business units.</a:t>
            </a:r>
          </a:p>
          <a:p>
            <a:pPr algn="l"/>
            <a:endParaRPr lang="en-US" b="0" i="0" dirty="0">
              <a:solidFill>
                <a:srgbClr val="00030B"/>
              </a:solidFill>
              <a:effectLst/>
              <a:highlight>
                <a:srgbClr val="FFFFFF"/>
              </a:highlight>
              <a:latin typeface="Inter"/>
            </a:endParaRPr>
          </a:p>
        </p:txBody>
      </p:sp>
      <p:sp>
        <p:nvSpPr>
          <p:cNvPr id="4" name="Slide Number Placeholder 3"/>
          <p:cNvSpPr>
            <a:spLocks noGrp="1"/>
          </p:cNvSpPr>
          <p:nvPr>
            <p:ph type="sldNum" sz="quarter" idx="5"/>
          </p:nvPr>
        </p:nvSpPr>
        <p:spPr/>
        <p:txBody>
          <a:bodyPr/>
          <a:lstStyle/>
          <a:p>
            <a:fld id="{9AF9CFAF-4599-5841-89EC-6CF4AA95A053}" type="slidenum">
              <a:rPr lang="en-US" smtClean="0"/>
              <a:t>9</a:t>
            </a:fld>
            <a:endParaRPr lang="en-US"/>
          </a:p>
        </p:txBody>
      </p:sp>
    </p:spTree>
    <p:extLst>
      <p:ext uri="{BB962C8B-B14F-4D97-AF65-F5344CB8AC3E}">
        <p14:creationId xmlns:p14="http://schemas.microsoft.com/office/powerpoint/2010/main" val="41032939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emf"/><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757441" y="4568599"/>
            <a:ext cx="2133600" cy="186267"/>
          </a:xfrm>
          <a:prstGeom prst="rect">
            <a:avLst/>
          </a:prstGeom>
        </p:spPr>
      </p:pic>
      <p:sp>
        <p:nvSpPr>
          <p:cNvPr id="9"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6" name="Picture 5"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0" name="Picture 9"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2660458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stretch>
            <a:fillRect/>
          </a:stretch>
        </p:blipFill>
        <p:spPr>
          <a:xfrm>
            <a:off x="613833" y="1166287"/>
            <a:ext cx="1471708" cy="128483"/>
          </a:xfrm>
          <a:prstGeom prst="rect">
            <a:avLst/>
          </a:prstGeom>
        </p:spPr>
      </p:pic>
      <p:sp>
        <p:nvSpPr>
          <p:cNvPr id="8" name="Text Placeholder 9"/>
          <p:cNvSpPr>
            <a:spLocks noGrp="1"/>
          </p:cNvSpPr>
          <p:nvPr>
            <p:ph type="body" sz="quarter" idx="11" hasCustomPrompt="1"/>
          </p:nvPr>
        </p:nvSpPr>
        <p:spPr>
          <a:xfrm>
            <a:off x="597231" y="1402915"/>
            <a:ext cx="10929485" cy="4059177"/>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0" hasCustomPrompt="1"/>
          </p:nvPr>
        </p:nvSpPr>
        <p:spPr>
          <a:xfrm>
            <a:off x="613833" y="495347"/>
            <a:ext cx="10912883" cy="662893"/>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2" name="Picture 11"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32243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32042" y="1818011"/>
            <a:ext cx="1471708" cy="128483"/>
          </a:xfrm>
          <a:prstGeom prst="rect">
            <a:avLst/>
          </a:prstGeom>
        </p:spPr>
      </p:pic>
      <p:sp>
        <p:nvSpPr>
          <p:cNvPr id="10" name="Chart Placeholder 11"/>
          <p:cNvSpPr>
            <a:spLocks noGrp="1"/>
          </p:cNvSpPr>
          <p:nvPr>
            <p:ph type="chart" sz="quarter" idx="12" hasCustomPrompt="1"/>
          </p:nvPr>
        </p:nvSpPr>
        <p:spPr>
          <a:xfrm>
            <a:off x="597230" y="2299970"/>
            <a:ext cx="10912883" cy="3948217"/>
          </a:xfrm>
          <a:prstGeom prst="rect">
            <a:avLst/>
          </a:prstGeom>
        </p:spPr>
        <p:txBody>
          <a:bodyPr>
            <a:normAutofit/>
          </a:bodyPr>
          <a:lstStyle>
            <a:lvl1pPr marL="0" indent="0">
              <a:buNone/>
              <a:defRPr sz="3200" b="0" i="1" baseline="0">
                <a:solidFill>
                  <a:schemeClr val="tx1"/>
                </a:solidFill>
                <a:latin typeface="Open Sans Light"/>
                <a:cs typeface="Open Sans Light"/>
              </a:defRPr>
            </a:lvl1pPr>
          </a:lstStyle>
          <a:p>
            <a:r>
              <a:rPr lang="en-US"/>
              <a:t>Graphics can go here – </a:t>
            </a:r>
            <a:br>
              <a:rPr lang="en-US"/>
            </a:br>
            <a:r>
              <a:rPr lang="en-US"/>
              <a:t>replace this box with your image or chart</a:t>
            </a:r>
          </a:p>
        </p:txBody>
      </p:sp>
      <p:sp>
        <p:nvSpPr>
          <p:cNvPr id="6"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2" name="Picture 11"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340681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787E-0DB2-494A-B6DB-79067D92DB49}"/>
              </a:ext>
            </a:extLst>
          </p:cNvPr>
          <p:cNvSpPr>
            <a:spLocks noGrp="1"/>
          </p:cNvSpPr>
          <p:nvPr>
            <p:ph type="ctrTitle"/>
          </p:nvPr>
        </p:nvSpPr>
        <p:spPr>
          <a:xfrm>
            <a:off x="1524000" y="112183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BDDA9B21-2520-7B49-B7FF-D7ADAC4789BC}"/>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Tree>
    <p:extLst>
      <p:ext uri="{BB962C8B-B14F-4D97-AF65-F5344CB8AC3E}">
        <p14:creationId xmlns:p14="http://schemas.microsoft.com/office/powerpoint/2010/main" val="1449860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F7C4AC-3DE7-47C3-8708-5F5A2185F79B}" type="datetime1">
              <a:rPr lang="en-US" smtClean="0"/>
              <a:t>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AE8FA-B312-4075-9EEE-35C5C6E81A91}" type="slidenum">
              <a:rPr lang="en-US" smtClean="0"/>
              <a:t>‹#›</a:t>
            </a:fld>
            <a:endParaRPr lang="en-US"/>
          </a:p>
        </p:txBody>
      </p:sp>
    </p:spTree>
    <p:extLst>
      <p:ext uri="{BB962C8B-B14F-4D97-AF65-F5344CB8AC3E}">
        <p14:creationId xmlns:p14="http://schemas.microsoft.com/office/powerpoint/2010/main" val="404750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57441" y="4568599"/>
            <a:ext cx="2133600" cy="186267"/>
          </a:xfrm>
          <a:prstGeom prst="rect">
            <a:avLst/>
          </a:prstGeom>
        </p:spPr>
      </p:pic>
      <p:sp>
        <p:nvSpPr>
          <p:cNvPr id="10"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7" name="Picture 6"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8" name="Picture 7"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129026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8"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9"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11" name="Picture 10"/>
          <p:cNvPicPr>
            <a:picLocks noChangeAspect="1"/>
          </p:cNvPicPr>
          <p:nvPr userDrawn="1"/>
        </p:nvPicPr>
        <p:blipFill>
          <a:blip r:embed="rId2"/>
          <a:stretch>
            <a:fillRect/>
          </a:stretch>
        </p:blipFill>
        <p:spPr>
          <a:xfrm>
            <a:off x="732042" y="1818011"/>
            <a:ext cx="1471708" cy="128483"/>
          </a:xfrm>
          <a:prstGeom prst="rect">
            <a:avLst/>
          </a:prstGeom>
        </p:spPr>
      </p:pic>
      <p:pic>
        <p:nvPicPr>
          <p:cNvPr id="13" name="Picture 12"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4" name="Picture 13"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1989438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7"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2" name="Picture 11"/>
          <p:cNvPicPr>
            <a:picLocks noChangeAspect="1"/>
          </p:cNvPicPr>
          <p:nvPr userDrawn="1"/>
        </p:nvPicPr>
        <p:blipFill>
          <a:blip r:embed="rId2"/>
          <a:stretch>
            <a:fillRect/>
          </a:stretch>
        </p:blipFill>
        <p:spPr>
          <a:xfrm>
            <a:off x="732042" y="1818011"/>
            <a:ext cx="1471708" cy="128483"/>
          </a:xfrm>
          <a:prstGeom prst="rect">
            <a:avLst/>
          </a:prstGeom>
        </p:spPr>
      </p:pic>
      <p:pic>
        <p:nvPicPr>
          <p:cNvPr id="10" name="Picture 9"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1" name="Picture 10"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988032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chemeClr val="bg1"/>
        </a:solidFill>
        <a:effectLst/>
      </p:bgPr>
    </p:bg>
    <p:spTree>
      <p:nvGrpSpPr>
        <p:cNvPr id="1" name=""/>
        <p:cNvGrpSpPr/>
        <p:nvPr/>
      </p:nvGrpSpPr>
      <p:grpSpPr>
        <a:xfrm>
          <a:off x="0" y="0"/>
          <a:ext cx="0" cy="0"/>
          <a:chOff x="0" y="0"/>
          <a:chExt cx="0" cy="0"/>
        </a:xfrm>
      </p:grpSpPr>
      <p:sp>
        <p:nvSpPr>
          <p:cNvPr id="6" name="Chart Placeholder 11"/>
          <p:cNvSpPr>
            <a:spLocks noGrp="1"/>
          </p:cNvSpPr>
          <p:nvPr>
            <p:ph type="chart" sz="quarter" idx="12" hasCustomPrompt="1"/>
          </p:nvPr>
        </p:nvSpPr>
        <p:spPr>
          <a:xfrm>
            <a:off x="597230" y="2299970"/>
            <a:ext cx="10912883" cy="3770892"/>
          </a:xfrm>
          <a:prstGeom prst="rect">
            <a:avLst/>
          </a:prstGeom>
        </p:spPr>
        <p:txBody>
          <a:bodyPr>
            <a:normAutofit/>
          </a:bodyPr>
          <a:lstStyle>
            <a:lvl1pPr marL="0" indent="0">
              <a:buNone/>
              <a:defRPr sz="32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2"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13" name="Picture 12"/>
          <p:cNvPicPr>
            <a:picLocks noChangeAspect="1"/>
          </p:cNvPicPr>
          <p:nvPr userDrawn="1"/>
        </p:nvPicPr>
        <p:blipFill>
          <a:blip r:embed="rId2"/>
          <a:stretch>
            <a:fillRect/>
          </a:stretch>
        </p:blipFill>
        <p:spPr>
          <a:xfrm>
            <a:off x="732042" y="1818011"/>
            <a:ext cx="1471708" cy="128483"/>
          </a:xfrm>
          <a:prstGeom prst="rect">
            <a:avLst/>
          </a:prstGeom>
        </p:spPr>
      </p:pic>
      <p:pic>
        <p:nvPicPr>
          <p:cNvPr id="11" name="Picture 10"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4" name="Picture 13"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179867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03D4-B24B-F545-A46A-705BFE479488}"/>
              </a:ext>
            </a:extLst>
          </p:cNvPr>
          <p:cNvSpPr>
            <a:spLocks noGrp="1"/>
          </p:cNvSpPr>
          <p:nvPr>
            <p:ph type="ctrTitle"/>
          </p:nvPr>
        </p:nvSpPr>
        <p:spPr>
          <a:xfrm>
            <a:off x="1524000" y="112183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71A10447-B3A3-B14F-A8DE-471D38758061}"/>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Tree>
    <p:extLst>
      <p:ext uri="{BB962C8B-B14F-4D97-AF65-F5344CB8AC3E}">
        <p14:creationId xmlns:p14="http://schemas.microsoft.com/office/powerpoint/2010/main" val="370462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sp>
        <p:nvSpPr>
          <p:cNvPr id="10"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1"/>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9" name="Picture 8"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218033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sp>
        <p:nvSpPr>
          <p:cNvPr id="8"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1"/>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272167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740509" y="1819205"/>
            <a:ext cx="1471708" cy="128481"/>
          </a:xfrm>
          <a:prstGeom prst="rect">
            <a:avLst/>
          </a:prstGeom>
        </p:spPr>
      </p:pic>
      <p:pic>
        <p:nvPicPr>
          <p:cNvPr id="12" name="Picture 11"/>
          <p:cNvPicPr>
            <a:picLocks noChangeAspect="1"/>
          </p:cNvPicPr>
          <p:nvPr userDrawn="1"/>
        </p:nvPicPr>
        <p:blipFill>
          <a:blip r:embed="rId3"/>
          <a:stretch>
            <a:fillRect/>
          </a:stretch>
        </p:blipFill>
        <p:spPr>
          <a:xfrm>
            <a:off x="732042" y="1676237"/>
            <a:ext cx="1471708" cy="128483"/>
          </a:xfrm>
          <a:prstGeom prst="rect">
            <a:avLst/>
          </a:prstGeom>
        </p:spPr>
      </p:pic>
      <p:sp>
        <p:nvSpPr>
          <p:cNvPr id="23"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24"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25"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10" name="Picture 9"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3" name="Picture 12" descr="ischool-primary-purple-01.png"/>
          <p:cNvPicPr>
            <a:picLocks noChangeAspect="1"/>
          </p:cNvPicPr>
          <p:nvPr userDrawn="1"/>
        </p:nvPicPr>
        <p:blipFill>
          <a:blip r:embed="rId5"/>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9467776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218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81809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13833" y="859991"/>
            <a:ext cx="11441319" cy="3522341"/>
          </a:xfrm>
        </p:spPr>
        <p:txBody>
          <a:bodyPr anchor="b">
            <a:normAutofit fontScale="92500" lnSpcReduction="10000"/>
          </a:bodyPr>
          <a:lstStyle/>
          <a:p>
            <a:endParaRPr lang="en-US" sz="5333" dirty="0"/>
          </a:p>
          <a:p>
            <a:endParaRPr lang="en-US" sz="5333" dirty="0"/>
          </a:p>
          <a:p>
            <a:r>
              <a:rPr lang="en-US" sz="5333" dirty="0"/>
              <a:t>Informatics - 312 </a:t>
            </a:r>
          </a:p>
          <a:p>
            <a:r>
              <a:rPr lang="en-US" sz="5333" dirty="0"/>
              <a:t>Enterprise Risk Management</a:t>
            </a:r>
          </a:p>
        </p:txBody>
      </p:sp>
    </p:spTree>
    <p:extLst>
      <p:ext uri="{BB962C8B-B14F-4D97-AF65-F5344CB8AC3E}">
        <p14:creationId xmlns:p14="http://schemas.microsoft.com/office/powerpoint/2010/main" val="1856358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C4590C-1542-2DD4-ED9D-0C80E72278C1}"/>
              </a:ext>
            </a:extLst>
          </p:cNvPr>
          <p:cNvSpPr>
            <a:spLocks noGrp="1"/>
          </p:cNvSpPr>
          <p:nvPr>
            <p:ph type="body" sz="quarter" idx="11"/>
          </p:nvPr>
        </p:nvSpPr>
        <p:spPr>
          <a:xfrm>
            <a:off x="631259" y="1653587"/>
            <a:ext cx="7141142" cy="3689971"/>
          </a:xfrm>
        </p:spPr>
        <p:txBody>
          <a:bodyPr/>
          <a:lstStyle/>
          <a:p>
            <a:pPr marL="609585" indent="-609585">
              <a:buFont typeface="+mj-lt"/>
              <a:buAutoNum type="arabicPeriod"/>
            </a:pPr>
            <a:r>
              <a:rPr lang="en-US" b="0" dirty="0"/>
              <a:t>Evaluation and Risk Assessment</a:t>
            </a:r>
          </a:p>
          <a:p>
            <a:pPr marL="609585" indent="-609585">
              <a:buFont typeface="+mj-lt"/>
              <a:buAutoNum type="arabicPeriod"/>
            </a:pPr>
            <a:r>
              <a:rPr lang="en-US" b="0" dirty="0"/>
              <a:t>Onboarding</a:t>
            </a:r>
          </a:p>
          <a:p>
            <a:pPr marL="609585" indent="-609585">
              <a:buFont typeface="+mj-lt"/>
              <a:buAutoNum type="arabicPeriod"/>
            </a:pPr>
            <a:r>
              <a:rPr lang="en-US" b="0" dirty="0"/>
              <a:t>Monitoring</a:t>
            </a:r>
          </a:p>
          <a:p>
            <a:pPr marL="609585" indent="-609585">
              <a:buFont typeface="+mj-lt"/>
              <a:buAutoNum type="arabicPeriod"/>
            </a:pPr>
            <a:r>
              <a:rPr lang="en-US" b="0" dirty="0"/>
              <a:t>Maintenance</a:t>
            </a:r>
          </a:p>
          <a:p>
            <a:pPr marL="609585" indent="-609585">
              <a:buFont typeface="+mj-lt"/>
              <a:buAutoNum type="arabicPeriod"/>
            </a:pPr>
            <a:r>
              <a:rPr lang="en-US" b="0" dirty="0"/>
              <a:t>Offboarding and Termination</a:t>
            </a:r>
          </a:p>
        </p:txBody>
      </p:sp>
      <p:sp>
        <p:nvSpPr>
          <p:cNvPr id="3" name="Text Placeholder 2">
            <a:extLst>
              <a:ext uri="{FF2B5EF4-FFF2-40B4-BE49-F238E27FC236}">
                <a16:creationId xmlns:a16="http://schemas.microsoft.com/office/drawing/2014/main" id="{3DA30060-9EC0-FEE7-08D1-3701BB4FF511}"/>
              </a:ext>
            </a:extLst>
          </p:cNvPr>
          <p:cNvSpPr>
            <a:spLocks noGrp="1"/>
          </p:cNvSpPr>
          <p:nvPr>
            <p:ph type="body" sz="quarter" idx="10"/>
          </p:nvPr>
        </p:nvSpPr>
        <p:spPr/>
        <p:txBody>
          <a:bodyPr/>
          <a:lstStyle/>
          <a:p>
            <a:r>
              <a:rPr lang="en-US" b="1" dirty="0"/>
              <a:t>The TPRM Lifecycle </a:t>
            </a:r>
          </a:p>
        </p:txBody>
      </p:sp>
      <p:pic>
        <p:nvPicPr>
          <p:cNvPr id="5" name="Picture 4" descr="A screenshot of a cell phone&#10;&#10;Description automatically generated">
            <a:extLst>
              <a:ext uri="{FF2B5EF4-FFF2-40B4-BE49-F238E27FC236}">
                <a16:creationId xmlns:a16="http://schemas.microsoft.com/office/drawing/2014/main" id="{189E89DA-025E-715C-C3CF-F95E6190987A}"/>
              </a:ext>
            </a:extLst>
          </p:cNvPr>
          <p:cNvPicPr>
            <a:picLocks noChangeAspect="1"/>
          </p:cNvPicPr>
          <p:nvPr/>
        </p:nvPicPr>
        <p:blipFill>
          <a:blip r:embed="rId3"/>
          <a:stretch>
            <a:fillRect/>
          </a:stretch>
        </p:blipFill>
        <p:spPr>
          <a:xfrm>
            <a:off x="7964414" y="0"/>
            <a:ext cx="3596329" cy="6858000"/>
          </a:xfrm>
          <a:prstGeom prst="rect">
            <a:avLst/>
          </a:prstGeom>
        </p:spPr>
      </p:pic>
    </p:spTree>
    <p:extLst>
      <p:ext uri="{BB962C8B-B14F-4D97-AF65-F5344CB8AC3E}">
        <p14:creationId xmlns:p14="http://schemas.microsoft.com/office/powerpoint/2010/main" val="2528358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C4590C-1542-2DD4-ED9D-0C80E72278C1}"/>
              </a:ext>
            </a:extLst>
          </p:cNvPr>
          <p:cNvSpPr>
            <a:spLocks noGrp="1"/>
          </p:cNvSpPr>
          <p:nvPr>
            <p:ph type="body" sz="quarter" idx="11"/>
          </p:nvPr>
        </p:nvSpPr>
        <p:spPr>
          <a:xfrm>
            <a:off x="613834" y="1687286"/>
            <a:ext cx="10510876" cy="3588539"/>
          </a:xfrm>
        </p:spPr>
        <p:txBody>
          <a:bodyPr/>
          <a:lstStyle/>
          <a:p>
            <a:r>
              <a:rPr lang="en-US" sz="2400" dirty="0"/>
              <a:t>Risk assessment</a:t>
            </a:r>
            <a:r>
              <a:rPr lang="en-US" sz="2400" b="0" dirty="0"/>
              <a:t>: Risk assessments and self-reported security questionnaires can help organizations identify how a potential vendor manages its own risks.</a:t>
            </a:r>
          </a:p>
          <a:p>
            <a:endParaRPr lang="en-US" sz="2400" b="0" dirty="0"/>
          </a:p>
          <a:p>
            <a:r>
              <a:rPr lang="en-US" sz="2400" dirty="0"/>
              <a:t>Penetration testing</a:t>
            </a:r>
            <a:r>
              <a:rPr lang="en-US" sz="2400" b="0" dirty="0"/>
              <a:t>: Automatic and manual penetration testing can identify internal network and system security risks.</a:t>
            </a:r>
          </a:p>
          <a:p>
            <a:endParaRPr lang="en-US" sz="2400" b="0" dirty="0"/>
          </a:p>
          <a:p>
            <a:r>
              <a:rPr lang="en-US" sz="2400" dirty="0"/>
              <a:t>Evaluations</a:t>
            </a:r>
            <a:r>
              <a:rPr lang="en-US" sz="2400" b="0" dirty="0"/>
              <a:t>: Onsite evaluations can provide objective assessments of a third party’s security and risk management processes.</a:t>
            </a:r>
          </a:p>
        </p:txBody>
      </p:sp>
      <p:sp>
        <p:nvSpPr>
          <p:cNvPr id="3" name="Text Placeholder 2">
            <a:extLst>
              <a:ext uri="{FF2B5EF4-FFF2-40B4-BE49-F238E27FC236}">
                <a16:creationId xmlns:a16="http://schemas.microsoft.com/office/drawing/2014/main" id="{3DA30060-9EC0-FEE7-08D1-3701BB4FF511}"/>
              </a:ext>
            </a:extLst>
          </p:cNvPr>
          <p:cNvSpPr>
            <a:spLocks noGrp="1"/>
          </p:cNvSpPr>
          <p:nvPr>
            <p:ph type="body" sz="quarter" idx="10"/>
          </p:nvPr>
        </p:nvSpPr>
        <p:spPr/>
        <p:txBody>
          <a:bodyPr/>
          <a:lstStyle/>
          <a:p>
            <a:r>
              <a:rPr lang="en-US" b="1" dirty="0"/>
              <a:t>Evaluating 3</a:t>
            </a:r>
            <a:r>
              <a:rPr lang="en-US" b="1" baseline="30000" dirty="0"/>
              <a:t>rd</a:t>
            </a:r>
            <a:r>
              <a:rPr lang="en-US" b="1" dirty="0"/>
              <a:t> Parties</a:t>
            </a:r>
          </a:p>
        </p:txBody>
      </p:sp>
    </p:spTree>
    <p:extLst>
      <p:ext uri="{BB962C8B-B14F-4D97-AF65-F5344CB8AC3E}">
        <p14:creationId xmlns:p14="http://schemas.microsoft.com/office/powerpoint/2010/main" val="262435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07BF0-7B6B-8940-B624-077FED4CAFD6}"/>
              </a:ext>
            </a:extLst>
          </p:cNvPr>
          <p:cNvSpPr>
            <a:spLocks noGrp="1"/>
          </p:cNvSpPr>
          <p:nvPr>
            <p:ph type="body" sz="quarter" idx="11"/>
          </p:nvPr>
        </p:nvSpPr>
        <p:spPr/>
        <p:txBody>
          <a:bodyPr>
            <a:normAutofit/>
          </a:bodyPr>
          <a:lstStyle/>
          <a:p>
            <a:r>
              <a:rPr lang="en-US" sz="5867" dirty="0"/>
              <a:t>TPRM Frameworks</a:t>
            </a:r>
          </a:p>
        </p:txBody>
      </p:sp>
    </p:spTree>
    <p:extLst>
      <p:ext uri="{BB962C8B-B14F-4D97-AF65-F5344CB8AC3E}">
        <p14:creationId xmlns:p14="http://schemas.microsoft.com/office/powerpoint/2010/main" val="3592648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A30060-9EC0-FEE7-08D1-3701BB4FF511}"/>
              </a:ext>
            </a:extLst>
          </p:cNvPr>
          <p:cNvSpPr>
            <a:spLocks noGrp="1"/>
          </p:cNvSpPr>
          <p:nvPr>
            <p:ph type="body" sz="quarter" idx="10"/>
          </p:nvPr>
        </p:nvSpPr>
        <p:spPr/>
        <p:txBody>
          <a:bodyPr/>
          <a:lstStyle/>
          <a:p>
            <a:r>
              <a:rPr lang="en-US" b="1" dirty="0"/>
              <a:t>Enterprise TPRM Frameworks</a:t>
            </a:r>
          </a:p>
        </p:txBody>
      </p:sp>
      <p:pic>
        <p:nvPicPr>
          <p:cNvPr id="7" name="Picture 6" descr="A close-up of a text&#10;&#10;Description automatically generated">
            <a:extLst>
              <a:ext uri="{FF2B5EF4-FFF2-40B4-BE49-F238E27FC236}">
                <a16:creationId xmlns:a16="http://schemas.microsoft.com/office/drawing/2014/main" id="{334D4EC5-7B23-915B-B1F3-BDAC4D3B0CE1}"/>
              </a:ext>
            </a:extLst>
          </p:cNvPr>
          <p:cNvPicPr>
            <a:picLocks noChangeAspect="1"/>
          </p:cNvPicPr>
          <p:nvPr/>
        </p:nvPicPr>
        <p:blipFill>
          <a:blip r:embed="rId3"/>
          <a:stretch>
            <a:fillRect/>
          </a:stretch>
        </p:blipFill>
        <p:spPr>
          <a:xfrm>
            <a:off x="328190" y="1984201"/>
            <a:ext cx="11535619" cy="4873799"/>
          </a:xfrm>
          <a:prstGeom prst="rect">
            <a:avLst/>
          </a:prstGeom>
        </p:spPr>
      </p:pic>
    </p:spTree>
    <p:extLst>
      <p:ext uri="{BB962C8B-B14F-4D97-AF65-F5344CB8AC3E}">
        <p14:creationId xmlns:p14="http://schemas.microsoft.com/office/powerpoint/2010/main" val="372260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A30060-9EC0-FEE7-08D1-3701BB4FF511}"/>
              </a:ext>
            </a:extLst>
          </p:cNvPr>
          <p:cNvSpPr>
            <a:spLocks noGrp="1"/>
          </p:cNvSpPr>
          <p:nvPr>
            <p:ph type="body" sz="quarter" idx="10"/>
          </p:nvPr>
        </p:nvSpPr>
        <p:spPr/>
        <p:txBody>
          <a:bodyPr/>
          <a:lstStyle/>
          <a:p>
            <a:r>
              <a:rPr lang="en-US" b="1" dirty="0"/>
              <a:t>Enterprise TPRM Frameworks</a:t>
            </a:r>
          </a:p>
        </p:txBody>
      </p:sp>
      <p:sp>
        <p:nvSpPr>
          <p:cNvPr id="2" name="Text Placeholder 1">
            <a:extLst>
              <a:ext uri="{FF2B5EF4-FFF2-40B4-BE49-F238E27FC236}">
                <a16:creationId xmlns:a16="http://schemas.microsoft.com/office/drawing/2014/main" id="{27DE8EBB-5D83-6CF4-B941-2B1417259D23}"/>
              </a:ext>
            </a:extLst>
          </p:cNvPr>
          <p:cNvSpPr>
            <a:spLocks noGrp="1"/>
          </p:cNvSpPr>
          <p:nvPr>
            <p:ph type="body" sz="quarter" idx="11"/>
          </p:nvPr>
        </p:nvSpPr>
        <p:spPr>
          <a:xfrm>
            <a:off x="613834" y="2307557"/>
            <a:ext cx="10510876" cy="3154535"/>
          </a:xfrm>
        </p:spPr>
        <p:txBody>
          <a:bodyPr/>
          <a:lstStyle/>
          <a:p>
            <a:r>
              <a:rPr lang="en-US" sz="2400" b="0" dirty="0"/>
              <a:t>NIST Supply Chain Risk Management Framework (SCRMF) 800-161</a:t>
            </a:r>
          </a:p>
          <a:p>
            <a:r>
              <a:rPr lang="en-US" sz="2400" b="0" dirty="0"/>
              <a:t>NIST Vendor Risk Management Framework (RMF) 800-37</a:t>
            </a:r>
          </a:p>
          <a:p>
            <a:r>
              <a:rPr lang="en-US" sz="2400" b="0" dirty="0"/>
              <a:t>NIST Cybersecurity Framework (CSF)</a:t>
            </a:r>
          </a:p>
          <a:p>
            <a:r>
              <a:rPr lang="en-US" sz="2400" b="0" dirty="0"/>
              <a:t>ISO 27001, 27002, and 27018</a:t>
            </a:r>
          </a:p>
          <a:p>
            <a:r>
              <a:rPr lang="en-US" sz="2400" b="0" dirty="0"/>
              <a:t>ISO 27036</a:t>
            </a:r>
          </a:p>
        </p:txBody>
      </p:sp>
    </p:spTree>
    <p:extLst>
      <p:ext uri="{BB962C8B-B14F-4D97-AF65-F5344CB8AC3E}">
        <p14:creationId xmlns:p14="http://schemas.microsoft.com/office/powerpoint/2010/main" val="528373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A30060-9EC0-FEE7-08D1-3701BB4FF511}"/>
              </a:ext>
            </a:extLst>
          </p:cNvPr>
          <p:cNvSpPr>
            <a:spLocks noGrp="1"/>
          </p:cNvSpPr>
          <p:nvPr>
            <p:ph type="body" sz="quarter" idx="10"/>
          </p:nvPr>
        </p:nvSpPr>
        <p:spPr/>
        <p:txBody>
          <a:bodyPr/>
          <a:lstStyle/>
          <a:p>
            <a:r>
              <a:rPr lang="en-US" b="1" dirty="0"/>
              <a:t>Adopting TPRM Frameworks</a:t>
            </a:r>
          </a:p>
        </p:txBody>
      </p:sp>
      <p:sp>
        <p:nvSpPr>
          <p:cNvPr id="2" name="Text Placeholder 1">
            <a:extLst>
              <a:ext uri="{FF2B5EF4-FFF2-40B4-BE49-F238E27FC236}">
                <a16:creationId xmlns:a16="http://schemas.microsoft.com/office/drawing/2014/main" id="{27DE8EBB-5D83-6CF4-B941-2B1417259D23}"/>
              </a:ext>
            </a:extLst>
          </p:cNvPr>
          <p:cNvSpPr>
            <a:spLocks noGrp="1"/>
          </p:cNvSpPr>
          <p:nvPr>
            <p:ph type="body" sz="quarter" idx="11"/>
          </p:nvPr>
        </p:nvSpPr>
        <p:spPr>
          <a:xfrm>
            <a:off x="613834" y="1991639"/>
            <a:ext cx="10510876" cy="3470454"/>
          </a:xfrm>
        </p:spPr>
        <p:txBody>
          <a:bodyPr/>
          <a:lstStyle/>
          <a:p>
            <a:r>
              <a:rPr lang="en-US" b="0" dirty="0"/>
              <a:t>Risk Assessment</a:t>
            </a:r>
          </a:p>
          <a:p>
            <a:r>
              <a:rPr lang="en-US" b="0" dirty="0"/>
              <a:t>Due Diligence</a:t>
            </a:r>
          </a:p>
          <a:p>
            <a:r>
              <a:rPr lang="en-US" b="0" dirty="0"/>
              <a:t>Contractual Agreements</a:t>
            </a:r>
          </a:p>
          <a:p>
            <a:r>
              <a:rPr lang="en-US" b="0" dirty="0"/>
              <a:t>Incidence Response</a:t>
            </a:r>
          </a:p>
          <a:p>
            <a:r>
              <a:rPr lang="en-US" b="0" dirty="0"/>
              <a:t>Continuous Monitoring</a:t>
            </a:r>
          </a:p>
          <a:p>
            <a:endParaRPr lang="en-US" sz="2400" b="0" dirty="0"/>
          </a:p>
        </p:txBody>
      </p:sp>
    </p:spTree>
    <p:extLst>
      <p:ext uri="{BB962C8B-B14F-4D97-AF65-F5344CB8AC3E}">
        <p14:creationId xmlns:p14="http://schemas.microsoft.com/office/powerpoint/2010/main" val="3098996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4" y="1728593"/>
            <a:ext cx="11402061" cy="3724922"/>
          </a:xfrm>
        </p:spPr>
        <p:txBody>
          <a:bodyPr/>
          <a:lstStyle/>
          <a:p>
            <a:pPr marL="609585" indent="-609585">
              <a:buFont typeface="+mj-lt"/>
              <a:buAutoNum type="arabicPeriod"/>
            </a:pPr>
            <a:r>
              <a:rPr lang="en-US" sz="2133" b="0" dirty="0"/>
              <a:t>Take inventory of all third-party vendors your organization has a relationship with</a:t>
            </a:r>
          </a:p>
          <a:p>
            <a:pPr marL="609585" indent="-609585">
              <a:buFont typeface="+mj-lt"/>
              <a:buAutoNum type="arabicPeriod"/>
            </a:pPr>
            <a:r>
              <a:rPr lang="en-US" sz="2133" b="0" dirty="0"/>
              <a:t>Catalog cybersecurity risks that the counterparties can expose your organization to</a:t>
            </a:r>
          </a:p>
          <a:p>
            <a:pPr marL="609585" indent="-609585">
              <a:buFont typeface="+mj-lt"/>
              <a:buAutoNum type="arabicPeriod"/>
            </a:pPr>
            <a:r>
              <a:rPr lang="en-US" sz="2133" b="0" dirty="0"/>
              <a:t>Assess and segment vendors by potential risks and mitigate risks that are above your organization's risk appetite</a:t>
            </a:r>
          </a:p>
          <a:p>
            <a:pPr marL="609585" indent="-609585">
              <a:buFont typeface="+mj-lt"/>
              <a:buAutoNum type="arabicPeriod"/>
            </a:pPr>
            <a:r>
              <a:rPr lang="en-US" sz="2133" b="0" dirty="0"/>
              <a:t>Develop a rule-based system to assess future vendors and set a minimum acceptable hurdle for the quality of any future third-parties in real-time by reviewing data security and independent reviews</a:t>
            </a:r>
          </a:p>
          <a:p>
            <a:pPr marL="609585" indent="-609585">
              <a:buFont typeface="+mj-lt"/>
              <a:buAutoNum type="arabicPeriod"/>
            </a:pPr>
            <a:r>
              <a:rPr lang="en-US" sz="2133" b="0" dirty="0"/>
              <a:t>Establish an owner of Vendor Risk Management and all other third-party risk management practices</a:t>
            </a:r>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TPRM Best Practices</a:t>
            </a:r>
          </a:p>
        </p:txBody>
      </p:sp>
    </p:spTree>
    <p:extLst>
      <p:ext uri="{BB962C8B-B14F-4D97-AF65-F5344CB8AC3E}">
        <p14:creationId xmlns:p14="http://schemas.microsoft.com/office/powerpoint/2010/main" val="472508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4" y="1703541"/>
            <a:ext cx="11402061" cy="3749974"/>
          </a:xfrm>
        </p:spPr>
        <p:txBody>
          <a:bodyPr/>
          <a:lstStyle/>
          <a:p>
            <a:pPr marL="609585" indent="-609585">
              <a:buFont typeface="+mj-lt"/>
              <a:buAutoNum type="arabicPeriod" startAt="6"/>
            </a:pPr>
            <a:r>
              <a:rPr lang="en-US" sz="2133" b="0" dirty="0"/>
              <a:t>Define three lines of defense including leadership, vendor management and internal audit</a:t>
            </a:r>
          </a:p>
          <a:p>
            <a:pPr marL="609585" indent="-609585">
              <a:buFont typeface="+mj-lt"/>
              <a:buAutoNum type="arabicPeriod" startAt="6"/>
            </a:pPr>
            <a:r>
              <a:rPr lang="en-US" sz="2133" b="0" dirty="0"/>
              <a:t>The first line of defense – functions that own and manage risk</a:t>
            </a:r>
          </a:p>
          <a:p>
            <a:pPr marL="609585" indent="-609585">
              <a:buFont typeface="+mj-lt"/>
              <a:buAutoNum type="arabicPeriod" startAt="6"/>
            </a:pPr>
            <a:r>
              <a:rPr lang="en-US" sz="2133" b="0" dirty="0"/>
              <a:t>The second line of defense – functions that oversee or specialize in risk management and compliance</a:t>
            </a:r>
          </a:p>
          <a:p>
            <a:pPr marL="609585" indent="-609585">
              <a:buFont typeface="+mj-lt"/>
              <a:buAutoNum type="arabicPeriod" startAt="6"/>
            </a:pPr>
            <a:r>
              <a:rPr lang="en-US" sz="2133" b="0" dirty="0"/>
              <a:t>The third line of defense – functions that provide independent assurance, above all internal audit</a:t>
            </a:r>
          </a:p>
          <a:p>
            <a:pPr marL="609585" indent="-609585">
              <a:buFont typeface="+mj-lt"/>
              <a:buAutoNum type="arabicPeriod" startAt="6"/>
            </a:pPr>
            <a:r>
              <a:rPr lang="en-US" sz="2133" b="0" dirty="0"/>
              <a:t>Establish contingency plans for when a third-party is deemed below quality or a data breach occurs</a:t>
            </a:r>
          </a:p>
          <a:p>
            <a:pPr marL="609585" indent="-609585">
              <a:buFont typeface="+mj-lt"/>
              <a:buAutoNum type="arabicPeriod" startAt="6"/>
            </a:pPr>
            <a:endParaRPr lang="en-US" sz="2133"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TPRM Best Practices</a:t>
            </a:r>
          </a:p>
        </p:txBody>
      </p:sp>
    </p:spTree>
    <p:extLst>
      <p:ext uri="{BB962C8B-B14F-4D97-AF65-F5344CB8AC3E}">
        <p14:creationId xmlns:p14="http://schemas.microsoft.com/office/powerpoint/2010/main" val="2779679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07BF0-7B6B-8940-B624-077FED4CAFD6}"/>
              </a:ext>
            </a:extLst>
          </p:cNvPr>
          <p:cNvSpPr>
            <a:spLocks noGrp="1"/>
          </p:cNvSpPr>
          <p:nvPr>
            <p:ph type="body" sz="quarter" idx="11"/>
          </p:nvPr>
        </p:nvSpPr>
        <p:spPr/>
        <p:txBody>
          <a:bodyPr>
            <a:normAutofit/>
          </a:bodyPr>
          <a:lstStyle/>
          <a:p>
            <a:r>
              <a:rPr lang="en-US" sz="5867" dirty="0"/>
              <a:t>TPRM Wrap Up</a:t>
            </a:r>
          </a:p>
        </p:txBody>
      </p:sp>
    </p:spTree>
    <p:extLst>
      <p:ext uri="{BB962C8B-B14F-4D97-AF65-F5344CB8AC3E}">
        <p14:creationId xmlns:p14="http://schemas.microsoft.com/office/powerpoint/2010/main" val="976419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806450" y="1654629"/>
            <a:ext cx="10579100" cy="3701797"/>
          </a:xfrm>
        </p:spPr>
        <p:txBody>
          <a:bodyPr/>
          <a:lstStyle/>
          <a:p>
            <a:r>
              <a:rPr lang="en-US" sz="2133" b="0" dirty="0"/>
              <a:t>What conclusions do we have regarding TPRM and TPRM Frameworks?</a:t>
            </a:r>
          </a:p>
          <a:p>
            <a:endParaRPr lang="en-US" sz="2133" b="0" dirty="0"/>
          </a:p>
          <a:p>
            <a:r>
              <a:rPr lang="en-US" sz="2133" b="0" dirty="0"/>
              <a:t>What can we say about how TPRM fits into the ERM?</a:t>
            </a:r>
          </a:p>
          <a:p>
            <a:endParaRPr lang="en-US" sz="2133" b="0" dirty="0"/>
          </a:p>
          <a:p>
            <a:r>
              <a:rPr lang="en-US" sz="2133" b="0" dirty="0"/>
              <a:t>How are TPRM frameworks different than other RM Frameworks?</a:t>
            </a:r>
          </a:p>
          <a:p>
            <a:endParaRPr lang="en-US" sz="2133" b="0" dirty="0"/>
          </a:p>
          <a:p>
            <a:r>
              <a:rPr lang="en-US" sz="2133" b="0" dirty="0"/>
              <a:t>What are some of the best practices for TPRM?</a:t>
            </a:r>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a:xfrm>
            <a:off x="613833" y="495347"/>
            <a:ext cx="11293687" cy="1322664"/>
          </a:xfrm>
        </p:spPr>
        <p:txBody>
          <a:bodyPr anchor="t"/>
          <a:lstStyle/>
          <a:p>
            <a:r>
              <a:rPr lang="en-US" dirty="0"/>
              <a:t>TPRM Wrap-up</a:t>
            </a:r>
          </a:p>
        </p:txBody>
      </p:sp>
    </p:spTree>
    <p:extLst>
      <p:ext uri="{BB962C8B-B14F-4D97-AF65-F5344CB8AC3E}">
        <p14:creationId xmlns:p14="http://schemas.microsoft.com/office/powerpoint/2010/main" val="31121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1632857"/>
            <a:ext cx="9974835" cy="3727131"/>
          </a:xfrm>
        </p:spPr>
        <p:txBody>
          <a:bodyPr/>
          <a:lstStyle/>
          <a:p>
            <a:pPr marL="0" indent="0">
              <a:buNone/>
            </a:pPr>
            <a:r>
              <a:rPr lang="en-US" sz="2667" b="0" dirty="0"/>
              <a:t>“All </a:t>
            </a:r>
            <a:r>
              <a:rPr lang="en-US" sz="2667" b="0" dirty="0" err="1"/>
              <a:t>organisations</a:t>
            </a:r>
            <a:r>
              <a:rPr lang="en-US" sz="2667" b="0" dirty="0"/>
              <a:t>, no matter how small and uncomplicated, are impacted by third party/supply-chain, or “Nth-party” risk as it is also known”</a:t>
            </a:r>
          </a:p>
          <a:p>
            <a:r>
              <a:rPr lang="en-US" sz="2667" b="0" dirty="0" err="1"/>
              <a:t>Solarwinds</a:t>
            </a:r>
            <a:endParaRPr lang="en-US" sz="2667" b="0" dirty="0"/>
          </a:p>
          <a:p>
            <a:r>
              <a:rPr lang="en-US" sz="2667" b="0" dirty="0"/>
              <a:t>Akamai Technologies</a:t>
            </a:r>
          </a:p>
          <a:p>
            <a:r>
              <a:rPr lang="en-US" sz="2667" b="0" dirty="0"/>
              <a:t>Capital One/Amazon Web Services hack</a:t>
            </a:r>
          </a:p>
          <a:p>
            <a:r>
              <a:rPr lang="en-US" sz="2667" b="0" dirty="0"/>
              <a:t>Sita/Singapore Airlines</a:t>
            </a:r>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Third-Party Risk Management</a:t>
            </a:r>
          </a:p>
        </p:txBody>
      </p:sp>
    </p:spTree>
    <p:extLst>
      <p:ext uri="{BB962C8B-B14F-4D97-AF65-F5344CB8AC3E}">
        <p14:creationId xmlns:p14="http://schemas.microsoft.com/office/powerpoint/2010/main" val="1976687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02090A-903C-5DDA-DF10-E0A36C9E7E0B}"/>
              </a:ext>
            </a:extLst>
          </p:cNvPr>
          <p:cNvSpPr>
            <a:spLocks noGrp="1"/>
          </p:cNvSpPr>
          <p:nvPr>
            <p:ph type="body" sz="quarter" idx="11"/>
          </p:nvPr>
        </p:nvSpPr>
        <p:spPr/>
        <p:txBody>
          <a:bodyPr/>
          <a:lstStyle/>
          <a:p>
            <a:r>
              <a:rPr lang="en-US" sz="2000" dirty="0"/>
              <a:t>The </a:t>
            </a:r>
            <a:r>
              <a:rPr lang="en-US" sz="2000" dirty="0" err="1"/>
              <a:t>Ponemon</a:t>
            </a:r>
            <a:r>
              <a:rPr lang="en-US" sz="2000" dirty="0"/>
              <a:t> Report on “Tone at the Top &amp; Third-Party Risk describes in detail how the words and actions of board members and the CEO are directly related to the operating environment, as well as how a third-party risk error can compromise an organization.</a:t>
            </a:r>
          </a:p>
          <a:p>
            <a:endParaRPr lang="en-US" sz="2000" dirty="0"/>
          </a:p>
          <a:p>
            <a:r>
              <a:rPr lang="en-US" sz="2000" dirty="0"/>
              <a:t>Groups 1-4: Identify 1-2 companies who failed to manage  third party risk in responding to a security incident that is a result of “negligent or malicious third parties”</a:t>
            </a:r>
          </a:p>
          <a:p>
            <a:endParaRPr lang="en-US" sz="2000" dirty="0"/>
          </a:p>
          <a:p>
            <a:r>
              <a:rPr lang="en-US" sz="2000" dirty="0"/>
              <a:t>Groups 5-7:  Identify 1-2 companies who have employees around the world and do business in a number of countries, where third party risk issues have been made public.</a:t>
            </a:r>
          </a:p>
        </p:txBody>
      </p:sp>
      <p:sp>
        <p:nvSpPr>
          <p:cNvPr id="3" name="Text Placeholder 2">
            <a:extLst>
              <a:ext uri="{FF2B5EF4-FFF2-40B4-BE49-F238E27FC236}">
                <a16:creationId xmlns:a16="http://schemas.microsoft.com/office/drawing/2014/main" id="{95FA34CA-59A5-86C2-ACEE-BFC398A90F9E}"/>
              </a:ext>
            </a:extLst>
          </p:cNvPr>
          <p:cNvSpPr>
            <a:spLocks noGrp="1"/>
          </p:cNvSpPr>
          <p:nvPr>
            <p:ph type="body" sz="quarter" idx="10"/>
          </p:nvPr>
        </p:nvSpPr>
        <p:spPr/>
        <p:txBody>
          <a:bodyPr/>
          <a:lstStyle/>
          <a:p>
            <a:r>
              <a:rPr lang="en-US" b="1" dirty="0"/>
              <a:t>Small Group Question</a:t>
            </a:r>
            <a:endParaRPr lang="en-US" dirty="0"/>
          </a:p>
        </p:txBody>
      </p:sp>
    </p:spTree>
    <p:extLst>
      <p:ext uri="{BB962C8B-B14F-4D97-AF65-F5344CB8AC3E}">
        <p14:creationId xmlns:p14="http://schemas.microsoft.com/office/powerpoint/2010/main" val="1984606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6F0FB7-BDD9-76FE-E097-43AB162F66B8}"/>
              </a:ext>
            </a:extLst>
          </p:cNvPr>
          <p:cNvSpPr>
            <a:spLocks noGrp="1"/>
          </p:cNvSpPr>
          <p:nvPr>
            <p:ph type="body" sz="quarter" idx="11"/>
          </p:nvPr>
        </p:nvSpPr>
        <p:spPr/>
        <p:txBody>
          <a:bodyPr/>
          <a:lstStyle/>
          <a:p>
            <a:r>
              <a:rPr lang="en-US" dirty="0"/>
              <a:t>Additional Slides (Appendix)</a:t>
            </a:r>
          </a:p>
        </p:txBody>
      </p:sp>
    </p:spTree>
    <p:extLst>
      <p:ext uri="{BB962C8B-B14F-4D97-AF65-F5344CB8AC3E}">
        <p14:creationId xmlns:p14="http://schemas.microsoft.com/office/powerpoint/2010/main" val="2111944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07BF0-7B6B-8940-B624-077FED4CAFD6}"/>
              </a:ext>
            </a:extLst>
          </p:cNvPr>
          <p:cNvSpPr>
            <a:spLocks noGrp="1"/>
          </p:cNvSpPr>
          <p:nvPr>
            <p:ph type="body" sz="quarter" idx="11"/>
          </p:nvPr>
        </p:nvSpPr>
        <p:spPr/>
        <p:txBody>
          <a:bodyPr>
            <a:normAutofit/>
          </a:bodyPr>
          <a:lstStyle/>
          <a:p>
            <a:r>
              <a:rPr lang="en-US" sz="5867" dirty="0"/>
              <a:t>NIST Supply Chain Risk Management Framework 800-161</a:t>
            </a:r>
          </a:p>
        </p:txBody>
      </p:sp>
    </p:spTree>
    <p:extLst>
      <p:ext uri="{BB962C8B-B14F-4D97-AF65-F5344CB8AC3E}">
        <p14:creationId xmlns:p14="http://schemas.microsoft.com/office/powerpoint/2010/main" val="2025980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2055139"/>
            <a:ext cx="10579100" cy="3154535"/>
          </a:xfrm>
        </p:spPr>
        <p:txBody>
          <a:bodyPr/>
          <a:lstStyle/>
          <a:p>
            <a:pPr marL="0" indent="0">
              <a:buNone/>
            </a:pPr>
            <a:endParaRPr lang="en-US" sz="2933"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a:xfrm>
            <a:off x="613833" y="495347"/>
            <a:ext cx="11293687" cy="658539"/>
          </a:xfrm>
        </p:spPr>
        <p:txBody>
          <a:bodyPr anchor="t">
            <a:normAutofit/>
          </a:bodyPr>
          <a:lstStyle/>
          <a:p>
            <a:r>
              <a:rPr lang="en-US" sz="3200" dirty="0"/>
              <a:t>NIST Supply Chain Risk Management Framework (SCRMF) 800-161</a:t>
            </a:r>
          </a:p>
        </p:txBody>
      </p:sp>
      <p:sp>
        <p:nvSpPr>
          <p:cNvPr id="4" name="Text Placeholder 1">
            <a:extLst>
              <a:ext uri="{FF2B5EF4-FFF2-40B4-BE49-F238E27FC236}">
                <a16:creationId xmlns:a16="http://schemas.microsoft.com/office/drawing/2014/main" id="{40E5C685-3C6C-EEB7-4D63-99AAA8135051}"/>
              </a:ext>
            </a:extLst>
          </p:cNvPr>
          <p:cNvSpPr txBox="1">
            <a:spLocks/>
          </p:cNvSpPr>
          <p:nvPr/>
        </p:nvSpPr>
        <p:spPr>
          <a:xfrm>
            <a:off x="397084" y="2051185"/>
            <a:ext cx="11727181" cy="3154535"/>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chemeClr val="tx2"/>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2000" b="1" i="0" kern="1200" baseline="0">
                <a:solidFill>
                  <a:schemeClr val="tx2"/>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Lucida Grande"/>
              <a:buChar char="&gt;"/>
              <a:defRPr sz="1800" b="1" i="0" kern="1200" baseline="0">
                <a:solidFill>
                  <a:schemeClr val="tx2"/>
                </a:solidFill>
                <a:latin typeface="Open Sans" charset="0"/>
                <a:ea typeface="Open Sans" charset="0"/>
                <a:cs typeface="Open Sans" charset="0"/>
              </a:defRPr>
            </a:lvl3pPr>
            <a:lvl4pPr marL="1600200" indent="-228600" algn="l" defTabSz="457200" rtl="0" eaLnBrk="1" latinLnBrk="0" hangingPunct="1">
              <a:spcBef>
                <a:spcPct val="20000"/>
              </a:spcBef>
              <a:buFont typeface="Arial"/>
              <a:buChar char="–"/>
              <a:defRPr sz="1600" b="1" i="0" kern="1200" baseline="0">
                <a:solidFill>
                  <a:schemeClr val="tx2"/>
                </a:solidFill>
                <a:latin typeface="Open Sans" charset="0"/>
                <a:ea typeface="Open Sans" charset="0"/>
                <a:cs typeface="Open Sans" charset="0"/>
              </a:defRPr>
            </a:lvl4pPr>
            <a:lvl5pPr marL="2057400" indent="-228600" algn="l" defTabSz="457200" rtl="0" eaLnBrk="1" latinLnBrk="0" hangingPunct="1">
              <a:spcBef>
                <a:spcPct val="20000"/>
              </a:spcBef>
              <a:buFont typeface="Lucida Grande"/>
              <a:buChar char="&gt;"/>
              <a:defRPr sz="1400" b="1" i="0" kern="1200" baseline="0">
                <a:solidFill>
                  <a:schemeClr val="tx2"/>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133" b="0" dirty="0"/>
          </a:p>
          <a:p>
            <a:endParaRPr lang="en-US" sz="2133" b="0" dirty="0"/>
          </a:p>
          <a:p>
            <a:endParaRPr lang="en-US" sz="2133" b="0" dirty="0"/>
          </a:p>
          <a:p>
            <a:endParaRPr lang="en-US" sz="2133" b="0" dirty="0"/>
          </a:p>
          <a:p>
            <a:endParaRPr lang="en-US" sz="2667" b="0" dirty="0"/>
          </a:p>
        </p:txBody>
      </p:sp>
      <p:sp>
        <p:nvSpPr>
          <p:cNvPr id="5" name="Text Placeholder 1">
            <a:extLst>
              <a:ext uri="{FF2B5EF4-FFF2-40B4-BE49-F238E27FC236}">
                <a16:creationId xmlns:a16="http://schemas.microsoft.com/office/drawing/2014/main" id="{2F86625D-B9CB-7198-E4A5-79EF3C3619A2}"/>
              </a:ext>
            </a:extLst>
          </p:cNvPr>
          <p:cNvSpPr txBox="1">
            <a:spLocks/>
          </p:cNvSpPr>
          <p:nvPr/>
        </p:nvSpPr>
        <p:spPr>
          <a:xfrm>
            <a:off x="630765" y="2284358"/>
            <a:ext cx="10778916" cy="3154535"/>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chemeClr val="tx2"/>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2000" b="1" i="0" kern="1200" baseline="0">
                <a:solidFill>
                  <a:schemeClr val="tx2"/>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Lucida Grande"/>
              <a:buChar char="&gt;"/>
              <a:defRPr sz="1800" b="1" i="0" kern="1200" baseline="0">
                <a:solidFill>
                  <a:schemeClr val="tx2"/>
                </a:solidFill>
                <a:latin typeface="Open Sans" charset="0"/>
                <a:ea typeface="Open Sans" charset="0"/>
                <a:cs typeface="Open Sans" charset="0"/>
              </a:defRPr>
            </a:lvl3pPr>
            <a:lvl4pPr marL="1600200" indent="-228600" algn="l" defTabSz="457200" rtl="0" eaLnBrk="1" latinLnBrk="0" hangingPunct="1">
              <a:spcBef>
                <a:spcPct val="20000"/>
              </a:spcBef>
              <a:buFont typeface="Arial"/>
              <a:buChar char="–"/>
              <a:defRPr sz="1600" b="1" i="0" kern="1200" baseline="0">
                <a:solidFill>
                  <a:schemeClr val="tx2"/>
                </a:solidFill>
                <a:latin typeface="Open Sans" charset="0"/>
                <a:ea typeface="Open Sans" charset="0"/>
                <a:cs typeface="Open Sans" charset="0"/>
              </a:defRPr>
            </a:lvl4pPr>
            <a:lvl5pPr marL="2057400" indent="-228600" algn="l" defTabSz="457200" rtl="0" eaLnBrk="1" latinLnBrk="0" hangingPunct="1">
              <a:spcBef>
                <a:spcPct val="20000"/>
              </a:spcBef>
              <a:buFont typeface="Lucida Grande"/>
              <a:buChar char="&gt;"/>
              <a:defRPr sz="1400" b="1" i="0" kern="1200" baseline="0">
                <a:solidFill>
                  <a:schemeClr val="tx2"/>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667" b="0" dirty="0"/>
              <a:t>“Cybersecurity Supply Chain Risk Management (C-SCRM) is a systematic process for managing exposure to cybersecurity risks throughout the supply chain and developing appropriate response strategies, policies, processes, and procedures. The purpose of this publication is to provide guidance to enterprises on how to identify, assess, select, and implement risk management processes and mitigating controls across the enterprise to help manage cybersecurity risks throughout the supply chain.”</a:t>
            </a:r>
          </a:p>
          <a:p>
            <a:endParaRPr lang="en-US" sz="2133" b="0" dirty="0"/>
          </a:p>
          <a:p>
            <a:endParaRPr lang="en-US" sz="2133" b="0" dirty="0"/>
          </a:p>
          <a:p>
            <a:endParaRPr lang="en-US" sz="2133" b="0" dirty="0"/>
          </a:p>
          <a:p>
            <a:endParaRPr lang="en-US" sz="2133" b="0" dirty="0"/>
          </a:p>
          <a:p>
            <a:endParaRPr lang="en-US" sz="2667" b="0" dirty="0"/>
          </a:p>
        </p:txBody>
      </p:sp>
    </p:spTree>
    <p:extLst>
      <p:ext uri="{BB962C8B-B14F-4D97-AF65-F5344CB8AC3E}">
        <p14:creationId xmlns:p14="http://schemas.microsoft.com/office/powerpoint/2010/main" val="1110366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2055139"/>
            <a:ext cx="10579100" cy="3154535"/>
          </a:xfrm>
        </p:spPr>
        <p:txBody>
          <a:bodyPr/>
          <a:lstStyle/>
          <a:p>
            <a:pPr marL="0" indent="0">
              <a:buNone/>
            </a:pPr>
            <a:endParaRPr lang="en-US" sz="2933"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a:xfrm>
            <a:off x="613833" y="495347"/>
            <a:ext cx="11293687" cy="1322664"/>
          </a:xfrm>
        </p:spPr>
        <p:txBody>
          <a:bodyPr/>
          <a:lstStyle/>
          <a:p>
            <a:r>
              <a:rPr lang="en-US" dirty="0"/>
              <a:t>NIST SCRMF 800-161</a:t>
            </a:r>
          </a:p>
          <a:p>
            <a:endParaRPr lang="en-US" dirty="0"/>
          </a:p>
        </p:txBody>
      </p:sp>
      <p:pic>
        <p:nvPicPr>
          <p:cNvPr id="6" name="Picture 5" descr="A diagram of enterprise&#10;&#10;Description automatically generated">
            <a:extLst>
              <a:ext uri="{FF2B5EF4-FFF2-40B4-BE49-F238E27FC236}">
                <a16:creationId xmlns:a16="http://schemas.microsoft.com/office/drawing/2014/main" id="{DEC68CB2-DB77-9064-25B3-C553E59B7B54}"/>
              </a:ext>
            </a:extLst>
          </p:cNvPr>
          <p:cNvPicPr>
            <a:picLocks noChangeAspect="1"/>
          </p:cNvPicPr>
          <p:nvPr/>
        </p:nvPicPr>
        <p:blipFill>
          <a:blip r:embed="rId3"/>
          <a:stretch>
            <a:fillRect/>
          </a:stretch>
        </p:blipFill>
        <p:spPr>
          <a:xfrm>
            <a:off x="1524000" y="1147307"/>
            <a:ext cx="8365067" cy="4923743"/>
          </a:xfrm>
          <a:prstGeom prst="rect">
            <a:avLst/>
          </a:prstGeom>
        </p:spPr>
      </p:pic>
    </p:spTree>
    <p:extLst>
      <p:ext uri="{BB962C8B-B14F-4D97-AF65-F5344CB8AC3E}">
        <p14:creationId xmlns:p14="http://schemas.microsoft.com/office/powerpoint/2010/main" val="3047885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2055139"/>
            <a:ext cx="10579100" cy="3154535"/>
          </a:xfrm>
        </p:spPr>
        <p:txBody>
          <a:bodyPr/>
          <a:lstStyle/>
          <a:p>
            <a:pPr marL="0" indent="0">
              <a:buNone/>
            </a:pPr>
            <a:endParaRPr lang="en-US" sz="2933"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a:xfrm>
            <a:off x="613833" y="495347"/>
            <a:ext cx="11293687" cy="1322664"/>
          </a:xfrm>
        </p:spPr>
        <p:txBody>
          <a:bodyPr anchor="t"/>
          <a:lstStyle/>
          <a:p>
            <a:r>
              <a:rPr lang="en-US" dirty="0"/>
              <a:t>SCRMF 800-161</a:t>
            </a:r>
          </a:p>
        </p:txBody>
      </p:sp>
      <p:sp>
        <p:nvSpPr>
          <p:cNvPr id="4" name="Text Placeholder 1">
            <a:extLst>
              <a:ext uri="{FF2B5EF4-FFF2-40B4-BE49-F238E27FC236}">
                <a16:creationId xmlns:a16="http://schemas.microsoft.com/office/drawing/2014/main" id="{40E5C685-3C6C-EEB7-4D63-99AAA8135051}"/>
              </a:ext>
            </a:extLst>
          </p:cNvPr>
          <p:cNvSpPr txBox="1">
            <a:spLocks/>
          </p:cNvSpPr>
          <p:nvPr/>
        </p:nvSpPr>
        <p:spPr>
          <a:xfrm>
            <a:off x="397084" y="1436915"/>
            <a:ext cx="11727181" cy="3768806"/>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chemeClr val="tx2"/>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2000" b="1" i="0" kern="1200" baseline="0">
                <a:solidFill>
                  <a:schemeClr val="tx2"/>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Lucida Grande"/>
              <a:buChar char="&gt;"/>
              <a:defRPr sz="1800" b="1" i="0" kern="1200" baseline="0">
                <a:solidFill>
                  <a:schemeClr val="tx2"/>
                </a:solidFill>
                <a:latin typeface="Open Sans" charset="0"/>
                <a:ea typeface="Open Sans" charset="0"/>
                <a:cs typeface="Open Sans" charset="0"/>
              </a:defRPr>
            </a:lvl3pPr>
            <a:lvl4pPr marL="1600200" indent="-228600" algn="l" defTabSz="457200" rtl="0" eaLnBrk="1" latinLnBrk="0" hangingPunct="1">
              <a:spcBef>
                <a:spcPct val="20000"/>
              </a:spcBef>
              <a:buFont typeface="Arial"/>
              <a:buChar char="–"/>
              <a:defRPr sz="1600" b="1" i="0" kern="1200" baseline="0">
                <a:solidFill>
                  <a:schemeClr val="tx2"/>
                </a:solidFill>
                <a:latin typeface="Open Sans" charset="0"/>
                <a:ea typeface="Open Sans" charset="0"/>
                <a:cs typeface="Open Sans" charset="0"/>
              </a:defRPr>
            </a:lvl4pPr>
            <a:lvl5pPr marL="2057400" indent="-228600" algn="l" defTabSz="457200" rtl="0" eaLnBrk="1" latinLnBrk="0" hangingPunct="1">
              <a:spcBef>
                <a:spcPct val="20000"/>
              </a:spcBef>
              <a:buFont typeface="Lucida Grande"/>
              <a:buChar char="&gt;"/>
              <a:defRPr sz="1400" b="1" i="0" kern="1200" baseline="0">
                <a:solidFill>
                  <a:schemeClr val="tx2"/>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t>Frame risk</a:t>
            </a:r>
            <a:r>
              <a:rPr lang="en-US" sz="2133" b="0" dirty="0"/>
              <a:t> </a:t>
            </a:r>
          </a:p>
          <a:p>
            <a:pPr lvl="1"/>
            <a:r>
              <a:rPr lang="en-US" sz="1867" b="0" dirty="0"/>
              <a:t>Establish the context for risk-based decisions and the current state of the enterprise’s information and communications technology and services and the associated supply chain.</a:t>
            </a:r>
          </a:p>
          <a:p>
            <a:r>
              <a:rPr lang="en-US" sz="2133" dirty="0"/>
              <a:t>Assess risk </a:t>
            </a:r>
          </a:p>
          <a:p>
            <a:pPr lvl="1"/>
            <a:r>
              <a:rPr lang="en-US" sz="1867" b="0" dirty="0"/>
              <a:t>Review and interpret criticality, threat, vulnerability, likelihood, impact, and related information.</a:t>
            </a:r>
          </a:p>
          <a:p>
            <a:r>
              <a:rPr lang="en-US" sz="2133" dirty="0"/>
              <a:t>Respond to risk</a:t>
            </a:r>
          </a:p>
          <a:p>
            <a:pPr lvl="1"/>
            <a:r>
              <a:rPr lang="en-US" sz="1867" b="0" dirty="0"/>
              <a:t>Select, tailor, and implement mitigation controls based on risk assessment findings.</a:t>
            </a:r>
          </a:p>
          <a:p>
            <a:r>
              <a:rPr lang="en-US" sz="2133" dirty="0"/>
              <a:t>Monitor risk </a:t>
            </a:r>
          </a:p>
          <a:p>
            <a:pPr lvl="1"/>
            <a:r>
              <a:rPr lang="en-US" sz="1867" b="0" dirty="0"/>
              <a:t>Monitor risk exposure and the effectiveness of mitigating risk on an ongoing basis, including tracking changes to an information system or supply chain using effective enterprise communications and a feedback loop for continuous improvement.</a:t>
            </a:r>
          </a:p>
          <a:p>
            <a:endParaRPr lang="en-US" sz="2133" b="0" dirty="0"/>
          </a:p>
          <a:p>
            <a:endParaRPr lang="en-US" sz="2133" b="0" dirty="0"/>
          </a:p>
          <a:p>
            <a:endParaRPr lang="en-US" sz="2133" b="0" dirty="0"/>
          </a:p>
          <a:p>
            <a:endParaRPr lang="en-US" sz="2133" b="0" dirty="0"/>
          </a:p>
          <a:p>
            <a:endParaRPr lang="en-US" sz="2133" b="0" dirty="0"/>
          </a:p>
          <a:p>
            <a:endParaRPr lang="en-US" sz="2667" b="0" dirty="0"/>
          </a:p>
        </p:txBody>
      </p:sp>
    </p:spTree>
    <p:extLst>
      <p:ext uri="{BB962C8B-B14F-4D97-AF65-F5344CB8AC3E}">
        <p14:creationId xmlns:p14="http://schemas.microsoft.com/office/powerpoint/2010/main" val="2438227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of a diagram of a risk management process&#10;&#10;Description automatically generated">
            <a:extLst>
              <a:ext uri="{FF2B5EF4-FFF2-40B4-BE49-F238E27FC236}">
                <a16:creationId xmlns:a16="http://schemas.microsoft.com/office/drawing/2014/main" id="{6F350688-506C-6288-9CE8-D5A6A0F2126D}"/>
              </a:ext>
            </a:extLst>
          </p:cNvPr>
          <p:cNvPicPr>
            <a:picLocks noChangeAspect="1"/>
          </p:cNvPicPr>
          <p:nvPr/>
        </p:nvPicPr>
        <p:blipFill>
          <a:blip r:embed="rId3"/>
          <a:stretch>
            <a:fillRect/>
          </a:stretch>
        </p:blipFill>
        <p:spPr>
          <a:xfrm>
            <a:off x="1656128" y="1050204"/>
            <a:ext cx="8879745" cy="4952165"/>
          </a:xfrm>
          <a:prstGeom prst="rect">
            <a:avLst/>
          </a:prstGeom>
        </p:spPr>
      </p:pic>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2055139"/>
            <a:ext cx="10579100" cy="3154535"/>
          </a:xfrm>
        </p:spPr>
        <p:txBody>
          <a:bodyPr/>
          <a:lstStyle/>
          <a:p>
            <a:pPr marL="0" indent="0">
              <a:buNone/>
            </a:pPr>
            <a:endParaRPr lang="en-US" sz="2933"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a:xfrm>
            <a:off x="613833" y="495347"/>
            <a:ext cx="11293687" cy="1322664"/>
          </a:xfrm>
        </p:spPr>
        <p:txBody>
          <a:bodyPr/>
          <a:lstStyle/>
          <a:p>
            <a:r>
              <a:rPr lang="en-US" dirty="0"/>
              <a:t>NIST SCRMF 800-161</a:t>
            </a:r>
          </a:p>
          <a:p>
            <a:endParaRPr lang="en-US" dirty="0"/>
          </a:p>
        </p:txBody>
      </p:sp>
    </p:spTree>
    <p:extLst>
      <p:ext uri="{BB962C8B-B14F-4D97-AF65-F5344CB8AC3E}">
        <p14:creationId xmlns:p14="http://schemas.microsoft.com/office/powerpoint/2010/main" val="2270568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2055139"/>
            <a:ext cx="10579100" cy="3154535"/>
          </a:xfrm>
        </p:spPr>
        <p:txBody>
          <a:bodyPr/>
          <a:lstStyle/>
          <a:p>
            <a:pPr marL="0" indent="0">
              <a:buNone/>
            </a:pPr>
            <a:endParaRPr lang="en-US" sz="2933"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a:xfrm>
            <a:off x="613833" y="495347"/>
            <a:ext cx="11293687" cy="1322664"/>
          </a:xfrm>
        </p:spPr>
        <p:txBody>
          <a:bodyPr anchor="t"/>
          <a:lstStyle/>
          <a:p>
            <a:r>
              <a:rPr lang="en-US" dirty="0"/>
              <a:t>NIST SCRMF 800-161</a:t>
            </a:r>
          </a:p>
        </p:txBody>
      </p:sp>
      <p:pic>
        <p:nvPicPr>
          <p:cNvPr id="5" name="Picture 4" descr="A diagram of a diagram of a company's enterprise&#10;&#10;Description automatically generated">
            <a:extLst>
              <a:ext uri="{FF2B5EF4-FFF2-40B4-BE49-F238E27FC236}">
                <a16:creationId xmlns:a16="http://schemas.microsoft.com/office/drawing/2014/main" id="{900192B4-D338-2E92-D32F-3475798714A4}"/>
              </a:ext>
            </a:extLst>
          </p:cNvPr>
          <p:cNvPicPr>
            <a:picLocks noChangeAspect="1"/>
          </p:cNvPicPr>
          <p:nvPr/>
        </p:nvPicPr>
        <p:blipFill rotWithShape="1">
          <a:blip r:embed="rId3"/>
          <a:srcRect t="3196"/>
          <a:stretch/>
        </p:blipFill>
        <p:spPr>
          <a:xfrm>
            <a:off x="2403679" y="1648326"/>
            <a:ext cx="7384641" cy="4119155"/>
          </a:xfrm>
          <a:prstGeom prst="rect">
            <a:avLst/>
          </a:prstGeom>
        </p:spPr>
      </p:pic>
    </p:spTree>
    <p:extLst>
      <p:ext uri="{BB962C8B-B14F-4D97-AF65-F5344CB8AC3E}">
        <p14:creationId xmlns:p14="http://schemas.microsoft.com/office/powerpoint/2010/main" val="2521440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2055139"/>
            <a:ext cx="10579100" cy="3154535"/>
          </a:xfrm>
        </p:spPr>
        <p:txBody>
          <a:bodyPr/>
          <a:lstStyle/>
          <a:p>
            <a:pPr marL="0" indent="0">
              <a:buNone/>
            </a:pPr>
            <a:endParaRPr lang="en-US" sz="2933" b="0" dirty="0"/>
          </a:p>
          <a:p>
            <a:endParaRPr lang="en-US" sz="2667" b="0" dirty="0"/>
          </a:p>
        </p:txBody>
      </p:sp>
      <p:pic>
        <p:nvPicPr>
          <p:cNvPr id="6" name="Picture 5" descr="A white paper with black text&#10;&#10;Description automatically generated">
            <a:extLst>
              <a:ext uri="{FF2B5EF4-FFF2-40B4-BE49-F238E27FC236}">
                <a16:creationId xmlns:a16="http://schemas.microsoft.com/office/drawing/2014/main" id="{C5F55FA0-5F82-BAE5-4B99-A512DDD09F6C}"/>
              </a:ext>
            </a:extLst>
          </p:cNvPr>
          <p:cNvPicPr>
            <a:picLocks noChangeAspect="1"/>
          </p:cNvPicPr>
          <p:nvPr/>
        </p:nvPicPr>
        <p:blipFill>
          <a:blip r:embed="rId3"/>
          <a:stretch>
            <a:fillRect/>
          </a:stretch>
        </p:blipFill>
        <p:spPr>
          <a:xfrm>
            <a:off x="1686350" y="335716"/>
            <a:ext cx="8819300" cy="5700280"/>
          </a:xfrm>
          <a:prstGeom prst="rect">
            <a:avLst/>
          </a:prstGeom>
        </p:spPr>
      </p:pic>
    </p:spTree>
    <p:extLst>
      <p:ext uri="{BB962C8B-B14F-4D97-AF65-F5344CB8AC3E}">
        <p14:creationId xmlns:p14="http://schemas.microsoft.com/office/powerpoint/2010/main" val="3512790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2055139"/>
            <a:ext cx="10579100" cy="3154535"/>
          </a:xfrm>
        </p:spPr>
        <p:txBody>
          <a:bodyPr/>
          <a:lstStyle/>
          <a:p>
            <a:pPr marL="0" indent="0">
              <a:buNone/>
            </a:pPr>
            <a:endParaRPr lang="en-US" sz="2933"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a:xfrm>
            <a:off x="613833" y="495347"/>
            <a:ext cx="11293687" cy="1322664"/>
          </a:xfrm>
        </p:spPr>
        <p:txBody>
          <a:bodyPr/>
          <a:lstStyle/>
          <a:p>
            <a:r>
              <a:rPr lang="en-US" dirty="0"/>
              <a:t>NIST SCRMF 800-161</a:t>
            </a:r>
          </a:p>
          <a:p>
            <a:endParaRPr lang="en-US" dirty="0"/>
          </a:p>
        </p:txBody>
      </p:sp>
      <p:pic>
        <p:nvPicPr>
          <p:cNvPr id="6" name="Picture 5" descr="A diagram of a performance measurement&#10;&#10;Description automatically generated">
            <a:extLst>
              <a:ext uri="{FF2B5EF4-FFF2-40B4-BE49-F238E27FC236}">
                <a16:creationId xmlns:a16="http://schemas.microsoft.com/office/drawing/2014/main" id="{2399EF16-15C5-3AE6-B9AA-D9E054EF8907}"/>
              </a:ext>
            </a:extLst>
          </p:cNvPr>
          <p:cNvPicPr>
            <a:picLocks noChangeAspect="1"/>
          </p:cNvPicPr>
          <p:nvPr/>
        </p:nvPicPr>
        <p:blipFill>
          <a:blip r:embed="rId3"/>
          <a:stretch>
            <a:fillRect/>
          </a:stretch>
        </p:blipFill>
        <p:spPr>
          <a:xfrm>
            <a:off x="0" y="1187157"/>
            <a:ext cx="12286827" cy="5670844"/>
          </a:xfrm>
          <a:prstGeom prst="rect">
            <a:avLst/>
          </a:prstGeom>
        </p:spPr>
      </p:pic>
    </p:spTree>
    <p:extLst>
      <p:ext uri="{BB962C8B-B14F-4D97-AF65-F5344CB8AC3E}">
        <p14:creationId xmlns:p14="http://schemas.microsoft.com/office/powerpoint/2010/main" val="284608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1556657"/>
            <a:ext cx="10912881" cy="3803331"/>
          </a:xfrm>
        </p:spPr>
        <p:txBody>
          <a:bodyPr/>
          <a:lstStyle/>
          <a:p>
            <a:pPr marL="0" indent="0">
              <a:buNone/>
            </a:pPr>
            <a:r>
              <a:rPr lang="en-US" sz="2667" b="0" dirty="0"/>
              <a:t>Refinitiv surveyed 1,800 businesses in February 2020 and found</a:t>
            </a:r>
          </a:p>
          <a:p>
            <a:r>
              <a:rPr lang="en-US" sz="2400" b="0" dirty="0"/>
              <a:t>60% of respondents were not fully monitoring third-party suppliers for on-going risks. </a:t>
            </a:r>
          </a:p>
          <a:p>
            <a:r>
              <a:rPr lang="en-US" sz="2400" b="0" dirty="0"/>
              <a:t>62% said they did not know how many third parties they engage are outsourcing work to others. </a:t>
            </a:r>
          </a:p>
          <a:p>
            <a:r>
              <a:rPr lang="en-US" sz="2400" b="0" dirty="0"/>
              <a:t>53% said they would report a third-party breach internally </a:t>
            </a:r>
          </a:p>
          <a:p>
            <a:r>
              <a:rPr lang="en-US" sz="2400" b="0" dirty="0"/>
              <a:t>only 16% would report it externally, demonstrating just how quickly the firm’s perspective on this type of risk can become murky</a:t>
            </a:r>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Third-Party Risk Management</a:t>
            </a:r>
          </a:p>
        </p:txBody>
      </p:sp>
    </p:spTree>
    <p:extLst>
      <p:ext uri="{BB962C8B-B14F-4D97-AF65-F5344CB8AC3E}">
        <p14:creationId xmlns:p14="http://schemas.microsoft.com/office/powerpoint/2010/main" val="3131378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0"/>
          </p:nvPr>
        </p:nvSpPr>
        <p:spPr>
          <a:prstGeom prst="rect">
            <a:avLst/>
          </a:prstGeom>
        </p:spPr>
        <p:txBody>
          <a:bodyPr/>
          <a:lstStyle/>
          <a:p>
            <a:pPr marL="0" indent="0">
              <a:buNone/>
            </a:pPr>
            <a:endParaRPr lang="en-US" sz="2933" dirty="0"/>
          </a:p>
          <a:p>
            <a:endParaRPr lang="en-US" sz="2667" dirty="0"/>
          </a:p>
        </p:txBody>
      </p:sp>
      <p:pic>
        <p:nvPicPr>
          <p:cNvPr id="5" name="Picture 4" descr="A diagram of a relationship between c-scrm documents&#10;&#10;Description automatically generated">
            <a:extLst>
              <a:ext uri="{FF2B5EF4-FFF2-40B4-BE49-F238E27FC236}">
                <a16:creationId xmlns:a16="http://schemas.microsoft.com/office/drawing/2014/main" id="{7B60884B-9ADC-B864-628E-92FE69418C7C}"/>
              </a:ext>
            </a:extLst>
          </p:cNvPr>
          <p:cNvPicPr>
            <a:picLocks noChangeAspect="1"/>
          </p:cNvPicPr>
          <p:nvPr/>
        </p:nvPicPr>
        <p:blipFill>
          <a:blip r:embed="rId3"/>
          <a:stretch>
            <a:fillRect/>
          </a:stretch>
        </p:blipFill>
        <p:spPr>
          <a:xfrm>
            <a:off x="401319" y="0"/>
            <a:ext cx="8971281" cy="5971681"/>
          </a:xfrm>
          <a:prstGeom prst="rect">
            <a:avLst/>
          </a:prstGeom>
        </p:spPr>
      </p:pic>
    </p:spTree>
    <p:extLst>
      <p:ext uri="{BB962C8B-B14F-4D97-AF65-F5344CB8AC3E}">
        <p14:creationId xmlns:p14="http://schemas.microsoft.com/office/powerpoint/2010/main" val="3091218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806450" y="1818011"/>
            <a:ext cx="10579100" cy="3736123"/>
          </a:xfrm>
        </p:spPr>
        <p:txBody>
          <a:bodyPr/>
          <a:lstStyle/>
          <a:p>
            <a:r>
              <a:rPr lang="en-US" sz="2933" b="0" dirty="0"/>
              <a:t>Section 4 Enhanced Controls</a:t>
            </a:r>
          </a:p>
          <a:p>
            <a:pPr lvl="1"/>
            <a:r>
              <a:rPr lang="en-US" sz="1867" b="0" dirty="0"/>
              <a:t>If a [NIST SP 800-53, Rev. 5] control or enhancement was determined to be an information security control that serves as a foundational control for C-SCRM but is not specific to C-SCRM, it is not included in this publication.</a:t>
            </a:r>
          </a:p>
          <a:p>
            <a:pPr lvl="1"/>
            <a:r>
              <a:rPr lang="en-US" sz="1867" b="0" dirty="0"/>
              <a:t>If a [NIST SP 800-53, Rev. 5] control or enhancement was determined to be relevant to C-SCRM, the levels in which the control applies are also provided. </a:t>
            </a:r>
          </a:p>
          <a:p>
            <a:pPr lvl="1"/>
            <a:r>
              <a:rPr lang="en-US" sz="1867" b="0" dirty="0"/>
              <a:t>If a [NIST SP 800-53, Rev. 5] enhancement was determined to be relevant to C-SCRM but the parent control was not, then the parent control number and title are included, but there is no supplemental C-SCRM guidance.</a:t>
            </a:r>
          </a:p>
          <a:p>
            <a:pPr lvl="1"/>
            <a:r>
              <a:rPr lang="en-US" sz="1867" b="0" dirty="0"/>
              <a:t>If [NIST SP 800-53, Rev. 5] already captures withdrawals or reorganization of prior [NIST SP 800-161] controls, it is not included.</a:t>
            </a:r>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a:xfrm>
            <a:off x="613833" y="495347"/>
            <a:ext cx="11293687" cy="1322664"/>
          </a:xfrm>
        </p:spPr>
        <p:txBody>
          <a:bodyPr anchor="t"/>
          <a:lstStyle/>
          <a:p>
            <a:r>
              <a:rPr lang="en-US" dirty="0"/>
              <a:t>SCRMF 800-161 and NIST 800-53</a:t>
            </a:r>
          </a:p>
        </p:txBody>
      </p:sp>
    </p:spTree>
    <p:extLst>
      <p:ext uri="{BB962C8B-B14F-4D97-AF65-F5344CB8AC3E}">
        <p14:creationId xmlns:p14="http://schemas.microsoft.com/office/powerpoint/2010/main" val="3035792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806450" y="1654629"/>
            <a:ext cx="10579100" cy="3701797"/>
          </a:xfrm>
        </p:spPr>
        <p:txBody>
          <a:bodyPr/>
          <a:lstStyle/>
          <a:p>
            <a:r>
              <a:rPr lang="en-US" sz="2933" b="0" dirty="0"/>
              <a:t>Section 4 Enhanced Controls (</a:t>
            </a:r>
            <a:r>
              <a:rPr lang="en-US" sz="2933" b="0" dirty="0" err="1"/>
              <a:t>Cont</a:t>
            </a:r>
            <a:r>
              <a:rPr lang="en-US" sz="2933" b="0" dirty="0"/>
              <a:t>)</a:t>
            </a:r>
          </a:p>
          <a:p>
            <a:pPr lvl="1"/>
            <a:r>
              <a:rPr lang="en-US" sz="2133" b="0" dirty="0"/>
              <a:t>C-SCRM controls/enhancements that do not have an associated [NIST SP 800-53, Rev. 5] control/enhancement are listed with their titles and the control/enhancement text.</a:t>
            </a:r>
          </a:p>
          <a:p>
            <a:pPr lvl="1"/>
            <a:r>
              <a:rPr lang="en-US" sz="2133" b="0" dirty="0"/>
              <a:t>All C-SCRM controls include the levels for which the control applies and supplemental C-SCRM guidance as applicable.</a:t>
            </a:r>
          </a:p>
          <a:p>
            <a:pPr lvl="1"/>
            <a:r>
              <a:rPr lang="en-US" sz="2133" b="0" dirty="0"/>
              <a:t>When a control enhancement provides a mechanism for implementing the C-SCRM control, the control enhancement is listed within the Supplemental C-SCRM Guidance and is not included separately.</a:t>
            </a:r>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a:xfrm>
            <a:off x="613833" y="495347"/>
            <a:ext cx="11293687" cy="1322664"/>
          </a:xfrm>
        </p:spPr>
        <p:txBody>
          <a:bodyPr anchor="t"/>
          <a:lstStyle/>
          <a:p>
            <a:r>
              <a:rPr lang="en-US" dirty="0"/>
              <a:t>SCRMF 800-161 and NIST 800-53</a:t>
            </a:r>
          </a:p>
        </p:txBody>
      </p:sp>
    </p:spTree>
    <p:extLst>
      <p:ext uri="{BB962C8B-B14F-4D97-AF65-F5344CB8AC3E}">
        <p14:creationId xmlns:p14="http://schemas.microsoft.com/office/powerpoint/2010/main" val="1473806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806450" y="1719943"/>
            <a:ext cx="10579100" cy="3636483"/>
          </a:xfrm>
        </p:spPr>
        <p:txBody>
          <a:bodyPr/>
          <a:lstStyle/>
          <a:p>
            <a:r>
              <a:rPr lang="en-US" sz="2933" b="0" dirty="0"/>
              <a:t>Section 4 New Controls</a:t>
            </a:r>
          </a:p>
          <a:p>
            <a:pPr lvl="1"/>
            <a:r>
              <a:rPr lang="en-US" sz="2133" b="0" dirty="0"/>
              <a:t>The C-SCRM Control MA-8 – Maintenance Monitoring and Information Sharing is added to the Maintenance control family</a:t>
            </a:r>
          </a:p>
          <a:p>
            <a:pPr lvl="1"/>
            <a:endParaRPr lang="en-US" sz="2133" b="0" dirty="0"/>
          </a:p>
          <a:p>
            <a:pPr lvl="1"/>
            <a:r>
              <a:rPr lang="en-US" sz="2133" b="0" dirty="0"/>
              <a:t>The C-SCRM Control SR-13 – Supplier Inventory is added to the Supply Chain Risk Management control family</a:t>
            </a:r>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a:xfrm>
            <a:off x="613833" y="495347"/>
            <a:ext cx="11293687" cy="1322664"/>
          </a:xfrm>
        </p:spPr>
        <p:txBody>
          <a:bodyPr anchor="t"/>
          <a:lstStyle/>
          <a:p>
            <a:r>
              <a:rPr lang="en-US" dirty="0"/>
              <a:t>SCRMF 800-161 and NIST 800-53</a:t>
            </a:r>
          </a:p>
        </p:txBody>
      </p:sp>
    </p:spTree>
    <p:extLst>
      <p:ext uri="{BB962C8B-B14F-4D97-AF65-F5344CB8AC3E}">
        <p14:creationId xmlns:p14="http://schemas.microsoft.com/office/powerpoint/2010/main" val="865886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806450" y="1611087"/>
            <a:ext cx="10579100" cy="3745340"/>
          </a:xfrm>
        </p:spPr>
        <p:txBody>
          <a:bodyPr/>
          <a:lstStyle/>
          <a:p>
            <a:r>
              <a:rPr lang="en-US" sz="2933" b="0" dirty="0"/>
              <a:t>Review Some Specific Controls</a:t>
            </a:r>
          </a:p>
          <a:p>
            <a:endParaRPr lang="en-US" sz="2933" b="0" dirty="0"/>
          </a:p>
          <a:p>
            <a:r>
              <a:rPr lang="en-US" sz="2933" b="0" dirty="0"/>
              <a:t>Review “Table B-1: C-SCRM Control Summary”</a:t>
            </a:r>
            <a:endParaRPr lang="en-US" sz="2133"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a:xfrm>
            <a:off x="613833" y="495347"/>
            <a:ext cx="11293687" cy="1322664"/>
          </a:xfrm>
        </p:spPr>
        <p:txBody>
          <a:bodyPr anchor="t"/>
          <a:lstStyle/>
          <a:p>
            <a:r>
              <a:rPr lang="en-US" dirty="0"/>
              <a:t>Exploring NIST 800-161 </a:t>
            </a:r>
          </a:p>
        </p:txBody>
      </p:sp>
    </p:spTree>
    <p:extLst>
      <p:ext uri="{BB962C8B-B14F-4D97-AF65-F5344CB8AC3E}">
        <p14:creationId xmlns:p14="http://schemas.microsoft.com/office/powerpoint/2010/main" val="147875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C4590C-1542-2DD4-ED9D-0C80E72278C1}"/>
              </a:ext>
            </a:extLst>
          </p:cNvPr>
          <p:cNvSpPr>
            <a:spLocks noGrp="1"/>
          </p:cNvSpPr>
          <p:nvPr>
            <p:ph type="body" sz="quarter" idx="11"/>
          </p:nvPr>
        </p:nvSpPr>
        <p:spPr>
          <a:xfrm>
            <a:off x="597231" y="1632857"/>
            <a:ext cx="10929485" cy="3829235"/>
          </a:xfrm>
        </p:spPr>
        <p:txBody>
          <a:bodyPr/>
          <a:lstStyle/>
          <a:p>
            <a:r>
              <a:rPr lang="en-US" sz="2667" b="0" dirty="0"/>
              <a:t>Third-party risk management (TPRM) is the process of identifying and mitigating risks created when working with outside organizations.</a:t>
            </a:r>
          </a:p>
          <a:p>
            <a:endParaRPr lang="en-US" sz="2667" b="0" dirty="0"/>
          </a:p>
          <a:p>
            <a:r>
              <a:rPr lang="en-US" sz="2667" b="0" dirty="0"/>
              <a:t>TPRM is the proactive solution to risk control, which provides the framework, policies, and procedures you need to evaluate new and existing third-party partnerships.</a:t>
            </a:r>
          </a:p>
        </p:txBody>
      </p:sp>
      <p:sp>
        <p:nvSpPr>
          <p:cNvPr id="3" name="Text Placeholder 2">
            <a:extLst>
              <a:ext uri="{FF2B5EF4-FFF2-40B4-BE49-F238E27FC236}">
                <a16:creationId xmlns:a16="http://schemas.microsoft.com/office/drawing/2014/main" id="{3DA30060-9EC0-FEE7-08D1-3701BB4FF511}"/>
              </a:ext>
            </a:extLst>
          </p:cNvPr>
          <p:cNvSpPr>
            <a:spLocks noGrp="1"/>
          </p:cNvSpPr>
          <p:nvPr>
            <p:ph type="body" sz="quarter" idx="10"/>
          </p:nvPr>
        </p:nvSpPr>
        <p:spPr/>
        <p:txBody>
          <a:bodyPr/>
          <a:lstStyle/>
          <a:p>
            <a:r>
              <a:rPr lang="en-US" dirty="0"/>
              <a:t>What Is Third-Party Risk Management?</a:t>
            </a:r>
          </a:p>
        </p:txBody>
      </p:sp>
    </p:spTree>
    <p:extLst>
      <p:ext uri="{BB962C8B-B14F-4D97-AF65-F5344CB8AC3E}">
        <p14:creationId xmlns:p14="http://schemas.microsoft.com/office/powerpoint/2010/main" val="4086741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C4590C-1542-2DD4-ED9D-0C80E72278C1}"/>
              </a:ext>
            </a:extLst>
          </p:cNvPr>
          <p:cNvSpPr>
            <a:spLocks noGrp="1"/>
          </p:cNvSpPr>
          <p:nvPr>
            <p:ph type="body" sz="quarter" idx="11"/>
          </p:nvPr>
        </p:nvSpPr>
        <p:spPr/>
        <p:txBody>
          <a:bodyPr/>
          <a:lstStyle/>
          <a:p>
            <a:r>
              <a:rPr lang="en-US" sz="2667" b="0" dirty="0"/>
              <a:t>Cybersecurity risk</a:t>
            </a:r>
          </a:p>
          <a:p>
            <a:r>
              <a:rPr lang="en-US" sz="2667" b="0" dirty="0"/>
              <a:t>Operational risk</a:t>
            </a:r>
          </a:p>
          <a:p>
            <a:r>
              <a:rPr lang="en-US" sz="2667" b="0" dirty="0"/>
              <a:t>Compliance risk</a:t>
            </a:r>
          </a:p>
          <a:p>
            <a:r>
              <a:rPr lang="en-US" sz="2667" b="0" dirty="0"/>
              <a:t>Financial risk</a:t>
            </a:r>
          </a:p>
          <a:p>
            <a:r>
              <a:rPr lang="en-US" sz="2667" b="0" dirty="0"/>
              <a:t>Strategic risk</a:t>
            </a:r>
          </a:p>
          <a:p>
            <a:r>
              <a:rPr lang="en-US" sz="2667" b="0" dirty="0"/>
              <a:t>Reputational risk</a:t>
            </a:r>
          </a:p>
        </p:txBody>
      </p:sp>
      <p:sp>
        <p:nvSpPr>
          <p:cNvPr id="3" name="Text Placeholder 2">
            <a:extLst>
              <a:ext uri="{FF2B5EF4-FFF2-40B4-BE49-F238E27FC236}">
                <a16:creationId xmlns:a16="http://schemas.microsoft.com/office/drawing/2014/main" id="{3DA30060-9EC0-FEE7-08D1-3701BB4FF511}"/>
              </a:ext>
            </a:extLst>
          </p:cNvPr>
          <p:cNvSpPr>
            <a:spLocks noGrp="1"/>
          </p:cNvSpPr>
          <p:nvPr>
            <p:ph type="body" sz="quarter" idx="10"/>
          </p:nvPr>
        </p:nvSpPr>
        <p:spPr/>
        <p:txBody>
          <a:bodyPr/>
          <a:lstStyle/>
          <a:p>
            <a:r>
              <a:rPr lang="en-US" dirty="0"/>
              <a:t>Common Types of 3</a:t>
            </a:r>
            <a:r>
              <a:rPr lang="en-US" baseline="30000" dirty="0"/>
              <a:t>rd </a:t>
            </a:r>
            <a:r>
              <a:rPr lang="en-US" dirty="0"/>
              <a:t>Party Risk</a:t>
            </a:r>
            <a:endParaRPr lang="en-US" baseline="30000" dirty="0"/>
          </a:p>
        </p:txBody>
      </p:sp>
    </p:spTree>
    <p:extLst>
      <p:ext uri="{BB962C8B-B14F-4D97-AF65-F5344CB8AC3E}">
        <p14:creationId xmlns:p14="http://schemas.microsoft.com/office/powerpoint/2010/main" val="328167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C4590C-1542-2DD4-ED9D-0C80E72278C1}"/>
              </a:ext>
            </a:extLst>
          </p:cNvPr>
          <p:cNvSpPr>
            <a:spLocks noGrp="1"/>
          </p:cNvSpPr>
          <p:nvPr>
            <p:ph type="body" sz="quarter" idx="11"/>
          </p:nvPr>
        </p:nvSpPr>
        <p:spPr/>
        <p:txBody>
          <a:bodyPr/>
          <a:lstStyle/>
          <a:p>
            <a:r>
              <a:rPr lang="en-US" sz="2400" b="0" dirty="0"/>
              <a:t>Third-party partners are suppliers or vendors you do direct business with and have formal contracts.</a:t>
            </a:r>
          </a:p>
          <a:p>
            <a:endParaRPr lang="en-US" sz="2400" b="0" dirty="0"/>
          </a:p>
          <a:p>
            <a:r>
              <a:rPr lang="en-US" sz="2400" b="0" dirty="0"/>
              <a:t>Fourth parties are not contractually related to your business. Instead, they are the third-party vendors of your third-party vendors.</a:t>
            </a:r>
          </a:p>
          <a:p>
            <a:endParaRPr lang="en-US" sz="2400" b="0" dirty="0"/>
          </a:p>
          <a:p>
            <a:r>
              <a:rPr lang="en-US" sz="2400" b="0" dirty="0"/>
              <a:t>When designing TPRM and vendor risk management plans, you must consider how you will handle relationships with fourth parties</a:t>
            </a:r>
          </a:p>
          <a:p>
            <a:endParaRPr lang="en-US" sz="2667" b="0" dirty="0"/>
          </a:p>
        </p:txBody>
      </p:sp>
      <p:sp>
        <p:nvSpPr>
          <p:cNvPr id="3" name="Text Placeholder 2">
            <a:extLst>
              <a:ext uri="{FF2B5EF4-FFF2-40B4-BE49-F238E27FC236}">
                <a16:creationId xmlns:a16="http://schemas.microsoft.com/office/drawing/2014/main" id="{3DA30060-9EC0-FEE7-08D1-3701BB4FF511}"/>
              </a:ext>
            </a:extLst>
          </p:cNvPr>
          <p:cNvSpPr>
            <a:spLocks noGrp="1"/>
          </p:cNvSpPr>
          <p:nvPr>
            <p:ph type="body" sz="quarter" idx="10"/>
          </p:nvPr>
        </p:nvSpPr>
        <p:spPr/>
        <p:txBody>
          <a:bodyPr/>
          <a:lstStyle/>
          <a:p>
            <a:r>
              <a:rPr lang="en-US" dirty="0"/>
              <a:t>3</a:t>
            </a:r>
            <a:r>
              <a:rPr lang="en-US" baseline="30000" dirty="0"/>
              <a:t>rd </a:t>
            </a:r>
            <a:r>
              <a:rPr lang="en-US" dirty="0"/>
              <a:t>Party - 3</a:t>
            </a:r>
            <a:r>
              <a:rPr lang="en-US" baseline="30000" dirty="0"/>
              <a:t>rd </a:t>
            </a:r>
            <a:r>
              <a:rPr lang="en-US" dirty="0"/>
              <a:t>Party Risk = 4</a:t>
            </a:r>
            <a:r>
              <a:rPr lang="en-US" baseline="30000" dirty="0"/>
              <a:t>th</a:t>
            </a:r>
            <a:r>
              <a:rPr lang="en-US" dirty="0"/>
              <a:t> Party Risk</a:t>
            </a:r>
            <a:endParaRPr lang="en-US" baseline="30000" dirty="0"/>
          </a:p>
        </p:txBody>
      </p:sp>
    </p:spTree>
    <p:extLst>
      <p:ext uri="{BB962C8B-B14F-4D97-AF65-F5344CB8AC3E}">
        <p14:creationId xmlns:p14="http://schemas.microsoft.com/office/powerpoint/2010/main" val="243309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C4590C-1542-2DD4-ED9D-0C80E72278C1}"/>
              </a:ext>
            </a:extLst>
          </p:cNvPr>
          <p:cNvSpPr>
            <a:spLocks noGrp="1"/>
          </p:cNvSpPr>
          <p:nvPr>
            <p:ph type="body" sz="quarter" idx="11"/>
          </p:nvPr>
        </p:nvSpPr>
        <p:spPr/>
        <p:txBody>
          <a:bodyPr/>
          <a:lstStyle/>
          <a:p>
            <a:r>
              <a:rPr lang="en-US" sz="2400" b="0" dirty="0"/>
              <a:t>Request timely updates to fourth-party changes—additions, subtractions, or adjustments.</a:t>
            </a:r>
          </a:p>
          <a:p>
            <a:endParaRPr lang="en-US" sz="2400" b="0" dirty="0"/>
          </a:p>
          <a:p>
            <a:r>
              <a:rPr lang="en-US" sz="2400" b="0" dirty="0"/>
              <a:t>Create formal documentation for fourth-party partners.</a:t>
            </a:r>
          </a:p>
          <a:p>
            <a:endParaRPr lang="en-US" sz="2400" b="0" dirty="0"/>
          </a:p>
          <a:p>
            <a:r>
              <a:rPr lang="en-US" sz="2400" b="0" dirty="0"/>
              <a:t>Read and review your third party’s due diligence, oversight, and partnership protocols.</a:t>
            </a:r>
          </a:p>
        </p:txBody>
      </p:sp>
      <p:sp>
        <p:nvSpPr>
          <p:cNvPr id="3" name="Text Placeholder 2">
            <a:extLst>
              <a:ext uri="{FF2B5EF4-FFF2-40B4-BE49-F238E27FC236}">
                <a16:creationId xmlns:a16="http://schemas.microsoft.com/office/drawing/2014/main" id="{3DA30060-9EC0-FEE7-08D1-3701BB4FF511}"/>
              </a:ext>
            </a:extLst>
          </p:cNvPr>
          <p:cNvSpPr>
            <a:spLocks noGrp="1"/>
          </p:cNvSpPr>
          <p:nvPr>
            <p:ph type="body" sz="quarter" idx="10"/>
          </p:nvPr>
        </p:nvSpPr>
        <p:spPr/>
        <p:txBody>
          <a:bodyPr/>
          <a:lstStyle/>
          <a:p>
            <a:r>
              <a:rPr lang="en-US" dirty="0"/>
              <a:t>4</a:t>
            </a:r>
            <a:r>
              <a:rPr lang="en-US" baseline="30000" dirty="0"/>
              <a:t>th</a:t>
            </a:r>
            <a:r>
              <a:rPr lang="en-US" dirty="0"/>
              <a:t> Party Risk Management Strategies</a:t>
            </a:r>
            <a:endParaRPr lang="en-US" baseline="30000" dirty="0"/>
          </a:p>
        </p:txBody>
      </p:sp>
    </p:spTree>
    <p:extLst>
      <p:ext uri="{BB962C8B-B14F-4D97-AF65-F5344CB8AC3E}">
        <p14:creationId xmlns:p14="http://schemas.microsoft.com/office/powerpoint/2010/main" val="137621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C4590C-1542-2DD4-ED9D-0C80E72278C1}"/>
              </a:ext>
            </a:extLst>
          </p:cNvPr>
          <p:cNvSpPr>
            <a:spLocks noGrp="1"/>
          </p:cNvSpPr>
          <p:nvPr>
            <p:ph type="body" sz="quarter" idx="11"/>
          </p:nvPr>
        </p:nvSpPr>
        <p:spPr/>
        <p:txBody>
          <a:bodyPr/>
          <a:lstStyle/>
          <a:p>
            <a:r>
              <a:rPr lang="en-US" b="0" dirty="0"/>
              <a:t>HIPAA</a:t>
            </a:r>
          </a:p>
          <a:p>
            <a:r>
              <a:rPr lang="en-US" b="0" dirty="0"/>
              <a:t>GDPR</a:t>
            </a:r>
          </a:p>
          <a:p>
            <a:r>
              <a:rPr lang="en-US" b="0" dirty="0"/>
              <a:t>SOC 2</a:t>
            </a:r>
          </a:p>
          <a:p>
            <a:r>
              <a:rPr lang="en-US" b="0" dirty="0"/>
              <a:t>ISO 27001</a:t>
            </a:r>
          </a:p>
          <a:p>
            <a:r>
              <a:rPr lang="en-US" b="0" dirty="0"/>
              <a:t>FedRAMP</a:t>
            </a:r>
          </a:p>
        </p:txBody>
      </p:sp>
      <p:sp>
        <p:nvSpPr>
          <p:cNvPr id="3" name="Text Placeholder 2">
            <a:extLst>
              <a:ext uri="{FF2B5EF4-FFF2-40B4-BE49-F238E27FC236}">
                <a16:creationId xmlns:a16="http://schemas.microsoft.com/office/drawing/2014/main" id="{3DA30060-9EC0-FEE7-08D1-3701BB4FF511}"/>
              </a:ext>
            </a:extLst>
          </p:cNvPr>
          <p:cNvSpPr>
            <a:spLocks noGrp="1"/>
          </p:cNvSpPr>
          <p:nvPr>
            <p:ph type="body" sz="quarter" idx="10"/>
          </p:nvPr>
        </p:nvSpPr>
        <p:spPr/>
        <p:txBody>
          <a:bodyPr/>
          <a:lstStyle/>
          <a:p>
            <a:r>
              <a:rPr lang="en-US" dirty="0"/>
              <a:t>TPRM and Regulatory Compliance</a:t>
            </a:r>
            <a:endParaRPr lang="en-US" baseline="30000" dirty="0"/>
          </a:p>
        </p:txBody>
      </p:sp>
    </p:spTree>
    <p:extLst>
      <p:ext uri="{BB962C8B-B14F-4D97-AF65-F5344CB8AC3E}">
        <p14:creationId xmlns:p14="http://schemas.microsoft.com/office/powerpoint/2010/main" val="346599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C4590C-1542-2DD4-ED9D-0C80E72278C1}"/>
              </a:ext>
            </a:extLst>
          </p:cNvPr>
          <p:cNvSpPr>
            <a:spLocks noGrp="1"/>
          </p:cNvSpPr>
          <p:nvPr>
            <p:ph type="body" sz="quarter" idx="11"/>
          </p:nvPr>
        </p:nvSpPr>
        <p:spPr>
          <a:xfrm>
            <a:off x="631258" y="1589315"/>
            <a:ext cx="10929485" cy="3652644"/>
          </a:xfrm>
        </p:spPr>
        <p:txBody>
          <a:bodyPr/>
          <a:lstStyle/>
          <a:p>
            <a:pPr marL="609585" indent="-609585">
              <a:buFont typeface="+mj-lt"/>
              <a:buAutoNum type="arabicPeriod"/>
            </a:pPr>
            <a:r>
              <a:rPr lang="en-US" sz="2400" dirty="0"/>
              <a:t>Review and revise existing risk policies. </a:t>
            </a:r>
          </a:p>
          <a:p>
            <a:pPr marL="1142971" lvl="1" indent="-609585"/>
            <a:r>
              <a:rPr lang="en-US" sz="2133" b="0" dirty="0"/>
              <a:t>Keep third-party exposure in mind.  Be sure to consider how third parties can impact regulatory and other compliance requirements.</a:t>
            </a:r>
          </a:p>
          <a:p>
            <a:pPr marL="609585" indent="-609585">
              <a:buFont typeface="+mj-lt"/>
              <a:buAutoNum type="arabicPeriod"/>
            </a:pPr>
            <a:r>
              <a:rPr lang="en-US" sz="2400" dirty="0"/>
              <a:t>Conduct an audit of third-party relationships. </a:t>
            </a:r>
          </a:p>
          <a:p>
            <a:pPr marL="1142971" lvl="1" indent="-609585"/>
            <a:r>
              <a:rPr lang="en-US" sz="2133" b="0" dirty="0"/>
              <a:t>Extend this review beyond your formal purchasing contracts. Consider open-source dependencies, workgroup-level relationships, and shadow IT. Understand the risks created by these relationships.</a:t>
            </a:r>
          </a:p>
          <a:p>
            <a:pPr marL="609585" indent="-609585">
              <a:buFont typeface="+mj-lt"/>
              <a:buAutoNum type="arabicPeriod"/>
            </a:pPr>
            <a:r>
              <a:rPr lang="en-US" sz="2400" dirty="0"/>
              <a:t>Draft internal and external TPRM policies. </a:t>
            </a:r>
          </a:p>
          <a:p>
            <a:pPr marL="1142971" lvl="1" indent="-609585"/>
            <a:r>
              <a:rPr lang="en-US" sz="2133" b="0" dirty="0"/>
              <a:t>Supplement these policies with compliance expectations for specific business units.</a:t>
            </a:r>
          </a:p>
        </p:txBody>
      </p:sp>
      <p:sp>
        <p:nvSpPr>
          <p:cNvPr id="3" name="Text Placeholder 2">
            <a:extLst>
              <a:ext uri="{FF2B5EF4-FFF2-40B4-BE49-F238E27FC236}">
                <a16:creationId xmlns:a16="http://schemas.microsoft.com/office/drawing/2014/main" id="{3DA30060-9EC0-FEE7-08D1-3701BB4FF511}"/>
              </a:ext>
            </a:extLst>
          </p:cNvPr>
          <p:cNvSpPr>
            <a:spLocks noGrp="1"/>
          </p:cNvSpPr>
          <p:nvPr>
            <p:ph type="body" sz="quarter" idx="10"/>
          </p:nvPr>
        </p:nvSpPr>
        <p:spPr/>
        <p:txBody>
          <a:bodyPr/>
          <a:lstStyle/>
          <a:p>
            <a:r>
              <a:rPr lang="en-US" b="1" dirty="0"/>
              <a:t>The TPRM Process</a:t>
            </a:r>
          </a:p>
        </p:txBody>
      </p:sp>
    </p:spTree>
    <p:extLst>
      <p:ext uri="{BB962C8B-B14F-4D97-AF65-F5344CB8AC3E}">
        <p14:creationId xmlns:p14="http://schemas.microsoft.com/office/powerpoint/2010/main" val="2513982768"/>
      </p:ext>
    </p:extLst>
  </p:cSld>
  <p:clrMapOvr>
    <a:masterClrMapping/>
  </p:clrMapOvr>
</p:sld>
</file>

<file path=ppt/theme/theme1.xml><?xml version="1.0" encoding="utf-8"?>
<a:theme xmlns:a="http://schemas.openxmlformats.org/drawingml/2006/main" name="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7672</Words>
  <Application>Microsoft Macintosh PowerPoint</Application>
  <PresentationFormat>Widescreen</PresentationFormat>
  <Paragraphs>431</Paragraphs>
  <Slides>34</Slides>
  <Notes>32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34</vt:i4>
      </vt:variant>
    </vt:vector>
  </HeadingPairs>
  <TitlesOfParts>
    <vt:vector size="46" baseType="lpstr">
      <vt:lpstr>Encode Sans Normal Black</vt:lpstr>
      <vt:lpstr>Inter</vt:lpstr>
      <vt:lpstr>Uni Sans Regular</vt:lpstr>
      <vt:lpstr>Aptos</vt:lpstr>
      <vt:lpstr>Arial</vt:lpstr>
      <vt:lpstr>Calibri</vt:lpstr>
      <vt:lpstr>Lato</vt:lpstr>
      <vt:lpstr>Lucida Grande</vt:lpstr>
      <vt:lpstr>Open Sans</vt:lpstr>
      <vt:lpstr>Open Sans Light</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Andy Herman</dc:creator>
  <cp:lastModifiedBy>Andy Herman</cp:lastModifiedBy>
  <cp:revision>1</cp:revision>
  <dcterms:created xsi:type="dcterms:W3CDTF">2025-02-09T06:20:48Z</dcterms:created>
  <dcterms:modified xsi:type="dcterms:W3CDTF">2025-02-09T06:30:40Z</dcterms:modified>
</cp:coreProperties>
</file>