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7" r:id="rId2"/>
  </p:sldMasterIdLst>
  <p:notesMasterIdLst>
    <p:notesMasterId r:id="rId31"/>
  </p:notesMasterIdLst>
  <p:sldIdLst>
    <p:sldId id="395" r:id="rId3"/>
    <p:sldId id="396" r:id="rId4"/>
    <p:sldId id="582" r:id="rId5"/>
    <p:sldId id="583" r:id="rId6"/>
    <p:sldId id="559" r:id="rId7"/>
    <p:sldId id="560" r:id="rId8"/>
    <p:sldId id="563" r:id="rId9"/>
    <p:sldId id="562" r:id="rId10"/>
    <p:sldId id="561" r:id="rId11"/>
    <p:sldId id="566" r:id="rId12"/>
    <p:sldId id="567" r:id="rId13"/>
    <p:sldId id="581" r:id="rId14"/>
    <p:sldId id="452" r:id="rId15"/>
    <p:sldId id="292" r:id="rId16"/>
    <p:sldId id="459" r:id="rId17"/>
    <p:sldId id="592" r:id="rId18"/>
    <p:sldId id="584" r:id="rId19"/>
    <p:sldId id="453" r:id="rId20"/>
    <p:sldId id="298" r:id="rId21"/>
    <p:sldId id="344" r:id="rId22"/>
    <p:sldId id="456" r:id="rId23"/>
    <p:sldId id="587" r:id="rId24"/>
    <p:sldId id="588" r:id="rId25"/>
    <p:sldId id="589" r:id="rId26"/>
    <p:sldId id="590" r:id="rId27"/>
    <p:sldId id="591" r:id="rId28"/>
    <p:sldId id="586" r:id="rId29"/>
    <p:sldId id="5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6BB14F-BA91-4FD3-B1C3-C0B45F88BCF6}" type="doc">
      <dgm:prSet loTypeId="urn:microsoft.com/office/officeart/2018/5/layout/IconLeafLabelList" loCatId="icon" qsTypeId="urn:microsoft.com/office/officeart/2005/8/quickstyle/simple1" qsCatId="simple" csTypeId="urn:microsoft.com/office/officeart/2005/8/colors/accent1_2" csCatId="accent1" phldr="1"/>
      <dgm:spPr/>
      <dgm:t>
        <a:bodyPr/>
        <a:lstStyle/>
        <a:p>
          <a:endParaRPr lang="en-US"/>
        </a:p>
      </dgm:t>
    </dgm:pt>
    <dgm:pt modelId="{4FC065D6-0E17-4946-A97E-3997DA74B486}">
      <dgm:prSet phldrT="[Text]"/>
      <dgm:spPr/>
      <dgm:t>
        <a:bodyPr/>
        <a:lstStyle/>
        <a:p>
          <a:pPr>
            <a:lnSpc>
              <a:spcPct val="100000"/>
            </a:lnSpc>
            <a:defRPr cap="all"/>
          </a:pPr>
          <a:r>
            <a:rPr lang="en-US"/>
            <a:t>Enable human consciousness</a:t>
          </a:r>
        </a:p>
      </dgm:t>
    </dgm:pt>
    <dgm:pt modelId="{22C2BF73-18E3-498C-BD74-F412D4F0097F}" type="parTrans" cxnId="{AF0EB822-9759-4221-826D-0A145EF844E8}">
      <dgm:prSet/>
      <dgm:spPr/>
      <dgm:t>
        <a:bodyPr/>
        <a:lstStyle/>
        <a:p>
          <a:endParaRPr lang="en-US"/>
        </a:p>
      </dgm:t>
    </dgm:pt>
    <dgm:pt modelId="{EDE1048B-A2D6-42F7-A91C-CAD9BFB71EA3}" type="sibTrans" cxnId="{AF0EB822-9759-4221-826D-0A145EF844E8}">
      <dgm:prSet/>
      <dgm:spPr/>
      <dgm:t>
        <a:bodyPr/>
        <a:lstStyle/>
        <a:p>
          <a:endParaRPr lang="en-US"/>
        </a:p>
      </dgm:t>
    </dgm:pt>
    <dgm:pt modelId="{B7EEE196-333E-4BF8-99D0-F08D664444B7}">
      <dgm:prSet phldrT="[Text]"/>
      <dgm:spPr/>
      <dgm:t>
        <a:bodyPr/>
        <a:lstStyle/>
        <a:p>
          <a:pPr>
            <a:lnSpc>
              <a:spcPct val="100000"/>
            </a:lnSpc>
            <a:defRPr cap="all"/>
          </a:pPr>
          <a:r>
            <a:rPr lang="en-US"/>
            <a:t>Enhance human agency	</a:t>
          </a:r>
        </a:p>
      </dgm:t>
    </dgm:pt>
    <dgm:pt modelId="{9015F1EB-8031-4805-942B-99A545E67765}" type="parTrans" cxnId="{553A4C28-D545-4765-BF77-9070C872D7BE}">
      <dgm:prSet/>
      <dgm:spPr/>
      <dgm:t>
        <a:bodyPr/>
        <a:lstStyle/>
        <a:p>
          <a:endParaRPr lang="en-US"/>
        </a:p>
      </dgm:t>
    </dgm:pt>
    <dgm:pt modelId="{5851F85B-2632-401A-A39E-C2418B4E06A7}" type="sibTrans" cxnId="{553A4C28-D545-4765-BF77-9070C872D7BE}">
      <dgm:prSet/>
      <dgm:spPr/>
      <dgm:t>
        <a:bodyPr/>
        <a:lstStyle/>
        <a:p>
          <a:endParaRPr lang="en-US"/>
        </a:p>
      </dgm:t>
    </dgm:pt>
    <dgm:pt modelId="{F23F9418-A3C2-4D97-96BF-9E2454539D51}">
      <dgm:prSet phldrT="[Text]"/>
      <dgm:spPr/>
      <dgm:t>
        <a:bodyPr/>
        <a:lstStyle/>
        <a:p>
          <a:pPr>
            <a:lnSpc>
              <a:spcPct val="100000"/>
            </a:lnSpc>
            <a:defRPr cap="all"/>
          </a:pPr>
          <a:r>
            <a:rPr lang="en-US"/>
            <a:t>Increase societal capabilities</a:t>
          </a:r>
        </a:p>
      </dgm:t>
    </dgm:pt>
    <dgm:pt modelId="{43E0B093-D31D-4E5F-A609-8F74C06A1102}" type="parTrans" cxnId="{F9AC8242-B59D-4F80-BEA7-6E5C929E91C3}">
      <dgm:prSet/>
      <dgm:spPr/>
      <dgm:t>
        <a:bodyPr/>
        <a:lstStyle/>
        <a:p>
          <a:endParaRPr lang="en-US"/>
        </a:p>
      </dgm:t>
    </dgm:pt>
    <dgm:pt modelId="{63260EC7-0109-4DFE-96B6-7EC7833BC7A8}" type="sibTrans" cxnId="{F9AC8242-B59D-4F80-BEA7-6E5C929E91C3}">
      <dgm:prSet/>
      <dgm:spPr/>
      <dgm:t>
        <a:bodyPr/>
        <a:lstStyle/>
        <a:p>
          <a:endParaRPr lang="en-US"/>
        </a:p>
      </dgm:t>
    </dgm:pt>
    <dgm:pt modelId="{B4B975DB-05DD-4323-BBF6-0FE4BA407A3F}">
      <dgm:prSet phldrT="[Text]"/>
      <dgm:spPr/>
      <dgm:t>
        <a:bodyPr/>
        <a:lstStyle/>
        <a:p>
          <a:pPr>
            <a:lnSpc>
              <a:spcPct val="100000"/>
            </a:lnSpc>
            <a:defRPr cap="all"/>
          </a:pPr>
          <a:r>
            <a:rPr lang="en-US"/>
            <a:t>Cultivate societal cohesion</a:t>
          </a:r>
        </a:p>
      </dgm:t>
    </dgm:pt>
    <dgm:pt modelId="{2E4925A1-F942-4F8E-B808-7AC9E859D82A}" type="parTrans" cxnId="{0739EBCA-2252-4C31-A528-D9346A2C687B}">
      <dgm:prSet/>
      <dgm:spPr/>
      <dgm:t>
        <a:bodyPr/>
        <a:lstStyle/>
        <a:p>
          <a:endParaRPr lang="en-US"/>
        </a:p>
      </dgm:t>
    </dgm:pt>
    <dgm:pt modelId="{3E22FDE7-C419-458C-B3F7-9DFA7F9029C3}" type="sibTrans" cxnId="{0739EBCA-2252-4C31-A528-D9346A2C687B}">
      <dgm:prSet/>
      <dgm:spPr/>
      <dgm:t>
        <a:bodyPr/>
        <a:lstStyle/>
        <a:p>
          <a:endParaRPr lang="en-US"/>
        </a:p>
      </dgm:t>
    </dgm:pt>
    <dgm:pt modelId="{BA7592C1-BD63-4361-92C2-A09F9FE5E18C}" type="pres">
      <dgm:prSet presAssocID="{F26BB14F-BA91-4FD3-B1C3-C0B45F88BCF6}" presName="root" presStyleCnt="0">
        <dgm:presLayoutVars>
          <dgm:dir/>
          <dgm:resizeHandles val="exact"/>
        </dgm:presLayoutVars>
      </dgm:prSet>
      <dgm:spPr/>
    </dgm:pt>
    <dgm:pt modelId="{8F20D705-C655-448A-8D4C-6A209C0011D3}" type="pres">
      <dgm:prSet presAssocID="{4FC065D6-0E17-4946-A97E-3997DA74B486}" presName="compNode" presStyleCnt="0"/>
      <dgm:spPr/>
    </dgm:pt>
    <dgm:pt modelId="{229E5CF0-A076-4BB8-86DC-53910083403B}" type="pres">
      <dgm:prSet presAssocID="{4FC065D6-0E17-4946-A97E-3997DA74B486}" presName="iconBgRect" presStyleLbl="bgShp" presStyleIdx="0" presStyleCnt="4"/>
      <dgm:spPr>
        <a:prstGeom prst="round2DiagRect">
          <a:avLst>
            <a:gd name="adj1" fmla="val 29727"/>
            <a:gd name="adj2" fmla="val 0"/>
          </a:avLst>
        </a:prstGeom>
      </dgm:spPr>
    </dgm:pt>
    <dgm:pt modelId="{7C3897C1-D7B3-435C-9C85-F09CB8585770}" type="pres">
      <dgm:prSet presAssocID="{4FC065D6-0E17-4946-A97E-3997DA74B4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munications"/>
        </a:ext>
      </dgm:extLst>
    </dgm:pt>
    <dgm:pt modelId="{02E1A673-B0B7-4A0D-A278-D0896C808E24}" type="pres">
      <dgm:prSet presAssocID="{4FC065D6-0E17-4946-A97E-3997DA74B486}" presName="spaceRect" presStyleCnt="0"/>
      <dgm:spPr/>
    </dgm:pt>
    <dgm:pt modelId="{62D3991A-9B17-43E5-8BEC-9BA6A3269A98}" type="pres">
      <dgm:prSet presAssocID="{4FC065D6-0E17-4946-A97E-3997DA74B486}" presName="textRect" presStyleLbl="revTx" presStyleIdx="0" presStyleCnt="4">
        <dgm:presLayoutVars>
          <dgm:chMax val="1"/>
          <dgm:chPref val="1"/>
        </dgm:presLayoutVars>
      </dgm:prSet>
      <dgm:spPr/>
    </dgm:pt>
    <dgm:pt modelId="{0AA68051-A5E5-4A25-9520-8EBB304EFED8}" type="pres">
      <dgm:prSet presAssocID="{EDE1048B-A2D6-42F7-A91C-CAD9BFB71EA3}" presName="sibTrans" presStyleCnt="0"/>
      <dgm:spPr/>
    </dgm:pt>
    <dgm:pt modelId="{99C8D91A-30D4-4157-8A0A-11A0C24B15CD}" type="pres">
      <dgm:prSet presAssocID="{B7EEE196-333E-4BF8-99D0-F08D664444B7}" presName="compNode" presStyleCnt="0"/>
      <dgm:spPr/>
    </dgm:pt>
    <dgm:pt modelId="{72D08A0A-90A1-4783-8BA9-C3A8FDB3281B}" type="pres">
      <dgm:prSet presAssocID="{B7EEE196-333E-4BF8-99D0-F08D664444B7}" presName="iconBgRect" presStyleLbl="bgShp" presStyleIdx="1" presStyleCnt="4"/>
      <dgm:spPr>
        <a:prstGeom prst="round2DiagRect">
          <a:avLst>
            <a:gd name="adj1" fmla="val 29727"/>
            <a:gd name="adj2" fmla="val 0"/>
          </a:avLst>
        </a:prstGeom>
      </dgm:spPr>
    </dgm:pt>
    <dgm:pt modelId="{2F91654E-B0CD-485C-A4EF-4F5ECD9F318F}" type="pres">
      <dgm:prSet presAssocID="{B7EEE196-333E-4BF8-99D0-F08D664444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D8E7588A-EAA3-4A83-B71D-8FFCCE21CB23}" type="pres">
      <dgm:prSet presAssocID="{B7EEE196-333E-4BF8-99D0-F08D664444B7}" presName="spaceRect" presStyleCnt="0"/>
      <dgm:spPr/>
    </dgm:pt>
    <dgm:pt modelId="{8675137C-1B16-4F8D-8748-7EE794AA7539}" type="pres">
      <dgm:prSet presAssocID="{B7EEE196-333E-4BF8-99D0-F08D664444B7}" presName="textRect" presStyleLbl="revTx" presStyleIdx="1" presStyleCnt="4">
        <dgm:presLayoutVars>
          <dgm:chMax val="1"/>
          <dgm:chPref val="1"/>
        </dgm:presLayoutVars>
      </dgm:prSet>
      <dgm:spPr/>
    </dgm:pt>
    <dgm:pt modelId="{55CD218F-18CD-4E4A-A8B8-425EBF740D66}" type="pres">
      <dgm:prSet presAssocID="{5851F85B-2632-401A-A39E-C2418B4E06A7}" presName="sibTrans" presStyleCnt="0"/>
      <dgm:spPr/>
    </dgm:pt>
    <dgm:pt modelId="{5DABE8E3-78BF-4FFA-B31E-F34D5C4783FB}" type="pres">
      <dgm:prSet presAssocID="{F23F9418-A3C2-4D97-96BF-9E2454539D51}" presName="compNode" presStyleCnt="0"/>
      <dgm:spPr/>
    </dgm:pt>
    <dgm:pt modelId="{0CE10F75-1DD5-485D-8A22-38F0A3CD3E72}" type="pres">
      <dgm:prSet presAssocID="{F23F9418-A3C2-4D97-96BF-9E2454539D51}" presName="iconBgRect" presStyleLbl="bgShp" presStyleIdx="2" presStyleCnt="4"/>
      <dgm:spPr>
        <a:prstGeom prst="round2DiagRect">
          <a:avLst>
            <a:gd name="adj1" fmla="val 29727"/>
            <a:gd name="adj2" fmla="val 0"/>
          </a:avLst>
        </a:prstGeom>
      </dgm:spPr>
    </dgm:pt>
    <dgm:pt modelId="{04D46005-9398-41A2-AD62-DB6AEA047360}" type="pres">
      <dgm:prSet presAssocID="{F23F9418-A3C2-4D97-96BF-9E2454539D5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Secure"/>
        </a:ext>
      </dgm:extLst>
    </dgm:pt>
    <dgm:pt modelId="{B5328D24-4A9F-442D-B804-C49E0B05E1F3}" type="pres">
      <dgm:prSet presAssocID="{F23F9418-A3C2-4D97-96BF-9E2454539D51}" presName="spaceRect" presStyleCnt="0"/>
      <dgm:spPr/>
    </dgm:pt>
    <dgm:pt modelId="{E1B80962-29A6-481F-88F8-E24D014387E1}" type="pres">
      <dgm:prSet presAssocID="{F23F9418-A3C2-4D97-96BF-9E2454539D51}" presName="textRect" presStyleLbl="revTx" presStyleIdx="2" presStyleCnt="4">
        <dgm:presLayoutVars>
          <dgm:chMax val="1"/>
          <dgm:chPref val="1"/>
        </dgm:presLayoutVars>
      </dgm:prSet>
      <dgm:spPr/>
    </dgm:pt>
    <dgm:pt modelId="{7ADFC115-3D9A-4A66-8754-CFE183196DD1}" type="pres">
      <dgm:prSet presAssocID="{63260EC7-0109-4DFE-96B6-7EC7833BC7A8}" presName="sibTrans" presStyleCnt="0"/>
      <dgm:spPr/>
    </dgm:pt>
    <dgm:pt modelId="{45306EB4-0ADC-4B81-82A5-434BB62C8A38}" type="pres">
      <dgm:prSet presAssocID="{B4B975DB-05DD-4323-BBF6-0FE4BA407A3F}" presName="compNode" presStyleCnt="0"/>
      <dgm:spPr/>
    </dgm:pt>
    <dgm:pt modelId="{CF246756-7798-4062-98B7-C3D9743CA3CE}" type="pres">
      <dgm:prSet presAssocID="{B4B975DB-05DD-4323-BBF6-0FE4BA407A3F}" presName="iconBgRect" presStyleLbl="bgShp" presStyleIdx="3" presStyleCnt="4"/>
      <dgm:spPr>
        <a:prstGeom prst="round2DiagRect">
          <a:avLst>
            <a:gd name="adj1" fmla="val 29727"/>
            <a:gd name="adj2" fmla="val 0"/>
          </a:avLst>
        </a:prstGeom>
      </dgm:spPr>
    </dgm:pt>
    <dgm:pt modelId="{9F4DE8AB-8A83-474A-A56C-19B2FA7133A9}" type="pres">
      <dgm:prSet presAssocID="{B4B975DB-05DD-4323-BBF6-0FE4BA407A3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ccept"/>
        </a:ext>
      </dgm:extLst>
    </dgm:pt>
    <dgm:pt modelId="{05958A5D-CCFC-4C2C-ACDB-877A0E1C9F48}" type="pres">
      <dgm:prSet presAssocID="{B4B975DB-05DD-4323-BBF6-0FE4BA407A3F}" presName="spaceRect" presStyleCnt="0"/>
      <dgm:spPr/>
    </dgm:pt>
    <dgm:pt modelId="{4100C317-951E-41B1-A2A9-969F5B5C590D}" type="pres">
      <dgm:prSet presAssocID="{B4B975DB-05DD-4323-BBF6-0FE4BA407A3F}" presName="textRect" presStyleLbl="revTx" presStyleIdx="3" presStyleCnt="4">
        <dgm:presLayoutVars>
          <dgm:chMax val="1"/>
          <dgm:chPref val="1"/>
        </dgm:presLayoutVars>
      </dgm:prSet>
      <dgm:spPr/>
    </dgm:pt>
  </dgm:ptLst>
  <dgm:cxnLst>
    <dgm:cxn modelId="{AF0EB822-9759-4221-826D-0A145EF844E8}" srcId="{F26BB14F-BA91-4FD3-B1C3-C0B45F88BCF6}" destId="{4FC065D6-0E17-4946-A97E-3997DA74B486}" srcOrd="0" destOrd="0" parTransId="{22C2BF73-18E3-498C-BD74-F412D4F0097F}" sibTransId="{EDE1048B-A2D6-42F7-A91C-CAD9BFB71EA3}"/>
    <dgm:cxn modelId="{553A4C28-D545-4765-BF77-9070C872D7BE}" srcId="{F26BB14F-BA91-4FD3-B1C3-C0B45F88BCF6}" destId="{B7EEE196-333E-4BF8-99D0-F08D664444B7}" srcOrd="1" destOrd="0" parTransId="{9015F1EB-8031-4805-942B-99A545E67765}" sibTransId="{5851F85B-2632-401A-A39E-C2418B4E06A7}"/>
    <dgm:cxn modelId="{0DEEA040-B254-DC45-BED0-CF68C163BD0B}" type="presOf" srcId="{F23F9418-A3C2-4D97-96BF-9E2454539D51}" destId="{E1B80962-29A6-481F-88F8-E24D014387E1}" srcOrd="0" destOrd="0" presId="urn:microsoft.com/office/officeart/2018/5/layout/IconLeafLabelList"/>
    <dgm:cxn modelId="{F9AC8242-B59D-4F80-BEA7-6E5C929E91C3}" srcId="{F26BB14F-BA91-4FD3-B1C3-C0B45F88BCF6}" destId="{F23F9418-A3C2-4D97-96BF-9E2454539D51}" srcOrd="2" destOrd="0" parTransId="{43E0B093-D31D-4E5F-A609-8F74C06A1102}" sibTransId="{63260EC7-0109-4DFE-96B6-7EC7833BC7A8}"/>
    <dgm:cxn modelId="{790FDE86-3306-4642-AB75-1839F2E7B1F9}" type="presOf" srcId="{B4B975DB-05DD-4323-BBF6-0FE4BA407A3F}" destId="{4100C317-951E-41B1-A2A9-969F5B5C590D}" srcOrd="0" destOrd="0" presId="urn:microsoft.com/office/officeart/2018/5/layout/IconLeafLabelList"/>
    <dgm:cxn modelId="{0415BA9C-C79A-4848-9518-FE5C368EB145}" type="presOf" srcId="{4FC065D6-0E17-4946-A97E-3997DA74B486}" destId="{62D3991A-9B17-43E5-8BEC-9BA6A3269A98}" srcOrd="0" destOrd="0" presId="urn:microsoft.com/office/officeart/2018/5/layout/IconLeafLabelList"/>
    <dgm:cxn modelId="{BC39B5BE-A3FB-E548-8D16-2A12B128A44D}" type="presOf" srcId="{F26BB14F-BA91-4FD3-B1C3-C0B45F88BCF6}" destId="{BA7592C1-BD63-4361-92C2-A09F9FE5E18C}" srcOrd="0" destOrd="0" presId="urn:microsoft.com/office/officeart/2018/5/layout/IconLeafLabelList"/>
    <dgm:cxn modelId="{12EC18C0-C337-304E-90F2-86E091FBDDCA}" type="presOf" srcId="{B7EEE196-333E-4BF8-99D0-F08D664444B7}" destId="{8675137C-1B16-4F8D-8748-7EE794AA7539}" srcOrd="0" destOrd="0" presId="urn:microsoft.com/office/officeart/2018/5/layout/IconLeafLabelList"/>
    <dgm:cxn modelId="{0739EBCA-2252-4C31-A528-D9346A2C687B}" srcId="{F26BB14F-BA91-4FD3-B1C3-C0B45F88BCF6}" destId="{B4B975DB-05DD-4323-BBF6-0FE4BA407A3F}" srcOrd="3" destOrd="0" parTransId="{2E4925A1-F942-4F8E-B808-7AC9E859D82A}" sibTransId="{3E22FDE7-C419-458C-B3F7-9DFA7F9029C3}"/>
    <dgm:cxn modelId="{EF0E1189-5BB4-FA44-8AC3-0293ACCB1593}" type="presParOf" srcId="{BA7592C1-BD63-4361-92C2-A09F9FE5E18C}" destId="{8F20D705-C655-448A-8D4C-6A209C0011D3}" srcOrd="0" destOrd="0" presId="urn:microsoft.com/office/officeart/2018/5/layout/IconLeafLabelList"/>
    <dgm:cxn modelId="{373F9F89-B90E-3F4C-B4AD-7C6B267F978E}" type="presParOf" srcId="{8F20D705-C655-448A-8D4C-6A209C0011D3}" destId="{229E5CF0-A076-4BB8-86DC-53910083403B}" srcOrd="0" destOrd="0" presId="urn:microsoft.com/office/officeart/2018/5/layout/IconLeafLabelList"/>
    <dgm:cxn modelId="{9AEF4997-0E19-E942-AEBF-472D9C6DAF14}" type="presParOf" srcId="{8F20D705-C655-448A-8D4C-6A209C0011D3}" destId="{7C3897C1-D7B3-435C-9C85-F09CB8585770}" srcOrd="1" destOrd="0" presId="urn:microsoft.com/office/officeart/2018/5/layout/IconLeafLabelList"/>
    <dgm:cxn modelId="{793CDC95-357D-A544-B307-D4D449940A70}" type="presParOf" srcId="{8F20D705-C655-448A-8D4C-6A209C0011D3}" destId="{02E1A673-B0B7-4A0D-A278-D0896C808E24}" srcOrd="2" destOrd="0" presId="urn:microsoft.com/office/officeart/2018/5/layout/IconLeafLabelList"/>
    <dgm:cxn modelId="{63D0D03C-2D75-E544-88B3-E722E1FF8082}" type="presParOf" srcId="{8F20D705-C655-448A-8D4C-6A209C0011D3}" destId="{62D3991A-9B17-43E5-8BEC-9BA6A3269A98}" srcOrd="3" destOrd="0" presId="urn:microsoft.com/office/officeart/2018/5/layout/IconLeafLabelList"/>
    <dgm:cxn modelId="{C6E007F4-D4E1-D549-B8C7-DFD54E155BCF}" type="presParOf" srcId="{BA7592C1-BD63-4361-92C2-A09F9FE5E18C}" destId="{0AA68051-A5E5-4A25-9520-8EBB304EFED8}" srcOrd="1" destOrd="0" presId="urn:microsoft.com/office/officeart/2018/5/layout/IconLeafLabelList"/>
    <dgm:cxn modelId="{1F4C95EC-50E1-9840-8B39-681E5F22F940}" type="presParOf" srcId="{BA7592C1-BD63-4361-92C2-A09F9FE5E18C}" destId="{99C8D91A-30D4-4157-8A0A-11A0C24B15CD}" srcOrd="2" destOrd="0" presId="urn:microsoft.com/office/officeart/2018/5/layout/IconLeafLabelList"/>
    <dgm:cxn modelId="{76589B23-4F2B-6A49-94D3-24A67AB94841}" type="presParOf" srcId="{99C8D91A-30D4-4157-8A0A-11A0C24B15CD}" destId="{72D08A0A-90A1-4783-8BA9-C3A8FDB3281B}" srcOrd="0" destOrd="0" presId="urn:microsoft.com/office/officeart/2018/5/layout/IconLeafLabelList"/>
    <dgm:cxn modelId="{B589B38C-C949-0043-98AB-AEEFB64F64A2}" type="presParOf" srcId="{99C8D91A-30D4-4157-8A0A-11A0C24B15CD}" destId="{2F91654E-B0CD-485C-A4EF-4F5ECD9F318F}" srcOrd="1" destOrd="0" presId="urn:microsoft.com/office/officeart/2018/5/layout/IconLeafLabelList"/>
    <dgm:cxn modelId="{22BB5140-2F39-074A-8C7D-BA41582D0AA9}" type="presParOf" srcId="{99C8D91A-30D4-4157-8A0A-11A0C24B15CD}" destId="{D8E7588A-EAA3-4A83-B71D-8FFCCE21CB23}" srcOrd="2" destOrd="0" presId="urn:microsoft.com/office/officeart/2018/5/layout/IconLeafLabelList"/>
    <dgm:cxn modelId="{B8B62A19-8A63-7647-A967-276AEED9D353}" type="presParOf" srcId="{99C8D91A-30D4-4157-8A0A-11A0C24B15CD}" destId="{8675137C-1B16-4F8D-8748-7EE794AA7539}" srcOrd="3" destOrd="0" presId="urn:microsoft.com/office/officeart/2018/5/layout/IconLeafLabelList"/>
    <dgm:cxn modelId="{C6DEE465-4C54-0F48-A6C6-2E20DFEE2936}" type="presParOf" srcId="{BA7592C1-BD63-4361-92C2-A09F9FE5E18C}" destId="{55CD218F-18CD-4E4A-A8B8-425EBF740D66}" srcOrd="3" destOrd="0" presId="urn:microsoft.com/office/officeart/2018/5/layout/IconLeafLabelList"/>
    <dgm:cxn modelId="{48A87F5F-187C-CD46-992A-DE589A37BC3C}" type="presParOf" srcId="{BA7592C1-BD63-4361-92C2-A09F9FE5E18C}" destId="{5DABE8E3-78BF-4FFA-B31E-F34D5C4783FB}" srcOrd="4" destOrd="0" presId="urn:microsoft.com/office/officeart/2018/5/layout/IconLeafLabelList"/>
    <dgm:cxn modelId="{95E99A55-29B1-7A4A-8C2C-EB7656DE0BB9}" type="presParOf" srcId="{5DABE8E3-78BF-4FFA-B31E-F34D5C4783FB}" destId="{0CE10F75-1DD5-485D-8A22-38F0A3CD3E72}" srcOrd="0" destOrd="0" presId="urn:microsoft.com/office/officeart/2018/5/layout/IconLeafLabelList"/>
    <dgm:cxn modelId="{6FA5AE7D-FE9D-7943-BBA4-E0C139784256}" type="presParOf" srcId="{5DABE8E3-78BF-4FFA-B31E-F34D5C4783FB}" destId="{04D46005-9398-41A2-AD62-DB6AEA047360}" srcOrd="1" destOrd="0" presId="urn:microsoft.com/office/officeart/2018/5/layout/IconLeafLabelList"/>
    <dgm:cxn modelId="{63E8F7A0-6B93-7B4D-BBC9-D226A04FB82A}" type="presParOf" srcId="{5DABE8E3-78BF-4FFA-B31E-F34D5C4783FB}" destId="{B5328D24-4A9F-442D-B804-C49E0B05E1F3}" srcOrd="2" destOrd="0" presId="urn:microsoft.com/office/officeart/2018/5/layout/IconLeafLabelList"/>
    <dgm:cxn modelId="{BDB1AF4C-CB45-7542-B372-CCC8E10B79EA}" type="presParOf" srcId="{5DABE8E3-78BF-4FFA-B31E-F34D5C4783FB}" destId="{E1B80962-29A6-481F-88F8-E24D014387E1}" srcOrd="3" destOrd="0" presId="urn:microsoft.com/office/officeart/2018/5/layout/IconLeafLabelList"/>
    <dgm:cxn modelId="{3844543C-5B9B-0744-B1DC-F92386C1FC3F}" type="presParOf" srcId="{BA7592C1-BD63-4361-92C2-A09F9FE5E18C}" destId="{7ADFC115-3D9A-4A66-8754-CFE183196DD1}" srcOrd="5" destOrd="0" presId="urn:microsoft.com/office/officeart/2018/5/layout/IconLeafLabelList"/>
    <dgm:cxn modelId="{E9916C29-BC2A-4241-9DA2-7C3E00853D3A}" type="presParOf" srcId="{BA7592C1-BD63-4361-92C2-A09F9FE5E18C}" destId="{45306EB4-0ADC-4B81-82A5-434BB62C8A38}" srcOrd="6" destOrd="0" presId="urn:microsoft.com/office/officeart/2018/5/layout/IconLeafLabelList"/>
    <dgm:cxn modelId="{8555071C-22CE-B749-9F91-203A86A37D8A}" type="presParOf" srcId="{45306EB4-0ADC-4B81-82A5-434BB62C8A38}" destId="{CF246756-7798-4062-98B7-C3D9743CA3CE}" srcOrd="0" destOrd="0" presId="urn:microsoft.com/office/officeart/2018/5/layout/IconLeafLabelList"/>
    <dgm:cxn modelId="{58309C22-1D3D-6342-98CB-5684CAED18D5}" type="presParOf" srcId="{45306EB4-0ADC-4B81-82A5-434BB62C8A38}" destId="{9F4DE8AB-8A83-474A-A56C-19B2FA7133A9}" srcOrd="1" destOrd="0" presId="urn:microsoft.com/office/officeart/2018/5/layout/IconLeafLabelList"/>
    <dgm:cxn modelId="{B116AD74-9EB9-F14C-AF00-DFC24C99F40C}" type="presParOf" srcId="{45306EB4-0ADC-4B81-82A5-434BB62C8A38}" destId="{05958A5D-CCFC-4C2C-ACDB-877A0E1C9F48}" srcOrd="2" destOrd="0" presId="urn:microsoft.com/office/officeart/2018/5/layout/IconLeafLabelList"/>
    <dgm:cxn modelId="{01F69FF4-3DB7-4C4D-8293-C3C071EA604C}" type="presParOf" srcId="{45306EB4-0ADC-4B81-82A5-434BB62C8A38}" destId="{4100C317-951E-41B1-A2A9-969F5B5C590D}"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FA5CD6-E61F-4A58-8447-2616990D7C59}" type="doc">
      <dgm:prSet loTypeId="urn:microsoft.com/office/officeart/2008/layout/LinedList" loCatId="list" qsTypeId="urn:microsoft.com/office/officeart/2005/8/quickstyle/simple5" qsCatId="simple" csTypeId="urn:microsoft.com/office/officeart/2005/8/colors/accent2_2" csCatId="accent2"/>
      <dgm:spPr/>
      <dgm:t>
        <a:bodyPr/>
        <a:lstStyle/>
        <a:p>
          <a:endParaRPr lang="en-US"/>
        </a:p>
      </dgm:t>
    </dgm:pt>
    <dgm:pt modelId="{8946C167-FD3D-45DE-A698-60D274EE96C6}">
      <dgm:prSet/>
      <dgm:spPr/>
      <dgm:t>
        <a:bodyPr/>
        <a:lstStyle/>
        <a:p>
          <a:r>
            <a:rPr lang="en-US"/>
            <a:t>Diagnosing diseases (Chinese medical paper, large sample)</a:t>
          </a:r>
        </a:p>
      </dgm:t>
    </dgm:pt>
    <dgm:pt modelId="{2607E17D-A3A4-45C3-8085-878286E1602A}" type="parTrans" cxnId="{67A9891B-F421-48E2-97C1-3CF41DDAD01D}">
      <dgm:prSet/>
      <dgm:spPr/>
      <dgm:t>
        <a:bodyPr/>
        <a:lstStyle/>
        <a:p>
          <a:endParaRPr lang="en-US"/>
        </a:p>
      </dgm:t>
    </dgm:pt>
    <dgm:pt modelId="{83DA04BE-A2F1-4CB7-8097-B888F510E06B}" type="sibTrans" cxnId="{67A9891B-F421-48E2-97C1-3CF41DDAD01D}">
      <dgm:prSet/>
      <dgm:spPr/>
      <dgm:t>
        <a:bodyPr/>
        <a:lstStyle/>
        <a:p>
          <a:endParaRPr lang="en-US"/>
        </a:p>
      </dgm:t>
    </dgm:pt>
    <dgm:pt modelId="{B43EED2F-94F9-4100-9239-4EC615EFBC91}">
      <dgm:prSet/>
      <dgm:spPr/>
      <dgm:t>
        <a:bodyPr/>
        <a:lstStyle/>
        <a:p>
          <a:r>
            <a:rPr lang="en-US"/>
            <a:t>Optimizing transport and logistics</a:t>
          </a:r>
        </a:p>
      </dgm:t>
    </dgm:pt>
    <dgm:pt modelId="{3C2F1A4F-8166-4A49-B328-64919EE77970}" type="parTrans" cxnId="{09055FBF-E2BB-4C94-A80D-93B13AD8D332}">
      <dgm:prSet/>
      <dgm:spPr/>
      <dgm:t>
        <a:bodyPr/>
        <a:lstStyle/>
        <a:p>
          <a:endParaRPr lang="en-US"/>
        </a:p>
      </dgm:t>
    </dgm:pt>
    <dgm:pt modelId="{505B55E0-C5FC-41EA-A035-9374CE7D2D9A}" type="sibTrans" cxnId="{09055FBF-E2BB-4C94-A80D-93B13AD8D332}">
      <dgm:prSet/>
      <dgm:spPr/>
      <dgm:t>
        <a:bodyPr/>
        <a:lstStyle/>
        <a:p>
          <a:endParaRPr lang="en-US"/>
        </a:p>
      </dgm:t>
    </dgm:pt>
    <dgm:pt modelId="{311C2A4E-3544-4486-94F4-B6BFE7C90142}">
      <dgm:prSet/>
      <dgm:spPr/>
      <dgm:t>
        <a:bodyPr/>
        <a:lstStyle/>
        <a:p>
          <a:r>
            <a:rPr lang="en-US"/>
            <a:t>Fairer or more efficient distribution of resources</a:t>
          </a:r>
        </a:p>
      </dgm:t>
    </dgm:pt>
    <dgm:pt modelId="{BDF66E66-7700-4D77-AB09-0D287534D612}" type="parTrans" cxnId="{E58D0B23-817D-4731-8504-096F8976296B}">
      <dgm:prSet/>
      <dgm:spPr/>
      <dgm:t>
        <a:bodyPr/>
        <a:lstStyle/>
        <a:p>
          <a:endParaRPr lang="en-US"/>
        </a:p>
      </dgm:t>
    </dgm:pt>
    <dgm:pt modelId="{620609AF-7B43-4AA9-8A99-BB261A8994A8}" type="sibTrans" cxnId="{E58D0B23-817D-4731-8504-096F8976296B}">
      <dgm:prSet/>
      <dgm:spPr/>
      <dgm:t>
        <a:bodyPr/>
        <a:lstStyle/>
        <a:p>
          <a:endParaRPr lang="en-US"/>
        </a:p>
      </dgm:t>
    </dgm:pt>
    <dgm:pt modelId="{AB3E31A5-6CAD-4F28-9BAF-6834694F196A}">
      <dgm:prSet/>
      <dgm:spPr/>
      <dgm:t>
        <a:bodyPr/>
        <a:lstStyle/>
        <a:p>
          <a:r>
            <a:rPr lang="en-US"/>
            <a:t>More sustainable approach to consumption</a:t>
          </a:r>
        </a:p>
      </dgm:t>
    </dgm:pt>
    <dgm:pt modelId="{370E1E9E-8CE7-4BF9-A2DC-18EA05AEB247}" type="parTrans" cxnId="{C5E895B7-5784-4537-A606-C795DB57B271}">
      <dgm:prSet/>
      <dgm:spPr/>
      <dgm:t>
        <a:bodyPr/>
        <a:lstStyle/>
        <a:p>
          <a:endParaRPr lang="en-US"/>
        </a:p>
      </dgm:t>
    </dgm:pt>
    <dgm:pt modelId="{53EA55BB-9E29-4E9B-BCB4-B66F23417891}" type="sibTrans" cxnId="{C5E895B7-5784-4537-A606-C795DB57B271}">
      <dgm:prSet/>
      <dgm:spPr/>
      <dgm:t>
        <a:bodyPr/>
        <a:lstStyle/>
        <a:p>
          <a:endParaRPr lang="en-US"/>
        </a:p>
      </dgm:t>
    </dgm:pt>
    <dgm:pt modelId="{B7C869DC-4A5F-4502-AAAE-BBDBABCE0098}">
      <dgm:prSet/>
      <dgm:spPr/>
      <dgm:t>
        <a:bodyPr/>
        <a:lstStyle/>
        <a:p>
          <a:r>
            <a:rPr lang="en-US"/>
            <a:t>With its data intensive, algorithmic driven solutions, can deal with coordination complexity (climate change example)</a:t>
          </a:r>
        </a:p>
      </dgm:t>
    </dgm:pt>
    <dgm:pt modelId="{A2817475-C3E2-428A-930A-E4F8DDD7106E}" type="parTrans" cxnId="{2FE409EA-8616-402A-AF0C-513DBF4DBA43}">
      <dgm:prSet/>
      <dgm:spPr/>
      <dgm:t>
        <a:bodyPr/>
        <a:lstStyle/>
        <a:p>
          <a:endParaRPr lang="en-US"/>
        </a:p>
      </dgm:t>
    </dgm:pt>
    <dgm:pt modelId="{9102F725-559A-4A46-B08A-FC1D7D922812}" type="sibTrans" cxnId="{2FE409EA-8616-402A-AF0C-513DBF4DBA43}">
      <dgm:prSet/>
      <dgm:spPr/>
      <dgm:t>
        <a:bodyPr/>
        <a:lstStyle/>
        <a:p>
          <a:endParaRPr lang="en-US"/>
        </a:p>
      </dgm:t>
    </dgm:pt>
    <dgm:pt modelId="{1BA2A2A2-F8F3-481E-84C0-8AB3B3F3D4ED}">
      <dgm:prSet/>
      <dgm:spPr/>
      <dgm:t>
        <a:bodyPr/>
        <a:lstStyle/>
        <a:p>
          <a:r>
            <a:rPr lang="en-US"/>
            <a:t>Autonomous systems should always be subject to human oversight</a:t>
          </a:r>
        </a:p>
      </dgm:t>
    </dgm:pt>
    <dgm:pt modelId="{B212757A-8550-44D9-A54B-4DD4236E3E99}" type="parTrans" cxnId="{CFF619E1-187A-4B9C-97A5-955576B175D5}">
      <dgm:prSet/>
      <dgm:spPr/>
      <dgm:t>
        <a:bodyPr/>
        <a:lstStyle/>
        <a:p>
          <a:endParaRPr lang="en-US"/>
        </a:p>
      </dgm:t>
    </dgm:pt>
    <dgm:pt modelId="{44CE11AC-A54B-43C9-956E-9596D44DCDEE}" type="sibTrans" cxnId="{CFF619E1-187A-4B9C-97A5-955576B175D5}">
      <dgm:prSet/>
      <dgm:spPr/>
      <dgm:t>
        <a:bodyPr/>
        <a:lstStyle/>
        <a:p>
          <a:endParaRPr lang="en-US"/>
        </a:p>
      </dgm:t>
    </dgm:pt>
    <dgm:pt modelId="{626922BD-6417-414E-8E29-2A57BA379A7F}">
      <dgm:prSet/>
      <dgm:spPr/>
      <dgm:t>
        <a:bodyPr/>
        <a:lstStyle/>
        <a:p>
          <a:r>
            <a:rPr lang="en-US"/>
            <a:t>We must ensure that we remain in control of major developments and their effects.</a:t>
          </a:r>
        </a:p>
      </dgm:t>
    </dgm:pt>
    <dgm:pt modelId="{7DB7C6A1-A40C-45F9-8C1E-C05F7D02841B}" type="parTrans" cxnId="{735A470C-7CE2-4B1F-B0FC-5A83909C437B}">
      <dgm:prSet/>
      <dgm:spPr/>
      <dgm:t>
        <a:bodyPr/>
        <a:lstStyle/>
        <a:p>
          <a:endParaRPr lang="en-US"/>
        </a:p>
      </dgm:t>
    </dgm:pt>
    <dgm:pt modelId="{CF5DD7AD-89BA-49BC-B11C-007D651E9AC0}" type="sibTrans" cxnId="{735A470C-7CE2-4B1F-B0FC-5A83909C437B}">
      <dgm:prSet/>
      <dgm:spPr/>
      <dgm:t>
        <a:bodyPr/>
        <a:lstStyle/>
        <a:p>
          <a:endParaRPr lang="en-US"/>
        </a:p>
      </dgm:t>
    </dgm:pt>
    <dgm:pt modelId="{34B6C4FE-E708-2A4A-8615-CF7332DBBE70}" type="pres">
      <dgm:prSet presAssocID="{85FA5CD6-E61F-4A58-8447-2616990D7C59}" presName="vert0" presStyleCnt="0">
        <dgm:presLayoutVars>
          <dgm:dir/>
          <dgm:animOne val="branch"/>
          <dgm:animLvl val="lvl"/>
        </dgm:presLayoutVars>
      </dgm:prSet>
      <dgm:spPr/>
    </dgm:pt>
    <dgm:pt modelId="{8E3D159D-9FDA-2744-A49C-8BAE7842913A}" type="pres">
      <dgm:prSet presAssocID="{8946C167-FD3D-45DE-A698-60D274EE96C6}" presName="thickLine" presStyleLbl="alignNode1" presStyleIdx="0" presStyleCnt="7"/>
      <dgm:spPr/>
    </dgm:pt>
    <dgm:pt modelId="{7ADDF333-58EC-1645-81C0-95655DF3E4AF}" type="pres">
      <dgm:prSet presAssocID="{8946C167-FD3D-45DE-A698-60D274EE96C6}" presName="horz1" presStyleCnt="0"/>
      <dgm:spPr/>
    </dgm:pt>
    <dgm:pt modelId="{7E572A29-5290-084F-B8DF-EB010F21C851}" type="pres">
      <dgm:prSet presAssocID="{8946C167-FD3D-45DE-A698-60D274EE96C6}" presName="tx1" presStyleLbl="revTx" presStyleIdx="0" presStyleCnt="7"/>
      <dgm:spPr/>
    </dgm:pt>
    <dgm:pt modelId="{CAE2FE3E-2B20-DD4E-A82B-6BA6F12B6333}" type="pres">
      <dgm:prSet presAssocID="{8946C167-FD3D-45DE-A698-60D274EE96C6}" presName="vert1" presStyleCnt="0"/>
      <dgm:spPr/>
    </dgm:pt>
    <dgm:pt modelId="{C76AE2BF-330A-4C40-AD63-6FEA619F451F}" type="pres">
      <dgm:prSet presAssocID="{B43EED2F-94F9-4100-9239-4EC615EFBC91}" presName="thickLine" presStyleLbl="alignNode1" presStyleIdx="1" presStyleCnt="7"/>
      <dgm:spPr/>
    </dgm:pt>
    <dgm:pt modelId="{26E7DA95-6F9F-444C-A22B-40E3399C317E}" type="pres">
      <dgm:prSet presAssocID="{B43EED2F-94F9-4100-9239-4EC615EFBC91}" presName="horz1" presStyleCnt="0"/>
      <dgm:spPr/>
    </dgm:pt>
    <dgm:pt modelId="{6976629E-0F60-664D-8382-4EEBAF0B52A2}" type="pres">
      <dgm:prSet presAssocID="{B43EED2F-94F9-4100-9239-4EC615EFBC91}" presName="tx1" presStyleLbl="revTx" presStyleIdx="1" presStyleCnt="7"/>
      <dgm:spPr/>
    </dgm:pt>
    <dgm:pt modelId="{92915A63-2B2D-6B40-B450-48487AF1868A}" type="pres">
      <dgm:prSet presAssocID="{B43EED2F-94F9-4100-9239-4EC615EFBC91}" presName="vert1" presStyleCnt="0"/>
      <dgm:spPr/>
    </dgm:pt>
    <dgm:pt modelId="{67656925-BB6D-484F-80DD-F5A17AAC8554}" type="pres">
      <dgm:prSet presAssocID="{311C2A4E-3544-4486-94F4-B6BFE7C90142}" presName="thickLine" presStyleLbl="alignNode1" presStyleIdx="2" presStyleCnt="7"/>
      <dgm:spPr/>
    </dgm:pt>
    <dgm:pt modelId="{BB211224-D2DE-A947-927B-712C29BE0AAD}" type="pres">
      <dgm:prSet presAssocID="{311C2A4E-3544-4486-94F4-B6BFE7C90142}" presName="horz1" presStyleCnt="0"/>
      <dgm:spPr/>
    </dgm:pt>
    <dgm:pt modelId="{16BA93D2-D92E-1C47-82DC-98F6BB142FB7}" type="pres">
      <dgm:prSet presAssocID="{311C2A4E-3544-4486-94F4-B6BFE7C90142}" presName="tx1" presStyleLbl="revTx" presStyleIdx="2" presStyleCnt="7"/>
      <dgm:spPr/>
    </dgm:pt>
    <dgm:pt modelId="{7C5224CE-596D-1849-B5A3-76AFB7DC5D09}" type="pres">
      <dgm:prSet presAssocID="{311C2A4E-3544-4486-94F4-B6BFE7C90142}" presName="vert1" presStyleCnt="0"/>
      <dgm:spPr/>
    </dgm:pt>
    <dgm:pt modelId="{EC56A48F-CC78-CE4B-816B-550A9F39A908}" type="pres">
      <dgm:prSet presAssocID="{AB3E31A5-6CAD-4F28-9BAF-6834694F196A}" presName="thickLine" presStyleLbl="alignNode1" presStyleIdx="3" presStyleCnt="7"/>
      <dgm:spPr/>
    </dgm:pt>
    <dgm:pt modelId="{F9E8155C-F2BF-2B4C-8FEB-6CBF3669B26D}" type="pres">
      <dgm:prSet presAssocID="{AB3E31A5-6CAD-4F28-9BAF-6834694F196A}" presName="horz1" presStyleCnt="0"/>
      <dgm:spPr/>
    </dgm:pt>
    <dgm:pt modelId="{0D15238F-3B35-2B46-8EA9-BAD902A44D5E}" type="pres">
      <dgm:prSet presAssocID="{AB3E31A5-6CAD-4F28-9BAF-6834694F196A}" presName="tx1" presStyleLbl="revTx" presStyleIdx="3" presStyleCnt="7"/>
      <dgm:spPr/>
    </dgm:pt>
    <dgm:pt modelId="{F989F5C9-6DD6-8540-92AF-80D4633C2ACB}" type="pres">
      <dgm:prSet presAssocID="{AB3E31A5-6CAD-4F28-9BAF-6834694F196A}" presName="vert1" presStyleCnt="0"/>
      <dgm:spPr/>
    </dgm:pt>
    <dgm:pt modelId="{9C1B7A2D-5A7D-744A-8FB2-26D2706C461E}" type="pres">
      <dgm:prSet presAssocID="{B7C869DC-4A5F-4502-AAAE-BBDBABCE0098}" presName="thickLine" presStyleLbl="alignNode1" presStyleIdx="4" presStyleCnt="7"/>
      <dgm:spPr/>
    </dgm:pt>
    <dgm:pt modelId="{DAA3714E-7D44-D348-BF5E-A30E58BFF841}" type="pres">
      <dgm:prSet presAssocID="{B7C869DC-4A5F-4502-AAAE-BBDBABCE0098}" presName="horz1" presStyleCnt="0"/>
      <dgm:spPr/>
    </dgm:pt>
    <dgm:pt modelId="{C101D69F-6A9D-CB4A-BCBB-C030E89EA628}" type="pres">
      <dgm:prSet presAssocID="{B7C869DC-4A5F-4502-AAAE-BBDBABCE0098}" presName="tx1" presStyleLbl="revTx" presStyleIdx="4" presStyleCnt="7"/>
      <dgm:spPr/>
    </dgm:pt>
    <dgm:pt modelId="{49A31307-D6A4-7944-8F81-03BC6868B7A9}" type="pres">
      <dgm:prSet presAssocID="{B7C869DC-4A5F-4502-AAAE-BBDBABCE0098}" presName="vert1" presStyleCnt="0"/>
      <dgm:spPr/>
    </dgm:pt>
    <dgm:pt modelId="{19C670B6-D58E-E648-B1E5-E6B7B62F1139}" type="pres">
      <dgm:prSet presAssocID="{1BA2A2A2-F8F3-481E-84C0-8AB3B3F3D4ED}" presName="thickLine" presStyleLbl="alignNode1" presStyleIdx="5" presStyleCnt="7"/>
      <dgm:spPr/>
    </dgm:pt>
    <dgm:pt modelId="{184D9056-24C6-A846-91E3-F090F42133D0}" type="pres">
      <dgm:prSet presAssocID="{1BA2A2A2-F8F3-481E-84C0-8AB3B3F3D4ED}" presName="horz1" presStyleCnt="0"/>
      <dgm:spPr/>
    </dgm:pt>
    <dgm:pt modelId="{9A1DF87A-74C5-2845-BF01-79B326424105}" type="pres">
      <dgm:prSet presAssocID="{1BA2A2A2-F8F3-481E-84C0-8AB3B3F3D4ED}" presName="tx1" presStyleLbl="revTx" presStyleIdx="5" presStyleCnt="7"/>
      <dgm:spPr/>
    </dgm:pt>
    <dgm:pt modelId="{46B16519-F32F-F443-A482-E4BD0A746A29}" type="pres">
      <dgm:prSet presAssocID="{1BA2A2A2-F8F3-481E-84C0-8AB3B3F3D4ED}" presName="vert1" presStyleCnt="0"/>
      <dgm:spPr/>
    </dgm:pt>
    <dgm:pt modelId="{21DD29F8-6CA3-3347-8B82-E4CB4F927002}" type="pres">
      <dgm:prSet presAssocID="{626922BD-6417-414E-8E29-2A57BA379A7F}" presName="thickLine" presStyleLbl="alignNode1" presStyleIdx="6" presStyleCnt="7"/>
      <dgm:spPr/>
    </dgm:pt>
    <dgm:pt modelId="{9304D8E8-94DF-0D48-A803-10F8F2CF5AE3}" type="pres">
      <dgm:prSet presAssocID="{626922BD-6417-414E-8E29-2A57BA379A7F}" presName="horz1" presStyleCnt="0"/>
      <dgm:spPr/>
    </dgm:pt>
    <dgm:pt modelId="{9519BFDB-7E3E-E948-B650-F76698822962}" type="pres">
      <dgm:prSet presAssocID="{626922BD-6417-414E-8E29-2A57BA379A7F}" presName="tx1" presStyleLbl="revTx" presStyleIdx="6" presStyleCnt="7"/>
      <dgm:spPr/>
    </dgm:pt>
    <dgm:pt modelId="{5DE3AF23-EA7C-A842-BEA6-F03BDBC03E3A}" type="pres">
      <dgm:prSet presAssocID="{626922BD-6417-414E-8E29-2A57BA379A7F}" presName="vert1" presStyleCnt="0"/>
      <dgm:spPr/>
    </dgm:pt>
  </dgm:ptLst>
  <dgm:cxnLst>
    <dgm:cxn modelId="{39AC3502-256F-3549-8DFC-F5016A779C07}" type="presOf" srcId="{626922BD-6417-414E-8E29-2A57BA379A7F}" destId="{9519BFDB-7E3E-E948-B650-F76698822962}" srcOrd="0" destOrd="0" presId="urn:microsoft.com/office/officeart/2008/layout/LinedList"/>
    <dgm:cxn modelId="{A20E5B06-500B-2846-B6EE-4D52A1573182}" type="presOf" srcId="{8946C167-FD3D-45DE-A698-60D274EE96C6}" destId="{7E572A29-5290-084F-B8DF-EB010F21C851}" srcOrd="0" destOrd="0" presId="urn:microsoft.com/office/officeart/2008/layout/LinedList"/>
    <dgm:cxn modelId="{735A470C-7CE2-4B1F-B0FC-5A83909C437B}" srcId="{85FA5CD6-E61F-4A58-8447-2616990D7C59}" destId="{626922BD-6417-414E-8E29-2A57BA379A7F}" srcOrd="6" destOrd="0" parTransId="{7DB7C6A1-A40C-45F9-8C1E-C05F7D02841B}" sibTransId="{CF5DD7AD-89BA-49BC-B11C-007D651E9AC0}"/>
    <dgm:cxn modelId="{5772AD19-D9EB-784A-8896-D81DB140D5FA}" type="presOf" srcId="{B7C869DC-4A5F-4502-AAAE-BBDBABCE0098}" destId="{C101D69F-6A9D-CB4A-BCBB-C030E89EA628}" srcOrd="0" destOrd="0" presId="urn:microsoft.com/office/officeart/2008/layout/LinedList"/>
    <dgm:cxn modelId="{67A9891B-F421-48E2-97C1-3CF41DDAD01D}" srcId="{85FA5CD6-E61F-4A58-8447-2616990D7C59}" destId="{8946C167-FD3D-45DE-A698-60D274EE96C6}" srcOrd="0" destOrd="0" parTransId="{2607E17D-A3A4-45C3-8085-878286E1602A}" sibTransId="{83DA04BE-A2F1-4CB7-8097-B888F510E06B}"/>
    <dgm:cxn modelId="{AE93B11B-B6AB-7E43-86CC-7951DDDD018E}" type="presOf" srcId="{B43EED2F-94F9-4100-9239-4EC615EFBC91}" destId="{6976629E-0F60-664D-8382-4EEBAF0B52A2}" srcOrd="0" destOrd="0" presId="urn:microsoft.com/office/officeart/2008/layout/LinedList"/>
    <dgm:cxn modelId="{E58D0B23-817D-4731-8504-096F8976296B}" srcId="{85FA5CD6-E61F-4A58-8447-2616990D7C59}" destId="{311C2A4E-3544-4486-94F4-B6BFE7C90142}" srcOrd="2" destOrd="0" parTransId="{BDF66E66-7700-4D77-AB09-0D287534D612}" sibTransId="{620609AF-7B43-4AA9-8A99-BB261A8994A8}"/>
    <dgm:cxn modelId="{45EA3344-1666-544E-878C-54DC8B5D22E8}" type="presOf" srcId="{AB3E31A5-6CAD-4F28-9BAF-6834694F196A}" destId="{0D15238F-3B35-2B46-8EA9-BAD902A44D5E}" srcOrd="0" destOrd="0" presId="urn:microsoft.com/office/officeart/2008/layout/LinedList"/>
    <dgm:cxn modelId="{B5BE046E-C7ED-834F-94C3-70B0205625A7}" type="presOf" srcId="{311C2A4E-3544-4486-94F4-B6BFE7C90142}" destId="{16BA93D2-D92E-1C47-82DC-98F6BB142FB7}" srcOrd="0" destOrd="0" presId="urn:microsoft.com/office/officeart/2008/layout/LinedList"/>
    <dgm:cxn modelId="{94AC5CB7-4499-C549-AB2C-FE86F4AB87C5}" type="presOf" srcId="{1BA2A2A2-F8F3-481E-84C0-8AB3B3F3D4ED}" destId="{9A1DF87A-74C5-2845-BF01-79B326424105}" srcOrd="0" destOrd="0" presId="urn:microsoft.com/office/officeart/2008/layout/LinedList"/>
    <dgm:cxn modelId="{C5E895B7-5784-4537-A606-C795DB57B271}" srcId="{85FA5CD6-E61F-4A58-8447-2616990D7C59}" destId="{AB3E31A5-6CAD-4F28-9BAF-6834694F196A}" srcOrd="3" destOrd="0" parTransId="{370E1E9E-8CE7-4BF9-A2DC-18EA05AEB247}" sibTransId="{53EA55BB-9E29-4E9B-BCB4-B66F23417891}"/>
    <dgm:cxn modelId="{09055FBF-E2BB-4C94-A80D-93B13AD8D332}" srcId="{85FA5CD6-E61F-4A58-8447-2616990D7C59}" destId="{B43EED2F-94F9-4100-9239-4EC615EFBC91}" srcOrd="1" destOrd="0" parTransId="{3C2F1A4F-8166-4A49-B328-64919EE77970}" sibTransId="{505B55E0-C5FC-41EA-A035-9374CE7D2D9A}"/>
    <dgm:cxn modelId="{31E499D1-B3B4-1E49-8036-2FD847C6878E}" type="presOf" srcId="{85FA5CD6-E61F-4A58-8447-2616990D7C59}" destId="{34B6C4FE-E708-2A4A-8615-CF7332DBBE70}" srcOrd="0" destOrd="0" presId="urn:microsoft.com/office/officeart/2008/layout/LinedList"/>
    <dgm:cxn modelId="{CFF619E1-187A-4B9C-97A5-955576B175D5}" srcId="{85FA5CD6-E61F-4A58-8447-2616990D7C59}" destId="{1BA2A2A2-F8F3-481E-84C0-8AB3B3F3D4ED}" srcOrd="5" destOrd="0" parTransId="{B212757A-8550-44D9-A54B-4DD4236E3E99}" sibTransId="{44CE11AC-A54B-43C9-956E-9596D44DCDEE}"/>
    <dgm:cxn modelId="{2FE409EA-8616-402A-AF0C-513DBF4DBA43}" srcId="{85FA5CD6-E61F-4A58-8447-2616990D7C59}" destId="{B7C869DC-4A5F-4502-AAAE-BBDBABCE0098}" srcOrd="4" destOrd="0" parTransId="{A2817475-C3E2-428A-930A-E4F8DDD7106E}" sibTransId="{9102F725-559A-4A46-B08A-FC1D7D922812}"/>
    <dgm:cxn modelId="{947296A3-8384-B748-9910-9F4783A8142D}" type="presParOf" srcId="{34B6C4FE-E708-2A4A-8615-CF7332DBBE70}" destId="{8E3D159D-9FDA-2744-A49C-8BAE7842913A}" srcOrd="0" destOrd="0" presId="urn:microsoft.com/office/officeart/2008/layout/LinedList"/>
    <dgm:cxn modelId="{D66B7523-02AB-7543-B44E-9E05DC144666}" type="presParOf" srcId="{34B6C4FE-E708-2A4A-8615-CF7332DBBE70}" destId="{7ADDF333-58EC-1645-81C0-95655DF3E4AF}" srcOrd="1" destOrd="0" presId="urn:microsoft.com/office/officeart/2008/layout/LinedList"/>
    <dgm:cxn modelId="{9D0E9FD6-A245-554A-ACBA-A451283E63AA}" type="presParOf" srcId="{7ADDF333-58EC-1645-81C0-95655DF3E4AF}" destId="{7E572A29-5290-084F-B8DF-EB010F21C851}" srcOrd="0" destOrd="0" presId="urn:microsoft.com/office/officeart/2008/layout/LinedList"/>
    <dgm:cxn modelId="{EF98BFCE-F38F-4C46-8AA7-EFA9B6314E27}" type="presParOf" srcId="{7ADDF333-58EC-1645-81C0-95655DF3E4AF}" destId="{CAE2FE3E-2B20-DD4E-A82B-6BA6F12B6333}" srcOrd="1" destOrd="0" presId="urn:microsoft.com/office/officeart/2008/layout/LinedList"/>
    <dgm:cxn modelId="{841516C0-3DC8-DA41-BF8B-CCA89B19DC1E}" type="presParOf" srcId="{34B6C4FE-E708-2A4A-8615-CF7332DBBE70}" destId="{C76AE2BF-330A-4C40-AD63-6FEA619F451F}" srcOrd="2" destOrd="0" presId="urn:microsoft.com/office/officeart/2008/layout/LinedList"/>
    <dgm:cxn modelId="{48FE4171-6197-6C45-8255-49DC5BB0A64F}" type="presParOf" srcId="{34B6C4FE-E708-2A4A-8615-CF7332DBBE70}" destId="{26E7DA95-6F9F-444C-A22B-40E3399C317E}" srcOrd="3" destOrd="0" presId="urn:microsoft.com/office/officeart/2008/layout/LinedList"/>
    <dgm:cxn modelId="{0019794A-D50F-9545-87D9-1F56847DA61A}" type="presParOf" srcId="{26E7DA95-6F9F-444C-A22B-40E3399C317E}" destId="{6976629E-0F60-664D-8382-4EEBAF0B52A2}" srcOrd="0" destOrd="0" presId="urn:microsoft.com/office/officeart/2008/layout/LinedList"/>
    <dgm:cxn modelId="{BC901363-D103-E046-8E1E-413E7F039947}" type="presParOf" srcId="{26E7DA95-6F9F-444C-A22B-40E3399C317E}" destId="{92915A63-2B2D-6B40-B450-48487AF1868A}" srcOrd="1" destOrd="0" presId="urn:microsoft.com/office/officeart/2008/layout/LinedList"/>
    <dgm:cxn modelId="{DCB555E1-C202-8E48-9FCC-C601FD884CD7}" type="presParOf" srcId="{34B6C4FE-E708-2A4A-8615-CF7332DBBE70}" destId="{67656925-BB6D-484F-80DD-F5A17AAC8554}" srcOrd="4" destOrd="0" presId="urn:microsoft.com/office/officeart/2008/layout/LinedList"/>
    <dgm:cxn modelId="{BB9279FD-7A7D-9F4E-B09C-8B0F1E9435F9}" type="presParOf" srcId="{34B6C4FE-E708-2A4A-8615-CF7332DBBE70}" destId="{BB211224-D2DE-A947-927B-712C29BE0AAD}" srcOrd="5" destOrd="0" presId="urn:microsoft.com/office/officeart/2008/layout/LinedList"/>
    <dgm:cxn modelId="{B18B532B-D5B0-804E-A1BA-B6B830E25BD1}" type="presParOf" srcId="{BB211224-D2DE-A947-927B-712C29BE0AAD}" destId="{16BA93D2-D92E-1C47-82DC-98F6BB142FB7}" srcOrd="0" destOrd="0" presId="urn:microsoft.com/office/officeart/2008/layout/LinedList"/>
    <dgm:cxn modelId="{14EC7CEC-CC5D-E242-8505-C55846787BD3}" type="presParOf" srcId="{BB211224-D2DE-A947-927B-712C29BE0AAD}" destId="{7C5224CE-596D-1849-B5A3-76AFB7DC5D09}" srcOrd="1" destOrd="0" presId="urn:microsoft.com/office/officeart/2008/layout/LinedList"/>
    <dgm:cxn modelId="{A3342BB6-DEEF-5440-B62D-309460D90C2F}" type="presParOf" srcId="{34B6C4FE-E708-2A4A-8615-CF7332DBBE70}" destId="{EC56A48F-CC78-CE4B-816B-550A9F39A908}" srcOrd="6" destOrd="0" presId="urn:microsoft.com/office/officeart/2008/layout/LinedList"/>
    <dgm:cxn modelId="{473AADBE-917C-A341-8638-213451282640}" type="presParOf" srcId="{34B6C4FE-E708-2A4A-8615-CF7332DBBE70}" destId="{F9E8155C-F2BF-2B4C-8FEB-6CBF3669B26D}" srcOrd="7" destOrd="0" presId="urn:microsoft.com/office/officeart/2008/layout/LinedList"/>
    <dgm:cxn modelId="{58494C59-DD6F-644A-B5B8-B34D12DCC40C}" type="presParOf" srcId="{F9E8155C-F2BF-2B4C-8FEB-6CBF3669B26D}" destId="{0D15238F-3B35-2B46-8EA9-BAD902A44D5E}" srcOrd="0" destOrd="0" presId="urn:microsoft.com/office/officeart/2008/layout/LinedList"/>
    <dgm:cxn modelId="{DB765F5C-14F6-2645-AC9D-CF04602CE5B4}" type="presParOf" srcId="{F9E8155C-F2BF-2B4C-8FEB-6CBF3669B26D}" destId="{F989F5C9-6DD6-8540-92AF-80D4633C2ACB}" srcOrd="1" destOrd="0" presId="urn:microsoft.com/office/officeart/2008/layout/LinedList"/>
    <dgm:cxn modelId="{E131EAB8-595F-684E-866A-DB1161F4F542}" type="presParOf" srcId="{34B6C4FE-E708-2A4A-8615-CF7332DBBE70}" destId="{9C1B7A2D-5A7D-744A-8FB2-26D2706C461E}" srcOrd="8" destOrd="0" presId="urn:microsoft.com/office/officeart/2008/layout/LinedList"/>
    <dgm:cxn modelId="{E76B12DA-A451-3C46-BC24-C888F0C19553}" type="presParOf" srcId="{34B6C4FE-E708-2A4A-8615-CF7332DBBE70}" destId="{DAA3714E-7D44-D348-BF5E-A30E58BFF841}" srcOrd="9" destOrd="0" presId="urn:microsoft.com/office/officeart/2008/layout/LinedList"/>
    <dgm:cxn modelId="{952CD523-1D92-054B-8B55-5C8D72718A5A}" type="presParOf" srcId="{DAA3714E-7D44-D348-BF5E-A30E58BFF841}" destId="{C101D69F-6A9D-CB4A-BCBB-C030E89EA628}" srcOrd="0" destOrd="0" presId="urn:microsoft.com/office/officeart/2008/layout/LinedList"/>
    <dgm:cxn modelId="{DB66A8A9-C667-2246-9AA6-CD5E4764200F}" type="presParOf" srcId="{DAA3714E-7D44-D348-BF5E-A30E58BFF841}" destId="{49A31307-D6A4-7944-8F81-03BC6868B7A9}" srcOrd="1" destOrd="0" presId="urn:microsoft.com/office/officeart/2008/layout/LinedList"/>
    <dgm:cxn modelId="{5D74C113-5F18-A441-BEE3-5400818005A8}" type="presParOf" srcId="{34B6C4FE-E708-2A4A-8615-CF7332DBBE70}" destId="{19C670B6-D58E-E648-B1E5-E6B7B62F1139}" srcOrd="10" destOrd="0" presId="urn:microsoft.com/office/officeart/2008/layout/LinedList"/>
    <dgm:cxn modelId="{9F82CECF-38EE-104F-9993-CF50EE6E50DE}" type="presParOf" srcId="{34B6C4FE-E708-2A4A-8615-CF7332DBBE70}" destId="{184D9056-24C6-A846-91E3-F090F42133D0}" srcOrd="11" destOrd="0" presId="urn:microsoft.com/office/officeart/2008/layout/LinedList"/>
    <dgm:cxn modelId="{0C048111-8EF3-564B-88B3-DECD66981E0D}" type="presParOf" srcId="{184D9056-24C6-A846-91E3-F090F42133D0}" destId="{9A1DF87A-74C5-2845-BF01-79B326424105}" srcOrd="0" destOrd="0" presId="urn:microsoft.com/office/officeart/2008/layout/LinedList"/>
    <dgm:cxn modelId="{00523F4B-8DFE-8545-9637-39AB703ACABA}" type="presParOf" srcId="{184D9056-24C6-A846-91E3-F090F42133D0}" destId="{46B16519-F32F-F443-A482-E4BD0A746A29}" srcOrd="1" destOrd="0" presId="urn:microsoft.com/office/officeart/2008/layout/LinedList"/>
    <dgm:cxn modelId="{C524D8F6-9C8B-2D4C-B5F3-5637BBFD6EB3}" type="presParOf" srcId="{34B6C4FE-E708-2A4A-8615-CF7332DBBE70}" destId="{21DD29F8-6CA3-3347-8B82-E4CB4F927002}" srcOrd="12" destOrd="0" presId="urn:microsoft.com/office/officeart/2008/layout/LinedList"/>
    <dgm:cxn modelId="{0652436B-06AA-0646-AEBA-9F843C21DA80}" type="presParOf" srcId="{34B6C4FE-E708-2A4A-8615-CF7332DBBE70}" destId="{9304D8E8-94DF-0D48-A803-10F8F2CF5AE3}" srcOrd="13" destOrd="0" presId="urn:microsoft.com/office/officeart/2008/layout/LinedList"/>
    <dgm:cxn modelId="{276146DF-FA43-714D-A8E4-01960F9F052C}" type="presParOf" srcId="{9304D8E8-94DF-0D48-A803-10F8F2CF5AE3}" destId="{9519BFDB-7E3E-E948-B650-F76698822962}" srcOrd="0" destOrd="0" presId="urn:microsoft.com/office/officeart/2008/layout/LinedList"/>
    <dgm:cxn modelId="{6DD7D018-B2F4-2840-9DE1-7E8D481A9DF6}" type="presParOf" srcId="{9304D8E8-94DF-0D48-A803-10F8F2CF5AE3}" destId="{5DE3AF23-EA7C-A842-BEA6-F03BDBC03E3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E5CF0-A076-4BB8-86DC-53910083403B}">
      <dsp:nvSpPr>
        <dsp:cNvPr id="0" name=""/>
        <dsp:cNvSpPr/>
      </dsp:nvSpPr>
      <dsp:spPr>
        <a:xfrm>
          <a:off x="557386" y="666286"/>
          <a:ext cx="1445428" cy="1445428"/>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3897C1-D7B3-435C-9C85-F09CB8585770}">
      <dsp:nvSpPr>
        <dsp:cNvPr id="0" name=""/>
        <dsp:cNvSpPr/>
      </dsp:nvSpPr>
      <dsp:spPr>
        <a:xfrm>
          <a:off x="865428" y="974328"/>
          <a:ext cx="829344" cy="8293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D3991A-9B17-43E5-8BEC-9BA6A3269A98}">
      <dsp:nvSpPr>
        <dsp:cNvPr id="0" name=""/>
        <dsp:cNvSpPr/>
      </dsp:nvSpPr>
      <dsp:spPr>
        <a:xfrm>
          <a:off x="95322" y="2561930"/>
          <a:ext cx="2369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Enable human consciousness</a:t>
          </a:r>
        </a:p>
      </dsp:txBody>
      <dsp:txXfrm>
        <a:off x="95322" y="2561930"/>
        <a:ext cx="2369555" cy="720000"/>
      </dsp:txXfrm>
    </dsp:sp>
    <dsp:sp modelId="{72D08A0A-90A1-4783-8BA9-C3A8FDB3281B}">
      <dsp:nvSpPr>
        <dsp:cNvPr id="0" name=""/>
        <dsp:cNvSpPr/>
      </dsp:nvSpPr>
      <dsp:spPr>
        <a:xfrm>
          <a:off x="3341613" y="666286"/>
          <a:ext cx="1445428" cy="1445428"/>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91654E-B0CD-485C-A4EF-4F5ECD9F318F}">
      <dsp:nvSpPr>
        <dsp:cNvPr id="0" name=""/>
        <dsp:cNvSpPr/>
      </dsp:nvSpPr>
      <dsp:spPr>
        <a:xfrm>
          <a:off x="3649655" y="974328"/>
          <a:ext cx="829344" cy="8293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675137C-1B16-4F8D-8748-7EE794AA7539}">
      <dsp:nvSpPr>
        <dsp:cNvPr id="0" name=""/>
        <dsp:cNvSpPr/>
      </dsp:nvSpPr>
      <dsp:spPr>
        <a:xfrm>
          <a:off x="2879550" y="2561930"/>
          <a:ext cx="2369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Enhance human agency	</a:t>
          </a:r>
        </a:p>
      </dsp:txBody>
      <dsp:txXfrm>
        <a:off x="2879550" y="2561930"/>
        <a:ext cx="2369555" cy="720000"/>
      </dsp:txXfrm>
    </dsp:sp>
    <dsp:sp modelId="{0CE10F75-1DD5-485D-8A22-38F0A3CD3E72}">
      <dsp:nvSpPr>
        <dsp:cNvPr id="0" name=""/>
        <dsp:cNvSpPr/>
      </dsp:nvSpPr>
      <dsp:spPr>
        <a:xfrm>
          <a:off x="6125840" y="666286"/>
          <a:ext cx="1445428" cy="1445428"/>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D46005-9398-41A2-AD62-DB6AEA047360}">
      <dsp:nvSpPr>
        <dsp:cNvPr id="0" name=""/>
        <dsp:cNvSpPr/>
      </dsp:nvSpPr>
      <dsp:spPr>
        <a:xfrm>
          <a:off x="6433883" y="974328"/>
          <a:ext cx="829344" cy="8293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B80962-29A6-481F-88F8-E24D014387E1}">
      <dsp:nvSpPr>
        <dsp:cNvPr id="0" name=""/>
        <dsp:cNvSpPr/>
      </dsp:nvSpPr>
      <dsp:spPr>
        <a:xfrm>
          <a:off x="5663777" y="2561930"/>
          <a:ext cx="2369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Increase societal capabilities</a:t>
          </a:r>
        </a:p>
      </dsp:txBody>
      <dsp:txXfrm>
        <a:off x="5663777" y="2561930"/>
        <a:ext cx="2369555" cy="720000"/>
      </dsp:txXfrm>
    </dsp:sp>
    <dsp:sp modelId="{CF246756-7798-4062-98B7-C3D9743CA3CE}">
      <dsp:nvSpPr>
        <dsp:cNvPr id="0" name=""/>
        <dsp:cNvSpPr/>
      </dsp:nvSpPr>
      <dsp:spPr>
        <a:xfrm>
          <a:off x="8910068" y="666286"/>
          <a:ext cx="1445428" cy="1445428"/>
        </a:xfrm>
        <a:prstGeom prst="round2DiagRect">
          <a:avLst>
            <a:gd name="adj1" fmla="val 29727"/>
            <a:gd name="adj2" fmla="val 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4DE8AB-8A83-474A-A56C-19B2FA7133A9}">
      <dsp:nvSpPr>
        <dsp:cNvPr id="0" name=""/>
        <dsp:cNvSpPr/>
      </dsp:nvSpPr>
      <dsp:spPr>
        <a:xfrm>
          <a:off x="9218110" y="974328"/>
          <a:ext cx="829344" cy="8293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00C317-951E-41B1-A2A9-969F5B5C590D}">
      <dsp:nvSpPr>
        <dsp:cNvPr id="0" name=""/>
        <dsp:cNvSpPr/>
      </dsp:nvSpPr>
      <dsp:spPr>
        <a:xfrm>
          <a:off x="8448004" y="2561930"/>
          <a:ext cx="236955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Cultivate societal cohesion</a:t>
          </a:r>
        </a:p>
      </dsp:txBody>
      <dsp:txXfrm>
        <a:off x="8448004" y="2561930"/>
        <a:ext cx="236955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D159D-9FDA-2744-A49C-8BAE7842913A}">
      <dsp:nvSpPr>
        <dsp:cNvPr id="0" name=""/>
        <dsp:cNvSpPr/>
      </dsp:nvSpPr>
      <dsp:spPr>
        <a:xfrm>
          <a:off x="0" y="481"/>
          <a:ext cx="1091288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7E572A29-5290-084F-B8DF-EB010F21C851}">
      <dsp:nvSpPr>
        <dsp:cNvPr id="0" name=""/>
        <dsp:cNvSpPr/>
      </dsp:nvSpPr>
      <dsp:spPr>
        <a:xfrm>
          <a:off x="0" y="481"/>
          <a:ext cx="10912883" cy="563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Diagnosing diseases (Chinese medical paper, large sample)</a:t>
          </a:r>
        </a:p>
      </dsp:txBody>
      <dsp:txXfrm>
        <a:off x="0" y="481"/>
        <a:ext cx="10912883" cy="563893"/>
      </dsp:txXfrm>
    </dsp:sp>
    <dsp:sp modelId="{C76AE2BF-330A-4C40-AD63-6FEA619F451F}">
      <dsp:nvSpPr>
        <dsp:cNvPr id="0" name=""/>
        <dsp:cNvSpPr/>
      </dsp:nvSpPr>
      <dsp:spPr>
        <a:xfrm>
          <a:off x="0" y="564375"/>
          <a:ext cx="1091288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6976629E-0F60-664D-8382-4EEBAF0B52A2}">
      <dsp:nvSpPr>
        <dsp:cNvPr id="0" name=""/>
        <dsp:cNvSpPr/>
      </dsp:nvSpPr>
      <dsp:spPr>
        <a:xfrm>
          <a:off x="0" y="564375"/>
          <a:ext cx="10912883" cy="563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Optimizing transport and logistics</a:t>
          </a:r>
        </a:p>
      </dsp:txBody>
      <dsp:txXfrm>
        <a:off x="0" y="564375"/>
        <a:ext cx="10912883" cy="563893"/>
      </dsp:txXfrm>
    </dsp:sp>
    <dsp:sp modelId="{67656925-BB6D-484F-80DD-F5A17AAC8554}">
      <dsp:nvSpPr>
        <dsp:cNvPr id="0" name=""/>
        <dsp:cNvSpPr/>
      </dsp:nvSpPr>
      <dsp:spPr>
        <a:xfrm>
          <a:off x="0" y="1128268"/>
          <a:ext cx="1091288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6BA93D2-D92E-1C47-82DC-98F6BB142FB7}">
      <dsp:nvSpPr>
        <dsp:cNvPr id="0" name=""/>
        <dsp:cNvSpPr/>
      </dsp:nvSpPr>
      <dsp:spPr>
        <a:xfrm>
          <a:off x="0" y="1128268"/>
          <a:ext cx="10912883" cy="563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Fairer or more efficient distribution of resources</a:t>
          </a:r>
        </a:p>
      </dsp:txBody>
      <dsp:txXfrm>
        <a:off x="0" y="1128268"/>
        <a:ext cx="10912883" cy="563893"/>
      </dsp:txXfrm>
    </dsp:sp>
    <dsp:sp modelId="{EC56A48F-CC78-CE4B-816B-550A9F39A908}">
      <dsp:nvSpPr>
        <dsp:cNvPr id="0" name=""/>
        <dsp:cNvSpPr/>
      </dsp:nvSpPr>
      <dsp:spPr>
        <a:xfrm>
          <a:off x="0" y="1692161"/>
          <a:ext cx="1091288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0D15238F-3B35-2B46-8EA9-BAD902A44D5E}">
      <dsp:nvSpPr>
        <dsp:cNvPr id="0" name=""/>
        <dsp:cNvSpPr/>
      </dsp:nvSpPr>
      <dsp:spPr>
        <a:xfrm>
          <a:off x="0" y="1692161"/>
          <a:ext cx="10912883" cy="563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More sustainable approach to consumption</a:t>
          </a:r>
        </a:p>
      </dsp:txBody>
      <dsp:txXfrm>
        <a:off x="0" y="1692161"/>
        <a:ext cx="10912883" cy="563893"/>
      </dsp:txXfrm>
    </dsp:sp>
    <dsp:sp modelId="{9C1B7A2D-5A7D-744A-8FB2-26D2706C461E}">
      <dsp:nvSpPr>
        <dsp:cNvPr id="0" name=""/>
        <dsp:cNvSpPr/>
      </dsp:nvSpPr>
      <dsp:spPr>
        <a:xfrm>
          <a:off x="0" y="2256055"/>
          <a:ext cx="1091288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C101D69F-6A9D-CB4A-BCBB-C030E89EA628}">
      <dsp:nvSpPr>
        <dsp:cNvPr id="0" name=""/>
        <dsp:cNvSpPr/>
      </dsp:nvSpPr>
      <dsp:spPr>
        <a:xfrm>
          <a:off x="0" y="2256055"/>
          <a:ext cx="10912883" cy="563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With its data intensive, algorithmic driven solutions, can deal with coordination complexity (climate change example)</a:t>
          </a:r>
        </a:p>
      </dsp:txBody>
      <dsp:txXfrm>
        <a:off x="0" y="2256055"/>
        <a:ext cx="10912883" cy="563893"/>
      </dsp:txXfrm>
    </dsp:sp>
    <dsp:sp modelId="{19C670B6-D58E-E648-B1E5-E6B7B62F1139}">
      <dsp:nvSpPr>
        <dsp:cNvPr id="0" name=""/>
        <dsp:cNvSpPr/>
      </dsp:nvSpPr>
      <dsp:spPr>
        <a:xfrm>
          <a:off x="0" y="2819948"/>
          <a:ext cx="1091288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A1DF87A-74C5-2845-BF01-79B326424105}">
      <dsp:nvSpPr>
        <dsp:cNvPr id="0" name=""/>
        <dsp:cNvSpPr/>
      </dsp:nvSpPr>
      <dsp:spPr>
        <a:xfrm>
          <a:off x="0" y="2819948"/>
          <a:ext cx="10912883" cy="563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Autonomous systems should always be subject to human oversight</a:t>
          </a:r>
        </a:p>
      </dsp:txBody>
      <dsp:txXfrm>
        <a:off x="0" y="2819948"/>
        <a:ext cx="10912883" cy="563893"/>
      </dsp:txXfrm>
    </dsp:sp>
    <dsp:sp modelId="{21DD29F8-6CA3-3347-8B82-E4CB4F927002}">
      <dsp:nvSpPr>
        <dsp:cNvPr id="0" name=""/>
        <dsp:cNvSpPr/>
      </dsp:nvSpPr>
      <dsp:spPr>
        <a:xfrm>
          <a:off x="0" y="3383841"/>
          <a:ext cx="10912883"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519BFDB-7E3E-E948-B650-F76698822962}">
      <dsp:nvSpPr>
        <dsp:cNvPr id="0" name=""/>
        <dsp:cNvSpPr/>
      </dsp:nvSpPr>
      <dsp:spPr>
        <a:xfrm>
          <a:off x="0" y="3383841"/>
          <a:ext cx="10912883" cy="563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We must ensure that we remain in control of major developments and their effects.</a:t>
          </a:r>
        </a:p>
      </dsp:txBody>
      <dsp:txXfrm>
        <a:off x="0" y="3383841"/>
        <a:ext cx="10912883" cy="563893"/>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782343-FBBE-4544-A32B-07CA5FD19237}" type="datetimeFigureOut">
              <a:rPr lang="en-US" smtClean="0"/>
              <a:t>2/21/25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FE243-0A92-7A48-AA97-BDBC6BF2FCCF}" type="slidenum">
              <a:rPr lang="en-US" smtClean="0"/>
              <a:t>‹#›</a:t>
            </a:fld>
            <a:endParaRPr lang="en-US"/>
          </a:p>
        </p:txBody>
      </p:sp>
    </p:spTree>
    <p:extLst>
      <p:ext uri="{BB962C8B-B14F-4D97-AF65-F5344CB8AC3E}">
        <p14:creationId xmlns:p14="http://schemas.microsoft.com/office/powerpoint/2010/main" val="136381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airmic.com/system/files/technical-documents/Airmic-guide-reputational-risk.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i.org/10.1108/JRF-09-2015-0083"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irmic.com/system/files/technical-documents/Airmic-guide-reputational-risk.pd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i.org/10.1108/JRF-09-2015-0083"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i.org/10.1108/JRF-09-2015-0083"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10001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000" dirty="0">
                <a:effectLst/>
              </a:rPr>
              <a:t>“Closing the Gaps on Reputational Risk Management.” </a:t>
            </a:r>
            <a:r>
              <a:rPr lang="en-US" sz="4000" dirty="0" err="1">
                <a:effectLst/>
              </a:rPr>
              <a:t>Airmic</a:t>
            </a:r>
            <a:r>
              <a:rPr lang="en-US" sz="4000" dirty="0">
                <a:effectLst/>
              </a:rPr>
              <a:t> Limited, 2020. </a:t>
            </a:r>
            <a:r>
              <a:rPr lang="en-US" sz="4000" dirty="0">
                <a:effectLst/>
                <a:hlinkClick r:id="rId3"/>
              </a:rPr>
              <a:t>https://www.airmic.com/system/files/technical-documents/Airmic-guide-reputational-risk.pdf</a:t>
            </a:r>
            <a:r>
              <a:rPr lang="en-US" sz="4000" dirty="0">
                <a:effectLst/>
              </a:rPr>
              <a:t>.</a:t>
            </a:r>
          </a:p>
          <a:p>
            <a:endParaRPr lang="en-US" sz="2800" dirty="0"/>
          </a:p>
          <a:p>
            <a:r>
              <a:rPr lang="en-US" sz="2800" dirty="0"/>
              <a:t>one is that reputation is a risk and should be managed directly; the other is that reputation is a form of intangible asset that is an outcome and consequence of decisions, actions and other risks. </a:t>
            </a:r>
            <a:endParaRPr lang="en-US" dirty="0">
              <a:solidFill>
                <a:srgbClr val="000000"/>
              </a:solidFill>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0229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604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365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00000"/>
              </a:solidFill>
              <a:effectLst/>
              <a:latin typeface="Times New Roman" panose="02020603050405020304" pitchFamily="18" charset="0"/>
            </a:endParaRPr>
          </a:p>
          <a:p>
            <a:endParaRPr lang="en-US" dirty="0">
              <a:solidFill>
                <a:srgbClr val="000000"/>
              </a:solidFill>
              <a:effectLst/>
              <a:latin typeface="Times New Roman" panose="02020603050405020304" pitchFamily="18" charset="0"/>
            </a:endParaRPr>
          </a:p>
          <a:p>
            <a:r>
              <a:rPr lang="en-US" dirty="0">
                <a:solidFill>
                  <a:srgbClr val="000000"/>
                </a:solidFill>
                <a:effectLst/>
                <a:latin typeface="Times New Roman" panose="02020603050405020304" pitchFamily="18" charset="0"/>
              </a:rPr>
              <a:t>Scott and Walsham (2005, p. 311) suggest a broader definition of reputation risk as “the potential that actions or events negatively associate an organization with consequences that affect aspects of what humans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5970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Gatzert</a:t>
            </a:r>
            <a:r>
              <a:rPr lang="en-US" dirty="0">
                <a:effectLst/>
              </a:rPr>
              <a:t>, Nadine, and Joan </a:t>
            </a:r>
            <a:r>
              <a:rPr lang="en-US" dirty="0" err="1">
                <a:effectLst/>
              </a:rPr>
              <a:t>Schmit</a:t>
            </a:r>
            <a:r>
              <a:rPr lang="en-US" dirty="0">
                <a:effectLst/>
              </a:rPr>
              <a:t>. “Supporting Strategic Success through Enterprise-Wide Reputation Risk Management.” </a:t>
            </a:r>
            <a:r>
              <a:rPr lang="en-US" i="1" dirty="0">
                <a:effectLst/>
              </a:rPr>
              <a:t>The Journal of Risk Finance</a:t>
            </a:r>
            <a:r>
              <a:rPr lang="en-US" dirty="0">
                <a:effectLst/>
              </a:rPr>
              <a:t> 17, no. 1 (January 1, 2016): 26–45. </a:t>
            </a:r>
            <a:r>
              <a:rPr lang="en-US" dirty="0">
                <a:effectLst/>
                <a:hlinkClick r:id="rId3"/>
              </a:rPr>
              <a:t>https://doi.org/10.1108/JRF-09-2015-0083</a:t>
            </a:r>
            <a:r>
              <a:rPr lang="en-US" dirty="0">
                <a:effectLst/>
              </a:rPr>
              <a:t>.</a:t>
            </a:r>
          </a:p>
          <a:p>
            <a:endParaRPr lang="en-US" dirty="0">
              <a:solidFill>
                <a:srgbClr val="000000"/>
              </a:solidFill>
              <a:effectLst/>
              <a:latin typeface="Times New Roman" panose="02020603050405020304" pitchFamily="18" charset="0"/>
            </a:endParaRPr>
          </a:p>
          <a:p>
            <a:endParaRPr lang="en-US" dirty="0">
              <a:solidFill>
                <a:srgbClr val="000000"/>
              </a:solidFill>
              <a:effectLst/>
              <a:latin typeface="Times New Roman" panose="02020603050405020304" pitchFamily="18" charset="0"/>
            </a:endParaRPr>
          </a:p>
          <a:p>
            <a:r>
              <a:rPr lang="en-US" dirty="0">
                <a:solidFill>
                  <a:srgbClr val="000000"/>
                </a:solidFill>
                <a:effectLst/>
                <a:latin typeface="Times New Roman" panose="02020603050405020304" pitchFamily="18" charset="0"/>
              </a:rPr>
              <a:t>Scott and Walsham (2005, p. 311) suggest a broader definition of reputation risk as “the potential that actions or events negatively associate an organization with consequences that affect aspects of what humans value”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225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“Closing the Gaps on Reputational Risk Management.” </a:t>
            </a:r>
            <a:r>
              <a:rPr lang="en-US" dirty="0" err="1">
                <a:effectLst/>
              </a:rPr>
              <a:t>Airmic</a:t>
            </a:r>
            <a:r>
              <a:rPr lang="en-US" dirty="0">
                <a:effectLst/>
              </a:rPr>
              <a:t> Limited, 2020. </a:t>
            </a:r>
            <a:r>
              <a:rPr lang="en-US" dirty="0">
                <a:effectLst/>
                <a:hlinkClick r:id="rId3"/>
              </a:rPr>
              <a:t>https://www.airmic.com/system/files/technical-documents/Airmic-guide-reputational-risk.pdf</a:t>
            </a:r>
            <a:r>
              <a:rPr lang="en-US" dirty="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39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1" dirty="0">
                <a:solidFill>
                  <a:srgbClr val="333333"/>
                </a:solidFill>
                <a:effectLst/>
                <a:latin typeface="Lato" panose="020F0502020204030204" pitchFamily="34" charset="0"/>
              </a:rPr>
              <a:t>The Challenges </a:t>
            </a:r>
            <a:endParaRPr lang="en-US" dirty="0"/>
          </a:p>
          <a:p>
            <a:r>
              <a:rPr lang="en-US" sz="1800" dirty="0">
                <a:solidFill>
                  <a:srgbClr val="333333"/>
                </a:solidFill>
                <a:effectLst/>
                <a:latin typeface="Lato" panose="020F0502020204030203" pitchFamily="34" charset="0"/>
              </a:rPr>
              <a:t>Risk professionals today face six challenges when it comes to understanding and addressing risks to reputation: </a:t>
            </a:r>
            <a:endParaRPr lang="en-US" dirty="0"/>
          </a:p>
          <a:p>
            <a:r>
              <a:rPr lang="en-US" sz="1800" dirty="0">
                <a:solidFill>
                  <a:srgbClr val="333333"/>
                </a:solidFill>
                <a:effectLst/>
                <a:latin typeface="Lato" panose="020F0502020204030203" pitchFamily="34" charset="0"/>
              </a:rPr>
              <a:t>1. </a:t>
            </a:r>
            <a:r>
              <a:rPr lang="en-US" sz="1800" b="1" dirty="0">
                <a:solidFill>
                  <a:srgbClr val="333333"/>
                </a:solidFill>
                <a:effectLst/>
                <a:latin typeface="Lato" panose="020F0502020204030203" pitchFamily="34" charset="0"/>
              </a:rPr>
              <a:t>Unclear definition of reputation. </a:t>
            </a:r>
            <a:r>
              <a:rPr lang="en-US" sz="1800" dirty="0">
                <a:solidFill>
                  <a:srgbClr val="333333"/>
                </a:solidFill>
                <a:effectLst/>
                <a:latin typeface="Lato" panose="020F0502020204030203" pitchFamily="34" charset="0"/>
              </a:rPr>
              <a:t>What is reputation and how does it relate to brand and trust? </a:t>
            </a:r>
            <a:endParaRPr lang="en-US" dirty="0"/>
          </a:p>
          <a:p>
            <a:pPr>
              <a:buFont typeface="+mj-lt"/>
              <a:buAutoNum type="arabicPeriod" startAt="2"/>
            </a:pPr>
            <a:r>
              <a:rPr lang="en-US" sz="1800" b="1" dirty="0">
                <a:solidFill>
                  <a:srgbClr val="333333"/>
                </a:solidFill>
                <a:effectLst/>
                <a:latin typeface="Lato" panose="020F0502020204030203" pitchFamily="34" charset="0"/>
              </a:rPr>
              <a:t>Confusion on the categorization of reputational risk. </a:t>
            </a:r>
            <a:r>
              <a:rPr lang="en-US" sz="1800" dirty="0">
                <a:solidFill>
                  <a:srgbClr val="333333"/>
                </a:solidFill>
                <a:effectLst/>
                <a:latin typeface="Lato" panose="020F0502020204030203" pitchFamily="34" charset="0"/>
              </a:rPr>
              <a:t>Is it a risk in its own right, or a causal factor of other risks? </a:t>
            </a:r>
          </a:p>
          <a:p>
            <a:pPr>
              <a:buFont typeface="+mj-lt"/>
              <a:buAutoNum type="arabicPeriod" startAt="2"/>
            </a:pPr>
            <a:r>
              <a:rPr lang="en-US" sz="1800" b="1" dirty="0">
                <a:solidFill>
                  <a:srgbClr val="333333"/>
                </a:solidFill>
                <a:effectLst/>
                <a:latin typeface="Lato" panose="020F0502020204030203" pitchFamily="34" charset="0"/>
              </a:rPr>
              <a:t>No commonly agreed upon, consistent measurement of the business impact from specific risks to reputation. </a:t>
            </a:r>
            <a:r>
              <a:rPr lang="en-US" sz="1800" dirty="0">
                <a:solidFill>
                  <a:srgbClr val="333333"/>
                </a:solidFill>
                <a:effectLst/>
                <a:latin typeface="Lato" panose="020F0502020204030203" pitchFamily="34" charset="0"/>
              </a:rPr>
              <a:t>How do organizations measure and quantify the impact of issues on reputation? How do organizations account for the potential business impact in the financial assessment of an issue, to make sure they focus on the right issues? </a:t>
            </a:r>
          </a:p>
          <a:p>
            <a:pPr>
              <a:buFont typeface="+mj-lt"/>
              <a:buAutoNum type="arabicPeriod" startAt="2"/>
            </a:pPr>
            <a:r>
              <a:rPr lang="en-US" sz="1800" b="1" dirty="0">
                <a:solidFill>
                  <a:srgbClr val="333333"/>
                </a:solidFill>
                <a:effectLst/>
                <a:latin typeface="Lato" panose="020F0502020204030203" pitchFamily="34" charset="0"/>
              </a:rPr>
              <a:t>No framework for linking the strategic, operational and tactical aspects of reputational risk management. </a:t>
            </a:r>
            <a:r>
              <a:rPr lang="en-US" sz="1800" dirty="0">
                <a:solidFill>
                  <a:srgbClr val="333333"/>
                </a:solidFill>
                <a:effectLst/>
                <a:latin typeface="Lato" panose="020F0502020204030203" pitchFamily="34" charset="0"/>
              </a:rPr>
              <a:t>How do organizations get data to support all three levels? </a:t>
            </a:r>
          </a:p>
          <a:p>
            <a:pPr>
              <a:buFont typeface="+mj-lt"/>
              <a:buAutoNum type="arabicPeriod" startAt="2"/>
            </a:pPr>
            <a:r>
              <a:rPr lang="en-US" sz="1800" b="1" dirty="0">
                <a:solidFill>
                  <a:srgbClr val="333333"/>
                </a:solidFill>
                <a:effectLst/>
                <a:latin typeface="Lato" panose="020F0502020204030203" pitchFamily="34" charset="0"/>
              </a:rPr>
              <a:t>An absence of integrated ownership and accountability across organizations.</a:t>
            </a:r>
            <a:br>
              <a:rPr lang="en-US" sz="1800" b="1" dirty="0">
                <a:solidFill>
                  <a:srgbClr val="333333"/>
                </a:solidFill>
                <a:effectLst/>
                <a:latin typeface="Lato" panose="020F0502020204030203" pitchFamily="34" charset="0"/>
              </a:rPr>
            </a:br>
            <a:r>
              <a:rPr lang="en-US" sz="1800" dirty="0">
                <a:solidFill>
                  <a:srgbClr val="333333"/>
                </a:solidFill>
                <a:effectLst/>
                <a:latin typeface="Lato" panose="020F0502020204030203" pitchFamily="34" charset="0"/>
              </a:rPr>
              <a:t>Do reputational risks sit with corporate communications, risk management or the issue owners? </a:t>
            </a:r>
          </a:p>
          <a:p>
            <a:r>
              <a:rPr lang="en-US" sz="1800" dirty="0">
                <a:solidFill>
                  <a:srgbClr val="333333"/>
                </a:solidFill>
                <a:effectLst/>
                <a:latin typeface="Lato" panose="020F0502020204030203" pitchFamily="34" charset="0"/>
              </a:rPr>
              <a:t>6. </a:t>
            </a:r>
            <a:r>
              <a:rPr lang="en-US" sz="1800" b="1" dirty="0">
                <a:solidFill>
                  <a:srgbClr val="333333"/>
                </a:solidFill>
                <a:effectLst/>
                <a:latin typeface="Lato" panose="020F0502020204030203" pitchFamily="34" charset="0"/>
              </a:rPr>
              <a:t>Slow development of solutions for risk transfer. </a:t>
            </a:r>
            <a:r>
              <a:rPr lang="en-US" sz="1800" dirty="0">
                <a:solidFill>
                  <a:srgbClr val="333333"/>
                </a:solidFill>
                <a:effectLst/>
                <a:latin typeface="Lato" panose="020F0502020204030203" pitchFamily="34" charset="0"/>
              </a:rPr>
              <a:t>Can reputation be insured?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D42CBD1-A497-AE40-B8BE-0465602684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2845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Gatzert</a:t>
            </a:r>
            <a:r>
              <a:rPr lang="en-US" dirty="0">
                <a:effectLst/>
              </a:rPr>
              <a:t>, Nadine, and Joan </a:t>
            </a:r>
            <a:r>
              <a:rPr lang="en-US" dirty="0" err="1">
                <a:effectLst/>
              </a:rPr>
              <a:t>Schmit</a:t>
            </a:r>
            <a:r>
              <a:rPr lang="en-US" dirty="0">
                <a:effectLst/>
              </a:rPr>
              <a:t>. “Supporting Strategic Success through Enterprise-Wide Reputation Risk Management.” </a:t>
            </a:r>
            <a:r>
              <a:rPr lang="en-US" i="1" dirty="0">
                <a:effectLst/>
              </a:rPr>
              <a:t>The Journal of Risk Finance</a:t>
            </a:r>
            <a:r>
              <a:rPr lang="en-US" dirty="0">
                <a:effectLst/>
              </a:rPr>
              <a:t> 17, no. 1 (January 1, 2016): 26–45. </a:t>
            </a:r>
            <a:r>
              <a:rPr lang="en-US" dirty="0">
                <a:effectLst/>
                <a:hlinkClick r:id="rId3"/>
              </a:rPr>
              <a:t>https://doi.org/10.1108/JRF-09-2015-0083</a:t>
            </a:r>
            <a:r>
              <a:rPr lang="en-US" dirty="0">
                <a:effectLst/>
              </a:rPr>
              <a:t>.</a:t>
            </a:r>
          </a:p>
          <a:p>
            <a:endParaRPr lang="en-US" b="1" dirty="0">
              <a:solidFill>
                <a:srgbClr val="000000"/>
              </a:solidFill>
              <a:effectLst/>
              <a:latin typeface="Times New Roman" panose="02020603050405020304" pitchFamily="18" charset="0"/>
            </a:endParaRPr>
          </a:p>
          <a:p>
            <a:endParaRPr lang="en-US" b="1" dirty="0">
              <a:solidFill>
                <a:srgbClr val="000000"/>
              </a:solidFill>
              <a:effectLst/>
              <a:latin typeface="Times New Roman" panose="02020603050405020304" pitchFamily="18" charset="0"/>
            </a:endParaRPr>
          </a:p>
          <a:p>
            <a:r>
              <a:rPr lang="en-US" b="1" dirty="0">
                <a:solidFill>
                  <a:srgbClr val="000000"/>
                </a:solidFill>
                <a:effectLst/>
                <a:latin typeface="Times New Roman" panose="02020603050405020304" pitchFamily="18" charset="0"/>
              </a:rPr>
              <a:t>Table 1</a:t>
            </a:r>
            <a:r>
              <a:rPr lang="en-US" dirty="0">
                <a:solidFill>
                  <a:srgbClr val="000000"/>
                </a:solidFill>
                <a:effectLst/>
                <a:latin typeface="Times New Roman" panose="02020603050405020304" pitchFamily="18" charset="0"/>
              </a:rPr>
              <a:t>: Selected determinants, antecedents, and drivers of reputation from the literature</a:t>
            </a:r>
          </a:p>
          <a:p>
            <a:r>
              <a:rPr lang="en-US" i="1" dirty="0">
                <a:solidFill>
                  <a:srgbClr val="000000"/>
                </a:solidFill>
                <a:effectLst/>
                <a:latin typeface="Times New Roman" panose="02020603050405020304" pitchFamily="18" charset="0"/>
              </a:rPr>
              <a:t>Determinants, antecedents, risk drivers Reference / described in (e.g.)</a:t>
            </a:r>
            <a:endParaRPr lang="en-US" dirty="0">
              <a:solidFill>
                <a:srgbClr val="000000"/>
              </a:solidFill>
              <a:effectLst/>
              <a:latin typeface="Times New Roman" panose="02020603050405020304" pitchFamily="18" charset="0"/>
            </a:endParaRPr>
          </a:p>
          <a:p>
            <a:r>
              <a:rPr lang="en-US" b="1" dirty="0">
                <a:solidFill>
                  <a:srgbClr val="000000"/>
                </a:solidFill>
                <a:effectLst/>
                <a:latin typeface="Times New Roman" panose="02020603050405020304" pitchFamily="18" charset="0"/>
              </a:rPr>
              <a:t>Determinants </a:t>
            </a:r>
            <a:r>
              <a:rPr lang="en-US" dirty="0">
                <a:solidFill>
                  <a:srgbClr val="000000"/>
                </a:solidFill>
                <a:effectLst/>
                <a:latin typeface="Times New Roman" panose="02020603050405020304" pitchFamily="18" charset="0"/>
              </a:rPr>
              <a:t>(</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Financial performance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 Roberts and Dowling</a:t>
            </a:r>
          </a:p>
          <a:p>
            <a:r>
              <a:rPr lang="en-US" dirty="0">
                <a:solidFill>
                  <a:srgbClr val="000000"/>
                </a:solidFill>
                <a:effectLst/>
                <a:latin typeface="Times New Roman" panose="02020603050405020304" pitchFamily="18" charset="0"/>
              </a:rPr>
              <a:t>(2002), Rhee and Valdez (2009, p. 151)</a:t>
            </a:r>
          </a:p>
          <a:p>
            <a:r>
              <a:rPr lang="en-US" i="1" dirty="0">
                <a:solidFill>
                  <a:srgbClr val="000000"/>
                </a:solidFill>
                <a:effectLst/>
                <a:latin typeface="Times New Roman" panose="02020603050405020304" pitchFamily="18" charset="0"/>
              </a:rPr>
              <a:t>Emotional appeal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Products and services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Vision and leadership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Workplace environment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Social responsibility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b="1" dirty="0">
                <a:solidFill>
                  <a:srgbClr val="000000"/>
                </a:solidFill>
                <a:effectLst/>
                <a:latin typeface="Times New Roman" panose="02020603050405020304" pitchFamily="18" charset="0"/>
              </a:rPr>
              <a:t>Antecedents</a:t>
            </a:r>
            <a:endParaRPr lang="en-US" dirty="0">
              <a:solidFill>
                <a:srgbClr val="000000"/>
              </a:solidFill>
              <a:effectLst/>
              <a:latin typeface="Times New Roman" panose="02020603050405020304" pitchFamily="18" charset="0"/>
            </a:endParaRPr>
          </a:p>
          <a:p>
            <a:r>
              <a:rPr lang="en-US" i="1" dirty="0">
                <a:solidFill>
                  <a:srgbClr val="000000"/>
                </a:solidFill>
                <a:effectLst/>
                <a:latin typeface="Times New Roman" panose="02020603050405020304" pitchFamily="18" charset="0"/>
              </a:rPr>
              <a:t>High status affiliations</a:t>
            </a:r>
            <a:r>
              <a:rPr lang="en-US" dirty="0">
                <a:solidFill>
                  <a:srgbClr val="000000"/>
                </a:solidFill>
                <a:effectLst/>
                <a:latin typeface="Times New Roman" panose="02020603050405020304" pitchFamily="18" charset="0"/>
              </a:rPr>
              <a:t> (borrowing reputation from</a:t>
            </a:r>
          </a:p>
          <a:p>
            <a:r>
              <a:rPr lang="en-US" dirty="0">
                <a:solidFill>
                  <a:srgbClr val="000000"/>
                </a:solidFill>
                <a:effectLst/>
                <a:latin typeface="Times New Roman" panose="02020603050405020304" pitchFamily="18" charset="0"/>
              </a:rPr>
              <a:t>affiliates; distinguish from competitors); especially</a:t>
            </a:r>
          </a:p>
          <a:p>
            <a:r>
              <a:rPr lang="en-US" dirty="0">
                <a:solidFill>
                  <a:srgbClr val="000000"/>
                </a:solidFill>
                <a:effectLst/>
                <a:latin typeface="Times New Roman" panose="02020603050405020304" pitchFamily="18" charset="0"/>
              </a:rPr>
              <a:t>relevant for new firms</a:t>
            </a:r>
          </a:p>
          <a:p>
            <a:r>
              <a:rPr lang="en-US" dirty="0">
                <a:solidFill>
                  <a:srgbClr val="000000"/>
                </a:solidFill>
                <a:effectLst/>
                <a:latin typeface="Times New Roman" panose="02020603050405020304" pitchFamily="18" charset="0"/>
              </a:rPr>
              <a:t>Rhee and Valdez (2005), </a:t>
            </a:r>
            <a:r>
              <a:rPr lang="en-US" dirty="0" err="1">
                <a:solidFill>
                  <a:srgbClr val="000000"/>
                </a:solidFill>
                <a:effectLst/>
                <a:latin typeface="Times New Roman" panose="02020603050405020304" pitchFamily="18" charset="0"/>
              </a:rPr>
              <a:t>Rindova</a:t>
            </a:r>
            <a:r>
              <a:rPr lang="en-US" dirty="0">
                <a:solidFill>
                  <a:srgbClr val="000000"/>
                </a:solidFill>
                <a:effectLst/>
                <a:latin typeface="Times New Roman" panose="02020603050405020304" pitchFamily="18" charset="0"/>
              </a:rPr>
              <a:t> et al. (2005,</a:t>
            </a:r>
          </a:p>
          <a:p>
            <a:r>
              <a:rPr lang="en-US" dirty="0">
                <a:solidFill>
                  <a:srgbClr val="000000"/>
                </a:solidFill>
                <a:effectLst/>
                <a:latin typeface="Times New Roman" panose="02020603050405020304" pitchFamily="18" charset="0"/>
              </a:rPr>
              <a:t>2010), Lange et al. (2011, pp. 180f)</a:t>
            </a:r>
          </a:p>
          <a:p>
            <a:r>
              <a:rPr lang="en-US" i="1" dirty="0">
                <a:solidFill>
                  <a:srgbClr val="000000"/>
                </a:solidFill>
                <a:effectLst/>
                <a:latin typeface="Times New Roman" panose="02020603050405020304" pitchFamily="18" charset="0"/>
              </a:rPr>
              <a:t>Media </a:t>
            </a:r>
            <a:r>
              <a:rPr lang="en-US" dirty="0">
                <a:solidFill>
                  <a:srgbClr val="000000"/>
                </a:solidFill>
                <a:effectLst/>
                <a:latin typeface="Times New Roman" panose="02020603050405020304" pitchFamily="18" charset="0"/>
              </a:rPr>
              <a:t>(as an information medium, network approach,</a:t>
            </a:r>
          </a:p>
          <a:p>
            <a:r>
              <a:rPr lang="en-US" dirty="0">
                <a:solidFill>
                  <a:srgbClr val="000000"/>
                </a:solidFill>
                <a:effectLst/>
                <a:latin typeface="Times New Roman" panose="02020603050405020304" pitchFamily="18" charset="0"/>
              </a:rPr>
              <a:t>reputation endorser)</a:t>
            </a:r>
          </a:p>
          <a:p>
            <a:r>
              <a:rPr lang="en-US" dirty="0">
                <a:solidFill>
                  <a:srgbClr val="000000"/>
                </a:solidFill>
                <a:effectLst/>
                <a:latin typeface="Times New Roman" panose="02020603050405020304" pitchFamily="18" charset="0"/>
              </a:rPr>
              <a:t>Scott and Walsham (2005, p. 309), Rhee and</a:t>
            </a:r>
          </a:p>
          <a:p>
            <a:r>
              <a:rPr lang="en-US" dirty="0">
                <a:solidFill>
                  <a:srgbClr val="000000"/>
                </a:solidFill>
                <a:effectLst/>
                <a:latin typeface="Times New Roman" panose="02020603050405020304" pitchFamily="18" charset="0"/>
              </a:rPr>
              <a:t>Valdez (2009, p. 151, 153),</a:t>
            </a:r>
          </a:p>
          <a:p>
            <a:r>
              <a:rPr lang="en-US" i="1" dirty="0">
                <a:solidFill>
                  <a:srgbClr val="000000"/>
                </a:solidFill>
                <a:effectLst/>
                <a:latin typeface="Times New Roman" panose="02020603050405020304" pitchFamily="18" charset="0"/>
              </a:rPr>
              <a:t>Rankings / certifications</a:t>
            </a:r>
            <a:r>
              <a:rPr lang="en-US" dirty="0">
                <a:solidFill>
                  <a:srgbClr val="000000"/>
                </a:solidFill>
                <a:effectLst/>
                <a:latin typeface="Times New Roman" panose="02020603050405020304" pitchFamily="18" charset="0"/>
              </a:rPr>
              <a:t> from institutional intermediaries</a:t>
            </a:r>
          </a:p>
          <a:p>
            <a:r>
              <a:rPr lang="en-US" dirty="0">
                <a:solidFill>
                  <a:srgbClr val="000000"/>
                </a:solidFill>
                <a:effectLst/>
                <a:latin typeface="Times New Roman" panose="02020603050405020304" pitchFamily="18" charset="0"/>
              </a:rPr>
              <a:t>(as an information medium, network approach)</a:t>
            </a:r>
          </a:p>
          <a:p>
            <a:r>
              <a:rPr lang="en-US" dirty="0">
                <a:solidFill>
                  <a:srgbClr val="000000"/>
                </a:solidFill>
                <a:effectLst/>
                <a:latin typeface="Times New Roman" panose="02020603050405020304" pitchFamily="18" charset="0"/>
              </a:rPr>
              <a:t>Rhee and Valdez (2009, p. 153), </a:t>
            </a:r>
            <a:r>
              <a:rPr lang="en-US" dirty="0" err="1">
                <a:solidFill>
                  <a:srgbClr val="000000"/>
                </a:solidFill>
                <a:effectLst/>
                <a:latin typeface="Times New Roman" panose="02020603050405020304" pitchFamily="18" charset="0"/>
              </a:rPr>
              <a:t>Rindova</a:t>
            </a:r>
            <a:r>
              <a:rPr lang="en-US" dirty="0">
                <a:solidFill>
                  <a:srgbClr val="000000"/>
                </a:solidFill>
                <a:effectLst/>
                <a:latin typeface="Times New Roman" panose="02020603050405020304" pitchFamily="18" charset="0"/>
              </a:rPr>
              <a:t> et</a:t>
            </a:r>
          </a:p>
          <a:p>
            <a:r>
              <a:rPr lang="en-US" dirty="0">
                <a:solidFill>
                  <a:srgbClr val="000000"/>
                </a:solidFill>
                <a:effectLst/>
                <a:latin typeface="Times New Roman" panose="02020603050405020304" pitchFamily="18" charset="0"/>
              </a:rPr>
              <a:t>al. (2005)</a:t>
            </a:r>
          </a:p>
          <a:p>
            <a:r>
              <a:rPr lang="en-US" i="1" dirty="0">
                <a:solidFill>
                  <a:srgbClr val="000000"/>
                </a:solidFill>
                <a:effectLst/>
                <a:latin typeface="Times New Roman" panose="02020603050405020304" pitchFamily="18" charset="0"/>
              </a:rPr>
              <a:t>Firm characteristics</a:t>
            </a:r>
            <a:r>
              <a:rPr lang="en-US" dirty="0">
                <a:solidFill>
                  <a:srgbClr val="000000"/>
                </a:solidFill>
                <a:effectLst/>
                <a:latin typeface="Times New Roman" panose="02020603050405020304" pitchFamily="18" charset="0"/>
              </a:rPr>
              <a:t> (institutional ownership, advertising</a:t>
            </a:r>
          </a:p>
          <a:p>
            <a:r>
              <a:rPr lang="en-US" dirty="0">
                <a:solidFill>
                  <a:srgbClr val="000000"/>
                </a:solidFill>
                <a:effectLst/>
                <a:latin typeface="Times New Roman" panose="02020603050405020304" pitchFamily="18" charset="0"/>
              </a:rPr>
              <a:t>intensity and diversification, specialization, organizational</a:t>
            </a:r>
          </a:p>
          <a:p>
            <a:r>
              <a:rPr lang="en-US" dirty="0">
                <a:solidFill>
                  <a:srgbClr val="000000"/>
                </a:solidFill>
                <a:effectLst/>
                <a:latin typeface="Times New Roman" panose="02020603050405020304" pitchFamily="18" charset="0"/>
              </a:rPr>
              <a:t>age, longevity and past performance, (complexity of) firm’s</a:t>
            </a:r>
          </a:p>
          <a:p>
            <a:r>
              <a:rPr lang="en-US" dirty="0">
                <a:solidFill>
                  <a:srgbClr val="000000"/>
                </a:solidFill>
                <a:effectLst/>
                <a:latin typeface="Times New Roman" panose="02020603050405020304" pitchFamily="18" charset="0"/>
              </a:rPr>
              <a:t>market action profile, corporate culture and identity)</a:t>
            </a:r>
          </a:p>
          <a:p>
            <a:r>
              <a:rPr lang="en-US" dirty="0">
                <a:solidFill>
                  <a:srgbClr val="000000"/>
                </a:solidFill>
                <a:effectLst/>
                <a:latin typeface="Times New Roman" panose="02020603050405020304" pitchFamily="18" charset="0"/>
              </a:rPr>
              <a:t>Rhee and Valdez (2009, p. 151, 152f), Lange</a:t>
            </a:r>
          </a:p>
          <a:p>
            <a:r>
              <a:rPr lang="en-US" dirty="0">
                <a:solidFill>
                  <a:srgbClr val="000000"/>
                </a:solidFill>
                <a:effectLst/>
                <a:latin typeface="Times New Roman" panose="02020603050405020304" pitchFamily="18" charset="0"/>
              </a:rPr>
              <a:t>et al. (2011, p. 177), Basdeo et al. (2006),</a:t>
            </a:r>
          </a:p>
          <a:p>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(1997, p. 8)</a:t>
            </a:r>
          </a:p>
          <a:p>
            <a:r>
              <a:rPr lang="en-US" i="1" dirty="0">
                <a:solidFill>
                  <a:srgbClr val="000000"/>
                </a:solidFill>
                <a:effectLst/>
                <a:latin typeface="Times New Roman" panose="02020603050405020304" pitchFamily="18" charset="0"/>
              </a:rPr>
              <a:t>Reputation spillover</a:t>
            </a:r>
            <a:r>
              <a:rPr lang="en-US" dirty="0">
                <a:solidFill>
                  <a:srgbClr val="000000"/>
                </a:solidFill>
                <a:effectLst/>
                <a:latin typeface="Times New Roman" panose="02020603050405020304" pitchFamily="18" charset="0"/>
              </a:rPr>
              <a:t> (“reputation commons” problem;</a:t>
            </a:r>
          </a:p>
          <a:p>
            <a:r>
              <a:rPr lang="en-US" dirty="0">
                <a:solidFill>
                  <a:srgbClr val="000000"/>
                </a:solidFill>
                <a:effectLst/>
                <a:latin typeface="Times New Roman" panose="02020603050405020304" pitchFamily="18" charset="0"/>
              </a:rPr>
              <a:t>spillover within and across sectors)</a:t>
            </a:r>
          </a:p>
          <a:p>
            <a:r>
              <a:rPr lang="en-US" dirty="0">
                <a:solidFill>
                  <a:srgbClr val="000000"/>
                </a:solidFill>
                <a:effectLst/>
                <a:latin typeface="Times New Roman" panose="02020603050405020304" pitchFamily="18" charset="0"/>
              </a:rPr>
              <a:t>King et al. (2002), Cummins et al. (2011)</a:t>
            </a:r>
          </a:p>
          <a:p>
            <a:r>
              <a:rPr lang="en-US" i="1" dirty="0">
                <a:solidFill>
                  <a:srgbClr val="000000"/>
                </a:solidFill>
                <a:effectLst/>
                <a:latin typeface="Times New Roman" panose="02020603050405020304" pitchFamily="18" charset="0"/>
              </a:rPr>
              <a:t>Congruence </a:t>
            </a:r>
            <a:r>
              <a:rPr lang="en-US" dirty="0">
                <a:solidFill>
                  <a:srgbClr val="000000"/>
                </a:solidFill>
                <a:effectLst/>
                <a:latin typeface="Times New Roman" panose="02020603050405020304" pitchFamily="18" charset="0"/>
              </a:rPr>
              <a:t>between reputation claims and context Scott and Walsham (2005, p. 312)</a:t>
            </a:r>
          </a:p>
          <a:p>
            <a:r>
              <a:rPr lang="en-US" b="1" dirty="0">
                <a:solidFill>
                  <a:srgbClr val="000000"/>
                </a:solidFill>
                <a:effectLst/>
                <a:latin typeface="Times New Roman" panose="02020603050405020304" pitchFamily="18" charset="0"/>
              </a:rPr>
              <a:t>Risk drivers</a:t>
            </a:r>
            <a:endParaRPr lang="en-US" dirty="0">
              <a:solidFill>
                <a:srgbClr val="000000"/>
              </a:solidFill>
              <a:effectLst/>
              <a:latin typeface="Times New Roman" panose="02020603050405020304" pitchFamily="18" charset="0"/>
            </a:endParaRPr>
          </a:p>
          <a:p>
            <a:r>
              <a:rPr lang="en-US" i="1" dirty="0">
                <a:solidFill>
                  <a:srgbClr val="000000"/>
                </a:solidFill>
                <a:effectLst/>
                <a:latin typeface="Times New Roman" panose="02020603050405020304" pitchFamily="18" charset="0"/>
              </a:rPr>
              <a:t>Internal risk drivers</a:t>
            </a:r>
            <a:r>
              <a:rPr lang="en-US" dirty="0">
                <a:solidFill>
                  <a:srgbClr val="000000"/>
                </a:solidFill>
                <a:effectLst/>
                <a:latin typeface="Times New Roman" panose="02020603050405020304" pitchFamily="18" charset="0"/>
              </a:rPr>
              <a:t> (corporate governance, human</a:t>
            </a:r>
          </a:p>
          <a:p>
            <a:r>
              <a:rPr lang="en-US" dirty="0">
                <a:solidFill>
                  <a:srgbClr val="000000"/>
                </a:solidFill>
                <a:effectLst/>
                <a:latin typeface="Times New Roman" panose="02020603050405020304" pitchFamily="18" charset="0"/>
              </a:rPr>
              <a:t>rights, human resources, community involvement,</a:t>
            </a:r>
          </a:p>
          <a:p>
            <a:r>
              <a:rPr lang="en-US" dirty="0">
                <a:solidFill>
                  <a:srgbClr val="000000"/>
                </a:solidFill>
                <a:effectLst/>
                <a:latin typeface="Times New Roman" panose="02020603050405020304" pitchFamily="18" charset="0"/>
              </a:rPr>
              <a:t>environment, business behavior)</a:t>
            </a:r>
          </a:p>
          <a:p>
            <a:r>
              <a:rPr lang="en-US" dirty="0" err="1">
                <a:solidFill>
                  <a:srgbClr val="000000"/>
                </a:solidFill>
                <a:effectLst/>
                <a:latin typeface="Times New Roman" panose="02020603050405020304" pitchFamily="18" charset="0"/>
              </a:rPr>
              <a:t>Scandizzo</a:t>
            </a:r>
            <a:r>
              <a:rPr lang="en-US" dirty="0">
                <a:solidFill>
                  <a:srgbClr val="000000"/>
                </a:solidFill>
                <a:effectLst/>
                <a:latin typeface="Times New Roman" panose="02020603050405020304" pitchFamily="18" charset="0"/>
              </a:rPr>
              <a:t> (2011)</a:t>
            </a:r>
          </a:p>
          <a:p>
            <a:r>
              <a:rPr lang="en-US" i="1" dirty="0">
                <a:solidFill>
                  <a:srgbClr val="000000"/>
                </a:solidFill>
                <a:effectLst/>
                <a:latin typeface="Times New Roman" panose="02020603050405020304" pitchFamily="18" charset="0"/>
              </a:rPr>
              <a:t>External risk drivers</a:t>
            </a:r>
            <a:r>
              <a:rPr lang="en-US" dirty="0">
                <a:solidFill>
                  <a:srgbClr val="000000"/>
                </a:solidFill>
                <a:effectLst/>
                <a:latin typeface="Times New Roman" panose="02020603050405020304" pitchFamily="18" charset="0"/>
              </a:rPr>
              <a:t> (project, counterparty, country,</a:t>
            </a:r>
          </a:p>
          <a:p>
            <a:r>
              <a:rPr lang="en-US" dirty="0">
                <a:solidFill>
                  <a:srgbClr val="000000"/>
                </a:solidFill>
                <a:effectLst/>
                <a:latin typeface="Times New Roman" panose="02020603050405020304" pitchFamily="18" charset="0"/>
              </a:rPr>
              <a:t>sector risks)</a:t>
            </a:r>
          </a:p>
          <a:p>
            <a:r>
              <a:rPr lang="en-US" dirty="0" err="1">
                <a:solidFill>
                  <a:srgbClr val="000000"/>
                </a:solidFill>
                <a:effectLst/>
                <a:latin typeface="Times New Roman" panose="02020603050405020304" pitchFamily="18" charset="0"/>
              </a:rPr>
              <a:t>Scandizzo</a:t>
            </a:r>
            <a:r>
              <a:rPr lang="en-US" dirty="0">
                <a:solidFill>
                  <a:srgbClr val="000000"/>
                </a:solidFill>
                <a:effectLst/>
                <a:latin typeface="Times New Roman" panose="02020603050405020304" pitchFamily="18" charset="0"/>
              </a:rPr>
              <a:t> (2011)</a:t>
            </a:r>
          </a:p>
          <a:p>
            <a:r>
              <a:rPr lang="en-US" i="1" dirty="0">
                <a:solidFill>
                  <a:srgbClr val="000000"/>
                </a:solidFill>
                <a:effectLst/>
                <a:latin typeface="Times New Roman" panose="02020603050405020304" pitchFamily="18" charset="0"/>
              </a:rPr>
              <a:t>Changes in technology and social norms </a:t>
            </a:r>
            <a:r>
              <a:rPr lang="en-US" dirty="0">
                <a:solidFill>
                  <a:srgbClr val="000000"/>
                </a:solidFill>
                <a:effectLst/>
                <a:latin typeface="Times New Roman" panose="02020603050405020304" pitchFamily="18" charset="0"/>
              </a:rPr>
              <a:t>Scott and Walsham (2005), Eccles et al.</a:t>
            </a:r>
          </a:p>
          <a:p>
            <a:r>
              <a:rPr lang="en-US" dirty="0">
                <a:solidFill>
                  <a:srgbClr val="000000"/>
                </a:solidFill>
                <a:effectLst/>
                <a:latin typeface="Times New Roman" panose="02020603050405020304" pitchFamily="18" charset="0"/>
              </a:rPr>
              <a:t>(2007)</a:t>
            </a:r>
          </a:p>
          <a:p>
            <a:r>
              <a:rPr lang="en-US" i="1" dirty="0">
                <a:solidFill>
                  <a:srgbClr val="000000"/>
                </a:solidFill>
                <a:effectLst/>
                <a:latin typeface="Times New Roman" panose="02020603050405020304" pitchFamily="18" charset="0"/>
              </a:rPr>
              <a:t>Reputation-reality gap </a:t>
            </a:r>
            <a:r>
              <a:rPr lang="en-US" dirty="0">
                <a:solidFill>
                  <a:srgbClr val="000000"/>
                </a:solidFill>
                <a:effectLst/>
                <a:latin typeface="Times New Roman" panose="02020603050405020304" pitchFamily="18" charset="0"/>
              </a:rPr>
              <a:t>Eccles et al. (2007)</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10</a:t>
            </a:fld>
            <a:endParaRPr lang="en-US"/>
          </a:p>
        </p:txBody>
      </p:sp>
    </p:spTree>
    <p:extLst>
      <p:ext uri="{BB962C8B-B14F-4D97-AF65-F5344CB8AC3E}">
        <p14:creationId xmlns:p14="http://schemas.microsoft.com/office/powerpoint/2010/main" val="3706579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effectLst/>
              </a:rPr>
              <a:t>Gatzert</a:t>
            </a:r>
            <a:r>
              <a:rPr lang="en-US" dirty="0">
                <a:effectLst/>
              </a:rPr>
              <a:t>, Nadine, and Joan </a:t>
            </a:r>
            <a:r>
              <a:rPr lang="en-US" dirty="0" err="1">
                <a:effectLst/>
              </a:rPr>
              <a:t>Schmit</a:t>
            </a:r>
            <a:r>
              <a:rPr lang="en-US" dirty="0">
                <a:effectLst/>
              </a:rPr>
              <a:t>. “Supporting Strategic Success through Enterprise-Wide Reputation Risk Management.” </a:t>
            </a:r>
            <a:r>
              <a:rPr lang="en-US" i="1" dirty="0">
                <a:effectLst/>
              </a:rPr>
              <a:t>The Journal of Risk Finance</a:t>
            </a:r>
            <a:r>
              <a:rPr lang="en-US" dirty="0">
                <a:effectLst/>
              </a:rPr>
              <a:t> 17, no. 1 (January 1, 2016): 26–45. </a:t>
            </a:r>
            <a:r>
              <a:rPr lang="en-US" dirty="0">
                <a:effectLst/>
                <a:hlinkClick r:id="rId3"/>
              </a:rPr>
              <a:t>https://doi.org/10.1108/JRF-09-2015-0083</a:t>
            </a:r>
            <a:r>
              <a:rPr lang="en-US" dirty="0">
                <a:effectLst/>
              </a:rPr>
              <a:t>.</a:t>
            </a:r>
          </a:p>
          <a:p>
            <a:endParaRPr lang="en-US" b="1" dirty="0">
              <a:solidFill>
                <a:srgbClr val="000000"/>
              </a:solidFill>
              <a:effectLst/>
              <a:latin typeface="Times New Roman" panose="02020603050405020304" pitchFamily="18" charset="0"/>
            </a:endParaRPr>
          </a:p>
          <a:p>
            <a:endParaRPr lang="en-US" b="1" dirty="0">
              <a:solidFill>
                <a:srgbClr val="000000"/>
              </a:solidFill>
              <a:effectLst/>
              <a:latin typeface="Times New Roman" panose="02020603050405020304" pitchFamily="18" charset="0"/>
            </a:endParaRPr>
          </a:p>
          <a:p>
            <a:r>
              <a:rPr lang="en-US" b="1" dirty="0">
                <a:solidFill>
                  <a:srgbClr val="000000"/>
                </a:solidFill>
                <a:effectLst/>
                <a:latin typeface="Times New Roman" panose="02020603050405020304" pitchFamily="18" charset="0"/>
              </a:rPr>
              <a:t>Table 1</a:t>
            </a:r>
            <a:r>
              <a:rPr lang="en-US" dirty="0">
                <a:solidFill>
                  <a:srgbClr val="000000"/>
                </a:solidFill>
                <a:effectLst/>
                <a:latin typeface="Times New Roman" panose="02020603050405020304" pitchFamily="18" charset="0"/>
              </a:rPr>
              <a:t>: Selected determinants, antecedents, and drivers of reputation from the literature</a:t>
            </a:r>
          </a:p>
          <a:p>
            <a:r>
              <a:rPr lang="en-US" i="1" dirty="0">
                <a:solidFill>
                  <a:srgbClr val="000000"/>
                </a:solidFill>
                <a:effectLst/>
                <a:latin typeface="Times New Roman" panose="02020603050405020304" pitchFamily="18" charset="0"/>
              </a:rPr>
              <a:t>Determinants, antecedents, risk drivers Reference / described in (e.g.)</a:t>
            </a:r>
            <a:endParaRPr lang="en-US" dirty="0">
              <a:solidFill>
                <a:srgbClr val="000000"/>
              </a:solidFill>
              <a:effectLst/>
              <a:latin typeface="Times New Roman" panose="02020603050405020304" pitchFamily="18" charset="0"/>
            </a:endParaRPr>
          </a:p>
          <a:p>
            <a:r>
              <a:rPr lang="en-US" b="1" dirty="0">
                <a:solidFill>
                  <a:srgbClr val="000000"/>
                </a:solidFill>
                <a:effectLst/>
                <a:latin typeface="Times New Roman" panose="02020603050405020304" pitchFamily="18" charset="0"/>
              </a:rPr>
              <a:t>Determinants </a:t>
            </a:r>
            <a:r>
              <a:rPr lang="en-US" dirty="0">
                <a:solidFill>
                  <a:srgbClr val="000000"/>
                </a:solidFill>
                <a:effectLst/>
                <a:latin typeface="Times New Roman" panose="02020603050405020304" pitchFamily="18" charset="0"/>
              </a:rPr>
              <a:t>(</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Financial performance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 Roberts and Dowling</a:t>
            </a:r>
          </a:p>
          <a:p>
            <a:r>
              <a:rPr lang="en-US" dirty="0">
                <a:solidFill>
                  <a:srgbClr val="000000"/>
                </a:solidFill>
                <a:effectLst/>
                <a:latin typeface="Times New Roman" panose="02020603050405020304" pitchFamily="18" charset="0"/>
              </a:rPr>
              <a:t>(2002), Rhee and Valdez (2009, p. 151)</a:t>
            </a:r>
          </a:p>
          <a:p>
            <a:r>
              <a:rPr lang="en-US" i="1" dirty="0">
                <a:solidFill>
                  <a:srgbClr val="000000"/>
                </a:solidFill>
                <a:effectLst/>
                <a:latin typeface="Times New Roman" panose="02020603050405020304" pitchFamily="18" charset="0"/>
              </a:rPr>
              <a:t>Emotional appeal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Products and services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Vision and leadership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Workplace environment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i="1" dirty="0">
                <a:solidFill>
                  <a:srgbClr val="000000"/>
                </a:solidFill>
                <a:effectLst/>
                <a:latin typeface="Times New Roman" panose="02020603050405020304" pitchFamily="18" charset="0"/>
              </a:rPr>
              <a:t>Social responsibility </a:t>
            </a:r>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et al. (2000)</a:t>
            </a:r>
          </a:p>
          <a:p>
            <a:r>
              <a:rPr lang="en-US" b="1" dirty="0">
                <a:solidFill>
                  <a:srgbClr val="000000"/>
                </a:solidFill>
                <a:effectLst/>
                <a:latin typeface="Times New Roman" panose="02020603050405020304" pitchFamily="18" charset="0"/>
              </a:rPr>
              <a:t>Antecedents</a:t>
            </a:r>
            <a:endParaRPr lang="en-US" dirty="0">
              <a:solidFill>
                <a:srgbClr val="000000"/>
              </a:solidFill>
              <a:effectLst/>
              <a:latin typeface="Times New Roman" panose="02020603050405020304" pitchFamily="18" charset="0"/>
            </a:endParaRPr>
          </a:p>
          <a:p>
            <a:r>
              <a:rPr lang="en-US" i="1" dirty="0">
                <a:solidFill>
                  <a:srgbClr val="000000"/>
                </a:solidFill>
                <a:effectLst/>
                <a:latin typeface="Times New Roman" panose="02020603050405020304" pitchFamily="18" charset="0"/>
              </a:rPr>
              <a:t>High status affiliations</a:t>
            </a:r>
            <a:r>
              <a:rPr lang="en-US" dirty="0">
                <a:solidFill>
                  <a:srgbClr val="000000"/>
                </a:solidFill>
                <a:effectLst/>
                <a:latin typeface="Times New Roman" panose="02020603050405020304" pitchFamily="18" charset="0"/>
              </a:rPr>
              <a:t> (borrowing reputation from</a:t>
            </a:r>
          </a:p>
          <a:p>
            <a:r>
              <a:rPr lang="en-US" dirty="0">
                <a:solidFill>
                  <a:srgbClr val="000000"/>
                </a:solidFill>
                <a:effectLst/>
                <a:latin typeface="Times New Roman" panose="02020603050405020304" pitchFamily="18" charset="0"/>
              </a:rPr>
              <a:t>affiliates; distinguish from competitors); especially</a:t>
            </a:r>
          </a:p>
          <a:p>
            <a:r>
              <a:rPr lang="en-US" dirty="0">
                <a:solidFill>
                  <a:srgbClr val="000000"/>
                </a:solidFill>
                <a:effectLst/>
                <a:latin typeface="Times New Roman" panose="02020603050405020304" pitchFamily="18" charset="0"/>
              </a:rPr>
              <a:t>relevant for new firms</a:t>
            </a:r>
          </a:p>
          <a:p>
            <a:r>
              <a:rPr lang="en-US" dirty="0">
                <a:solidFill>
                  <a:srgbClr val="000000"/>
                </a:solidFill>
                <a:effectLst/>
                <a:latin typeface="Times New Roman" panose="02020603050405020304" pitchFamily="18" charset="0"/>
              </a:rPr>
              <a:t>Rhee and Valdez (2005), </a:t>
            </a:r>
            <a:r>
              <a:rPr lang="en-US" dirty="0" err="1">
                <a:solidFill>
                  <a:srgbClr val="000000"/>
                </a:solidFill>
                <a:effectLst/>
                <a:latin typeface="Times New Roman" panose="02020603050405020304" pitchFamily="18" charset="0"/>
              </a:rPr>
              <a:t>Rindova</a:t>
            </a:r>
            <a:r>
              <a:rPr lang="en-US" dirty="0">
                <a:solidFill>
                  <a:srgbClr val="000000"/>
                </a:solidFill>
                <a:effectLst/>
                <a:latin typeface="Times New Roman" panose="02020603050405020304" pitchFamily="18" charset="0"/>
              </a:rPr>
              <a:t> et al. (2005,</a:t>
            </a:r>
          </a:p>
          <a:p>
            <a:r>
              <a:rPr lang="en-US" dirty="0">
                <a:solidFill>
                  <a:srgbClr val="000000"/>
                </a:solidFill>
                <a:effectLst/>
                <a:latin typeface="Times New Roman" panose="02020603050405020304" pitchFamily="18" charset="0"/>
              </a:rPr>
              <a:t>2010), Lange et al. (2011, pp. 180f)</a:t>
            </a:r>
          </a:p>
          <a:p>
            <a:r>
              <a:rPr lang="en-US" i="1" dirty="0">
                <a:solidFill>
                  <a:srgbClr val="000000"/>
                </a:solidFill>
                <a:effectLst/>
                <a:latin typeface="Times New Roman" panose="02020603050405020304" pitchFamily="18" charset="0"/>
              </a:rPr>
              <a:t>Media </a:t>
            </a:r>
            <a:r>
              <a:rPr lang="en-US" dirty="0">
                <a:solidFill>
                  <a:srgbClr val="000000"/>
                </a:solidFill>
                <a:effectLst/>
                <a:latin typeface="Times New Roman" panose="02020603050405020304" pitchFamily="18" charset="0"/>
              </a:rPr>
              <a:t>(as an information medium, network approach,</a:t>
            </a:r>
          </a:p>
          <a:p>
            <a:r>
              <a:rPr lang="en-US" dirty="0">
                <a:solidFill>
                  <a:srgbClr val="000000"/>
                </a:solidFill>
                <a:effectLst/>
                <a:latin typeface="Times New Roman" panose="02020603050405020304" pitchFamily="18" charset="0"/>
              </a:rPr>
              <a:t>reputation endorser)</a:t>
            </a:r>
          </a:p>
          <a:p>
            <a:r>
              <a:rPr lang="en-US" dirty="0">
                <a:solidFill>
                  <a:srgbClr val="000000"/>
                </a:solidFill>
                <a:effectLst/>
                <a:latin typeface="Times New Roman" panose="02020603050405020304" pitchFamily="18" charset="0"/>
              </a:rPr>
              <a:t>Scott and Walsham (2005, p. 309), Rhee and</a:t>
            </a:r>
          </a:p>
          <a:p>
            <a:r>
              <a:rPr lang="en-US" dirty="0">
                <a:solidFill>
                  <a:srgbClr val="000000"/>
                </a:solidFill>
                <a:effectLst/>
                <a:latin typeface="Times New Roman" panose="02020603050405020304" pitchFamily="18" charset="0"/>
              </a:rPr>
              <a:t>Valdez (2009, p. 151, 153),</a:t>
            </a:r>
          </a:p>
          <a:p>
            <a:r>
              <a:rPr lang="en-US" i="1" dirty="0">
                <a:solidFill>
                  <a:srgbClr val="000000"/>
                </a:solidFill>
                <a:effectLst/>
                <a:latin typeface="Times New Roman" panose="02020603050405020304" pitchFamily="18" charset="0"/>
              </a:rPr>
              <a:t>Rankings / certifications</a:t>
            </a:r>
            <a:r>
              <a:rPr lang="en-US" dirty="0">
                <a:solidFill>
                  <a:srgbClr val="000000"/>
                </a:solidFill>
                <a:effectLst/>
                <a:latin typeface="Times New Roman" panose="02020603050405020304" pitchFamily="18" charset="0"/>
              </a:rPr>
              <a:t> from institutional intermediaries</a:t>
            </a:r>
          </a:p>
          <a:p>
            <a:r>
              <a:rPr lang="en-US" dirty="0">
                <a:solidFill>
                  <a:srgbClr val="000000"/>
                </a:solidFill>
                <a:effectLst/>
                <a:latin typeface="Times New Roman" panose="02020603050405020304" pitchFamily="18" charset="0"/>
              </a:rPr>
              <a:t>(as an information medium, network approach)</a:t>
            </a:r>
          </a:p>
          <a:p>
            <a:r>
              <a:rPr lang="en-US" dirty="0">
                <a:solidFill>
                  <a:srgbClr val="000000"/>
                </a:solidFill>
                <a:effectLst/>
                <a:latin typeface="Times New Roman" panose="02020603050405020304" pitchFamily="18" charset="0"/>
              </a:rPr>
              <a:t>Rhee and Valdez (2009, p. 153), </a:t>
            </a:r>
            <a:r>
              <a:rPr lang="en-US" dirty="0" err="1">
                <a:solidFill>
                  <a:srgbClr val="000000"/>
                </a:solidFill>
                <a:effectLst/>
                <a:latin typeface="Times New Roman" panose="02020603050405020304" pitchFamily="18" charset="0"/>
              </a:rPr>
              <a:t>Rindova</a:t>
            </a:r>
            <a:r>
              <a:rPr lang="en-US" dirty="0">
                <a:solidFill>
                  <a:srgbClr val="000000"/>
                </a:solidFill>
                <a:effectLst/>
                <a:latin typeface="Times New Roman" panose="02020603050405020304" pitchFamily="18" charset="0"/>
              </a:rPr>
              <a:t> et</a:t>
            </a:r>
          </a:p>
          <a:p>
            <a:r>
              <a:rPr lang="en-US" dirty="0">
                <a:solidFill>
                  <a:srgbClr val="000000"/>
                </a:solidFill>
                <a:effectLst/>
                <a:latin typeface="Times New Roman" panose="02020603050405020304" pitchFamily="18" charset="0"/>
              </a:rPr>
              <a:t>al. (2005)</a:t>
            </a:r>
          </a:p>
          <a:p>
            <a:r>
              <a:rPr lang="en-US" i="1" dirty="0">
                <a:solidFill>
                  <a:srgbClr val="000000"/>
                </a:solidFill>
                <a:effectLst/>
                <a:latin typeface="Times New Roman" panose="02020603050405020304" pitchFamily="18" charset="0"/>
              </a:rPr>
              <a:t>Firm characteristics</a:t>
            </a:r>
            <a:r>
              <a:rPr lang="en-US" dirty="0">
                <a:solidFill>
                  <a:srgbClr val="000000"/>
                </a:solidFill>
                <a:effectLst/>
                <a:latin typeface="Times New Roman" panose="02020603050405020304" pitchFamily="18" charset="0"/>
              </a:rPr>
              <a:t> (institutional ownership, advertising</a:t>
            </a:r>
          </a:p>
          <a:p>
            <a:r>
              <a:rPr lang="en-US" dirty="0">
                <a:solidFill>
                  <a:srgbClr val="000000"/>
                </a:solidFill>
                <a:effectLst/>
                <a:latin typeface="Times New Roman" panose="02020603050405020304" pitchFamily="18" charset="0"/>
              </a:rPr>
              <a:t>intensity and diversification, specialization, organizational</a:t>
            </a:r>
          </a:p>
          <a:p>
            <a:r>
              <a:rPr lang="en-US" dirty="0">
                <a:solidFill>
                  <a:srgbClr val="000000"/>
                </a:solidFill>
                <a:effectLst/>
                <a:latin typeface="Times New Roman" panose="02020603050405020304" pitchFamily="18" charset="0"/>
              </a:rPr>
              <a:t>age, longevity and past performance, (complexity of) firm’s</a:t>
            </a:r>
          </a:p>
          <a:p>
            <a:r>
              <a:rPr lang="en-US" dirty="0">
                <a:solidFill>
                  <a:srgbClr val="000000"/>
                </a:solidFill>
                <a:effectLst/>
                <a:latin typeface="Times New Roman" panose="02020603050405020304" pitchFamily="18" charset="0"/>
              </a:rPr>
              <a:t>market action profile, corporate culture and identity)</a:t>
            </a:r>
          </a:p>
          <a:p>
            <a:r>
              <a:rPr lang="en-US" dirty="0">
                <a:solidFill>
                  <a:srgbClr val="000000"/>
                </a:solidFill>
                <a:effectLst/>
                <a:latin typeface="Times New Roman" panose="02020603050405020304" pitchFamily="18" charset="0"/>
              </a:rPr>
              <a:t>Rhee and Valdez (2009, p. 151, 152f), Lange</a:t>
            </a:r>
          </a:p>
          <a:p>
            <a:r>
              <a:rPr lang="en-US" dirty="0">
                <a:solidFill>
                  <a:srgbClr val="000000"/>
                </a:solidFill>
                <a:effectLst/>
                <a:latin typeface="Times New Roman" panose="02020603050405020304" pitchFamily="18" charset="0"/>
              </a:rPr>
              <a:t>et al. (2011, p. 177), Basdeo et al. (2006),</a:t>
            </a:r>
          </a:p>
          <a:p>
            <a:r>
              <a:rPr lang="en-US" dirty="0" err="1">
                <a:solidFill>
                  <a:srgbClr val="000000"/>
                </a:solidFill>
                <a:effectLst/>
                <a:latin typeface="Times New Roman" panose="02020603050405020304" pitchFamily="18" charset="0"/>
              </a:rPr>
              <a:t>Fombrun</a:t>
            </a:r>
            <a:r>
              <a:rPr lang="en-US" dirty="0">
                <a:solidFill>
                  <a:srgbClr val="000000"/>
                </a:solidFill>
                <a:effectLst/>
                <a:latin typeface="Times New Roman" panose="02020603050405020304" pitchFamily="18" charset="0"/>
              </a:rPr>
              <a:t> (1997, p. 8)</a:t>
            </a:r>
          </a:p>
          <a:p>
            <a:r>
              <a:rPr lang="en-US" i="1" dirty="0">
                <a:solidFill>
                  <a:srgbClr val="000000"/>
                </a:solidFill>
                <a:effectLst/>
                <a:latin typeface="Times New Roman" panose="02020603050405020304" pitchFamily="18" charset="0"/>
              </a:rPr>
              <a:t>Reputation spillover</a:t>
            </a:r>
            <a:r>
              <a:rPr lang="en-US" dirty="0">
                <a:solidFill>
                  <a:srgbClr val="000000"/>
                </a:solidFill>
                <a:effectLst/>
                <a:latin typeface="Times New Roman" panose="02020603050405020304" pitchFamily="18" charset="0"/>
              </a:rPr>
              <a:t> (“reputation commons” problem;</a:t>
            </a:r>
          </a:p>
          <a:p>
            <a:r>
              <a:rPr lang="en-US" dirty="0">
                <a:solidFill>
                  <a:srgbClr val="000000"/>
                </a:solidFill>
                <a:effectLst/>
                <a:latin typeface="Times New Roman" panose="02020603050405020304" pitchFamily="18" charset="0"/>
              </a:rPr>
              <a:t>spillover within and across sectors)</a:t>
            </a:r>
          </a:p>
          <a:p>
            <a:r>
              <a:rPr lang="en-US" dirty="0">
                <a:solidFill>
                  <a:srgbClr val="000000"/>
                </a:solidFill>
                <a:effectLst/>
                <a:latin typeface="Times New Roman" panose="02020603050405020304" pitchFamily="18" charset="0"/>
              </a:rPr>
              <a:t>King et al. (2002), Cummins et al. (2011)</a:t>
            </a:r>
          </a:p>
          <a:p>
            <a:r>
              <a:rPr lang="en-US" i="1" dirty="0">
                <a:solidFill>
                  <a:srgbClr val="000000"/>
                </a:solidFill>
                <a:effectLst/>
                <a:latin typeface="Times New Roman" panose="02020603050405020304" pitchFamily="18" charset="0"/>
              </a:rPr>
              <a:t>Congruence </a:t>
            </a:r>
            <a:r>
              <a:rPr lang="en-US" dirty="0">
                <a:solidFill>
                  <a:srgbClr val="000000"/>
                </a:solidFill>
                <a:effectLst/>
                <a:latin typeface="Times New Roman" panose="02020603050405020304" pitchFamily="18" charset="0"/>
              </a:rPr>
              <a:t>between reputation claims and context Scott and Walsham (2005, p. 312)</a:t>
            </a:r>
          </a:p>
          <a:p>
            <a:r>
              <a:rPr lang="en-US" b="1" dirty="0">
                <a:solidFill>
                  <a:srgbClr val="000000"/>
                </a:solidFill>
                <a:effectLst/>
                <a:latin typeface="Times New Roman" panose="02020603050405020304" pitchFamily="18" charset="0"/>
              </a:rPr>
              <a:t>Risk drivers</a:t>
            </a:r>
            <a:endParaRPr lang="en-US" dirty="0">
              <a:solidFill>
                <a:srgbClr val="000000"/>
              </a:solidFill>
              <a:effectLst/>
              <a:latin typeface="Times New Roman" panose="02020603050405020304" pitchFamily="18" charset="0"/>
            </a:endParaRPr>
          </a:p>
          <a:p>
            <a:r>
              <a:rPr lang="en-US" i="1" dirty="0">
                <a:solidFill>
                  <a:srgbClr val="000000"/>
                </a:solidFill>
                <a:effectLst/>
                <a:latin typeface="Times New Roman" panose="02020603050405020304" pitchFamily="18" charset="0"/>
              </a:rPr>
              <a:t>Internal risk drivers</a:t>
            </a:r>
            <a:r>
              <a:rPr lang="en-US" dirty="0">
                <a:solidFill>
                  <a:srgbClr val="000000"/>
                </a:solidFill>
                <a:effectLst/>
                <a:latin typeface="Times New Roman" panose="02020603050405020304" pitchFamily="18" charset="0"/>
              </a:rPr>
              <a:t> (corporate governance, human</a:t>
            </a:r>
          </a:p>
          <a:p>
            <a:r>
              <a:rPr lang="en-US" dirty="0">
                <a:solidFill>
                  <a:srgbClr val="000000"/>
                </a:solidFill>
                <a:effectLst/>
                <a:latin typeface="Times New Roman" panose="02020603050405020304" pitchFamily="18" charset="0"/>
              </a:rPr>
              <a:t>rights, human resources, community involvement,</a:t>
            </a:r>
          </a:p>
          <a:p>
            <a:r>
              <a:rPr lang="en-US" dirty="0">
                <a:solidFill>
                  <a:srgbClr val="000000"/>
                </a:solidFill>
                <a:effectLst/>
                <a:latin typeface="Times New Roman" panose="02020603050405020304" pitchFamily="18" charset="0"/>
              </a:rPr>
              <a:t>environment, business behavior)</a:t>
            </a:r>
          </a:p>
          <a:p>
            <a:r>
              <a:rPr lang="en-US" dirty="0" err="1">
                <a:solidFill>
                  <a:srgbClr val="000000"/>
                </a:solidFill>
                <a:effectLst/>
                <a:latin typeface="Times New Roman" panose="02020603050405020304" pitchFamily="18" charset="0"/>
              </a:rPr>
              <a:t>Scandizzo</a:t>
            </a:r>
            <a:r>
              <a:rPr lang="en-US" dirty="0">
                <a:solidFill>
                  <a:srgbClr val="000000"/>
                </a:solidFill>
                <a:effectLst/>
                <a:latin typeface="Times New Roman" panose="02020603050405020304" pitchFamily="18" charset="0"/>
              </a:rPr>
              <a:t> (2011)</a:t>
            </a:r>
          </a:p>
          <a:p>
            <a:r>
              <a:rPr lang="en-US" i="1" dirty="0">
                <a:solidFill>
                  <a:srgbClr val="000000"/>
                </a:solidFill>
                <a:effectLst/>
                <a:latin typeface="Times New Roman" panose="02020603050405020304" pitchFamily="18" charset="0"/>
              </a:rPr>
              <a:t>External risk drivers</a:t>
            </a:r>
            <a:r>
              <a:rPr lang="en-US" dirty="0">
                <a:solidFill>
                  <a:srgbClr val="000000"/>
                </a:solidFill>
                <a:effectLst/>
                <a:latin typeface="Times New Roman" panose="02020603050405020304" pitchFamily="18" charset="0"/>
              </a:rPr>
              <a:t> (project, counterparty, country,</a:t>
            </a:r>
          </a:p>
          <a:p>
            <a:r>
              <a:rPr lang="en-US" dirty="0">
                <a:solidFill>
                  <a:srgbClr val="000000"/>
                </a:solidFill>
                <a:effectLst/>
                <a:latin typeface="Times New Roman" panose="02020603050405020304" pitchFamily="18" charset="0"/>
              </a:rPr>
              <a:t>sector risks)</a:t>
            </a:r>
          </a:p>
          <a:p>
            <a:r>
              <a:rPr lang="en-US" dirty="0" err="1">
                <a:solidFill>
                  <a:srgbClr val="000000"/>
                </a:solidFill>
                <a:effectLst/>
                <a:latin typeface="Times New Roman" panose="02020603050405020304" pitchFamily="18" charset="0"/>
              </a:rPr>
              <a:t>Scandizzo</a:t>
            </a:r>
            <a:r>
              <a:rPr lang="en-US" dirty="0">
                <a:solidFill>
                  <a:srgbClr val="000000"/>
                </a:solidFill>
                <a:effectLst/>
                <a:latin typeface="Times New Roman" panose="02020603050405020304" pitchFamily="18" charset="0"/>
              </a:rPr>
              <a:t> (2011)</a:t>
            </a:r>
          </a:p>
          <a:p>
            <a:r>
              <a:rPr lang="en-US" i="1" dirty="0">
                <a:solidFill>
                  <a:srgbClr val="000000"/>
                </a:solidFill>
                <a:effectLst/>
                <a:latin typeface="Times New Roman" panose="02020603050405020304" pitchFamily="18" charset="0"/>
              </a:rPr>
              <a:t>Changes in technology and social norms </a:t>
            </a:r>
            <a:r>
              <a:rPr lang="en-US" dirty="0">
                <a:solidFill>
                  <a:srgbClr val="000000"/>
                </a:solidFill>
                <a:effectLst/>
                <a:latin typeface="Times New Roman" panose="02020603050405020304" pitchFamily="18" charset="0"/>
              </a:rPr>
              <a:t>Scott and Walsham (2005), Eccles et al.</a:t>
            </a:r>
          </a:p>
          <a:p>
            <a:r>
              <a:rPr lang="en-US" dirty="0">
                <a:solidFill>
                  <a:srgbClr val="000000"/>
                </a:solidFill>
                <a:effectLst/>
                <a:latin typeface="Times New Roman" panose="02020603050405020304" pitchFamily="18" charset="0"/>
              </a:rPr>
              <a:t>(2007)</a:t>
            </a:r>
          </a:p>
          <a:p>
            <a:r>
              <a:rPr lang="en-US" i="1" dirty="0">
                <a:solidFill>
                  <a:srgbClr val="000000"/>
                </a:solidFill>
                <a:effectLst/>
                <a:latin typeface="Times New Roman" panose="02020603050405020304" pitchFamily="18" charset="0"/>
              </a:rPr>
              <a:t>Reputation-reality gap </a:t>
            </a:r>
            <a:r>
              <a:rPr lang="en-US" dirty="0">
                <a:solidFill>
                  <a:srgbClr val="000000"/>
                </a:solidFill>
                <a:effectLst/>
                <a:latin typeface="Times New Roman" panose="02020603050405020304" pitchFamily="18" charset="0"/>
              </a:rPr>
              <a:t>Eccles et al. (2007)</a:t>
            </a:r>
          </a:p>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11</a:t>
            </a:fld>
            <a:endParaRPr lang="en-US"/>
          </a:p>
        </p:txBody>
      </p:sp>
    </p:spTree>
    <p:extLst>
      <p:ext uri="{BB962C8B-B14F-4D97-AF65-F5344CB8AC3E}">
        <p14:creationId xmlns:p14="http://schemas.microsoft.com/office/powerpoint/2010/main" val="619072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emf"/><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57441" y="4568599"/>
            <a:ext cx="2133600" cy="186267"/>
          </a:xfrm>
          <a:prstGeom prst="rect">
            <a:avLst/>
          </a:prstGeom>
        </p:spPr>
      </p:pic>
      <p:sp>
        <p:nvSpPr>
          <p:cNvPr id="9"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6" name="Picture 5"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0" name="Picture 9"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84653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613833" y="1166287"/>
            <a:ext cx="1471708" cy="128483"/>
          </a:xfrm>
          <a:prstGeom prst="rect">
            <a:avLst/>
          </a:prstGeom>
        </p:spPr>
      </p:pic>
      <p:sp>
        <p:nvSpPr>
          <p:cNvPr id="8" name="Text Placeholder 9"/>
          <p:cNvSpPr>
            <a:spLocks noGrp="1"/>
          </p:cNvSpPr>
          <p:nvPr>
            <p:ph type="body" sz="quarter" idx="11" hasCustomPrompt="1"/>
          </p:nvPr>
        </p:nvSpPr>
        <p:spPr>
          <a:xfrm>
            <a:off x="597231" y="1402915"/>
            <a:ext cx="10929485" cy="4059177"/>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0" hasCustomPrompt="1"/>
          </p:nvPr>
        </p:nvSpPr>
        <p:spPr>
          <a:xfrm>
            <a:off x="613833" y="495347"/>
            <a:ext cx="10912883" cy="662893"/>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166994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a:t>Graphics can go here – </a:t>
            </a:r>
            <a:br>
              <a:rPr lang="en-US"/>
            </a:br>
            <a:r>
              <a:rPr lang="en-US"/>
              <a:t>replace this box with your image or chart</a:t>
            </a:r>
          </a:p>
        </p:txBody>
      </p:sp>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766769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787E-0DB2-494A-B6DB-79067D92DB49}"/>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BDDA9B21-2520-7B49-B7FF-D7ADAC4789BC}"/>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2304087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F7C4AC-3DE7-47C3-8708-5F5A2185F79B}" type="datetime1">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spTree>
    <p:extLst>
      <p:ext uri="{BB962C8B-B14F-4D97-AF65-F5344CB8AC3E}">
        <p14:creationId xmlns:p14="http://schemas.microsoft.com/office/powerpoint/2010/main" val="4846158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378B2-6F2C-4B75-8963-1EAAC520DCEF}" type="datetime1">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DAE8FA-B312-4075-9EEE-35C5C6E81A91}"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691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TITLE HERE</a:t>
            </a:r>
          </a:p>
          <a:p>
            <a:pPr lvl="0"/>
            <a:r>
              <a:rPr lang="en-US" dirty="0"/>
              <a:t>ENCODE NORMAL</a:t>
            </a:r>
          </a:p>
          <a:p>
            <a:pPr lvl="0"/>
            <a:r>
              <a:rPr lang="en-US" dirty="0"/>
              <a:t>BLACK, 50 PT. </a:t>
            </a:r>
          </a:p>
        </p:txBody>
      </p:sp>
      <p:pic>
        <p:nvPicPr>
          <p:cNvPr id="7" name="Picture 6"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8" name="Picture 7"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57775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9"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userDrawn="1"/>
        </p:nvPicPr>
        <p:blipFill>
          <a:blip r:embed="rId2"/>
          <a:stretch>
            <a:fillRect/>
          </a:stretch>
        </p:blipFill>
        <p:spPr>
          <a:xfrm>
            <a:off x="732042" y="1818011"/>
            <a:ext cx="1471708" cy="128483"/>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67273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7"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userDrawn="1"/>
        </p:nvPicPr>
        <p:blipFill>
          <a:blip r:embed="rId2"/>
          <a:stretch>
            <a:fillRect/>
          </a:stretch>
        </p:blipFill>
        <p:spPr>
          <a:xfrm>
            <a:off x="732042" y="1818011"/>
            <a:ext cx="1471708" cy="128483"/>
          </a:xfrm>
          <a:prstGeom prst="rect">
            <a:avLst/>
          </a:prstGeom>
        </p:spPr>
      </p:pic>
      <p:pic>
        <p:nvPicPr>
          <p:cNvPr id="10" name="Picture 9"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1" name="Picture 10"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972923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597230" y="2299970"/>
            <a:ext cx="10912883" cy="3770892"/>
          </a:xfrm>
          <a:prstGeom prst="rect">
            <a:avLst/>
          </a:prstGeom>
        </p:spPr>
        <p:txBody>
          <a:bodyPr>
            <a:normAutofit/>
          </a:bodyPr>
          <a:lstStyle>
            <a:lvl1pPr marL="0" indent="0">
              <a:buNone/>
              <a:defRPr sz="32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sp>
        <p:nvSpPr>
          <p:cNvPr id="12"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pic>
        <p:nvPicPr>
          <p:cNvPr id="13" name="Picture 12"/>
          <p:cNvPicPr>
            <a:picLocks noChangeAspect="1"/>
          </p:cNvPicPr>
          <p:nvPr userDrawn="1"/>
        </p:nvPicPr>
        <p:blipFill>
          <a:blip r:embed="rId2"/>
          <a:stretch>
            <a:fillRect/>
          </a:stretch>
        </p:blipFill>
        <p:spPr>
          <a:xfrm>
            <a:off x="732042" y="1818011"/>
            <a:ext cx="1471708" cy="128483"/>
          </a:xfrm>
          <a:prstGeom prst="rect">
            <a:avLst/>
          </a:prstGeom>
        </p:spPr>
      </p:pic>
      <p:pic>
        <p:nvPicPr>
          <p:cNvPr id="11" name="Picture 10"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10023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03D4-B24B-F545-A46A-705BFE479488}"/>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71A10447-B3A3-B14F-A8DE-471D38758061}"/>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353717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9" name="Picture 8"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90085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8"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632569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40509" y="1819205"/>
            <a:ext cx="1471708" cy="128481"/>
          </a:xfrm>
          <a:prstGeom prst="rect">
            <a:avLst/>
          </a:prstGeom>
        </p:spPr>
      </p:pic>
      <p:pic>
        <p:nvPicPr>
          <p:cNvPr id="12" name="Picture 11"/>
          <p:cNvPicPr>
            <a:picLocks noChangeAspect="1"/>
          </p:cNvPicPr>
          <p:nvPr userDrawn="1"/>
        </p:nvPicPr>
        <p:blipFill>
          <a:blip r:embed="rId3"/>
          <a:stretch>
            <a:fillRect/>
          </a:stretch>
        </p:blipFill>
        <p:spPr>
          <a:xfrm>
            <a:off x="732042" y="1676237"/>
            <a:ext cx="1471708" cy="128483"/>
          </a:xfrm>
          <a:prstGeom prst="rect">
            <a:avLst/>
          </a:prstGeom>
        </p:spPr>
      </p:pic>
      <p:sp>
        <p:nvSpPr>
          <p:cNvPr id="23"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a:p>
            <a:pPr lvl="0"/>
            <a:r>
              <a:rPr lang="en-US" dirty="0"/>
              <a:t>(ENCODE NORMAL BLACK, 30 PT.)</a:t>
            </a:r>
          </a:p>
        </p:txBody>
      </p:sp>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5"/>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72523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60015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584076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3833" y="859991"/>
            <a:ext cx="11441319" cy="3522341"/>
          </a:xfrm>
        </p:spPr>
        <p:txBody>
          <a:bodyPr anchor="b">
            <a:normAutofit fontScale="92500" lnSpcReduction="10000"/>
          </a:bodyPr>
          <a:lstStyle/>
          <a:p>
            <a:endParaRPr lang="en-US" sz="5333" dirty="0"/>
          </a:p>
          <a:p>
            <a:endParaRPr lang="en-US" sz="5333" dirty="0"/>
          </a:p>
          <a:p>
            <a:r>
              <a:rPr lang="en-US" sz="5333" dirty="0"/>
              <a:t>Informatics - 312 </a:t>
            </a:r>
          </a:p>
          <a:p>
            <a:r>
              <a:rPr lang="en-US" sz="5333" dirty="0"/>
              <a:t>Enterprise Risk Management</a:t>
            </a:r>
          </a:p>
        </p:txBody>
      </p:sp>
    </p:spTree>
    <p:extLst>
      <p:ext uri="{BB962C8B-B14F-4D97-AF65-F5344CB8AC3E}">
        <p14:creationId xmlns:p14="http://schemas.microsoft.com/office/powerpoint/2010/main" val="1856358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3C4A9C-EFC1-24DE-8249-996A4E7DB51D}"/>
              </a:ext>
            </a:extLst>
          </p:cNvPr>
          <p:cNvSpPr>
            <a:spLocks noGrp="1"/>
          </p:cNvSpPr>
          <p:nvPr>
            <p:ph type="body" sz="quarter" idx="11"/>
          </p:nvPr>
        </p:nvSpPr>
        <p:spPr>
          <a:xfrm>
            <a:off x="597231" y="1582473"/>
            <a:ext cx="10929485" cy="3154535"/>
          </a:xfrm>
        </p:spPr>
        <p:txBody>
          <a:bodyPr/>
          <a:lstStyle/>
          <a:p>
            <a:r>
              <a:rPr lang="en-US" b="0" dirty="0"/>
              <a:t>Financial performance</a:t>
            </a:r>
          </a:p>
          <a:p>
            <a:r>
              <a:rPr lang="en-US" b="0" dirty="0"/>
              <a:t>Emotional appeal</a:t>
            </a:r>
          </a:p>
          <a:p>
            <a:r>
              <a:rPr lang="en-US" b="0" dirty="0"/>
              <a:t>Products and services</a:t>
            </a:r>
          </a:p>
          <a:p>
            <a:r>
              <a:rPr lang="en-US" b="0" dirty="0"/>
              <a:t>Vision and leadership</a:t>
            </a:r>
          </a:p>
          <a:p>
            <a:r>
              <a:rPr lang="en-US" b="0" dirty="0"/>
              <a:t>Workplace environment</a:t>
            </a:r>
          </a:p>
          <a:p>
            <a:r>
              <a:rPr lang="en-US" b="0" dirty="0"/>
              <a:t>Social Responsibility</a:t>
            </a:r>
          </a:p>
        </p:txBody>
      </p:sp>
      <p:sp>
        <p:nvSpPr>
          <p:cNvPr id="3" name="Text Placeholder 2">
            <a:extLst>
              <a:ext uri="{FF2B5EF4-FFF2-40B4-BE49-F238E27FC236}">
                <a16:creationId xmlns:a16="http://schemas.microsoft.com/office/drawing/2014/main" id="{572F48B8-BA39-4288-04DD-3233BC52D80B}"/>
              </a:ext>
            </a:extLst>
          </p:cNvPr>
          <p:cNvSpPr>
            <a:spLocks noGrp="1"/>
          </p:cNvSpPr>
          <p:nvPr>
            <p:ph type="body" sz="quarter" idx="10"/>
          </p:nvPr>
        </p:nvSpPr>
        <p:spPr/>
        <p:txBody>
          <a:bodyPr/>
          <a:lstStyle/>
          <a:p>
            <a:r>
              <a:rPr lang="en-US" dirty="0"/>
              <a:t>Reputational Risk - Determinants</a:t>
            </a:r>
          </a:p>
        </p:txBody>
      </p:sp>
    </p:spTree>
    <p:extLst>
      <p:ext uri="{BB962C8B-B14F-4D97-AF65-F5344CB8AC3E}">
        <p14:creationId xmlns:p14="http://schemas.microsoft.com/office/powerpoint/2010/main" val="412346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3C4A9C-EFC1-24DE-8249-996A4E7DB51D}"/>
              </a:ext>
            </a:extLst>
          </p:cNvPr>
          <p:cNvSpPr>
            <a:spLocks noGrp="1"/>
          </p:cNvSpPr>
          <p:nvPr>
            <p:ph type="body" sz="quarter" idx="11"/>
          </p:nvPr>
        </p:nvSpPr>
        <p:spPr>
          <a:xfrm>
            <a:off x="597231" y="1560701"/>
            <a:ext cx="10929485" cy="3154535"/>
          </a:xfrm>
        </p:spPr>
        <p:txBody>
          <a:bodyPr/>
          <a:lstStyle/>
          <a:p>
            <a:r>
              <a:rPr lang="en-US" b="0" dirty="0"/>
              <a:t>High status affiliations</a:t>
            </a:r>
          </a:p>
          <a:p>
            <a:r>
              <a:rPr lang="en-US" b="0" dirty="0"/>
              <a:t>Media</a:t>
            </a:r>
          </a:p>
          <a:p>
            <a:r>
              <a:rPr lang="en-US" b="0" dirty="0"/>
              <a:t>Rankings/Certifications</a:t>
            </a:r>
          </a:p>
          <a:p>
            <a:r>
              <a:rPr lang="en-US" b="0" dirty="0"/>
              <a:t>Firm characteristics</a:t>
            </a:r>
          </a:p>
          <a:p>
            <a:r>
              <a:rPr lang="en-US" b="0" dirty="0"/>
              <a:t>Reputation spillover</a:t>
            </a:r>
          </a:p>
          <a:p>
            <a:r>
              <a:rPr lang="en-US" b="0" dirty="0"/>
              <a:t>Congruence</a:t>
            </a:r>
          </a:p>
        </p:txBody>
      </p:sp>
      <p:sp>
        <p:nvSpPr>
          <p:cNvPr id="3" name="Text Placeholder 2">
            <a:extLst>
              <a:ext uri="{FF2B5EF4-FFF2-40B4-BE49-F238E27FC236}">
                <a16:creationId xmlns:a16="http://schemas.microsoft.com/office/drawing/2014/main" id="{572F48B8-BA39-4288-04DD-3233BC52D80B}"/>
              </a:ext>
            </a:extLst>
          </p:cNvPr>
          <p:cNvSpPr>
            <a:spLocks noGrp="1"/>
          </p:cNvSpPr>
          <p:nvPr>
            <p:ph type="body" sz="quarter" idx="10"/>
          </p:nvPr>
        </p:nvSpPr>
        <p:spPr/>
        <p:txBody>
          <a:bodyPr/>
          <a:lstStyle/>
          <a:p>
            <a:r>
              <a:rPr lang="en-US" dirty="0"/>
              <a:t>Reputational Risk - Antecedents</a:t>
            </a:r>
          </a:p>
        </p:txBody>
      </p:sp>
    </p:spTree>
    <p:extLst>
      <p:ext uri="{BB962C8B-B14F-4D97-AF65-F5344CB8AC3E}">
        <p14:creationId xmlns:p14="http://schemas.microsoft.com/office/powerpoint/2010/main" val="280879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885457"/>
            <a:ext cx="11341100" cy="3154535"/>
          </a:xfrm>
        </p:spPr>
        <p:txBody>
          <a:bodyPr/>
          <a:lstStyle/>
          <a:p>
            <a:pPr marL="0" indent="0">
              <a:buNone/>
            </a:pPr>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Analyzing Enterprise Reputation</a:t>
            </a:r>
          </a:p>
        </p:txBody>
      </p:sp>
      <p:sp>
        <p:nvSpPr>
          <p:cNvPr id="4" name="Text Placeholder 1">
            <a:extLst>
              <a:ext uri="{FF2B5EF4-FFF2-40B4-BE49-F238E27FC236}">
                <a16:creationId xmlns:a16="http://schemas.microsoft.com/office/drawing/2014/main" id="{CCCFE9F2-038F-F2CF-0808-75C2F0E4EB9D}"/>
              </a:ext>
            </a:extLst>
          </p:cNvPr>
          <p:cNvSpPr txBox="1">
            <a:spLocks/>
          </p:cNvSpPr>
          <p:nvPr/>
        </p:nvSpPr>
        <p:spPr>
          <a:xfrm>
            <a:off x="613833" y="2061430"/>
            <a:ext cx="10912884" cy="3154535"/>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b="0" dirty="0"/>
              <a:t>How do you evaluate a company's reputation?</a:t>
            </a:r>
          </a:p>
          <a:p>
            <a:r>
              <a:rPr lang="en-US" sz="3200" b="0" dirty="0"/>
              <a:t>Other than Facebook &amp; Cambridge or Apple vs FBI, research case studies of when a company’s reputation has been damaged.</a:t>
            </a:r>
          </a:p>
          <a:p>
            <a:pPr lvl="1"/>
            <a:r>
              <a:rPr lang="en-US" sz="2667" b="0" dirty="0"/>
              <a:t>How did the company respond?</a:t>
            </a:r>
          </a:p>
          <a:p>
            <a:pPr lvl="1"/>
            <a:r>
              <a:rPr lang="en-US" sz="2667" b="0" dirty="0"/>
              <a:t>Was there a clear financial impact? If so what was impact?</a:t>
            </a:r>
          </a:p>
          <a:p>
            <a:pPr lvl="1"/>
            <a:r>
              <a:rPr lang="en-US" sz="2667" b="0" dirty="0"/>
              <a:t>How could you model or quantify reputation? </a:t>
            </a:r>
          </a:p>
        </p:txBody>
      </p:sp>
    </p:spTree>
    <p:extLst>
      <p:ext uri="{BB962C8B-B14F-4D97-AF65-F5344CB8AC3E}">
        <p14:creationId xmlns:p14="http://schemas.microsoft.com/office/powerpoint/2010/main" val="409661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A5489-D88F-432D-9E64-BE2F4E39B959}"/>
              </a:ext>
            </a:extLst>
          </p:cNvPr>
          <p:cNvSpPr>
            <a:spLocks noGrp="1"/>
          </p:cNvSpPr>
          <p:nvPr>
            <p:ph type="title"/>
          </p:nvPr>
        </p:nvSpPr>
        <p:spPr/>
        <p:txBody>
          <a:bodyPr/>
          <a:lstStyle/>
          <a:p>
            <a:r>
              <a:rPr lang="en-US" dirty="0"/>
              <a:t>The two faces of ai</a:t>
            </a:r>
          </a:p>
        </p:txBody>
      </p:sp>
      <p:sp>
        <p:nvSpPr>
          <p:cNvPr id="3" name="Text Placeholder 2">
            <a:extLst>
              <a:ext uri="{FF2B5EF4-FFF2-40B4-BE49-F238E27FC236}">
                <a16:creationId xmlns:a16="http://schemas.microsoft.com/office/drawing/2014/main" id="{EB5B89FE-C5E0-40E6-BB2A-260888C40F4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3F4CD13-6391-4433-AAEE-078B6DD07A7D}"/>
              </a:ext>
            </a:extLst>
          </p:cNvPr>
          <p:cNvSpPr>
            <a:spLocks noGrp="1"/>
          </p:cNvSpPr>
          <p:nvPr>
            <p:ph type="sldNum" sz="quarter" idx="12"/>
          </p:nvPr>
        </p:nvSpPr>
        <p:spPr/>
        <p:txBody>
          <a:bodyPr/>
          <a:lstStyle/>
          <a:p>
            <a:fld id="{6EDAE8FA-B312-4075-9EEE-35C5C6E81A91}" type="slidenum">
              <a:rPr lang="en-US" smtClean="0"/>
              <a:t>13</a:t>
            </a:fld>
            <a:endParaRPr lang="en-US"/>
          </a:p>
        </p:txBody>
      </p:sp>
    </p:spTree>
    <p:extLst>
      <p:ext uri="{BB962C8B-B14F-4D97-AF65-F5344CB8AC3E}">
        <p14:creationId xmlns:p14="http://schemas.microsoft.com/office/powerpoint/2010/main" val="1030242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2A1D0-F94D-40F6-B2D1-535F00F11770}"/>
              </a:ext>
            </a:extLst>
          </p:cNvPr>
          <p:cNvSpPr>
            <a:spLocks noGrp="1"/>
          </p:cNvSpPr>
          <p:nvPr>
            <p:ph type="body" sz="quarter" idx="11"/>
          </p:nvPr>
        </p:nvSpPr>
        <p:spPr>
          <a:xfrm>
            <a:off x="597231" y="1796143"/>
            <a:ext cx="10929485" cy="3665949"/>
          </a:xfrm>
        </p:spPr>
        <p:txBody>
          <a:bodyPr>
            <a:normAutofit/>
          </a:bodyPr>
          <a:lstStyle/>
          <a:p>
            <a:r>
              <a:rPr lang="en-US" b="0" dirty="0"/>
              <a:t>Google = “the theory and development of computer systems able to perform tasks that normally require human intelligence, such as visual perception, speech recognition, decision-making, and translation between languages.”</a:t>
            </a:r>
          </a:p>
        </p:txBody>
      </p:sp>
      <p:sp>
        <p:nvSpPr>
          <p:cNvPr id="2" name="Title 1">
            <a:extLst>
              <a:ext uri="{FF2B5EF4-FFF2-40B4-BE49-F238E27FC236}">
                <a16:creationId xmlns:a16="http://schemas.microsoft.com/office/drawing/2014/main" id="{06D2DD41-93E9-49E8-A80F-F7191875031A}"/>
              </a:ext>
            </a:extLst>
          </p:cNvPr>
          <p:cNvSpPr>
            <a:spLocks noGrp="1"/>
          </p:cNvSpPr>
          <p:nvPr>
            <p:ph type="body" sz="quarter" idx="10"/>
          </p:nvPr>
        </p:nvSpPr>
        <p:spPr>
          <a:xfrm>
            <a:off x="613833" y="495347"/>
            <a:ext cx="10912883" cy="662893"/>
          </a:xfrm>
        </p:spPr>
        <p:txBody>
          <a:bodyPr anchor="b">
            <a:normAutofit/>
          </a:bodyPr>
          <a:lstStyle/>
          <a:p>
            <a:r>
              <a:rPr lang="en-US" dirty="0"/>
              <a:t>Artificial Intelligence Definition</a:t>
            </a:r>
          </a:p>
        </p:txBody>
      </p:sp>
    </p:spTree>
    <p:extLst>
      <p:ext uri="{BB962C8B-B14F-4D97-AF65-F5344CB8AC3E}">
        <p14:creationId xmlns:p14="http://schemas.microsoft.com/office/powerpoint/2010/main" val="412044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a:xfrm>
            <a:off x="597231" y="1402915"/>
            <a:ext cx="10929485" cy="4059177"/>
          </a:xfrm>
        </p:spPr>
        <p:txBody>
          <a:bodyPr>
            <a:normAutofit/>
          </a:bodyPr>
          <a:lstStyle/>
          <a:p>
            <a:pPr marL="283369" indent="-257175">
              <a:lnSpc>
                <a:spcPct val="90000"/>
              </a:lnSpc>
            </a:pPr>
            <a:r>
              <a:rPr lang="en-US" sz="2700"/>
              <a:t>Artificial intelligence (AI) has been with us since 1965, when a computer figured out how to beat humans at checkers. </a:t>
            </a:r>
          </a:p>
          <a:p>
            <a:pPr marL="283369" indent="-257175">
              <a:lnSpc>
                <a:spcPct val="90000"/>
              </a:lnSpc>
            </a:pPr>
            <a:r>
              <a:rPr lang="en-US" sz="2700"/>
              <a:t>AI is now embedded in many commonly used applications, offering users transformational  upgrades in their digital experiences.</a:t>
            </a:r>
          </a:p>
          <a:p>
            <a:pPr marL="283369" indent="-257175">
              <a:lnSpc>
                <a:spcPct val="90000"/>
              </a:lnSpc>
            </a:pPr>
            <a:r>
              <a:rPr lang="en-US" sz="2700"/>
              <a:t>The same advances have another face with certain uses, where there are “unintended consequences, or control by bad actors.” (3</a:t>
            </a:r>
            <a:r>
              <a:rPr lang="en-US" sz="2700" baseline="30000"/>
              <a:t>rd</a:t>
            </a:r>
            <a:r>
              <a:rPr lang="en-US" sz="2700"/>
              <a:t> Annual Aspen Institute Roundtable).</a:t>
            </a:r>
          </a:p>
          <a:p>
            <a:pPr marL="283369" indent="-257175">
              <a:lnSpc>
                <a:spcPct val="90000"/>
              </a:lnSpc>
            </a:pPr>
            <a:r>
              <a:rPr lang="en-US" sz="2700"/>
              <a:t>AI tools become more sophisticated while risk analysis and ethics are siloed and often lag.</a:t>
            </a:r>
          </a:p>
        </p:txBody>
      </p:sp>
      <p:sp>
        <p:nvSpPr>
          <p:cNvPr id="2" name="Title 1"/>
          <p:cNvSpPr>
            <a:spLocks noGrp="1"/>
          </p:cNvSpPr>
          <p:nvPr>
            <p:ph type="body" sz="quarter" idx="10"/>
          </p:nvPr>
        </p:nvSpPr>
        <p:spPr>
          <a:xfrm>
            <a:off x="613833" y="495347"/>
            <a:ext cx="10912883" cy="662893"/>
          </a:xfrm>
        </p:spPr>
        <p:txBody>
          <a:bodyPr anchor="b">
            <a:normAutofit/>
          </a:bodyPr>
          <a:lstStyle/>
          <a:p>
            <a:r>
              <a:rPr lang="en-US"/>
              <a:t>Artificial Intelligence</a:t>
            </a:r>
          </a:p>
        </p:txBody>
      </p:sp>
    </p:spTree>
    <p:extLst>
      <p:ext uri="{BB962C8B-B14F-4D97-AF65-F5344CB8AC3E}">
        <p14:creationId xmlns:p14="http://schemas.microsoft.com/office/powerpoint/2010/main" val="229769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CA8C1A-D988-2B04-E02B-7EB9CE9D0A09}"/>
              </a:ext>
            </a:extLst>
          </p:cNvPr>
          <p:cNvSpPr>
            <a:spLocks noGrp="1"/>
          </p:cNvSpPr>
          <p:nvPr>
            <p:ph type="body" sz="quarter" idx="10"/>
          </p:nvPr>
        </p:nvSpPr>
        <p:spPr/>
        <p:txBody>
          <a:bodyPr/>
          <a:lstStyle/>
          <a:p>
            <a:r>
              <a:rPr lang="en-US" sz="4000" dirty="0" err="1">
                <a:solidFill>
                  <a:schemeClr val="tx1"/>
                </a:solidFill>
              </a:rPr>
              <a:t>Floridi</a:t>
            </a:r>
            <a:r>
              <a:rPr lang="en-US" sz="4000" dirty="0">
                <a:solidFill>
                  <a:schemeClr val="tx1"/>
                </a:solidFill>
              </a:rPr>
              <a:t>, et al. Opportunities of  AI</a:t>
            </a:r>
            <a:endParaRPr lang="en-US" dirty="0"/>
          </a:p>
        </p:txBody>
      </p:sp>
      <p:graphicFrame>
        <p:nvGraphicFramePr>
          <p:cNvPr id="4" name="Content Placeholder 3">
            <a:extLst>
              <a:ext uri="{FF2B5EF4-FFF2-40B4-BE49-F238E27FC236}">
                <a16:creationId xmlns:a16="http://schemas.microsoft.com/office/drawing/2014/main" id="{8B0E5996-71A8-66CD-D672-DA600849E054}"/>
              </a:ext>
            </a:extLst>
          </p:cNvPr>
          <p:cNvGraphicFramePr>
            <a:graphicFrameLocks/>
          </p:cNvGraphicFramePr>
          <p:nvPr>
            <p:extLst>
              <p:ext uri="{D42A27DB-BD31-4B8C-83A1-F6EECF244321}">
                <p14:modId xmlns:p14="http://schemas.microsoft.com/office/powerpoint/2010/main" val="2403167161"/>
              </p:ext>
            </p:extLst>
          </p:nvPr>
        </p:nvGraphicFramePr>
        <p:xfrm>
          <a:off x="814944" y="1454891"/>
          <a:ext cx="10912883" cy="3948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4451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EDD45CC-492F-7367-7D83-7FA6BF675960}"/>
              </a:ext>
            </a:extLst>
          </p:cNvPr>
          <p:cNvSpPr>
            <a:spLocks noGrp="1"/>
          </p:cNvSpPr>
          <p:nvPr>
            <p:ph type="body" sz="quarter" idx="11"/>
          </p:nvPr>
        </p:nvSpPr>
        <p:spPr/>
        <p:txBody>
          <a:bodyPr/>
          <a:lstStyle/>
          <a:p>
            <a:r>
              <a:rPr lang="en-US" sz="2400" b="0" dirty="0">
                <a:latin typeface="Calibri" panose="020F0502020204030204" pitchFamily="34" charset="0"/>
                <a:ea typeface="Cambria" panose="02040503050406030204" pitchFamily="18" charset="0"/>
                <a:cs typeface="Calibri" panose="020F0502020204030204" pitchFamily="34" charset="0"/>
              </a:rPr>
              <a:t>“Ethics enables organizations to take advantage of the social value that AI enables….</a:t>
            </a:r>
          </a:p>
          <a:p>
            <a:r>
              <a:rPr lang="en-US" sz="2400" b="0" dirty="0">
                <a:latin typeface="Calibri" panose="020F0502020204030204" pitchFamily="34" charset="0"/>
                <a:ea typeface="Cambria" panose="02040503050406030204" pitchFamily="18" charset="0"/>
                <a:cs typeface="Calibri" panose="020F0502020204030204" pitchFamily="34" charset="0"/>
              </a:rPr>
              <a:t>Ethics enables organizations to anticipate and avoid or at least minimize costly mistakes.”</a:t>
            </a:r>
          </a:p>
          <a:p>
            <a:r>
              <a:rPr lang="en-US" sz="2400" b="0" dirty="0">
                <a:latin typeface="Calibri" panose="020F0502020204030204" pitchFamily="34" charset="0"/>
                <a:ea typeface="Cambria" panose="02040503050406030204" pitchFamily="18" charset="0"/>
                <a:cs typeface="Calibri" panose="020F0502020204030204" pitchFamily="34" charset="0"/>
              </a:rPr>
              <a:t>“Public acceptance and adoption of AI technologies will occur only if the benefits are seen as meaningful and the risks as potential, yet preventable, minimizable, or at least something against which one can be protected, through risk management (e.g. insurance) or redressing.”</a:t>
            </a:r>
          </a:p>
          <a:p>
            <a:pPr marL="0" indent="0">
              <a:buNone/>
            </a:pPr>
            <a:endParaRPr lang="en-US" sz="2400" b="0" dirty="0"/>
          </a:p>
          <a:p>
            <a:pPr marL="0" indent="0">
              <a:buNone/>
            </a:pPr>
            <a:r>
              <a:rPr lang="en-US" sz="2400" b="0" dirty="0"/>
              <a:t>						-- </a:t>
            </a:r>
            <a:r>
              <a:rPr lang="en-US" sz="2400" b="0" dirty="0" err="1"/>
              <a:t>Floridi</a:t>
            </a:r>
            <a:r>
              <a:rPr lang="en-US" sz="2400" b="0" dirty="0"/>
              <a:t>, et al</a:t>
            </a:r>
          </a:p>
          <a:p>
            <a:endParaRPr lang="en-US" sz="2400" b="0" dirty="0"/>
          </a:p>
        </p:txBody>
      </p:sp>
      <p:sp>
        <p:nvSpPr>
          <p:cNvPr id="4" name="Text Placeholder 3">
            <a:extLst>
              <a:ext uri="{FF2B5EF4-FFF2-40B4-BE49-F238E27FC236}">
                <a16:creationId xmlns:a16="http://schemas.microsoft.com/office/drawing/2014/main" id="{149D85DC-8877-04D1-4CA2-BAA2E52F5480}"/>
              </a:ext>
            </a:extLst>
          </p:cNvPr>
          <p:cNvSpPr>
            <a:spLocks noGrp="1"/>
          </p:cNvSpPr>
          <p:nvPr>
            <p:ph type="body" sz="quarter" idx="10"/>
          </p:nvPr>
        </p:nvSpPr>
        <p:spPr/>
        <p:txBody>
          <a:bodyPr/>
          <a:lstStyle/>
          <a:p>
            <a:r>
              <a:rPr lang="en-US" dirty="0">
                <a:solidFill>
                  <a:schemeClr val="tx1"/>
                </a:solidFill>
                <a:latin typeface="Calibri" panose="020F0502020204030204" pitchFamily="34" charset="0"/>
                <a:ea typeface="Cambria" panose="02040503050406030204" pitchFamily="18" charset="0"/>
                <a:cs typeface="Calibri" panose="020F0502020204030204" pitchFamily="34" charset="0"/>
              </a:rPr>
              <a:t>Dual Advantages of an Ethical Approach</a:t>
            </a:r>
            <a:endParaRPr lang="en-US" dirty="0"/>
          </a:p>
        </p:txBody>
      </p:sp>
    </p:spTree>
    <p:extLst>
      <p:ext uri="{BB962C8B-B14F-4D97-AF65-F5344CB8AC3E}">
        <p14:creationId xmlns:p14="http://schemas.microsoft.com/office/powerpoint/2010/main" val="3959334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036" y="1580159"/>
            <a:ext cx="4034386" cy="3697685"/>
          </a:xfrm>
        </p:spPr>
        <p:txBody>
          <a:bodyPr>
            <a:normAutofit/>
          </a:bodyPr>
          <a:lstStyle/>
          <a:p>
            <a:pPr algn="r"/>
            <a:r>
              <a:rPr lang="en-US" b="1" dirty="0">
                <a:solidFill>
                  <a:srgbClr val="C00000"/>
                </a:solidFill>
                <a:latin typeface="+mn-lt"/>
              </a:rPr>
              <a:t>  </a:t>
            </a:r>
            <a:r>
              <a:rPr lang="en-US" dirty="0">
                <a:solidFill>
                  <a:schemeClr val="tx1"/>
                </a:solidFill>
                <a:latin typeface="+mn-lt"/>
              </a:rPr>
              <a:t>Problematic AI Examples</a:t>
            </a:r>
          </a:p>
        </p:txBody>
      </p:sp>
      <p:sp>
        <p:nvSpPr>
          <p:cNvPr id="3" name="Content Placeholder 2"/>
          <p:cNvSpPr>
            <a:spLocks noGrp="1"/>
          </p:cNvSpPr>
          <p:nvPr>
            <p:ph idx="1"/>
          </p:nvPr>
        </p:nvSpPr>
        <p:spPr>
          <a:xfrm>
            <a:off x="5256025" y="375781"/>
            <a:ext cx="6772689" cy="6090333"/>
          </a:xfrm>
        </p:spPr>
        <p:txBody>
          <a:bodyPr anchor="ctr">
            <a:noAutofit/>
          </a:bodyPr>
          <a:lstStyle/>
          <a:p>
            <a:pPr marL="548640" lvl="1" indent="-342900">
              <a:buFont typeface="Wingdings" pitchFamily="2" charset="2"/>
              <a:buChar char="§"/>
            </a:pPr>
            <a:r>
              <a:rPr lang="en-US" sz="2400" dirty="0"/>
              <a:t>Facial recognition software that identifies patients from MRI scans Facial recognition rollouts in public housing, hiring, on city streets and on some airlines</a:t>
            </a:r>
          </a:p>
          <a:p>
            <a:pPr marL="548640" lvl="1" indent="-342900">
              <a:buFont typeface="Wingdings" pitchFamily="2" charset="2"/>
              <a:buChar char="§"/>
            </a:pPr>
            <a:r>
              <a:rPr lang="en-US" sz="2400" dirty="0"/>
              <a:t>Law enforcement tools that include facial recognition </a:t>
            </a:r>
          </a:p>
          <a:p>
            <a:pPr marL="548640" lvl="1" indent="-342900">
              <a:buFont typeface="Wingdings" pitchFamily="2" charset="2"/>
              <a:buChar char="§"/>
            </a:pPr>
            <a:r>
              <a:rPr lang="en-US" sz="2400" dirty="0"/>
              <a:t>Monitoring immigrants via DHS’s National Vetting Enterprise (privacy, security)</a:t>
            </a:r>
          </a:p>
          <a:p>
            <a:pPr marL="548640" lvl="1" indent="-342900">
              <a:buFont typeface="Wingdings" pitchFamily="2" charset="2"/>
              <a:buChar char="§"/>
            </a:pPr>
            <a:r>
              <a:rPr lang="en-US" sz="2400" dirty="0"/>
              <a:t>Automating judgment (broken and biased algorithms used in public benefits)</a:t>
            </a:r>
          </a:p>
          <a:p>
            <a:pPr marL="548640" lvl="1" indent="-342900">
              <a:buFont typeface="Wingdings" pitchFamily="2" charset="2"/>
              <a:buChar char="§"/>
            </a:pPr>
            <a:r>
              <a:rPr lang="en-US" sz="2400" dirty="0"/>
              <a:t>Digital assistants like Alexa recording what it hears, interpreting voice patterns for feelings</a:t>
            </a:r>
            <a:endParaRPr lang="en-US" sz="2400" i="1" dirty="0">
              <a:latin typeface="Garamond" panose="02020404030301010803" pitchFamily="18" charset="0"/>
            </a:endParaRPr>
          </a:p>
        </p:txBody>
      </p:sp>
    </p:spTree>
    <p:extLst>
      <p:ext uri="{BB962C8B-B14F-4D97-AF65-F5344CB8AC3E}">
        <p14:creationId xmlns:p14="http://schemas.microsoft.com/office/powerpoint/2010/main" val="419248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B87E-3BAE-48C3-931A-725CE10862D1}"/>
              </a:ext>
            </a:extLst>
          </p:cNvPr>
          <p:cNvSpPr>
            <a:spLocks noGrp="1"/>
          </p:cNvSpPr>
          <p:nvPr>
            <p:ph type="body" sz="quarter" idx="10"/>
          </p:nvPr>
        </p:nvSpPr>
        <p:spPr>
          <a:xfrm>
            <a:off x="613833" y="495347"/>
            <a:ext cx="10912883" cy="1322664"/>
          </a:xfrm>
        </p:spPr>
        <p:txBody>
          <a:bodyPr anchor="b">
            <a:normAutofit/>
          </a:bodyPr>
          <a:lstStyle/>
          <a:p>
            <a:r>
              <a:rPr lang="en-US"/>
              <a:t>Floridi: Positive Pairings of AI &amp; Human Control</a:t>
            </a:r>
          </a:p>
        </p:txBody>
      </p:sp>
      <p:graphicFrame>
        <p:nvGraphicFramePr>
          <p:cNvPr id="6" name="Content Placeholder 2">
            <a:extLst>
              <a:ext uri="{FF2B5EF4-FFF2-40B4-BE49-F238E27FC236}">
                <a16:creationId xmlns:a16="http://schemas.microsoft.com/office/drawing/2014/main" id="{85BAC916-8D90-DD77-9A9A-F6395B7EA79A}"/>
              </a:ext>
            </a:extLst>
          </p:cNvPr>
          <p:cNvGraphicFramePr>
            <a:graphicFrameLocks noGrp="1"/>
          </p:cNvGraphicFramePr>
          <p:nvPr>
            <p:ph type="chart" sz="quarter" idx="12"/>
            <p:extLst>
              <p:ext uri="{D42A27DB-BD31-4B8C-83A1-F6EECF244321}">
                <p14:modId xmlns:p14="http://schemas.microsoft.com/office/powerpoint/2010/main" val="1282940389"/>
              </p:ext>
            </p:extLst>
          </p:nvPr>
        </p:nvGraphicFramePr>
        <p:xfrm>
          <a:off x="597230" y="2299970"/>
          <a:ext cx="10912883" cy="3948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6274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818011"/>
            <a:ext cx="11428515" cy="3154535"/>
          </a:xfrm>
        </p:spPr>
        <p:txBody>
          <a:bodyPr/>
          <a:lstStyle/>
          <a:p>
            <a:r>
              <a:rPr lang="en-US" sz="2667" b="0" dirty="0"/>
              <a:t>Housekeeping</a:t>
            </a:r>
          </a:p>
          <a:p>
            <a:r>
              <a:rPr lang="en-US" sz="2667" b="0" dirty="0"/>
              <a:t>Reputational Risk</a:t>
            </a:r>
          </a:p>
          <a:p>
            <a:r>
              <a:rPr lang="en-US" sz="2667" b="0" dirty="0"/>
              <a:t>Emerging Risk Topics</a:t>
            </a:r>
          </a:p>
          <a:p>
            <a:r>
              <a:rPr lang="en-US" sz="2667" b="0" dirty="0"/>
              <a:t>Small Group Projects</a:t>
            </a:r>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Today’s Agenda</a:t>
            </a:r>
          </a:p>
        </p:txBody>
      </p:sp>
    </p:spTree>
    <p:extLst>
      <p:ext uri="{BB962C8B-B14F-4D97-AF65-F5344CB8AC3E}">
        <p14:creationId xmlns:p14="http://schemas.microsoft.com/office/powerpoint/2010/main" val="450790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a:xfrm>
            <a:off x="597231" y="1402915"/>
            <a:ext cx="10929485" cy="4059177"/>
          </a:xfrm>
        </p:spPr>
        <p:txBody>
          <a:bodyPr>
            <a:normAutofit/>
          </a:bodyPr>
          <a:lstStyle/>
          <a:p>
            <a:pPr marL="462915" lvl="1" indent="-257175">
              <a:lnSpc>
                <a:spcPct val="90000"/>
              </a:lnSpc>
            </a:pPr>
            <a:r>
              <a:rPr lang="en-US" sz="2700"/>
              <a:t>AI research and development is taking place in research universities, in the private sector, and in the public sector as well.</a:t>
            </a:r>
          </a:p>
          <a:p>
            <a:pPr marL="462915" lvl="1" indent="-257175">
              <a:lnSpc>
                <a:spcPct val="90000"/>
              </a:lnSpc>
            </a:pPr>
            <a:r>
              <a:rPr lang="en-US" sz="2700"/>
              <a:t>Proposals on ethical principles abound,  though implementation is still spotty.</a:t>
            </a:r>
          </a:p>
          <a:p>
            <a:pPr marL="462915" lvl="1" indent="-257175">
              <a:lnSpc>
                <a:spcPct val="90000"/>
              </a:lnSpc>
            </a:pPr>
            <a:r>
              <a:rPr lang="en-US" sz="2700"/>
              <a:t>It’s essential that experts begin to speak up   	</a:t>
            </a:r>
          </a:p>
          <a:p>
            <a:pPr marL="480060" lvl="2" indent="0">
              <a:lnSpc>
                <a:spcPct val="90000"/>
              </a:lnSpc>
              <a:buNone/>
            </a:pPr>
            <a:r>
              <a:rPr lang="en-US" sz="2700"/>
              <a:t>“if we are to counter hype and prevent     misconceptions from driving perception, policy and funding decisions.” – </a:t>
            </a:r>
          </a:p>
          <a:p>
            <a:pPr marL="480060" lvl="2" indent="0">
              <a:lnSpc>
                <a:spcPct val="90000"/>
              </a:lnSpc>
              <a:buNone/>
            </a:pPr>
            <a:r>
              <a:rPr lang="en-US" sz="2700"/>
              <a:t>		Sabine </a:t>
            </a:r>
            <a:r>
              <a:rPr lang="en-US" sz="2700" err="1"/>
              <a:t>Hauert</a:t>
            </a:r>
            <a:endParaRPr lang="en-US" sz="2700"/>
          </a:p>
        </p:txBody>
      </p:sp>
      <p:sp>
        <p:nvSpPr>
          <p:cNvPr id="2" name="Title 1"/>
          <p:cNvSpPr>
            <a:spLocks noGrp="1"/>
          </p:cNvSpPr>
          <p:nvPr>
            <p:ph type="body" sz="quarter" idx="10"/>
          </p:nvPr>
        </p:nvSpPr>
        <p:spPr>
          <a:xfrm>
            <a:off x="613833" y="495347"/>
            <a:ext cx="10912883" cy="662893"/>
          </a:xfrm>
        </p:spPr>
        <p:txBody>
          <a:bodyPr anchor="b">
            <a:normAutofit/>
          </a:bodyPr>
          <a:lstStyle/>
          <a:p>
            <a:r>
              <a:rPr lang="en-US"/>
              <a:t>“Shape the debate, don’t shy from it.”</a:t>
            </a:r>
          </a:p>
        </p:txBody>
      </p:sp>
    </p:spTree>
    <p:extLst>
      <p:ext uri="{BB962C8B-B14F-4D97-AF65-F5344CB8AC3E}">
        <p14:creationId xmlns:p14="http://schemas.microsoft.com/office/powerpoint/2010/main" val="126094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1"/>
          </p:nvPr>
        </p:nvSpPr>
        <p:spPr>
          <a:xfrm>
            <a:off x="597231" y="1402915"/>
            <a:ext cx="10929485" cy="4059177"/>
          </a:xfrm>
        </p:spPr>
        <p:txBody>
          <a:bodyPr>
            <a:normAutofit/>
          </a:bodyPr>
          <a:lstStyle/>
          <a:p>
            <a:pPr marL="462915" lvl="1" indent="-257175">
              <a:lnSpc>
                <a:spcPct val="90000"/>
              </a:lnSpc>
            </a:pPr>
            <a:r>
              <a:rPr lang="en-US" sz="2200" b="0" dirty="0"/>
              <a:t>Gathering and reconfiguring many different ethical themes/principles into five:</a:t>
            </a:r>
          </a:p>
          <a:p>
            <a:pPr marL="805815" lvl="2" indent="-257175">
              <a:lnSpc>
                <a:spcPct val="90000"/>
              </a:lnSpc>
            </a:pPr>
            <a:r>
              <a:rPr lang="en-US" sz="2200" b="0" dirty="0"/>
              <a:t>Beneficence: well-being, dignity, sustaining the planet</a:t>
            </a:r>
          </a:p>
          <a:p>
            <a:pPr marL="805815" lvl="2" indent="-257175">
              <a:lnSpc>
                <a:spcPct val="90000"/>
              </a:lnSpc>
            </a:pPr>
            <a:r>
              <a:rPr lang="en-US" sz="2200" b="0" dirty="0"/>
              <a:t>Non-maleficence: privacy, security and ‘capability caution’</a:t>
            </a:r>
          </a:p>
          <a:p>
            <a:pPr marL="805815" lvl="2" indent="-257175">
              <a:lnSpc>
                <a:spcPct val="90000"/>
              </a:lnSpc>
            </a:pPr>
            <a:r>
              <a:rPr lang="en-US" sz="2200" b="0" dirty="0"/>
              <a:t>Autonomy: the power to decide (to decide)</a:t>
            </a:r>
          </a:p>
          <a:p>
            <a:pPr marL="805815" lvl="2" indent="-257175">
              <a:lnSpc>
                <a:spcPct val="90000"/>
              </a:lnSpc>
            </a:pPr>
            <a:r>
              <a:rPr lang="en-US" sz="2200" b="0" dirty="0"/>
              <a:t>Justice: promoting prosperity, preserving solidarity, avoiding unfairness</a:t>
            </a:r>
          </a:p>
          <a:p>
            <a:pPr marL="805815" lvl="2" indent="-257175">
              <a:lnSpc>
                <a:spcPct val="90000"/>
              </a:lnSpc>
            </a:pPr>
            <a:r>
              <a:rPr lang="en-US" sz="2200" b="0" dirty="0"/>
              <a:t>Explicability: enabling other principles through intelligibility and accountability</a:t>
            </a:r>
          </a:p>
          <a:p>
            <a:pPr marL="462915" lvl="1" indent="-257175">
              <a:lnSpc>
                <a:spcPct val="90000"/>
              </a:lnSpc>
            </a:pPr>
            <a:r>
              <a:rPr lang="en-US" sz="2200" b="0" dirty="0"/>
              <a:t>Note that first four are bioethics principles and fifth added as new enabling principle.</a:t>
            </a:r>
          </a:p>
          <a:p>
            <a:pPr marL="462915" lvl="1" indent="-257175">
              <a:lnSpc>
                <a:spcPct val="90000"/>
              </a:lnSpc>
            </a:pPr>
            <a:endParaRPr lang="en-US" sz="2200" b="0" dirty="0"/>
          </a:p>
        </p:txBody>
      </p:sp>
      <p:sp>
        <p:nvSpPr>
          <p:cNvPr id="2" name="Title 1"/>
          <p:cNvSpPr>
            <a:spLocks noGrp="1"/>
          </p:cNvSpPr>
          <p:nvPr>
            <p:ph type="body" sz="quarter" idx="10"/>
          </p:nvPr>
        </p:nvSpPr>
        <p:spPr>
          <a:xfrm>
            <a:off x="613833" y="495347"/>
            <a:ext cx="10912883" cy="662893"/>
          </a:xfrm>
        </p:spPr>
        <p:txBody>
          <a:bodyPr anchor="b">
            <a:normAutofit/>
          </a:bodyPr>
          <a:lstStyle/>
          <a:p>
            <a:r>
              <a:rPr lang="en-US" sz="3200" dirty="0"/>
              <a:t>“Unified Framework of Five Principles for AI in Society”</a:t>
            </a:r>
          </a:p>
        </p:txBody>
      </p:sp>
    </p:spTree>
    <p:extLst>
      <p:ext uri="{BB962C8B-B14F-4D97-AF65-F5344CB8AC3E}">
        <p14:creationId xmlns:p14="http://schemas.microsoft.com/office/powerpoint/2010/main" val="1833926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0AB16BD-740F-2281-84BB-3E7DB62BE04E}"/>
              </a:ext>
            </a:extLst>
          </p:cNvPr>
          <p:cNvSpPr>
            <a:spLocks noGrp="1"/>
          </p:cNvSpPr>
          <p:nvPr>
            <p:ph type="body" sz="quarter" idx="11"/>
          </p:nvPr>
        </p:nvSpPr>
        <p:spPr/>
        <p:txBody>
          <a:bodyPr/>
          <a:lstStyle/>
          <a:p>
            <a:r>
              <a:rPr lang="en-US" dirty="0"/>
              <a:t>Digital Services Act (DSA)</a:t>
            </a:r>
          </a:p>
        </p:txBody>
      </p:sp>
    </p:spTree>
    <p:extLst>
      <p:ext uri="{BB962C8B-B14F-4D97-AF65-F5344CB8AC3E}">
        <p14:creationId xmlns:p14="http://schemas.microsoft.com/office/powerpoint/2010/main" val="189091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BDAE25F-D205-F2DC-1A91-C8744B35379C}"/>
              </a:ext>
            </a:extLst>
          </p:cNvPr>
          <p:cNvSpPr>
            <a:spLocks noGrp="1"/>
          </p:cNvSpPr>
          <p:nvPr>
            <p:ph type="body" sz="quarter" idx="11"/>
          </p:nvPr>
        </p:nvSpPr>
        <p:spPr/>
        <p:txBody>
          <a:bodyPr/>
          <a:lstStyle/>
          <a:p>
            <a:pPr marL="0" indent="0" algn="l">
              <a:spcBef>
                <a:spcPts val="750"/>
              </a:spcBef>
              <a:spcAft>
                <a:spcPts val="750"/>
              </a:spcAft>
              <a:buNone/>
            </a:pPr>
            <a:r>
              <a:rPr lang="en-US" sz="1600" b="0" dirty="0"/>
              <a:t>The </a:t>
            </a:r>
            <a:r>
              <a:rPr lang="en-US" sz="1600" dirty="0"/>
              <a:t>Digital Services Act (DSA) </a:t>
            </a:r>
            <a:r>
              <a:rPr lang="en-US" sz="1600" b="0" dirty="0"/>
              <a:t>is a European Union (EU) law that regulates online platforms and intermediaries, aiming to create a safer and more transparent digital environment for users. It was proposed by the European Commission in December 2020 and entered into force on November 16, 2022.</a:t>
            </a:r>
          </a:p>
          <a:p>
            <a:pPr marL="0" indent="0" algn="l">
              <a:spcBef>
                <a:spcPts val="750"/>
              </a:spcBef>
              <a:spcAft>
                <a:spcPts val="750"/>
              </a:spcAft>
              <a:buNone/>
            </a:pPr>
            <a:r>
              <a:rPr lang="en-US" sz="1600" dirty="0"/>
              <a:t>Key Objectives:</a:t>
            </a:r>
          </a:p>
          <a:p>
            <a:pPr algn="l">
              <a:spcBef>
                <a:spcPts val="375"/>
              </a:spcBef>
              <a:spcAft>
                <a:spcPts val="375"/>
              </a:spcAft>
              <a:buFont typeface="+mj-lt"/>
              <a:buAutoNum type="arabicPeriod"/>
            </a:pPr>
            <a:r>
              <a:rPr lang="en-US" sz="1600" b="0" dirty="0"/>
              <a:t>Protecting Fundamental Rights: The DSA aims to ensure that online platforms respect fundamental rights, such as freedom of expression, non-discrimination, and protection of minors.</a:t>
            </a:r>
          </a:p>
          <a:p>
            <a:pPr algn="l">
              <a:spcBef>
                <a:spcPts val="375"/>
              </a:spcBef>
              <a:spcAft>
                <a:spcPts val="375"/>
              </a:spcAft>
              <a:buFont typeface="+mj-lt"/>
              <a:buAutoNum type="arabicPeriod"/>
            </a:pPr>
            <a:r>
              <a:rPr lang="en-US" sz="1600" b="0" dirty="0"/>
              <a:t>Promoting Transparency: Online platforms must provide clear information about their terms and conditions, moderation policies, and advertising practices.</a:t>
            </a:r>
          </a:p>
          <a:p>
            <a:pPr algn="l">
              <a:spcBef>
                <a:spcPts val="375"/>
              </a:spcBef>
              <a:spcAft>
                <a:spcPts val="375"/>
              </a:spcAft>
              <a:buFont typeface="+mj-lt"/>
              <a:buAutoNum type="arabicPeriod"/>
            </a:pPr>
            <a:r>
              <a:rPr lang="en-US" sz="1600" b="0" dirty="0"/>
              <a:t>Enhancing Accountability: Platforms are responsible for removing illegal content and ensuring that their services are not used for malicious purposes.</a:t>
            </a:r>
          </a:p>
          <a:p>
            <a:pPr algn="l">
              <a:spcBef>
                <a:spcPts val="375"/>
              </a:spcBef>
              <a:spcAft>
                <a:spcPts val="375"/>
              </a:spcAft>
              <a:buFont typeface="+mj-lt"/>
              <a:buAutoNum type="arabicPeriod"/>
            </a:pPr>
            <a:r>
              <a:rPr lang="en-US" sz="1600" b="0" dirty="0"/>
              <a:t>Fostering Fair Competition: The DSA promotes fair competition among online platforms and ensures that they do not abuse their market position.</a:t>
            </a:r>
          </a:p>
        </p:txBody>
      </p:sp>
      <p:sp>
        <p:nvSpPr>
          <p:cNvPr id="3" name="Text Placeholder 2">
            <a:extLst>
              <a:ext uri="{FF2B5EF4-FFF2-40B4-BE49-F238E27FC236}">
                <a16:creationId xmlns:a16="http://schemas.microsoft.com/office/drawing/2014/main" id="{2CA718CE-32A3-E251-5E08-97238B64CC96}"/>
              </a:ext>
            </a:extLst>
          </p:cNvPr>
          <p:cNvSpPr>
            <a:spLocks noGrp="1"/>
          </p:cNvSpPr>
          <p:nvPr>
            <p:ph type="body" sz="quarter" idx="10"/>
          </p:nvPr>
        </p:nvSpPr>
        <p:spPr/>
        <p:txBody>
          <a:bodyPr/>
          <a:lstStyle/>
          <a:p>
            <a:r>
              <a:rPr lang="en-US" b="1" dirty="0"/>
              <a:t>Digital Services Act (DSA)</a:t>
            </a:r>
          </a:p>
        </p:txBody>
      </p:sp>
    </p:spTree>
    <p:extLst>
      <p:ext uri="{BB962C8B-B14F-4D97-AF65-F5344CB8AC3E}">
        <p14:creationId xmlns:p14="http://schemas.microsoft.com/office/powerpoint/2010/main" val="2064522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DD7875-6252-1E18-D6EC-E6260473697B}"/>
              </a:ext>
            </a:extLst>
          </p:cNvPr>
          <p:cNvSpPr>
            <a:spLocks noGrp="1"/>
          </p:cNvSpPr>
          <p:nvPr>
            <p:ph type="body" sz="quarter" idx="11"/>
          </p:nvPr>
        </p:nvSpPr>
        <p:spPr/>
        <p:txBody>
          <a:bodyPr/>
          <a:lstStyle/>
          <a:p>
            <a:pPr marL="0" indent="0" algn="l">
              <a:spcBef>
                <a:spcPts val="750"/>
              </a:spcBef>
              <a:spcAft>
                <a:spcPts val="750"/>
              </a:spcAft>
              <a:buNone/>
            </a:pPr>
            <a:r>
              <a:rPr lang="en-US" sz="1600" b="0" dirty="0"/>
              <a:t>Main Provisions:</a:t>
            </a:r>
          </a:p>
          <a:p>
            <a:pPr algn="l">
              <a:spcBef>
                <a:spcPts val="375"/>
              </a:spcBef>
              <a:spcAft>
                <a:spcPts val="375"/>
              </a:spcAft>
              <a:buFont typeface="+mj-lt"/>
              <a:buAutoNum type="arabicPeriod"/>
            </a:pPr>
            <a:r>
              <a:rPr lang="en-US" sz="1600" dirty="0"/>
              <a:t>Obligation of Care: </a:t>
            </a:r>
            <a:r>
              <a:rPr lang="en-US" sz="1600" b="0" dirty="0"/>
              <a:t>Online platforms must take reasonable measures to prevent the dissemination of illegal content and protect users from harm.</a:t>
            </a:r>
          </a:p>
          <a:p>
            <a:pPr algn="l">
              <a:spcBef>
                <a:spcPts val="375"/>
              </a:spcBef>
              <a:spcAft>
                <a:spcPts val="375"/>
              </a:spcAft>
              <a:buFont typeface="+mj-lt"/>
              <a:buAutoNum type="arabicPeriod"/>
            </a:pPr>
            <a:r>
              <a:rPr lang="en-US" sz="1600" dirty="0"/>
              <a:t>Transparency Reports: </a:t>
            </a:r>
            <a:r>
              <a:rPr lang="en-US" sz="1600" b="0" dirty="0"/>
              <a:t>Platforms must publish regular transparency reports detailing their content moderation practices and the number of complaints received.</a:t>
            </a:r>
          </a:p>
          <a:p>
            <a:pPr algn="l">
              <a:spcBef>
                <a:spcPts val="375"/>
              </a:spcBef>
              <a:spcAft>
                <a:spcPts val="375"/>
              </a:spcAft>
              <a:buFont typeface="+mj-lt"/>
              <a:buAutoNum type="arabicPeriod"/>
            </a:pPr>
            <a:r>
              <a:rPr lang="en-US" sz="1600" dirty="0"/>
              <a:t>Notice-and-Action Mechanism: </a:t>
            </a:r>
            <a:r>
              <a:rPr lang="en-US" sz="1600" b="0" dirty="0"/>
              <a:t>Users can report allegedly illegal content, and platforms must respond within a specific timeframe.</a:t>
            </a:r>
          </a:p>
          <a:p>
            <a:pPr algn="l">
              <a:spcBef>
                <a:spcPts val="375"/>
              </a:spcBef>
              <a:spcAft>
                <a:spcPts val="375"/>
              </a:spcAft>
              <a:buFont typeface="+mj-lt"/>
              <a:buAutoNum type="arabicPeriod"/>
            </a:pPr>
            <a:r>
              <a:rPr lang="en-US" sz="1600" dirty="0"/>
              <a:t>Ban on Dark Patterns: </a:t>
            </a:r>
            <a:r>
              <a:rPr lang="en-US" sz="1600" b="0" dirty="0"/>
              <a:t>Online platforms are prohibited from using manipulative design patterns that deceive or manipulate users.</a:t>
            </a:r>
          </a:p>
          <a:p>
            <a:pPr algn="l">
              <a:spcBef>
                <a:spcPts val="375"/>
              </a:spcBef>
              <a:spcAft>
                <a:spcPts val="375"/>
              </a:spcAft>
              <a:buFont typeface="+mj-lt"/>
              <a:buAutoNum type="arabicPeriod"/>
            </a:pPr>
            <a:r>
              <a:rPr lang="en-US" sz="1600" dirty="0"/>
              <a:t>Data Portability: </a:t>
            </a:r>
            <a:r>
              <a:rPr lang="en-US" sz="1600" b="0" dirty="0"/>
              <a:t>Users have the right to transfer their data from one platform to another</a:t>
            </a:r>
            <a:r>
              <a:rPr lang="en-US" sz="2000" b="0" i="0" dirty="0">
                <a:solidFill>
                  <a:srgbClr val="0A1317"/>
                </a:solidFill>
                <a:effectLst/>
                <a:latin typeface="-apple-system"/>
              </a:rPr>
              <a:t>.</a:t>
            </a:r>
          </a:p>
        </p:txBody>
      </p:sp>
      <p:sp>
        <p:nvSpPr>
          <p:cNvPr id="3" name="Text Placeholder 2">
            <a:extLst>
              <a:ext uri="{FF2B5EF4-FFF2-40B4-BE49-F238E27FC236}">
                <a16:creationId xmlns:a16="http://schemas.microsoft.com/office/drawing/2014/main" id="{FA6C8E33-A74D-DE7D-0F6C-791A5A5FB34A}"/>
              </a:ext>
            </a:extLst>
          </p:cNvPr>
          <p:cNvSpPr>
            <a:spLocks noGrp="1"/>
          </p:cNvSpPr>
          <p:nvPr>
            <p:ph type="body" sz="quarter" idx="10"/>
          </p:nvPr>
        </p:nvSpPr>
        <p:spPr/>
        <p:txBody>
          <a:bodyPr/>
          <a:lstStyle/>
          <a:p>
            <a:r>
              <a:rPr lang="en-US" b="1" dirty="0"/>
              <a:t>Digital Services Act (DSA)</a:t>
            </a:r>
          </a:p>
        </p:txBody>
      </p:sp>
    </p:spTree>
    <p:extLst>
      <p:ext uri="{BB962C8B-B14F-4D97-AF65-F5344CB8AC3E}">
        <p14:creationId xmlns:p14="http://schemas.microsoft.com/office/powerpoint/2010/main" val="3811040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B1EAB9-7B48-81A8-F21F-E36A3028DBA4}"/>
              </a:ext>
            </a:extLst>
          </p:cNvPr>
          <p:cNvSpPr>
            <a:spLocks noGrp="1"/>
          </p:cNvSpPr>
          <p:nvPr>
            <p:ph type="body" sz="quarter" idx="11"/>
          </p:nvPr>
        </p:nvSpPr>
        <p:spPr/>
        <p:txBody>
          <a:bodyPr/>
          <a:lstStyle/>
          <a:p>
            <a:r>
              <a:rPr lang="en-US" sz="2400" b="0" dirty="0"/>
              <a:t>Focuses on creating a safer online environment by regulating large online platforms and search engines, ensuring better protection for users’ fundamental rights, establishing clear rules for removing illegal content.</a:t>
            </a:r>
          </a:p>
          <a:p>
            <a:r>
              <a:rPr lang="en-US" sz="2400" b="0" dirty="0"/>
              <a:t>Integrity compliance is expected to grow significantly through increased adoption of technology like AI and data analytics to proactively identify risks, a stronger emphasis on ethical culture building within companies, and a more robust focus on integrating compliance considerations into everyday business operations, particularly in areas like environmental, social, and governance (ESG) issues. </a:t>
            </a:r>
          </a:p>
        </p:txBody>
      </p:sp>
      <p:sp>
        <p:nvSpPr>
          <p:cNvPr id="3" name="Text Placeholder 2">
            <a:extLst>
              <a:ext uri="{FF2B5EF4-FFF2-40B4-BE49-F238E27FC236}">
                <a16:creationId xmlns:a16="http://schemas.microsoft.com/office/drawing/2014/main" id="{B01A4AF2-1204-D085-D501-13F69DB3589F}"/>
              </a:ext>
            </a:extLst>
          </p:cNvPr>
          <p:cNvSpPr>
            <a:spLocks noGrp="1"/>
          </p:cNvSpPr>
          <p:nvPr>
            <p:ph type="body" sz="quarter" idx="10"/>
          </p:nvPr>
        </p:nvSpPr>
        <p:spPr/>
        <p:txBody>
          <a:bodyPr/>
          <a:lstStyle/>
          <a:p>
            <a:r>
              <a:rPr lang="en-US" dirty="0"/>
              <a:t>Why is the DSA so important?</a:t>
            </a:r>
          </a:p>
        </p:txBody>
      </p:sp>
    </p:spTree>
    <p:extLst>
      <p:ext uri="{BB962C8B-B14F-4D97-AF65-F5344CB8AC3E}">
        <p14:creationId xmlns:p14="http://schemas.microsoft.com/office/powerpoint/2010/main" val="41018021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9EB80C-0AC5-A870-C305-720AA0AC73CF}"/>
              </a:ext>
            </a:extLst>
          </p:cNvPr>
          <p:cNvSpPr>
            <a:spLocks noGrp="1"/>
          </p:cNvSpPr>
          <p:nvPr>
            <p:ph type="body" sz="quarter" idx="11"/>
          </p:nvPr>
        </p:nvSpPr>
        <p:spPr/>
        <p:txBody>
          <a:bodyPr/>
          <a:lstStyle/>
          <a:p>
            <a:r>
              <a:rPr lang="en-US" dirty="0"/>
              <a:t>Small Group Projects</a:t>
            </a:r>
          </a:p>
        </p:txBody>
      </p:sp>
    </p:spTree>
    <p:extLst>
      <p:ext uri="{BB962C8B-B14F-4D97-AF65-F5344CB8AC3E}">
        <p14:creationId xmlns:p14="http://schemas.microsoft.com/office/powerpoint/2010/main" val="818124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0C484A-4185-11DE-9C40-66F271FE03CE}"/>
              </a:ext>
            </a:extLst>
          </p:cNvPr>
          <p:cNvSpPr>
            <a:spLocks noGrp="1"/>
          </p:cNvSpPr>
          <p:nvPr>
            <p:ph type="body" sz="quarter" idx="11"/>
          </p:nvPr>
        </p:nvSpPr>
        <p:spPr/>
        <p:txBody>
          <a:bodyPr/>
          <a:lstStyle/>
          <a:p>
            <a:r>
              <a:rPr lang="en-US" sz="1600" dirty="0">
                <a:effectLst/>
              </a:rPr>
              <a:t>In this course we have examined the following </a:t>
            </a:r>
            <a:r>
              <a:rPr lang="en-US" sz="1600" dirty="0">
                <a:solidFill>
                  <a:srgbClr val="FF0000"/>
                </a:solidFill>
                <a:effectLst/>
              </a:rPr>
              <a:t>types of risk</a:t>
            </a:r>
            <a:r>
              <a:rPr lang="en-US" sz="1600" dirty="0">
                <a:effectLst/>
              </a:rPr>
              <a:t>:</a:t>
            </a:r>
          </a:p>
          <a:p>
            <a:pPr lvl="1"/>
            <a:r>
              <a:rPr lang="en-US" sz="1400" dirty="0">
                <a:effectLst/>
              </a:rPr>
              <a:t>Asset </a:t>
            </a:r>
          </a:p>
          <a:p>
            <a:pPr lvl="1"/>
            <a:r>
              <a:rPr lang="en-US" sz="1400" dirty="0">
                <a:effectLst/>
              </a:rPr>
              <a:t>Safety </a:t>
            </a:r>
          </a:p>
          <a:p>
            <a:pPr lvl="1"/>
            <a:r>
              <a:rPr lang="en-US" sz="1400" dirty="0"/>
              <a:t>Business </a:t>
            </a:r>
          </a:p>
          <a:p>
            <a:pPr lvl="1"/>
            <a:r>
              <a:rPr lang="en-US" sz="1400" dirty="0">
                <a:effectLst/>
              </a:rPr>
              <a:t>Innovation </a:t>
            </a:r>
          </a:p>
          <a:p>
            <a:pPr lvl="1"/>
            <a:r>
              <a:rPr lang="en-US" sz="1400" dirty="0">
                <a:effectLst/>
              </a:rPr>
              <a:t>Financial </a:t>
            </a:r>
          </a:p>
          <a:p>
            <a:pPr lvl="1"/>
            <a:r>
              <a:rPr lang="en-US" sz="1400" dirty="0"/>
              <a:t>Information Technology </a:t>
            </a:r>
          </a:p>
          <a:p>
            <a:pPr lvl="1"/>
            <a:r>
              <a:rPr lang="en-US" sz="1400" dirty="0">
                <a:effectLst/>
              </a:rPr>
              <a:t>External </a:t>
            </a:r>
          </a:p>
          <a:p>
            <a:pPr lvl="1"/>
            <a:endParaRPr lang="en-US" sz="1400" dirty="0"/>
          </a:p>
          <a:p>
            <a:r>
              <a:rPr lang="en-US" sz="1600" dirty="0"/>
              <a:t>Those types of risk manifest as </a:t>
            </a:r>
            <a:r>
              <a:rPr lang="en-US" sz="1600" dirty="0">
                <a:solidFill>
                  <a:srgbClr val="FF0000"/>
                </a:solidFill>
              </a:rPr>
              <a:t>operational concerns</a:t>
            </a:r>
            <a:r>
              <a:rPr lang="en-US" sz="1600" dirty="0"/>
              <a:t> in areas like</a:t>
            </a:r>
          </a:p>
          <a:p>
            <a:pPr lvl="1"/>
            <a:r>
              <a:rPr lang="en-US" sz="1400" dirty="0">
                <a:effectLst/>
              </a:rPr>
              <a:t>Cybersecurity Risk</a:t>
            </a:r>
          </a:p>
          <a:p>
            <a:pPr lvl="1"/>
            <a:r>
              <a:rPr lang="en-US" sz="1400" dirty="0"/>
              <a:t>Internet of Things Risk</a:t>
            </a:r>
          </a:p>
          <a:p>
            <a:pPr lvl="1"/>
            <a:r>
              <a:rPr lang="en-US" sz="1400" dirty="0"/>
              <a:t>Outsourcing and Third-Party Risk Management</a:t>
            </a:r>
          </a:p>
          <a:p>
            <a:pPr lvl="1"/>
            <a:r>
              <a:rPr lang="en-US" sz="1400" dirty="0"/>
              <a:t>Reputation Risk and Conduct Risk</a:t>
            </a:r>
          </a:p>
          <a:p>
            <a:pPr lvl="1"/>
            <a:r>
              <a:rPr lang="en-US" sz="1400" dirty="0"/>
              <a:t>Resilience Risk (Emergency Management)</a:t>
            </a:r>
          </a:p>
          <a:p>
            <a:pPr lvl="1"/>
            <a:r>
              <a:rPr lang="en-US" sz="1400" dirty="0"/>
              <a:t>Geopolitical Risk</a:t>
            </a:r>
          </a:p>
        </p:txBody>
      </p:sp>
      <p:sp>
        <p:nvSpPr>
          <p:cNvPr id="3" name="Text Placeholder 2">
            <a:extLst>
              <a:ext uri="{FF2B5EF4-FFF2-40B4-BE49-F238E27FC236}">
                <a16:creationId xmlns:a16="http://schemas.microsoft.com/office/drawing/2014/main" id="{0707F1E0-F000-8EF4-85CA-08DCFFAFAA0E}"/>
              </a:ext>
            </a:extLst>
          </p:cNvPr>
          <p:cNvSpPr>
            <a:spLocks noGrp="1"/>
          </p:cNvSpPr>
          <p:nvPr>
            <p:ph type="body" sz="quarter" idx="10"/>
          </p:nvPr>
        </p:nvSpPr>
        <p:spPr/>
        <p:txBody>
          <a:bodyPr/>
          <a:lstStyle/>
          <a:p>
            <a:r>
              <a:rPr lang="en-US" dirty="0"/>
              <a:t>Context for the Question(s):</a:t>
            </a:r>
          </a:p>
        </p:txBody>
      </p:sp>
    </p:spTree>
    <p:extLst>
      <p:ext uri="{BB962C8B-B14F-4D97-AF65-F5344CB8AC3E}">
        <p14:creationId xmlns:p14="http://schemas.microsoft.com/office/powerpoint/2010/main" val="86873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8BDE6D-46CD-5498-892A-9B1C70521CF9}"/>
              </a:ext>
            </a:extLst>
          </p:cNvPr>
          <p:cNvSpPr>
            <a:spLocks noGrp="1"/>
          </p:cNvSpPr>
          <p:nvPr>
            <p:ph type="body" sz="quarter" idx="11"/>
          </p:nvPr>
        </p:nvSpPr>
        <p:spPr/>
        <p:txBody>
          <a:bodyPr/>
          <a:lstStyle/>
          <a:p>
            <a:r>
              <a:rPr lang="en-US" sz="2000" b="0" dirty="0"/>
              <a:t>Groups  1, 2, 3, 4		Take Types of Risk list</a:t>
            </a:r>
          </a:p>
          <a:p>
            <a:r>
              <a:rPr lang="en-US" sz="2000" b="0" dirty="0"/>
              <a:t>Groups  5, 6, 7		Take Operational Concerns list</a:t>
            </a:r>
          </a:p>
          <a:p>
            <a:endParaRPr lang="en-US" sz="2000" b="0" dirty="0"/>
          </a:p>
          <a:p>
            <a:r>
              <a:rPr lang="en-US" sz="2000" b="0" dirty="0"/>
              <a:t>Research reports of top 2024- 2025 risks/concerns.</a:t>
            </a:r>
          </a:p>
          <a:p>
            <a:r>
              <a:rPr lang="en-US" sz="2000" b="0" dirty="0"/>
              <a:t>For your list:</a:t>
            </a:r>
          </a:p>
          <a:p>
            <a:pPr lvl="1"/>
            <a:r>
              <a:rPr lang="en-US" sz="1800" b="0" dirty="0"/>
              <a:t>Define the risk, using examples if you wish from this course</a:t>
            </a:r>
          </a:p>
          <a:p>
            <a:pPr lvl="1"/>
            <a:r>
              <a:rPr lang="en-US" sz="1800" b="0" dirty="0"/>
              <a:t>Identify and prioritize the top five risks on your list</a:t>
            </a:r>
          </a:p>
          <a:p>
            <a:pPr lvl="1"/>
            <a:r>
              <a:rPr lang="en-US" sz="1800" b="0" dirty="0"/>
              <a:t>State clearly why a particular risk or concerns is ranked where it is</a:t>
            </a:r>
          </a:p>
          <a:p>
            <a:pPr lvl="1"/>
            <a:r>
              <a:rPr lang="en-US" sz="1800" b="0" dirty="0"/>
              <a:t>Only one person is to turn in the assignment for the group after your group has reported out</a:t>
            </a:r>
          </a:p>
          <a:p>
            <a:pPr lvl="1"/>
            <a:r>
              <a:rPr lang="en-US" sz="1800" b="0" dirty="0"/>
              <a:t>Don’t forget to list the members of your group who are present for the report.</a:t>
            </a:r>
          </a:p>
          <a:p>
            <a:endParaRPr lang="en-US" sz="2000" b="0" dirty="0"/>
          </a:p>
        </p:txBody>
      </p:sp>
      <p:sp>
        <p:nvSpPr>
          <p:cNvPr id="3" name="Text Placeholder 2">
            <a:extLst>
              <a:ext uri="{FF2B5EF4-FFF2-40B4-BE49-F238E27FC236}">
                <a16:creationId xmlns:a16="http://schemas.microsoft.com/office/drawing/2014/main" id="{62A29D70-81F9-B8D0-C0AF-14A16D2DB6ED}"/>
              </a:ext>
            </a:extLst>
          </p:cNvPr>
          <p:cNvSpPr>
            <a:spLocks noGrp="1"/>
          </p:cNvSpPr>
          <p:nvPr>
            <p:ph type="body" sz="quarter" idx="10"/>
          </p:nvPr>
        </p:nvSpPr>
        <p:spPr/>
        <p:txBody>
          <a:bodyPr/>
          <a:lstStyle/>
          <a:p>
            <a:r>
              <a:rPr lang="en-US" dirty="0"/>
              <a:t>Small Group Report Assignment	</a:t>
            </a:r>
          </a:p>
        </p:txBody>
      </p:sp>
    </p:spTree>
    <p:extLst>
      <p:ext uri="{BB962C8B-B14F-4D97-AF65-F5344CB8AC3E}">
        <p14:creationId xmlns:p14="http://schemas.microsoft.com/office/powerpoint/2010/main" val="414542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88D075-6572-D54E-6893-55F700DEA724}"/>
              </a:ext>
            </a:extLst>
          </p:cNvPr>
          <p:cNvSpPr>
            <a:spLocks noGrp="1"/>
          </p:cNvSpPr>
          <p:nvPr>
            <p:ph type="body" sz="quarter" idx="11"/>
          </p:nvPr>
        </p:nvSpPr>
        <p:spPr/>
        <p:txBody>
          <a:bodyPr/>
          <a:lstStyle/>
          <a:p>
            <a:r>
              <a:rPr lang="en-US" sz="2400" b="0" dirty="0"/>
              <a:t>This ten-page paper should represent a more detailed analysis and recommendation on a new subject you choose to research as your final endeavor.</a:t>
            </a:r>
          </a:p>
          <a:p>
            <a:r>
              <a:rPr lang="en-US" sz="2400" b="0" dirty="0"/>
              <a:t>Identify a current event or an issue (such as privacy or security) that contains many of the elements of risk we have discussed this quarter. Describe the event or issue and its significance, including the risk exposure that such an event poses to the enterprise. </a:t>
            </a:r>
          </a:p>
          <a:p>
            <a:r>
              <a:rPr lang="en-US" sz="2400" b="0" dirty="0"/>
              <a:t>Are there hazards or vulnerabilities that exist not only in this particular event/enterprise, but also in the sector?  Where did things break down? What do you recommend happen to reduce the risk around such an event recurring?</a:t>
            </a:r>
          </a:p>
          <a:p>
            <a:endParaRPr lang="en-US" sz="2400" b="0" dirty="0"/>
          </a:p>
        </p:txBody>
      </p:sp>
      <p:sp>
        <p:nvSpPr>
          <p:cNvPr id="3" name="Text Placeholder 2">
            <a:extLst>
              <a:ext uri="{FF2B5EF4-FFF2-40B4-BE49-F238E27FC236}">
                <a16:creationId xmlns:a16="http://schemas.microsoft.com/office/drawing/2014/main" id="{D06E3036-6FD6-C29E-0B11-4DB2796AF0E1}"/>
              </a:ext>
            </a:extLst>
          </p:cNvPr>
          <p:cNvSpPr>
            <a:spLocks noGrp="1"/>
          </p:cNvSpPr>
          <p:nvPr>
            <p:ph type="body" sz="quarter" idx="10"/>
          </p:nvPr>
        </p:nvSpPr>
        <p:spPr/>
        <p:txBody>
          <a:bodyPr/>
          <a:lstStyle/>
          <a:p>
            <a:r>
              <a:rPr lang="en-US" dirty="0"/>
              <a:t>Final Paper Assignment</a:t>
            </a:r>
          </a:p>
        </p:txBody>
      </p:sp>
    </p:spTree>
    <p:extLst>
      <p:ext uri="{BB962C8B-B14F-4D97-AF65-F5344CB8AC3E}">
        <p14:creationId xmlns:p14="http://schemas.microsoft.com/office/powerpoint/2010/main" val="121178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6F3E58-DA3B-2777-2567-3182762DB88E}"/>
              </a:ext>
            </a:extLst>
          </p:cNvPr>
          <p:cNvSpPr>
            <a:spLocks noGrp="1"/>
          </p:cNvSpPr>
          <p:nvPr>
            <p:ph type="body" sz="quarter" idx="11"/>
          </p:nvPr>
        </p:nvSpPr>
        <p:spPr/>
        <p:txBody>
          <a:bodyPr/>
          <a:lstStyle/>
          <a:p>
            <a:r>
              <a:rPr lang="en-US" sz="2000" b="0" dirty="0"/>
              <a:t>One of the hallmarks of a leader is the ability to present complex information at a high level in a limited period of time. </a:t>
            </a:r>
          </a:p>
          <a:p>
            <a:r>
              <a:rPr lang="en-US" sz="2000" b="0" dirty="0"/>
              <a:t>This presentation consists of up to two slides, one of which is the title slide containing also your name and identifying the course and the date you are presenting.  </a:t>
            </a:r>
          </a:p>
          <a:p>
            <a:r>
              <a:rPr lang="en-US" sz="2000" b="0" dirty="0"/>
              <a:t>Sukhman will set up a Google doc with  two days’ worth of times for you to pick and load you presentation into.</a:t>
            </a:r>
          </a:p>
          <a:p>
            <a:r>
              <a:rPr lang="en-US" sz="2000" b="0" dirty="0">
                <a:solidFill>
                  <a:srgbClr val="FF0000"/>
                </a:solidFill>
              </a:rPr>
              <a:t>TWO SLIDES and FIVE MINUTES OR LESS. </a:t>
            </a:r>
          </a:p>
          <a:p>
            <a:endParaRPr lang="en-US" sz="2000" b="0" dirty="0"/>
          </a:p>
          <a:p>
            <a:r>
              <a:rPr lang="en-US" sz="2000" b="0" dirty="0"/>
              <a:t>Recommendation: If you haven’t already, get started doing the research and outline the topic you will cover.  Remember that it’s your final paper that has the detail, and this presentation is a summary of it. Both are due on last day of class.</a:t>
            </a:r>
          </a:p>
          <a:p>
            <a:endParaRPr lang="en-US" sz="2000" b="0" dirty="0"/>
          </a:p>
        </p:txBody>
      </p:sp>
      <p:sp>
        <p:nvSpPr>
          <p:cNvPr id="3" name="Text Placeholder 2">
            <a:extLst>
              <a:ext uri="{FF2B5EF4-FFF2-40B4-BE49-F238E27FC236}">
                <a16:creationId xmlns:a16="http://schemas.microsoft.com/office/drawing/2014/main" id="{A869702F-858E-91CE-EF61-A25D64142ECF}"/>
              </a:ext>
            </a:extLst>
          </p:cNvPr>
          <p:cNvSpPr>
            <a:spLocks noGrp="1"/>
          </p:cNvSpPr>
          <p:nvPr>
            <p:ph type="body" sz="quarter" idx="10"/>
          </p:nvPr>
        </p:nvSpPr>
        <p:spPr/>
        <p:txBody>
          <a:bodyPr/>
          <a:lstStyle/>
          <a:p>
            <a:r>
              <a:rPr lang="en-US" dirty="0"/>
              <a:t>Executive Summary Presentation</a:t>
            </a:r>
          </a:p>
        </p:txBody>
      </p:sp>
    </p:spTree>
    <p:extLst>
      <p:ext uri="{BB962C8B-B14F-4D97-AF65-F5344CB8AC3E}">
        <p14:creationId xmlns:p14="http://schemas.microsoft.com/office/powerpoint/2010/main" val="658766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p:txBody>
          <a:bodyPr>
            <a:normAutofit/>
          </a:bodyPr>
          <a:lstStyle/>
          <a:p>
            <a:r>
              <a:rPr lang="en-US" sz="4800" dirty="0"/>
              <a:t>Reputational Risk</a:t>
            </a:r>
          </a:p>
        </p:txBody>
      </p:sp>
    </p:spTree>
    <p:extLst>
      <p:ext uri="{BB962C8B-B14F-4D97-AF65-F5344CB8AC3E}">
        <p14:creationId xmlns:p14="http://schemas.microsoft.com/office/powerpoint/2010/main" val="385150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31501" y="1851733"/>
            <a:ext cx="11341100" cy="3154535"/>
          </a:xfrm>
        </p:spPr>
        <p:txBody>
          <a:bodyPr/>
          <a:lstStyle/>
          <a:p>
            <a:r>
              <a:rPr lang="en-US" b="0" dirty="0"/>
              <a:t>“Reputation is what men and women think of us, character is what God and angels knows of us.” </a:t>
            </a:r>
            <a:br>
              <a:rPr lang="en-US" b="0" dirty="0"/>
            </a:br>
            <a:r>
              <a:rPr lang="en-US" b="0" dirty="0"/>
              <a:t>                                                                        - Thomas Paine</a:t>
            </a:r>
          </a:p>
          <a:p>
            <a:r>
              <a:rPr lang="en-US" b="0" dirty="0"/>
              <a:t>What is the point of this quote?</a:t>
            </a:r>
          </a:p>
          <a:p>
            <a:r>
              <a:rPr lang="en-US" b="0" dirty="0"/>
              <a:t>How might it relevant to corporate reputation risk?</a:t>
            </a:r>
          </a:p>
          <a:p>
            <a:pPr marL="0" indent="0">
              <a:buNone/>
            </a:pPr>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Reputational Risk</a:t>
            </a:r>
          </a:p>
        </p:txBody>
      </p:sp>
    </p:spTree>
    <p:extLst>
      <p:ext uri="{BB962C8B-B14F-4D97-AF65-F5344CB8AC3E}">
        <p14:creationId xmlns:p14="http://schemas.microsoft.com/office/powerpoint/2010/main" val="2994724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4" y="2323986"/>
            <a:ext cx="11341100" cy="3154535"/>
          </a:xfrm>
        </p:spPr>
        <p:txBody>
          <a:bodyPr/>
          <a:lstStyle/>
          <a:p>
            <a:pPr marL="0" indent="0">
              <a:buNone/>
            </a:pPr>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Enterprise Reputational Risk</a:t>
            </a:r>
          </a:p>
        </p:txBody>
      </p:sp>
      <p:sp>
        <p:nvSpPr>
          <p:cNvPr id="4" name="Text Placeholder 1">
            <a:extLst>
              <a:ext uri="{FF2B5EF4-FFF2-40B4-BE49-F238E27FC236}">
                <a16:creationId xmlns:a16="http://schemas.microsoft.com/office/drawing/2014/main" id="{CCCFE9F2-038F-F2CF-0808-75C2F0E4EB9D}"/>
              </a:ext>
            </a:extLst>
          </p:cNvPr>
          <p:cNvSpPr txBox="1">
            <a:spLocks/>
          </p:cNvSpPr>
          <p:nvPr/>
        </p:nvSpPr>
        <p:spPr>
          <a:xfrm>
            <a:off x="613833" y="1503420"/>
            <a:ext cx="11341100" cy="3154535"/>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67" b="0" dirty="0"/>
              <a:t>Reputation </a:t>
            </a:r>
          </a:p>
          <a:p>
            <a:pPr lvl="1"/>
            <a:r>
              <a:rPr lang="en-US" sz="2667" b="0" dirty="0"/>
              <a:t>the emotional connection between people and organizations.</a:t>
            </a:r>
          </a:p>
          <a:p>
            <a:endParaRPr lang="en-US" sz="2667" b="0" dirty="0"/>
          </a:p>
          <a:p>
            <a:r>
              <a:rPr lang="en-US" sz="2667" b="0" dirty="0"/>
              <a:t>Reputation Risk</a:t>
            </a:r>
          </a:p>
          <a:p>
            <a:pPr lvl="1"/>
            <a:r>
              <a:rPr lang="en-US" sz="2667" b="0" dirty="0"/>
              <a:t>“the potential that actions or events negatively associate an organization with consequences that affect aspects of what humans value”</a:t>
            </a:r>
          </a:p>
          <a:p>
            <a:endParaRPr lang="en-US" sz="2667" b="0" dirty="0"/>
          </a:p>
          <a:p>
            <a:endParaRPr lang="en-US" sz="2667" b="0" dirty="0"/>
          </a:p>
          <a:p>
            <a:endParaRPr lang="en-US" sz="2667" b="0" dirty="0"/>
          </a:p>
        </p:txBody>
      </p:sp>
    </p:spTree>
    <p:extLst>
      <p:ext uri="{BB962C8B-B14F-4D97-AF65-F5344CB8AC3E}">
        <p14:creationId xmlns:p14="http://schemas.microsoft.com/office/powerpoint/2010/main" val="2816164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8B1EF-5933-3C4D-99EC-090773D6ED96}"/>
              </a:ext>
            </a:extLst>
          </p:cNvPr>
          <p:cNvSpPr>
            <a:spLocks noGrp="1"/>
          </p:cNvSpPr>
          <p:nvPr>
            <p:ph type="body" sz="quarter" idx="11"/>
          </p:nvPr>
        </p:nvSpPr>
        <p:spPr>
          <a:xfrm>
            <a:off x="613833" y="1885457"/>
            <a:ext cx="11341100" cy="3154535"/>
          </a:xfrm>
        </p:spPr>
        <p:txBody>
          <a:bodyPr/>
          <a:lstStyle/>
          <a:p>
            <a:pPr marL="0" indent="0">
              <a:buNone/>
            </a:pPr>
            <a:endParaRPr lang="en-US" sz="2667" b="0" dirty="0"/>
          </a:p>
          <a:p>
            <a:endParaRPr lang="en-US" sz="2667" b="0" dirty="0"/>
          </a:p>
          <a:p>
            <a:endParaRPr lang="en-US" sz="2667" b="0" dirty="0"/>
          </a:p>
        </p:txBody>
      </p:sp>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Reputational Risk</a:t>
            </a:r>
          </a:p>
        </p:txBody>
      </p:sp>
      <p:sp>
        <p:nvSpPr>
          <p:cNvPr id="4" name="Text Placeholder 1">
            <a:extLst>
              <a:ext uri="{FF2B5EF4-FFF2-40B4-BE49-F238E27FC236}">
                <a16:creationId xmlns:a16="http://schemas.microsoft.com/office/drawing/2014/main" id="{CCCFE9F2-038F-F2CF-0808-75C2F0E4EB9D}"/>
              </a:ext>
            </a:extLst>
          </p:cNvPr>
          <p:cNvSpPr txBox="1">
            <a:spLocks/>
          </p:cNvSpPr>
          <p:nvPr/>
        </p:nvSpPr>
        <p:spPr>
          <a:xfrm>
            <a:off x="613833" y="2209571"/>
            <a:ext cx="10305959" cy="3154535"/>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667" b="0" dirty="0"/>
              <a:t>In a 2015 Ocean </a:t>
            </a:r>
            <a:r>
              <a:rPr lang="en-US" sz="2667" b="0" dirty="0" err="1"/>
              <a:t>Tomo</a:t>
            </a:r>
            <a:r>
              <a:rPr lang="en-US" sz="2667" b="0" dirty="0"/>
              <a:t> study, intangible assets represented more than 80% of the value of S&amp;P 500 companies.</a:t>
            </a:r>
          </a:p>
          <a:p>
            <a:endParaRPr lang="en-US" sz="2667" b="0" dirty="0"/>
          </a:p>
          <a:p>
            <a:r>
              <a:rPr lang="en-US" sz="2667" b="0" dirty="0"/>
              <a:t>Perceptions of corporate brand, reputation and intangible assets directly tie to the financial valuation of an organization.</a:t>
            </a:r>
          </a:p>
        </p:txBody>
      </p:sp>
    </p:spTree>
    <p:extLst>
      <p:ext uri="{BB962C8B-B14F-4D97-AF65-F5344CB8AC3E}">
        <p14:creationId xmlns:p14="http://schemas.microsoft.com/office/powerpoint/2010/main" val="734837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028A67-5FED-9C4D-A023-895C90AC4BB9}"/>
              </a:ext>
            </a:extLst>
          </p:cNvPr>
          <p:cNvSpPr>
            <a:spLocks noGrp="1"/>
          </p:cNvSpPr>
          <p:nvPr>
            <p:ph type="body" sz="quarter" idx="10"/>
          </p:nvPr>
        </p:nvSpPr>
        <p:spPr/>
        <p:txBody>
          <a:bodyPr/>
          <a:lstStyle/>
          <a:p>
            <a:r>
              <a:rPr lang="en-US" dirty="0"/>
              <a:t>Challenges of Reputational Risk</a:t>
            </a:r>
          </a:p>
        </p:txBody>
      </p:sp>
      <p:sp>
        <p:nvSpPr>
          <p:cNvPr id="4" name="Text Placeholder 1">
            <a:extLst>
              <a:ext uri="{FF2B5EF4-FFF2-40B4-BE49-F238E27FC236}">
                <a16:creationId xmlns:a16="http://schemas.microsoft.com/office/drawing/2014/main" id="{1F0AC5D9-D2CE-67D4-8548-5B035E14FDD8}"/>
              </a:ext>
            </a:extLst>
          </p:cNvPr>
          <p:cNvSpPr txBox="1">
            <a:spLocks/>
          </p:cNvSpPr>
          <p:nvPr/>
        </p:nvSpPr>
        <p:spPr>
          <a:xfrm>
            <a:off x="850901" y="2323985"/>
            <a:ext cx="11341100" cy="3154535"/>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667" b="0" dirty="0"/>
          </a:p>
          <a:p>
            <a:endParaRPr lang="en-US" sz="2667" b="0" dirty="0"/>
          </a:p>
          <a:p>
            <a:endParaRPr lang="en-US" sz="2667" b="0" dirty="0"/>
          </a:p>
        </p:txBody>
      </p:sp>
      <p:sp>
        <p:nvSpPr>
          <p:cNvPr id="7" name="Text Placeholder 6">
            <a:extLst>
              <a:ext uri="{FF2B5EF4-FFF2-40B4-BE49-F238E27FC236}">
                <a16:creationId xmlns:a16="http://schemas.microsoft.com/office/drawing/2014/main" id="{90E7D9B3-B498-BE1D-FA59-171FF6C0280D}"/>
              </a:ext>
            </a:extLst>
          </p:cNvPr>
          <p:cNvSpPr>
            <a:spLocks noGrp="1"/>
          </p:cNvSpPr>
          <p:nvPr>
            <p:ph type="body" sz="quarter" idx="11"/>
          </p:nvPr>
        </p:nvSpPr>
        <p:spPr>
          <a:xfrm>
            <a:off x="667909" y="2183871"/>
            <a:ext cx="10481588" cy="3154535"/>
          </a:xfrm>
        </p:spPr>
        <p:txBody>
          <a:bodyPr/>
          <a:lstStyle/>
          <a:p>
            <a:r>
              <a:rPr lang="en-US" sz="2667" b="0" dirty="0"/>
              <a:t>Unclear definition of reputation</a:t>
            </a:r>
          </a:p>
          <a:p>
            <a:r>
              <a:rPr lang="en-US" sz="2667" b="0" dirty="0"/>
              <a:t>Confusion on the categorization of reputational risk</a:t>
            </a:r>
          </a:p>
          <a:p>
            <a:r>
              <a:rPr lang="en-US" sz="2667" b="0" dirty="0"/>
              <a:t>Inconsistent Measurement </a:t>
            </a:r>
          </a:p>
          <a:p>
            <a:r>
              <a:rPr lang="en-US" sz="2667" b="0" dirty="0"/>
              <a:t>Lack of frameworks linking strategy and tactics to reputation</a:t>
            </a:r>
          </a:p>
          <a:p>
            <a:r>
              <a:rPr lang="en-US" sz="2667" b="0" dirty="0"/>
              <a:t>Absence of ownership and accountability</a:t>
            </a:r>
          </a:p>
          <a:p>
            <a:r>
              <a:rPr lang="en-US" sz="2667" b="0" dirty="0"/>
              <a:t>Slow development of solutions for risk transfer</a:t>
            </a:r>
          </a:p>
          <a:p>
            <a:endParaRPr lang="en-US" b="0" dirty="0"/>
          </a:p>
        </p:txBody>
      </p:sp>
    </p:spTree>
    <p:extLst>
      <p:ext uri="{BB962C8B-B14F-4D97-AF65-F5344CB8AC3E}">
        <p14:creationId xmlns:p14="http://schemas.microsoft.com/office/powerpoint/2010/main" val="134835515"/>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3003</Words>
  <Application>Microsoft Macintosh PowerPoint</Application>
  <PresentationFormat>Widescreen</PresentationFormat>
  <Paragraphs>289</Paragraphs>
  <Slides>28</Slides>
  <Notes>10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28</vt:i4>
      </vt:variant>
    </vt:vector>
  </HeadingPairs>
  <TitlesOfParts>
    <vt:vector size="43" baseType="lpstr">
      <vt:lpstr>-apple-system</vt:lpstr>
      <vt:lpstr>Encode Sans Normal Black</vt:lpstr>
      <vt:lpstr>Uni Sans Regular</vt:lpstr>
      <vt:lpstr>Aptos</vt:lpstr>
      <vt:lpstr>Arial</vt:lpstr>
      <vt:lpstr>Calibri</vt:lpstr>
      <vt:lpstr>Garamond</vt:lpstr>
      <vt:lpstr>Lato</vt:lpstr>
      <vt:lpstr>Lucida Grande</vt:lpstr>
      <vt:lpstr>Open Sans</vt:lpstr>
      <vt:lpstr>Open Sans Light</vt:lpstr>
      <vt:lpstr>Times New Roman</vt:lpstr>
      <vt:lpstr>Wingdings</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two faces of ai</vt:lpstr>
      <vt:lpstr>PowerPoint Presentation</vt:lpstr>
      <vt:lpstr>PowerPoint Presentation</vt:lpstr>
      <vt:lpstr>PowerPoint Presentation</vt:lpstr>
      <vt:lpstr>PowerPoint Presentation</vt:lpstr>
      <vt:lpstr>  Problematic AI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Herman</dc:creator>
  <cp:lastModifiedBy>Andy Herman</cp:lastModifiedBy>
  <cp:revision>1</cp:revision>
  <dcterms:created xsi:type="dcterms:W3CDTF">2025-02-22T06:44:15Z</dcterms:created>
  <dcterms:modified xsi:type="dcterms:W3CDTF">2025-02-22T07:23:17Z</dcterms:modified>
</cp:coreProperties>
</file>