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Lst>
  <p:notesMasterIdLst>
    <p:notesMasterId r:id="rId21"/>
  </p:notesMasterIdLst>
  <p:sldIdLst>
    <p:sldId id="395" r:id="rId3"/>
    <p:sldId id="396" r:id="rId4"/>
    <p:sldId id="397" r:id="rId5"/>
    <p:sldId id="398" r:id="rId6"/>
    <p:sldId id="399" r:id="rId7"/>
    <p:sldId id="400" r:id="rId8"/>
    <p:sldId id="666" r:id="rId9"/>
    <p:sldId id="663" r:id="rId10"/>
    <p:sldId id="664" r:id="rId11"/>
    <p:sldId id="671" r:id="rId12"/>
    <p:sldId id="672" r:id="rId13"/>
    <p:sldId id="665" r:id="rId14"/>
    <p:sldId id="668" r:id="rId15"/>
    <p:sldId id="670" r:id="rId16"/>
    <p:sldId id="669" r:id="rId17"/>
    <p:sldId id="680" r:id="rId18"/>
    <p:sldId id="682" r:id="rId19"/>
    <p:sldId id="40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A96826-9DEA-D045-B6A5-C87D4CAD4BC6}" type="datetimeFigureOut">
              <a:rPr lang="en-US" smtClean="0"/>
              <a:t>2/28/25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BCB91-9963-9F41-89EA-C41A00576DF9}" type="slidenum">
              <a:rPr lang="en-US" smtClean="0"/>
              <a:t>‹#›</a:t>
            </a:fld>
            <a:endParaRPr lang="en-US"/>
          </a:p>
        </p:txBody>
      </p:sp>
    </p:spTree>
    <p:extLst>
      <p:ext uri="{BB962C8B-B14F-4D97-AF65-F5344CB8AC3E}">
        <p14:creationId xmlns:p14="http://schemas.microsoft.com/office/powerpoint/2010/main" val="2792682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nps.edu/web/safety/or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ecnav.navy.mil/doni/Directives/03000%20Naval%20Operations%20and%20Readiness/03-500%20Training%20and%20Readiness%20Services/3500.39D.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www.osha.gov/sites/default/files/publications/factsheet-workplace-violence.pdf" TargetMode="External"/><Relationship Id="rId3" Type="http://schemas.openxmlformats.org/officeDocument/2006/relationships/hyperlink" Target="https://https/www.zoro.com/resourcehub/workplace-accidents/" TargetMode="External"/><Relationship Id="rId7" Type="http://schemas.openxmlformats.org/officeDocument/2006/relationships/hyperlink" Target="https://www.cdc.gov/niosh/construction/stopfalls.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www.osha.gov/SLTC/etools/construction/struckby/mainpage.html#:~:text=Approximately%2075%25%20of%20struck%2Dby,Vehicles" TargetMode="External"/><Relationship Id="rId5" Type="http://schemas.openxmlformats.org/officeDocument/2006/relationships/hyperlink" Target="https://www.zoro.com/spill-control-supplies/c/8739/" TargetMode="External"/><Relationship Id="rId10" Type="http://schemas.openxmlformats.org/officeDocument/2006/relationships/hyperlink" Target="https://www.cdc.gov/niosh/docs/2013-153/pdfs/2013-153.pdf" TargetMode="External"/><Relationship Id="rId4" Type="http://schemas.openxmlformats.org/officeDocument/2006/relationships/hyperlink" Target="https://www.bls.gov/opub/ted/2020/a-look-at-work-injuries-illnesses-and-fatalities-on-workers-memorial-day.htm" TargetMode="External"/><Relationship Id="rId9" Type="http://schemas.openxmlformats.org/officeDocument/2006/relationships/hyperlink" Target="https://www.zoro.com/resourcehub/locking-out-electrical-hazards-from-construction-sit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nvestopedia.com/terms/o/operational_risk.asp"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auditboard.com/blog/operational-risk-managemen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nvestopedia.com/terms/o/operational_risk.as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nvestopedia.com/terms/o/operational_risk.as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nps.edu/web/safety/or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nps.edu/web/safety/or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000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“Operational Risk Management (ORM) - Safety - Naval Postgraduate School.” Accessed May 19, 2024. </a:t>
            </a:r>
            <a:r>
              <a:rPr lang="en-US" dirty="0">
                <a:effectLst/>
                <a:hlinkClick r:id="rId3"/>
              </a:rPr>
              <a:t>https://nps.edu/web/safety/orm</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Step 1. Identify hazards - A hazard is any condition with the potential to negatively impact mission accomplishment or cause injury, death, or property damage. Hazard identification is the foundation of the entire RM process. If a hazard is not identified, it cannot be controlled.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Step 2. Assess the hazards - For each hazard identified, determine the associated degree of risk in terms of probability and severity. The result of the risk assessment is a prioritized list of hazards, which ensures that controls are first identified for the most serious threat to mission or task accomplishment. Combine the severity with the probability to determine the risk assessment code (RAC) or level of risk for each hazard, expressed as a single Arabic number. Although not required, the use of a matrix, such as the one below, is helpful in identifying the RAC.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Step 3. Make risk decisions - A key element of the risk decision is determining if the risk is acceptable. This decision must be made at the right level by the individual who can balance the risk against the mission or task potential benefit and value. This individual decides if controls are sufficient and acceptable and whether to accept the resulting residual risk. If it is determined the risk level is too high, the development of additional or alternate controls, modifications, changes, or rejecting the course of action becomes necessary.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Step 4. Implement controls - Once the risk control decisions are made, the next step is implementation. This requires that the plan is clearly communicated to all the involved personnel, accountability is established, and necessary support is provided. Careful documentation of each step in the RM process facilitates risk communication and the rational processes behind the RM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Step 5. Supervise - Supervise and review involves determining the effectiveness of risk controls throughout the mission or task. This involves three actions: monitoring the effectiveness of risk controls; determining the need for further assessment of all or a portion of the mission or task due to an unanticipated change; and capturing lessons learned, both positive and negative.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6571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“OPNAV INSTRUCTION 3500.39D.” Department of the Navy. Accessed May 19, 2024. </a:t>
            </a:r>
            <a:r>
              <a:rPr lang="en-US" dirty="0">
                <a:effectLst/>
                <a:hlinkClick r:id="rId3"/>
              </a:rPr>
              <a:t>https://www.secnav.navy.mil/doni/Directives/03000%20Naval%20Operations%20and%20Readiness/03-500%20Training%20and%20Readiness%20Services/3500.39D.pdf</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57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6101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“Top 10 Common Workplace Accidents | </a:t>
            </a:r>
            <a:r>
              <a:rPr lang="en-US" dirty="0" err="1">
                <a:effectLst/>
              </a:rPr>
              <a:t>Zoro.Com</a:t>
            </a:r>
            <a:r>
              <a:rPr lang="en-US" dirty="0">
                <a:effectLst/>
              </a:rPr>
              <a:t>.” Accessed May 20, 2024. </a:t>
            </a:r>
            <a:r>
              <a:rPr lang="en-US" dirty="0">
                <a:effectLst/>
                <a:hlinkClick r:id="rId3"/>
              </a:rPr>
              <a:t>https://https//www.zoro.com/resourcehub/workplace-accidents/</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algn="l"/>
            <a:r>
              <a:rPr lang="en-US" b="1" i="0" dirty="0">
                <a:solidFill>
                  <a:srgbClr val="222222"/>
                </a:solidFill>
                <a:effectLst/>
                <a:highlight>
                  <a:srgbClr val="FFFFFF"/>
                </a:highlight>
                <a:latin typeface="Roboto" panose="02000000000000000000" pitchFamily="2" charset="0"/>
              </a:rPr>
              <a:t> Overexertion and Bodily Reaction</a:t>
            </a:r>
          </a:p>
          <a:p>
            <a:pPr algn="l"/>
            <a:r>
              <a:rPr lang="en-US" b="0" i="0" dirty="0">
                <a:effectLst/>
                <a:highlight>
                  <a:srgbClr val="FFFFFF"/>
                </a:highlight>
                <a:latin typeface="Roboto" panose="02000000000000000000" pitchFamily="2" charset="0"/>
              </a:rPr>
              <a:t>Most commonly, overexertion happens when workers attempt to lift, pull, or push objects that are significantly heavier than they can or should handle. In 2018, overexertion and bodily reaction alone contributed to more than 30 percent of all non-fatal accidents in the workplace (</a:t>
            </a:r>
            <a:r>
              <a:rPr lang="en-US" b="0" i="0" u="none" strike="noStrike" dirty="0">
                <a:solidFill>
                  <a:srgbClr val="2071A7"/>
                </a:solidFill>
                <a:effectLst/>
                <a:highlight>
                  <a:srgbClr val="FFFFFF"/>
                </a:highlight>
                <a:latin typeface="Roboto" panose="02000000000000000000" pitchFamily="2" charset="0"/>
                <a:hlinkClick r:id="rId4"/>
              </a:rPr>
              <a:t>BLS</a:t>
            </a:r>
            <a:r>
              <a:rPr lang="en-US" b="0" i="0" dirty="0">
                <a:effectLst/>
                <a:highlight>
                  <a:srgbClr val="FFFFFF"/>
                </a:highlight>
                <a:latin typeface="Roboto" panose="02000000000000000000" pitchFamily="2" charset="0"/>
              </a:rPr>
              <a:t>).  </a:t>
            </a:r>
          </a:p>
          <a:p>
            <a:pPr algn="l"/>
            <a:r>
              <a:rPr lang="en-US" b="0" i="0" dirty="0">
                <a:effectLst/>
                <a:highlight>
                  <a:srgbClr val="FFFFFF"/>
                </a:highlight>
                <a:latin typeface="Roboto" panose="02000000000000000000" pitchFamily="2" charset="0"/>
              </a:rPr>
              <a:t>Though a sore wrist and a sprained ankle may not be immediately life-threatening, extreme cases can still result in hospitalization, rehabilitation, and even surgery.</a:t>
            </a:r>
          </a:p>
          <a:p>
            <a:pPr algn="l"/>
            <a:r>
              <a:rPr lang="en-US" b="0" i="0" dirty="0">
                <a:effectLst/>
                <a:highlight>
                  <a:srgbClr val="FFFFFF"/>
                </a:highlight>
                <a:latin typeface="Roboto" panose="02000000000000000000" pitchFamily="2" charset="0"/>
              </a:rPr>
              <a:t> </a:t>
            </a:r>
          </a:p>
          <a:p>
            <a:pPr algn="l"/>
            <a:r>
              <a:rPr lang="en-US" b="1" i="0" dirty="0">
                <a:effectLst/>
                <a:highlight>
                  <a:srgbClr val="FFFFFF"/>
                </a:highlight>
                <a:latin typeface="Roboto" panose="02000000000000000000" pitchFamily="2" charset="0"/>
              </a:rPr>
              <a:t>Safety tip: </a:t>
            </a: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For employers: Train employees on the proper techniques for carrying and handling objects. </a:t>
            </a:r>
          </a:p>
          <a:p>
            <a:pPr algn="l">
              <a:buFont typeface="Arial" panose="020B0604020202020204" pitchFamily="34" charset="0"/>
              <a:buChar char="•"/>
            </a:pPr>
            <a:r>
              <a:rPr lang="en-US" b="0" i="0" dirty="0">
                <a:effectLst/>
                <a:highlight>
                  <a:srgbClr val="FFFFFF"/>
                </a:highlight>
                <a:latin typeface="Roboto" panose="02000000000000000000" pitchFamily="2" charset="0"/>
              </a:rPr>
              <a:t>For employees: Do not overexert yourself when you feel that you might not be able to handle a job alone. Always ask for help. </a:t>
            </a:r>
          </a:p>
          <a:p>
            <a:pPr algn="l"/>
            <a:r>
              <a:rPr lang="en-US" b="0" i="0" dirty="0">
                <a:effectLst/>
                <a:highlight>
                  <a:srgbClr val="FFFFFF"/>
                </a:highlight>
                <a:latin typeface="Roboto" panose="02000000000000000000" pitchFamily="2" charset="0"/>
              </a:rPr>
              <a:t> </a:t>
            </a:r>
          </a:p>
          <a:p>
            <a:pPr algn="l"/>
            <a:r>
              <a:rPr lang="en-US" b="1" i="0" dirty="0">
                <a:solidFill>
                  <a:srgbClr val="222222"/>
                </a:solidFill>
                <a:effectLst/>
                <a:highlight>
                  <a:srgbClr val="FFFFFF"/>
                </a:highlight>
                <a:latin typeface="Roboto" panose="02000000000000000000" pitchFamily="2" charset="0"/>
              </a:rPr>
              <a:t>2. Slips, Falls, and Trips</a:t>
            </a:r>
          </a:p>
          <a:p>
            <a:pPr algn="l"/>
            <a:r>
              <a:rPr lang="en-US" b="0" i="0" dirty="0">
                <a:effectLst/>
                <a:highlight>
                  <a:srgbClr val="FFFFFF"/>
                </a:highlight>
                <a:latin typeface="Roboto" panose="02000000000000000000" pitchFamily="2" charset="0"/>
              </a:rPr>
              <a:t>According to the </a:t>
            </a:r>
            <a:r>
              <a:rPr lang="en-US" b="0" i="0" u="none" strike="noStrike" dirty="0">
                <a:solidFill>
                  <a:srgbClr val="2071A7"/>
                </a:solidFill>
                <a:effectLst/>
                <a:highlight>
                  <a:srgbClr val="FFFFFF"/>
                </a:highlight>
                <a:latin typeface="Roboto" panose="02000000000000000000" pitchFamily="2" charset="0"/>
                <a:hlinkClick r:id="rId4"/>
              </a:rPr>
              <a:t>Bureau of Labor Statistics</a:t>
            </a:r>
            <a:r>
              <a:rPr lang="en-US" b="0" i="0" dirty="0">
                <a:effectLst/>
                <a:highlight>
                  <a:srgbClr val="FFFFFF"/>
                </a:highlight>
                <a:latin typeface="Roboto" panose="02000000000000000000" pitchFamily="2" charset="0"/>
              </a:rPr>
              <a:t>, slips, falls, and tripping made up more than 200,000 cases of workplace injuries in 2017 and 2018 (</a:t>
            </a:r>
            <a:r>
              <a:rPr lang="en-US" b="0" i="0" u="none" strike="noStrike" dirty="0">
                <a:solidFill>
                  <a:srgbClr val="2071A7"/>
                </a:solidFill>
                <a:effectLst/>
                <a:highlight>
                  <a:srgbClr val="FFFFFF"/>
                </a:highlight>
                <a:latin typeface="Roboto" panose="02000000000000000000" pitchFamily="2" charset="0"/>
                <a:hlinkClick r:id="rId4"/>
              </a:rPr>
              <a:t>BLS</a:t>
            </a:r>
            <a:r>
              <a:rPr lang="en-US" b="0" i="0" dirty="0">
                <a:effectLst/>
                <a:highlight>
                  <a:srgbClr val="FFFFFF"/>
                </a:highlight>
                <a:latin typeface="Roboto" panose="02000000000000000000" pitchFamily="2" charset="0"/>
              </a:rPr>
              <a:t>). While slip-and-fall accidents mostly happen due to wet floors and spills, they can also occur because of uneven surfaces, messy workplace environments, loose wires, etc. </a:t>
            </a:r>
          </a:p>
          <a:p>
            <a:pPr algn="l"/>
            <a:r>
              <a:rPr lang="en-US" b="0" i="0" dirty="0">
                <a:effectLst/>
                <a:highlight>
                  <a:srgbClr val="FFFFFF"/>
                </a:highlight>
                <a:latin typeface="Roboto" panose="02000000000000000000" pitchFamily="2" charset="0"/>
              </a:rPr>
              <a:t> </a:t>
            </a:r>
          </a:p>
          <a:p>
            <a:pPr algn="l"/>
            <a:r>
              <a:rPr lang="en-US" b="1" i="0" dirty="0">
                <a:effectLst/>
                <a:highlight>
                  <a:srgbClr val="FFFFFF"/>
                </a:highlight>
                <a:latin typeface="Roboto" panose="02000000000000000000" pitchFamily="2" charset="0"/>
              </a:rPr>
              <a:t>Safety tip: </a:t>
            </a: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For employers: Consider investing in </a:t>
            </a:r>
            <a:r>
              <a:rPr lang="en-US" b="0" i="0" u="none" strike="noStrike" dirty="0">
                <a:solidFill>
                  <a:srgbClr val="2071A7"/>
                </a:solidFill>
                <a:effectLst/>
                <a:highlight>
                  <a:srgbClr val="FFFFFF"/>
                </a:highlight>
                <a:latin typeface="Roboto" panose="02000000000000000000" pitchFamily="2" charset="0"/>
                <a:hlinkClick r:id="rId5"/>
              </a:rPr>
              <a:t>spill-control supplies</a:t>
            </a:r>
            <a:r>
              <a:rPr lang="en-US" b="0" i="0" dirty="0">
                <a:effectLst/>
                <a:highlight>
                  <a:srgbClr val="FFFFFF"/>
                </a:highlight>
                <a:latin typeface="Roboto" panose="02000000000000000000" pitchFamily="2" charset="0"/>
              </a:rPr>
              <a:t> to help quickly contain the spillage from leaking containers and absorb moisture on the ground. </a:t>
            </a:r>
          </a:p>
          <a:p>
            <a:pPr algn="l">
              <a:buFont typeface="Arial" panose="020B0604020202020204" pitchFamily="34" charset="0"/>
              <a:buChar char="•"/>
            </a:pPr>
            <a:r>
              <a:rPr lang="en-US" b="0" i="0" dirty="0">
                <a:effectLst/>
                <a:highlight>
                  <a:srgbClr val="FFFFFF"/>
                </a:highlight>
                <a:latin typeface="Roboto" panose="02000000000000000000" pitchFamily="2" charset="0"/>
              </a:rPr>
              <a:t>For employees: Be extremely careful when walking near wet surfaces, and also wear protective gear such as non-slip shoes for extra safety. </a:t>
            </a:r>
          </a:p>
          <a:p>
            <a:pPr algn="l"/>
            <a:r>
              <a:rPr lang="en-US" b="0" i="0" dirty="0">
                <a:effectLst/>
                <a:highlight>
                  <a:srgbClr val="FFFFFF"/>
                </a:highlight>
                <a:latin typeface="Roboto" panose="02000000000000000000" pitchFamily="2" charset="0"/>
              </a:rPr>
              <a:t> </a:t>
            </a:r>
          </a:p>
          <a:p>
            <a:pPr algn="l"/>
            <a:r>
              <a:rPr lang="en-US" b="1" i="0" dirty="0">
                <a:solidFill>
                  <a:srgbClr val="222222"/>
                </a:solidFill>
                <a:effectLst/>
                <a:highlight>
                  <a:srgbClr val="FFFFFF"/>
                </a:highlight>
                <a:latin typeface="Roboto" panose="02000000000000000000" pitchFamily="2" charset="0"/>
              </a:rPr>
              <a:t>3. Exhaustion</a:t>
            </a:r>
          </a:p>
          <a:p>
            <a:pPr algn="l"/>
            <a:r>
              <a:rPr lang="en-US" b="0" i="0" dirty="0">
                <a:effectLst/>
                <a:highlight>
                  <a:srgbClr val="FFFFFF"/>
                </a:highlight>
                <a:latin typeface="Roboto" panose="02000000000000000000" pitchFamily="2" charset="0"/>
              </a:rPr>
              <a:t>Being exhausted at work is more than just feeling drowsy and sleepy. The real risk lies in an employee’s decreased alertness and concentration level, which could likely result in poor judgment and serious workplace accidents.</a:t>
            </a:r>
          </a:p>
          <a:p>
            <a:pPr algn="l"/>
            <a:r>
              <a:rPr lang="en-US" b="0" i="0" dirty="0">
                <a:effectLst/>
                <a:highlight>
                  <a:srgbClr val="FFFFFF"/>
                </a:highlight>
                <a:latin typeface="Roboto" panose="02000000000000000000" pitchFamily="2" charset="0"/>
              </a:rPr>
              <a:t>When employees don’t take sufficient breaks and rest time, physical exhaustion can happen quickly, especially if employees are expected to work long hours under demanding conditions such as extreme heat or cold.  </a:t>
            </a:r>
          </a:p>
          <a:p>
            <a:pPr algn="l"/>
            <a:r>
              <a:rPr lang="en-US" b="0" i="0" dirty="0">
                <a:effectLst/>
                <a:highlight>
                  <a:srgbClr val="FFFFFF"/>
                </a:highlight>
                <a:latin typeface="Roboto" panose="02000000000000000000" pitchFamily="2" charset="0"/>
              </a:rPr>
              <a:t> </a:t>
            </a:r>
          </a:p>
          <a:p>
            <a:pPr algn="l"/>
            <a:r>
              <a:rPr lang="en-US" b="1" i="0" dirty="0">
                <a:effectLst/>
                <a:highlight>
                  <a:srgbClr val="FFFFFF"/>
                </a:highlight>
                <a:latin typeface="Roboto" panose="02000000000000000000" pitchFamily="2" charset="0"/>
              </a:rPr>
              <a:t>Safety tip: </a:t>
            </a: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For employers: Implement consistent work schedules as well as frequent breaks, making sure that the workload is manageable for each employee. </a:t>
            </a:r>
          </a:p>
          <a:p>
            <a:pPr algn="l">
              <a:buFont typeface="Arial" panose="020B0604020202020204" pitchFamily="34" charset="0"/>
              <a:buChar char="•"/>
            </a:pPr>
            <a:r>
              <a:rPr lang="en-US" b="0" i="0" dirty="0">
                <a:effectLst/>
                <a:highlight>
                  <a:srgbClr val="FFFFFF"/>
                </a:highlight>
                <a:latin typeface="Roboto" panose="02000000000000000000" pitchFamily="2" charset="0"/>
              </a:rPr>
              <a:t>For employees: Take breaks when needed, and don’t be afraid to ask for time off when unable to work due to mental or physical health issues.</a:t>
            </a:r>
          </a:p>
          <a:p>
            <a:pPr algn="l"/>
            <a:r>
              <a:rPr lang="en-US" b="1" i="0" dirty="0">
                <a:solidFill>
                  <a:srgbClr val="222222"/>
                </a:solidFill>
                <a:effectLst/>
                <a:highlight>
                  <a:srgbClr val="FFFFFF"/>
                </a:highlight>
                <a:latin typeface="Roboto" panose="02000000000000000000" pitchFamily="2" charset="0"/>
              </a:rPr>
              <a:t> </a:t>
            </a:r>
          </a:p>
          <a:p>
            <a:pPr algn="l"/>
            <a:r>
              <a:rPr lang="en-US" b="1" i="0" dirty="0">
                <a:solidFill>
                  <a:srgbClr val="222222"/>
                </a:solidFill>
                <a:effectLst/>
                <a:highlight>
                  <a:srgbClr val="FFFFFF"/>
                </a:highlight>
                <a:latin typeface="Roboto" panose="02000000000000000000" pitchFamily="2" charset="0"/>
              </a:rPr>
              <a:t>4. Struck by Moving Objects</a:t>
            </a:r>
          </a:p>
          <a:p>
            <a:pPr algn="l"/>
            <a:r>
              <a:rPr lang="en-US" b="0" i="0" dirty="0">
                <a:effectLst/>
                <a:highlight>
                  <a:srgbClr val="FFFFFF"/>
                </a:highlight>
                <a:latin typeface="Roboto" panose="02000000000000000000" pitchFamily="2" charset="0"/>
              </a:rPr>
              <a:t>Though being struck by moving objects can happen in any work environment, workers in the agriculture, construction, and manufacturing industries are at higher risk due to the frequent handling of heavy machinery such as trucks or cranes (</a:t>
            </a:r>
            <a:r>
              <a:rPr lang="en-US" b="0" i="0" u="none" strike="noStrike" dirty="0">
                <a:solidFill>
                  <a:srgbClr val="2071A7"/>
                </a:solidFill>
                <a:effectLst/>
                <a:highlight>
                  <a:srgbClr val="FFFFFF"/>
                </a:highlight>
                <a:latin typeface="Roboto" panose="02000000000000000000" pitchFamily="2" charset="0"/>
                <a:hlinkClick r:id="rId6"/>
              </a:rPr>
              <a:t>OSHA</a:t>
            </a:r>
            <a:r>
              <a:rPr lang="en-US" b="0" i="0" dirty="0">
                <a:effectLst/>
                <a:highlight>
                  <a:srgbClr val="FFFFFF"/>
                </a:highlight>
                <a:latin typeface="Roboto" panose="02000000000000000000" pitchFamily="2" charset="0"/>
              </a:rPr>
              <a:t>). Being struck by moving objects can often require serious medical attention and result in irreversible injuries, such as brain or spinal damage. </a:t>
            </a:r>
          </a:p>
          <a:p>
            <a:pPr algn="l"/>
            <a:r>
              <a:rPr lang="en-US" b="0" i="0" dirty="0">
                <a:effectLst/>
                <a:highlight>
                  <a:srgbClr val="FFFFFF"/>
                </a:highlight>
                <a:latin typeface="Roboto" panose="02000000000000000000" pitchFamily="2" charset="0"/>
              </a:rPr>
              <a:t> </a:t>
            </a:r>
          </a:p>
          <a:p>
            <a:pPr algn="l"/>
            <a:r>
              <a:rPr lang="en-US" b="1" i="0" dirty="0">
                <a:effectLst/>
                <a:highlight>
                  <a:srgbClr val="FFFFFF"/>
                </a:highlight>
                <a:latin typeface="Roboto" panose="02000000000000000000" pitchFamily="2" charset="0"/>
              </a:rPr>
              <a:t>Safety tip: </a:t>
            </a:r>
            <a:endParaRPr lang="en-US" b="0" i="0" dirty="0">
              <a:effectLst/>
              <a:highlight>
                <a:srgbClr val="FFFFFF"/>
              </a:highlight>
              <a:latin typeface="Roboto" panose="02000000000000000000" pitchFamily="2" charset="0"/>
            </a:endParaRPr>
          </a:p>
          <a:p>
            <a:pPr algn="l">
              <a:buFont typeface="Arial" panose="020B0604020202020204" pitchFamily="34" charset="0"/>
              <a:buChar char="•"/>
            </a:pPr>
            <a:r>
              <a:rPr lang="en-US" b="0" i="0" dirty="0">
                <a:effectLst/>
                <a:highlight>
                  <a:srgbClr val="FFFFFF"/>
                </a:highlight>
                <a:latin typeface="Roboto" panose="02000000000000000000" pitchFamily="2" charset="0"/>
              </a:rPr>
              <a:t>For employers: Be proactive and conduct proper workplace assessment and housekeeping to reduce employees’ risk of being struck by objects at work. </a:t>
            </a:r>
          </a:p>
          <a:p>
            <a:pPr algn="l">
              <a:buFont typeface="Arial" panose="020B0604020202020204" pitchFamily="34" charset="0"/>
              <a:buChar char="•"/>
            </a:pPr>
            <a:r>
              <a:rPr lang="en-US" b="0" i="0" dirty="0">
                <a:effectLst/>
                <a:highlight>
                  <a:srgbClr val="FFFFFF"/>
                </a:highlight>
                <a:latin typeface="Roboto" panose="02000000000000000000" pitchFamily="2" charset="0"/>
              </a:rPr>
              <a:t>For employees: Make sure to use protective equipment and comply with safety measures at all times.</a:t>
            </a:r>
          </a:p>
          <a:p>
            <a:pPr algn="l"/>
            <a:r>
              <a:rPr lang="en-US" b="0" i="0" dirty="0">
                <a:effectLst/>
                <a:highlight>
                  <a:srgbClr val="FFFFFF"/>
                </a:highlight>
                <a:latin typeface="Roboto" panose="02000000000000000000" pitchFamily="2" charset="0"/>
              </a:rPr>
              <a:t> </a:t>
            </a:r>
          </a:p>
          <a:p>
            <a:r>
              <a:rPr lang="en-US" b="1" dirty="0">
                <a:solidFill>
                  <a:srgbClr val="222222"/>
                </a:solidFill>
                <a:effectLst/>
              </a:rPr>
              <a:t>5. Falls from Heights</a:t>
            </a:r>
          </a:p>
          <a:p>
            <a:r>
              <a:rPr lang="en-US" dirty="0">
                <a:effectLst/>
              </a:rPr>
              <a:t>Falling from high places is a common workplace accident for employees in the construction field. These injuries are undoubtedly some of the most fatal. In 2018 alone, there were 320 fall fatalities out of 1,008 total fatalities in the construction industry, representing 51 percent of fall accidents nationally (</a:t>
            </a:r>
            <a:r>
              <a:rPr lang="en-US" u="none" strike="noStrike" dirty="0">
                <a:solidFill>
                  <a:srgbClr val="2071A7"/>
                </a:solidFill>
                <a:effectLst/>
                <a:hlinkClick r:id="rId7"/>
              </a:rPr>
              <a:t>CDC</a:t>
            </a:r>
            <a:r>
              <a:rPr lang="en-US" dirty="0">
                <a:effectLst/>
              </a:rPr>
              <a:t>).</a:t>
            </a:r>
          </a:p>
          <a:p>
            <a:r>
              <a:rPr lang="en-US" dirty="0">
                <a:effectLst/>
              </a:rPr>
              <a:t>Serious fall accidents can happen due to the misuse of ladders, electrical hazards, lack of safety equipment (such as harnesses), and poor scaffolding conditions. </a:t>
            </a:r>
          </a:p>
          <a:p>
            <a:r>
              <a:rPr lang="en-US" dirty="0">
                <a:effectLst/>
              </a:rPr>
              <a:t> </a:t>
            </a:r>
          </a:p>
          <a:p>
            <a:r>
              <a:rPr lang="en-US" b="1" dirty="0">
                <a:effectLst/>
              </a:rPr>
              <a:t>Safety tip:</a:t>
            </a:r>
            <a:endParaRPr lang="en-US" dirty="0">
              <a:effectLst/>
            </a:endParaRPr>
          </a:p>
          <a:p>
            <a:pPr>
              <a:buFont typeface="Arial" panose="020B0604020202020204" pitchFamily="34" charset="0"/>
              <a:buChar char="•"/>
            </a:pPr>
            <a:r>
              <a:rPr lang="en-US" dirty="0">
                <a:effectLst/>
              </a:rPr>
              <a:t>For employers: Plan ahead to decide which safety equipment will be needed to complete the job. Properly inspect harnesses, safety nets, and scaffolding to make sure that employees are safe. </a:t>
            </a:r>
          </a:p>
          <a:p>
            <a:pPr>
              <a:buFont typeface="Arial" panose="020B0604020202020204" pitchFamily="34" charset="0"/>
              <a:buChar char="•"/>
            </a:pPr>
            <a:r>
              <a:rPr lang="en-US" dirty="0">
                <a:effectLst/>
              </a:rPr>
              <a:t>For employees: Be highly alert and </a:t>
            </a:r>
            <a:r>
              <a:rPr lang="en-US" dirty="0" err="1">
                <a:effectLst/>
              </a:rPr>
              <a:t>focussed</a:t>
            </a:r>
            <a:r>
              <a:rPr lang="en-US" dirty="0">
                <a:effectLst/>
              </a:rPr>
              <a:t> while performing tasks away from ground level. </a:t>
            </a:r>
          </a:p>
          <a:p>
            <a:r>
              <a:rPr lang="en-US" b="1" dirty="0">
                <a:solidFill>
                  <a:srgbClr val="222222"/>
                </a:solidFill>
                <a:effectLst/>
              </a:rPr>
              <a:t> </a:t>
            </a:r>
          </a:p>
          <a:p>
            <a:r>
              <a:rPr lang="en-US" b="1" dirty="0">
                <a:solidFill>
                  <a:srgbClr val="222222"/>
                </a:solidFill>
                <a:effectLst/>
              </a:rPr>
              <a:t> 6. Workplace Violence</a:t>
            </a:r>
          </a:p>
          <a:p>
            <a:r>
              <a:rPr lang="en-US" dirty="0">
                <a:effectLst/>
              </a:rPr>
              <a:t>Workplace violence is more common than you may think. In fact, a whopping 2 million American employees suffer from workplace violence every year (</a:t>
            </a:r>
            <a:r>
              <a:rPr lang="en-US" u="none" strike="noStrike" dirty="0">
                <a:solidFill>
                  <a:srgbClr val="2071A7"/>
                </a:solidFill>
                <a:effectLst/>
                <a:hlinkClick r:id="rId8"/>
              </a:rPr>
              <a:t>OSHA</a:t>
            </a:r>
            <a:r>
              <a:rPr lang="en-US" dirty="0">
                <a:effectLst/>
              </a:rPr>
              <a:t>). No matter the industry, employees can be subject to physical assault, verbal abuse, and even life-threatening situations while on the job. Those who work in high-crime areas or those who tend to have extensive contact with the public are at an even greater risk.</a:t>
            </a:r>
          </a:p>
          <a:p>
            <a:r>
              <a:rPr lang="en-US" dirty="0">
                <a:effectLst/>
              </a:rPr>
              <a:t> </a:t>
            </a:r>
          </a:p>
          <a:p>
            <a:r>
              <a:rPr lang="en-US" b="1" dirty="0">
                <a:effectLst/>
              </a:rPr>
              <a:t>Safety tip: </a:t>
            </a:r>
            <a:endParaRPr lang="en-US" dirty="0">
              <a:effectLst/>
            </a:endParaRPr>
          </a:p>
          <a:p>
            <a:pPr>
              <a:buFont typeface="Arial" panose="020B0604020202020204" pitchFamily="34" charset="0"/>
              <a:buChar char="•"/>
            </a:pPr>
            <a:r>
              <a:rPr lang="en-US" dirty="0">
                <a:effectLst/>
              </a:rPr>
              <a:t>For employers: Establish a violence prevention program that provides safety instructions, procedures, and proper education to employees. </a:t>
            </a:r>
          </a:p>
          <a:p>
            <a:pPr>
              <a:buFont typeface="Arial" panose="020B0604020202020204" pitchFamily="34" charset="0"/>
              <a:buChar char="•"/>
            </a:pPr>
            <a:r>
              <a:rPr lang="en-US" dirty="0">
                <a:effectLst/>
              </a:rPr>
              <a:t>For employees: Follow company safety procedures when confronted with workplace violence, and immediately report it to HR departments or supervisors for additional help.</a:t>
            </a:r>
          </a:p>
          <a:p>
            <a:r>
              <a:rPr lang="en-US" dirty="0">
                <a:effectLst/>
              </a:rPr>
              <a:t> </a:t>
            </a:r>
          </a:p>
          <a:p>
            <a:r>
              <a:rPr lang="en-US" b="1" dirty="0">
                <a:solidFill>
                  <a:srgbClr val="222222"/>
                </a:solidFill>
                <a:effectLst/>
              </a:rPr>
              <a:t>7. Exposure to Harmful Substances or Environments</a:t>
            </a:r>
          </a:p>
          <a:p>
            <a:r>
              <a:rPr lang="en-US" dirty="0">
                <a:effectLst/>
              </a:rPr>
              <a:t>Many industrial, construction, and medical work environments often contain hazardous substances such as acids and heavy metals that could be detrimental to employees’ health. When employees come into contact with these substances without proper protection, some of the possible health effects can include poisoning, chemical burns, and even organ damage. </a:t>
            </a:r>
          </a:p>
          <a:p>
            <a:r>
              <a:rPr lang="en-US" dirty="0">
                <a:effectLst/>
              </a:rPr>
              <a:t>Apart from these harmful substances, lengthy exposure to life-threatening outdoor environments, such as extreme cold and heat, can also be a potential risk to employees’ well-being. </a:t>
            </a:r>
          </a:p>
          <a:p>
            <a:r>
              <a:rPr lang="en-US" dirty="0">
                <a:effectLst/>
              </a:rPr>
              <a:t> </a:t>
            </a:r>
          </a:p>
          <a:p>
            <a:r>
              <a:rPr lang="en-US" b="1" dirty="0">
                <a:effectLst/>
              </a:rPr>
              <a:t>Safety tip: </a:t>
            </a:r>
            <a:endParaRPr lang="en-US" dirty="0">
              <a:effectLst/>
            </a:endParaRPr>
          </a:p>
          <a:p>
            <a:pPr>
              <a:buFont typeface="Arial" panose="020B0604020202020204" pitchFamily="34" charset="0"/>
              <a:buChar char="•"/>
            </a:pPr>
            <a:r>
              <a:rPr lang="en-US" dirty="0">
                <a:effectLst/>
              </a:rPr>
              <a:t>For employers: Ensure proper administrative control and ventilation to minimize workers’ exposure to hazardous materials.</a:t>
            </a:r>
          </a:p>
          <a:p>
            <a:pPr>
              <a:buFont typeface="Arial" panose="020B0604020202020204" pitchFamily="34" charset="0"/>
              <a:buChar char="•"/>
            </a:pPr>
            <a:r>
              <a:rPr lang="en-US" dirty="0">
                <a:effectLst/>
              </a:rPr>
              <a:t>For employees: When asked to personally handle toxic substances, wear protective equipment to avoid coming into contact with harmful materials.</a:t>
            </a:r>
          </a:p>
          <a:p>
            <a:r>
              <a:rPr lang="en-US" dirty="0">
                <a:effectLst/>
              </a:rPr>
              <a:t> </a:t>
            </a:r>
          </a:p>
          <a:p>
            <a:r>
              <a:rPr lang="en-US" b="1" dirty="0">
                <a:solidFill>
                  <a:srgbClr val="222222"/>
                </a:solidFill>
                <a:effectLst/>
              </a:rPr>
              <a:t>8. Electrocution</a:t>
            </a:r>
          </a:p>
          <a:p>
            <a:r>
              <a:rPr lang="en-US" dirty="0">
                <a:effectLst/>
              </a:rPr>
              <a:t>Almost every workplace relies on electricity to function smoothly. Most of the time, when handled correctly, electrical equipment is perfectly safe. However, sometimes fatal accidents can still occur when, for example, workers come into contact with </a:t>
            </a:r>
            <a:r>
              <a:rPr lang="en-US" u="none" strike="noStrike" dirty="0">
                <a:solidFill>
                  <a:srgbClr val="2071A7"/>
                </a:solidFill>
                <a:effectLst/>
                <a:hlinkClick r:id="rId9"/>
              </a:rPr>
              <a:t>electrical hazards</a:t>
            </a:r>
            <a:r>
              <a:rPr lang="en-US" dirty="0">
                <a:effectLst/>
              </a:rPr>
              <a:t> such as overhead power lines or accidentally touch a conducting object.</a:t>
            </a:r>
          </a:p>
          <a:p>
            <a:r>
              <a:rPr lang="en-US" dirty="0">
                <a:effectLst/>
              </a:rPr>
              <a:t> </a:t>
            </a:r>
          </a:p>
          <a:p>
            <a:r>
              <a:rPr lang="en-US" b="1" dirty="0">
                <a:effectLst/>
              </a:rPr>
              <a:t>Safety tip:  </a:t>
            </a:r>
            <a:endParaRPr lang="en-US" dirty="0">
              <a:effectLst/>
            </a:endParaRPr>
          </a:p>
          <a:p>
            <a:pPr>
              <a:buFont typeface="Arial" panose="020B0604020202020204" pitchFamily="34" charset="0"/>
              <a:buChar char="•"/>
            </a:pPr>
            <a:r>
              <a:rPr lang="en-US" dirty="0">
                <a:effectLst/>
              </a:rPr>
              <a:t>For employers: Make sure that all electrical systems and machinery are properly inspected and maintained.</a:t>
            </a:r>
          </a:p>
          <a:p>
            <a:pPr>
              <a:buFont typeface="Arial" panose="020B0604020202020204" pitchFamily="34" charset="0"/>
              <a:buChar char="•"/>
            </a:pPr>
            <a:r>
              <a:rPr lang="en-US" dirty="0">
                <a:effectLst/>
              </a:rPr>
              <a:t>For employees: Turn off power sources when storing electrical equipment, and remain on high alert while on the job. </a:t>
            </a:r>
          </a:p>
          <a:p>
            <a:r>
              <a:rPr lang="en-US" dirty="0">
                <a:effectLst/>
              </a:rPr>
              <a:t> </a:t>
            </a:r>
          </a:p>
          <a:p>
            <a:r>
              <a:rPr lang="en-US" b="1" dirty="0">
                <a:solidFill>
                  <a:srgbClr val="222222"/>
                </a:solidFill>
                <a:effectLst/>
              </a:rPr>
              <a:t>9. Accidents Involving Vehicles</a:t>
            </a:r>
          </a:p>
          <a:p>
            <a:r>
              <a:rPr lang="en-US" dirty="0">
                <a:effectLst/>
              </a:rPr>
              <a:t>Vehicle accidents can be extremely unpredictable and fatal. From 2003 to 2010, more than 800 workers ages 16 to 24 died in motor vehicle crashes at work, accounting for 22 percent of all workplace fatalities in this age group (</a:t>
            </a:r>
            <a:r>
              <a:rPr lang="en-US" u="none" strike="noStrike" dirty="0">
                <a:solidFill>
                  <a:srgbClr val="2071A7"/>
                </a:solidFill>
                <a:effectLst/>
                <a:hlinkClick r:id="rId10"/>
              </a:rPr>
              <a:t>CDC</a:t>
            </a:r>
            <a:r>
              <a:rPr lang="en-US" dirty="0">
                <a:effectLst/>
              </a:rPr>
              <a:t>). Apart from being distracted at work, many of these accidents also occurred due to poor driving skills as well as a desire to meet employer schedules.</a:t>
            </a:r>
          </a:p>
          <a:p>
            <a:r>
              <a:rPr lang="en-US" dirty="0">
                <a:effectLst/>
              </a:rPr>
              <a:t> </a:t>
            </a:r>
          </a:p>
          <a:p>
            <a:r>
              <a:rPr lang="en-US" b="1" dirty="0">
                <a:effectLst/>
              </a:rPr>
              <a:t>Safety tip: </a:t>
            </a:r>
            <a:endParaRPr lang="en-US" dirty="0">
              <a:effectLst/>
            </a:endParaRPr>
          </a:p>
          <a:p>
            <a:pPr>
              <a:buFont typeface="Arial" panose="020B0604020202020204" pitchFamily="34" charset="0"/>
              <a:buChar char="•"/>
            </a:pPr>
            <a:r>
              <a:rPr lang="en-US" dirty="0">
                <a:effectLst/>
              </a:rPr>
              <a:t>For employers: Provide driver training, enforce the use of seatbelts, and reduce time pressure on employees.</a:t>
            </a:r>
          </a:p>
          <a:p>
            <a:pPr>
              <a:buFont typeface="Arial" panose="020B0604020202020204" pitchFamily="34" charset="0"/>
              <a:buChar char="•"/>
            </a:pPr>
            <a:r>
              <a:rPr lang="en-US" dirty="0">
                <a:effectLst/>
              </a:rPr>
              <a:t>For employees: Practice safe driving and always comply with roadway safety policies. </a:t>
            </a:r>
          </a:p>
          <a:p>
            <a:r>
              <a:rPr lang="en-US" dirty="0">
                <a:effectLst/>
              </a:rPr>
              <a:t> </a:t>
            </a:r>
          </a:p>
          <a:p>
            <a:r>
              <a:rPr lang="en-US" b="1" dirty="0">
                <a:solidFill>
                  <a:srgbClr val="222222"/>
                </a:solidFill>
                <a:effectLst/>
              </a:rPr>
              <a:t> 10. Fires and Explosions</a:t>
            </a:r>
          </a:p>
          <a:p>
            <a:r>
              <a:rPr lang="en-US" dirty="0">
                <a:effectLst/>
              </a:rPr>
              <a:t>Fires and explosions can affect workplaces in any industry and have extremely detrimental consequences. Common fire and explosion hazards in the workplace can include dust buildup on machines, overloaded power sockets, combustible materials like paper, and improperly stored flammable liquids. When these dangerous substances are not monitored, they can cause a rapid escalation of fire and promote an explosive environment in the workplace. </a:t>
            </a:r>
          </a:p>
          <a:p>
            <a:r>
              <a:rPr lang="en-US" dirty="0">
                <a:effectLst/>
              </a:rPr>
              <a:t> </a:t>
            </a:r>
          </a:p>
          <a:p>
            <a:r>
              <a:rPr lang="en-US" b="1" dirty="0">
                <a:effectLst/>
              </a:rPr>
              <a:t>Safety tip: </a:t>
            </a:r>
            <a:endParaRPr lang="en-US" dirty="0">
              <a:effectLst/>
            </a:endParaRPr>
          </a:p>
          <a:p>
            <a:pPr>
              <a:buFont typeface="Arial" panose="020B0604020202020204" pitchFamily="34" charset="0"/>
              <a:buChar char="•"/>
            </a:pPr>
            <a:r>
              <a:rPr lang="en-US" dirty="0">
                <a:effectLst/>
              </a:rPr>
              <a:t>For employers: Evaluate risks and develop control and mitigation strategies to limit the magnitude of a fire or explosion incident if it should occur.</a:t>
            </a:r>
          </a:p>
          <a:p>
            <a:pPr>
              <a:buFont typeface="Arial" panose="020B0604020202020204" pitchFamily="34" charset="0"/>
              <a:buChar char="•"/>
            </a:pPr>
            <a:r>
              <a:rPr lang="en-US" dirty="0">
                <a:effectLst/>
              </a:rPr>
              <a:t>For employees: Keep the workplace clean and tidy to avoid dust buildup, and only smoke in designated smoking areas to prevent fire hazards.</a:t>
            </a:r>
          </a:p>
          <a:p>
            <a:br>
              <a:rPr lang="en-US" dirty="0"/>
            </a:br>
            <a:endParaRPr lang="en-US" b="0" i="0" dirty="0">
              <a:effectLst/>
              <a:highlight>
                <a:srgbClr val="FFFFFF"/>
              </a:highlight>
              <a:latin typeface="Roboto" panose="02000000000000000000" pitchFamily="2" charset="0"/>
            </a:endParaRPr>
          </a:p>
          <a:p>
            <a:br>
              <a:rPr lang="en-US" dirty="0"/>
            </a:br>
            <a:endParaRPr lang="en-US"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04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04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13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Investopedia. “Operational Risk: Overview, Importance, and Examples.” Accessed May 19, 2024. </a:t>
            </a:r>
            <a:r>
              <a:rPr lang="en-US" dirty="0">
                <a:effectLst/>
                <a:hlinkClick r:id="rId3"/>
              </a:rPr>
              <a:t>https://www.investopedia.com/terms/o/operational_risk.asp</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25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AuditBoard</a:t>
            </a:r>
            <a:r>
              <a:rPr lang="en-US" dirty="0">
                <a:effectLst/>
              </a:rPr>
              <a:t>. “Operational Risk Management: Overview and Guide.” Accessed May 19, 2024. </a:t>
            </a:r>
            <a:r>
              <a:rPr lang="en-US" dirty="0">
                <a:effectLst/>
                <a:hlinkClick r:id="rId3"/>
              </a:rPr>
              <a:t>https://www.auditboard.com/blog/operational-risk-management</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1868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Investopedia. “Operational Risk: Overview, Importance, and Examples.” Accessed May 19, 2024. </a:t>
            </a:r>
            <a:r>
              <a:rPr lang="en-US" dirty="0">
                <a:effectLst/>
                <a:hlinkClick r:id="rId3"/>
              </a:rPr>
              <a:t>https://www.investopedia.com/terms/o/operational_risk.asp</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algn="l">
              <a:buFont typeface="+mj-lt"/>
              <a:buAutoNum type="arabicPeriod"/>
            </a:pPr>
            <a:r>
              <a:rPr lang="en-US" b="1" i="0" dirty="0">
                <a:solidFill>
                  <a:srgbClr val="111111"/>
                </a:solidFill>
                <a:effectLst/>
                <a:highlight>
                  <a:srgbClr val="FFFFFF"/>
                </a:highlight>
                <a:latin typeface="Cabin-semi-bold"/>
              </a:rPr>
              <a:t>Internal fraud:</a:t>
            </a:r>
            <a:r>
              <a:rPr lang="en-US" b="0" i="0" dirty="0">
                <a:solidFill>
                  <a:srgbClr val="111111"/>
                </a:solidFill>
                <a:effectLst/>
                <a:highlight>
                  <a:srgbClr val="FFFFFF"/>
                </a:highlight>
                <a:latin typeface="SourceSansPro"/>
              </a:rPr>
              <a:t> employees conspiring and often colluding to overtake internal controls and misappropriate company resources.</a:t>
            </a:r>
          </a:p>
          <a:p>
            <a:pPr algn="l">
              <a:buFont typeface="+mj-lt"/>
              <a:buAutoNum type="arabicPeriod"/>
            </a:pPr>
            <a:r>
              <a:rPr lang="en-US" b="1" i="0" dirty="0">
                <a:solidFill>
                  <a:srgbClr val="111111"/>
                </a:solidFill>
                <a:effectLst/>
                <a:highlight>
                  <a:srgbClr val="FFFFFF"/>
                </a:highlight>
                <a:latin typeface="Cabin-semi-bold"/>
              </a:rPr>
              <a:t>External fraud: </a:t>
            </a:r>
            <a:r>
              <a:rPr lang="en-US" b="0" i="0" dirty="0">
                <a:solidFill>
                  <a:srgbClr val="111111"/>
                </a:solidFill>
                <a:effectLst/>
                <a:highlight>
                  <a:srgbClr val="FFFFFF"/>
                </a:highlight>
                <a:latin typeface="SourceSansPro"/>
              </a:rPr>
              <a:t>independent parties outside of the company attempting to bribe, thieve, forge, or cyberattack.</a:t>
            </a:r>
          </a:p>
          <a:p>
            <a:pPr algn="l">
              <a:buFont typeface="+mj-lt"/>
              <a:buAutoNum type="arabicPeriod"/>
            </a:pPr>
            <a:r>
              <a:rPr lang="en-US" b="1" i="0" dirty="0">
                <a:solidFill>
                  <a:srgbClr val="111111"/>
                </a:solidFill>
                <a:effectLst/>
                <a:highlight>
                  <a:srgbClr val="FFFFFF"/>
                </a:highlight>
                <a:latin typeface="Cabin-semi-bold"/>
              </a:rPr>
              <a:t>Technology failures: </a:t>
            </a:r>
            <a:r>
              <a:rPr lang="en-US" b="0" i="0" dirty="0">
                <a:solidFill>
                  <a:srgbClr val="111111"/>
                </a:solidFill>
                <a:effectLst/>
                <a:highlight>
                  <a:srgbClr val="FFFFFF"/>
                </a:highlight>
                <a:latin typeface="SourceSansPro"/>
              </a:rPr>
              <a:t>deficiencies in computer systems, hardware, software, or the interaction between any of their components.</a:t>
            </a:r>
          </a:p>
          <a:p>
            <a:pPr algn="l">
              <a:buFont typeface="+mj-lt"/>
              <a:buAutoNum type="arabicPeriod"/>
            </a:pPr>
            <a:r>
              <a:rPr lang="en-US" b="1" i="0" dirty="0">
                <a:solidFill>
                  <a:srgbClr val="111111"/>
                </a:solidFill>
                <a:effectLst/>
                <a:highlight>
                  <a:srgbClr val="FFFFFF"/>
                </a:highlight>
                <a:latin typeface="Cabin-semi-bold"/>
              </a:rPr>
              <a:t>Process execution:</a:t>
            </a:r>
            <a:r>
              <a:rPr lang="en-US" b="0" i="0" dirty="0">
                <a:solidFill>
                  <a:srgbClr val="111111"/>
                </a:solidFill>
                <a:effectLst/>
                <a:highlight>
                  <a:srgbClr val="FFFFFF"/>
                </a:highlight>
                <a:latin typeface="SourceSansPro"/>
              </a:rPr>
              <a:t> management's inability to properly assess a situation and deploy the right strategy or failure to execute a correct strategy.</a:t>
            </a:r>
          </a:p>
          <a:p>
            <a:pPr algn="l">
              <a:buFont typeface="+mj-lt"/>
              <a:buAutoNum type="arabicPeriod"/>
            </a:pPr>
            <a:r>
              <a:rPr lang="en-US" b="1" i="0" dirty="0">
                <a:solidFill>
                  <a:srgbClr val="111111"/>
                </a:solidFill>
                <a:effectLst/>
                <a:highlight>
                  <a:srgbClr val="FFFFFF"/>
                </a:highlight>
                <a:latin typeface="Cabin-semi-bold"/>
              </a:rPr>
              <a:t>Safety: </a:t>
            </a:r>
            <a:r>
              <a:rPr lang="en-US" b="0" i="0" dirty="0">
                <a:solidFill>
                  <a:srgbClr val="111111"/>
                </a:solidFill>
                <a:effectLst/>
                <a:highlight>
                  <a:srgbClr val="FFFFFF"/>
                </a:highlight>
                <a:latin typeface="SourceSansPro"/>
              </a:rPr>
              <a:t>violation or risk of violation of workplace safety measures, whether physical, mental, or other.</a:t>
            </a:r>
          </a:p>
          <a:p>
            <a:pPr algn="l">
              <a:buFont typeface="+mj-lt"/>
              <a:buAutoNum type="arabicPeriod"/>
            </a:pPr>
            <a:r>
              <a:rPr lang="en-US" b="1" i="0" dirty="0">
                <a:solidFill>
                  <a:srgbClr val="111111"/>
                </a:solidFill>
                <a:effectLst/>
                <a:highlight>
                  <a:srgbClr val="FFFFFF"/>
                </a:highlight>
                <a:latin typeface="Cabin-semi-bold"/>
              </a:rPr>
              <a:t>Natural disasters:</a:t>
            </a:r>
            <a:r>
              <a:rPr lang="en-US" b="0" i="0" dirty="0">
                <a:solidFill>
                  <a:srgbClr val="111111"/>
                </a:solidFill>
                <a:effectLst/>
                <a:highlight>
                  <a:srgbClr val="FFFFFF"/>
                </a:highlight>
                <a:latin typeface="SourceSansPro"/>
              </a:rPr>
              <a:t> inclement weather, fire, or harsh winter conditions that can put physical assets at risk and make it impossible for employees to perform their daily tasks.</a:t>
            </a:r>
          </a:p>
          <a:p>
            <a:pPr algn="l">
              <a:buFont typeface="+mj-lt"/>
              <a:buAutoNum type="arabicPeriod"/>
            </a:pPr>
            <a:r>
              <a:rPr lang="en-US" b="1" i="0" dirty="0">
                <a:solidFill>
                  <a:srgbClr val="111111"/>
                </a:solidFill>
                <a:effectLst/>
                <a:highlight>
                  <a:srgbClr val="FFFFFF"/>
                </a:highlight>
                <a:latin typeface="Cabin-semi-bold"/>
              </a:rPr>
              <a:t>Business practices: </a:t>
            </a:r>
            <a:r>
              <a:rPr lang="en-US" b="0" i="0" dirty="0">
                <a:solidFill>
                  <a:srgbClr val="111111"/>
                </a:solidFill>
                <a:effectLst/>
                <a:highlight>
                  <a:srgbClr val="FFFFFF"/>
                </a:highlight>
                <a:latin typeface="SourceSansPro"/>
              </a:rPr>
              <a:t>operational activities that harm customers, mislead information, incite negligence, or accidently not be in compliance of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856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Investopedia. “Operational Risk: Overview, Importance, and Examples.” Accessed May 19, 2024. </a:t>
            </a:r>
            <a:r>
              <a:rPr lang="en-US" dirty="0">
                <a:effectLst/>
                <a:hlinkClick r:id="rId3"/>
              </a:rPr>
              <a:t>https://www.investopedia.com/terms/o/operational_risk.asp</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algn="l">
              <a:buFont typeface="+mj-lt"/>
              <a:buAutoNum type="arabicPeriod"/>
            </a:pPr>
            <a:r>
              <a:rPr lang="en-US" b="1" i="0" dirty="0">
                <a:solidFill>
                  <a:srgbClr val="111111"/>
                </a:solidFill>
                <a:effectLst/>
                <a:highlight>
                  <a:srgbClr val="FFFFFF"/>
                </a:highlight>
                <a:latin typeface="Cabin-semi-bold"/>
              </a:rPr>
              <a:t>Internal fraud:</a:t>
            </a:r>
            <a:r>
              <a:rPr lang="en-US" b="0" i="0" dirty="0">
                <a:solidFill>
                  <a:srgbClr val="111111"/>
                </a:solidFill>
                <a:effectLst/>
                <a:highlight>
                  <a:srgbClr val="FFFFFF"/>
                </a:highlight>
                <a:latin typeface="SourceSansPro"/>
              </a:rPr>
              <a:t> employees conspiring and often colluding to overtake internal controls and misappropriate company resources.</a:t>
            </a:r>
          </a:p>
          <a:p>
            <a:pPr algn="l">
              <a:buFont typeface="+mj-lt"/>
              <a:buAutoNum type="arabicPeriod"/>
            </a:pPr>
            <a:r>
              <a:rPr lang="en-US" b="1" i="0" dirty="0">
                <a:solidFill>
                  <a:srgbClr val="111111"/>
                </a:solidFill>
                <a:effectLst/>
                <a:highlight>
                  <a:srgbClr val="FFFFFF"/>
                </a:highlight>
                <a:latin typeface="Cabin-semi-bold"/>
              </a:rPr>
              <a:t>External fraud: </a:t>
            </a:r>
            <a:r>
              <a:rPr lang="en-US" b="0" i="0" dirty="0">
                <a:solidFill>
                  <a:srgbClr val="111111"/>
                </a:solidFill>
                <a:effectLst/>
                <a:highlight>
                  <a:srgbClr val="FFFFFF"/>
                </a:highlight>
                <a:latin typeface="SourceSansPro"/>
              </a:rPr>
              <a:t>independent parties outside of the company attempting to bribe, thieve, forge, or cyberattack.</a:t>
            </a:r>
          </a:p>
          <a:p>
            <a:pPr algn="l">
              <a:buFont typeface="+mj-lt"/>
              <a:buAutoNum type="arabicPeriod"/>
            </a:pPr>
            <a:r>
              <a:rPr lang="en-US" b="1" i="0" dirty="0">
                <a:solidFill>
                  <a:srgbClr val="111111"/>
                </a:solidFill>
                <a:effectLst/>
                <a:highlight>
                  <a:srgbClr val="FFFFFF"/>
                </a:highlight>
                <a:latin typeface="Cabin-semi-bold"/>
              </a:rPr>
              <a:t>Technology failures: </a:t>
            </a:r>
            <a:r>
              <a:rPr lang="en-US" b="0" i="0" dirty="0">
                <a:solidFill>
                  <a:srgbClr val="111111"/>
                </a:solidFill>
                <a:effectLst/>
                <a:highlight>
                  <a:srgbClr val="FFFFFF"/>
                </a:highlight>
                <a:latin typeface="SourceSansPro"/>
              </a:rPr>
              <a:t>deficiencies in computer systems, hardware, software, or the interaction between any of their components.</a:t>
            </a:r>
          </a:p>
          <a:p>
            <a:pPr algn="l">
              <a:buFont typeface="+mj-lt"/>
              <a:buAutoNum type="arabicPeriod"/>
            </a:pPr>
            <a:r>
              <a:rPr lang="en-US" b="1" i="0" dirty="0">
                <a:solidFill>
                  <a:srgbClr val="111111"/>
                </a:solidFill>
                <a:effectLst/>
                <a:highlight>
                  <a:srgbClr val="FFFFFF"/>
                </a:highlight>
                <a:latin typeface="Cabin-semi-bold"/>
              </a:rPr>
              <a:t>Process execution:</a:t>
            </a:r>
            <a:r>
              <a:rPr lang="en-US" b="0" i="0" dirty="0">
                <a:solidFill>
                  <a:srgbClr val="111111"/>
                </a:solidFill>
                <a:effectLst/>
                <a:highlight>
                  <a:srgbClr val="FFFFFF"/>
                </a:highlight>
                <a:latin typeface="SourceSansPro"/>
              </a:rPr>
              <a:t> management's inability to properly assess a situation and deploy the right strategy or failure to execute a correct strategy.</a:t>
            </a:r>
          </a:p>
          <a:p>
            <a:pPr algn="l">
              <a:buFont typeface="+mj-lt"/>
              <a:buAutoNum type="arabicPeriod"/>
            </a:pPr>
            <a:r>
              <a:rPr lang="en-US" b="1" i="0" dirty="0">
                <a:solidFill>
                  <a:srgbClr val="111111"/>
                </a:solidFill>
                <a:effectLst/>
                <a:highlight>
                  <a:srgbClr val="FFFFFF"/>
                </a:highlight>
                <a:latin typeface="Cabin-semi-bold"/>
              </a:rPr>
              <a:t>Safety: </a:t>
            </a:r>
            <a:r>
              <a:rPr lang="en-US" b="0" i="0" dirty="0">
                <a:solidFill>
                  <a:srgbClr val="111111"/>
                </a:solidFill>
                <a:effectLst/>
                <a:highlight>
                  <a:srgbClr val="FFFFFF"/>
                </a:highlight>
                <a:latin typeface="SourceSansPro"/>
              </a:rPr>
              <a:t>violation or risk of violation of workplace safety measures, whether physical, mental, or other.</a:t>
            </a:r>
          </a:p>
          <a:p>
            <a:pPr algn="l">
              <a:buFont typeface="+mj-lt"/>
              <a:buAutoNum type="arabicPeriod"/>
            </a:pPr>
            <a:r>
              <a:rPr lang="en-US" b="1" i="0" dirty="0">
                <a:solidFill>
                  <a:srgbClr val="111111"/>
                </a:solidFill>
                <a:effectLst/>
                <a:highlight>
                  <a:srgbClr val="FFFFFF"/>
                </a:highlight>
                <a:latin typeface="Cabin-semi-bold"/>
              </a:rPr>
              <a:t>Natural disasters:</a:t>
            </a:r>
            <a:r>
              <a:rPr lang="en-US" b="0" i="0" dirty="0">
                <a:solidFill>
                  <a:srgbClr val="111111"/>
                </a:solidFill>
                <a:effectLst/>
                <a:highlight>
                  <a:srgbClr val="FFFFFF"/>
                </a:highlight>
                <a:latin typeface="SourceSansPro"/>
              </a:rPr>
              <a:t> inclement weather, fire, or harsh winter conditions that can put physical assets at risk and make it impossible for employees to perform their daily tasks.</a:t>
            </a:r>
          </a:p>
          <a:p>
            <a:pPr algn="l">
              <a:buFont typeface="+mj-lt"/>
              <a:buAutoNum type="arabicPeriod"/>
            </a:pPr>
            <a:r>
              <a:rPr lang="en-US" b="1" i="0" dirty="0">
                <a:solidFill>
                  <a:srgbClr val="111111"/>
                </a:solidFill>
                <a:effectLst/>
                <a:highlight>
                  <a:srgbClr val="FFFFFF"/>
                </a:highlight>
                <a:latin typeface="Cabin-semi-bold"/>
              </a:rPr>
              <a:t>Business practices: </a:t>
            </a:r>
            <a:r>
              <a:rPr lang="en-US" b="0" i="0" dirty="0">
                <a:solidFill>
                  <a:srgbClr val="111111"/>
                </a:solidFill>
                <a:effectLst/>
                <a:highlight>
                  <a:srgbClr val="FFFFFF"/>
                </a:highlight>
                <a:latin typeface="SourceSansPro"/>
              </a:rPr>
              <a:t>operational activities that harm customers, mislead information, incite negligence, or accidently not be in compliance of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225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“Operational Risk Management (ORM) - Safety - Naval Postgraduate School.” Accessed May 19, 2024. </a:t>
            </a:r>
            <a:r>
              <a:rPr lang="en-US" dirty="0">
                <a:effectLst/>
                <a:hlinkClick r:id="rId3"/>
              </a:rPr>
              <a:t>https://nps.edu/web/safety/orm</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836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“Operational Risk Management (ORM) - Safety - Naval Postgraduate School.” Accessed May 19, 2024. </a:t>
            </a:r>
            <a:r>
              <a:rPr lang="en-US" dirty="0">
                <a:effectLst/>
                <a:hlinkClick r:id="rId3"/>
              </a:rPr>
              <a:t>https://nps.edu/web/safety/orm</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In-Depth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in-depth level refers to situations when time is not a limiting factor and the right answer is required for a successful mission or task. Thorough research and analysis of available data, use of diagrams and analysis tools, formal testing or long term tracking of associated hazards are some of the tools used at this level. Other examples of application of ORM at the in-depth level include, but are not limited to: long term planning of complex or contingency operations; technical standards and system hazard management applied in engineering design during acquisition and introduction of new equipment and systems; development of tactics and training curricula; and major system overhaul or repair.</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Deliberate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deliberate level refers to situations when there is ample time to apply the RM process to the detailed planning of a mission or task. At this level, the planning primarily uses experienced personnel and brainstorming and is most effective when done in a group. The Navy planning process is a good example of ORM application integrated at the deliberate level. Other examples include: planning of unit missions, tasks or events; review of standard operating, maintenance or training procedures; recreational activities; and the development of damage control and emergency response plans.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 Critical Risk Management (TCRM)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is the level at which personnel operate on a daily basis both on- and off-duty. The time critical level is best described as being at the point of commencing or during execution of a mission or task. At this level there is little or no time to make a plan. An on-the-run mental or verbal assessment of the new or changed/changing situation is the best one can do. Time is limited in this situation, so the application of the 5-step process has proven impractical and ineffective. The Navy has adopted the ABCD Model.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7038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57441" y="4568599"/>
            <a:ext cx="2133600" cy="186267"/>
          </a:xfrm>
          <a:prstGeom prst="rect">
            <a:avLst/>
          </a:prstGeom>
        </p:spPr>
      </p:pic>
      <p:sp>
        <p:nvSpPr>
          <p:cNvPr id="9"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6" name="Picture 5"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0" name="Picture 9"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949619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613833" y="1166287"/>
            <a:ext cx="1471708" cy="128483"/>
          </a:xfrm>
          <a:prstGeom prst="rect">
            <a:avLst/>
          </a:prstGeom>
        </p:spPr>
      </p:pic>
      <p:sp>
        <p:nvSpPr>
          <p:cNvPr id="8" name="Text Placeholder 9"/>
          <p:cNvSpPr>
            <a:spLocks noGrp="1"/>
          </p:cNvSpPr>
          <p:nvPr>
            <p:ph type="body" sz="quarter" idx="11" hasCustomPrompt="1"/>
          </p:nvPr>
        </p:nvSpPr>
        <p:spPr>
          <a:xfrm>
            <a:off x="597231" y="1402915"/>
            <a:ext cx="10929485" cy="4059177"/>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0" hasCustomPrompt="1"/>
          </p:nvPr>
        </p:nvSpPr>
        <p:spPr>
          <a:xfrm>
            <a:off x="613833" y="495347"/>
            <a:ext cx="10912883" cy="662893"/>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77383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a:t>Graphics can go here – </a:t>
            </a:r>
            <a:br>
              <a:rPr lang="en-US"/>
            </a:br>
            <a:r>
              <a:rPr lang="en-US"/>
              <a:t>replace this box with your image or chart</a:t>
            </a:r>
          </a:p>
        </p:txBody>
      </p:sp>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404147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787E-0DB2-494A-B6DB-79067D92DB49}"/>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BDDA9B21-2520-7B49-B7FF-D7ADAC4789BC}"/>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3899031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7C4AC-3DE7-47C3-8708-5F5A2185F79B}" type="datetime1">
              <a:rPr lang="en-US" smtClean="0"/>
              <a:t>2/28/25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1923151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57441" y="4568599"/>
            <a:ext cx="2133600" cy="186267"/>
          </a:xfrm>
          <a:prstGeom prst="rect">
            <a:avLst/>
          </a:prstGeom>
        </p:spPr>
      </p:pic>
      <p:sp>
        <p:nvSpPr>
          <p:cNvPr id="9"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6" name="Picture 5"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0" name="Picture 9"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49174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7" name="Picture 6"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8" name="Picture 7"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68136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9"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userDrawn="1"/>
        </p:nvPicPr>
        <p:blipFill>
          <a:blip r:embed="rId2"/>
          <a:stretch>
            <a:fillRect/>
          </a:stretch>
        </p:blipFill>
        <p:spPr>
          <a:xfrm>
            <a:off x="732042" y="1818011"/>
            <a:ext cx="1471708" cy="128483"/>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06575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7"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userDrawn="1"/>
        </p:nvPicPr>
        <p:blipFill>
          <a:blip r:embed="rId2"/>
          <a:stretch>
            <a:fillRect/>
          </a:stretch>
        </p:blipFill>
        <p:spPr>
          <a:xfrm>
            <a:off x="732042" y="1818011"/>
            <a:ext cx="1471708" cy="128483"/>
          </a:xfrm>
          <a:prstGeom prst="rect">
            <a:avLst/>
          </a:prstGeom>
        </p:spPr>
      </p:pic>
      <p:pic>
        <p:nvPicPr>
          <p:cNvPr id="10" name="Picture 9"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1" name="Picture 10"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87873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597230" y="2299970"/>
            <a:ext cx="10912883" cy="3770892"/>
          </a:xfrm>
          <a:prstGeom prst="rect">
            <a:avLst/>
          </a:prstGeom>
        </p:spPr>
        <p:txBody>
          <a:bodyPr>
            <a:normAutofit/>
          </a:bodyPr>
          <a:lstStyle>
            <a:lvl1pPr marL="0" indent="0">
              <a:buNone/>
              <a:defRPr sz="32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2"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13" name="Picture 12"/>
          <p:cNvPicPr>
            <a:picLocks noChangeAspect="1"/>
          </p:cNvPicPr>
          <p:nvPr userDrawn="1"/>
        </p:nvPicPr>
        <p:blipFill>
          <a:blip r:embed="rId2"/>
          <a:stretch>
            <a:fillRect/>
          </a:stretch>
        </p:blipFill>
        <p:spPr>
          <a:xfrm>
            <a:off x="732042" y="1818011"/>
            <a:ext cx="1471708" cy="128483"/>
          </a:xfrm>
          <a:prstGeom prst="rect">
            <a:avLst/>
          </a:prstGeom>
        </p:spPr>
      </p:pic>
      <p:pic>
        <p:nvPicPr>
          <p:cNvPr id="11" name="Picture 10"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9459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03D4-B24B-F545-A46A-705BFE479488}"/>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71A10447-B3A3-B14F-A8DE-471D38758061}"/>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2328397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9" name="Picture 8"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46523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8"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76526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40509" y="1819205"/>
            <a:ext cx="1471708" cy="128481"/>
          </a:xfrm>
          <a:prstGeom prst="rect">
            <a:avLst/>
          </a:prstGeom>
        </p:spPr>
      </p:pic>
      <p:pic>
        <p:nvPicPr>
          <p:cNvPr id="12" name="Picture 11"/>
          <p:cNvPicPr>
            <a:picLocks noChangeAspect="1"/>
          </p:cNvPicPr>
          <p:nvPr userDrawn="1"/>
        </p:nvPicPr>
        <p:blipFill>
          <a:blip r:embed="rId3"/>
          <a:stretch>
            <a:fillRect/>
          </a:stretch>
        </p:blipFill>
        <p:spPr>
          <a:xfrm>
            <a:off x="732042" y="1676237"/>
            <a:ext cx="1471708" cy="128483"/>
          </a:xfrm>
          <a:prstGeom prst="rect">
            <a:avLst/>
          </a:prstGeom>
        </p:spPr>
      </p:pic>
      <p:sp>
        <p:nvSpPr>
          <p:cNvPr id="23"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5"/>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627521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9969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3655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6"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dhs.gov/critical-infrastructure-sector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hyperlink" Target="https://www.dhs.gov/office-infrastructure-protection" TargetMode="External"/><Relationship Id="rId4" Type="http://schemas.openxmlformats.org/officeDocument/2006/relationships/hyperlink" Target="https://www.dhs.gov/about-national-protection-and-programs-director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3833" y="859991"/>
            <a:ext cx="11441319" cy="3522341"/>
          </a:xfrm>
        </p:spPr>
        <p:txBody>
          <a:bodyPr anchor="b">
            <a:normAutofit fontScale="92500" lnSpcReduction="10000"/>
          </a:bodyPr>
          <a:lstStyle/>
          <a:p>
            <a:endParaRPr lang="en-US" sz="5333" dirty="0"/>
          </a:p>
          <a:p>
            <a:endParaRPr lang="en-US" sz="5333" dirty="0"/>
          </a:p>
          <a:p>
            <a:r>
              <a:rPr lang="en-US" sz="5333" dirty="0"/>
              <a:t>Informatics - 312 </a:t>
            </a:r>
          </a:p>
          <a:p>
            <a:r>
              <a:rPr lang="en-US" sz="5333" dirty="0"/>
              <a:t>Enterprise Risk Management</a:t>
            </a:r>
          </a:p>
        </p:txBody>
      </p:sp>
    </p:spTree>
    <p:extLst>
      <p:ext uri="{BB962C8B-B14F-4D97-AF65-F5344CB8AC3E}">
        <p14:creationId xmlns:p14="http://schemas.microsoft.com/office/powerpoint/2010/main" val="185635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329591" y="1490597"/>
            <a:ext cx="11712757" cy="3611295"/>
          </a:xfrm>
        </p:spPr>
        <p:txBody>
          <a:bodyPr/>
          <a:lstStyle/>
          <a:p>
            <a:r>
              <a:rPr lang="en-US" sz="2400" b="0" dirty="0"/>
              <a:t>Internal fraud </a:t>
            </a:r>
          </a:p>
          <a:p>
            <a:pPr lvl="1"/>
            <a:r>
              <a:rPr lang="en-US" sz="1867" b="0" dirty="0"/>
              <a:t>employees conspiring and often colluding to overtake internal controls and misappropriate company resources.</a:t>
            </a:r>
            <a:endParaRPr lang="en-US" sz="2400" b="0" dirty="0"/>
          </a:p>
          <a:p>
            <a:r>
              <a:rPr lang="en-US" sz="2400" b="0" dirty="0"/>
              <a:t>External fraud</a:t>
            </a:r>
          </a:p>
          <a:p>
            <a:pPr lvl="1"/>
            <a:r>
              <a:rPr lang="en-US" sz="1867" b="0" dirty="0"/>
              <a:t>independent parties outside of the company attempting to bribe, thieve, forge, or cyberattack.</a:t>
            </a:r>
            <a:endParaRPr lang="en-US" sz="2400" b="0" dirty="0"/>
          </a:p>
          <a:p>
            <a:r>
              <a:rPr lang="en-US" sz="2400" b="0" dirty="0"/>
              <a:t>Technology failures</a:t>
            </a:r>
          </a:p>
          <a:p>
            <a:pPr lvl="1"/>
            <a:r>
              <a:rPr lang="en-US" sz="1867" b="0" dirty="0"/>
              <a:t> deficiencies in computer systems, hardware, software, or the interaction between any of their components.</a:t>
            </a:r>
          </a:p>
          <a:p>
            <a:r>
              <a:rPr lang="en-US" sz="2400" b="0" dirty="0"/>
              <a:t>Process execution</a:t>
            </a:r>
          </a:p>
          <a:p>
            <a:pPr lvl="1"/>
            <a:r>
              <a:rPr lang="en-US" sz="1867" b="0" dirty="0"/>
              <a:t>management's inability to properly assess a situation and deploy the right strategy or failure to execute a correct strategy.</a:t>
            </a:r>
            <a:endParaRPr lang="en-US" sz="2400" b="0" dirty="0"/>
          </a:p>
          <a:p>
            <a:pPr marL="609585" lvl="1" indent="0">
              <a:buNone/>
            </a:pPr>
            <a:endParaRPr lang="en-US" sz="1867" b="0" dirty="0"/>
          </a:p>
          <a:p>
            <a:pPr lvl="1"/>
            <a:endParaRPr lang="en-US" sz="2400"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191288"/>
            <a:ext cx="11428515" cy="860898"/>
          </a:xfrm>
        </p:spPr>
        <p:txBody>
          <a:bodyPr/>
          <a:lstStyle/>
          <a:p>
            <a:r>
              <a:rPr lang="en-US" sz="3733" dirty="0"/>
              <a:t>Operational Risk – Event Types  &amp; Examples</a:t>
            </a:r>
          </a:p>
        </p:txBody>
      </p:sp>
    </p:spTree>
    <p:extLst>
      <p:ext uri="{BB962C8B-B14F-4D97-AF65-F5344CB8AC3E}">
        <p14:creationId xmlns:p14="http://schemas.microsoft.com/office/powerpoint/2010/main" val="166771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1478071"/>
            <a:ext cx="10254497" cy="3949649"/>
          </a:xfrm>
        </p:spPr>
        <p:txBody>
          <a:bodyPr/>
          <a:lstStyle/>
          <a:p>
            <a:r>
              <a:rPr lang="en-US" sz="2400" b="0" dirty="0"/>
              <a:t>Safety</a:t>
            </a:r>
          </a:p>
          <a:p>
            <a:pPr lvl="1"/>
            <a:r>
              <a:rPr lang="en-US" sz="1867" b="0" dirty="0"/>
              <a:t>violation or risk of violation of workplace safety measures, whether physical, mental, or other.</a:t>
            </a:r>
            <a:endParaRPr lang="en-US" sz="2400" b="0" dirty="0"/>
          </a:p>
          <a:p>
            <a:r>
              <a:rPr lang="en-US" sz="2400" b="0" dirty="0"/>
              <a:t>Natural disasters</a:t>
            </a:r>
          </a:p>
          <a:p>
            <a:pPr lvl="1"/>
            <a:r>
              <a:rPr lang="en-US" sz="1867" b="0" dirty="0"/>
              <a:t>inclement weather, fire, or harsh winter conditions that can put physical assets at risk and make it impossible for employees to perform their daily tasks.</a:t>
            </a:r>
            <a:endParaRPr lang="en-US" sz="2400" b="0" dirty="0"/>
          </a:p>
          <a:p>
            <a:r>
              <a:rPr lang="en-US" sz="2400" b="0" dirty="0"/>
              <a:t>Business practices</a:t>
            </a:r>
          </a:p>
          <a:p>
            <a:pPr lvl="1"/>
            <a:r>
              <a:rPr lang="en-US" sz="1867" b="0" dirty="0"/>
              <a:t>operational activities that harm customers, mislead information, incite negligence, or accidently not be in compliance of requirements.</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191288"/>
            <a:ext cx="11428515" cy="798268"/>
          </a:xfrm>
        </p:spPr>
        <p:txBody>
          <a:bodyPr/>
          <a:lstStyle/>
          <a:p>
            <a:r>
              <a:rPr lang="en-US" sz="3733" dirty="0"/>
              <a:t>Operational Risk – Event Types  &amp; Examples</a:t>
            </a:r>
          </a:p>
        </p:txBody>
      </p:sp>
    </p:spTree>
    <p:extLst>
      <p:ext uri="{BB962C8B-B14F-4D97-AF65-F5344CB8AC3E}">
        <p14:creationId xmlns:p14="http://schemas.microsoft.com/office/powerpoint/2010/main" val="121817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556658"/>
            <a:ext cx="11428515" cy="3814188"/>
          </a:xfrm>
        </p:spPr>
        <p:txBody>
          <a:bodyPr/>
          <a:lstStyle/>
          <a:p>
            <a:r>
              <a:rPr lang="en-US" sz="3733" b="0" dirty="0"/>
              <a:t>Principles of ORM</a:t>
            </a:r>
          </a:p>
          <a:p>
            <a:pPr lvl="1"/>
            <a:r>
              <a:rPr lang="en-US" b="0" dirty="0"/>
              <a:t>Accept risks when benefits outweigh costs</a:t>
            </a:r>
          </a:p>
          <a:p>
            <a:pPr lvl="1"/>
            <a:r>
              <a:rPr lang="en-US" b="0" dirty="0"/>
              <a:t>Accept no unnecessary risk</a:t>
            </a:r>
          </a:p>
          <a:p>
            <a:pPr lvl="1"/>
            <a:r>
              <a:rPr lang="en-US" b="0" dirty="0"/>
              <a:t>Anticipate and manage risk by planning</a:t>
            </a:r>
          </a:p>
          <a:p>
            <a:pPr lvl="1"/>
            <a:r>
              <a:rPr lang="en-US" b="0" dirty="0"/>
              <a:t>Make risk decisions at the right level</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Operational Risk Management (ORM)</a:t>
            </a:r>
          </a:p>
        </p:txBody>
      </p:sp>
    </p:spTree>
    <p:extLst>
      <p:ext uri="{BB962C8B-B14F-4D97-AF65-F5344CB8AC3E}">
        <p14:creationId xmlns:p14="http://schemas.microsoft.com/office/powerpoint/2010/main" val="227674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545771"/>
            <a:ext cx="11428515" cy="3705545"/>
          </a:xfrm>
        </p:spPr>
        <p:txBody>
          <a:bodyPr/>
          <a:lstStyle/>
          <a:p>
            <a:r>
              <a:rPr lang="en-US" sz="2667" b="0" dirty="0"/>
              <a:t>In-Depth</a:t>
            </a:r>
          </a:p>
          <a:p>
            <a:pPr lvl="1"/>
            <a:r>
              <a:rPr lang="en-US" sz="2400" b="0" dirty="0"/>
              <a:t>situations when time is not a limiting factor and the right answer is required for a successful mission or task.</a:t>
            </a:r>
          </a:p>
          <a:p>
            <a:r>
              <a:rPr lang="en-US" sz="2667" b="0" dirty="0"/>
              <a:t>Deliberate</a:t>
            </a:r>
          </a:p>
          <a:p>
            <a:pPr lvl="1"/>
            <a:r>
              <a:rPr lang="en-US" sz="2133" b="0" dirty="0"/>
              <a:t>situations when there is ample time to apply the RM process to the detailed planning of a mission or task.</a:t>
            </a:r>
          </a:p>
          <a:p>
            <a:r>
              <a:rPr lang="en-US" sz="2400" b="0" dirty="0"/>
              <a:t>Time Critical Risk Management</a:t>
            </a:r>
          </a:p>
          <a:p>
            <a:pPr lvl="1"/>
            <a:r>
              <a:rPr lang="en-US" sz="2133" b="0" dirty="0"/>
              <a:t>The point of commencing or during execution of a mission or task. there is little or no time to make a plan</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Levels of ORM</a:t>
            </a:r>
          </a:p>
        </p:txBody>
      </p:sp>
    </p:spTree>
    <p:extLst>
      <p:ext uri="{BB962C8B-B14F-4D97-AF65-F5344CB8AC3E}">
        <p14:creationId xmlns:p14="http://schemas.microsoft.com/office/powerpoint/2010/main" val="29500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1502230"/>
            <a:ext cx="10394825" cy="3796896"/>
          </a:xfrm>
        </p:spPr>
        <p:txBody>
          <a:bodyPr/>
          <a:lstStyle/>
          <a:p>
            <a:pPr>
              <a:buFont typeface="+mj-lt"/>
              <a:buAutoNum type="arabicPeriod"/>
            </a:pPr>
            <a:r>
              <a:rPr lang="en-US" sz="2133" b="0" dirty="0"/>
              <a:t>Identify hazards - A hazard is any condition with the potential to negatively impact mission accomplishment or cause injury, death, or property damage. </a:t>
            </a:r>
          </a:p>
          <a:p>
            <a:pPr>
              <a:buFont typeface="+mj-lt"/>
              <a:buAutoNum type="arabicPeriod"/>
            </a:pPr>
            <a:r>
              <a:rPr lang="en-US" sz="2133" b="0" dirty="0"/>
              <a:t>Assess the hazards - determine the associated degree of risk in terms of probability and severity.</a:t>
            </a:r>
          </a:p>
          <a:p>
            <a:pPr>
              <a:buFont typeface="+mj-lt"/>
              <a:buAutoNum type="arabicPeriod"/>
            </a:pPr>
            <a:r>
              <a:rPr lang="en-US" sz="2133" b="0" dirty="0"/>
              <a:t>Make risk decisions – determine if the risk is acceptable.</a:t>
            </a:r>
          </a:p>
          <a:p>
            <a:pPr>
              <a:buFont typeface="+mj-lt"/>
              <a:buAutoNum type="arabicPeriod"/>
            </a:pPr>
            <a:r>
              <a:rPr lang="en-US" sz="2133" b="0" dirty="0"/>
              <a:t>Implement controls - requires that the plan is clearly communicated to all the involved personnel, accountability is established, and necessary support is provided. </a:t>
            </a:r>
          </a:p>
          <a:p>
            <a:pPr>
              <a:buFont typeface="+mj-lt"/>
              <a:buAutoNum type="arabicPeriod"/>
            </a:pPr>
            <a:r>
              <a:rPr lang="en-US" sz="2133" b="0" dirty="0"/>
              <a:t>Supervise and review – determine the effectiveness of risk controls throughout the mission or task.  </a:t>
            </a:r>
          </a:p>
          <a:p>
            <a:pPr>
              <a:buFont typeface="+mj-lt"/>
              <a:buAutoNum type="arabicPeriod"/>
            </a:pPr>
            <a:endParaRPr lang="en-US" sz="2133"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ORM Five-Step Process</a:t>
            </a:r>
          </a:p>
        </p:txBody>
      </p:sp>
    </p:spTree>
    <p:extLst>
      <p:ext uri="{BB962C8B-B14F-4D97-AF65-F5344CB8AC3E}">
        <p14:creationId xmlns:p14="http://schemas.microsoft.com/office/powerpoint/2010/main" val="1633031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Time Critical ORM</a:t>
            </a:r>
          </a:p>
        </p:txBody>
      </p:sp>
      <p:pic>
        <p:nvPicPr>
          <p:cNvPr id="5" name="Picture 4" descr="A diagram of steps to process&#10;&#10;Description automatically generated">
            <a:extLst>
              <a:ext uri="{FF2B5EF4-FFF2-40B4-BE49-F238E27FC236}">
                <a16:creationId xmlns:a16="http://schemas.microsoft.com/office/drawing/2014/main" id="{7DAA49C2-30F0-37E0-EFFD-F0FFAB55B695}"/>
              </a:ext>
            </a:extLst>
          </p:cNvPr>
          <p:cNvPicPr>
            <a:picLocks noChangeAspect="1"/>
          </p:cNvPicPr>
          <p:nvPr/>
        </p:nvPicPr>
        <p:blipFill>
          <a:blip r:embed="rId3"/>
          <a:stretch>
            <a:fillRect/>
          </a:stretch>
        </p:blipFill>
        <p:spPr>
          <a:xfrm>
            <a:off x="218405" y="990272"/>
            <a:ext cx="11703739" cy="5867728"/>
          </a:xfrm>
          <a:prstGeom prst="rect">
            <a:avLst/>
          </a:prstGeom>
        </p:spPr>
      </p:pic>
    </p:spTree>
    <p:extLst>
      <p:ext uri="{BB962C8B-B14F-4D97-AF65-F5344CB8AC3E}">
        <p14:creationId xmlns:p14="http://schemas.microsoft.com/office/powerpoint/2010/main" val="93276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a:xfrm>
            <a:off x="613833" y="859991"/>
            <a:ext cx="11021248" cy="3522341"/>
          </a:xfrm>
        </p:spPr>
        <p:txBody>
          <a:bodyPr>
            <a:normAutofit/>
          </a:bodyPr>
          <a:lstStyle/>
          <a:p>
            <a:r>
              <a:rPr lang="en-US" sz="4800" dirty="0"/>
              <a:t>Operational Risk Event Activity</a:t>
            </a:r>
          </a:p>
        </p:txBody>
      </p:sp>
    </p:spTree>
    <p:extLst>
      <p:ext uri="{BB962C8B-B14F-4D97-AF65-F5344CB8AC3E}">
        <p14:creationId xmlns:p14="http://schemas.microsoft.com/office/powerpoint/2010/main" val="32255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1513114"/>
            <a:ext cx="5482167" cy="3913011"/>
          </a:xfrm>
        </p:spPr>
        <p:txBody>
          <a:bodyPr/>
          <a:lstStyle/>
          <a:p>
            <a:pPr>
              <a:buFont typeface="+mj-lt"/>
              <a:buAutoNum type="arabicPeriod"/>
            </a:pPr>
            <a:r>
              <a:rPr lang="en-US" sz="2400" b="0" dirty="0"/>
              <a:t>Overexertion and Bodily Reaction</a:t>
            </a:r>
          </a:p>
          <a:p>
            <a:pPr>
              <a:buFont typeface="+mj-lt"/>
              <a:buAutoNum type="arabicPeriod"/>
            </a:pPr>
            <a:r>
              <a:rPr lang="en-US" sz="2400" b="0" dirty="0"/>
              <a:t>Slips, Falls, and Trips</a:t>
            </a:r>
          </a:p>
          <a:p>
            <a:pPr>
              <a:buFont typeface="+mj-lt"/>
              <a:buAutoNum type="arabicPeriod"/>
            </a:pPr>
            <a:r>
              <a:rPr lang="en-US" sz="2400" b="0" dirty="0"/>
              <a:t>Exhaustion</a:t>
            </a:r>
          </a:p>
          <a:p>
            <a:pPr>
              <a:buFont typeface="+mj-lt"/>
              <a:buAutoNum type="arabicPeriod"/>
            </a:pPr>
            <a:r>
              <a:rPr lang="en-US" sz="2400" b="0" dirty="0"/>
              <a:t>Struck By Moving Objects</a:t>
            </a:r>
          </a:p>
          <a:p>
            <a:pPr>
              <a:buFont typeface="+mj-lt"/>
              <a:buAutoNum type="arabicPeriod"/>
            </a:pPr>
            <a:r>
              <a:rPr lang="en-US" sz="2400" b="0" dirty="0"/>
              <a:t>Falls from Heights</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a:xfrm>
            <a:off x="613833" y="495347"/>
            <a:ext cx="11578167" cy="1322664"/>
          </a:xfrm>
        </p:spPr>
        <p:txBody>
          <a:bodyPr anchor="t">
            <a:normAutofit/>
          </a:bodyPr>
          <a:lstStyle/>
          <a:p>
            <a:r>
              <a:rPr lang="en-US" sz="3200" dirty="0"/>
              <a:t>Common Causes of Workplace Injuries</a:t>
            </a:r>
          </a:p>
        </p:txBody>
      </p:sp>
      <p:sp>
        <p:nvSpPr>
          <p:cNvPr id="4" name="Text Placeholder 1">
            <a:extLst>
              <a:ext uri="{FF2B5EF4-FFF2-40B4-BE49-F238E27FC236}">
                <a16:creationId xmlns:a16="http://schemas.microsoft.com/office/drawing/2014/main" id="{ABFB10E1-192D-F298-F493-7DA5A7B85F8F}"/>
              </a:ext>
            </a:extLst>
          </p:cNvPr>
          <p:cNvSpPr txBox="1">
            <a:spLocks/>
          </p:cNvSpPr>
          <p:nvPr/>
        </p:nvSpPr>
        <p:spPr>
          <a:xfrm>
            <a:off x="6305077" y="1513113"/>
            <a:ext cx="5625160" cy="3913011"/>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mj-lt"/>
              <a:buAutoNum type="arabicPeriod" startAt="6"/>
            </a:pPr>
            <a:r>
              <a:rPr lang="en-US" b="0" dirty="0"/>
              <a:t>Workplace Violence</a:t>
            </a:r>
          </a:p>
          <a:p>
            <a:pPr>
              <a:buFont typeface="+mj-lt"/>
              <a:buAutoNum type="arabicPeriod" startAt="6"/>
            </a:pPr>
            <a:r>
              <a:rPr lang="en-US" b="0" dirty="0"/>
              <a:t>Exposure to Harmful Substances or Environments</a:t>
            </a:r>
          </a:p>
          <a:p>
            <a:pPr>
              <a:buFont typeface="+mj-lt"/>
              <a:buAutoNum type="arabicPeriod" startAt="6"/>
            </a:pPr>
            <a:r>
              <a:rPr lang="en-US" b="0" dirty="0"/>
              <a:t>Electrocution</a:t>
            </a:r>
          </a:p>
          <a:p>
            <a:pPr>
              <a:buFont typeface="+mj-lt"/>
              <a:buAutoNum type="arabicPeriod" startAt="6"/>
            </a:pPr>
            <a:r>
              <a:rPr lang="en-US" b="0" dirty="0"/>
              <a:t>Accidents Involving Vehicles</a:t>
            </a:r>
          </a:p>
          <a:p>
            <a:pPr>
              <a:buFont typeface="+mj-lt"/>
              <a:buAutoNum type="arabicPeriod" startAt="6"/>
            </a:pPr>
            <a:r>
              <a:rPr lang="en-US" b="0" dirty="0"/>
              <a:t>Fires and Explosions</a:t>
            </a:r>
          </a:p>
        </p:txBody>
      </p:sp>
    </p:spTree>
    <p:extLst>
      <p:ext uri="{BB962C8B-B14F-4D97-AF65-F5344CB8AC3E}">
        <p14:creationId xmlns:p14="http://schemas.microsoft.com/office/powerpoint/2010/main" val="2920543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59ED79-01AB-ABB2-E182-1EBAC21E7566}"/>
              </a:ext>
            </a:extLst>
          </p:cNvPr>
          <p:cNvSpPr>
            <a:spLocks noGrp="1"/>
          </p:cNvSpPr>
          <p:nvPr>
            <p:ph type="body" sz="quarter" idx="11"/>
          </p:nvPr>
        </p:nvSpPr>
        <p:spPr/>
        <p:txBody>
          <a:bodyPr/>
          <a:lstStyle/>
          <a:p>
            <a:r>
              <a:rPr lang="en-US" sz="2400" dirty="0"/>
              <a:t>Identify a company that has had misconduct issues.</a:t>
            </a:r>
          </a:p>
          <a:p>
            <a:r>
              <a:rPr lang="en-US" sz="2400" dirty="0"/>
              <a:t>Briefly identify whether the misconduct falls under:</a:t>
            </a:r>
          </a:p>
          <a:p>
            <a:r>
              <a:rPr lang="en-US" sz="2400" dirty="0"/>
              <a:t>Tone at the Top</a:t>
            </a:r>
          </a:p>
          <a:p>
            <a:r>
              <a:rPr lang="en-US" sz="2400" dirty="0"/>
              <a:t>Workplace Conduct (Culture)</a:t>
            </a:r>
          </a:p>
          <a:p>
            <a:r>
              <a:rPr lang="en-US" sz="2400" dirty="0"/>
              <a:t>7 Types of Operational Risk we’ve studied</a:t>
            </a:r>
          </a:p>
          <a:p>
            <a:r>
              <a:rPr lang="en-US" sz="2400" dirty="0"/>
              <a:t>Keeping in mind how hard it is to correct gross misconduct issues, recommend what action you believe the board of directors should take to prevent this from happening again.</a:t>
            </a:r>
          </a:p>
        </p:txBody>
      </p:sp>
      <p:sp>
        <p:nvSpPr>
          <p:cNvPr id="3" name="Text Placeholder 2">
            <a:extLst>
              <a:ext uri="{FF2B5EF4-FFF2-40B4-BE49-F238E27FC236}">
                <a16:creationId xmlns:a16="http://schemas.microsoft.com/office/drawing/2014/main" id="{FB774008-BEA3-1CD2-89AC-7D1E7EECABB4}"/>
              </a:ext>
            </a:extLst>
          </p:cNvPr>
          <p:cNvSpPr>
            <a:spLocks noGrp="1"/>
          </p:cNvSpPr>
          <p:nvPr>
            <p:ph type="body" sz="quarter" idx="10"/>
          </p:nvPr>
        </p:nvSpPr>
        <p:spPr/>
        <p:txBody>
          <a:bodyPr/>
          <a:lstStyle/>
          <a:p>
            <a:r>
              <a:rPr lang="en-US" dirty="0"/>
              <a:t>Small Groups Question/Report</a:t>
            </a:r>
          </a:p>
        </p:txBody>
      </p:sp>
    </p:spTree>
    <p:extLst>
      <p:ext uri="{BB962C8B-B14F-4D97-AF65-F5344CB8AC3E}">
        <p14:creationId xmlns:p14="http://schemas.microsoft.com/office/powerpoint/2010/main" val="32642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818011"/>
            <a:ext cx="11428515" cy="3154535"/>
          </a:xfrm>
        </p:spPr>
        <p:txBody>
          <a:bodyPr/>
          <a:lstStyle/>
          <a:p>
            <a:r>
              <a:rPr lang="en-US" sz="2000" dirty="0"/>
              <a:t>Overall, there are </a:t>
            </a:r>
            <a:r>
              <a:rPr lang="en-US" sz="2000" dirty="0">
                <a:hlinkClick r:id="rId3">
                  <a:extLst>
                    <a:ext uri="{A12FA001-AC4F-418D-AE19-62706E023703}">
                      <ahyp:hlinkClr xmlns:ahyp="http://schemas.microsoft.com/office/drawing/2018/hyperlinkcolor" val="tx"/>
                    </a:ext>
                  </a:extLst>
                </a:hlinkClick>
              </a:rPr>
              <a:t>16 critical infrastructure sectors</a:t>
            </a:r>
            <a:r>
              <a:rPr lang="en-US" sz="2000" dirty="0"/>
              <a:t> that compose the assets, systems, and networks, whether physical or virtual, so vital to the United States that their incapacitation or destruction would have a debilitating effect on security, national economic security, national public health or safety, or any combination thereof. The </a:t>
            </a:r>
            <a:r>
              <a:rPr lang="en-US" sz="2000" dirty="0">
                <a:hlinkClick r:id="rId4">
                  <a:extLst>
                    <a:ext uri="{A12FA001-AC4F-418D-AE19-62706E023703}">
                      <ahyp:hlinkClr xmlns:ahyp="http://schemas.microsoft.com/office/drawing/2018/hyperlinkcolor" val="tx"/>
                    </a:ext>
                  </a:extLst>
                </a:hlinkClick>
              </a:rPr>
              <a:t>National Protection and Programs Directorate's</a:t>
            </a:r>
            <a:r>
              <a:rPr lang="en-US" sz="2000" dirty="0"/>
              <a:t> </a:t>
            </a:r>
            <a:r>
              <a:rPr lang="en-US" sz="2000" dirty="0">
                <a:hlinkClick r:id="rId5">
                  <a:extLst>
                    <a:ext uri="{A12FA001-AC4F-418D-AE19-62706E023703}">
                      <ahyp:hlinkClr xmlns:ahyp="http://schemas.microsoft.com/office/drawing/2018/hyperlinkcolor" val="tx"/>
                    </a:ext>
                  </a:extLst>
                </a:hlinkClick>
              </a:rPr>
              <a:t>Office of Infrastructure Protection (IP)</a:t>
            </a:r>
            <a:r>
              <a:rPr lang="en-US" sz="2000" dirty="0"/>
              <a:t> leads the coordinated national effort to manage risks to the nation's critical infrastructure and enhance the security and resilience of America's physical and cyber infrastructure.</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Critical Infrastructure Protection</a:t>
            </a:r>
          </a:p>
        </p:txBody>
      </p:sp>
    </p:spTree>
    <p:extLst>
      <p:ext uri="{BB962C8B-B14F-4D97-AF65-F5344CB8AC3E}">
        <p14:creationId xmlns:p14="http://schemas.microsoft.com/office/powerpoint/2010/main" val="45079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696706-B52A-4263-42B4-E695249EE102}"/>
              </a:ext>
            </a:extLst>
          </p:cNvPr>
          <p:cNvSpPr>
            <a:spLocks noGrp="1"/>
          </p:cNvSpPr>
          <p:nvPr>
            <p:ph type="body" sz="quarter" idx="11"/>
          </p:nvPr>
        </p:nvSpPr>
        <p:spPr/>
        <p:txBody>
          <a:bodyPr/>
          <a:lstStyle/>
          <a:p>
            <a:r>
              <a:rPr lang="en-US" sz="2800" dirty="0">
                <a:latin typeface="Calibri" panose="020F0502020204030204" pitchFamily="34" charset="0"/>
              </a:rPr>
              <a:t>“The United States Federal Trade Commission (“FTC”) – the self-proclaimed principal federal cybersecurity regulator – enforces Section 5 of the FTC Act, </a:t>
            </a:r>
            <a:r>
              <a:rPr lang="en-US" sz="2800" dirty="0">
                <a:solidFill>
                  <a:schemeClr val="accent1"/>
                </a:solidFill>
                <a:latin typeface="Calibri" panose="020F0502020204030204" pitchFamily="34" charset="0"/>
              </a:rPr>
              <a:t>which prohibits unfair and deceptive trade practices, and the FTC has taken a broad view of how that applies in the cybersecurity context. Cybersecurity and data privacy are at the top of the FTC’s enforcement and policy agendas, as well as similar agendas at other U.S. agencies. </a:t>
            </a:r>
            <a:r>
              <a:rPr lang="en-US" sz="2800" dirty="0">
                <a:latin typeface="Calibri" panose="020F0502020204030204" pitchFamily="34" charset="0"/>
              </a:rPr>
              <a:t>A near-majority of the speeches given by FTC commissioners over the past year addressed those topics. And just over a month ago, the FTC released its report on the Internet of Things, which focused on both cybersecurity and data privacy.”</a:t>
            </a:r>
          </a:p>
        </p:txBody>
      </p:sp>
      <p:sp>
        <p:nvSpPr>
          <p:cNvPr id="3" name="Text Placeholder 2">
            <a:extLst>
              <a:ext uri="{FF2B5EF4-FFF2-40B4-BE49-F238E27FC236}">
                <a16:creationId xmlns:a16="http://schemas.microsoft.com/office/drawing/2014/main" id="{AC23A742-5EC9-3951-05E3-61557278DB4D}"/>
              </a:ext>
            </a:extLst>
          </p:cNvPr>
          <p:cNvSpPr>
            <a:spLocks noGrp="1"/>
          </p:cNvSpPr>
          <p:nvPr>
            <p:ph type="body" sz="quarter" idx="10"/>
          </p:nvPr>
        </p:nvSpPr>
        <p:spPr/>
        <p:txBody>
          <a:bodyPr/>
          <a:lstStyle/>
          <a:p>
            <a:r>
              <a:rPr lang="en-US" dirty="0"/>
              <a:t>Role of the FTC and cybersecurity</a:t>
            </a:r>
          </a:p>
        </p:txBody>
      </p:sp>
    </p:spTree>
    <p:extLst>
      <p:ext uri="{BB962C8B-B14F-4D97-AF65-F5344CB8AC3E}">
        <p14:creationId xmlns:p14="http://schemas.microsoft.com/office/powerpoint/2010/main" val="288523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4BE590-AE61-91CF-2DF9-6BE09BD5B92F}"/>
              </a:ext>
            </a:extLst>
          </p:cNvPr>
          <p:cNvSpPr>
            <a:spLocks noGrp="1"/>
          </p:cNvSpPr>
          <p:nvPr>
            <p:ph type="body" sz="quarter" idx="11"/>
          </p:nvPr>
        </p:nvSpPr>
        <p:spPr/>
        <p:txBody>
          <a:bodyPr/>
          <a:lstStyle/>
          <a:p>
            <a:r>
              <a:rPr lang="en-US" sz="2800" dirty="0">
                <a:latin typeface="Calibri" panose="020F0502020204030204" pitchFamily="34" charset="0"/>
              </a:rPr>
              <a:t>There are two desirable types of engagement</a:t>
            </a:r>
          </a:p>
          <a:p>
            <a:pPr lvl="2"/>
            <a:r>
              <a:rPr lang="en-US" sz="2000" dirty="0">
                <a:latin typeface="Calibri" panose="020F0502020204030204" pitchFamily="34" charset="0"/>
              </a:rPr>
              <a:t>Where boards of directors are influenced, with an emphasis on the desirable and effective behaviors and procedures</a:t>
            </a:r>
          </a:p>
          <a:p>
            <a:pPr lvl="2"/>
            <a:r>
              <a:rPr lang="en-US" sz="2000" dirty="0">
                <a:latin typeface="Calibri" panose="020F0502020204030204" pitchFamily="34" charset="0"/>
              </a:rPr>
              <a:t>Where governmental and other relevant bodies are influenced for reforms of corporate governance </a:t>
            </a:r>
          </a:p>
          <a:p>
            <a:pPr lvl="2"/>
            <a:endParaRPr lang="en-US" sz="2000" dirty="0">
              <a:latin typeface="Calibri" panose="020F0502020204030204" pitchFamily="34" charset="0"/>
            </a:endParaRPr>
          </a:p>
          <a:p>
            <a:r>
              <a:rPr lang="en-US" sz="2800" dirty="0">
                <a:latin typeface="Calibri" panose="020F0502020204030204" pitchFamily="34" charset="0"/>
              </a:rPr>
              <a:t>Longer term issues with any board of directors =  how to get good thought and practice around risk, innovation and governance.  Cyber is a perfect example, with third party risk coming in as a close second.</a:t>
            </a:r>
            <a:endParaRPr lang="en-US" sz="2000" dirty="0">
              <a:latin typeface="Calibri" panose="020F0502020204030204" pitchFamily="34" charset="0"/>
            </a:endParaRPr>
          </a:p>
        </p:txBody>
      </p:sp>
      <p:sp>
        <p:nvSpPr>
          <p:cNvPr id="3" name="Text Placeholder 2">
            <a:extLst>
              <a:ext uri="{FF2B5EF4-FFF2-40B4-BE49-F238E27FC236}">
                <a16:creationId xmlns:a16="http://schemas.microsoft.com/office/drawing/2014/main" id="{6A51A8B2-4C41-FFF5-F61C-B8F82DCAD200}"/>
              </a:ext>
            </a:extLst>
          </p:cNvPr>
          <p:cNvSpPr>
            <a:spLocks noGrp="1"/>
          </p:cNvSpPr>
          <p:nvPr>
            <p:ph type="body" sz="quarter" idx="10"/>
          </p:nvPr>
        </p:nvSpPr>
        <p:spPr/>
        <p:txBody>
          <a:bodyPr/>
          <a:lstStyle/>
          <a:p>
            <a:r>
              <a:rPr lang="en-US" b="1" dirty="0">
                <a:latin typeface="Calibri" panose="020F0502020204030204" pitchFamily="34" charset="0"/>
              </a:rPr>
              <a:t> </a:t>
            </a:r>
            <a:r>
              <a:rPr lang="en-US" dirty="0">
                <a:latin typeface="Calibri" panose="020F0502020204030204" pitchFamily="34" charset="0"/>
              </a:rPr>
              <a:t>Ideal Governance = Risk Management</a:t>
            </a:r>
            <a:endParaRPr lang="en-US" dirty="0"/>
          </a:p>
        </p:txBody>
      </p:sp>
    </p:spTree>
    <p:extLst>
      <p:ext uri="{BB962C8B-B14F-4D97-AF65-F5344CB8AC3E}">
        <p14:creationId xmlns:p14="http://schemas.microsoft.com/office/powerpoint/2010/main" val="366558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D31B8A-FF79-48DE-B114-D5862008A165}"/>
              </a:ext>
            </a:extLst>
          </p:cNvPr>
          <p:cNvSpPr>
            <a:spLocks noGrp="1"/>
          </p:cNvSpPr>
          <p:nvPr>
            <p:ph type="body" sz="quarter" idx="11"/>
          </p:nvPr>
        </p:nvSpPr>
        <p:spPr/>
        <p:txBody>
          <a:bodyPr/>
          <a:lstStyle/>
          <a:p>
            <a:pPr marL="0" indent="0">
              <a:buNone/>
            </a:pPr>
            <a:r>
              <a:rPr lang="en-US" sz="2000" dirty="0"/>
              <a:t>“Governments are facing an unprecedented level of cyber attacks and threats with the potential to undermine national security and critical infrastructure, while businesses that store confidential customer and client information online are fighting to maintain their reputations in the wake of massive data breaches</a:t>
            </a:r>
          </a:p>
          <a:p>
            <a:pPr marL="0" indent="0">
              <a:buNone/>
            </a:pPr>
            <a:endParaRPr lang="en-US" sz="2000" dirty="0"/>
          </a:p>
          <a:p>
            <a:pPr marL="0" indent="0">
              <a:buNone/>
            </a:pPr>
            <a:r>
              <a:rPr lang="en-US" sz="2000" dirty="0"/>
              <a:t>“The potential economic fallout from the cyber threat cannot be underestimated. Economic thought leaders have warned of a digital disintegration, a scenario in which cyberspace could be completely undermined due to strengthening attacks where the Internet is no longer a trusted medium for communication or commerce, at a huge cost to economies and societies.”</a:t>
            </a:r>
          </a:p>
          <a:p>
            <a:pPr marL="0" indent="0">
              <a:buNone/>
            </a:pPr>
            <a:r>
              <a:rPr lang="en-US" sz="1800" dirty="0">
                <a:latin typeface="Calibri" panose="020F0502020204030204" pitchFamily="34" charset="0"/>
              </a:rPr>
              <a:t>                        -- “</a:t>
            </a:r>
            <a:r>
              <a:rPr lang="en-US" sz="1800" dirty="0" err="1">
                <a:latin typeface="Calibri" panose="020F0502020204030204" pitchFamily="34" charset="0"/>
              </a:rPr>
              <a:t>CyberRisks</a:t>
            </a:r>
            <a:r>
              <a:rPr lang="en-US" sz="1800" dirty="0">
                <a:latin typeface="Calibri" panose="020F0502020204030204" pitchFamily="34" charset="0"/>
              </a:rPr>
              <a:t>: The Growing Threat,” The Insurance Institute, 2014</a:t>
            </a:r>
          </a:p>
        </p:txBody>
      </p:sp>
      <p:sp>
        <p:nvSpPr>
          <p:cNvPr id="3" name="Text Placeholder 2">
            <a:extLst>
              <a:ext uri="{FF2B5EF4-FFF2-40B4-BE49-F238E27FC236}">
                <a16:creationId xmlns:a16="http://schemas.microsoft.com/office/drawing/2014/main" id="{3CF82B01-16D4-3F38-30A6-D6262675DF60}"/>
              </a:ext>
            </a:extLst>
          </p:cNvPr>
          <p:cNvSpPr>
            <a:spLocks noGrp="1"/>
          </p:cNvSpPr>
          <p:nvPr>
            <p:ph type="body" sz="quarter" idx="10"/>
          </p:nvPr>
        </p:nvSpPr>
        <p:spPr/>
        <p:txBody>
          <a:bodyPr/>
          <a:lstStyle/>
          <a:p>
            <a:r>
              <a:rPr lang="en-US" dirty="0">
                <a:latin typeface="Calibri" panose="020F0502020204030204" pitchFamily="34" charset="0"/>
              </a:rPr>
              <a:t>Why is cyber the #1 risk?</a:t>
            </a:r>
            <a:endParaRPr lang="en-US" dirty="0"/>
          </a:p>
        </p:txBody>
      </p:sp>
    </p:spTree>
    <p:extLst>
      <p:ext uri="{BB962C8B-B14F-4D97-AF65-F5344CB8AC3E}">
        <p14:creationId xmlns:p14="http://schemas.microsoft.com/office/powerpoint/2010/main" val="308138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141B34-7C40-9ABC-3342-7F40C9F8D6C0}"/>
              </a:ext>
            </a:extLst>
          </p:cNvPr>
          <p:cNvSpPr>
            <a:spLocks noGrp="1"/>
          </p:cNvSpPr>
          <p:nvPr>
            <p:ph type="body" sz="quarter" idx="11"/>
          </p:nvPr>
        </p:nvSpPr>
        <p:spPr/>
        <p:txBody>
          <a:bodyPr/>
          <a:lstStyle/>
          <a:p>
            <a:r>
              <a:rPr lang="en-US" sz="2000" dirty="0"/>
              <a:t>Periodic board meetings – bimonthly or quarterly.</a:t>
            </a:r>
          </a:p>
          <a:p>
            <a:r>
              <a:rPr lang="en-US" sz="2000" dirty="0"/>
              <a:t>Most directors are paid, unless it is a nonprofit.</a:t>
            </a:r>
          </a:p>
          <a:p>
            <a:r>
              <a:rPr lang="en-US" sz="2000" dirty="0"/>
              <a:t>Boards can over-rule executives: reorganizations, sales of lines of business, fire the CEO, merger proposals.</a:t>
            </a:r>
          </a:p>
          <a:p>
            <a:r>
              <a:rPr lang="en-US" sz="2000" dirty="0"/>
              <a:t>Unless they are firm executives, they are elected to be independent (non-employee)directors  = critical thinking and judgment.</a:t>
            </a:r>
          </a:p>
          <a:p>
            <a:r>
              <a:rPr lang="en-US" sz="2000" dirty="0"/>
              <a:t>Board committees: finance committee, governance committee,  risk committee, audit committee, nominating committee, compensation committee are SEC-mandated for companies that are publicly traded.</a:t>
            </a:r>
          </a:p>
          <a:p>
            <a:r>
              <a:rPr lang="en-US" sz="2000" dirty="0"/>
              <a:t>A (now) privately held company like Twitter receives regulatory oversight from the Federal Trade Commission. Whether there will be additional scrutiny besides FTC and Congress is still to be determined.</a:t>
            </a:r>
          </a:p>
        </p:txBody>
      </p:sp>
      <p:sp>
        <p:nvSpPr>
          <p:cNvPr id="3" name="Text Placeholder 2">
            <a:extLst>
              <a:ext uri="{FF2B5EF4-FFF2-40B4-BE49-F238E27FC236}">
                <a16:creationId xmlns:a16="http://schemas.microsoft.com/office/drawing/2014/main" id="{B0189714-A0F7-D663-8AC0-61BF713B07F0}"/>
              </a:ext>
            </a:extLst>
          </p:cNvPr>
          <p:cNvSpPr>
            <a:spLocks noGrp="1"/>
          </p:cNvSpPr>
          <p:nvPr>
            <p:ph type="body" sz="quarter" idx="10"/>
          </p:nvPr>
        </p:nvSpPr>
        <p:spPr/>
        <p:txBody>
          <a:bodyPr/>
          <a:lstStyle/>
          <a:p>
            <a:r>
              <a:rPr lang="en-US" dirty="0"/>
              <a:t>How boards work</a:t>
            </a:r>
          </a:p>
        </p:txBody>
      </p:sp>
    </p:spTree>
    <p:extLst>
      <p:ext uri="{BB962C8B-B14F-4D97-AF65-F5344CB8AC3E}">
        <p14:creationId xmlns:p14="http://schemas.microsoft.com/office/powerpoint/2010/main" val="1201569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p:txBody>
          <a:bodyPr>
            <a:normAutofit/>
          </a:bodyPr>
          <a:lstStyle/>
          <a:p>
            <a:r>
              <a:rPr lang="en-US" sz="6400" dirty="0"/>
              <a:t>Operational Risk Management</a:t>
            </a:r>
          </a:p>
        </p:txBody>
      </p:sp>
    </p:spTree>
    <p:extLst>
      <p:ext uri="{BB962C8B-B14F-4D97-AF65-F5344CB8AC3E}">
        <p14:creationId xmlns:p14="http://schemas.microsoft.com/office/powerpoint/2010/main" val="39989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490597"/>
            <a:ext cx="11428515" cy="3772015"/>
          </a:xfrm>
        </p:spPr>
        <p:txBody>
          <a:bodyPr/>
          <a:lstStyle/>
          <a:p>
            <a:r>
              <a:rPr lang="en-US" sz="2667" b="0" dirty="0"/>
              <a:t>Operational risk summarizes the uncertainties and hazards a company faces when it attempts to do its day-to-day business activities within a given field or industry. A type of business risk, it can result from breakdowns in internal procedures, people and systems—as opposed to problems incurred from external forces, such as political or economic events, or inherent to the entire market or market segment, known as systematic risk.</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Operational Risk</a:t>
            </a:r>
          </a:p>
        </p:txBody>
      </p:sp>
    </p:spTree>
    <p:extLst>
      <p:ext uri="{BB962C8B-B14F-4D97-AF65-F5344CB8AC3E}">
        <p14:creationId xmlns:p14="http://schemas.microsoft.com/office/powerpoint/2010/main" val="261226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465546"/>
            <a:ext cx="11428515" cy="3878504"/>
          </a:xfrm>
        </p:spPr>
        <p:txBody>
          <a:bodyPr/>
          <a:lstStyle/>
          <a:p>
            <a:r>
              <a:rPr lang="en-US" sz="2667" b="0" dirty="0"/>
              <a:t>Operational risk is the risk of loss as a result of ineffective or failed internal processes, people, systems, or external events that can disrupt the flow of business operations. </a:t>
            </a:r>
          </a:p>
          <a:p>
            <a:endParaRPr lang="en-US" sz="2667" b="0" dirty="0"/>
          </a:p>
          <a:p>
            <a:r>
              <a:rPr lang="en-US" sz="2667" b="0" dirty="0"/>
              <a:t>can refer to both the risk in operating an organization and the processes management uses when implementing, training, and enforcing policies</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Operational Risk</a:t>
            </a:r>
          </a:p>
        </p:txBody>
      </p:sp>
    </p:spTree>
    <p:extLst>
      <p:ext uri="{BB962C8B-B14F-4D97-AF65-F5344CB8AC3E}">
        <p14:creationId xmlns:p14="http://schemas.microsoft.com/office/powerpoint/2010/main" val="2297808633"/>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TotalTime>
  <Words>3847</Words>
  <Application>Microsoft Macintosh PowerPoint</Application>
  <PresentationFormat>Widescreen</PresentationFormat>
  <Paragraphs>221</Paragraphs>
  <Slides>18</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Cabin-semi-bold</vt:lpstr>
      <vt:lpstr>Encode Sans Normal Black</vt:lpstr>
      <vt:lpstr>SourceSansPro</vt:lpstr>
      <vt:lpstr>Uni Sans Regular</vt:lpstr>
      <vt:lpstr>Aptos</vt:lpstr>
      <vt:lpstr>Arial</vt:lpstr>
      <vt:lpstr>Calibri</vt:lpstr>
      <vt:lpstr>Lucida Grande</vt:lpstr>
      <vt:lpstr>Open Sans</vt:lpstr>
      <vt:lpstr>Open Sans Light</vt:lpstr>
      <vt:lpstr>Roboto</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Herman</dc:creator>
  <cp:lastModifiedBy>Andy Herman</cp:lastModifiedBy>
  <cp:revision>1</cp:revision>
  <dcterms:created xsi:type="dcterms:W3CDTF">2025-03-01T04:57:03Z</dcterms:created>
  <dcterms:modified xsi:type="dcterms:W3CDTF">2025-03-01T05:42:13Z</dcterms:modified>
</cp:coreProperties>
</file>