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69" r:id="rId2"/>
    <p:sldMasterId id="2147483678" r:id="rId3"/>
  </p:sldMasterIdLst>
  <p:notesMasterIdLst>
    <p:notesMasterId r:id="rId25"/>
  </p:notesMasterIdLst>
  <p:sldIdLst>
    <p:sldId id="257" r:id="rId4"/>
    <p:sldId id="621" r:id="rId5"/>
    <p:sldId id="622" r:id="rId6"/>
    <p:sldId id="256" r:id="rId7"/>
    <p:sldId id="637" r:id="rId8"/>
    <p:sldId id="258" r:id="rId9"/>
    <p:sldId id="259" r:id="rId10"/>
    <p:sldId id="630" r:id="rId11"/>
    <p:sldId id="631" r:id="rId12"/>
    <p:sldId id="632" r:id="rId13"/>
    <p:sldId id="633" r:id="rId14"/>
    <p:sldId id="634" r:id="rId15"/>
    <p:sldId id="635" r:id="rId16"/>
    <p:sldId id="636" r:id="rId17"/>
    <p:sldId id="627" r:id="rId18"/>
    <p:sldId id="628" r:id="rId19"/>
    <p:sldId id="629" r:id="rId20"/>
    <p:sldId id="506" r:id="rId21"/>
    <p:sldId id="507" r:id="rId22"/>
    <p:sldId id="508" r:id="rId23"/>
    <p:sldId id="63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BC1A1-24BE-7E41-9DE5-C1EDBB79D6D1}" type="datetimeFigureOut">
              <a:rPr lang="en-US" smtClean="0"/>
              <a:t>1/21/25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A9493A-8871-B440-959D-9D046F847186}" type="slidenum">
              <a:rPr lang="en-US" smtClean="0"/>
              <a:t>‹#›</a:t>
            </a:fld>
            <a:endParaRPr lang="en-US"/>
          </a:p>
        </p:txBody>
      </p:sp>
    </p:spTree>
    <p:extLst>
      <p:ext uri="{BB962C8B-B14F-4D97-AF65-F5344CB8AC3E}">
        <p14:creationId xmlns:p14="http://schemas.microsoft.com/office/powerpoint/2010/main" val="563801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76D9862-3F89-C84D-8B08-55BD3A7BBC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806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265293189c_6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g3265293189c_6_3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65293189c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65293189c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265293189c_5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265293189c_5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265293189c_5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3265293189c_5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65191fe7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65191fe79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265191fe7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265191fe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1C3332E-8FBB-604F-967E-F7F174DD7296}"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927522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2c13ae5f4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2c13ae5f4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32c13ae5f44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32c13ae5f4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2c13ae5f4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2c13ae5f4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265293189c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 name="Google Shape;52;g3265293189c_3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265293189c_6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500">
                <a:solidFill>
                  <a:schemeClr val="dk1"/>
                </a:solidFill>
                <a:latin typeface="Lato"/>
                <a:ea typeface="Lato"/>
                <a:cs typeface="Lato"/>
                <a:sym typeface="Lato"/>
              </a:rPr>
              <a:t>In March 2019, a researcher reportedly discovered a Chinese database containing billions of WeChat messages sent from users in not only China but also the United States, Taiwan, South Korea, and Australia. </a:t>
            </a:r>
            <a:endParaRPr sz="3200">
              <a:solidFill>
                <a:schemeClr val="dk1"/>
              </a:solidFill>
              <a:latin typeface="Lato"/>
              <a:ea typeface="Lato"/>
              <a:cs typeface="Lato"/>
              <a:sym typeface="Lato"/>
            </a:endParaRPr>
          </a:p>
          <a:p>
            <a:pPr marL="0" lvl="0" indent="0" algn="l" rtl="0">
              <a:spcBef>
                <a:spcPts val="1200"/>
              </a:spcBef>
              <a:spcAft>
                <a:spcPts val="0"/>
              </a:spcAft>
              <a:buNone/>
            </a:pPr>
            <a:endParaRPr/>
          </a:p>
        </p:txBody>
      </p:sp>
      <p:sp>
        <p:nvSpPr>
          <p:cNvPr id="61" name="Google Shape;61;g3265293189c_6_19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65293189c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14325" algn="l" rtl="0">
              <a:lnSpc>
                <a:spcPct val="115000"/>
              </a:lnSpc>
              <a:spcBef>
                <a:spcPts val="0"/>
              </a:spcBef>
              <a:spcAft>
                <a:spcPts val="0"/>
              </a:spcAft>
              <a:buClr>
                <a:srgbClr val="333333"/>
              </a:buClr>
              <a:buSzPts val="1350"/>
              <a:buFont typeface="Lato"/>
              <a:buChar char="●"/>
            </a:pPr>
            <a:r>
              <a:rPr lang="en" sz="1350">
                <a:solidFill>
                  <a:srgbClr val="333333"/>
                </a:solidFill>
                <a:highlight>
                  <a:schemeClr val="lt1"/>
                </a:highlight>
                <a:latin typeface="Lato"/>
                <a:ea typeface="Lato"/>
                <a:cs typeface="Lato"/>
                <a:sym typeface="Lato"/>
              </a:rPr>
              <a:t>Censorship - WeChat imposes real-time automatic censorship of chat images through a mix of text recognition, visual recognition, and detection of detecting duplicate files</a:t>
            </a:r>
            <a:endParaRPr sz="1350">
              <a:solidFill>
                <a:srgbClr val="333333"/>
              </a:solidFill>
              <a:highlight>
                <a:schemeClr val="lt1"/>
              </a:highlight>
              <a:latin typeface="Lato"/>
              <a:ea typeface="Lato"/>
              <a:cs typeface="Lato"/>
              <a:sym typeface="Lato"/>
            </a:endParaRPr>
          </a:p>
          <a:p>
            <a:pPr marL="457200" lvl="0" indent="-311150" algn="l" rtl="0">
              <a:lnSpc>
                <a:spcPct val="115000"/>
              </a:lnSpc>
              <a:spcBef>
                <a:spcPts val="0"/>
              </a:spcBef>
              <a:spcAft>
                <a:spcPts val="0"/>
              </a:spcAft>
              <a:buClr>
                <a:srgbClr val="212121"/>
              </a:buClr>
              <a:buSzPts val="1300"/>
              <a:buFont typeface="Lato"/>
              <a:buChar char="●"/>
            </a:pPr>
            <a:r>
              <a:rPr lang="en" sz="1300">
                <a:solidFill>
                  <a:srgbClr val="212121"/>
                </a:solidFill>
                <a:highlight>
                  <a:schemeClr val="lt1"/>
                </a:highlight>
                <a:latin typeface="Lato"/>
                <a:ea typeface="Lato"/>
                <a:cs typeface="Lato"/>
                <a:sym typeface="Lato"/>
              </a:rPr>
              <a:t>Mis/disinformation - As a social network, users can see posts from other users (real or fake) which may be used in a malicious manner.</a:t>
            </a:r>
            <a:endParaRPr sz="1300">
              <a:solidFill>
                <a:srgbClr val="212121"/>
              </a:solidFill>
              <a:highlight>
                <a:schemeClr val="lt1"/>
              </a:highlight>
              <a:latin typeface="Lato"/>
              <a:ea typeface="Lato"/>
              <a:cs typeface="Lato"/>
              <a:sym typeface="Lato"/>
            </a:endParaRPr>
          </a:p>
          <a:p>
            <a:pPr marL="457200" lvl="0" indent="-311150" algn="l" rtl="0">
              <a:lnSpc>
                <a:spcPct val="115000"/>
              </a:lnSpc>
              <a:spcBef>
                <a:spcPts val="0"/>
              </a:spcBef>
              <a:spcAft>
                <a:spcPts val="0"/>
              </a:spcAft>
              <a:buClr>
                <a:srgbClr val="212121"/>
              </a:buClr>
              <a:buSzPts val="1300"/>
              <a:buFont typeface="Lato"/>
              <a:buChar char="●"/>
            </a:pPr>
            <a:r>
              <a:rPr lang="en" sz="1300">
                <a:solidFill>
                  <a:srgbClr val="212121"/>
                </a:solidFill>
                <a:highlight>
                  <a:schemeClr val="lt1"/>
                </a:highlight>
                <a:latin typeface="Lato"/>
                <a:ea typeface="Lato"/>
                <a:cs typeface="Lato"/>
                <a:sym typeface="Lato"/>
              </a:rPr>
              <a:t>Scam/fraud - Users are at risk of targeted attacks from bad actors through public posts and direct messaging. </a:t>
            </a:r>
            <a:endParaRPr sz="1300">
              <a:solidFill>
                <a:srgbClr val="212121"/>
              </a:solidFill>
              <a:highlight>
                <a:schemeClr val="lt1"/>
              </a:highlight>
              <a:latin typeface="Lato"/>
              <a:ea typeface="Lato"/>
              <a:cs typeface="Lato"/>
              <a:sym typeface="Lato"/>
            </a:endParaRPr>
          </a:p>
          <a:p>
            <a:pPr marL="457200" lvl="0" indent="-311150" algn="l" rtl="0">
              <a:lnSpc>
                <a:spcPct val="115000"/>
              </a:lnSpc>
              <a:spcBef>
                <a:spcPts val="0"/>
              </a:spcBef>
              <a:spcAft>
                <a:spcPts val="0"/>
              </a:spcAft>
              <a:buClr>
                <a:srgbClr val="212121"/>
              </a:buClr>
              <a:buSzPts val="1300"/>
              <a:buFont typeface="Lato"/>
              <a:buChar char="●"/>
            </a:pPr>
            <a:r>
              <a:rPr lang="en" sz="1300">
                <a:solidFill>
                  <a:srgbClr val="212121"/>
                </a:solidFill>
                <a:highlight>
                  <a:schemeClr val="lt1"/>
                </a:highlight>
                <a:latin typeface="Lato"/>
                <a:ea typeface="Lato"/>
                <a:cs typeface="Lato"/>
                <a:sym typeface="Lato"/>
              </a:rPr>
              <a:t>Privacy -- WeChat gathers various sensitive information from its users such as network activity, location data, and browsing and search histories</a:t>
            </a:r>
            <a:endParaRPr sz="1300">
              <a:solidFill>
                <a:srgbClr val="212121"/>
              </a:solidFill>
              <a:highlight>
                <a:schemeClr val="lt1"/>
              </a:highlight>
              <a:latin typeface="Lato"/>
              <a:ea typeface="Lato"/>
              <a:cs typeface="Lato"/>
              <a:sym typeface="Lato"/>
            </a:endParaRPr>
          </a:p>
          <a:p>
            <a:pPr marL="914400" lvl="1" indent="-311150" algn="l" rtl="0">
              <a:lnSpc>
                <a:spcPct val="115000"/>
              </a:lnSpc>
              <a:spcBef>
                <a:spcPts val="0"/>
              </a:spcBef>
              <a:spcAft>
                <a:spcPts val="0"/>
              </a:spcAft>
              <a:buClr>
                <a:srgbClr val="212121"/>
              </a:buClr>
              <a:buSzPts val="1300"/>
              <a:buFont typeface="Lato"/>
              <a:buChar char="○"/>
            </a:pPr>
            <a:endParaRPr sz="1300">
              <a:solidFill>
                <a:srgbClr val="212121"/>
              </a:solidFill>
              <a:highlight>
                <a:schemeClr val="lt1"/>
              </a:highlight>
              <a:latin typeface="Lato"/>
              <a:ea typeface="Lato"/>
              <a:cs typeface="Lato"/>
              <a:sym typeface="Lato"/>
            </a:endParaRPr>
          </a:p>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457200" lvl="0" indent="0" algn="l" rtl="0">
              <a:lnSpc>
                <a:spcPct val="115000"/>
              </a:lnSpc>
              <a:spcBef>
                <a:spcPts val="1200"/>
              </a:spcBef>
              <a:spcAft>
                <a:spcPts val="0"/>
              </a:spcAft>
              <a:buClr>
                <a:schemeClr val="dk1"/>
              </a:buClr>
              <a:buSzPts val="1100"/>
              <a:buFont typeface="Arial"/>
              <a:buNone/>
            </a:pPr>
            <a:r>
              <a:rPr lang="en" sz="1000">
                <a:solidFill>
                  <a:schemeClr val="dk1"/>
                </a:solidFill>
              </a:rPr>
              <a:t>Malware + Virus’s</a:t>
            </a:r>
            <a:endParaRPr sz="1000">
              <a:solidFill>
                <a:schemeClr val="dk1"/>
              </a:solidFill>
            </a:endParaRPr>
          </a:p>
          <a:p>
            <a:pPr marL="457200" lvl="0" indent="-292100" algn="l" rtl="0">
              <a:lnSpc>
                <a:spcPct val="115000"/>
              </a:lnSpc>
              <a:spcBef>
                <a:spcPts val="1200"/>
              </a:spcBef>
              <a:spcAft>
                <a:spcPts val="0"/>
              </a:spcAft>
              <a:buClr>
                <a:schemeClr val="dk1"/>
              </a:buClr>
              <a:buSzPts val="1000"/>
              <a:buChar char="●"/>
            </a:pPr>
            <a:r>
              <a:rPr lang="en" sz="1000">
                <a:solidFill>
                  <a:schemeClr val="dk1"/>
                </a:solidFill>
              </a:rPr>
              <a:t>Chinese surveillance policies so while external threats may be protected, governments can access private data</a:t>
            </a:r>
            <a:endParaRPr sz="1000">
              <a:solidFill>
                <a:schemeClr val="dk1"/>
              </a:solidFill>
            </a:endParaRPr>
          </a:p>
          <a:p>
            <a:pPr marL="914400" lvl="1" indent="-292100" algn="l" rtl="0">
              <a:lnSpc>
                <a:spcPct val="115000"/>
              </a:lnSpc>
              <a:spcBef>
                <a:spcPts val="0"/>
              </a:spcBef>
              <a:spcAft>
                <a:spcPts val="0"/>
              </a:spcAft>
              <a:buClr>
                <a:schemeClr val="dk1"/>
              </a:buClr>
              <a:buSzPts val="1000"/>
              <a:buAutoNum type="alphaLcPeriod"/>
            </a:pPr>
            <a:r>
              <a:rPr lang="en" sz="1000">
                <a:solidFill>
                  <a:schemeClr val="dk1"/>
                </a:solidFill>
              </a:rPr>
              <a:t>Criticized for censoring and blocking messages that discussed political information</a:t>
            </a:r>
            <a:endParaRPr sz="1000">
              <a:solidFill>
                <a:schemeClr val="dk1"/>
              </a:solidFill>
            </a:endParaRPr>
          </a:p>
          <a:p>
            <a:pPr marL="914400" lvl="1" indent="-292100" algn="l" rtl="0">
              <a:lnSpc>
                <a:spcPct val="115000"/>
              </a:lnSpc>
              <a:spcBef>
                <a:spcPts val="0"/>
              </a:spcBef>
              <a:spcAft>
                <a:spcPts val="0"/>
              </a:spcAft>
              <a:buClr>
                <a:schemeClr val="dk1"/>
              </a:buClr>
              <a:buSzPts val="1000"/>
              <a:buAutoNum type="alphaLcPeriod"/>
            </a:pPr>
            <a:r>
              <a:rPr lang="en" sz="1000">
                <a:solidFill>
                  <a:schemeClr val="dk1"/>
                </a:solidFill>
              </a:rPr>
              <a:t>Only share with third parties with consent of users</a:t>
            </a:r>
            <a:endParaRPr sz="1000">
              <a:solidFill>
                <a:schemeClr val="dk1"/>
              </a:solidFill>
            </a:endParaRPr>
          </a:p>
          <a:p>
            <a:pPr marL="914400" lvl="1" indent="-292100" algn="l" rtl="0">
              <a:lnSpc>
                <a:spcPct val="115000"/>
              </a:lnSpc>
              <a:spcBef>
                <a:spcPts val="0"/>
              </a:spcBef>
              <a:spcAft>
                <a:spcPts val="0"/>
              </a:spcAft>
              <a:buClr>
                <a:schemeClr val="dk1"/>
              </a:buClr>
              <a:buSzPts val="1000"/>
              <a:buAutoNum type="alphaLcPeriod"/>
            </a:pPr>
            <a:r>
              <a:rPr lang="en" sz="1000">
                <a:solidFill>
                  <a:schemeClr val="dk1"/>
                </a:solidFill>
              </a:rPr>
              <a:t>Privacy mode implememnted that limits data shared + collected</a:t>
            </a:r>
            <a:endParaRPr sz="1000">
              <a:solidFill>
                <a:schemeClr val="dk1"/>
              </a:solidFill>
            </a:endParaRPr>
          </a:p>
          <a:p>
            <a:pPr marL="457200" lvl="0" indent="-311150" algn="l" rtl="0">
              <a:lnSpc>
                <a:spcPct val="115000"/>
              </a:lnSpc>
              <a:spcBef>
                <a:spcPts val="0"/>
              </a:spcBef>
              <a:spcAft>
                <a:spcPts val="0"/>
              </a:spcAft>
              <a:buClr>
                <a:srgbClr val="212121"/>
              </a:buClr>
              <a:buSzPts val="1300"/>
              <a:buFont typeface="Lato"/>
              <a:buChar char="●"/>
            </a:pPr>
            <a:endParaRPr sz="1300">
              <a:solidFill>
                <a:srgbClr val="212121"/>
              </a:solidFill>
              <a:highlight>
                <a:schemeClr val="lt1"/>
              </a:highlight>
              <a:latin typeface="Lato"/>
              <a:ea typeface="Lato"/>
              <a:cs typeface="Lato"/>
              <a:sym typeface="Lato"/>
            </a:endParaRPr>
          </a:p>
          <a:p>
            <a:pPr marL="0" lvl="0" indent="0" algn="l" rtl="0">
              <a:spcBef>
                <a:spcPts val="1200"/>
              </a:spcBef>
              <a:spcAft>
                <a:spcPts val="0"/>
              </a:spcAft>
              <a:buNone/>
            </a:pPr>
            <a:endParaRPr/>
          </a:p>
        </p:txBody>
      </p:sp>
      <p:sp>
        <p:nvSpPr>
          <p:cNvPr id="82" name="Google Shape;82;g3265293189c_6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emf"/><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emf"/><Relationship Id="rId1" Type="http://schemas.openxmlformats.org/officeDocument/2006/relationships/slideMaster" Target="../slideMasters/slideMaster2.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stretch>
            <a:fillRect/>
          </a:stretch>
        </p:blipFill>
        <p:spPr>
          <a:xfrm>
            <a:off x="757441" y="4568599"/>
            <a:ext cx="2133600" cy="186267"/>
          </a:xfrm>
          <a:prstGeom prst="rect">
            <a:avLst/>
          </a:prstGeom>
        </p:spPr>
      </p:pic>
      <p:sp>
        <p:nvSpPr>
          <p:cNvPr id="9"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0" name="Picture 9"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963394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8"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242877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740509" y="1819205"/>
            <a:ext cx="1471708" cy="128481"/>
          </a:xfrm>
          <a:prstGeom prst="rect">
            <a:avLst/>
          </a:prstGeom>
        </p:spPr>
      </p:pic>
      <p:pic>
        <p:nvPicPr>
          <p:cNvPr id="12" name="Picture 11"/>
          <p:cNvPicPr>
            <a:picLocks noChangeAspect="1"/>
          </p:cNvPicPr>
          <p:nvPr userDrawn="1"/>
        </p:nvPicPr>
        <p:blipFill>
          <a:blip r:embed="rId3"/>
          <a:stretch>
            <a:fillRect/>
          </a:stretch>
        </p:blipFill>
        <p:spPr>
          <a:xfrm>
            <a:off x="732042" y="1676237"/>
            <a:ext cx="1471708" cy="128483"/>
          </a:xfrm>
          <a:prstGeom prst="rect">
            <a:avLst/>
          </a:prstGeom>
        </p:spPr>
      </p:pic>
      <p:sp>
        <p:nvSpPr>
          <p:cNvPr id="23"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24"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25"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5"/>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567783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613833" y="1166287"/>
            <a:ext cx="1471708" cy="128483"/>
          </a:xfrm>
          <a:prstGeom prst="rect">
            <a:avLst/>
          </a:prstGeom>
        </p:spPr>
      </p:pic>
      <p:sp>
        <p:nvSpPr>
          <p:cNvPr id="8" name="Text Placeholder 9"/>
          <p:cNvSpPr>
            <a:spLocks noGrp="1"/>
          </p:cNvSpPr>
          <p:nvPr>
            <p:ph type="body" sz="quarter" idx="11" hasCustomPrompt="1"/>
          </p:nvPr>
        </p:nvSpPr>
        <p:spPr>
          <a:xfrm>
            <a:off x="597231" y="1402915"/>
            <a:ext cx="10929485" cy="4059177"/>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0" hasCustomPrompt="1"/>
          </p:nvPr>
        </p:nvSpPr>
        <p:spPr>
          <a:xfrm>
            <a:off x="613833" y="495347"/>
            <a:ext cx="10912883" cy="662893"/>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dirty="0"/>
              <a:t>HEADER HERE </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2366387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32042" y="1818011"/>
            <a:ext cx="1471708" cy="128483"/>
          </a:xfrm>
          <a:prstGeom prst="rect">
            <a:avLst/>
          </a:prstGeom>
        </p:spPr>
      </p:pic>
      <p:sp>
        <p:nvSpPr>
          <p:cNvPr id="10" name="Chart Placeholder 11"/>
          <p:cNvSpPr>
            <a:spLocks noGrp="1"/>
          </p:cNvSpPr>
          <p:nvPr>
            <p:ph type="chart" sz="quarter" idx="12" hasCustomPrompt="1"/>
          </p:nvPr>
        </p:nvSpPr>
        <p:spPr>
          <a:xfrm>
            <a:off x="597230" y="2299970"/>
            <a:ext cx="10912883" cy="3948217"/>
          </a:xfrm>
          <a:prstGeom prst="rect">
            <a:avLst/>
          </a:prstGeom>
        </p:spPr>
        <p:txBody>
          <a:bodyPr>
            <a:normAutofit/>
          </a:bodyPr>
          <a:lstStyle>
            <a:lvl1pPr marL="0" indent="0">
              <a:buNone/>
              <a:defRPr sz="3200" b="0" i="1" baseline="0">
                <a:solidFill>
                  <a:schemeClr val="tx1"/>
                </a:solidFill>
                <a:latin typeface="Open Sans Light"/>
                <a:cs typeface="Open Sans Light"/>
              </a:defRPr>
            </a:lvl1pPr>
          </a:lstStyle>
          <a:p>
            <a:r>
              <a:rPr lang="en-US"/>
              <a:t>Graphics can go here – </a:t>
            </a:r>
            <a:br>
              <a:rPr lang="en-US"/>
            </a:br>
            <a:r>
              <a:rPr lang="en-US"/>
              <a:t>replace this box with your image or chart</a:t>
            </a:r>
          </a:p>
        </p:txBody>
      </p:sp>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1" name="Picture 10"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2" name="Picture 11"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23955106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5787E-0DB2-494A-B6DB-79067D92DB49}"/>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BDDA9B21-2520-7B49-B7FF-D7ADAC4789BC}"/>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26043067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018102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6933"/>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1" name="Google Shape;11;p2"/>
          <p:cNvSpPr txBox="1">
            <a:spLocks noGrp="1"/>
          </p:cNvSpPr>
          <p:nvPr>
            <p:ph type="subTitle" idx="1"/>
          </p:nvPr>
        </p:nvSpPr>
        <p:spPr>
          <a:xfrm>
            <a:off x="415600" y="3778833"/>
            <a:ext cx="113608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3733"/>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2" name="Google Shape;12;p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352845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68489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990611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609585" lvl="0" indent="-423323">
              <a:spcBef>
                <a:spcPts val="0"/>
              </a:spcBef>
              <a:spcAft>
                <a:spcPts val="0"/>
              </a:spcAft>
              <a:buSzPts val="1400"/>
              <a:buChar char="●"/>
              <a:defRPr sz="1867"/>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24" name="Google Shape;2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00179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7" name="Picture 6"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8" name="Picture 7"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615517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699762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3200"/>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30" name="Google Shape;30;p7"/>
          <p:cNvSpPr txBox="1">
            <a:spLocks noGrp="1"/>
          </p:cNvSpPr>
          <p:nvPr>
            <p:ph type="body" idx="1"/>
          </p:nvPr>
        </p:nvSpPr>
        <p:spPr>
          <a:xfrm>
            <a:off x="415600" y="1852800"/>
            <a:ext cx="3744000" cy="4239200"/>
          </a:xfrm>
          <a:prstGeom prst="rect">
            <a:avLst/>
          </a:prstGeom>
        </p:spPr>
        <p:txBody>
          <a:bodyPr spcFirstLastPara="1" wrap="square" lIns="91425" tIns="91425" rIns="91425" bIns="91425" anchor="t" anchorCtr="0">
            <a:normAutofit/>
          </a:bodyPr>
          <a:lstStyle>
            <a:lvl1pPr marL="609585" lvl="0" indent="-406390">
              <a:spcBef>
                <a:spcPts val="0"/>
              </a:spcBef>
              <a:spcAft>
                <a:spcPts val="0"/>
              </a:spcAft>
              <a:buSzPts val="1200"/>
              <a:buChar char="●"/>
              <a:defRPr sz="1600"/>
            </a:lvl1pPr>
            <a:lvl2pPr marL="1219170" lvl="1" indent="-406390">
              <a:spcBef>
                <a:spcPts val="0"/>
              </a:spcBef>
              <a:spcAft>
                <a:spcPts val="0"/>
              </a:spcAft>
              <a:buSzPts val="1200"/>
              <a:buChar char="○"/>
              <a:defRPr sz="1600"/>
            </a:lvl2pPr>
            <a:lvl3pPr marL="1828754" lvl="2" indent="-406390">
              <a:spcBef>
                <a:spcPts val="0"/>
              </a:spcBef>
              <a:spcAft>
                <a:spcPts val="0"/>
              </a:spcAft>
              <a:buSzPts val="1200"/>
              <a:buChar char="■"/>
              <a:defRPr sz="1600"/>
            </a:lvl3pPr>
            <a:lvl4pPr marL="2438339" lvl="3" indent="-406390">
              <a:spcBef>
                <a:spcPts val="0"/>
              </a:spcBef>
              <a:spcAft>
                <a:spcPts val="0"/>
              </a:spcAft>
              <a:buSzPts val="1200"/>
              <a:buChar char="●"/>
              <a:defRPr sz="1600"/>
            </a:lvl4pPr>
            <a:lvl5pPr marL="3047924" lvl="4" indent="-406390">
              <a:spcBef>
                <a:spcPts val="0"/>
              </a:spcBef>
              <a:spcAft>
                <a:spcPts val="0"/>
              </a:spcAft>
              <a:buSzPts val="1200"/>
              <a:buChar char="○"/>
              <a:defRPr sz="1600"/>
            </a:lvl5pPr>
            <a:lvl6pPr marL="3657509" lvl="5" indent="-406390">
              <a:spcBef>
                <a:spcPts val="0"/>
              </a:spcBef>
              <a:spcAft>
                <a:spcPts val="0"/>
              </a:spcAft>
              <a:buSzPts val="1200"/>
              <a:buChar char="■"/>
              <a:defRPr sz="1600"/>
            </a:lvl6pPr>
            <a:lvl7pPr marL="4267093" lvl="6" indent="-406390">
              <a:spcBef>
                <a:spcPts val="0"/>
              </a:spcBef>
              <a:spcAft>
                <a:spcPts val="0"/>
              </a:spcAft>
              <a:buSzPts val="1200"/>
              <a:buChar char="●"/>
              <a:defRPr sz="1600"/>
            </a:lvl7pPr>
            <a:lvl8pPr marL="4876678" lvl="7" indent="-406390">
              <a:spcBef>
                <a:spcPts val="0"/>
              </a:spcBef>
              <a:spcAft>
                <a:spcPts val="0"/>
              </a:spcAft>
              <a:buSzPts val="1200"/>
              <a:buChar char="○"/>
              <a:defRPr sz="1600"/>
            </a:lvl8pPr>
            <a:lvl9pPr marL="5486263" lvl="8" indent="-406390">
              <a:spcBef>
                <a:spcPts val="0"/>
              </a:spcBef>
              <a:spcAft>
                <a:spcPts val="0"/>
              </a:spcAft>
              <a:buSzPts val="1200"/>
              <a:buChar char="■"/>
              <a:defRPr sz="1600"/>
            </a:lvl9pPr>
          </a:lstStyle>
          <a:p>
            <a:endParaRPr/>
          </a:p>
        </p:txBody>
      </p:sp>
      <p:sp>
        <p:nvSpPr>
          <p:cNvPr id="31" name="Google Shape;31;p7"/>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6822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6400"/>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34" name="Google Shape;34;p8"/>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669768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38" name="Google Shape;38;p9"/>
          <p:cNvSpPr txBox="1">
            <a:spLocks noGrp="1"/>
          </p:cNvSpPr>
          <p:nvPr>
            <p:ph type="subTitle" idx="1"/>
          </p:nvPr>
        </p:nvSpPr>
        <p:spPr>
          <a:xfrm>
            <a:off x="354000" y="3737433"/>
            <a:ext cx="53936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800"/>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39" name="Google Shape;39;p9"/>
          <p:cNvSpPr txBox="1">
            <a:spLocks noGrp="1"/>
          </p:cNvSpPr>
          <p:nvPr>
            <p:ph type="body" idx="2"/>
          </p:nvPr>
        </p:nvSpPr>
        <p:spPr>
          <a:xfrm>
            <a:off x="6586000" y="965433"/>
            <a:ext cx="5116000" cy="4926800"/>
          </a:xfrm>
          <a:prstGeom prst="rect">
            <a:avLst/>
          </a:prstGeom>
        </p:spPr>
        <p:txBody>
          <a:bodyPr spcFirstLastPara="1" wrap="square" lIns="91425" tIns="91425" rIns="91425" bIns="91425" anchor="ctr"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811434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800"/>
          </a:xfrm>
          <a:prstGeom prst="rect">
            <a:avLst/>
          </a:prstGeom>
        </p:spPr>
        <p:txBody>
          <a:bodyPr spcFirstLastPara="1" wrap="square" lIns="91425" tIns="91425" rIns="91425" bIns="91425" anchor="ctr" anchorCtr="0">
            <a:normAutofit/>
          </a:bodyPr>
          <a:lstStyle>
            <a:lvl1pPr marL="609585" lvl="0" indent="-304792">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9667456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6000"/>
            </a:lvl1pPr>
            <a:lvl2pPr lvl="1" algn="ctr">
              <a:spcBef>
                <a:spcPts val="0"/>
              </a:spcBef>
              <a:spcAft>
                <a:spcPts val="0"/>
              </a:spcAft>
              <a:buSzPts val="12000"/>
              <a:buNone/>
              <a:defRPr sz="16000"/>
            </a:lvl2pPr>
            <a:lvl3pPr lvl="2" algn="ctr">
              <a:spcBef>
                <a:spcPts val="0"/>
              </a:spcBef>
              <a:spcAft>
                <a:spcPts val="0"/>
              </a:spcAft>
              <a:buSzPts val="12000"/>
              <a:buNone/>
              <a:defRPr sz="16000"/>
            </a:lvl3pPr>
            <a:lvl4pPr lvl="3" algn="ctr">
              <a:spcBef>
                <a:spcPts val="0"/>
              </a:spcBef>
              <a:spcAft>
                <a:spcPts val="0"/>
              </a:spcAft>
              <a:buSzPts val="12000"/>
              <a:buNone/>
              <a:defRPr sz="16000"/>
            </a:lvl4pPr>
            <a:lvl5pPr lvl="4" algn="ctr">
              <a:spcBef>
                <a:spcPts val="0"/>
              </a:spcBef>
              <a:spcAft>
                <a:spcPts val="0"/>
              </a:spcAft>
              <a:buSzPts val="12000"/>
              <a:buNone/>
              <a:defRPr sz="16000"/>
            </a:lvl5pPr>
            <a:lvl6pPr lvl="5" algn="ctr">
              <a:spcBef>
                <a:spcPts val="0"/>
              </a:spcBef>
              <a:spcAft>
                <a:spcPts val="0"/>
              </a:spcAft>
              <a:buSzPts val="12000"/>
              <a:buNone/>
              <a:defRPr sz="16000"/>
            </a:lvl6pPr>
            <a:lvl7pPr lvl="6" algn="ctr">
              <a:spcBef>
                <a:spcPts val="0"/>
              </a:spcBef>
              <a:spcAft>
                <a:spcPts val="0"/>
              </a:spcAft>
              <a:buSzPts val="12000"/>
              <a:buNone/>
              <a:defRPr sz="16000"/>
            </a:lvl7pPr>
            <a:lvl8pPr lvl="7" algn="ctr">
              <a:spcBef>
                <a:spcPts val="0"/>
              </a:spcBef>
              <a:spcAft>
                <a:spcPts val="0"/>
              </a:spcAft>
              <a:buSzPts val="12000"/>
              <a:buNone/>
              <a:defRPr sz="16000"/>
            </a:lvl8pPr>
            <a:lvl9pPr lvl="8" algn="ctr">
              <a:spcBef>
                <a:spcPts val="0"/>
              </a:spcBef>
              <a:spcAft>
                <a:spcPts val="0"/>
              </a:spcAft>
              <a:buSzPts val="12000"/>
              <a:buNone/>
              <a:defRPr sz="16000"/>
            </a:lvl9pPr>
          </a:lstStyle>
          <a:p>
            <a:r>
              <a:t>xx%</a:t>
            </a:r>
          </a:p>
        </p:txBody>
      </p:sp>
      <p:sp>
        <p:nvSpPr>
          <p:cNvPr id="46" name="Google Shape;46;p11"/>
          <p:cNvSpPr txBox="1">
            <a:spLocks noGrp="1"/>
          </p:cNvSpPr>
          <p:nvPr>
            <p:ph type="body" idx="1"/>
          </p:nvPr>
        </p:nvSpPr>
        <p:spPr>
          <a:xfrm>
            <a:off x="415600" y="4202967"/>
            <a:ext cx="11360800" cy="1734400"/>
          </a:xfrm>
          <a:prstGeom prst="rect">
            <a:avLst/>
          </a:prstGeom>
        </p:spPr>
        <p:txBody>
          <a:bodyPr spcFirstLastPara="1" wrap="square" lIns="91425" tIns="91425" rIns="91425" bIns="91425" anchor="t" anchorCtr="0">
            <a:normAutofit/>
          </a:bodyPr>
          <a:lstStyle>
            <a:lvl1pPr marL="609585" lvl="0" indent="-457189" algn="ctr">
              <a:spcBef>
                <a:spcPts val="0"/>
              </a:spcBef>
              <a:spcAft>
                <a:spcPts val="0"/>
              </a:spcAft>
              <a:buSzPts val="1800"/>
              <a:buChar char="●"/>
              <a:defRPr/>
            </a:lvl1pPr>
            <a:lvl2pPr marL="1219170" lvl="1" indent="-423323" algn="ctr">
              <a:spcBef>
                <a:spcPts val="0"/>
              </a:spcBef>
              <a:spcAft>
                <a:spcPts val="0"/>
              </a:spcAft>
              <a:buSzPts val="1400"/>
              <a:buChar char="○"/>
              <a:defRPr/>
            </a:lvl2pPr>
            <a:lvl3pPr marL="1828754" lvl="2" indent="-423323" algn="ctr">
              <a:spcBef>
                <a:spcPts val="0"/>
              </a:spcBef>
              <a:spcAft>
                <a:spcPts val="0"/>
              </a:spcAft>
              <a:buSzPts val="1400"/>
              <a:buChar char="■"/>
              <a:defRPr/>
            </a:lvl3pPr>
            <a:lvl4pPr marL="2438339" lvl="3" indent="-423323" algn="ctr">
              <a:spcBef>
                <a:spcPts val="0"/>
              </a:spcBef>
              <a:spcAft>
                <a:spcPts val="0"/>
              </a:spcAft>
              <a:buSzPts val="1400"/>
              <a:buChar char="●"/>
              <a:defRPr/>
            </a:lvl4pPr>
            <a:lvl5pPr marL="3047924" lvl="4" indent="-423323" algn="ctr">
              <a:spcBef>
                <a:spcPts val="0"/>
              </a:spcBef>
              <a:spcAft>
                <a:spcPts val="0"/>
              </a:spcAft>
              <a:buSzPts val="1400"/>
              <a:buChar char="○"/>
              <a:defRPr/>
            </a:lvl5pPr>
            <a:lvl6pPr marL="3657509" lvl="5" indent="-423323" algn="ctr">
              <a:spcBef>
                <a:spcPts val="0"/>
              </a:spcBef>
              <a:spcAft>
                <a:spcPts val="0"/>
              </a:spcAft>
              <a:buSzPts val="1400"/>
              <a:buChar char="■"/>
              <a:defRPr/>
            </a:lvl6pPr>
            <a:lvl7pPr marL="4267093" lvl="6" indent="-423323" algn="ctr">
              <a:spcBef>
                <a:spcPts val="0"/>
              </a:spcBef>
              <a:spcAft>
                <a:spcPts val="0"/>
              </a:spcAft>
              <a:buSzPts val="1400"/>
              <a:buChar char="●"/>
              <a:defRPr/>
            </a:lvl7pPr>
            <a:lvl8pPr marL="4876678" lvl="7" indent="-423323" algn="ctr">
              <a:spcBef>
                <a:spcPts val="0"/>
              </a:spcBef>
              <a:spcAft>
                <a:spcPts val="0"/>
              </a:spcAft>
              <a:buSzPts val="1400"/>
              <a:buChar char="○"/>
              <a:defRPr/>
            </a:lvl8pPr>
            <a:lvl9pPr marL="5486263" lvl="8" indent="-423323"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9322836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28901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8"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9"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10"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1" name="Picture 10"/>
          <p:cNvPicPr>
            <a:picLocks noChangeAspect="1"/>
          </p:cNvPicPr>
          <p:nvPr userDrawn="1"/>
        </p:nvPicPr>
        <p:blipFill>
          <a:blip r:embed="rId2"/>
          <a:stretch>
            <a:fillRect/>
          </a:stretch>
        </p:blipFill>
        <p:spPr>
          <a:xfrm>
            <a:off x="732042" y="1818011"/>
            <a:ext cx="1471708" cy="128483"/>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44580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7"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12" name="Picture 11"/>
          <p:cNvPicPr>
            <a:picLocks noChangeAspect="1"/>
          </p:cNvPicPr>
          <p:nvPr userDrawn="1"/>
        </p:nvPicPr>
        <p:blipFill>
          <a:blip r:embed="rId2"/>
          <a:stretch>
            <a:fillRect/>
          </a:stretch>
        </p:blipFill>
        <p:spPr>
          <a:xfrm>
            <a:off x="732042" y="1818011"/>
            <a:ext cx="1471708" cy="128483"/>
          </a:xfrm>
          <a:prstGeom prst="rect">
            <a:avLst/>
          </a:prstGeom>
        </p:spPr>
      </p:pic>
      <p:pic>
        <p:nvPicPr>
          <p:cNvPr id="10" name="Picture 9"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1" name="Picture 10"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1040639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597230" y="2299970"/>
            <a:ext cx="10912883" cy="3770892"/>
          </a:xfrm>
          <a:prstGeom prst="rect">
            <a:avLst/>
          </a:prstGeom>
        </p:spPr>
        <p:txBody>
          <a:bodyPr>
            <a:normAutofit/>
          </a:bodyPr>
          <a:lstStyle>
            <a:lvl1pPr marL="0" indent="0">
              <a:buNone/>
              <a:defRPr sz="3200" b="0" i="1" baseline="0">
                <a:solidFill>
                  <a:srgbClr val="FFFFFF"/>
                </a:solidFill>
                <a:latin typeface="Open Sans Light"/>
                <a:cs typeface="Open Sans Light"/>
              </a:defRPr>
            </a:lvl1pPr>
          </a:lstStyle>
          <a:p>
            <a:r>
              <a:rPr lang="en-US"/>
              <a:t>Graphics can go here – </a:t>
            </a:r>
            <a:br>
              <a:rPr lang="en-US"/>
            </a:br>
            <a:r>
              <a:rPr lang="en-US"/>
              <a:t>replace this box with your image or chart</a:t>
            </a:r>
          </a:p>
        </p:txBody>
      </p:sp>
      <p:sp>
        <p:nvSpPr>
          <p:cNvPr id="12"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3" name="Picture 12"/>
          <p:cNvPicPr>
            <a:picLocks noChangeAspect="1"/>
          </p:cNvPicPr>
          <p:nvPr userDrawn="1"/>
        </p:nvPicPr>
        <p:blipFill>
          <a:blip r:embed="rId2"/>
          <a:stretch>
            <a:fillRect/>
          </a:stretch>
        </p:blipFill>
        <p:spPr>
          <a:xfrm>
            <a:off x="732042" y="1818011"/>
            <a:ext cx="1471708" cy="128483"/>
          </a:xfrm>
          <a:prstGeom prst="rect">
            <a:avLst/>
          </a:prstGeom>
        </p:spPr>
      </p:pic>
      <p:pic>
        <p:nvPicPr>
          <p:cNvPr id="11" name="Picture 10"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37752" y="6035979"/>
            <a:ext cx="1262933" cy="850375"/>
          </a:xfrm>
          <a:prstGeom prst="rect">
            <a:avLst/>
          </a:prstGeom>
        </p:spPr>
      </p:pic>
      <p:pic>
        <p:nvPicPr>
          <p:cNvPr id="14" name="Picture 13" descr="ischool-primary-white-01.png"/>
          <p:cNvPicPr>
            <a:picLocks noChangeAspect="1"/>
          </p:cNvPicPr>
          <p:nvPr userDrawn="1"/>
        </p:nvPicPr>
        <p:blipFill>
          <a:blip r:embed="rId4"/>
          <a:stretch>
            <a:fillRect/>
          </a:stretch>
        </p:blipFill>
        <p:spPr>
          <a:xfrm>
            <a:off x="785796" y="6035981"/>
            <a:ext cx="3695299" cy="740972"/>
          </a:xfrm>
          <a:prstGeom prst="rect">
            <a:avLst/>
          </a:prstGeom>
        </p:spPr>
      </p:pic>
    </p:spTree>
    <p:extLst>
      <p:ext uri="{BB962C8B-B14F-4D97-AF65-F5344CB8AC3E}">
        <p14:creationId xmlns:p14="http://schemas.microsoft.com/office/powerpoint/2010/main" val="2963536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9"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sp>
        <p:nvSpPr>
          <p:cNvPr id="10" name="Text Placeholder 9"/>
          <p:cNvSpPr>
            <a:spLocks noGrp="1"/>
          </p:cNvSpPr>
          <p:nvPr>
            <p:ph type="body" sz="quarter" idx="11" hasCustomPrompt="1"/>
          </p:nvPr>
        </p:nvSpPr>
        <p:spPr>
          <a:xfrm>
            <a:off x="597231" y="3093653"/>
            <a:ext cx="10929485" cy="3002348"/>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sp>
        <p:nvSpPr>
          <p:cNvPr id="11" name="Text Placeholder 5"/>
          <p:cNvSpPr>
            <a:spLocks noGrp="1"/>
          </p:cNvSpPr>
          <p:nvPr>
            <p:ph type="body" sz="quarter" idx="12" hasCustomPrompt="1"/>
          </p:nvPr>
        </p:nvSpPr>
        <p:spPr>
          <a:xfrm>
            <a:off x="613833" y="2307557"/>
            <a:ext cx="10912883" cy="548228"/>
          </a:xfrm>
          <a:prstGeom prst="rect">
            <a:avLst/>
          </a:prstGeom>
        </p:spPr>
        <p:txBody>
          <a:bodyPr>
            <a:noAutofit/>
          </a:bodyPr>
          <a:lstStyle>
            <a:lvl1pPr marL="0" indent="0">
              <a:lnSpc>
                <a:spcPct val="90000"/>
              </a:lnSpc>
              <a:buNone/>
              <a:defRPr sz="3200" b="0" i="0" baseline="0">
                <a:solidFill>
                  <a:schemeClr val="tx2"/>
                </a:solidFill>
                <a:latin typeface="Uni Sans Regular" charset="0"/>
                <a:ea typeface="Uni Sans Regular" charset="0"/>
                <a:cs typeface="Uni Sans Regular" charset="0"/>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pic>
        <p:nvPicPr>
          <p:cNvPr id="13" name="Picture 12"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4" name="Picture 13"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1011381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7DDC9-59C7-744C-A146-DEC7FAB08383}"/>
              </a:ext>
            </a:extLst>
          </p:cNvPr>
          <p:cNvSpPr>
            <a:spLocks noGrp="1"/>
          </p:cNvSpPr>
          <p:nvPr>
            <p:ph type="ctrTitle"/>
          </p:nvPr>
        </p:nvSpPr>
        <p:spPr>
          <a:xfrm>
            <a:off x="1524000" y="1121833"/>
            <a:ext cx="9144000" cy="2387600"/>
          </a:xfrm>
          <a:prstGeom prst="rect">
            <a:avLst/>
          </a:prstGeo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322E6E2A-1181-6D4B-9CA1-FAB40A67FC5B}"/>
              </a:ext>
            </a:extLst>
          </p:cNvPr>
          <p:cNvSpPr>
            <a:spLocks noGrp="1"/>
          </p:cNvSpPr>
          <p:nvPr>
            <p:ph type="subTitle" idx="1"/>
          </p:nvPr>
        </p:nvSpPr>
        <p:spPr>
          <a:xfrm>
            <a:off x="1524000" y="3602568"/>
            <a:ext cx="9144000" cy="1655233"/>
          </a:xfrm>
          <a:prstGeom prst="rect">
            <a:avLst/>
          </a:prstGeo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Tree>
    <p:extLst>
      <p:ext uri="{BB962C8B-B14F-4D97-AF65-F5344CB8AC3E}">
        <p14:creationId xmlns:p14="http://schemas.microsoft.com/office/powerpoint/2010/main" val="2264942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597231" y="2307557"/>
            <a:ext cx="10929485" cy="3154535"/>
          </a:xfrm>
          <a:prstGeom prst="rect">
            <a:avLst/>
          </a:prstGeom>
        </p:spPr>
        <p:txBody>
          <a:bodyPr/>
          <a:lstStyle>
            <a:lvl1pPr marL="457189" indent="-457189">
              <a:buFont typeface="Lucida Grande"/>
              <a:buChar char="&gt;"/>
              <a:defRPr sz="3200" b="1" i="0" baseline="0">
                <a:solidFill>
                  <a:schemeClr val="tx2"/>
                </a:solidFill>
                <a:latin typeface="Open Sans" charset="0"/>
                <a:ea typeface="Open Sans" charset="0"/>
                <a:cs typeface="Open Sans" charset="0"/>
              </a:defRPr>
            </a:lvl1pPr>
            <a:lvl2pPr>
              <a:defRPr sz="2667" b="1" i="0" baseline="0">
                <a:solidFill>
                  <a:schemeClr val="tx2"/>
                </a:solidFill>
                <a:latin typeface="Open Sans" charset="0"/>
                <a:ea typeface="Open Sans" charset="0"/>
                <a:cs typeface="Open Sans" charset="0"/>
              </a:defRPr>
            </a:lvl2pPr>
            <a:lvl3pPr marL="1523962" indent="-304792">
              <a:buSzPct val="100000"/>
              <a:buFont typeface="Lucida Grande"/>
              <a:buChar char="&gt;"/>
              <a:defRPr sz="2400" b="1" i="0" baseline="0">
                <a:solidFill>
                  <a:schemeClr val="tx2"/>
                </a:solidFill>
                <a:latin typeface="Open Sans" charset="0"/>
                <a:ea typeface="Open Sans" charset="0"/>
                <a:cs typeface="Open Sans" charset="0"/>
              </a:defRPr>
            </a:lvl3pPr>
            <a:lvl4pPr>
              <a:defRPr sz="2133" b="1" i="0" baseline="0">
                <a:solidFill>
                  <a:schemeClr val="tx2"/>
                </a:solidFill>
                <a:latin typeface="Open Sans" charset="0"/>
                <a:ea typeface="Open Sans" charset="0"/>
                <a:cs typeface="Open Sans" charset="0"/>
              </a:defRPr>
            </a:lvl4pPr>
            <a:lvl5pPr marL="2743131" indent="-304792">
              <a:buFont typeface="Lucida Grande"/>
              <a:buChar char="&gt;"/>
              <a:defRPr sz="1867" b="1" i="0" baseline="0">
                <a:solidFill>
                  <a:schemeClr val="tx2"/>
                </a:solidFill>
                <a:latin typeface="Open Sans" charset="0"/>
                <a:ea typeface="Open Sans" charset="0"/>
                <a:cs typeface="Open Sans" charset="0"/>
              </a:defRPr>
            </a:lvl5pPr>
          </a:lstStyle>
          <a:p>
            <a:pPr lvl="0"/>
            <a:r>
              <a:rPr lang="en-US"/>
              <a:t>Content here (Open Sans Bold, 24 pt.)</a:t>
            </a:r>
          </a:p>
          <a:p>
            <a:pPr lvl="1"/>
            <a:r>
              <a:rPr lang="en-US"/>
              <a:t>Second level (Open Sans Bold, 20)</a:t>
            </a:r>
          </a:p>
          <a:p>
            <a:pPr lvl="2"/>
            <a:r>
              <a:rPr lang="en-US"/>
              <a:t>Third level (Open Sans Bold, 18)</a:t>
            </a:r>
          </a:p>
          <a:p>
            <a:pPr lvl="3"/>
            <a:r>
              <a:rPr lang="en-US"/>
              <a:t>Fourth level (Open Sans Bold, 16)</a:t>
            </a:r>
          </a:p>
          <a:p>
            <a:pPr lvl="4"/>
            <a:r>
              <a:rPr lang="en-US"/>
              <a:t>Fifth level (Open Sans Bold, 14)</a:t>
            </a:r>
          </a:p>
        </p:txBody>
      </p:sp>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1166" y="1818011"/>
            <a:ext cx="1453460" cy="128483"/>
          </a:xfrm>
          <a:prstGeom prst="rect">
            <a:avLst/>
          </a:prstGeom>
        </p:spPr>
      </p:pic>
      <p:sp>
        <p:nvSpPr>
          <p:cNvPr id="7" name="Text Placeholder 5"/>
          <p:cNvSpPr>
            <a:spLocks noGrp="1"/>
          </p:cNvSpPr>
          <p:nvPr>
            <p:ph type="body" sz="quarter" idx="10" hasCustomPrompt="1"/>
          </p:nvPr>
        </p:nvSpPr>
        <p:spPr>
          <a:xfrm>
            <a:off x="613833" y="495347"/>
            <a:ext cx="10912883" cy="1322664"/>
          </a:xfrm>
          <a:prstGeom prst="rect">
            <a:avLst/>
          </a:prstGeom>
        </p:spPr>
        <p:txBody>
          <a:bodyPr anchor="b">
            <a:normAutofit/>
          </a:bodyPr>
          <a:lstStyle>
            <a:lvl1pPr marL="0" indent="0">
              <a:lnSpc>
                <a:spcPct val="90000"/>
              </a:lnSpc>
              <a:buNone/>
              <a:defRPr sz="4000" b="0" i="0" baseline="0">
                <a:solidFill>
                  <a:schemeClr val="tx2"/>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HEADER HERE </a:t>
            </a:r>
          </a:p>
          <a:p>
            <a:pPr lvl="0"/>
            <a:r>
              <a:rPr lang="en-US"/>
              <a:t>(ENCODE NORMAL BLACK, 30 PT.)</a:t>
            </a:r>
          </a:p>
        </p:txBody>
      </p:sp>
      <p:pic>
        <p:nvPicPr>
          <p:cNvPr id="12" name="Picture 11"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3" name="Picture 12"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377805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757441" y="4568599"/>
            <a:ext cx="2133600" cy="186267"/>
          </a:xfrm>
          <a:prstGeom prst="rect">
            <a:avLst/>
          </a:prstGeom>
        </p:spPr>
      </p:pic>
      <p:sp>
        <p:nvSpPr>
          <p:cNvPr id="10" name="Text Placeholder 5"/>
          <p:cNvSpPr>
            <a:spLocks noGrp="1"/>
          </p:cNvSpPr>
          <p:nvPr>
            <p:ph type="body" sz="quarter" idx="11" hasCustomPrompt="1"/>
          </p:nvPr>
        </p:nvSpPr>
        <p:spPr>
          <a:xfrm>
            <a:off x="613833" y="859991"/>
            <a:ext cx="9296400" cy="3522341"/>
          </a:xfrm>
          <a:prstGeom prst="rect">
            <a:avLst/>
          </a:prstGeom>
          <a:ln>
            <a:noFill/>
          </a:ln>
        </p:spPr>
        <p:txBody>
          <a:bodyPr anchor="b">
            <a:normAutofit/>
          </a:bodyPr>
          <a:lstStyle>
            <a:lvl1pPr marL="0" indent="0">
              <a:lnSpc>
                <a:spcPct val="100000"/>
              </a:lnSpc>
              <a:buNone/>
              <a:defRPr sz="6667" b="0" i="0" baseline="0">
                <a:solidFill>
                  <a:schemeClr val="tx1"/>
                </a:solidFill>
                <a:latin typeface="Encode Sans Normal Black"/>
                <a:cs typeface="Encode Sans Normal Black"/>
              </a:defRPr>
            </a:lvl1pPr>
            <a:lvl2pPr marL="609585" indent="0">
              <a:buNone/>
              <a:defRPr b="0" i="0">
                <a:solidFill>
                  <a:srgbClr val="E8D3A2"/>
                </a:solidFill>
                <a:latin typeface="Encode Sans Normal Black"/>
                <a:cs typeface="Encode Sans Normal Black"/>
              </a:defRPr>
            </a:lvl2pPr>
            <a:lvl3pPr marL="1219170" indent="0">
              <a:buNone/>
              <a:defRPr b="0" i="0">
                <a:solidFill>
                  <a:srgbClr val="E8D3A2"/>
                </a:solidFill>
                <a:latin typeface="Encode Sans Normal Black"/>
                <a:cs typeface="Encode Sans Normal Black"/>
              </a:defRPr>
            </a:lvl3pPr>
            <a:lvl4pPr marL="1828754" indent="0">
              <a:buNone/>
              <a:defRPr b="0" i="0">
                <a:solidFill>
                  <a:srgbClr val="E8D3A2"/>
                </a:solidFill>
                <a:latin typeface="Encode Sans Normal Black"/>
                <a:cs typeface="Encode Sans Normal Black"/>
              </a:defRPr>
            </a:lvl4pPr>
            <a:lvl5pPr marL="2438339" indent="0">
              <a:buNone/>
              <a:defRPr b="0" i="0">
                <a:solidFill>
                  <a:srgbClr val="E8D3A2"/>
                </a:solidFill>
                <a:latin typeface="Encode Sans Normal Black"/>
                <a:cs typeface="Encode Sans Normal Black"/>
              </a:defRPr>
            </a:lvl5pPr>
          </a:lstStyle>
          <a:p>
            <a:pPr lvl="0"/>
            <a:r>
              <a:rPr lang="en-US"/>
              <a:t>TITLE HERE</a:t>
            </a:r>
          </a:p>
          <a:p>
            <a:pPr lvl="0"/>
            <a:r>
              <a:rPr lang="en-US"/>
              <a:t>ENCODE NORMAL</a:t>
            </a:r>
          </a:p>
          <a:p>
            <a:pPr lvl="0"/>
            <a:r>
              <a:rPr lang="en-US"/>
              <a:t>BLACK, 50 PT. </a:t>
            </a:r>
          </a:p>
        </p:txBody>
      </p:sp>
      <p:pic>
        <p:nvPicPr>
          <p:cNvPr id="9" name="Picture 8"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199527" y="6035979"/>
            <a:ext cx="1220821" cy="822020"/>
          </a:xfrm>
          <a:prstGeom prst="rect">
            <a:avLst/>
          </a:prstGeom>
        </p:spPr>
      </p:pic>
      <p:pic>
        <p:nvPicPr>
          <p:cNvPr id="11" name="Picture 10" descr="ischool-primary-purple-01.png"/>
          <p:cNvPicPr>
            <a:picLocks noChangeAspect="1"/>
          </p:cNvPicPr>
          <p:nvPr userDrawn="1"/>
        </p:nvPicPr>
        <p:blipFill>
          <a:blip r:embed="rId4"/>
          <a:stretch>
            <a:fillRect/>
          </a:stretch>
        </p:blipFill>
        <p:spPr>
          <a:xfrm>
            <a:off x="785796" y="6018063"/>
            <a:ext cx="3695299" cy="740972"/>
          </a:xfrm>
          <a:prstGeom prst="rect">
            <a:avLst/>
          </a:prstGeom>
        </p:spPr>
      </p:pic>
    </p:spTree>
    <p:extLst>
      <p:ext uri="{BB962C8B-B14F-4D97-AF65-F5344CB8AC3E}">
        <p14:creationId xmlns:p14="http://schemas.microsoft.com/office/powerpoint/2010/main" val="9797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393666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7326283"/>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7" r:id="rId7"/>
  </p:sldLayoutIdLst>
  <p:txStyles>
    <p:titleStyle>
      <a:lvl1pPr algn="ctr" defTabSz="609585"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609585" rtl="0" eaLnBrk="1" latinLnBrk="0" hangingPunct="1">
        <a:spcBef>
          <a:spcPct val="20000"/>
        </a:spcBef>
        <a:buFont typeface="Arial"/>
        <a:buChar char="•"/>
        <a:defRPr sz="4267"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733"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3200"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667"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rmAutofit/>
          </a:bodyPr>
          <a:lstStyle>
            <a:lvl1pPr lvl="0" algn="r">
              <a:buNone/>
              <a:defRPr sz="1333">
                <a:solidFill>
                  <a:schemeClr val="dk2"/>
                </a:solidFill>
              </a:defRPr>
            </a:lvl1pPr>
            <a:lvl2pPr lvl="1" algn="r">
              <a:buNone/>
              <a:defRPr sz="1333">
                <a:solidFill>
                  <a:schemeClr val="dk2"/>
                </a:solidFill>
              </a:defRPr>
            </a:lvl2pPr>
            <a:lvl3pPr lvl="2" algn="r">
              <a:buNone/>
              <a:defRPr sz="1333">
                <a:solidFill>
                  <a:schemeClr val="dk2"/>
                </a:solidFill>
              </a:defRPr>
            </a:lvl3pPr>
            <a:lvl4pPr lvl="3" algn="r">
              <a:buNone/>
              <a:defRPr sz="1333">
                <a:solidFill>
                  <a:schemeClr val="dk2"/>
                </a:solidFill>
              </a:defRPr>
            </a:lvl4pPr>
            <a:lvl5pPr lvl="4" algn="r">
              <a:buNone/>
              <a:defRPr sz="1333">
                <a:solidFill>
                  <a:schemeClr val="dk2"/>
                </a:solidFill>
              </a:defRPr>
            </a:lvl5pPr>
            <a:lvl6pPr lvl="5" algn="r">
              <a:buNone/>
              <a:defRPr sz="1333">
                <a:solidFill>
                  <a:schemeClr val="dk2"/>
                </a:solidFill>
              </a:defRPr>
            </a:lvl6pPr>
            <a:lvl7pPr lvl="6" algn="r">
              <a:buNone/>
              <a:defRPr sz="1333">
                <a:solidFill>
                  <a:schemeClr val="dk2"/>
                </a:solidFill>
              </a:defRPr>
            </a:lvl7pPr>
            <a:lvl8pPr lvl="7" algn="r">
              <a:buNone/>
              <a:defRPr sz="1333">
                <a:solidFill>
                  <a:schemeClr val="dk2"/>
                </a:solidFill>
              </a:defRPr>
            </a:lvl8pPr>
            <a:lvl9pPr lvl="8" algn="r">
              <a:buNone/>
              <a:defRPr sz="1333">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201764188"/>
      </p:ext>
    </p:extLst>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hyperlink" Target="https://www.forbes.com/sites/arthurherman/2023/02/03/wechat-chinas-other-trojan-horse/" TargetMode="External"/><Relationship Id="rId7" Type="http://schemas.openxmlformats.org/officeDocument/2006/relationships/hyperlink" Target="https://www.digitalcrew.agency/is-wechat-safe-examining-the-security-features/" TargetMode="Externa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hyperlink" Target="https://2017-2021.commerce.gov/news/press-releases/2020/09/commerce-department-prohibits-wechat-and-tiktok-transactions-protect.html" TargetMode="External"/><Relationship Id="rId5" Type="http://schemas.openxmlformats.org/officeDocument/2006/relationships/hyperlink" Target="https://www.federalregister.gov/documents/2020/08/11/2020-17700/addressing-the-threat-posed-by-wechat-and-taking-additional-steps-to-address-the-national-emergency#:~:text=Like%20TikTok%2C%20WeChat%20automatically%20captures,Americans'%20personal%20and%20proprietary%20information" TargetMode="External"/><Relationship Id="rId4" Type="http://schemas.openxmlformats.org/officeDocument/2006/relationships/hyperlink" Target="https://www.leapxpert.com/exploring-the-wechat-and-whatsapp-compliance-landscape/"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613833" y="859991"/>
            <a:ext cx="10425956" cy="3522341"/>
          </a:xfrm>
        </p:spPr>
        <p:txBody>
          <a:bodyPr anchor="b">
            <a:normAutofit/>
          </a:bodyPr>
          <a:lstStyle/>
          <a:p>
            <a:r>
              <a:rPr lang="en-US" dirty="0"/>
              <a:t>Informatics 312</a:t>
            </a:r>
          </a:p>
          <a:p>
            <a:r>
              <a:rPr lang="en-US" sz="3733" dirty="0"/>
              <a:t>Enterprise Risk Management</a:t>
            </a:r>
          </a:p>
          <a:p>
            <a:r>
              <a:rPr lang="en-US" sz="3733" dirty="0"/>
              <a:t>Week 3</a:t>
            </a:r>
          </a:p>
        </p:txBody>
      </p:sp>
      <p:sp>
        <p:nvSpPr>
          <p:cNvPr id="2" name="TextBox 1">
            <a:extLst>
              <a:ext uri="{FF2B5EF4-FFF2-40B4-BE49-F238E27FC236}">
                <a16:creationId xmlns:a16="http://schemas.microsoft.com/office/drawing/2014/main" id="{7221C0A0-F50C-9A4D-8AF7-7E30C965BE48}"/>
              </a:ext>
            </a:extLst>
          </p:cNvPr>
          <p:cNvSpPr txBox="1"/>
          <p:nvPr/>
        </p:nvSpPr>
        <p:spPr>
          <a:xfrm>
            <a:off x="16009787" y="4494133"/>
            <a:ext cx="184731" cy="1200329"/>
          </a:xfrm>
          <a:prstGeom prst="rect">
            <a:avLst/>
          </a:prstGeom>
          <a:noFill/>
        </p:spPr>
        <p:txBody>
          <a:bodyPr wrap="none" rtlCol="0">
            <a:spAutoFit/>
          </a:bodyP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E8D3A2"/>
              </a:solidFill>
              <a:effectLst/>
              <a:uLnTx/>
              <a:uFillTx/>
              <a:latin typeface="Calibri"/>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E8D3A2"/>
              </a:solidFill>
              <a:effectLst/>
              <a:uLnTx/>
              <a:uFillTx/>
              <a:latin typeface="Calibri"/>
              <a:ea typeface="+mn-ea"/>
              <a:cs typeface="+mn-cs"/>
            </a:endParaRPr>
          </a:p>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E8D3A2"/>
              </a:solidFill>
              <a:effectLst/>
              <a:uLnTx/>
              <a:uFillTx/>
              <a:latin typeface="Calibri"/>
              <a:ea typeface="+mn-ea"/>
              <a:cs typeface="+mn-cs"/>
            </a:endParaRPr>
          </a:p>
        </p:txBody>
      </p:sp>
    </p:spTree>
    <p:extLst>
      <p:ext uri="{BB962C8B-B14F-4D97-AF65-F5344CB8AC3E}">
        <p14:creationId xmlns:p14="http://schemas.microsoft.com/office/powerpoint/2010/main" val="2038487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5"/>
          <p:cNvSpPr/>
          <p:nvPr/>
        </p:nvSpPr>
        <p:spPr>
          <a:xfrm>
            <a:off x="562733" y="-50400"/>
            <a:ext cx="11182400" cy="5727600"/>
          </a:xfrm>
          <a:prstGeom prst="roundRect">
            <a:avLst>
              <a:gd name="adj" fmla="val 16667"/>
            </a:avLst>
          </a:prstGeom>
          <a:solidFill>
            <a:srgbClr val="32006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85" name="Google Shape;85;p15"/>
          <p:cNvSpPr/>
          <p:nvPr/>
        </p:nvSpPr>
        <p:spPr>
          <a:xfrm>
            <a:off x="-346561" y="5197092"/>
            <a:ext cx="13190800" cy="2077200"/>
          </a:xfrm>
          <a:prstGeom prst="rect">
            <a:avLst/>
          </a:pr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86" name="Google Shape;86;p15"/>
          <p:cNvSpPr txBox="1"/>
          <p:nvPr/>
        </p:nvSpPr>
        <p:spPr>
          <a:xfrm>
            <a:off x="2658899" y="5773734"/>
            <a:ext cx="7548800" cy="919291"/>
          </a:xfrm>
          <a:prstGeom prst="rect">
            <a:avLst/>
          </a:prstGeom>
          <a:noFill/>
          <a:ln>
            <a:noFill/>
          </a:ln>
        </p:spPr>
        <p:txBody>
          <a:bodyPr spcFirstLastPara="1" wrap="square" lIns="0" tIns="0" rIns="0" bIns="0" anchor="t" anchorCtr="0">
            <a:spAutoFit/>
          </a:bodyPr>
          <a:lstStyle/>
          <a:p>
            <a:pPr algn="ctr" defTabSz="1219170">
              <a:lnSpc>
                <a:spcPct val="140061"/>
              </a:lnSpc>
              <a:buClr>
                <a:srgbClr val="000000"/>
              </a:buClr>
            </a:pPr>
            <a:r>
              <a:rPr lang="en" sz="4267" kern="0">
                <a:solidFill>
                  <a:srgbClr val="FFFFFF"/>
                </a:solidFill>
                <a:latin typeface="Inter"/>
                <a:ea typeface="Inter"/>
                <a:cs typeface="Inter"/>
                <a:sym typeface="Inter"/>
              </a:rPr>
              <a:t>FBI Security Assessment</a:t>
            </a:r>
            <a:endParaRPr sz="4267" kern="0">
              <a:solidFill>
                <a:srgbClr val="FFFFFF"/>
              </a:solidFill>
              <a:latin typeface="Inter"/>
              <a:ea typeface="Inter"/>
              <a:cs typeface="Inter"/>
              <a:sym typeface="Inter"/>
            </a:endParaRPr>
          </a:p>
        </p:txBody>
      </p:sp>
      <p:sp>
        <p:nvSpPr>
          <p:cNvPr id="87" name="Google Shape;87;p15"/>
          <p:cNvSpPr txBox="1"/>
          <p:nvPr/>
        </p:nvSpPr>
        <p:spPr>
          <a:xfrm>
            <a:off x="1097633" y="1554501"/>
            <a:ext cx="10416800" cy="4444165"/>
          </a:xfrm>
          <a:prstGeom prst="rect">
            <a:avLst/>
          </a:prstGeom>
          <a:noFill/>
          <a:ln>
            <a:noFill/>
          </a:ln>
        </p:spPr>
        <p:txBody>
          <a:bodyPr spcFirstLastPara="1" wrap="square" lIns="0" tIns="0" rIns="0" bIns="0" anchor="t" anchorCtr="0">
            <a:spAutoFit/>
          </a:bodyPr>
          <a:lstStyle/>
          <a:p>
            <a:pPr algn="ctr" defTabSz="1219170">
              <a:lnSpc>
                <a:spcPct val="115000"/>
              </a:lnSpc>
              <a:buClr>
                <a:srgbClr val="000000"/>
              </a:buClr>
              <a:buSzPts val="1100"/>
            </a:pPr>
            <a:r>
              <a:rPr lang="en" sz="3333" kern="0">
                <a:solidFill>
                  <a:srgbClr val="FFFFFF"/>
                </a:solidFill>
                <a:latin typeface="Montserrat"/>
                <a:ea typeface="Montserrat"/>
                <a:cs typeface="Montserrat"/>
                <a:sym typeface="Montserrat"/>
              </a:rPr>
              <a:t>“The Chinese government is employing tactics that seek to influence lawmakers and public opinion to achieve policies that are more favorable to China.”</a:t>
            </a:r>
            <a:endParaRPr sz="3333" kern="0">
              <a:solidFill>
                <a:srgbClr val="FFFFFF"/>
              </a:solidFill>
              <a:latin typeface="Montserrat"/>
              <a:ea typeface="Montserrat"/>
              <a:cs typeface="Montserrat"/>
              <a:sym typeface="Montserrat"/>
            </a:endParaRPr>
          </a:p>
          <a:p>
            <a:pPr algn="ctr" defTabSz="1219170">
              <a:lnSpc>
                <a:spcPct val="115000"/>
              </a:lnSpc>
              <a:spcBef>
                <a:spcPts val="1600"/>
              </a:spcBef>
              <a:buClr>
                <a:srgbClr val="000000"/>
              </a:buClr>
              <a:buSzPts val="1100"/>
            </a:pPr>
            <a:endParaRPr sz="4267" i="1" kern="0">
              <a:solidFill>
                <a:srgbClr val="FFFFFF"/>
              </a:solidFill>
              <a:latin typeface="Barlow"/>
              <a:ea typeface="Barlow"/>
              <a:cs typeface="Barlow"/>
              <a:sym typeface="Barlow"/>
            </a:endParaRPr>
          </a:p>
          <a:p>
            <a:pPr algn="ctr" defTabSz="1219170">
              <a:lnSpc>
                <a:spcPct val="140061"/>
              </a:lnSpc>
              <a:spcBef>
                <a:spcPts val="1600"/>
              </a:spcBef>
              <a:buClr>
                <a:srgbClr val="000000"/>
              </a:buClr>
            </a:pPr>
            <a:endParaRPr sz="4267" kern="0">
              <a:solidFill>
                <a:srgbClr val="FFFFFF"/>
              </a:solidFill>
              <a:latin typeface="Inter"/>
              <a:ea typeface="Inter"/>
              <a:cs typeface="Inter"/>
              <a:sym typeface="Inter"/>
            </a:endParaRPr>
          </a:p>
        </p:txBody>
      </p:sp>
      <p:cxnSp>
        <p:nvCxnSpPr>
          <p:cNvPr id="88" name="Google Shape;88;p15"/>
          <p:cNvCxnSpPr/>
          <p:nvPr/>
        </p:nvCxnSpPr>
        <p:spPr>
          <a:xfrm rot="-5400000">
            <a:off x="4792571" y="598475"/>
            <a:ext cx="155600" cy="0"/>
          </a:xfrm>
          <a:prstGeom prst="straightConnector1">
            <a:avLst/>
          </a:prstGeom>
          <a:noFill/>
          <a:ln w="28575" cap="flat" cmpd="sng">
            <a:solidFill>
              <a:srgbClr val="192648"/>
            </a:solidFill>
            <a:prstDash val="solid"/>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2006E"/>
        </a:solidFill>
        <a:effectLst/>
      </p:bgPr>
    </p:bg>
    <p:spTree>
      <p:nvGrpSpPr>
        <p:cNvPr id="1" name="Shape 92"/>
        <p:cNvGrpSpPr/>
        <p:nvPr/>
      </p:nvGrpSpPr>
      <p:grpSpPr>
        <a:xfrm>
          <a:off x="0" y="0"/>
          <a:ext cx="0" cy="0"/>
          <a:chOff x="0" y="0"/>
          <a:chExt cx="0" cy="0"/>
        </a:xfrm>
      </p:grpSpPr>
      <p:grpSp>
        <p:nvGrpSpPr>
          <p:cNvPr id="93" name="Google Shape;93;p16"/>
          <p:cNvGrpSpPr/>
          <p:nvPr/>
        </p:nvGrpSpPr>
        <p:grpSpPr>
          <a:xfrm>
            <a:off x="1662516" y="566139"/>
            <a:ext cx="10088457" cy="1672062"/>
            <a:chOff x="0" y="0"/>
            <a:chExt cx="20176915" cy="3344123"/>
          </a:xfrm>
        </p:grpSpPr>
        <p:sp>
          <p:nvSpPr>
            <p:cNvPr id="94" name="Google Shape;94;p16"/>
            <p:cNvSpPr/>
            <p:nvPr/>
          </p:nvSpPr>
          <p:spPr>
            <a:xfrm>
              <a:off x="0" y="0"/>
              <a:ext cx="20176915" cy="3344123"/>
            </a:xfrm>
            <a:custGeom>
              <a:avLst/>
              <a:gdLst/>
              <a:ahLst/>
              <a:cxnLst/>
              <a:rect l="l" t="t" r="r" b="b"/>
              <a:pathLst>
                <a:path w="5117797" h="848224" extrusionOk="0">
                  <a:moveTo>
                    <a:pt x="4993337" y="848224"/>
                  </a:moveTo>
                  <a:lnTo>
                    <a:pt x="124460" y="848224"/>
                  </a:lnTo>
                  <a:cubicBezTo>
                    <a:pt x="55880" y="848224"/>
                    <a:pt x="0" y="792344"/>
                    <a:pt x="0" y="723764"/>
                  </a:cubicBezTo>
                  <a:lnTo>
                    <a:pt x="0" y="124460"/>
                  </a:lnTo>
                  <a:cubicBezTo>
                    <a:pt x="0" y="55880"/>
                    <a:pt x="55880" y="0"/>
                    <a:pt x="124460" y="0"/>
                  </a:cubicBezTo>
                  <a:lnTo>
                    <a:pt x="4993337" y="0"/>
                  </a:lnTo>
                  <a:cubicBezTo>
                    <a:pt x="5061917" y="0"/>
                    <a:pt x="5117797" y="55880"/>
                    <a:pt x="5117797" y="124460"/>
                  </a:cubicBezTo>
                  <a:lnTo>
                    <a:pt x="5117797" y="723764"/>
                  </a:lnTo>
                  <a:cubicBezTo>
                    <a:pt x="5117797" y="792344"/>
                    <a:pt x="5061917" y="848224"/>
                    <a:pt x="4993337" y="848224"/>
                  </a:cubicBezTo>
                  <a:close/>
                </a:path>
              </a:pathLst>
            </a:cu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5" name="Google Shape;95;p16"/>
            <p:cNvSpPr txBox="1"/>
            <p:nvPr/>
          </p:nvSpPr>
          <p:spPr>
            <a:xfrm>
              <a:off x="543242" y="1964392"/>
              <a:ext cx="19182299" cy="1107996"/>
            </a:xfrm>
            <a:prstGeom prst="rect">
              <a:avLst/>
            </a:prstGeom>
            <a:noFill/>
            <a:ln>
              <a:noFill/>
            </a:ln>
          </p:spPr>
          <p:txBody>
            <a:bodyPr spcFirstLastPara="1" wrap="square" lIns="0" tIns="0" rIns="0" bIns="0" anchor="t" anchorCtr="0">
              <a:spAutoFit/>
            </a:bodyPr>
            <a:lstStyle/>
            <a:p>
              <a:pPr algn="ctr" defTabSz="1219170">
                <a:lnSpc>
                  <a:spcPct val="150000"/>
                </a:lnSpc>
                <a:buClr>
                  <a:srgbClr val="000000"/>
                </a:buClr>
              </a:pPr>
              <a:r>
                <a:rPr lang="en" sz="2400" kern="0">
                  <a:solidFill>
                    <a:srgbClr val="000000"/>
                  </a:solidFill>
                  <a:latin typeface="Inter"/>
                  <a:ea typeface="Inter"/>
                  <a:cs typeface="Inter"/>
                  <a:sym typeface="Inter"/>
                </a:rPr>
                <a:t>Implemented Privacy Mode, transparency on data collection</a:t>
              </a:r>
              <a:endParaRPr sz="933" kern="0">
                <a:solidFill>
                  <a:srgbClr val="000000"/>
                </a:solidFill>
                <a:latin typeface="Arial"/>
                <a:cs typeface="Arial"/>
                <a:sym typeface="Arial"/>
              </a:endParaRPr>
            </a:p>
          </p:txBody>
        </p:sp>
        <p:sp>
          <p:nvSpPr>
            <p:cNvPr id="96" name="Google Shape;96;p16"/>
            <p:cNvSpPr txBox="1"/>
            <p:nvPr/>
          </p:nvSpPr>
          <p:spPr>
            <a:xfrm>
              <a:off x="4527160" y="542744"/>
              <a:ext cx="11118001" cy="1772794"/>
            </a:xfrm>
            <a:prstGeom prst="rect">
              <a:avLst/>
            </a:prstGeom>
            <a:noFill/>
            <a:ln>
              <a:noFill/>
            </a:ln>
          </p:spPr>
          <p:txBody>
            <a:bodyPr spcFirstLastPara="1" wrap="square" lIns="0" tIns="0" rIns="0" bIns="0" anchor="t" anchorCtr="0">
              <a:spAutoFit/>
            </a:bodyPr>
            <a:lstStyle/>
            <a:p>
              <a:pPr algn="ctr" defTabSz="1219170">
                <a:lnSpc>
                  <a:spcPct val="120000"/>
                </a:lnSpc>
                <a:buClr>
                  <a:srgbClr val="000000"/>
                </a:buClr>
              </a:pPr>
              <a:r>
                <a:rPr lang="en" sz="4800" b="1" kern="0">
                  <a:solidFill>
                    <a:srgbClr val="000000"/>
                  </a:solidFill>
                  <a:latin typeface="Play"/>
                  <a:ea typeface="Play"/>
                  <a:cs typeface="Play"/>
                  <a:sym typeface="Play"/>
                </a:rPr>
                <a:t>Data Minimization</a:t>
              </a:r>
              <a:endParaRPr sz="933" kern="0">
                <a:solidFill>
                  <a:srgbClr val="000000"/>
                </a:solidFill>
                <a:latin typeface="Arial"/>
                <a:cs typeface="Arial"/>
                <a:sym typeface="Arial"/>
              </a:endParaRPr>
            </a:p>
          </p:txBody>
        </p:sp>
      </p:grpSp>
      <p:grpSp>
        <p:nvGrpSpPr>
          <p:cNvPr id="97" name="Google Shape;97;p16"/>
          <p:cNvGrpSpPr/>
          <p:nvPr/>
        </p:nvGrpSpPr>
        <p:grpSpPr>
          <a:xfrm>
            <a:off x="1662515" y="2593159"/>
            <a:ext cx="10088484" cy="1672062"/>
            <a:chOff x="0" y="0"/>
            <a:chExt cx="20176968" cy="3344123"/>
          </a:xfrm>
        </p:grpSpPr>
        <p:sp>
          <p:nvSpPr>
            <p:cNvPr id="98" name="Google Shape;98;p16"/>
            <p:cNvSpPr/>
            <p:nvPr/>
          </p:nvSpPr>
          <p:spPr>
            <a:xfrm>
              <a:off x="0" y="0"/>
              <a:ext cx="20176915" cy="3344123"/>
            </a:xfrm>
            <a:custGeom>
              <a:avLst/>
              <a:gdLst/>
              <a:ahLst/>
              <a:cxnLst/>
              <a:rect l="l" t="t" r="r" b="b"/>
              <a:pathLst>
                <a:path w="5117797" h="848224" extrusionOk="0">
                  <a:moveTo>
                    <a:pt x="4993337" y="848224"/>
                  </a:moveTo>
                  <a:lnTo>
                    <a:pt x="124460" y="848224"/>
                  </a:lnTo>
                  <a:cubicBezTo>
                    <a:pt x="55880" y="848224"/>
                    <a:pt x="0" y="792344"/>
                    <a:pt x="0" y="723764"/>
                  </a:cubicBezTo>
                  <a:lnTo>
                    <a:pt x="0" y="124460"/>
                  </a:lnTo>
                  <a:cubicBezTo>
                    <a:pt x="0" y="55880"/>
                    <a:pt x="55880" y="0"/>
                    <a:pt x="124460" y="0"/>
                  </a:cubicBezTo>
                  <a:lnTo>
                    <a:pt x="4993337" y="0"/>
                  </a:lnTo>
                  <a:cubicBezTo>
                    <a:pt x="5061917" y="0"/>
                    <a:pt x="5117797" y="55880"/>
                    <a:pt x="5117797" y="124460"/>
                  </a:cubicBezTo>
                  <a:lnTo>
                    <a:pt x="5117797" y="723764"/>
                  </a:lnTo>
                  <a:cubicBezTo>
                    <a:pt x="5117797" y="792344"/>
                    <a:pt x="5061917" y="848224"/>
                    <a:pt x="4993337" y="848224"/>
                  </a:cubicBezTo>
                  <a:close/>
                </a:path>
              </a:pathLst>
            </a:custGeom>
            <a:solidFill>
              <a:srgbClr val="4B2E83"/>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9" name="Google Shape;99;p16"/>
            <p:cNvSpPr txBox="1"/>
            <p:nvPr/>
          </p:nvSpPr>
          <p:spPr>
            <a:xfrm>
              <a:off x="603768" y="1940884"/>
              <a:ext cx="19573200" cy="1046696"/>
            </a:xfrm>
            <a:prstGeom prst="rect">
              <a:avLst/>
            </a:prstGeom>
            <a:noFill/>
            <a:ln>
              <a:noFill/>
            </a:ln>
          </p:spPr>
          <p:txBody>
            <a:bodyPr spcFirstLastPara="1" wrap="square" lIns="0" tIns="0" rIns="0" bIns="0" anchor="t" anchorCtr="0">
              <a:spAutoFit/>
            </a:bodyPr>
            <a:lstStyle/>
            <a:p>
              <a:pPr algn="ctr" defTabSz="1219170">
                <a:lnSpc>
                  <a:spcPct val="150000"/>
                </a:lnSpc>
                <a:buClr>
                  <a:srgbClr val="000000"/>
                </a:buClr>
              </a:pPr>
              <a:r>
                <a:rPr lang="en" sz="2267" kern="0">
                  <a:solidFill>
                    <a:srgbClr val="FFFFFF"/>
                  </a:solidFill>
                  <a:latin typeface="Inter"/>
                  <a:ea typeface="Inter"/>
                  <a:cs typeface="Inter"/>
                  <a:sym typeface="Inter"/>
                </a:rPr>
                <a:t>Warn users about potential mis/disinformation or fraudulent messages</a:t>
              </a:r>
              <a:endParaRPr sz="800" kern="0">
                <a:solidFill>
                  <a:srgbClr val="000000"/>
                </a:solidFill>
                <a:latin typeface="Arial"/>
                <a:cs typeface="Arial"/>
                <a:sym typeface="Arial"/>
              </a:endParaRPr>
            </a:p>
          </p:txBody>
        </p:sp>
        <p:sp>
          <p:nvSpPr>
            <p:cNvPr id="100" name="Google Shape;100;p16"/>
            <p:cNvSpPr txBox="1"/>
            <p:nvPr/>
          </p:nvSpPr>
          <p:spPr>
            <a:xfrm>
              <a:off x="4527160" y="193862"/>
              <a:ext cx="11118000" cy="1772794"/>
            </a:xfrm>
            <a:prstGeom prst="rect">
              <a:avLst/>
            </a:prstGeom>
            <a:noFill/>
            <a:ln>
              <a:noFill/>
            </a:ln>
          </p:spPr>
          <p:txBody>
            <a:bodyPr spcFirstLastPara="1" wrap="square" lIns="0" tIns="0" rIns="0" bIns="0" anchor="t" anchorCtr="0">
              <a:spAutoFit/>
            </a:bodyPr>
            <a:lstStyle/>
            <a:p>
              <a:pPr algn="ctr" defTabSz="1219170">
                <a:lnSpc>
                  <a:spcPct val="120000"/>
                </a:lnSpc>
                <a:buClr>
                  <a:srgbClr val="000000"/>
                </a:buClr>
              </a:pPr>
              <a:r>
                <a:rPr lang="en" sz="4800" b="1" kern="0">
                  <a:solidFill>
                    <a:srgbClr val="FFFFFF"/>
                  </a:solidFill>
                  <a:latin typeface="Play"/>
                  <a:ea typeface="Play"/>
                  <a:cs typeface="Play"/>
                  <a:sym typeface="Play"/>
                </a:rPr>
                <a:t>Message Flagging</a:t>
              </a:r>
              <a:endParaRPr sz="933" kern="0">
                <a:solidFill>
                  <a:srgbClr val="000000"/>
                </a:solidFill>
                <a:latin typeface="Arial"/>
                <a:cs typeface="Arial"/>
                <a:sym typeface="Arial"/>
              </a:endParaRPr>
            </a:p>
          </p:txBody>
        </p:sp>
      </p:grpSp>
      <p:grpSp>
        <p:nvGrpSpPr>
          <p:cNvPr id="101" name="Google Shape;101;p16"/>
          <p:cNvGrpSpPr/>
          <p:nvPr/>
        </p:nvGrpSpPr>
        <p:grpSpPr>
          <a:xfrm>
            <a:off x="1662515" y="4620181"/>
            <a:ext cx="10034597" cy="1672062"/>
            <a:chOff x="0" y="0"/>
            <a:chExt cx="20069194" cy="3344123"/>
          </a:xfrm>
        </p:grpSpPr>
        <p:sp>
          <p:nvSpPr>
            <p:cNvPr id="102" name="Google Shape;102;p16"/>
            <p:cNvSpPr/>
            <p:nvPr/>
          </p:nvSpPr>
          <p:spPr>
            <a:xfrm>
              <a:off x="0" y="0"/>
              <a:ext cx="20069194" cy="3344123"/>
            </a:xfrm>
            <a:custGeom>
              <a:avLst/>
              <a:gdLst/>
              <a:ahLst/>
              <a:cxnLst/>
              <a:rect l="l" t="t" r="r" b="b"/>
              <a:pathLst>
                <a:path w="5090474" h="848224" extrusionOk="0">
                  <a:moveTo>
                    <a:pt x="4966014" y="848224"/>
                  </a:moveTo>
                  <a:lnTo>
                    <a:pt x="124460" y="848224"/>
                  </a:lnTo>
                  <a:cubicBezTo>
                    <a:pt x="55880" y="848224"/>
                    <a:pt x="0" y="792344"/>
                    <a:pt x="0" y="723764"/>
                  </a:cubicBezTo>
                  <a:lnTo>
                    <a:pt x="0" y="124460"/>
                  </a:lnTo>
                  <a:cubicBezTo>
                    <a:pt x="0" y="55880"/>
                    <a:pt x="55880" y="0"/>
                    <a:pt x="124460" y="0"/>
                  </a:cubicBezTo>
                  <a:lnTo>
                    <a:pt x="4966014" y="0"/>
                  </a:lnTo>
                  <a:cubicBezTo>
                    <a:pt x="5034594" y="0"/>
                    <a:pt x="5090474" y="55880"/>
                    <a:pt x="5090474" y="124460"/>
                  </a:cubicBezTo>
                  <a:lnTo>
                    <a:pt x="5090474" y="723764"/>
                  </a:lnTo>
                  <a:cubicBezTo>
                    <a:pt x="5090474" y="792344"/>
                    <a:pt x="5034594" y="848224"/>
                    <a:pt x="4966014" y="848224"/>
                  </a:cubicBezTo>
                  <a:close/>
                </a:path>
              </a:pathLst>
            </a:custGeom>
            <a:solidFill>
              <a:srgbClr val="FFFFFF"/>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03" name="Google Shape;103;p16"/>
            <p:cNvSpPr txBox="1"/>
            <p:nvPr/>
          </p:nvSpPr>
          <p:spPr>
            <a:xfrm>
              <a:off x="4502992" y="1964372"/>
              <a:ext cx="11058600" cy="1107996"/>
            </a:xfrm>
            <a:prstGeom prst="rect">
              <a:avLst/>
            </a:prstGeom>
            <a:noFill/>
            <a:ln>
              <a:noFill/>
            </a:ln>
          </p:spPr>
          <p:txBody>
            <a:bodyPr spcFirstLastPara="1" wrap="square" lIns="0" tIns="0" rIns="0" bIns="0" anchor="t" anchorCtr="0">
              <a:spAutoFit/>
            </a:bodyPr>
            <a:lstStyle/>
            <a:p>
              <a:pPr algn="ctr" defTabSz="1219170">
                <a:lnSpc>
                  <a:spcPct val="150000"/>
                </a:lnSpc>
                <a:buClr>
                  <a:srgbClr val="000000"/>
                </a:buClr>
              </a:pPr>
              <a:r>
                <a:rPr lang="en" sz="2400" kern="0">
                  <a:solidFill>
                    <a:srgbClr val="000000"/>
                  </a:solidFill>
                  <a:latin typeface="Inter"/>
                  <a:ea typeface="Inter"/>
                  <a:cs typeface="Inter"/>
                  <a:sym typeface="Inter"/>
                </a:rPr>
                <a:t>Identify security risks </a:t>
              </a:r>
              <a:endParaRPr sz="933" kern="0">
                <a:solidFill>
                  <a:srgbClr val="000000"/>
                </a:solidFill>
                <a:latin typeface="Arial"/>
                <a:cs typeface="Arial"/>
                <a:sym typeface="Arial"/>
              </a:endParaRPr>
            </a:p>
          </p:txBody>
        </p:sp>
        <p:sp>
          <p:nvSpPr>
            <p:cNvPr id="104" name="Google Shape;104;p16"/>
            <p:cNvSpPr txBox="1"/>
            <p:nvPr/>
          </p:nvSpPr>
          <p:spPr>
            <a:xfrm>
              <a:off x="2439300" y="542774"/>
              <a:ext cx="14986800" cy="1772794"/>
            </a:xfrm>
            <a:prstGeom prst="rect">
              <a:avLst/>
            </a:prstGeom>
            <a:noFill/>
            <a:ln>
              <a:noFill/>
            </a:ln>
          </p:spPr>
          <p:txBody>
            <a:bodyPr spcFirstLastPara="1" wrap="square" lIns="0" tIns="0" rIns="0" bIns="0" anchor="t" anchorCtr="0">
              <a:spAutoFit/>
            </a:bodyPr>
            <a:lstStyle/>
            <a:p>
              <a:pPr algn="ctr" defTabSz="1219170">
                <a:lnSpc>
                  <a:spcPct val="120000"/>
                </a:lnSpc>
                <a:buClr>
                  <a:srgbClr val="000000"/>
                </a:buClr>
              </a:pPr>
              <a:r>
                <a:rPr lang="en" sz="4800" b="1" kern="0">
                  <a:solidFill>
                    <a:srgbClr val="000000"/>
                  </a:solidFill>
                  <a:latin typeface="Play"/>
                  <a:ea typeface="Play"/>
                  <a:cs typeface="Play"/>
                  <a:sym typeface="Play"/>
                </a:rPr>
                <a:t>Audits and Transparency</a:t>
              </a:r>
              <a:endParaRPr sz="933" kern="0">
                <a:solidFill>
                  <a:srgbClr val="000000"/>
                </a:solidFill>
                <a:latin typeface="Arial"/>
                <a:cs typeface="Arial"/>
                <a:sym typeface="Arial"/>
              </a:endParaRPr>
            </a:p>
          </p:txBody>
        </p:sp>
      </p:grpSp>
      <p:sp>
        <p:nvSpPr>
          <p:cNvPr id="105" name="Google Shape;105;p16"/>
          <p:cNvSpPr txBox="1"/>
          <p:nvPr/>
        </p:nvSpPr>
        <p:spPr>
          <a:xfrm rot="-5400000">
            <a:off x="-2700400" y="2702913"/>
            <a:ext cx="6880400" cy="1452577"/>
          </a:xfrm>
          <a:prstGeom prst="rect">
            <a:avLst/>
          </a:prstGeom>
          <a:noFill/>
          <a:ln>
            <a:noFill/>
          </a:ln>
        </p:spPr>
        <p:txBody>
          <a:bodyPr spcFirstLastPara="1" wrap="square" lIns="0" tIns="0" rIns="0" bIns="0" anchor="t" anchorCtr="0">
            <a:spAutoFit/>
          </a:bodyPr>
          <a:lstStyle/>
          <a:p>
            <a:pPr algn="ctr" defTabSz="1219170">
              <a:lnSpc>
                <a:spcPct val="120000"/>
              </a:lnSpc>
              <a:buClr>
                <a:srgbClr val="000000"/>
              </a:buClr>
            </a:pPr>
            <a:r>
              <a:rPr lang="en" sz="7866" b="1" kern="0">
                <a:solidFill>
                  <a:srgbClr val="FFFFFF"/>
                </a:solidFill>
                <a:latin typeface="Play"/>
                <a:ea typeface="Play"/>
                <a:cs typeface="Play"/>
                <a:sym typeface="Play"/>
              </a:rPr>
              <a:t>Mitigations</a:t>
            </a:r>
            <a:endParaRPr sz="7866" kern="0">
              <a:solidFill>
                <a:srgbClr val="000000"/>
              </a:solidFill>
              <a:latin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415600" y="593367"/>
            <a:ext cx="11360800" cy="763600"/>
          </a:xfrm>
          <a:prstGeom prst="rect">
            <a:avLst/>
          </a:prstGeom>
        </p:spPr>
        <p:txBody>
          <a:bodyPr spcFirstLastPara="1" wrap="square" lIns="121900" tIns="121900" rIns="121900" bIns="121900" anchor="t" anchorCtr="0">
            <a:normAutofit/>
          </a:bodyPr>
          <a:lstStyle/>
          <a:p>
            <a:r>
              <a:rPr lang="en"/>
              <a:t>Sources</a:t>
            </a:r>
            <a:endParaRPr/>
          </a:p>
        </p:txBody>
      </p:sp>
      <p:sp>
        <p:nvSpPr>
          <p:cNvPr id="111" name="Google Shape;111;p17"/>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a:bodyPr>
          <a:lstStyle/>
          <a:p>
            <a:r>
              <a:rPr lang="en" u="sng">
                <a:solidFill>
                  <a:schemeClr val="hlink"/>
                </a:solidFill>
                <a:hlinkClick r:id="rId3"/>
              </a:rPr>
              <a:t>https://www.forbes.com/sites/arthurherman/2023/02/03/wechat-chinas-other-trojan-horse/</a:t>
            </a:r>
            <a:endParaRPr/>
          </a:p>
          <a:p>
            <a:r>
              <a:rPr lang="en" u="sng">
                <a:solidFill>
                  <a:schemeClr val="hlink"/>
                </a:solidFill>
                <a:hlinkClick r:id="rId4"/>
              </a:rPr>
              <a:t>https://www.leapxpert.com/exploring-the-wechat-and-whatsapp-compliance-landscape/</a:t>
            </a:r>
            <a:endParaRPr/>
          </a:p>
          <a:p>
            <a:r>
              <a:rPr lang="en" u="sng">
                <a:solidFill>
                  <a:schemeClr val="hlink"/>
                </a:solidFill>
                <a:hlinkClick r:id="rId5"/>
              </a:rPr>
              <a:t>https://www.federalregister.gov/documents/2020/08/11/2020-17700/addressing-the-threat-posed-by-wechat-and-taking-additional-steps-to-address-the-national-emergency#:~:text=Like%20TikTok%2C%20WeChat%20automatically%20captures,Americans'%20personal%20and%20proprietary%20information</a:t>
            </a:r>
            <a:r>
              <a:rPr lang="en"/>
              <a:t>.</a:t>
            </a:r>
            <a:endParaRPr/>
          </a:p>
          <a:p>
            <a:r>
              <a:rPr lang="en" u="sng">
                <a:solidFill>
                  <a:schemeClr val="hlink"/>
                </a:solidFill>
                <a:hlinkClick r:id="rId6"/>
              </a:rPr>
              <a:t>https://2017-2021.commerce.gov/news/press-releases/2020/09/commerce-department-prohibits-wechat-and-tiktok-transactions-protect.html</a:t>
            </a:r>
            <a:endParaRPr/>
          </a:p>
          <a:p>
            <a:r>
              <a:rPr lang="en" u="sng">
                <a:solidFill>
                  <a:schemeClr val="hlink"/>
                </a:solidFill>
                <a:hlinkClick r:id="rId7"/>
              </a:rPr>
              <a:t>https://www.digitalcrew.agency/is-wechat-safe-examining-the-security-features/</a:t>
            </a: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5"/>
        <p:cNvGrpSpPr/>
        <p:nvPr/>
      </p:nvGrpSpPr>
      <p:grpSpPr>
        <a:xfrm>
          <a:off x="0" y="0"/>
          <a:ext cx="0" cy="0"/>
          <a:chOff x="0" y="0"/>
          <a:chExt cx="0" cy="0"/>
        </a:xfrm>
      </p:grpSpPr>
      <p:grpSp>
        <p:nvGrpSpPr>
          <p:cNvPr id="116" name="Google Shape;116;p18"/>
          <p:cNvGrpSpPr/>
          <p:nvPr/>
        </p:nvGrpSpPr>
        <p:grpSpPr>
          <a:xfrm>
            <a:off x="636201" y="1430734"/>
            <a:ext cx="10688716" cy="4289278"/>
            <a:chOff x="0" y="0"/>
            <a:chExt cx="12203589" cy="2520338"/>
          </a:xfrm>
        </p:grpSpPr>
        <p:sp>
          <p:nvSpPr>
            <p:cNvPr id="117" name="Google Shape;117;p18"/>
            <p:cNvSpPr/>
            <p:nvPr/>
          </p:nvSpPr>
          <p:spPr>
            <a:xfrm>
              <a:off x="0" y="0"/>
              <a:ext cx="12203589" cy="2520338"/>
            </a:xfrm>
            <a:custGeom>
              <a:avLst/>
              <a:gdLst/>
              <a:ahLst/>
              <a:cxnLst/>
              <a:rect l="l" t="t" r="r" b="b"/>
              <a:pathLst>
                <a:path w="4433638" h="915654" extrusionOk="0">
                  <a:moveTo>
                    <a:pt x="4309177" y="915654"/>
                  </a:moveTo>
                  <a:lnTo>
                    <a:pt x="124460" y="915654"/>
                  </a:lnTo>
                  <a:cubicBezTo>
                    <a:pt x="55880" y="915654"/>
                    <a:pt x="0" y="859774"/>
                    <a:pt x="0" y="791194"/>
                  </a:cubicBezTo>
                  <a:lnTo>
                    <a:pt x="0" y="124460"/>
                  </a:lnTo>
                  <a:cubicBezTo>
                    <a:pt x="0" y="55880"/>
                    <a:pt x="55880" y="0"/>
                    <a:pt x="124460" y="0"/>
                  </a:cubicBezTo>
                  <a:lnTo>
                    <a:pt x="4309178" y="0"/>
                  </a:lnTo>
                  <a:cubicBezTo>
                    <a:pt x="4377758" y="0"/>
                    <a:pt x="4433638" y="55880"/>
                    <a:pt x="4433638" y="124460"/>
                  </a:cubicBezTo>
                  <a:lnTo>
                    <a:pt x="4433638" y="791194"/>
                  </a:lnTo>
                  <a:cubicBezTo>
                    <a:pt x="4433638" y="859774"/>
                    <a:pt x="4377758" y="915654"/>
                    <a:pt x="4309178" y="915654"/>
                  </a:cubicBezTo>
                  <a:close/>
                </a:path>
              </a:pathLst>
            </a:cu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18" name="Google Shape;118;p18"/>
            <p:cNvSpPr txBox="1"/>
            <p:nvPr/>
          </p:nvSpPr>
          <p:spPr>
            <a:xfrm>
              <a:off x="1021959" y="509673"/>
              <a:ext cx="10672500" cy="1175390"/>
            </a:xfrm>
            <a:prstGeom prst="rect">
              <a:avLst/>
            </a:prstGeom>
            <a:noFill/>
            <a:ln>
              <a:noFill/>
            </a:ln>
          </p:spPr>
          <p:txBody>
            <a:bodyPr spcFirstLastPara="1" wrap="square" lIns="0" tIns="0" rIns="0" bIns="0" anchor="t" anchorCtr="0">
              <a:spAutoFit/>
            </a:bodyPr>
            <a:lstStyle/>
            <a:p>
              <a:pPr algn="ctr" defTabSz="1219170">
                <a:lnSpc>
                  <a:spcPct val="129976"/>
                </a:lnSpc>
                <a:buClr>
                  <a:srgbClr val="000000"/>
                </a:buClr>
              </a:pPr>
              <a:r>
                <a:rPr lang="en" sz="3333" b="1" kern="0">
                  <a:solidFill>
                    <a:srgbClr val="FFFFFF"/>
                  </a:solidFill>
                  <a:latin typeface="Roboto"/>
                  <a:ea typeface="Roboto"/>
                  <a:cs typeface="Roboto"/>
                  <a:sym typeface="Roboto"/>
                </a:rPr>
                <a:t>WeChat has 1.48 million monthly active users in the US. 23% of US internet users in the 18–24 age group use WeChat.</a:t>
              </a:r>
              <a:r>
                <a:rPr lang="en" sz="3333" b="1" kern="0">
                  <a:solidFill>
                    <a:srgbClr val="FFFFFF"/>
                  </a:solidFill>
                  <a:latin typeface="Inter"/>
                  <a:ea typeface="Inter"/>
                  <a:cs typeface="Inter"/>
                  <a:sym typeface="Inter"/>
                </a:rPr>
                <a:t> </a:t>
              </a:r>
              <a:endParaRPr sz="3333" b="1" kern="0">
                <a:solidFill>
                  <a:srgbClr val="FFFFFF"/>
                </a:solidFill>
                <a:latin typeface="Arial"/>
                <a:cs typeface="Arial"/>
                <a:sym typeface="Arial"/>
              </a:endParaRPr>
            </a:p>
          </p:txBody>
        </p:sp>
      </p:grpSp>
      <p:sp>
        <p:nvSpPr>
          <p:cNvPr id="119" name="Google Shape;119;p18"/>
          <p:cNvSpPr txBox="1"/>
          <p:nvPr/>
        </p:nvSpPr>
        <p:spPr>
          <a:xfrm>
            <a:off x="473900" y="390401"/>
            <a:ext cx="10688800" cy="886397"/>
          </a:xfrm>
          <a:prstGeom prst="rect">
            <a:avLst/>
          </a:prstGeom>
          <a:noFill/>
          <a:ln>
            <a:noFill/>
          </a:ln>
        </p:spPr>
        <p:txBody>
          <a:bodyPr spcFirstLastPara="1" wrap="square" lIns="0" tIns="0" rIns="0" bIns="0" anchor="t" anchorCtr="0">
            <a:spAutoFit/>
          </a:bodyPr>
          <a:lstStyle/>
          <a:p>
            <a:pPr defTabSz="1219170">
              <a:lnSpc>
                <a:spcPct val="120000"/>
              </a:lnSpc>
              <a:buClr>
                <a:srgbClr val="000000"/>
              </a:buClr>
            </a:pPr>
            <a:r>
              <a:rPr lang="en" sz="4800" b="1" kern="0">
                <a:solidFill>
                  <a:srgbClr val="000000"/>
                </a:solidFill>
                <a:latin typeface="Lato"/>
                <a:ea typeface="Lato"/>
                <a:cs typeface="Lato"/>
                <a:sym typeface="Lato"/>
              </a:rPr>
              <a:t>WeChat American Impact</a:t>
            </a:r>
            <a:endParaRPr sz="933" b="1" kern="0">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3"/>
        <p:cNvGrpSpPr/>
        <p:nvPr/>
      </p:nvGrpSpPr>
      <p:grpSpPr>
        <a:xfrm>
          <a:off x="0" y="0"/>
          <a:ext cx="0" cy="0"/>
          <a:chOff x="0" y="0"/>
          <a:chExt cx="0" cy="0"/>
        </a:xfrm>
      </p:grpSpPr>
      <p:sp>
        <p:nvSpPr>
          <p:cNvPr id="124" name="Google Shape;124;p19"/>
          <p:cNvSpPr/>
          <p:nvPr/>
        </p:nvSpPr>
        <p:spPr>
          <a:xfrm>
            <a:off x="562733" y="446633"/>
            <a:ext cx="11182400" cy="5727600"/>
          </a:xfrm>
          <a:prstGeom prst="roundRect">
            <a:avLst>
              <a:gd name="adj" fmla="val 16667"/>
            </a:avLst>
          </a:prstGeom>
          <a:solidFill>
            <a:srgbClr val="32006E"/>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defTabSz="1219170">
              <a:buClr>
                <a:srgbClr val="000000"/>
              </a:buClr>
            </a:pPr>
            <a:endParaRPr sz="1867" kern="0">
              <a:solidFill>
                <a:srgbClr val="000000"/>
              </a:solidFill>
              <a:latin typeface="Arial"/>
              <a:cs typeface="Arial"/>
              <a:sym typeface="Arial"/>
            </a:endParaRPr>
          </a:p>
        </p:txBody>
      </p:sp>
      <p:sp>
        <p:nvSpPr>
          <p:cNvPr id="125" name="Google Shape;125;p19"/>
          <p:cNvSpPr txBox="1"/>
          <p:nvPr/>
        </p:nvSpPr>
        <p:spPr>
          <a:xfrm>
            <a:off x="1815600" y="1407433"/>
            <a:ext cx="8560800" cy="3447098"/>
          </a:xfrm>
          <a:prstGeom prst="rect">
            <a:avLst/>
          </a:prstGeom>
          <a:noFill/>
          <a:ln>
            <a:noFill/>
          </a:ln>
        </p:spPr>
        <p:txBody>
          <a:bodyPr spcFirstLastPara="1" wrap="square" lIns="0" tIns="0" rIns="0" bIns="0" anchor="t" anchorCtr="0">
            <a:spAutoFit/>
          </a:bodyPr>
          <a:lstStyle/>
          <a:p>
            <a:pPr defTabSz="1219170">
              <a:lnSpc>
                <a:spcPct val="115000"/>
              </a:lnSpc>
              <a:buClr>
                <a:srgbClr val="000000"/>
              </a:buClr>
              <a:buSzPts val="1100"/>
            </a:pPr>
            <a:r>
              <a:rPr lang="en" sz="2000" b="1" kern="0">
                <a:solidFill>
                  <a:srgbClr val="FFFFFF"/>
                </a:solidFill>
                <a:latin typeface="Lato"/>
                <a:ea typeface="Lato"/>
                <a:cs typeface="Lato"/>
                <a:sym typeface="Lato"/>
              </a:rPr>
              <a:t>Why Chinese Government is Flagged as Threat</a:t>
            </a:r>
            <a:endParaRPr sz="2000" b="1" kern="0">
              <a:solidFill>
                <a:srgbClr val="FFFFFF"/>
              </a:solidFill>
              <a:latin typeface="Lato"/>
              <a:ea typeface="Lato"/>
              <a:cs typeface="Lato"/>
              <a:sym typeface="Lato"/>
            </a:endParaRPr>
          </a:p>
          <a:p>
            <a:pPr defTabSz="1219170">
              <a:lnSpc>
                <a:spcPct val="115000"/>
              </a:lnSpc>
              <a:spcBef>
                <a:spcPts val="1600"/>
              </a:spcBef>
              <a:buClr>
                <a:srgbClr val="000000"/>
              </a:buClr>
              <a:buSzPts val="1100"/>
            </a:pPr>
            <a:r>
              <a:rPr lang="en" sz="2000" kern="0">
                <a:solidFill>
                  <a:srgbClr val="FFFFFF"/>
                </a:solidFill>
                <a:latin typeface="Lato"/>
                <a:ea typeface="Lato"/>
                <a:cs typeface="Lato"/>
                <a:sym typeface="Lato"/>
              </a:rPr>
              <a:t>‘‘The application captures the personal and proprietary information of Chinese nationals visiting the United States, thereby allowing the Chinese Communist Party a mechanism for keeping tabs on Chinese citizens who may be enjoying the benefits of a free society’</a:t>
            </a:r>
            <a:endParaRPr sz="2000" kern="0">
              <a:solidFill>
                <a:srgbClr val="FFFFFF"/>
              </a:solidFill>
              <a:latin typeface="Lato"/>
              <a:ea typeface="Lato"/>
              <a:cs typeface="Lato"/>
              <a:sym typeface="Lato"/>
            </a:endParaRPr>
          </a:p>
          <a:p>
            <a:pPr defTabSz="1219170">
              <a:lnSpc>
                <a:spcPct val="115000"/>
              </a:lnSpc>
              <a:spcBef>
                <a:spcPts val="1600"/>
              </a:spcBef>
              <a:spcAft>
                <a:spcPts val="1600"/>
              </a:spcAft>
              <a:buClr>
                <a:srgbClr val="000000"/>
              </a:buClr>
              <a:buSzPts val="1100"/>
            </a:pPr>
            <a:r>
              <a:rPr lang="en" sz="2000" kern="0">
                <a:solidFill>
                  <a:srgbClr val="FFFFFF"/>
                </a:solidFill>
                <a:latin typeface="Lato"/>
                <a:ea typeface="Lato"/>
                <a:cs typeface="Lato"/>
                <a:sym typeface="Lato"/>
              </a:rPr>
              <a:t>In March 2019, a researcher reportedly discovered a Chinese database containing billions of WeChat messages sent from users in not only China but also the United States, Taiwan, South Korea, and Australia. </a:t>
            </a:r>
            <a:endParaRPr sz="4267" kern="0">
              <a:solidFill>
                <a:srgbClr val="FFFFFF"/>
              </a:solidFill>
              <a:latin typeface="Lato"/>
              <a:ea typeface="Lato"/>
              <a:cs typeface="Lato"/>
              <a:sym typeface="Lato"/>
            </a:endParaRPr>
          </a:p>
        </p:txBody>
      </p:sp>
      <p:cxnSp>
        <p:nvCxnSpPr>
          <p:cNvPr id="126" name="Google Shape;126;p19"/>
          <p:cNvCxnSpPr/>
          <p:nvPr/>
        </p:nvCxnSpPr>
        <p:spPr>
          <a:xfrm rot="-5400000">
            <a:off x="4792571" y="598475"/>
            <a:ext cx="155600" cy="0"/>
          </a:xfrm>
          <a:prstGeom prst="straightConnector1">
            <a:avLst/>
          </a:prstGeom>
          <a:noFill/>
          <a:ln w="28575" cap="flat" cmpd="sng">
            <a:solidFill>
              <a:srgbClr val="192648"/>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80600" y="1676400"/>
            <a:ext cx="10830800" cy="2118000"/>
          </a:xfrm>
          <a:prstGeom prst="rect">
            <a:avLst/>
          </a:prstGeom>
        </p:spPr>
        <p:txBody>
          <a:bodyPr spcFirstLastPara="1" wrap="square" lIns="121900" tIns="121900" rIns="121900" bIns="121900" anchor="b" anchorCtr="0">
            <a:normAutofit/>
          </a:bodyPr>
          <a:lstStyle/>
          <a:p>
            <a:pPr>
              <a:spcBef>
                <a:spcPts val="0"/>
              </a:spcBef>
            </a:pPr>
            <a:r>
              <a:rPr lang="en"/>
              <a:t>WeChat Risk Analysis</a:t>
            </a:r>
            <a:endParaRPr/>
          </a:p>
        </p:txBody>
      </p:sp>
      <p:sp>
        <p:nvSpPr>
          <p:cNvPr id="60" name="Google Shape;60;p13"/>
          <p:cNvSpPr txBox="1">
            <a:spLocks noGrp="1"/>
          </p:cNvSpPr>
          <p:nvPr>
            <p:ph type="subTitle" idx="1"/>
          </p:nvPr>
        </p:nvSpPr>
        <p:spPr>
          <a:xfrm>
            <a:off x="680600" y="4243084"/>
            <a:ext cx="10830800" cy="840000"/>
          </a:xfrm>
          <a:prstGeom prst="rect">
            <a:avLst/>
          </a:prstGeom>
        </p:spPr>
        <p:txBody>
          <a:bodyPr spcFirstLastPara="1" wrap="square" lIns="121900" tIns="121900" rIns="121900" bIns="121900" anchor="t" anchorCtr="0">
            <a:normAutofit/>
          </a:bodyPr>
          <a:lstStyle/>
          <a:p>
            <a:pPr>
              <a:spcBef>
                <a:spcPts val="0"/>
              </a:spcBef>
            </a:pPr>
            <a:r>
              <a:rPr lang="en"/>
              <a:t>Shaaz Charania, Evan Choi, Jake Ku, Tess Turner</a:t>
            </a:r>
            <a:endParaRPr/>
          </a:p>
        </p:txBody>
      </p:sp>
      <p:pic>
        <p:nvPicPr>
          <p:cNvPr id="61" name="Google Shape;61;p13"/>
          <p:cNvPicPr preferRelativeResize="0"/>
          <p:nvPr/>
        </p:nvPicPr>
        <p:blipFill>
          <a:blip r:embed="rId3">
            <a:alphaModFix/>
          </a:blip>
          <a:stretch>
            <a:fillRect/>
          </a:stretch>
        </p:blipFill>
        <p:spPr>
          <a:xfrm>
            <a:off x="4968368" y="296434"/>
            <a:ext cx="2255233" cy="225523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415600" y="563567"/>
            <a:ext cx="11360800" cy="763600"/>
          </a:xfrm>
          <a:prstGeom prst="rect">
            <a:avLst/>
          </a:prstGeom>
        </p:spPr>
        <p:txBody>
          <a:bodyPr spcFirstLastPara="1" wrap="square" lIns="121900" tIns="121900" rIns="121900" bIns="121900" anchor="t" anchorCtr="0">
            <a:noAutofit/>
          </a:bodyPr>
          <a:lstStyle/>
          <a:p>
            <a:pPr>
              <a:buSzPts val="990"/>
            </a:pPr>
            <a:r>
              <a:rPr lang="en" sz="4027"/>
              <a:t>Risks?</a:t>
            </a:r>
            <a:endParaRPr sz="4027"/>
          </a:p>
        </p:txBody>
      </p:sp>
      <p:sp>
        <p:nvSpPr>
          <p:cNvPr id="67" name="Google Shape;67;p14"/>
          <p:cNvSpPr txBox="1">
            <a:spLocks noGrp="1"/>
          </p:cNvSpPr>
          <p:nvPr>
            <p:ph type="body" idx="1"/>
          </p:nvPr>
        </p:nvSpPr>
        <p:spPr>
          <a:xfrm>
            <a:off x="415600" y="1536633"/>
            <a:ext cx="11360800" cy="4555200"/>
          </a:xfrm>
          <a:prstGeom prst="rect">
            <a:avLst/>
          </a:prstGeom>
        </p:spPr>
        <p:txBody>
          <a:bodyPr spcFirstLastPara="1" wrap="square" lIns="121900" tIns="121900" rIns="121900" bIns="121900" anchor="t" anchorCtr="0">
            <a:normAutofit fontScale="77500" lnSpcReduction="20000"/>
          </a:bodyPr>
          <a:lstStyle/>
          <a:p>
            <a:pPr>
              <a:buClr>
                <a:srgbClr val="37474F"/>
              </a:buClr>
            </a:pPr>
            <a:r>
              <a:rPr lang="en" b="1">
                <a:solidFill>
                  <a:srgbClr val="37474F"/>
                </a:solidFill>
              </a:rPr>
              <a:t>Automatically collects data from its users (Grey Rhino)</a:t>
            </a:r>
            <a:endParaRPr b="1">
              <a:solidFill>
                <a:srgbClr val="37474F"/>
              </a:solidFill>
            </a:endParaRPr>
          </a:p>
          <a:p>
            <a:pPr lvl="1">
              <a:buClr>
                <a:srgbClr val="37474F"/>
              </a:buClr>
            </a:pPr>
            <a:r>
              <a:rPr lang="en">
                <a:solidFill>
                  <a:srgbClr val="37474F"/>
                </a:solidFill>
              </a:rPr>
              <a:t>Gives Chinese Government access to Americans’ personal information</a:t>
            </a:r>
            <a:endParaRPr>
              <a:solidFill>
                <a:srgbClr val="37474F"/>
              </a:solidFill>
            </a:endParaRPr>
          </a:p>
          <a:p>
            <a:pPr lvl="2">
              <a:buClr>
                <a:srgbClr val="37474F"/>
              </a:buClr>
            </a:pPr>
            <a:r>
              <a:rPr lang="en">
                <a:solidFill>
                  <a:srgbClr val="37474F"/>
                </a:solidFill>
              </a:rPr>
              <a:t>Location Data</a:t>
            </a:r>
            <a:endParaRPr>
              <a:solidFill>
                <a:srgbClr val="37474F"/>
              </a:solidFill>
            </a:endParaRPr>
          </a:p>
          <a:p>
            <a:pPr lvl="2">
              <a:buClr>
                <a:srgbClr val="37474F"/>
              </a:buClr>
            </a:pPr>
            <a:r>
              <a:rPr lang="en">
                <a:solidFill>
                  <a:srgbClr val="37474F"/>
                </a:solidFill>
              </a:rPr>
              <a:t>Personal data getting leaked through various third party backdoors</a:t>
            </a:r>
            <a:endParaRPr>
              <a:solidFill>
                <a:srgbClr val="37474F"/>
              </a:solidFill>
            </a:endParaRPr>
          </a:p>
          <a:p>
            <a:pPr lvl="2">
              <a:buClr>
                <a:srgbClr val="37474F"/>
              </a:buClr>
            </a:pPr>
            <a:r>
              <a:rPr lang="en">
                <a:solidFill>
                  <a:srgbClr val="37474F"/>
                </a:solidFill>
              </a:rPr>
              <a:t>Gives CCP access to Chinese nationals personal information who may be experiencing benefits of a free society for the first time in their lives  </a:t>
            </a:r>
            <a:endParaRPr>
              <a:solidFill>
                <a:srgbClr val="37474F"/>
              </a:solidFill>
            </a:endParaRPr>
          </a:p>
          <a:p>
            <a:pPr>
              <a:buClr>
                <a:srgbClr val="37474F"/>
              </a:buClr>
            </a:pPr>
            <a:r>
              <a:rPr lang="en" b="1">
                <a:solidFill>
                  <a:srgbClr val="37474F"/>
                </a:solidFill>
              </a:rPr>
              <a:t>Automatic Censorship</a:t>
            </a:r>
            <a:endParaRPr b="1">
              <a:solidFill>
                <a:srgbClr val="37474F"/>
              </a:solidFill>
            </a:endParaRPr>
          </a:p>
          <a:p>
            <a:pPr lvl="1" indent="-440256">
              <a:buClr>
                <a:srgbClr val="37474F"/>
              </a:buClr>
              <a:buSzPts val="1600"/>
            </a:pPr>
            <a:r>
              <a:rPr lang="en">
                <a:solidFill>
                  <a:srgbClr val="37474F"/>
                </a:solidFill>
              </a:rPr>
              <a:t>WeChat began censoring content related to the LGBTQ+ community, leading to widespread criticism from activists and human rights organizations. (free speech)</a:t>
            </a:r>
            <a:endParaRPr>
              <a:solidFill>
                <a:srgbClr val="37474F"/>
              </a:solidFill>
            </a:endParaRPr>
          </a:p>
          <a:p>
            <a:pPr lvl="1">
              <a:buClr>
                <a:srgbClr val="37474F"/>
              </a:buClr>
            </a:pPr>
            <a:r>
              <a:rPr lang="en">
                <a:solidFill>
                  <a:srgbClr val="37474F"/>
                </a:solidFill>
              </a:rPr>
              <a:t>Can spread disinformation campaigns benefitting CCP</a:t>
            </a:r>
            <a:endParaRPr>
              <a:solidFill>
                <a:srgbClr val="37474F"/>
              </a:solidFill>
            </a:endParaRPr>
          </a:p>
        </p:txBody>
      </p:sp>
      <p:pic>
        <p:nvPicPr>
          <p:cNvPr id="68" name="Google Shape;68;p14"/>
          <p:cNvPicPr preferRelativeResize="0"/>
          <p:nvPr/>
        </p:nvPicPr>
        <p:blipFill>
          <a:blip r:embed="rId3">
            <a:alphaModFix/>
          </a:blip>
          <a:stretch>
            <a:fillRect/>
          </a:stretch>
        </p:blipFill>
        <p:spPr>
          <a:xfrm>
            <a:off x="9409234" y="288067"/>
            <a:ext cx="2367167" cy="236716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415600" y="363133"/>
            <a:ext cx="11360800" cy="763600"/>
          </a:xfrm>
          <a:prstGeom prst="rect">
            <a:avLst/>
          </a:prstGeom>
        </p:spPr>
        <p:txBody>
          <a:bodyPr spcFirstLastPara="1" wrap="square" lIns="121900" tIns="121900" rIns="121900" bIns="121900" anchor="t" anchorCtr="0">
            <a:noAutofit/>
          </a:bodyPr>
          <a:lstStyle/>
          <a:p>
            <a:pPr>
              <a:buSzPts val="990"/>
            </a:pPr>
            <a:r>
              <a:rPr lang="en" sz="4027"/>
              <a:t>Risk Mitigation</a:t>
            </a:r>
            <a:endParaRPr sz="4027"/>
          </a:p>
        </p:txBody>
      </p:sp>
      <p:sp>
        <p:nvSpPr>
          <p:cNvPr id="74" name="Google Shape;74;p15"/>
          <p:cNvSpPr txBox="1">
            <a:spLocks noGrp="1"/>
          </p:cNvSpPr>
          <p:nvPr>
            <p:ph type="body" idx="1"/>
          </p:nvPr>
        </p:nvSpPr>
        <p:spPr>
          <a:xfrm>
            <a:off x="505033" y="1484533"/>
            <a:ext cx="11360800" cy="4555200"/>
          </a:xfrm>
          <a:prstGeom prst="rect">
            <a:avLst/>
          </a:prstGeom>
        </p:spPr>
        <p:txBody>
          <a:bodyPr spcFirstLastPara="1" wrap="square" lIns="121900" tIns="121900" rIns="121900" bIns="121900" anchor="t" anchorCtr="0">
            <a:normAutofit fontScale="70000" lnSpcReduction="20000"/>
          </a:bodyPr>
          <a:lstStyle/>
          <a:p>
            <a:pPr>
              <a:buClr>
                <a:srgbClr val="37474F"/>
              </a:buClr>
            </a:pPr>
            <a:r>
              <a:rPr lang="en" b="1">
                <a:solidFill>
                  <a:srgbClr val="37474F"/>
                </a:solidFill>
              </a:rPr>
              <a:t>We Chat</a:t>
            </a:r>
            <a:endParaRPr b="1">
              <a:solidFill>
                <a:srgbClr val="37474F"/>
              </a:solidFill>
            </a:endParaRPr>
          </a:p>
          <a:p>
            <a:pPr lvl="1">
              <a:buClr>
                <a:srgbClr val="37474F"/>
              </a:buClr>
            </a:pPr>
            <a:r>
              <a:rPr lang="en">
                <a:solidFill>
                  <a:srgbClr val="37474F"/>
                </a:solidFill>
              </a:rPr>
              <a:t>1. Selling the company to a US Business</a:t>
            </a:r>
            <a:endParaRPr>
              <a:solidFill>
                <a:srgbClr val="37474F"/>
              </a:solidFill>
            </a:endParaRPr>
          </a:p>
          <a:p>
            <a:pPr lvl="1">
              <a:buClr>
                <a:srgbClr val="37474F"/>
              </a:buClr>
            </a:pPr>
            <a:r>
              <a:rPr lang="en">
                <a:solidFill>
                  <a:srgbClr val="37474F"/>
                </a:solidFill>
              </a:rPr>
              <a:t>2. Create a “US” branch in order for US citizens to only get their data collected by the US branch</a:t>
            </a:r>
            <a:endParaRPr>
              <a:solidFill>
                <a:srgbClr val="37474F"/>
              </a:solidFill>
            </a:endParaRPr>
          </a:p>
          <a:p>
            <a:pPr lvl="2">
              <a:buClr>
                <a:srgbClr val="37474F"/>
              </a:buClr>
            </a:pPr>
            <a:r>
              <a:rPr lang="en">
                <a:solidFill>
                  <a:srgbClr val="37474F"/>
                </a:solidFill>
              </a:rPr>
              <a:t>This will allow the data collection to stay only within the country</a:t>
            </a:r>
            <a:endParaRPr>
              <a:solidFill>
                <a:srgbClr val="37474F"/>
              </a:solidFill>
            </a:endParaRPr>
          </a:p>
          <a:p>
            <a:pPr lvl="2">
              <a:buClr>
                <a:srgbClr val="37474F"/>
              </a:buClr>
            </a:pPr>
            <a:r>
              <a:rPr lang="en">
                <a:solidFill>
                  <a:srgbClr val="37474F"/>
                </a:solidFill>
              </a:rPr>
              <a:t>This will allow WeChat to continue operations in China</a:t>
            </a:r>
            <a:endParaRPr>
              <a:solidFill>
                <a:srgbClr val="37474F"/>
              </a:solidFill>
            </a:endParaRPr>
          </a:p>
          <a:p>
            <a:pPr lvl="2">
              <a:buClr>
                <a:srgbClr val="37474F"/>
              </a:buClr>
            </a:pPr>
            <a:r>
              <a:rPr lang="en">
                <a:solidFill>
                  <a:srgbClr val="37474F"/>
                </a:solidFill>
              </a:rPr>
              <a:t>This data collection will not be allowed to be sold to third-parties</a:t>
            </a:r>
            <a:endParaRPr>
              <a:solidFill>
                <a:srgbClr val="37474F"/>
              </a:solidFill>
            </a:endParaRPr>
          </a:p>
          <a:p>
            <a:pPr>
              <a:buClr>
                <a:srgbClr val="37474F"/>
              </a:buClr>
            </a:pPr>
            <a:r>
              <a:rPr lang="en" b="1">
                <a:solidFill>
                  <a:srgbClr val="37474F"/>
                </a:solidFill>
              </a:rPr>
              <a:t>Users</a:t>
            </a:r>
            <a:endParaRPr b="1">
              <a:solidFill>
                <a:srgbClr val="37474F"/>
              </a:solidFill>
            </a:endParaRPr>
          </a:p>
          <a:p>
            <a:pPr lvl="1">
              <a:buClr>
                <a:srgbClr val="37474F"/>
              </a:buClr>
            </a:pPr>
            <a:r>
              <a:rPr lang="en">
                <a:solidFill>
                  <a:srgbClr val="37474F"/>
                </a:solidFill>
              </a:rPr>
              <a:t>Delete the App</a:t>
            </a:r>
            <a:endParaRPr>
              <a:solidFill>
                <a:srgbClr val="37474F"/>
              </a:solidFill>
            </a:endParaRPr>
          </a:p>
          <a:p>
            <a:pPr lvl="1">
              <a:buClr>
                <a:srgbClr val="37474F"/>
              </a:buClr>
            </a:pPr>
            <a:r>
              <a:rPr lang="en">
                <a:solidFill>
                  <a:srgbClr val="37474F"/>
                </a:solidFill>
              </a:rPr>
              <a:t>Turn of location sharing</a:t>
            </a:r>
            <a:endParaRPr>
              <a:solidFill>
                <a:srgbClr val="37474F"/>
              </a:solidFill>
            </a:endParaRPr>
          </a:p>
          <a:p>
            <a:pPr lvl="1">
              <a:buClr>
                <a:srgbClr val="37474F"/>
              </a:buClr>
            </a:pPr>
            <a:r>
              <a:rPr lang="en">
                <a:solidFill>
                  <a:srgbClr val="37474F"/>
                </a:solidFill>
              </a:rPr>
              <a:t>Limit access to photos and contacts</a:t>
            </a:r>
            <a:endParaRPr>
              <a:solidFill>
                <a:srgbClr val="37474F"/>
              </a:solidFill>
            </a:endParaRPr>
          </a:p>
          <a:p>
            <a:pPr lvl="1">
              <a:buClr>
                <a:srgbClr val="37474F"/>
              </a:buClr>
            </a:pPr>
            <a:r>
              <a:rPr lang="en">
                <a:solidFill>
                  <a:srgbClr val="37474F"/>
                </a:solidFill>
              </a:rPr>
              <a:t>Avoid Suspicious Links and Files</a:t>
            </a:r>
            <a:endParaRPr>
              <a:solidFill>
                <a:srgbClr val="37474F"/>
              </a:solidFill>
            </a:endParaRPr>
          </a:p>
          <a:p>
            <a:pPr lvl="1">
              <a:buClr>
                <a:srgbClr val="37474F"/>
              </a:buClr>
            </a:pPr>
            <a:r>
              <a:rPr lang="en">
                <a:solidFill>
                  <a:srgbClr val="37474F"/>
                </a:solidFill>
              </a:rPr>
              <a:t>Limit communicating sensitive information on app</a:t>
            </a:r>
            <a:endParaRPr>
              <a:solidFill>
                <a:srgbClr val="37474F"/>
              </a:solidFill>
            </a:endParaRPr>
          </a:p>
        </p:txBody>
      </p:sp>
      <p:pic>
        <p:nvPicPr>
          <p:cNvPr id="75" name="Google Shape;75;p15"/>
          <p:cNvPicPr preferRelativeResize="0"/>
          <p:nvPr/>
        </p:nvPicPr>
        <p:blipFill>
          <a:blip r:embed="rId3">
            <a:alphaModFix/>
          </a:blip>
          <a:stretch>
            <a:fillRect/>
          </a:stretch>
        </p:blipFill>
        <p:spPr>
          <a:xfrm>
            <a:off x="9501934" y="4121734"/>
            <a:ext cx="2170532" cy="21705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82F7FF-D096-EC8A-D6CF-4EAD5C74F269}"/>
              </a:ext>
            </a:extLst>
          </p:cNvPr>
          <p:cNvSpPr>
            <a:spLocks noGrp="1"/>
          </p:cNvSpPr>
          <p:nvPr>
            <p:ph type="body" sz="quarter" idx="11"/>
          </p:nvPr>
        </p:nvSpPr>
        <p:spPr/>
        <p:txBody>
          <a:bodyPr/>
          <a:lstStyle/>
          <a:p>
            <a:r>
              <a:rPr lang="en-US" dirty="0"/>
              <a:t>Emerging Risk Topics: Digital Services Act (EU DSA)</a:t>
            </a:r>
          </a:p>
        </p:txBody>
      </p:sp>
    </p:spTree>
    <p:extLst>
      <p:ext uri="{BB962C8B-B14F-4D97-AF65-F5344CB8AC3E}">
        <p14:creationId xmlns:p14="http://schemas.microsoft.com/office/powerpoint/2010/main" val="2607791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DA0BBD6E-54C7-7D58-047F-E244DD1FA9CE}"/>
              </a:ext>
            </a:extLst>
          </p:cNvPr>
          <p:cNvSpPr>
            <a:spLocks noGrp="1"/>
          </p:cNvSpPr>
          <p:nvPr>
            <p:ph type="body" sz="quarter" idx="11"/>
          </p:nvPr>
        </p:nvSpPr>
        <p:spPr/>
        <p:txBody>
          <a:bodyPr/>
          <a:lstStyle/>
          <a:p>
            <a:r>
              <a:rPr lang="en-US" b="0" i="0" dirty="0">
                <a:solidFill>
                  <a:srgbClr val="001D35"/>
                </a:solidFill>
                <a:effectLst/>
                <a:latin typeface="Google Sans"/>
              </a:rPr>
              <a:t>"Content moderation" refers to the process of actively monitoring and managing user-generated content on online platforms to ensure it adheres to established community guidelines, legal requirements, and ethical standards, while "content integrity" signifies the accuracy, authenticity, and reliability of that content, meaning it is free from misinformation, manipulation, or other forms of distortion.</a:t>
            </a:r>
          </a:p>
          <a:p>
            <a:endParaRPr lang="en-US" dirty="0"/>
          </a:p>
        </p:txBody>
      </p:sp>
      <p:sp>
        <p:nvSpPr>
          <p:cNvPr id="6" name="Text Placeholder 5">
            <a:extLst>
              <a:ext uri="{FF2B5EF4-FFF2-40B4-BE49-F238E27FC236}">
                <a16:creationId xmlns:a16="http://schemas.microsoft.com/office/drawing/2014/main" id="{B4C1E93F-2F36-7702-667D-0BA209237A1E}"/>
              </a:ext>
            </a:extLst>
          </p:cNvPr>
          <p:cNvSpPr>
            <a:spLocks noGrp="1"/>
          </p:cNvSpPr>
          <p:nvPr>
            <p:ph type="body" sz="quarter" idx="10"/>
          </p:nvPr>
        </p:nvSpPr>
        <p:spPr/>
        <p:txBody>
          <a:bodyPr/>
          <a:lstStyle/>
          <a:p>
            <a:r>
              <a:rPr lang="en-US" dirty="0"/>
              <a:t>What is content moderation?</a:t>
            </a:r>
          </a:p>
        </p:txBody>
      </p:sp>
    </p:spTree>
    <p:extLst>
      <p:ext uri="{BB962C8B-B14F-4D97-AF65-F5344CB8AC3E}">
        <p14:creationId xmlns:p14="http://schemas.microsoft.com/office/powerpoint/2010/main" val="369935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792E7FE-7B52-ACB8-3DE5-E20F554646E2}"/>
              </a:ext>
            </a:extLst>
          </p:cNvPr>
          <p:cNvSpPr>
            <a:spLocks noGrp="1"/>
          </p:cNvSpPr>
          <p:nvPr>
            <p:ph type="body" sz="quarter" idx="11"/>
          </p:nvPr>
        </p:nvSpPr>
        <p:spPr/>
        <p:txBody>
          <a:bodyPr/>
          <a:lstStyle/>
          <a:p>
            <a:r>
              <a:rPr lang="en-US" sz="2400" dirty="0"/>
              <a:t>In November 2020, the Trump administration declared downloads of the Tik Tok and WeChat apps to be threats to national security and banned them both as of November 20, 2020. </a:t>
            </a:r>
          </a:p>
          <a:p>
            <a:r>
              <a:rPr lang="en-US" sz="2400" dirty="0"/>
              <a:t>The Biden administration has since reversed the order and is conducting its own "evidence-based" analysis of the potential security risks of using the apps. </a:t>
            </a:r>
          </a:p>
          <a:p>
            <a:r>
              <a:rPr lang="en-US" sz="2400" dirty="0"/>
              <a:t>What are the risks that the applications pose? Be specific.</a:t>
            </a:r>
          </a:p>
          <a:p>
            <a:r>
              <a:rPr lang="en-US" sz="2400" dirty="0"/>
              <a:t>Is there a way to mitigate the risks that each app poses?</a:t>
            </a:r>
          </a:p>
          <a:p>
            <a:pPr marL="0" indent="0" algn="ctr">
              <a:buNone/>
            </a:pPr>
            <a:r>
              <a:rPr lang="en-US" sz="2000" dirty="0">
                <a:highlight>
                  <a:srgbClr val="FFFF00"/>
                </a:highlight>
              </a:rPr>
              <a:t>Groups 1-4 Take Tik Tok; </a:t>
            </a:r>
          </a:p>
          <a:p>
            <a:pPr marL="0" indent="0" algn="ctr">
              <a:buNone/>
            </a:pPr>
            <a:r>
              <a:rPr lang="en-US" sz="2000" dirty="0">
                <a:highlight>
                  <a:srgbClr val="FFFF00"/>
                </a:highlight>
              </a:rPr>
              <a:t>Groups 5-7 Take WeChat.</a:t>
            </a:r>
          </a:p>
        </p:txBody>
      </p:sp>
      <p:sp>
        <p:nvSpPr>
          <p:cNvPr id="3" name="Text Placeholder 2">
            <a:extLst>
              <a:ext uri="{FF2B5EF4-FFF2-40B4-BE49-F238E27FC236}">
                <a16:creationId xmlns:a16="http://schemas.microsoft.com/office/drawing/2014/main" id="{2D4A2EB5-8F9C-58BF-FB28-7B76CC62C503}"/>
              </a:ext>
            </a:extLst>
          </p:cNvPr>
          <p:cNvSpPr>
            <a:spLocks noGrp="1"/>
          </p:cNvSpPr>
          <p:nvPr>
            <p:ph type="body" sz="quarter" idx="10"/>
          </p:nvPr>
        </p:nvSpPr>
        <p:spPr/>
        <p:txBody>
          <a:bodyPr/>
          <a:lstStyle/>
          <a:p>
            <a:r>
              <a:rPr lang="en-US" dirty="0"/>
              <a:t>The Question</a:t>
            </a:r>
          </a:p>
        </p:txBody>
      </p:sp>
    </p:spTree>
    <p:extLst>
      <p:ext uri="{BB962C8B-B14F-4D97-AF65-F5344CB8AC3E}">
        <p14:creationId xmlns:p14="http://schemas.microsoft.com/office/powerpoint/2010/main" val="2452401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9A9E514-F043-3F51-F1C8-09BB738D22E3}"/>
              </a:ext>
            </a:extLst>
          </p:cNvPr>
          <p:cNvSpPr>
            <a:spLocks noGrp="1"/>
          </p:cNvSpPr>
          <p:nvPr>
            <p:ph type="body" sz="quarter" idx="11"/>
          </p:nvPr>
        </p:nvSpPr>
        <p:spPr/>
        <p:txBody>
          <a:bodyPr/>
          <a:lstStyle/>
          <a:p>
            <a:r>
              <a:rPr lang="en-US" b="0" i="0" dirty="0">
                <a:solidFill>
                  <a:srgbClr val="001D35"/>
                </a:solidFill>
                <a:effectLst/>
                <a:latin typeface="Google Sans"/>
              </a:rPr>
              <a:t>Integrity risk management refers to a system within an organization that identifies, assesses, and mitigates risks related to ethical breaches, misconduct, fraud, corruption, and other actions that could compromise the organization's reputation and integrity, often focusing on upholding high ethical standards and compliance with regulations across all levels of the company; essentially, managing potential risks that could undermine the organization's trustworthiness and ethical conduct.</a:t>
            </a:r>
            <a:endParaRPr lang="en-US" dirty="0"/>
          </a:p>
        </p:txBody>
      </p:sp>
      <p:sp>
        <p:nvSpPr>
          <p:cNvPr id="3" name="Text Placeholder 2">
            <a:extLst>
              <a:ext uri="{FF2B5EF4-FFF2-40B4-BE49-F238E27FC236}">
                <a16:creationId xmlns:a16="http://schemas.microsoft.com/office/drawing/2014/main" id="{A5219815-704D-33B5-6470-498B2A03BE90}"/>
              </a:ext>
            </a:extLst>
          </p:cNvPr>
          <p:cNvSpPr>
            <a:spLocks noGrp="1"/>
          </p:cNvSpPr>
          <p:nvPr>
            <p:ph type="body" sz="quarter" idx="10"/>
          </p:nvPr>
        </p:nvSpPr>
        <p:spPr/>
        <p:txBody>
          <a:bodyPr/>
          <a:lstStyle/>
          <a:p>
            <a:r>
              <a:rPr lang="en-US" dirty="0"/>
              <a:t>What is Integrity Risk Management?</a:t>
            </a:r>
          </a:p>
        </p:txBody>
      </p:sp>
    </p:spTree>
    <p:extLst>
      <p:ext uri="{BB962C8B-B14F-4D97-AF65-F5344CB8AC3E}">
        <p14:creationId xmlns:p14="http://schemas.microsoft.com/office/powerpoint/2010/main" val="2250247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36DE8-D581-67EE-EE5B-0373B78E840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D5BBFEB-96E0-FD58-D9CA-8FBB2D1CC9A6}"/>
              </a:ext>
            </a:extLst>
          </p:cNvPr>
          <p:cNvSpPr>
            <a:spLocks noGrp="1"/>
          </p:cNvSpPr>
          <p:nvPr>
            <p:ph type="body" sz="quarter" idx="11"/>
          </p:nvPr>
        </p:nvSpPr>
        <p:spPr/>
        <p:txBody>
          <a:bodyPr/>
          <a:lstStyle/>
          <a:p>
            <a:r>
              <a:rPr lang="en-US" dirty="0"/>
              <a:t>In Class Debate 1: Facebook and Cambridge Analytica</a:t>
            </a:r>
          </a:p>
        </p:txBody>
      </p:sp>
    </p:spTree>
    <p:extLst>
      <p:ext uri="{BB962C8B-B14F-4D97-AF65-F5344CB8AC3E}">
        <p14:creationId xmlns:p14="http://schemas.microsoft.com/office/powerpoint/2010/main" val="2273395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4655BA-26D0-EBB4-6B5F-6FF5CA48E120}"/>
              </a:ext>
            </a:extLst>
          </p:cNvPr>
          <p:cNvSpPr>
            <a:spLocks noGrp="1"/>
          </p:cNvSpPr>
          <p:nvPr>
            <p:ph type="body" sz="quarter" idx="11"/>
          </p:nvPr>
        </p:nvSpPr>
        <p:spPr/>
        <p:txBody>
          <a:bodyPr/>
          <a:lstStyle/>
          <a:p>
            <a:endParaRPr lang="en-US"/>
          </a:p>
        </p:txBody>
      </p:sp>
      <p:sp>
        <p:nvSpPr>
          <p:cNvPr id="3" name="Text Placeholder 2">
            <a:extLst>
              <a:ext uri="{FF2B5EF4-FFF2-40B4-BE49-F238E27FC236}">
                <a16:creationId xmlns:a16="http://schemas.microsoft.com/office/drawing/2014/main" id="{6EBCD9EA-59F9-C74B-17D7-B110CD95F4F0}"/>
              </a:ext>
            </a:extLst>
          </p:cNvPr>
          <p:cNvSpPr>
            <a:spLocks noGrp="1"/>
          </p:cNvSpPr>
          <p:nvPr>
            <p:ph type="body" sz="quarter" idx="10"/>
          </p:nvPr>
        </p:nvSpPr>
        <p:spPr/>
        <p:txBody>
          <a:bodyPr/>
          <a:lstStyle/>
          <a:p>
            <a:endParaRPr lang="en-US"/>
          </a:p>
        </p:txBody>
      </p:sp>
      <p:pic>
        <p:nvPicPr>
          <p:cNvPr id="1026" name="Picture 2">
            <a:extLst>
              <a:ext uri="{FF2B5EF4-FFF2-40B4-BE49-F238E27FC236}">
                <a16:creationId xmlns:a16="http://schemas.microsoft.com/office/drawing/2014/main" id="{A7466A91-AE16-9B16-2EE4-56060AA0A6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75"/>
            <a:ext cx="12192000" cy="6799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88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15600" y="2445233"/>
            <a:ext cx="11360800" cy="858000"/>
          </a:xfrm>
          <a:prstGeom prst="rect">
            <a:avLst/>
          </a:prstGeom>
        </p:spPr>
        <p:txBody>
          <a:bodyPr spcFirstLastPara="1" wrap="square" lIns="121900" tIns="121900" rIns="121900" bIns="121900" anchor="b" anchorCtr="0">
            <a:noAutofit/>
          </a:bodyPr>
          <a:lstStyle/>
          <a:p>
            <a:pPr>
              <a:lnSpc>
                <a:spcPct val="115000"/>
              </a:lnSpc>
              <a:spcBef>
                <a:spcPts val="0"/>
              </a:spcBef>
            </a:pPr>
            <a:r>
              <a:rPr lang="en" sz="4800" b="1"/>
              <a:t>WeChat | INFO 312 | Group 5</a:t>
            </a:r>
            <a:endParaRPr sz="10266"/>
          </a:p>
        </p:txBody>
      </p:sp>
      <p:sp>
        <p:nvSpPr>
          <p:cNvPr id="55" name="Google Shape;55;p13"/>
          <p:cNvSpPr txBox="1">
            <a:spLocks noGrp="1"/>
          </p:cNvSpPr>
          <p:nvPr>
            <p:ph type="subTitle" idx="1"/>
          </p:nvPr>
        </p:nvSpPr>
        <p:spPr>
          <a:xfrm>
            <a:off x="415600" y="3355967"/>
            <a:ext cx="11360800" cy="1056800"/>
          </a:xfrm>
          <a:prstGeom prst="rect">
            <a:avLst/>
          </a:prstGeom>
        </p:spPr>
        <p:txBody>
          <a:bodyPr spcFirstLastPara="1" wrap="square" lIns="121900" tIns="121900" rIns="121900" bIns="121900" anchor="t" anchorCtr="0">
            <a:normAutofit/>
          </a:bodyPr>
          <a:lstStyle/>
          <a:p>
            <a:pPr>
              <a:spcBef>
                <a:spcPts val="0"/>
              </a:spcBef>
              <a:buClr>
                <a:schemeClr val="dk1"/>
              </a:buClr>
              <a:buSzPts val="1100"/>
            </a:pPr>
            <a:r>
              <a:rPr lang="en" sz="3333"/>
              <a:t>Jasmine, Yacqub, Cam, Nebil</a:t>
            </a:r>
            <a:endParaRPr sz="3333"/>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415600" y="675933"/>
            <a:ext cx="11360800" cy="858000"/>
          </a:xfrm>
          <a:prstGeom prst="rect">
            <a:avLst/>
          </a:prstGeom>
        </p:spPr>
        <p:txBody>
          <a:bodyPr spcFirstLastPara="1" wrap="square" lIns="121900" tIns="121900" rIns="121900" bIns="121900" anchor="b" anchorCtr="0">
            <a:normAutofit fontScale="90000"/>
          </a:bodyPr>
          <a:lstStyle/>
          <a:p>
            <a:pPr>
              <a:lnSpc>
                <a:spcPct val="115000"/>
              </a:lnSpc>
              <a:spcBef>
                <a:spcPts val="0"/>
              </a:spcBef>
              <a:buClr>
                <a:schemeClr val="dk1"/>
              </a:buClr>
              <a:buSzPts val="1100"/>
            </a:pPr>
            <a:r>
              <a:rPr lang="en" sz="4000" b="1"/>
              <a:t>What are the risks that WeChat pose?</a:t>
            </a:r>
            <a:endParaRPr sz="9466"/>
          </a:p>
        </p:txBody>
      </p:sp>
      <p:sp>
        <p:nvSpPr>
          <p:cNvPr id="61" name="Google Shape;61;p14"/>
          <p:cNvSpPr txBox="1">
            <a:spLocks noGrp="1"/>
          </p:cNvSpPr>
          <p:nvPr>
            <p:ph type="subTitle" idx="1"/>
          </p:nvPr>
        </p:nvSpPr>
        <p:spPr>
          <a:xfrm>
            <a:off x="415600" y="1879933"/>
            <a:ext cx="11360800" cy="4764000"/>
          </a:xfrm>
          <a:prstGeom prst="rect">
            <a:avLst/>
          </a:prstGeom>
        </p:spPr>
        <p:txBody>
          <a:bodyPr spcFirstLastPara="1" wrap="square" lIns="121900" tIns="121900" rIns="121900" bIns="121900" anchor="t" anchorCtr="0">
            <a:normAutofit fontScale="70000" lnSpcReduction="20000"/>
          </a:bodyPr>
          <a:lstStyle/>
          <a:p>
            <a:pPr algn="l">
              <a:spcBef>
                <a:spcPts val="0"/>
              </a:spcBef>
            </a:pPr>
            <a:r>
              <a:rPr lang="en" sz="3871" b="1"/>
              <a:t>Security/Reputational Risk: Data Breach</a:t>
            </a:r>
            <a:endParaRPr sz="3871" b="1"/>
          </a:p>
          <a:p>
            <a:pPr algn="l">
              <a:spcBef>
                <a:spcPts val="0"/>
              </a:spcBef>
              <a:buClr>
                <a:schemeClr val="dk1"/>
              </a:buClr>
              <a:buSzPct val="37881"/>
            </a:pPr>
            <a:endParaRPr sz="3871"/>
          </a:p>
          <a:p>
            <a:pPr marL="609585" indent="-458446" algn="l">
              <a:spcBef>
                <a:spcPts val="0"/>
              </a:spcBef>
              <a:buSzPct val="100000"/>
              <a:buChar char="●"/>
            </a:pPr>
            <a:r>
              <a:rPr lang="en" sz="3871"/>
              <a:t>Companies that use WeChat risks leaks of sensitive information.</a:t>
            </a:r>
            <a:endParaRPr sz="3871"/>
          </a:p>
          <a:p>
            <a:pPr marL="609585" indent="-458446" algn="l">
              <a:spcBef>
                <a:spcPts val="0"/>
              </a:spcBef>
              <a:buSzPct val="100000"/>
              <a:buChar char="●"/>
            </a:pPr>
            <a:r>
              <a:rPr lang="en" sz="3871"/>
              <a:t>Personal conversations can be leaked.</a:t>
            </a:r>
            <a:endParaRPr sz="3871"/>
          </a:p>
          <a:p>
            <a:pPr marL="1219170" lvl="1" indent="-458446" algn="l">
              <a:spcBef>
                <a:spcPts val="0"/>
              </a:spcBef>
              <a:buSzPct val="100000"/>
              <a:buChar char="○"/>
            </a:pPr>
            <a:r>
              <a:rPr lang="en" sz="3871"/>
              <a:t>WeChat collects a large amount of user data which could be exploited for surveillance by third parties.</a:t>
            </a:r>
            <a:endParaRPr sz="3871"/>
          </a:p>
          <a:p>
            <a:pPr algn="l">
              <a:spcBef>
                <a:spcPts val="0"/>
              </a:spcBef>
            </a:pPr>
            <a:endParaRPr sz="3871"/>
          </a:p>
          <a:p>
            <a:pPr algn="l">
              <a:spcBef>
                <a:spcPts val="0"/>
              </a:spcBef>
            </a:pPr>
            <a:r>
              <a:rPr lang="en" sz="3871" b="1"/>
              <a:t>Impact</a:t>
            </a:r>
            <a:r>
              <a:rPr lang="en" sz="3871"/>
              <a:t>: High - a data breach could expose vast amounts of personal data leading to identity theft, financial losses, and damage to reputation.</a:t>
            </a:r>
            <a:endParaRPr sz="3871"/>
          </a:p>
          <a:p>
            <a:pPr algn="l">
              <a:spcBef>
                <a:spcPts val="0"/>
              </a:spcBef>
            </a:pPr>
            <a:endParaRPr sz="3871"/>
          </a:p>
          <a:p>
            <a:pPr algn="l">
              <a:spcBef>
                <a:spcPts val="0"/>
              </a:spcBef>
            </a:pPr>
            <a:r>
              <a:rPr lang="en" sz="3871" b="1"/>
              <a:t>Likelihood</a:t>
            </a:r>
            <a:r>
              <a:rPr lang="en" sz="3871"/>
              <a:t>: Moderate - while WeChat uses security measures, it is still vulnerable to cyber attacks.</a:t>
            </a:r>
            <a:endParaRPr sz="3871"/>
          </a:p>
          <a:p>
            <a:pPr algn="l">
              <a:spcBef>
                <a:spcPts val="0"/>
              </a:spcBef>
            </a:pPr>
            <a:endParaRPr sz="2933"/>
          </a:p>
          <a:p>
            <a:pPr algn="l">
              <a:spcBef>
                <a:spcPts val="0"/>
              </a:spcBef>
            </a:pPr>
            <a:endParaRPr sz="2933"/>
          </a:p>
          <a:p>
            <a:pPr algn="l">
              <a:spcBef>
                <a:spcPts val="0"/>
              </a:spcBef>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415600" y="992767"/>
            <a:ext cx="11360800" cy="1010000"/>
          </a:xfrm>
          <a:prstGeom prst="rect">
            <a:avLst/>
          </a:prstGeom>
        </p:spPr>
        <p:txBody>
          <a:bodyPr spcFirstLastPara="1" wrap="square" lIns="121900" tIns="121900" rIns="121900" bIns="121900" anchor="b" anchorCtr="0">
            <a:normAutofit fontScale="90000"/>
          </a:bodyPr>
          <a:lstStyle/>
          <a:p>
            <a:pPr>
              <a:lnSpc>
                <a:spcPct val="115000"/>
              </a:lnSpc>
              <a:spcBef>
                <a:spcPts val="0"/>
              </a:spcBef>
            </a:pPr>
            <a:endParaRPr sz="4000" b="1"/>
          </a:p>
          <a:p>
            <a:pPr>
              <a:lnSpc>
                <a:spcPct val="115000"/>
              </a:lnSpc>
              <a:spcBef>
                <a:spcPts val="0"/>
              </a:spcBef>
            </a:pPr>
            <a:endParaRPr sz="4000" b="1"/>
          </a:p>
          <a:p>
            <a:pPr>
              <a:lnSpc>
                <a:spcPct val="115000"/>
              </a:lnSpc>
              <a:spcBef>
                <a:spcPts val="0"/>
              </a:spcBef>
            </a:pPr>
            <a:endParaRPr sz="4000" b="1"/>
          </a:p>
          <a:p>
            <a:pPr>
              <a:lnSpc>
                <a:spcPct val="115000"/>
              </a:lnSpc>
              <a:spcBef>
                <a:spcPts val="0"/>
              </a:spcBef>
            </a:pPr>
            <a:endParaRPr sz="4000" b="1"/>
          </a:p>
          <a:p>
            <a:pPr>
              <a:lnSpc>
                <a:spcPct val="115000"/>
              </a:lnSpc>
              <a:spcBef>
                <a:spcPts val="0"/>
              </a:spcBef>
            </a:pPr>
            <a:endParaRPr sz="4000" b="1"/>
          </a:p>
          <a:p>
            <a:pPr>
              <a:lnSpc>
                <a:spcPct val="115000"/>
              </a:lnSpc>
              <a:spcBef>
                <a:spcPts val="0"/>
              </a:spcBef>
            </a:pPr>
            <a:endParaRPr sz="4000" b="1"/>
          </a:p>
          <a:p>
            <a:pPr>
              <a:lnSpc>
                <a:spcPct val="115000"/>
              </a:lnSpc>
              <a:spcBef>
                <a:spcPts val="0"/>
              </a:spcBef>
            </a:pPr>
            <a:endParaRPr sz="4000" b="1"/>
          </a:p>
          <a:p>
            <a:pPr>
              <a:lnSpc>
                <a:spcPct val="115000"/>
              </a:lnSpc>
              <a:spcBef>
                <a:spcPts val="0"/>
              </a:spcBef>
            </a:pPr>
            <a:r>
              <a:rPr lang="en" sz="4400" b="1"/>
              <a:t>What are the risks that WeChat pose?</a:t>
            </a:r>
            <a:endParaRPr sz="4400"/>
          </a:p>
          <a:p>
            <a:pPr>
              <a:spcBef>
                <a:spcPts val="0"/>
              </a:spcBef>
            </a:pPr>
            <a:endParaRPr/>
          </a:p>
        </p:txBody>
      </p:sp>
      <p:sp>
        <p:nvSpPr>
          <p:cNvPr id="67" name="Google Shape;67;p15"/>
          <p:cNvSpPr txBox="1">
            <a:spLocks noGrp="1"/>
          </p:cNvSpPr>
          <p:nvPr>
            <p:ph type="subTitle" idx="1"/>
          </p:nvPr>
        </p:nvSpPr>
        <p:spPr>
          <a:xfrm>
            <a:off x="415600" y="1499600"/>
            <a:ext cx="11360800" cy="5358400"/>
          </a:xfrm>
          <a:prstGeom prst="rect">
            <a:avLst/>
          </a:prstGeom>
        </p:spPr>
        <p:txBody>
          <a:bodyPr spcFirstLastPara="1" wrap="square" lIns="121900" tIns="121900" rIns="121900" bIns="121900" anchor="t" anchorCtr="0">
            <a:normAutofit/>
          </a:bodyPr>
          <a:lstStyle/>
          <a:p>
            <a:pPr algn="l">
              <a:spcBef>
                <a:spcPts val="0"/>
              </a:spcBef>
            </a:pPr>
            <a:r>
              <a:rPr lang="en" sz="2400" b="1"/>
              <a:t>Privacy/Informational Risks</a:t>
            </a:r>
            <a:endParaRPr sz="2400" b="1">
              <a:solidFill>
                <a:schemeClr val="dk1"/>
              </a:solidFill>
            </a:endParaRPr>
          </a:p>
          <a:p>
            <a:pPr marL="609585" indent="-457189" algn="l">
              <a:spcBef>
                <a:spcPts val="0"/>
              </a:spcBef>
              <a:buSzPts val="1800"/>
              <a:buChar char="●"/>
            </a:pPr>
            <a:r>
              <a:rPr lang="en" sz="2400"/>
              <a:t>Identity Theft</a:t>
            </a:r>
            <a:endParaRPr sz="2400"/>
          </a:p>
          <a:p>
            <a:pPr marL="609585" indent="-457189" algn="l">
              <a:spcBef>
                <a:spcPts val="0"/>
              </a:spcBef>
              <a:buSzPts val="1800"/>
              <a:buChar char="●"/>
            </a:pPr>
            <a:r>
              <a:rPr lang="en" sz="2400"/>
              <a:t>Vulnerability to phishing and scams</a:t>
            </a:r>
            <a:endParaRPr sz="2400"/>
          </a:p>
          <a:p>
            <a:pPr marL="609585" indent="-457189" algn="l">
              <a:spcBef>
                <a:spcPts val="0"/>
              </a:spcBef>
              <a:buSzPts val="1800"/>
              <a:buChar char="●"/>
            </a:pPr>
            <a:r>
              <a:rPr lang="en" sz="2400"/>
              <a:t>Compliance violations when used in other countries like the EU (GDPR)</a:t>
            </a:r>
            <a:endParaRPr sz="2400"/>
          </a:p>
          <a:p>
            <a:pPr algn="l">
              <a:spcBef>
                <a:spcPts val="0"/>
              </a:spcBef>
            </a:pPr>
            <a:endParaRPr sz="2400"/>
          </a:p>
          <a:p>
            <a:pPr algn="l">
              <a:spcBef>
                <a:spcPts val="0"/>
              </a:spcBef>
            </a:pPr>
            <a:r>
              <a:rPr lang="en" sz="2400" b="1"/>
              <a:t>Impact</a:t>
            </a:r>
            <a:r>
              <a:rPr lang="en" sz="2400"/>
              <a:t>: High - Misuse of personal information.</a:t>
            </a:r>
            <a:endParaRPr sz="2400"/>
          </a:p>
          <a:p>
            <a:pPr algn="l">
              <a:spcBef>
                <a:spcPts val="0"/>
              </a:spcBef>
            </a:pPr>
            <a:endParaRPr sz="2400"/>
          </a:p>
          <a:p>
            <a:pPr algn="l">
              <a:spcBef>
                <a:spcPts val="0"/>
              </a:spcBef>
            </a:pPr>
            <a:r>
              <a:rPr lang="en" sz="2400" b="1"/>
              <a:t>Likelihood</a:t>
            </a:r>
            <a:r>
              <a:rPr lang="en" sz="2400"/>
              <a:t>: High - The app collects large amounts of data which can be vulnerable to misuse.</a:t>
            </a:r>
            <a:endParaRPr sz="2400"/>
          </a:p>
          <a:p>
            <a:pPr algn="l">
              <a:spcBef>
                <a:spcPts val="0"/>
              </a:spcBef>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415600" y="675933"/>
            <a:ext cx="11360800" cy="858000"/>
          </a:xfrm>
          <a:prstGeom prst="rect">
            <a:avLst/>
          </a:prstGeom>
        </p:spPr>
        <p:txBody>
          <a:bodyPr spcFirstLastPara="1" wrap="square" lIns="121900" tIns="121900" rIns="121900" bIns="121900" anchor="b" anchorCtr="0">
            <a:normAutofit/>
          </a:bodyPr>
          <a:lstStyle/>
          <a:p>
            <a:pPr>
              <a:lnSpc>
                <a:spcPct val="115000"/>
              </a:lnSpc>
              <a:spcBef>
                <a:spcPts val="0"/>
              </a:spcBef>
            </a:pPr>
            <a:r>
              <a:rPr lang="en" sz="3333" b="1"/>
              <a:t>Is there a way to mitigate the risks that WeChat poses?</a:t>
            </a:r>
            <a:endParaRPr sz="10400"/>
          </a:p>
        </p:txBody>
      </p:sp>
      <p:sp>
        <p:nvSpPr>
          <p:cNvPr id="73" name="Google Shape;73;p16"/>
          <p:cNvSpPr txBox="1"/>
          <p:nvPr/>
        </p:nvSpPr>
        <p:spPr>
          <a:xfrm>
            <a:off x="685800" y="2754633"/>
            <a:ext cx="6583600" cy="615513"/>
          </a:xfrm>
          <a:prstGeom prst="rect">
            <a:avLst/>
          </a:prstGeom>
          <a:noFill/>
          <a:ln>
            <a:noFill/>
          </a:ln>
        </p:spPr>
        <p:txBody>
          <a:bodyPr spcFirstLastPara="1" wrap="square" lIns="121900" tIns="121900" rIns="121900" bIns="121900" anchor="t" anchorCtr="0">
            <a:spAutoFit/>
          </a:bodyPr>
          <a:lstStyle/>
          <a:p>
            <a:endParaRPr sz="2400">
              <a:solidFill>
                <a:schemeClr val="dk2"/>
              </a:solidFill>
            </a:endParaRPr>
          </a:p>
        </p:txBody>
      </p:sp>
      <p:sp>
        <p:nvSpPr>
          <p:cNvPr id="74" name="Google Shape;74;p16"/>
          <p:cNvSpPr txBox="1"/>
          <p:nvPr/>
        </p:nvSpPr>
        <p:spPr>
          <a:xfrm>
            <a:off x="875267" y="1949933"/>
            <a:ext cx="9661200" cy="3855600"/>
          </a:xfrm>
          <a:prstGeom prst="rect">
            <a:avLst/>
          </a:prstGeom>
          <a:noFill/>
          <a:ln>
            <a:noFill/>
          </a:ln>
        </p:spPr>
        <p:txBody>
          <a:bodyPr spcFirstLastPara="1" wrap="square" lIns="121900" tIns="121900" rIns="121900" bIns="121900" anchor="t" anchorCtr="0">
            <a:noAutofit/>
          </a:bodyPr>
          <a:lstStyle/>
          <a:p>
            <a:pPr marL="609585" indent="-448722">
              <a:buClr>
                <a:schemeClr val="dk2"/>
              </a:buClr>
              <a:buSzPts val="1700"/>
              <a:buChar char="●"/>
            </a:pPr>
            <a:r>
              <a:rPr lang="en" sz="2267">
                <a:solidFill>
                  <a:schemeClr val="dk2"/>
                </a:solidFill>
              </a:rPr>
              <a:t>Use of VPNs</a:t>
            </a:r>
            <a:endParaRPr sz="2267">
              <a:solidFill>
                <a:schemeClr val="dk2"/>
              </a:solidFill>
            </a:endParaRPr>
          </a:p>
          <a:p>
            <a:pPr marL="609585" indent="-448722">
              <a:buClr>
                <a:schemeClr val="dk2"/>
              </a:buClr>
              <a:buSzPts val="1700"/>
              <a:buChar char="●"/>
            </a:pPr>
            <a:r>
              <a:rPr lang="en" sz="2267">
                <a:solidFill>
                  <a:schemeClr val="dk2"/>
                </a:solidFill>
              </a:rPr>
              <a:t>Users can limit the quantity of personal information that WeChat gathers by limiting permissions.</a:t>
            </a:r>
            <a:endParaRPr sz="2267">
              <a:solidFill>
                <a:schemeClr val="dk2"/>
              </a:solidFill>
            </a:endParaRPr>
          </a:p>
          <a:p>
            <a:pPr marL="609585" indent="-448722">
              <a:buClr>
                <a:schemeClr val="dk2"/>
              </a:buClr>
              <a:buSzPts val="1700"/>
              <a:buChar char="●"/>
            </a:pPr>
            <a:r>
              <a:rPr lang="en" sz="2267">
                <a:solidFill>
                  <a:schemeClr val="dk2"/>
                </a:solidFill>
              </a:rPr>
              <a:t>Restrict access to non-essential data for functionality</a:t>
            </a:r>
            <a:endParaRPr sz="2267">
              <a:solidFill>
                <a:schemeClr val="dk2"/>
              </a:solidFill>
            </a:endParaRPr>
          </a:p>
          <a:p>
            <a:pPr marL="609585" indent="-448722">
              <a:buClr>
                <a:schemeClr val="dk2"/>
              </a:buClr>
              <a:buSzPts val="1700"/>
              <a:buChar char="●"/>
            </a:pPr>
            <a:r>
              <a:rPr lang="en" sz="2267">
                <a:solidFill>
                  <a:schemeClr val="dk2"/>
                </a:solidFill>
              </a:rPr>
              <a:t>Awareness training to users about phishing, scams, etc.</a:t>
            </a:r>
            <a:endParaRPr sz="2267">
              <a:solidFill>
                <a:schemeClr val="dk2"/>
              </a:solidFill>
            </a:endParaRPr>
          </a:p>
          <a:p>
            <a:pPr marL="1219170" lvl="1" indent="-448722">
              <a:buClr>
                <a:schemeClr val="dk2"/>
              </a:buClr>
              <a:buSzPts val="1700"/>
              <a:buChar char="○"/>
            </a:pPr>
            <a:r>
              <a:rPr lang="en" sz="2267">
                <a:solidFill>
                  <a:schemeClr val="dk2"/>
                </a:solidFill>
              </a:rPr>
              <a:t>Avoid clicking suspicious links on the platform.</a:t>
            </a:r>
            <a:endParaRPr sz="2267">
              <a:solidFill>
                <a:schemeClr val="dk2"/>
              </a:solidFill>
            </a:endParaRPr>
          </a:p>
          <a:p>
            <a:pPr marL="1219170" lvl="1" indent="-448722">
              <a:buClr>
                <a:schemeClr val="dk2"/>
              </a:buClr>
              <a:buSzPts val="1700"/>
              <a:buChar char="○"/>
            </a:pPr>
            <a:r>
              <a:rPr lang="en" sz="2267">
                <a:solidFill>
                  <a:schemeClr val="dk2"/>
                </a:solidFill>
              </a:rPr>
              <a:t>Avoid sharing sensitive information on WeChat.</a:t>
            </a:r>
            <a:endParaRPr sz="2267">
              <a:solidFill>
                <a:schemeClr val="dk2"/>
              </a:solidFill>
            </a:endParaRPr>
          </a:p>
          <a:p>
            <a:pPr marL="609585" indent="-448722">
              <a:lnSpc>
                <a:spcPct val="115000"/>
              </a:lnSpc>
              <a:buClr>
                <a:schemeClr val="dk2"/>
              </a:buClr>
              <a:buSzPts val="1700"/>
              <a:buChar char="●"/>
            </a:pPr>
            <a:r>
              <a:rPr lang="en" sz="2267">
                <a:solidFill>
                  <a:schemeClr val="dk2"/>
                </a:solidFill>
              </a:rPr>
              <a:t>Don’t use WeChat! Use end-to-end encrypted (method that prevents third parties from accessing data) messaging services like Signal or WhatsApp for sensitive discussions instead of WeChat.</a:t>
            </a:r>
            <a:endParaRPr sz="2267">
              <a:solidFill>
                <a:schemeClr val="dk2"/>
              </a:solidFill>
            </a:endParaRPr>
          </a:p>
          <a:p>
            <a:pPr marL="609585"/>
            <a:endParaRPr sz="2400">
              <a:solidFill>
                <a:schemeClr val="dk2"/>
              </a:solidFill>
            </a:endParaRPr>
          </a:p>
          <a:p>
            <a:pPr>
              <a:lnSpc>
                <a:spcPct val="115000"/>
              </a:lnSpc>
            </a:pPr>
            <a:endParaRPr sz="1467">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2006E"/>
        </a:solidFill>
        <a:effectLst/>
      </p:bgPr>
    </p:bg>
    <p:spTree>
      <p:nvGrpSpPr>
        <p:cNvPr id="1" name="Shape 53"/>
        <p:cNvGrpSpPr/>
        <p:nvPr/>
      </p:nvGrpSpPr>
      <p:grpSpPr>
        <a:xfrm>
          <a:off x="0" y="0"/>
          <a:ext cx="0" cy="0"/>
          <a:chOff x="0" y="0"/>
          <a:chExt cx="0" cy="0"/>
        </a:xfrm>
      </p:grpSpPr>
      <p:sp>
        <p:nvSpPr>
          <p:cNvPr id="54" name="Google Shape;54;p13"/>
          <p:cNvSpPr/>
          <p:nvPr/>
        </p:nvSpPr>
        <p:spPr>
          <a:xfrm>
            <a:off x="685800" y="678893"/>
            <a:ext cx="10815992" cy="4447259"/>
          </a:xfrm>
          <a:custGeom>
            <a:avLst/>
            <a:gdLst/>
            <a:ahLst/>
            <a:cxnLst/>
            <a:rect l="l" t="t" r="r" b="b"/>
            <a:pathLst>
              <a:path w="5490351" h="2257492" extrusionOk="0">
                <a:moveTo>
                  <a:pt x="5365891" y="2257492"/>
                </a:moveTo>
                <a:lnTo>
                  <a:pt x="124460" y="2257492"/>
                </a:lnTo>
                <a:cubicBezTo>
                  <a:pt x="55880" y="2257492"/>
                  <a:pt x="0" y="2201612"/>
                  <a:pt x="0" y="2133032"/>
                </a:cubicBezTo>
                <a:lnTo>
                  <a:pt x="0" y="124460"/>
                </a:lnTo>
                <a:cubicBezTo>
                  <a:pt x="0" y="55880"/>
                  <a:pt x="55880" y="0"/>
                  <a:pt x="124460" y="0"/>
                </a:cubicBezTo>
                <a:lnTo>
                  <a:pt x="5365891" y="0"/>
                </a:lnTo>
                <a:cubicBezTo>
                  <a:pt x="5434471" y="0"/>
                  <a:pt x="5490351" y="55880"/>
                  <a:pt x="5490351" y="124460"/>
                </a:cubicBezTo>
                <a:lnTo>
                  <a:pt x="5490351" y="2133032"/>
                </a:lnTo>
                <a:cubicBezTo>
                  <a:pt x="5490351" y="2201612"/>
                  <a:pt x="5434471" y="2257492"/>
                  <a:pt x="5365891" y="2257492"/>
                </a:cubicBezTo>
                <a:close/>
              </a:path>
            </a:pathLst>
          </a:custGeom>
          <a:solidFill>
            <a:srgbClr val="FFFFFF"/>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grpSp>
        <p:nvGrpSpPr>
          <p:cNvPr id="55" name="Google Shape;55;p13"/>
          <p:cNvGrpSpPr/>
          <p:nvPr/>
        </p:nvGrpSpPr>
        <p:grpSpPr>
          <a:xfrm>
            <a:off x="685800" y="5404633"/>
            <a:ext cx="10822549" cy="774563"/>
            <a:chOff x="0" y="0"/>
            <a:chExt cx="21645097" cy="1549126"/>
          </a:xfrm>
        </p:grpSpPr>
        <p:sp>
          <p:nvSpPr>
            <p:cNvPr id="56" name="Google Shape;56;p13"/>
            <p:cNvSpPr/>
            <p:nvPr/>
          </p:nvSpPr>
          <p:spPr>
            <a:xfrm>
              <a:off x="0" y="0"/>
              <a:ext cx="21645097" cy="1549126"/>
            </a:xfrm>
            <a:custGeom>
              <a:avLst/>
              <a:gdLst/>
              <a:ahLst/>
              <a:cxnLst/>
              <a:rect l="l" t="t" r="r" b="b"/>
              <a:pathLst>
                <a:path w="15057459" h="1077653" extrusionOk="0">
                  <a:moveTo>
                    <a:pt x="14503738" y="1077653"/>
                  </a:moveTo>
                  <a:lnTo>
                    <a:pt x="553720" y="1077653"/>
                  </a:lnTo>
                  <a:cubicBezTo>
                    <a:pt x="247650" y="1077653"/>
                    <a:pt x="0" y="836383"/>
                    <a:pt x="0" y="539442"/>
                  </a:cubicBezTo>
                  <a:cubicBezTo>
                    <a:pt x="0" y="241264"/>
                    <a:pt x="247650" y="0"/>
                    <a:pt x="553720" y="0"/>
                  </a:cubicBezTo>
                  <a:lnTo>
                    <a:pt x="14503738" y="0"/>
                  </a:lnTo>
                  <a:cubicBezTo>
                    <a:pt x="14809809" y="0"/>
                    <a:pt x="15057459" y="241264"/>
                    <a:pt x="15057459" y="539442"/>
                  </a:cubicBezTo>
                  <a:cubicBezTo>
                    <a:pt x="15056188" y="836383"/>
                    <a:pt x="14808538" y="1077653"/>
                    <a:pt x="14503738" y="1077653"/>
                  </a:cubicBezTo>
                  <a:close/>
                </a:path>
              </a:pathLst>
            </a:cu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57" name="Google Shape;57;p13"/>
            <p:cNvSpPr txBox="1"/>
            <p:nvPr/>
          </p:nvSpPr>
          <p:spPr>
            <a:xfrm>
              <a:off x="0" y="352801"/>
              <a:ext cx="21645000" cy="738900"/>
            </a:xfrm>
            <a:prstGeom prst="rect">
              <a:avLst/>
            </a:prstGeom>
            <a:noFill/>
            <a:ln>
              <a:noFill/>
            </a:ln>
          </p:spPr>
          <p:txBody>
            <a:bodyPr spcFirstLastPara="1" wrap="square" lIns="0" tIns="0" rIns="0" bIns="0" anchor="ctr" anchorCtr="0">
              <a:noAutofit/>
            </a:bodyPr>
            <a:lstStyle/>
            <a:p>
              <a:pPr algn="ctr" defTabSz="1219170">
                <a:lnSpc>
                  <a:spcPct val="140000"/>
                </a:lnSpc>
                <a:buClr>
                  <a:srgbClr val="000000"/>
                </a:buClr>
              </a:pPr>
              <a:r>
                <a:rPr lang="en" sz="2400" b="1" kern="0">
                  <a:solidFill>
                    <a:srgbClr val="FFFFFF"/>
                  </a:solidFill>
                  <a:latin typeface="Inter"/>
                  <a:ea typeface="Inter"/>
                  <a:cs typeface="Inter"/>
                  <a:sym typeface="Inter"/>
                </a:rPr>
                <a:t>Group Six:</a:t>
              </a:r>
              <a:r>
                <a:rPr lang="en" sz="1867" kern="0">
                  <a:solidFill>
                    <a:srgbClr val="FFFFFF"/>
                  </a:solidFill>
                  <a:latin typeface="Inter"/>
                  <a:ea typeface="Inter"/>
                  <a:cs typeface="Inter"/>
                  <a:sym typeface="Inter"/>
                </a:rPr>
                <a:t> Jada Nguyen, Trevor Wong, Vinh Nguyen, Anjali Schatzer, Jocelyn Margarones</a:t>
              </a:r>
              <a:endParaRPr sz="400" kern="0">
                <a:solidFill>
                  <a:srgbClr val="FFFFFF"/>
                </a:solidFill>
                <a:latin typeface="Arial"/>
                <a:cs typeface="Arial"/>
                <a:sym typeface="Arial"/>
              </a:endParaRPr>
            </a:p>
          </p:txBody>
        </p:sp>
      </p:grpSp>
      <p:sp>
        <p:nvSpPr>
          <p:cNvPr id="58" name="Google Shape;58;p13"/>
          <p:cNvSpPr txBox="1"/>
          <p:nvPr/>
        </p:nvSpPr>
        <p:spPr>
          <a:xfrm>
            <a:off x="2053163" y="1387923"/>
            <a:ext cx="8219600" cy="3102388"/>
          </a:xfrm>
          <a:prstGeom prst="rect">
            <a:avLst/>
          </a:prstGeom>
          <a:noFill/>
          <a:ln>
            <a:noFill/>
          </a:ln>
        </p:spPr>
        <p:txBody>
          <a:bodyPr spcFirstLastPara="1" wrap="square" lIns="0" tIns="0" rIns="0" bIns="0" anchor="t" anchorCtr="0">
            <a:spAutoFit/>
          </a:bodyPr>
          <a:lstStyle/>
          <a:p>
            <a:pPr algn="ctr" defTabSz="1219170">
              <a:lnSpc>
                <a:spcPct val="105000"/>
              </a:lnSpc>
              <a:buClr>
                <a:srgbClr val="000000"/>
              </a:buClr>
            </a:pPr>
            <a:r>
              <a:rPr lang="en" sz="9600" b="1" kern="0">
                <a:solidFill>
                  <a:srgbClr val="000000"/>
                </a:solidFill>
                <a:latin typeface="Lato"/>
                <a:ea typeface="Lato"/>
                <a:cs typeface="Lato"/>
                <a:sym typeface="Lato"/>
              </a:rPr>
              <a:t>WeChat Risk Analysis</a:t>
            </a:r>
            <a:endParaRPr sz="933" kern="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2"/>
        <p:cNvGrpSpPr/>
        <p:nvPr/>
      </p:nvGrpSpPr>
      <p:grpSpPr>
        <a:xfrm>
          <a:off x="0" y="0"/>
          <a:ext cx="0" cy="0"/>
          <a:chOff x="0" y="0"/>
          <a:chExt cx="0" cy="0"/>
        </a:xfrm>
      </p:grpSpPr>
      <p:grpSp>
        <p:nvGrpSpPr>
          <p:cNvPr id="63" name="Google Shape;63;p14"/>
          <p:cNvGrpSpPr/>
          <p:nvPr/>
        </p:nvGrpSpPr>
        <p:grpSpPr>
          <a:xfrm>
            <a:off x="636205" y="2646401"/>
            <a:ext cx="10688716" cy="1306543"/>
            <a:chOff x="0" y="0"/>
            <a:chExt cx="12203589" cy="2520338"/>
          </a:xfrm>
        </p:grpSpPr>
        <p:sp>
          <p:nvSpPr>
            <p:cNvPr id="64" name="Google Shape;64;p14"/>
            <p:cNvSpPr/>
            <p:nvPr/>
          </p:nvSpPr>
          <p:spPr>
            <a:xfrm>
              <a:off x="0" y="0"/>
              <a:ext cx="12203589" cy="2520338"/>
            </a:xfrm>
            <a:custGeom>
              <a:avLst/>
              <a:gdLst/>
              <a:ahLst/>
              <a:cxnLst/>
              <a:rect l="l" t="t" r="r" b="b"/>
              <a:pathLst>
                <a:path w="4433638" h="915654" extrusionOk="0">
                  <a:moveTo>
                    <a:pt x="4309177" y="915654"/>
                  </a:moveTo>
                  <a:lnTo>
                    <a:pt x="124460" y="915654"/>
                  </a:lnTo>
                  <a:cubicBezTo>
                    <a:pt x="55880" y="915654"/>
                    <a:pt x="0" y="859774"/>
                    <a:pt x="0" y="791194"/>
                  </a:cubicBezTo>
                  <a:lnTo>
                    <a:pt x="0" y="124460"/>
                  </a:lnTo>
                  <a:cubicBezTo>
                    <a:pt x="0" y="55880"/>
                    <a:pt x="55880" y="0"/>
                    <a:pt x="124460" y="0"/>
                  </a:cubicBezTo>
                  <a:lnTo>
                    <a:pt x="4309178" y="0"/>
                  </a:lnTo>
                  <a:cubicBezTo>
                    <a:pt x="4377758" y="0"/>
                    <a:pt x="4433638" y="55880"/>
                    <a:pt x="4433638" y="124460"/>
                  </a:cubicBezTo>
                  <a:lnTo>
                    <a:pt x="4433638" y="791194"/>
                  </a:lnTo>
                  <a:cubicBezTo>
                    <a:pt x="4433638" y="859774"/>
                    <a:pt x="4377758" y="915654"/>
                    <a:pt x="4309178" y="915654"/>
                  </a:cubicBezTo>
                  <a:close/>
                </a:path>
              </a:pathLst>
            </a:custGeom>
            <a:solidFill>
              <a:srgbClr val="4B2E83"/>
            </a:solidFill>
            <a:ln>
              <a:noFill/>
            </a:ln>
          </p:spPr>
          <p:txBody>
            <a:bodyPr spcFirstLastPara="1" wrap="square" lIns="60967" tIns="60967" rIns="60967" bIns="60967" anchor="ctr" anchorCtr="0">
              <a:noAutofit/>
            </a:bodyPr>
            <a:lstStyle/>
            <a:p>
              <a:pPr defTabSz="1219170">
                <a:buClr>
                  <a:srgbClr val="000000"/>
                </a:buClr>
              </a:pPr>
              <a:endParaRPr sz="1867" kern="0">
                <a:solidFill>
                  <a:srgbClr val="4B2E83"/>
                </a:solidFill>
                <a:latin typeface="Arial"/>
                <a:cs typeface="Arial"/>
                <a:sym typeface="Arial"/>
              </a:endParaRPr>
            </a:p>
          </p:txBody>
        </p:sp>
        <p:sp>
          <p:nvSpPr>
            <p:cNvPr id="65" name="Google Shape;65;p14"/>
            <p:cNvSpPr txBox="1"/>
            <p:nvPr/>
          </p:nvSpPr>
          <p:spPr>
            <a:xfrm>
              <a:off x="1021959" y="1289232"/>
              <a:ext cx="10672500" cy="771694"/>
            </a:xfrm>
            <a:prstGeom prst="rect">
              <a:avLst/>
            </a:prstGeom>
            <a:noFill/>
            <a:ln>
              <a:noFill/>
            </a:ln>
          </p:spPr>
          <p:txBody>
            <a:bodyPr spcFirstLastPara="1" wrap="square" lIns="0" tIns="0" rIns="0" bIns="0" anchor="t" anchorCtr="0">
              <a:spAutoFit/>
            </a:bodyPr>
            <a:lstStyle/>
            <a:p>
              <a:pPr defTabSz="1219170">
                <a:lnSpc>
                  <a:spcPct val="150000"/>
                </a:lnSpc>
                <a:buClr>
                  <a:srgbClr val="000000"/>
                </a:buClr>
              </a:pPr>
              <a:r>
                <a:rPr lang="en" sz="1733" kern="0">
                  <a:solidFill>
                    <a:srgbClr val="FFFFFF"/>
                  </a:solidFill>
                  <a:latin typeface="Inter"/>
                  <a:ea typeface="Inter"/>
                  <a:cs typeface="Inter"/>
                  <a:sym typeface="Inter"/>
                </a:rPr>
                <a:t>Data collection and sharing with Chinese Government </a:t>
              </a:r>
              <a:endParaRPr sz="933" kern="0">
                <a:solidFill>
                  <a:srgbClr val="FFFFFF"/>
                </a:solidFill>
                <a:latin typeface="Arial"/>
                <a:cs typeface="Arial"/>
                <a:sym typeface="Arial"/>
              </a:endParaRPr>
            </a:p>
          </p:txBody>
        </p:sp>
        <p:sp>
          <p:nvSpPr>
            <p:cNvPr id="66" name="Google Shape;66;p14"/>
            <p:cNvSpPr txBox="1"/>
            <p:nvPr/>
          </p:nvSpPr>
          <p:spPr>
            <a:xfrm>
              <a:off x="1021959" y="509674"/>
              <a:ext cx="10672500" cy="823148"/>
            </a:xfrm>
            <a:prstGeom prst="rect">
              <a:avLst/>
            </a:prstGeom>
            <a:noFill/>
            <a:ln>
              <a:noFill/>
            </a:ln>
          </p:spPr>
          <p:txBody>
            <a:bodyPr spcFirstLastPara="1" wrap="square" lIns="0" tIns="0" rIns="0" bIns="0" anchor="t" anchorCtr="0">
              <a:spAutoFit/>
            </a:bodyPr>
            <a:lstStyle/>
            <a:p>
              <a:pPr defTabSz="1219170">
                <a:lnSpc>
                  <a:spcPct val="129976"/>
                </a:lnSpc>
                <a:buClr>
                  <a:srgbClr val="000000"/>
                </a:buClr>
              </a:pPr>
              <a:r>
                <a:rPr lang="en" sz="2133" b="1" kern="0">
                  <a:solidFill>
                    <a:srgbClr val="FFFFFF"/>
                  </a:solidFill>
                  <a:latin typeface="Inter"/>
                  <a:ea typeface="Inter"/>
                  <a:cs typeface="Inter"/>
                  <a:sym typeface="Inter"/>
                </a:rPr>
                <a:t>Privacy</a:t>
              </a:r>
              <a:endParaRPr sz="2133" kern="0">
                <a:solidFill>
                  <a:srgbClr val="FFFFFF"/>
                </a:solidFill>
                <a:latin typeface="Arial"/>
                <a:cs typeface="Arial"/>
                <a:sym typeface="Arial"/>
              </a:endParaRPr>
            </a:p>
          </p:txBody>
        </p:sp>
      </p:grpSp>
      <p:grpSp>
        <p:nvGrpSpPr>
          <p:cNvPr id="67" name="Google Shape;67;p14"/>
          <p:cNvGrpSpPr/>
          <p:nvPr/>
        </p:nvGrpSpPr>
        <p:grpSpPr>
          <a:xfrm>
            <a:off x="636205" y="1233129"/>
            <a:ext cx="10688716" cy="1306543"/>
            <a:chOff x="0" y="0"/>
            <a:chExt cx="12203589" cy="2520338"/>
          </a:xfrm>
        </p:grpSpPr>
        <p:sp>
          <p:nvSpPr>
            <p:cNvPr id="68" name="Google Shape;68;p14"/>
            <p:cNvSpPr/>
            <p:nvPr/>
          </p:nvSpPr>
          <p:spPr>
            <a:xfrm>
              <a:off x="0" y="0"/>
              <a:ext cx="12203589" cy="2520338"/>
            </a:xfrm>
            <a:custGeom>
              <a:avLst/>
              <a:gdLst/>
              <a:ahLst/>
              <a:cxnLst/>
              <a:rect l="l" t="t" r="r" b="b"/>
              <a:pathLst>
                <a:path w="4433638" h="915654" extrusionOk="0">
                  <a:moveTo>
                    <a:pt x="4309177" y="915654"/>
                  </a:moveTo>
                  <a:lnTo>
                    <a:pt x="124460" y="915654"/>
                  </a:lnTo>
                  <a:cubicBezTo>
                    <a:pt x="55880" y="915654"/>
                    <a:pt x="0" y="859774"/>
                    <a:pt x="0" y="791194"/>
                  </a:cubicBezTo>
                  <a:lnTo>
                    <a:pt x="0" y="124460"/>
                  </a:lnTo>
                  <a:cubicBezTo>
                    <a:pt x="0" y="55880"/>
                    <a:pt x="55880" y="0"/>
                    <a:pt x="124460" y="0"/>
                  </a:cubicBezTo>
                  <a:lnTo>
                    <a:pt x="4309178" y="0"/>
                  </a:lnTo>
                  <a:cubicBezTo>
                    <a:pt x="4377758" y="0"/>
                    <a:pt x="4433638" y="55880"/>
                    <a:pt x="4433638" y="124460"/>
                  </a:cubicBezTo>
                  <a:lnTo>
                    <a:pt x="4433638" y="791194"/>
                  </a:lnTo>
                  <a:cubicBezTo>
                    <a:pt x="4433638" y="859774"/>
                    <a:pt x="4377758" y="915654"/>
                    <a:pt x="4309178" y="915654"/>
                  </a:cubicBezTo>
                  <a:close/>
                </a:path>
              </a:pathLst>
            </a:cu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69" name="Google Shape;69;p14"/>
            <p:cNvSpPr txBox="1"/>
            <p:nvPr/>
          </p:nvSpPr>
          <p:spPr>
            <a:xfrm>
              <a:off x="1086500" y="1429410"/>
              <a:ext cx="10093201" cy="771694"/>
            </a:xfrm>
            <a:prstGeom prst="rect">
              <a:avLst/>
            </a:prstGeom>
            <a:noFill/>
            <a:ln>
              <a:noFill/>
            </a:ln>
          </p:spPr>
          <p:txBody>
            <a:bodyPr spcFirstLastPara="1" wrap="square" lIns="0" tIns="0" rIns="0" bIns="0" anchor="t" anchorCtr="0">
              <a:spAutoFit/>
            </a:bodyPr>
            <a:lstStyle/>
            <a:p>
              <a:pPr defTabSz="1219170">
                <a:lnSpc>
                  <a:spcPct val="150000"/>
                </a:lnSpc>
                <a:buClr>
                  <a:srgbClr val="000000"/>
                </a:buClr>
              </a:pPr>
              <a:r>
                <a:rPr lang="en" sz="1733" kern="0">
                  <a:solidFill>
                    <a:srgbClr val="000000"/>
                  </a:solidFill>
                  <a:latin typeface="Inter"/>
                  <a:ea typeface="Inter"/>
                  <a:cs typeface="Inter"/>
                  <a:sym typeface="Inter"/>
                </a:rPr>
                <a:t>Limiting free speech relating to political and social topics</a:t>
              </a:r>
              <a:endParaRPr sz="1733" kern="0">
                <a:solidFill>
                  <a:srgbClr val="000000"/>
                </a:solidFill>
                <a:latin typeface="Inter"/>
                <a:ea typeface="Inter"/>
                <a:cs typeface="Inter"/>
                <a:sym typeface="Inter"/>
              </a:endParaRPr>
            </a:p>
          </p:txBody>
        </p:sp>
        <p:sp>
          <p:nvSpPr>
            <p:cNvPr id="70" name="Google Shape;70;p14"/>
            <p:cNvSpPr txBox="1"/>
            <p:nvPr/>
          </p:nvSpPr>
          <p:spPr>
            <a:xfrm>
              <a:off x="998321" y="648092"/>
              <a:ext cx="10181400" cy="823148"/>
            </a:xfrm>
            <a:prstGeom prst="rect">
              <a:avLst/>
            </a:prstGeom>
            <a:noFill/>
            <a:ln>
              <a:noFill/>
            </a:ln>
          </p:spPr>
          <p:txBody>
            <a:bodyPr spcFirstLastPara="1" wrap="square" lIns="0" tIns="0" rIns="0" bIns="0" anchor="t" anchorCtr="0">
              <a:spAutoFit/>
            </a:bodyPr>
            <a:lstStyle/>
            <a:p>
              <a:pPr defTabSz="1219170">
                <a:lnSpc>
                  <a:spcPct val="129976"/>
                </a:lnSpc>
                <a:buClr>
                  <a:srgbClr val="000000"/>
                </a:buClr>
              </a:pPr>
              <a:r>
                <a:rPr lang="en" sz="2133" b="1" kern="0">
                  <a:solidFill>
                    <a:srgbClr val="000000"/>
                  </a:solidFill>
                  <a:latin typeface="Inter"/>
                  <a:ea typeface="Inter"/>
                  <a:cs typeface="Inter"/>
                  <a:sym typeface="Inter"/>
                </a:rPr>
                <a:t>Censorship</a:t>
              </a:r>
              <a:endParaRPr sz="2133" kern="0">
                <a:solidFill>
                  <a:srgbClr val="000000"/>
                </a:solidFill>
                <a:latin typeface="Arial"/>
                <a:cs typeface="Arial"/>
                <a:sym typeface="Arial"/>
              </a:endParaRPr>
            </a:p>
          </p:txBody>
        </p:sp>
      </p:grpSp>
      <p:grpSp>
        <p:nvGrpSpPr>
          <p:cNvPr id="71" name="Google Shape;71;p14"/>
          <p:cNvGrpSpPr/>
          <p:nvPr/>
        </p:nvGrpSpPr>
        <p:grpSpPr>
          <a:xfrm>
            <a:off x="636201" y="4122302"/>
            <a:ext cx="10688716" cy="1144569"/>
            <a:chOff x="0" y="0"/>
            <a:chExt cx="12203589" cy="2520338"/>
          </a:xfrm>
        </p:grpSpPr>
        <p:sp>
          <p:nvSpPr>
            <p:cNvPr id="72" name="Google Shape;72;p14"/>
            <p:cNvSpPr/>
            <p:nvPr/>
          </p:nvSpPr>
          <p:spPr>
            <a:xfrm>
              <a:off x="0" y="0"/>
              <a:ext cx="12203589" cy="2520338"/>
            </a:xfrm>
            <a:custGeom>
              <a:avLst/>
              <a:gdLst/>
              <a:ahLst/>
              <a:cxnLst/>
              <a:rect l="l" t="t" r="r" b="b"/>
              <a:pathLst>
                <a:path w="4433638" h="915654" extrusionOk="0">
                  <a:moveTo>
                    <a:pt x="4309177" y="915654"/>
                  </a:moveTo>
                  <a:lnTo>
                    <a:pt x="124460" y="915654"/>
                  </a:lnTo>
                  <a:cubicBezTo>
                    <a:pt x="55880" y="915654"/>
                    <a:pt x="0" y="859774"/>
                    <a:pt x="0" y="791194"/>
                  </a:cubicBezTo>
                  <a:lnTo>
                    <a:pt x="0" y="124460"/>
                  </a:lnTo>
                  <a:cubicBezTo>
                    <a:pt x="0" y="55880"/>
                    <a:pt x="55880" y="0"/>
                    <a:pt x="124460" y="0"/>
                  </a:cubicBezTo>
                  <a:lnTo>
                    <a:pt x="4309178" y="0"/>
                  </a:lnTo>
                  <a:cubicBezTo>
                    <a:pt x="4377758" y="0"/>
                    <a:pt x="4433638" y="55880"/>
                    <a:pt x="4433638" y="124460"/>
                  </a:cubicBezTo>
                  <a:lnTo>
                    <a:pt x="4433638" y="791194"/>
                  </a:lnTo>
                  <a:cubicBezTo>
                    <a:pt x="4433638" y="859774"/>
                    <a:pt x="4377758" y="915654"/>
                    <a:pt x="4309178" y="915654"/>
                  </a:cubicBezTo>
                  <a:close/>
                </a:path>
              </a:pathLst>
            </a:cu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3" name="Google Shape;73;p14"/>
            <p:cNvSpPr txBox="1"/>
            <p:nvPr/>
          </p:nvSpPr>
          <p:spPr>
            <a:xfrm>
              <a:off x="1021959" y="1309598"/>
              <a:ext cx="10672500" cy="880900"/>
            </a:xfrm>
            <a:prstGeom prst="rect">
              <a:avLst/>
            </a:prstGeom>
            <a:noFill/>
            <a:ln>
              <a:noFill/>
            </a:ln>
          </p:spPr>
          <p:txBody>
            <a:bodyPr spcFirstLastPara="1" wrap="square" lIns="0" tIns="0" rIns="0" bIns="0" anchor="t" anchorCtr="0">
              <a:spAutoFit/>
            </a:bodyPr>
            <a:lstStyle/>
            <a:p>
              <a:pPr defTabSz="1219170">
                <a:lnSpc>
                  <a:spcPct val="150000"/>
                </a:lnSpc>
                <a:buClr>
                  <a:srgbClr val="000000"/>
                </a:buClr>
              </a:pPr>
              <a:r>
                <a:rPr lang="en" sz="1733" kern="0">
                  <a:solidFill>
                    <a:srgbClr val="000000"/>
                  </a:solidFill>
                  <a:latin typeface="Inter"/>
                  <a:ea typeface="Inter"/>
                  <a:cs typeface="Inter"/>
                  <a:sym typeface="Inter"/>
                </a:rPr>
                <a:t>Spreading fake news</a:t>
              </a:r>
              <a:endParaRPr sz="933" kern="0">
                <a:solidFill>
                  <a:srgbClr val="000000"/>
                </a:solidFill>
                <a:latin typeface="Arial"/>
                <a:cs typeface="Arial"/>
                <a:sym typeface="Arial"/>
              </a:endParaRPr>
            </a:p>
          </p:txBody>
        </p:sp>
        <p:sp>
          <p:nvSpPr>
            <p:cNvPr id="74" name="Google Shape;74;p14"/>
            <p:cNvSpPr txBox="1"/>
            <p:nvPr/>
          </p:nvSpPr>
          <p:spPr>
            <a:xfrm>
              <a:off x="1021959" y="530038"/>
              <a:ext cx="10672500" cy="939636"/>
            </a:xfrm>
            <a:prstGeom prst="rect">
              <a:avLst/>
            </a:prstGeom>
            <a:noFill/>
            <a:ln>
              <a:noFill/>
            </a:ln>
          </p:spPr>
          <p:txBody>
            <a:bodyPr spcFirstLastPara="1" wrap="square" lIns="0" tIns="0" rIns="0" bIns="0" anchor="t" anchorCtr="0">
              <a:spAutoFit/>
            </a:bodyPr>
            <a:lstStyle/>
            <a:p>
              <a:pPr defTabSz="1219170">
                <a:lnSpc>
                  <a:spcPct val="129976"/>
                </a:lnSpc>
                <a:buClr>
                  <a:srgbClr val="000000"/>
                </a:buClr>
              </a:pPr>
              <a:r>
                <a:rPr lang="en" sz="2133" b="1" kern="0">
                  <a:solidFill>
                    <a:srgbClr val="000000"/>
                  </a:solidFill>
                  <a:latin typeface="Inter"/>
                  <a:ea typeface="Inter"/>
                  <a:cs typeface="Inter"/>
                  <a:sym typeface="Inter"/>
                </a:rPr>
                <a:t>Misinformation and Disinformation Campaign</a:t>
              </a:r>
              <a:endParaRPr sz="2133" kern="0">
                <a:solidFill>
                  <a:srgbClr val="000000"/>
                </a:solidFill>
                <a:latin typeface="Arial"/>
                <a:cs typeface="Arial"/>
                <a:sym typeface="Arial"/>
              </a:endParaRPr>
            </a:p>
          </p:txBody>
        </p:sp>
      </p:grpSp>
      <p:grpSp>
        <p:nvGrpSpPr>
          <p:cNvPr id="75" name="Google Shape;75;p14"/>
          <p:cNvGrpSpPr/>
          <p:nvPr/>
        </p:nvGrpSpPr>
        <p:grpSpPr>
          <a:xfrm>
            <a:off x="636205" y="5428846"/>
            <a:ext cx="10688716" cy="1306543"/>
            <a:chOff x="0" y="0"/>
            <a:chExt cx="12203589" cy="2520338"/>
          </a:xfrm>
        </p:grpSpPr>
        <p:sp>
          <p:nvSpPr>
            <p:cNvPr id="76" name="Google Shape;76;p14"/>
            <p:cNvSpPr/>
            <p:nvPr/>
          </p:nvSpPr>
          <p:spPr>
            <a:xfrm>
              <a:off x="0" y="0"/>
              <a:ext cx="12203589" cy="2520338"/>
            </a:xfrm>
            <a:custGeom>
              <a:avLst/>
              <a:gdLst/>
              <a:ahLst/>
              <a:cxnLst/>
              <a:rect l="l" t="t" r="r" b="b"/>
              <a:pathLst>
                <a:path w="4433638" h="915654" extrusionOk="0">
                  <a:moveTo>
                    <a:pt x="4309177" y="915654"/>
                  </a:moveTo>
                  <a:lnTo>
                    <a:pt x="124460" y="915654"/>
                  </a:lnTo>
                  <a:cubicBezTo>
                    <a:pt x="55880" y="915654"/>
                    <a:pt x="0" y="859774"/>
                    <a:pt x="0" y="791194"/>
                  </a:cubicBezTo>
                  <a:lnTo>
                    <a:pt x="0" y="124460"/>
                  </a:lnTo>
                  <a:cubicBezTo>
                    <a:pt x="0" y="55880"/>
                    <a:pt x="55880" y="0"/>
                    <a:pt x="124460" y="0"/>
                  </a:cubicBezTo>
                  <a:lnTo>
                    <a:pt x="4309178" y="0"/>
                  </a:lnTo>
                  <a:cubicBezTo>
                    <a:pt x="4377758" y="0"/>
                    <a:pt x="4433638" y="55880"/>
                    <a:pt x="4433638" y="124460"/>
                  </a:cubicBezTo>
                  <a:lnTo>
                    <a:pt x="4433638" y="791194"/>
                  </a:lnTo>
                  <a:cubicBezTo>
                    <a:pt x="4433638" y="859774"/>
                    <a:pt x="4377758" y="915654"/>
                    <a:pt x="4309178" y="915654"/>
                  </a:cubicBezTo>
                  <a:close/>
                </a:path>
              </a:pathLst>
            </a:custGeom>
            <a:solidFill>
              <a:srgbClr val="B7A57A"/>
            </a:solidFill>
            <a:ln>
              <a:noFill/>
            </a:ln>
          </p:spPr>
          <p:txBody>
            <a:bodyPr spcFirstLastPara="1" wrap="square" lIns="60967" tIns="60967" rIns="60967" bIns="60967"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77" name="Google Shape;77;p14"/>
            <p:cNvSpPr txBox="1"/>
            <p:nvPr/>
          </p:nvSpPr>
          <p:spPr>
            <a:xfrm>
              <a:off x="1021959" y="1350444"/>
              <a:ext cx="10672500" cy="771694"/>
            </a:xfrm>
            <a:prstGeom prst="rect">
              <a:avLst/>
            </a:prstGeom>
            <a:noFill/>
            <a:ln>
              <a:noFill/>
            </a:ln>
          </p:spPr>
          <p:txBody>
            <a:bodyPr spcFirstLastPara="1" wrap="square" lIns="0" tIns="0" rIns="0" bIns="0" anchor="t" anchorCtr="0">
              <a:spAutoFit/>
            </a:bodyPr>
            <a:lstStyle/>
            <a:p>
              <a:pPr defTabSz="1219170">
                <a:lnSpc>
                  <a:spcPct val="150000"/>
                </a:lnSpc>
                <a:buClr>
                  <a:srgbClr val="000000"/>
                </a:buClr>
              </a:pPr>
              <a:r>
                <a:rPr lang="en" sz="1733" kern="0">
                  <a:solidFill>
                    <a:srgbClr val="000000"/>
                  </a:solidFill>
                  <a:latin typeface="Inter"/>
                  <a:ea typeface="Inter"/>
                  <a:cs typeface="Inter"/>
                  <a:sym typeface="Inter"/>
                </a:rPr>
                <a:t>Where is data being collected going</a:t>
              </a:r>
              <a:endParaRPr sz="933" kern="0">
                <a:solidFill>
                  <a:srgbClr val="000000"/>
                </a:solidFill>
                <a:latin typeface="Arial"/>
                <a:cs typeface="Arial"/>
                <a:sym typeface="Arial"/>
              </a:endParaRPr>
            </a:p>
          </p:txBody>
        </p:sp>
        <p:sp>
          <p:nvSpPr>
            <p:cNvPr id="78" name="Google Shape;78;p14"/>
            <p:cNvSpPr txBox="1"/>
            <p:nvPr/>
          </p:nvSpPr>
          <p:spPr>
            <a:xfrm>
              <a:off x="1021959" y="570886"/>
              <a:ext cx="10672500" cy="823148"/>
            </a:xfrm>
            <a:prstGeom prst="rect">
              <a:avLst/>
            </a:prstGeom>
            <a:noFill/>
            <a:ln>
              <a:noFill/>
            </a:ln>
          </p:spPr>
          <p:txBody>
            <a:bodyPr spcFirstLastPara="1" wrap="square" lIns="0" tIns="0" rIns="0" bIns="0" anchor="t" anchorCtr="0">
              <a:spAutoFit/>
            </a:bodyPr>
            <a:lstStyle/>
            <a:p>
              <a:pPr defTabSz="1219170">
                <a:lnSpc>
                  <a:spcPct val="129976"/>
                </a:lnSpc>
                <a:buClr>
                  <a:srgbClr val="000000"/>
                </a:buClr>
              </a:pPr>
              <a:r>
                <a:rPr lang="en" sz="2133" b="1" kern="0">
                  <a:solidFill>
                    <a:srgbClr val="000000"/>
                  </a:solidFill>
                  <a:latin typeface="Inter"/>
                  <a:ea typeface="Inter"/>
                  <a:cs typeface="Inter"/>
                  <a:sym typeface="Inter"/>
                </a:rPr>
                <a:t>Relationship w/ Chinese Government</a:t>
              </a:r>
              <a:endParaRPr sz="2133" kern="0">
                <a:solidFill>
                  <a:srgbClr val="000000"/>
                </a:solidFill>
                <a:latin typeface="Arial"/>
                <a:cs typeface="Arial"/>
                <a:sym typeface="Arial"/>
              </a:endParaRPr>
            </a:p>
          </p:txBody>
        </p:sp>
      </p:grpSp>
      <p:sp>
        <p:nvSpPr>
          <p:cNvPr id="79" name="Google Shape;79;p14"/>
          <p:cNvSpPr txBox="1"/>
          <p:nvPr/>
        </p:nvSpPr>
        <p:spPr>
          <a:xfrm>
            <a:off x="636200" y="400533"/>
            <a:ext cx="5699200" cy="1058688"/>
          </a:xfrm>
          <a:prstGeom prst="rect">
            <a:avLst/>
          </a:prstGeom>
          <a:noFill/>
          <a:ln>
            <a:noFill/>
          </a:ln>
        </p:spPr>
        <p:txBody>
          <a:bodyPr spcFirstLastPara="1" wrap="square" lIns="0" tIns="0" rIns="0" bIns="0" anchor="t" anchorCtr="0">
            <a:spAutoFit/>
          </a:bodyPr>
          <a:lstStyle/>
          <a:p>
            <a:pPr defTabSz="1219170">
              <a:lnSpc>
                <a:spcPct val="120000"/>
              </a:lnSpc>
              <a:buClr>
                <a:srgbClr val="000000"/>
              </a:buClr>
            </a:pPr>
            <a:r>
              <a:rPr lang="en" sz="4800" b="1" kern="0">
                <a:solidFill>
                  <a:srgbClr val="000000"/>
                </a:solidFill>
                <a:latin typeface="Lato"/>
                <a:ea typeface="Lato"/>
                <a:cs typeface="Lato"/>
                <a:sym typeface="Lato"/>
              </a:rPr>
              <a:t>Risks</a:t>
            </a:r>
            <a:endParaRPr sz="933" b="1" kern="0">
              <a:solidFill>
                <a:srgbClr val="000000"/>
              </a:solidFill>
              <a:latin typeface="Lato"/>
              <a:ea typeface="Lato"/>
              <a:cs typeface="Lato"/>
              <a:sym typeface="Lato"/>
            </a:endParaRPr>
          </a:p>
          <a:p>
            <a:pPr defTabSz="1219170">
              <a:lnSpc>
                <a:spcPct val="120000"/>
              </a:lnSpc>
              <a:buClr>
                <a:srgbClr val="000000"/>
              </a:buClr>
            </a:pPr>
            <a:endParaRPr sz="933" b="1" kern="0">
              <a:solidFill>
                <a:srgbClr val="000000"/>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TotalTime>
  <Words>1240</Words>
  <Application>Microsoft Macintosh PowerPoint</Application>
  <PresentationFormat>Widescreen</PresentationFormat>
  <Paragraphs>123</Paragraphs>
  <Slides>21</Slides>
  <Notes>16</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21</vt:i4>
      </vt:variant>
    </vt:vector>
  </HeadingPairs>
  <TitlesOfParts>
    <vt:vector size="39" baseType="lpstr">
      <vt:lpstr>Encode Sans Normal Black</vt:lpstr>
      <vt:lpstr>Google Sans</vt:lpstr>
      <vt:lpstr>Uni Sans Regular</vt:lpstr>
      <vt:lpstr>Aptos</vt:lpstr>
      <vt:lpstr>Arial</vt:lpstr>
      <vt:lpstr>Barlow</vt:lpstr>
      <vt:lpstr>Calibri</vt:lpstr>
      <vt:lpstr>Inter</vt:lpstr>
      <vt:lpstr>Lato</vt:lpstr>
      <vt:lpstr>Lucida Grande</vt:lpstr>
      <vt:lpstr>Montserrat</vt:lpstr>
      <vt:lpstr>Open Sans</vt:lpstr>
      <vt:lpstr>Open Sans Light</vt:lpstr>
      <vt:lpstr>Play</vt:lpstr>
      <vt:lpstr>Roboto</vt:lpstr>
      <vt:lpstr>Custom Design</vt:lpstr>
      <vt:lpstr>1_Custom Design</vt:lpstr>
      <vt:lpstr>Simple Light</vt:lpstr>
      <vt:lpstr>PowerPoint Presentation</vt:lpstr>
      <vt:lpstr>PowerPoint Presentation</vt:lpstr>
      <vt:lpstr>PowerPoint Presentation</vt:lpstr>
      <vt:lpstr>WeChat | INFO 312 | Group 5</vt:lpstr>
      <vt:lpstr>What are the risks that WeChat pose?</vt:lpstr>
      <vt:lpstr>       What are the risks that WeChat pose? </vt:lpstr>
      <vt:lpstr>Is there a way to mitigate the risks that WeChat poses?</vt:lpstr>
      <vt:lpstr>PowerPoint Presentation</vt:lpstr>
      <vt:lpstr>PowerPoint Presentation</vt:lpstr>
      <vt:lpstr>PowerPoint Presentation</vt:lpstr>
      <vt:lpstr>PowerPoint Presentation</vt:lpstr>
      <vt:lpstr>Sources</vt:lpstr>
      <vt:lpstr>PowerPoint Presentation</vt:lpstr>
      <vt:lpstr>PowerPoint Presentation</vt:lpstr>
      <vt:lpstr>WeChat Risk Analysis</vt:lpstr>
      <vt:lpstr>Risks?</vt:lpstr>
      <vt:lpstr>Risk Mitigation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Andy Herman</dc:creator>
  <cp:lastModifiedBy>Andy Herman</cp:lastModifiedBy>
  <cp:revision>2</cp:revision>
  <dcterms:created xsi:type="dcterms:W3CDTF">2025-01-02T23:06:13Z</dcterms:created>
  <dcterms:modified xsi:type="dcterms:W3CDTF">2025-01-21T21:34:52Z</dcterms:modified>
</cp:coreProperties>
</file>