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 id="2147483674" r:id="rId3"/>
  </p:sldMasterIdLst>
  <p:notesMasterIdLst>
    <p:notesMasterId r:id="rId34"/>
  </p:notesMasterIdLst>
  <p:sldIdLst>
    <p:sldId id="395" r:id="rId4"/>
    <p:sldId id="611" r:id="rId5"/>
    <p:sldId id="396" r:id="rId6"/>
    <p:sldId id="552" r:id="rId7"/>
    <p:sldId id="550" r:id="rId8"/>
    <p:sldId id="594" r:id="rId9"/>
    <p:sldId id="597" r:id="rId10"/>
    <p:sldId id="596" r:id="rId11"/>
    <p:sldId id="598" r:id="rId12"/>
    <p:sldId id="593" r:id="rId13"/>
    <p:sldId id="599" r:id="rId14"/>
    <p:sldId id="600" r:id="rId15"/>
    <p:sldId id="601" r:id="rId16"/>
    <p:sldId id="602" r:id="rId17"/>
    <p:sldId id="603" r:id="rId18"/>
    <p:sldId id="478" r:id="rId19"/>
    <p:sldId id="480" r:id="rId20"/>
    <p:sldId id="328" r:id="rId21"/>
    <p:sldId id="329" r:id="rId22"/>
    <p:sldId id="280" r:id="rId23"/>
    <p:sldId id="281" r:id="rId24"/>
    <p:sldId id="282" r:id="rId25"/>
    <p:sldId id="438" r:id="rId26"/>
    <p:sldId id="430" r:id="rId27"/>
    <p:sldId id="432" r:id="rId28"/>
    <p:sldId id="434" r:id="rId29"/>
    <p:sldId id="433" r:id="rId30"/>
    <p:sldId id="431" r:id="rId31"/>
    <p:sldId id="458" r:id="rId32"/>
    <p:sldId id="60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7"/>
    <p:restoredTop sz="94668"/>
  </p:normalViewPr>
  <p:slideViewPr>
    <p:cSldViewPr snapToGrid="0">
      <p:cViewPr varScale="1">
        <p:scale>
          <a:sx n="240" d="100"/>
          <a:sy n="240" d="100"/>
        </p:scale>
        <p:origin x="22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AC393-5D7B-F14C-BD60-7728CE3A8EF6}" type="datetimeFigureOut">
              <a:rPr lang="en-US" smtClean="0"/>
              <a:t>1/26/25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DAA62-1661-DD4A-8B2E-1DAF7F073F1B}" type="slidenum">
              <a:rPr lang="en-US" smtClean="0"/>
              <a:t>‹#›</a:t>
            </a:fld>
            <a:endParaRPr lang="en-US"/>
          </a:p>
        </p:txBody>
      </p:sp>
    </p:spTree>
    <p:extLst>
      <p:ext uri="{BB962C8B-B14F-4D97-AF65-F5344CB8AC3E}">
        <p14:creationId xmlns:p14="http://schemas.microsoft.com/office/powerpoint/2010/main" val="3330486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i.org/10.6028/NIST.SP.1299"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i.org/10.6028/NIST.SP.1299"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i.org/10.6028/NIST.SP.129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i.org/10.6028/NIST.SP.1299"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i.org/10.6028/NIST.SP.1299"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ndex.php?title=National_Institute_of_Standards_and_Technology&amp;oldid=121319470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i.org/10.6028/NIST.IR.828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6028/NIST.SP.1303.ipd"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6028/NIST.SP.1303.ipd"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00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Resource and Overview Guide.” Gaithersburg, MD: National Institute of Standards and Technology, February 26, 2024. </a:t>
            </a:r>
            <a:r>
              <a:rPr lang="en-US" dirty="0">
                <a:effectLst/>
                <a:hlinkClick r:id="rId3"/>
              </a:rPr>
              <a:t>https://doi.org/10.6028/NIST.SP.1299</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656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Resource and Overview Guide.” Gaithersburg, MD: National Institute of Standards and Technology, February 26, 2024. </a:t>
            </a:r>
            <a:r>
              <a:rPr lang="en-US" dirty="0">
                <a:effectLst/>
                <a:hlinkClick r:id="rId3"/>
              </a:rPr>
              <a:t>https://doi.org/10.6028/NIST.SP.1299</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012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Resource and Overview Guide.” Gaithersburg, MD: National Institute of Standards and Technology, February 26, 2024. </a:t>
            </a:r>
            <a:r>
              <a:rPr lang="en-US" dirty="0">
                <a:effectLst/>
                <a:hlinkClick r:id="rId3"/>
              </a:rPr>
              <a:t>https://doi.org/10.6028/NIST.SP.1299</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0617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National Institute of Standards and Technology. “NIST Cybersecurity Framework 2.0: Resource and Overview Guide.” Gaithersburg, MD: National Institute of Standards and Technology, February 26, 2024. </a:t>
            </a:r>
            <a:r>
              <a:rPr lang="en-US">
                <a:effectLst/>
                <a:hlinkClick r:id="rId3"/>
              </a:rPr>
              <a:t>https://doi.org/10.6028/NIST.SP.1299</a:t>
            </a:r>
            <a:r>
              <a:rPr lang="en-US">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188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0248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Resource and Overview Guide.” Gaithersburg, MD: National Institute of Standards and Technology, February 26, 2024. </a:t>
            </a:r>
            <a:r>
              <a:rPr lang="en-US" dirty="0">
                <a:effectLst/>
                <a:hlinkClick r:id="rId3"/>
              </a:rPr>
              <a:t>https://doi.org/10.6028/NIST.SP.1299</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158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04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81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821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In </a:t>
            </a:r>
            <a:r>
              <a:rPr lang="en-US" i="1" dirty="0">
                <a:effectLst/>
              </a:rPr>
              <a:t>Wikipedia</a:t>
            </a:r>
            <a:r>
              <a:rPr lang="en-US" dirty="0">
                <a:effectLst/>
              </a:rPr>
              <a:t>, March 11, 2024. </a:t>
            </a:r>
            <a:r>
              <a:rPr lang="en-US" dirty="0">
                <a:effectLst/>
                <a:hlinkClick r:id="rId3"/>
              </a:rPr>
              <a:t>https://en.wikipedia.org/w/index.php?title=National_Institute_of_Standards_and_Technology&amp;oldid=1213194707</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234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Stine, Kevin, Stephen Quinn, Greg Witte, and R. K. Gardner. “Integrating Cybersecurity and Enterprise Risk Management (ERM).” National Institute of Standards and Technology, October 13, 2020. </a:t>
            </a:r>
            <a:r>
              <a:rPr lang="en-US" dirty="0">
                <a:effectLst/>
                <a:hlinkClick r:id="rId3"/>
              </a:rPr>
              <a:t>https://doi.org/10.6028/NIST.IR.8286</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9868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Enterprise Risk Management Quick-Start Guide.” Gaithersburg, MD: National Institute of Standards and Technology, February 26, 2024. </a:t>
            </a:r>
            <a:r>
              <a:rPr lang="en-US" dirty="0">
                <a:effectLst/>
                <a:hlinkClick r:id="rId3"/>
              </a:rPr>
              <a:t>https://doi.org/10.6028/NIST.SP.1303.ipd</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527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National Institute of Standards and Technology. “NIST Cybersecurity Framework 2.0: Enterprise Risk Management Quick-Start Guide.” Gaithersburg, MD: National Institute of Standards and Technology, February 26, 2024. </a:t>
            </a:r>
            <a:r>
              <a:rPr lang="en-US" dirty="0">
                <a:effectLst/>
                <a:hlinkClick r:id="rId3"/>
              </a:rPr>
              <a:t>https://doi.org/10.6028/NIST.SP.1303.ipd</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335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430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14682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570502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918428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4229237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FD57D3-86BF-4855-8129-1EB73262168F}" type="datetime1">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528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7C4AC-3DE7-47C3-8708-5F5A2185F79B}" type="datetime1">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2941078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378B2-6F2C-4B75-8963-1EAAC520DCEF}" type="datetime1">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98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904ADB-5AC4-4F23-A881-76251CF69A69}" type="datetime1">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777866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7BBE54-AF75-41BA-B3FF-CE090518BE98}" type="datetime1">
              <a:rPr lang="en-US" smtClean="0"/>
              <a:t>1/26/25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DAE8FA-B312-4075-9EEE-35C5C6E81A91}"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445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B64119-29BF-46B0-AD3F-96990ABDF6F0}" type="datetime1">
              <a:rPr lang="en-US" smtClean="0"/>
              <a:t>1/26/25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2830638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2BB38-10C8-4CCE-96F5-E10D87B105D3}" type="datetime1">
              <a:rPr lang="en-US" smtClean="0"/>
              <a:t>1/26/25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3952846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512697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BE3C2A-7D8E-416C-8736-E831865DFBBA}" type="datetime1">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cxnSp>
        <p:nvCxnSpPr>
          <p:cNvPr id="9" name="Straight Connector 8"/>
          <p:cNvCxnSpPr>
            <a:cxnSpLocks/>
          </p:cNvCxnSpPr>
          <p:nvPr/>
        </p:nvCxnSpPr>
        <p:spPr>
          <a:xfrm>
            <a:off x="3702131" y="792081"/>
            <a:ext cx="0" cy="519405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2812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933F69-52F2-427C-AA12-75C6FB4A7460}" type="datetime1">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1516443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93EE52-6342-4FFC-B1D6-E1FB9C338E75}" type="datetime1">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31565502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8F5C66-E8AF-4875-81F7-9B8617D775C4}" type="datetime1">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280118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802975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79462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816601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3D4-B24B-F545-A46A-705BFE479488}"/>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71A10447-B3A3-B14F-A8DE-471D38758061}"/>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10421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67584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602403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816287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4496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526053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5492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378396"/>
            <a:ext cx="10972800" cy="50986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5A5D53F6-12B4-479B-BB46-B57BCA81AFFA}" type="datetime1">
              <a:rPr lang="en-US" smtClean="0"/>
              <a:t>1/26/25</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EDAE8FA-B312-4075-9EEE-35C5C6E81A91}" type="slidenum">
              <a:rPr lang="en-US" smtClean="0"/>
              <a:t>‹#›</a:t>
            </a:fld>
            <a:endParaRPr lang="en-US"/>
          </a:p>
        </p:txBody>
      </p:sp>
      <p:pic>
        <p:nvPicPr>
          <p:cNvPr id="8" name="Picture 7">
            <a:extLst>
              <a:ext uri="{FF2B5EF4-FFF2-40B4-BE49-F238E27FC236}">
                <a16:creationId xmlns:a16="http://schemas.microsoft.com/office/drawing/2014/main" id="{AE5455AB-00F4-C841-C8B5-909BA42EE753}"/>
              </a:ext>
            </a:extLst>
          </p:cNvPr>
          <p:cNvPicPr>
            <a:picLocks noChangeAspect="1"/>
          </p:cNvPicPr>
          <p:nvPr userDrawn="1"/>
        </p:nvPicPr>
        <p:blipFill>
          <a:blip r:embed="rId13"/>
          <a:stretch>
            <a:fillRect/>
          </a:stretch>
        </p:blipFill>
        <p:spPr>
          <a:xfrm>
            <a:off x="613833" y="1166287"/>
            <a:ext cx="1471708" cy="128483"/>
          </a:xfrm>
          <a:prstGeom prst="rect">
            <a:avLst/>
          </a:prstGeom>
        </p:spPr>
      </p:pic>
      <p:pic>
        <p:nvPicPr>
          <p:cNvPr id="9" name="Picture 8" descr="W Logo_Purple_2685_HEX.png">
            <a:extLst>
              <a:ext uri="{FF2B5EF4-FFF2-40B4-BE49-F238E27FC236}">
                <a16:creationId xmlns:a16="http://schemas.microsoft.com/office/drawing/2014/main" id="{37D46C1A-60E8-AE6E-F115-45D3A984E5E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a:extLst>
              <a:ext uri="{FF2B5EF4-FFF2-40B4-BE49-F238E27FC236}">
                <a16:creationId xmlns:a16="http://schemas.microsoft.com/office/drawing/2014/main" id="{840A9A8B-B8CD-D4E9-0DE0-14B9C3C90ADE}"/>
              </a:ext>
            </a:extLst>
          </p:cNvPr>
          <p:cNvPicPr>
            <a:picLocks noChangeAspect="1"/>
          </p:cNvPicPr>
          <p:nvPr userDrawn="1"/>
        </p:nvPicPr>
        <p:blipFill>
          <a:blip r:embed="rId1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3218812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csrc.nist.gov/projects/cprt/catalog#/cprt/framework/version/CSF_2_0_0/hom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1441319" cy="3522341"/>
          </a:xfrm>
        </p:spPr>
        <p:txBody>
          <a:bodyPr anchor="b">
            <a:normAutofit fontScale="92500" lnSpcReduction="10000"/>
          </a:bodyPr>
          <a:lstStyle/>
          <a:p>
            <a:endParaRPr lang="en-US" sz="5333" dirty="0"/>
          </a:p>
          <a:p>
            <a:endParaRPr lang="en-US" sz="5333" dirty="0"/>
          </a:p>
          <a:p>
            <a:r>
              <a:rPr lang="en-US" sz="5333" dirty="0"/>
              <a:t>Informatics - 312 </a:t>
            </a:r>
          </a:p>
          <a:p>
            <a:r>
              <a:rPr lang="en-US" sz="5333" dirty="0"/>
              <a:t>Enterprise Risk Management</a:t>
            </a:r>
          </a:p>
        </p:txBody>
      </p:sp>
    </p:spTree>
    <p:extLst>
      <p:ext uri="{BB962C8B-B14F-4D97-AF65-F5344CB8AC3E}">
        <p14:creationId xmlns:p14="http://schemas.microsoft.com/office/powerpoint/2010/main" val="18563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a:xfrm>
            <a:off x="613834" y="859991"/>
            <a:ext cx="10890981" cy="3522341"/>
          </a:xfrm>
        </p:spPr>
        <p:txBody>
          <a:bodyPr>
            <a:normAutofit/>
          </a:bodyPr>
          <a:lstStyle/>
          <a:p>
            <a:r>
              <a:rPr lang="en-US" sz="4267" dirty="0"/>
              <a:t>CSRM Frameworks</a:t>
            </a:r>
          </a:p>
        </p:txBody>
      </p:sp>
    </p:spTree>
    <p:extLst>
      <p:ext uri="{BB962C8B-B14F-4D97-AF65-F5344CB8AC3E}">
        <p14:creationId xmlns:p14="http://schemas.microsoft.com/office/powerpoint/2010/main" val="23877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297125"/>
            <a:ext cx="10747747" cy="3154535"/>
          </a:xfrm>
        </p:spPr>
        <p:txBody>
          <a:bodyPr/>
          <a:lstStyle/>
          <a:p>
            <a:r>
              <a:rPr lang="en-US" sz="2400" b="0" dirty="0"/>
              <a:t>The CSF 2.0, which was released Feb 26, 2024, along with NIST’s supplementary resources, can be used by organizations to understand, assess, prioritize, and communicate cybersecurity risks; it is particularly useful for fostering internal and external communication across teams — as well as integrating with broader risk management strategies.</a:t>
            </a:r>
          </a:p>
          <a:p>
            <a:pPr marL="0" indent="0">
              <a:buNone/>
            </a:pPr>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 CSF 2.0</a:t>
            </a:r>
          </a:p>
        </p:txBody>
      </p:sp>
    </p:spTree>
    <p:extLst>
      <p:ext uri="{BB962C8B-B14F-4D97-AF65-F5344CB8AC3E}">
        <p14:creationId xmlns:p14="http://schemas.microsoft.com/office/powerpoint/2010/main" val="4016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078042"/>
            <a:ext cx="10747747" cy="3154535"/>
          </a:xfrm>
        </p:spPr>
        <p:txBody>
          <a:bodyPr/>
          <a:lstStyle/>
          <a:p>
            <a:r>
              <a:rPr lang="en-US" sz="2133" b="0" dirty="0"/>
              <a:t>CSF Core - A taxonomy of high-level cybersecurity outcomes that can help any organization manage its cybersecurity risks.</a:t>
            </a:r>
          </a:p>
          <a:p>
            <a:endParaRPr lang="en-US" sz="2133" b="0" dirty="0"/>
          </a:p>
          <a:p>
            <a:r>
              <a:rPr lang="en-US" sz="2133" b="0" dirty="0"/>
              <a:t>CSF Organizational Profiles - A mechanism for describing an organization’s current and/or target cybersecurity posture in terms of the CSF Core’s outcomes.</a:t>
            </a:r>
          </a:p>
          <a:p>
            <a:endParaRPr lang="en-US" sz="2133" b="0" dirty="0"/>
          </a:p>
          <a:p>
            <a:r>
              <a:rPr lang="en-US" sz="2133" b="0" dirty="0"/>
              <a:t>CSF Tiers - Can be applied to CSF Organizational Profiles to characterize the rigor of an organization’s cybersecurity risk governance and management practices.</a:t>
            </a:r>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 CSF 2.0</a:t>
            </a:r>
          </a:p>
        </p:txBody>
      </p:sp>
    </p:spTree>
    <p:extLst>
      <p:ext uri="{BB962C8B-B14F-4D97-AF65-F5344CB8AC3E}">
        <p14:creationId xmlns:p14="http://schemas.microsoft.com/office/powerpoint/2010/main" val="251412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2257198"/>
            <a:ext cx="11197363" cy="3154535"/>
          </a:xfrm>
        </p:spPr>
        <p:txBody>
          <a:bodyPr/>
          <a:lstStyle/>
          <a:p>
            <a:r>
              <a:rPr lang="en-US" sz="2400" b="0" dirty="0"/>
              <a:t>The CSF 2.0 is organized by six Functions — Govern, Identify, Protect, Detect, Respond, and Recover.</a:t>
            </a:r>
          </a:p>
          <a:p>
            <a:endParaRPr lang="en-US" sz="2400" b="0" dirty="0"/>
          </a:p>
          <a:p>
            <a:r>
              <a:rPr lang="en-US" sz="2400" b="0" dirty="0"/>
              <a:t>Under these functions are Categories and Subcategories</a:t>
            </a:r>
          </a:p>
          <a:p>
            <a:endParaRPr lang="en-US" sz="2400" b="0" dirty="0"/>
          </a:p>
          <a:p>
            <a:r>
              <a:rPr lang="en-US" sz="2400" b="0" dirty="0"/>
              <a:t>Subcategories also have Informative References and Implementation Examples</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 CSF 2.0</a:t>
            </a:r>
          </a:p>
        </p:txBody>
      </p:sp>
    </p:spTree>
    <p:extLst>
      <p:ext uri="{BB962C8B-B14F-4D97-AF65-F5344CB8AC3E}">
        <p14:creationId xmlns:p14="http://schemas.microsoft.com/office/powerpoint/2010/main" val="223858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329354" y="2107471"/>
            <a:ext cx="11862647" cy="3154535"/>
          </a:xfrm>
        </p:spPr>
        <p:txBody>
          <a:bodyPr/>
          <a:lstStyle/>
          <a:p>
            <a:r>
              <a:rPr lang="en-US" sz="1867" b="0" dirty="0"/>
              <a:t>The CSF 2.0 is organized by six Functions — Govern, Identify, Protect, Detect, Respond, and Recover.</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 CSFW 2.0</a:t>
            </a:r>
          </a:p>
        </p:txBody>
      </p:sp>
      <p:pic>
        <p:nvPicPr>
          <p:cNvPr id="5" name="Picture 4" descr="A circular chart with different colored text&#10;&#10;Description automatically generated with medium confidence">
            <a:extLst>
              <a:ext uri="{FF2B5EF4-FFF2-40B4-BE49-F238E27FC236}">
                <a16:creationId xmlns:a16="http://schemas.microsoft.com/office/drawing/2014/main" id="{5CACC550-1D4E-88DD-69F1-CC090BE7BB08}"/>
              </a:ext>
            </a:extLst>
          </p:cNvPr>
          <p:cNvPicPr>
            <a:picLocks noChangeAspect="1"/>
          </p:cNvPicPr>
          <p:nvPr/>
        </p:nvPicPr>
        <p:blipFill>
          <a:blip r:embed="rId3"/>
          <a:stretch>
            <a:fillRect/>
          </a:stretch>
        </p:blipFill>
        <p:spPr>
          <a:xfrm>
            <a:off x="1" y="424563"/>
            <a:ext cx="12008425" cy="6433437"/>
          </a:xfrm>
          <a:prstGeom prst="rect">
            <a:avLst/>
          </a:prstGeom>
        </p:spPr>
      </p:pic>
    </p:spTree>
    <p:extLst>
      <p:ext uri="{BB962C8B-B14F-4D97-AF65-F5344CB8AC3E}">
        <p14:creationId xmlns:p14="http://schemas.microsoft.com/office/powerpoint/2010/main" val="101194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 CSFW 2.0</a:t>
            </a:r>
          </a:p>
        </p:txBody>
      </p:sp>
      <p:pic>
        <p:nvPicPr>
          <p:cNvPr id="6" name="Picture 5" descr="A screenshot of a document&#10;&#10;Description automatically generated">
            <a:extLst>
              <a:ext uri="{FF2B5EF4-FFF2-40B4-BE49-F238E27FC236}">
                <a16:creationId xmlns:a16="http://schemas.microsoft.com/office/drawing/2014/main" id="{44FDD4C8-70F0-52DF-5F8F-AA6FF0E4DF57}"/>
              </a:ext>
            </a:extLst>
          </p:cNvPr>
          <p:cNvPicPr>
            <a:picLocks noChangeAspect="1"/>
          </p:cNvPicPr>
          <p:nvPr/>
        </p:nvPicPr>
        <p:blipFill>
          <a:blip r:embed="rId3"/>
          <a:stretch>
            <a:fillRect/>
          </a:stretch>
        </p:blipFill>
        <p:spPr>
          <a:xfrm>
            <a:off x="1275708" y="1501987"/>
            <a:ext cx="8920915" cy="4356553"/>
          </a:xfrm>
          <a:prstGeom prst="rect">
            <a:avLst/>
          </a:prstGeom>
        </p:spPr>
      </p:pic>
    </p:spTree>
    <p:extLst>
      <p:ext uri="{BB962C8B-B14F-4D97-AF65-F5344CB8AC3E}">
        <p14:creationId xmlns:p14="http://schemas.microsoft.com/office/powerpoint/2010/main" val="49364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4EFC-3306-4578-8F54-55B723494C14}"/>
              </a:ext>
            </a:extLst>
          </p:cNvPr>
          <p:cNvSpPr>
            <a:spLocks noGrp="1"/>
          </p:cNvSpPr>
          <p:nvPr>
            <p:ph type="title"/>
          </p:nvPr>
        </p:nvSpPr>
        <p:spPr>
          <a:xfrm>
            <a:off x="609600" y="382014"/>
            <a:ext cx="3352800" cy="820132"/>
          </a:xfrm>
        </p:spPr>
        <p:txBody>
          <a:bodyPr>
            <a:noAutofit/>
          </a:bodyPr>
          <a:lstStyle/>
          <a:p>
            <a:r>
              <a:rPr lang="en-US" sz="2700" dirty="0">
                <a:solidFill>
                  <a:schemeClr val="tx1"/>
                </a:solidFill>
              </a:rPr>
              <a:t>Privacy: 1890 to Today</a:t>
            </a:r>
          </a:p>
        </p:txBody>
      </p:sp>
      <p:sp>
        <p:nvSpPr>
          <p:cNvPr id="4" name="Content Placeholder 3">
            <a:extLst>
              <a:ext uri="{FF2B5EF4-FFF2-40B4-BE49-F238E27FC236}">
                <a16:creationId xmlns:a16="http://schemas.microsoft.com/office/drawing/2014/main" id="{BA33E6FC-16BF-41FD-89BB-7F0106229368}"/>
              </a:ext>
            </a:extLst>
          </p:cNvPr>
          <p:cNvSpPr>
            <a:spLocks noGrp="1"/>
          </p:cNvSpPr>
          <p:nvPr>
            <p:ph idx="1"/>
          </p:nvPr>
        </p:nvSpPr>
        <p:spPr/>
        <p:txBody>
          <a:bodyPr>
            <a:normAutofit/>
          </a:bodyPr>
          <a:lstStyle/>
          <a:p>
            <a:pPr marL="205740" lvl="1" indent="0">
              <a:buNone/>
            </a:pPr>
            <a:endParaRPr lang="en-US" dirty="0"/>
          </a:p>
          <a:p>
            <a:r>
              <a:rPr lang="en-US" i="1" dirty="0"/>
              <a:t>“Privacy </a:t>
            </a:r>
            <a:r>
              <a:rPr lang="en-US" dirty="0"/>
              <a:t>may be understood as a right to control access to and use of both physical items, like bodies and houses, and to information, like medical and financial facts. Physical </a:t>
            </a:r>
            <a:r>
              <a:rPr lang="en-US" i="1" dirty="0"/>
              <a:t>privacy</a:t>
            </a:r>
            <a:r>
              <a:rPr lang="en-US" dirty="0"/>
              <a:t> affords individuals access control rights over specific bodies, objects, and places.” –        </a:t>
            </a:r>
            <a:r>
              <a:rPr lang="en-US" sz="1800" dirty="0"/>
              <a:t>Professor Adam Moore, 2008</a:t>
            </a:r>
          </a:p>
        </p:txBody>
      </p:sp>
      <p:sp>
        <p:nvSpPr>
          <p:cNvPr id="5" name="Text Placeholder 4">
            <a:extLst>
              <a:ext uri="{FF2B5EF4-FFF2-40B4-BE49-F238E27FC236}">
                <a16:creationId xmlns:a16="http://schemas.microsoft.com/office/drawing/2014/main" id="{07604593-46AF-4176-B80B-00D3B21C69F3}"/>
              </a:ext>
            </a:extLst>
          </p:cNvPr>
          <p:cNvSpPr>
            <a:spLocks noGrp="1"/>
          </p:cNvSpPr>
          <p:nvPr>
            <p:ph type="body" sz="half" idx="2"/>
          </p:nvPr>
        </p:nvSpPr>
        <p:spPr>
          <a:xfrm>
            <a:off x="609601" y="1447800"/>
            <a:ext cx="2960913" cy="3957604"/>
          </a:xfrm>
        </p:spPr>
        <p:txBody>
          <a:bodyPr>
            <a:normAutofit/>
          </a:bodyPr>
          <a:lstStyle/>
          <a:p>
            <a:r>
              <a:rPr lang="en-US" sz="1350" b="1" dirty="0"/>
              <a:t>“The Right to Privacy</a:t>
            </a:r>
            <a:r>
              <a:rPr lang="en-US" sz="1350" dirty="0"/>
              <a:t>" is a law review article written by Samuel Warren and Louis Brandeis and published in the 1890 </a:t>
            </a:r>
            <a:r>
              <a:rPr lang="en-US" sz="1350" i="1" dirty="0"/>
              <a:t>Harvard Law Review</a:t>
            </a:r>
            <a:r>
              <a:rPr lang="en-US" sz="1350" dirty="0"/>
              <a:t>. The case involves a photograph of a wedding party and the question is whether the person needs to be identified. It is the first publication in the United States to advocate a right to privacy, articulating that right primarily as a "right to be let alone.”</a:t>
            </a:r>
          </a:p>
        </p:txBody>
      </p:sp>
    </p:spTree>
    <p:extLst>
      <p:ext uri="{BB962C8B-B14F-4D97-AF65-F5344CB8AC3E}">
        <p14:creationId xmlns:p14="http://schemas.microsoft.com/office/powerpoint/2010/main" val="38480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EFDF69-01B8-440C-826A-8E3BCF2B588E}"/>
              </a:ext>
            </a:extLst>
          </p:cNvPr>
          <p:cNvSpPr>
            <a:spLocks noGrp="1"/>
          </p:cNvSpPr>
          <p:nvPr>
            <p:ph type="title"/>
          </p:nvPr>
        </p:nvSpPr>
        <p:spPr/>
        <p:txBody>
          <a:bodyPr>
            <a:normAutofit fontScale="90000"/>
          </a:bodyPr>
          <a:lstStyle/>
          <a:p>
            <a:r>
              <a:rPr lang="en-US" dirty="0"/>
              <a:t>U.S. Privacy Law vs EU Privacy</a:t>
            </a:r>
          </a:p>
        </p:txBody>
      </p:sp>
      <p:sp>
        <p:nvSpPr>
          <p:cNvPr id="6" name="Content Placeholder 5">
            <a:extLst>
              <a:ext uri="{FF2B5EF4-FFF2-40B4-BE49-F238E27FC236}">
                <a16:creationId xmlns:a16="http://schemas.microsoft.com/office/drawing/2014/main" id="{C3108FD9-9F66-448F-A3C9-D132EA4F9B8E}"/>
              </a:ext>
            </a:extLst>
          </p:cNvPr>
          <p:cNvSpPr>
            <a:spLocks noGrp="1"/>
          </p:cNvSpPr>
          <p:nvPr>
            <p:ph idx="1"/>
          </p:nvPr>
        </p:nvSpPr>
        <p:spPr/>
        <p:txBody>
          <a:bodyPr>
            <a:normAutofit/>
          </a:bodyPr>
          <a:lstStyle/>
          <a:p>
            <a:r>
              <a:rPr lang="en-US" dirty="0"/>
              <a:t>EU laws came on the books after World War II, when the Nazis used IBM computers to record data on its victims</a:t>
            </a:r>
          </a:p>
          <a:p>
            <a:r>
              <a:rPr lang="en-US" dirty="0"/>
              <a:t>Europeans focused on preventing discrimination and built individual ownership of data as a primary principle (Opt-In)</a:t>
            </a:r>
          </a:p>
          <a:p>
            <a:r>
              <a:rPr lang="en-US" dirty="0"/>
              <a:t>In the U.S. algorithms generate data sets for purposes such as credit scores, profiling and inferences</a:t>
            </a:r>
          </a:p>
          <a:p>
            <a:r>
              <a:rPr lang="en-US" dirty="0"/>
              <a:t>In the U.S. consent is generally assumed but it is a fragile concept -- when someone says “no,” you must stop (Opt-Out)</a:t>
            </a:r>
          </a:p>
          <a:p>
            <a:r>
              <a:rPr lang="en-US" dirty="0"/>
              <a:t>We are considering the concept of “openness” when aggregate data sets are available</a:t>
            </a:r>
          </a:p>
          <a:p>
            <a:pPr lvl="1"/>
            <a:r>
              <a:rPr lang="en-US" dirty="0"/>
              <a:t>Concept of “public good” v. privacy where data is concerned.</a:t>
            </a:r>
          </a:p>
          <a:p>
            <a:pPr lvl="1"/>
            <a:r>
              <a:rPr lang="en-US" dirty="0"/>
              <a:t>Who owns the data?   We can v. we should. Unethical v Legal.</a:t>
            </a:r>
          </a:p>
        </p:txBody>
      </p:sp>
      <p:sp>
        <p:nvSpPr>
          <p:cNvPr id="4" name="Slide Number Placeholder 3">
            <a:extLst>
              <a:ext uri="{FF2B5EF4-FFF2-40B4-BE49-F238E27FC236}">
                <a16:creationId xmlns:a16="http://schemas.microsoft.com/office/drawing/2014/main" id="{28DFFC57-21E0-44D0-8362-EFC6623BADC9}"/>
              </a:ext>
            </a:extLst>
          </p:cNvPr>
          <p:cNvSpPr>
            <a:spLocks noGrp="1"/>
          </p:cNvSpPr>
          <p:nvPr>
            <p:ph type="sldNum" sz="quarter" idx="12"/>
          </p:nvPr>
        </p:nvSpPr>
        <p:spPr/>
        <p:txBody>
          <a:bodyPr/>
          <a:lstStyle/>
          <a:p>
            <a:fld id="{E75ED1A4-64B8-4652-A36C-76FF56B3FDF0}" type="slidenum">
              <a:rPr lang="en-US">
                <a:latin typeface="Calibri"/>
              </a:rPr>
              <a:pPr/>
              <a:t>17</a:t>
            </a:fld>
            <a:endParaRPr lang="en-US">
              <a:latin typeface="Calibri"/>
            </a:endParaRPr>
          </a:p>
        </p:txBody>
      </p:sp>
    </p:spTree>
    <p:extLst>
      <p:ext uri="{BB962C8B-B14F-4D97-AF65-F5344CB8AC3E}">
        <p14:creationId xmlns:p14="http://schemas.microsoft.com/office/powerpoint/2010/main" val="1106928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6562-704A-4721-BE1C-C8BFCF555371}"/>
              </a:ext>
            </a:extLst>
          </p:cNvPr>
          <p:cNvSpPr>
            <a:spLocks noGrp="1"/>
          </p:cNvSpPr>
          <p:nvPr>
            <p:ph type="title"/>
          </p:nvPr>
        </p:nvSpPr>
        <p:spPr/>
        <p:txBody>
          <a:bodyPr>
            <a:normAutofit fontScale="90000"/>
          </a:bodyPr>
          <a:lstStyle/>
          <a:p>
            <a:r>
              <a:rPr lang="en-US" dirty="0">
                <a:solidFill>
                  <a:schemeClr val="tx1"/>
                </a:solidFill>
              </a:rPr>
              <a:t>Security and Privacy</a:t>
            </a:r>
          </a:p>
        </p:txBody>
      </p:sp>
      <p:sp>
        <p:nvSpPr>
          <p:cNvPr id="3" name="Content Placeholder 2">
            <a:extLst>
              <a:ext uri="{FF2B5EF4-FFF2-40B4-BE49-F238E27FC236}">
                <a16:creationId xmlns:a16="http://schemas.microsoft.com/office/drawing/2014/main" id="{9EB1CB8E-8F41-4FC9-8E57-90A673C0BFA1}"/>
              </a:ext>
            </a:extLst>
          </p:cNvPr>
          <p:cNvSpPr>
            <a:spLocks noGrp="1"/>
          </p:cNvSpPr>
          <p:nvPr>
            <p:ph idx="1"/>
          </p:nvPr>
        </p:nvSpPr>
        <p:spPr/>
        <p:txBody>
          <a:bodyPr>
            <a:normAutofit/>
          </a:bodyPr>
          <a:lstStyle/>
          <a:p>
            <a:r>
              <a:rPr lang="en-US" dirty="0"/>
              <a:t>Just as a person has morally protected privacy interests that permit her to exclude persons from the information in her home, a person has morally protected privacy interests that protect the data on her computer.  </a:t>
            </a:r>
          </a:p>
          <a:p>
            <a:r>
              <a:rPr lang="en-US" dirty="0"/>
              <a:t>“Reasonable Security” or “information/data protection” has been defined and redefined over the years .</a:t>
            </a:r>
          </a:p>
          <a:p>
            <a:r>
              <a:rPr lang="en-US" dirty="0"/>
              <a:t>While privacy definitions crystalized in the 1960s, it was not until 1999 with the GLBA that we get action around both the protection of personal information and the penalties that accrue to those whose lax security measures permit hacking.</a:t>
            </a:r>
          </a:p>
          <a:p>
            <a:r>
              <a:rPr lang="en-US" dirty="0"/>
              <a:t>Today, we’re going to take a quick look – an overview – of some of the areas we’ll cover in greater detail in the first weeks of this course.</a:t>
            </a:r>
          </a:p>
        </p:txBody>
      </p:sp>
    </p:spTree>
    <p:extLst>
      <p:ext uri="{BB962C8B-B14F-4D97-AF65-F5344CB8AC3E}">
        <p14:creationId xmlns:p14="http://schemas.microsoft.com/office/powerpoint/2010/main" val="1183268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Our personal information has value</a:t>
            </a:r>
          </a:p>
        </p:txBody>
      </p:sp>
      <p:sp>
        <p:nvSpPr>
          <p:cNvPr id="5" name="Content Placeholder 4"/>
          <p:cNvSpPr>
            <a:spLocks noGrp="1"/>
          </p:cNvSpPr>
          <p:nvPr>
            <p:ph idx="1"/>
          </p:nvPr>
        </p:nvSpPr>
        <p:spPr/>
        <p:txBody>
          <a:bodyPr>
            <a:normAutofit/>
          </a:bodyPr>
          <a:lstStyle/>
          <a:p>
            <a:r>
              <a:rPr lang="en-US" dirty="0"/>
              <a:t>Our definition of “personal information” has morphed in the past and is still changing.</a:t>
            </a:r>
          </a:p>
          <a:p>
            <a:r>
              <a:rPr lang="en-US" dirty="0"/>
              <a:t>Large data breaches or platform vulnerabilities are currently unaddressed by uniform, consistent guidance from Congress (by law) or from U.S. regulators.</a:t>
            </a:r>
          </a:p>
          <a:p>
            <a:r>
              <a:rPr lang="en-US" dirty="0"/>
              <a:t>We have a patchwork of definitions of what constitutes “reasonable policies and practices” or “reasonable security requirements” to protect personal information.</a:t>
            </a:r>
          </a:p>
          <a:p>
            <a:r>
              <a:rPr lang="en-US" dirty="0"/>
              <a:t>Only your personal health information is protected with one law.</a:t>
            </a:r>
          </a:p>
          <a:p>
            <a:r>
              <a:rPr lang="en-US" dirty="0"/>
              <a:t>15 states have enacted some form of information security provisions as part of state breach notice, but most do not state what reasonable protection of that information would be.</a:t>
            </a:r>
          </a:p>
          <a:p>
            <a:pPr marL="0" indent="0">
              <a:buNone/>
            </a:pPr>
            <a:endParaRPr lang="en-US" dirty="0"/>
          </a:p>
        </p:txBody>
      </p:sp>
    </p:spTree>
    <p:extLst>
      <p:ext uri="{BB962C8B-B14F-4D97-AF65-F5344CB8AC3E}">
        <p14:creationId xmlns:p14="http://schemas.microsoft.com/office/powerpoint/2010/main" val="370244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9CB648-1685-2550-7121-E0BAEAF09E11}"/>
              </a:ext>
            </a:extLst>
          </p:cNvPr>
          <p:cNvSpPr>
            <a:spLocks noGrp="1"/>
          </p:cNvSpPr>
          <p:nvPr>
            <p:ph type="body" sz="quarter" idx="11"/>
          </p:nvPr>
        </p:nvSpPr>
        <p:spPr/>
        <p:txBody>
          <a:bodyPr/>
          <a:lstStyle/>
          <a:p>
            <a:r>
              <a:rPr lang="en-US" sz="2400" dirty="0"/>
              <a:t>Please check in with Michaela Tran to be sure you are assigned to a small group.</a:t>
            </a:r>
          </a:p>
          <a:p>
            <a:r>
              <a:rPr lang="en-US" sz="2400" dirty="0"/>
              <a:t>Please carefully review my slides from last Wednesday, in which I went over the structure of the class as well as each of the assignments.  And review Monday’s slides as well.</a:t>
            </a:r>
          </a:p>
          <a:p>
            <a:r>
              <a:rPr lang="en-US" sz="2400" dirty="0"/>
              <a:t>Please read the syllabus and the schedule carefully.</a:t>
            </a:r>
          </a:p>
          <a:p>
            <a:r>
              <a:rPr lang="en-US" sz="2400" dirty="0"/>
              <a:t>This is an in-person class, and you are expected to be here unless you are ill.</a:t>
            </a:r>
          </a:p>
          <a:p>
            <a:r>
              <a:rPr lang="en-US" sz="2400" dirty="0"/>
              <a:t>Both Michaela and I have office hours by appointment, so please contact one of us if you have any questions at all.  Welcome!</a:t>
            </a:r>
          </a:p>
        </p:txBody>
      </p:sp>
      <p:sp>
        <p:nvSpPr>
          <p:cNvPr id="3" name="Text Placeholder 2">
            <a:extLst>
              <a:ext uri="{FF2B5EF4-FFF2-40B4-BE49-F238E27FC236}">
                <a16:creationId xmlns:a16="http://schemas.microsoft.com/office/drawing/2014/main" id="{24D09636-ADA2-9F6D-3158-EB46407400C1}"/>
              </a:ext>
            </a:extLst>
          </p:cNvPr>
          <p:cNvSpPr>
            <a:spLocks noGrp="1"/>
          </p:cNvSpPr>
          <p:nvPr>
            <p:ph type="body" sz="quarter" idx="10"/>
          </p:nvPr>
        </p:nvSpPr>
        <p:spPr/>
        <p:txBody>
          <a:bodyPr/>
          <a:lstStyle/>
          <a:p>
            <a:r>
              <a:rPr lang="en-US" dirty="0"/>
              <a:t>If you are new to the class today…</a:t>
            </a:r>
          </a:p>
        </p:txBody>
      </p:sp>
    </p:spTree>
    <p:extLst>
      <p:ext uri="{BB962C8B-B14F-4D97-AF65-F5344CB8AC3E}">
        <p14:creationId xmlns:p14="http://schemas.microsoft.com/office/powerpoint/2010/main" val="42866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 Privacy Still Available?</a:t>
            </a:r>
          </a:p>
        </p:txBody>
      </p:sp>
      <p:sp>
        <p:nvSpPr>
          <p:cNvPr id="3" name="Content Placeholder 2"/>
          <p:cNvSpPr>
            <a:spLocks noGrp="1"/>
          </p:cNvSpPr>
          <p:nvPr>
            <p:ph idx="1"/>
          </p:nvPr>
        </p:nvSpPr>
        <p:spPr/>
        <p:txBody>
          <a:bodyPr>
            <a:normAutofit/>
          </a:bodyPr>
          <a:lstStyle/>
          <a:p>
            <a:r>
              <a:rPr lang="en-US" dirty="0"/>
              <a:t>Three aspects of digital privacy </a:t>
            </a:r>
          </a:p>
          <a:p>
            <a:pPr lvl="1"/>
            <a:r>
              <a:rPr lang="en-US" dirty="0"/>
              <a:t>Freedom from intrusion – being left alone</a:t>
            </a:r>
          </a:p>
          <a:p>
            <a:pPr lvl="1"/>
            <a:r>
              <a:rPr lang="en-US" dirty="0"/>
              <a:t>Control of information about oneself</a:t>
            </a:r>
          </a:p>
          <a:p>
            <a:pPr lvl="1"/>
            <a:r>
              <a:rPr lang="en-US" dirty="0"/>
              <a:t>Freedom from surveillance (followed, tracked, watched, eavesdropped upon)</a:t>
            </a:r>
          </a:p>
          <a:p>
            <a:pPr lvl="1"/>
            <a:endParaRPr lang="en-US" dirty="0"/>
          </a:p>
          <a:p>
            <a:r>
              <a:rPr lang="en-US" dirty="0"/>
              <a:t>Categories of threats </a:t>
            </a:r>
          </a:p>
          <a:p>
            <a:pPr lvl="1"/>
            <a:r>
              <a:rPr lang="en-US" dirty="0"/>
              <a:t>Intentional collection of personal information (gov’t = IRS, law enforcement; private sector = mining for  marketing and decisioning)</a:t>
            </a:r>
          </a:p>
          <a:p>
            <a:pPr lvl="1"/>
            <a:r>
              <a:rPr lang="en-US" dirty="0"/>
              <a:t>Unauthorized release or use by insiders</a:t>
            </a:r>
          </a:p>
          <a:p>
            <a:pPr lvl="1"/>
            <a:r>
              <a:rPr lang="en-US" dirty="0"/>
              <a:t>Theft of information</a:t>
            </a:r>
          </a:p>
          <a:p>
            <a:pPr lvl="1"/>
            <a:r>
              <a:rPr lang="en-US" dirty="0"/>
              <a:t>Inadvertent leakage</a:t>
            </a:r>
          </a:p>
          <a:p>
            <a:pPr lvl="1"/>
            <a:r>
              <a:rPr lang="en-US" dirty="0"/>
              <a:t>Our own actions (intentional, inadvertent)</a:t>
            </a:r>
          </a:p>
          <a:p>
            <a:pPr marL="205740" lvl="1" indent="0">
              <a:buNone/>
            </a:pPr>
            <a:endParaRPr lang="en-US" dirty="0"/>
          </a:p>
        </p:txBody>
      </p:sp>
    </p:spTree>
    <p:extLst>
      <p:ext uri="{BB962C8B-B14F-4D97-AF65-F5344CB8AC3E}">
        <p14:creationId xmlns:p14="http://schemas.microsoft.com/office/powerpoint/2010/main" val="3508136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Caveats	</a:t>
            </a:r>
          </a:p>
        </p:txBody>
      </p:sp>
      <p:sp>
        <p:nvSpPr>
          <p:cNvPr id="3" name="Content Placeholder 2"/>
          <p:cNvSpPr>
            <a:spLocks noGrp="1"/>
          </p:cNvSpPr>
          <p:nvPr>
            <p:ph idx="1"/>
          </p:nvPr>
        </p:nvSpPr>
        <p:spPr/>
        <p:txBody>
          <a:bodyPr>
            <a:normAutofit/>
          </a:bodyPr>
          <a:lstStyle/>
          <a:p>
            <a:r>
              <a:rPr lang="en-US" dirty="0"/>
              <a:t>Your control of information about yourself is often limited by the First Amendment</a:t>
            </a:r>
          </a:p>
          <a:p>
            <a:pPr lvl="1"/>
            <a:r>
              <a:rPr lang="en-US" dirty="0"/>
              <a:t>“Don’t say anything you would be uncomfortable being quoted on in the newspaper”</a:t>
            </a:r>
          </a:p>
          <a:p>
            <a:pPr lvl="1"/>
            <a:r>
              <a:rPr lang="en-US" dirty="0"/>
              <a:t>Privacy controls can be breached</a:t>
            </a:r>
          </a:p>
          <a:p>
            <a:r>
              <a:rPr lang="en-US" dirty="0"/>
              <a:t>You are sometimes willing to give up privacy controls for the sake of convenience (third party apps) or ease of communication with many at the same time</a:t>
            </a:r>
          </a:p>
          <a:p>
            <a:r>
              <a:rPr lang="en-US" dirty="0"/>
              <a:t>Batya Friedman has identified the cloud as creating a whole new realm of information that can never be deleted or revised </a:t>
            </a:r>
          </a:p>
          <a:p>
            <a:r>
              <a:rPr lang="en-US" dirty="0"/>
              <a:t>What surveillance data is intended for originally often gets recast down the road</a:t>
            </a:r>
          </a:p>
        </p:txBody>
      </p:sp>
    </p:spTree>
    <p:extLst>
      <p:ext uri="{BB962C8B-B14F-4D97-AF65-F5344CB8AC3E}">
        <p14:creationId xmlns:p14="http://schemas.microsoft.com/office/powerpoint/2010/main" val="3096219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Informed Consent &amp; Info Gathering </a:t>
            </a:r>
          </a:p>
        </p:txBody>
      </p:sp>
      <p:sp>
        <p:nvSpPr>
          <p:cNvPr id="3" name="Content Placeholder 2"/>
          <p:cNvSpPr>
            <a:spLocks noGrp="1"/>
          </p:cNvSpPr>
          <p:nvPr>
            <p:ph idx="1"/>
          </p:nvPr>
        </p:nvSpPr>
        <p:spPr/>
        <p:txBody>
          <a:bodyPr>
            <a:normAutofit/>
          </a:bodyPr>
          <a:lstStyle/>
          <a:p>
            <a:r>
              <a:rPr lang="en-US" dirty="0"/>
              <a:t>In theory, companies you deal with on the Internet provide you with their privacy policy along with their terms of service. You give or decline your “informed consent.”</a:t>
            </a:r>
          </a:p>
          <a:p>
            <a:r>
              <a:rPr lang="en-US" dirty="0"/>
              <a:t>How many “I agree” boxes have you checked?</a:t>
            </a:r>
          </a:p>
          <a:p>
            <a:r>
              <a:rPr lang="en-US" dirty="0"/>
              <a:t>What if you don’t read but just check the box?</a:t>
            </a:r>
          </a:p>
          <a:p>
            <a:r>
              <a:rPr lang="en-US" dirty="0"/>
              <a:t>“Secondary use” of information = mining the data for purposes of than for which it was provided</a:t>
            </a:r>
          </a:p>
          <a:p>
            <a:r>
              <a:rPr lang="en-US" dirty="0"/>
              <a:t>“Data mining” = linking bits of data together to create a profile  for law enforcement or marketing purposes</a:t>
            </a:r>
          </a:p>
          <a:p>
            <a:r>
              <a:rPr lang="en-US" dirty="0"/>
              <a:t>“Opt in/opt out” = some control over secondary uses </a:t>
            </a:r>
          </a:p>
          <a:p>
            <a:r>
              <a:rPr lang="en-US" dirty="0"/>
              <a:t>Default now usually set to “opt out.”</a:t>
            </a:r>
          </a:p>
        </p:txBody>
      </p:sp>
    </p:spTree>
    <p:extLst>
      <p:ext uri="{BB962C8B-B14F-4D97-AF65-F5344CB8AC3E}">
        <p14:creationId xmlns:p14="http://schemas.microsoft.com/office/powerpoint/2010/main" val="3650095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534D916-21B7-86C7-982F-008FBABDC94B}"/>
              </a:ext>
            </a:extLst>
          </p:cNvPr>
          <p:cNvSpPr>
            <a:spLocks noGrp="1"/>
          </p:cNvSpPr>
          <p:nvPr>
            <p:ph type="body" sz="quarter" idx="11"/>
          </p:nvPr>
        </p:nvSpPr>
        <p:spPr/>
        <p:txBody>
          <a:bodyPr/>
          <a:lstStyle/>
          <a:p>
            <a:r>
              <a:rPr lang="en-US" dirty="0"/>
              <a:t>What are controls?</a:t>
            </a:r>
          </a:p>
        </p:txBody>
      </p:sp>
      <p:sp>
        <p:nvSpPr>
          <p:cNvPr id="4" name="Slide Number Placeholder 3"/>
          <p:cNvSpPr>
            <a:spLocks noGrp="1"/>
          </p:cNvSpPr>
          <p:nvPr>
            <p:ph type="sldNum" sz="quarter" idx="4294967295"/>
          </p:nvPr>
        </p:nvSpPr>
        <p:spPr>
          <a:xfrm>
            <a:off x="10769600" y="19050"/>
            <a:ext cx="1422400" cy="328613"/>
          </a:xfrm>
          <a:prstGeom prst="rect">
            <a:avLst/>
          </a:prstGeom>
        </p:spPr>
        <p:txBody>
          <a:bodyPr/>
          <a:lstStyle/>
          <a:p>
            <a:fld id="{6EDAE8FA-B312-4075-9EEE-35C5C6E81A91}" type="slidenum">
              <a:rPr lang="en-US">
                <a:latin typeface="Calibri"/>
              </a:rPr>
              <a:pPr/>
              <a:t>23</a:t>
            </a:fld>
            <a:endParaRPr lang="en-US">
              <a:latin typeface="Calibri"/>
            </a:endParaRPr>
          </a:p>
        </p:txBody>
      </p:sp>
    </p:spTree>
    <p:extLst>
      <p:ext uri="{BB962C8B-B14F-4D97-AF65-F5344CB8AC3E}">
        <p14:creationId xmlns:p14="http://schemas.microsoft.com/office/powerpoint/2010/main" val="2606194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controls?</a:t>
            </a:r>
          </a:p>
        </p:txBody>
      </p:sp>
      <p:sp>
        <p:nvSpPr>
          <p:cNvPr id="4" name="Slide Number Placeholder 3"/>
          <p:cNvSpPr>
            <a:spLocks noGrp="1"/>
          </p:cNvSpPr>
          <p:nvPr>
            <p:ph type="sldNum" sz="quarter" idx="12"/>
          </p:nvPr>
        </p:nvSpPr>
        <p:spPr/>
        <p:txBody>
          <a:bodyPr/>
          <a:lstStyle/>
          <a:p>
            <a:fld id="{6EDAE8FA-B312-4075-9EEE-35C5C6E81A91}" type="slidenum">
              <a:rPr lang="en-US">
                <a:latin typeface="Calibri"/>
              </a:rPr>
              <a:pPr/>
              <a:t>24</a:t>
            </a:fld>
            <a:endParaRPr lang="en-US">
              <a:latin typeface="Calibri"/>
            </a:endParaRPr>
          </a:p>
        </p:txBody>
      </p:sp>
      <p:sp>
        <p:nvSpPr>
          <p:cNvPr id="6" name="Content Placeholder 5"/>
          <p:cNvSpPr>
            <a:spLocks noGrp="1"/>
          </p:cNvSpPr>
          <p:nvPr>
            <p:ph idx="1"/>
          </p:nvPr>
        </p:nvSpPr>
        <p:spPr/>
        <p:txBody>
          <a:bodyPr>
            <a:normAutofit/>
          </a:bodyPr>
          <a:lstStyle/>
          <a:p>
            <a:r>
              <a:rPr lang="en-US" dirty="0"/>
              <a:t>“[</a:t>
            </a:r>
            <a:r>
              <a:rPr lang="en-US" b="1" dirty="0">
                <a:solidFill>
                  <a:schemeClr val="accent1"/>
                </a:solidFill>
              </a:rPr>
              <a:t>Internal</a:t>
            </a:r>
            <a:r>
              <a:rPr lang="en-US" dirty="0"/>
              <a:t>] Systematic measures (such as reviews, checks and balances, methods and procedures) instituted by an organization to (1) conduct its business in an orderly and efficient manner, (2) safeguard its assets and resources, (3) deter and detect errors, fraud, and theft, (4) ensure accuracy and completeness of its accounting data, (5) produce reliable and timely financial and management information, and (6) ensure adherence to its policies and plans.”  </a:t>
            </a:r>
          </a:p>
          <a:p>
            <a:pPr marL="0" indent="0">
              <a:buNone/>
            </a:pPr>
            <a:r>
              <a:rPr lang="en-US" dirty="0"/>
              <a:t>				-- </a:t>
            </a:r>
            <a:r>
              <a:rPr lang="en-US" i="1" dirty="0"/>
              <a:t>businessdictionary.com</a:t>
            </a:r>
          </a:p>
          <a:p>
            <a:r>
              <a:rPr lang="en-US" dirty="0"/>
              <a:t>[</a:t>
            </a:r>
            <a:r>
              <a:rPr lang="en-US" b="1" dirty="0">
                <a:solidFill>
                  <a:schemeClr val="accent1"/>
                </a:solidFill>
              </a:rPr>
              <a:t>External</a:t>
            </a:r>
            <a:r>
              <a:rPr lang="en-US" dirty="0"/>
              <a:t>] “An </a:t>
            </a:r>
            <a:r>
              <a:rPr lang="en-US" i="1" dirty="0"/>
              <a:t>external control</a:t>
            </a:r>
            <a:r>
              <a:rPr lang="en-US" dirty="0"/>
              <a:t> is an action taken by an outside party that impacts the governance of a business. For example, a government could enact a law that prohibits a firm from using discriminatory hiring practices.” – </a:t>
            </a:r>
            <a:r>
              <a:rPr lang="en-US" i="1" dirty="0" err="1"/>
              <a:t>accountingtools.com</a:t>
            </a:r>
            <a:r>
              <a:rPr lang="en-US" i="1" dirty="0"/>
              <a:t> </a:t>
            </a:r>
            <a:endParaRPr lang="en-US" dirty="0"/>
          </a:p>
          <a:p>
            <a:r>
              <a:rPr lang="en-US" dirty="0"/>
              <a:t>Often internal controls are represented as policies and procedures necessary to ensure that risk responses are carried out.</a:t>
            </a:r>
            <a:endParaRPr lang="en-US" dirty="0">
              <a:effectLst/>
            </a:endParaRPr>
          </a:p>
        </p:txBody>
      </p:sp>
    </p:spTree>
    <p:extLst>
      <p:ext uri="{BB962C8B-B14F-4D97-AF65-F5344CB8AC3E}">
        <p14:creationId xmlns:p14="http://schemas.microsoft.com/office/powerpoint/2010/main" val="203341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control activities</a:t>
            </a:r>
          </a:p>
        </p:txBody>
      </p:sp>
      <p:sp>
        <p:nvSpPr>
          <p:cNvPr id="3" name="Content Placeholder 2"/>
          <p:cNvSpPr>
            <a:spLocks noGrp="1"/>
          </p:cNvSpPr>
          <p:nvPr>
            <p:ph idx="1"/>
          </p:nvPr>
        </p:nvSpPr>
        <p:spPr/>
        <p:txBody>
          <a:bodyPr>
            <a:normAutofit/>
          </a:bodyPr>
          <a:lstStyle/>
          <a:p>
            <a:r>
              <a:rPr lang="en-US" sz="2000" b="1" dirty="0">
                <a:solidFill>
                  <a:schemeClr val="accent1"/>
                </a:solidFill>
              </a:rPr>
              <a:t>Directive</a:t>
            </a:r>
            <a:r>
              <a:rPr lang="en-US" sz="2000" dirty="0"/>
              <a:t> -- Setting corporate policies, department policy and procedures; Setting spending limits; Setting IT configuration standards</a:t>
            </a:r>
          </a:p>
          <a:p>
            <a:r>
              <a:rPr lang="en-US" sz="2000" b="1" dirty="0">
                <a:solidFill>
                  <a:schemeClr val="accent1"/>
                </a:solidFill>
              </a:rPr>
              <a:t>Preventive</a:t>
            </a:r>
            <a:r>
              <a:rPr lang="en-US" sz="2000" dirty="0">
                <a:solidFill>
                  <a:schemeClr val="accent1"/>
                </a:solidFill>
              </a:rPr>
              <a:t> -- </a:t>
            </a:r>
            <a:r>
              <a:rPr lang="en-US" sz="2000" dirty="0"/>
              <a:t>Training on applicable policies, department policy/procedures; Review and approval process for purchase requisitions to make sure they are appropriate before the purchase; IT access authorizations to ensure access is appropriate; use of passwords to stop unauthorized access to systems/applications</a:t>
            </a:r>
          </a:p>
          <a:p>
            <a:r>
              <a:rPr lang="en-US" sz="2000" b="1" dirty="0">
                <a:solidFill>
                  <a:schemeClr val="accent1"/>
                </a:solidFill>
              </a:rPr>
              <a:t>Detective -- </a:t>
            </a:r>
            <a:r>
              <a:rPr lang="en-US" sz="2000" dirty="0"/>
              <a:t>Cash counts; bank reconciliation; Review your payroll reports; Compare transactions on reports to source documents; Monitor actual expenditures against budget; Review logs for evidence of mischief;</a:t>
            </a:r>
          </a:p>
          <a:p>
            <a:r>
              <a:rPr lang="en-US" sz="2000" b="1" dirty="0">
                <a:solidFill>
                  <a:schemeClr val="accent1"/>
                </a:solidFill>
              </a:rPr>
              <a:t>Corrective</a:t>
            </a:r>
            <a:r>
              <a:rPr lang="en-US" sz="2000" dirty="0">
                <a:solidFill>
                  <a:schemeClr val="accent1"/>
                </a:solidFill>
              </a:rPr>
              <a:t> -- </a:t>
            </a:r>
            <a:r>
              <a:rPr lang="en-US" sz="2000" dirty="0"/>
              <a:t>Submit corrective journal entries after discovering an error; Complete changes to IT access lists if individual’s role changes</a:t>
            </a:r>
          </a:p>
          <a:p>
            <a:r>
              <a:rPr lang="en-US" sz="2000" dirty="0"/>
              <a:t>-</a:t>
            </a:r>
            <a:r>
              <a:rPr lang="en-US" sz="2000" b="1" dirty="0"/>
              <a:t> </a:t>
            </a:r>
            <a:r>
              <a:rPr lang="en-US" sz="2000" b="1" dirty="0">
                <a:solidFill>
                  <a:schemeClr val="accent1"/>
                </a:solidFill>
              </a:rPr>
              <a:t>Recovery </a:t>
            </a:r>
            <a:r>
              <a:rPr lang="en-US" sz="2000" dirty="0">
                <a:solidFill>
                  <a:schemeClr val="accent1"/>
                </a:solidFill>
              </a:rPr>
              <a:t>-- </a:t>
            </a:r>
            <a:r>
              <a:rPr lang="en-US" sz="2000" dirty="0"/>
              <a:t>Prepare data backups from current systems; Storing documents and IT backups in a protected environment to ensure availability; Restore data from backup following a failure;</a:t>
            </a:r>
            <a:endParaRPr lang="en-US" sz="2000" dirty="0">
              <a:solidFill>
                <a:schemeClr val="accent1"/>
              </a:solidFill>
            </a:endParaRPr>
          </a:p>
          <a:p>
            <a:r>
              <a:rPr lang="en-US" sz="2000" dirty="0"/>
              <a:t>-</a:t>
            </a:r>
            <a:r>
              <a:rPr lang="en-US" sz="2000" b="1" dirty="0">
                <a:solidFill>
                  <a:schemeClr val="accent1"/>
                </a:solidFill>
              </a:rPr>
              <a:t>Automated</a:t>
            </a:r>
            <a:r>
              <a:rPr lang="en-US" sz="2000" dirty="0">
                <a:solidFill>
                  <a:schemeClr val="accent1"/>
                </a:solidFill>
              </a:rPr>
              <a:t> </a:t>
            </a:r>
            <a:r>
              <a:rPr lang="en-US" sz="2000" dirty="0"/>
              <a:t>-- IT access permissions; System password requirements; Preset spending limits;</a:t>
            </a:r>
          </a:p>
          <a:p>
            <a:endParaRPr lang="en-US" sz="2000" dirty="0"/>
          </a:p>
        </p:txBody>
      </p:sp>
      <p:sp>
        <p:nvSpPr>
          <p:cNvPr id="4" name="Slide Number Placeholder 3"/>
          <p:cNvSpPr>
            <a:spLocks noGrp="1"/>
          </p:cNvSpPr>
          <p:nvPr>
            <p:ph type="sldNum" sz="quarter" idx="12"/>
          </p:nvPr>
        </p:nvSpPr>
        <p:spPr/>
        <p:txBody>
          <a:bodyPr/>
          <a:lstStyle/>
          <a:p>
            <a:fld id="{6EDAE8FA-B312-4075-9EEE-35C5C6E81A91}" type="slidenum">
              <a:rPr lang="en-US">
                <a:latin typeface="Calibri"/>
              </a:rPr>
              <a:pPr/>
              <a:t>25</a:t>
            </a:fld>
            <a:endParaRPr lang="en-US">
              <a:latin typeface="Calibri"/>
            </a:endParaRPr>
          </a:p>
        </p:txBody>
      </p:sp>
    </p:spTree>
    <p:extLst>
      <p:ext uri="{BB962C8B-B14F-4D97-AF65-F5344CB8AC3E}">
        <p14:creationId xmlns:p14="http://schemas.microsoft.com/office/powerpoint/2010/main" val="400820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754" y="381000"/>
            <a:ext cx="8229600" cy="762000"/>
          </a:xfrm>
        </p:spPr>
        <p:txBody>
          <a:bodyPr/>
          <a:lstStyle/>
          <a:p>
            <a:r>
              <a:rPr lang="en-US" dirty="0"/>
              <a:t>Ensuring control</a:t>
            </a:r>
          </a:p>
        </p:txBody>
      </p:sp>
      <p:sp>
        <p:nvSpPr>
          <p:cNvPr id="3" name="Content Placeholder 2"/>
          <p:cNvSpPr>
            <a:spLocks noGrp="1"/>
          </p:cNvSpPr>
          <p:nvPr>
            <p:ph idx="1"/>
          </p:nvPr>
        </p:nvSpPr>
        <p:spPr>
          <a:xfrm>
            <a:off x="653902" y="1424762"/>
            <a:ext cx="9587378" cy="5052237"/>
          </a:xfrm>
        </p:spPr>
        <p:txBody>
          <a:bodyPr>
            <a:noAutofit/>
          </a:bodyPr>
          <a:lstStyle/>
          <a:p>
            <a:r>
              <a:rPr lang="en-US" dirty="0"/>
              <a:t>Make sure you have up-to-date policies and procedures;</a:t>
            </a:r>
          </a:p>
          <a:p>
            <a:r>
              <a:rPr lang="en-US" dirty="0"/>
              <a:t>Ensure that authorization limits are communicated within your department;</a:t>
            </a:r>
          </a:p>
          <a:p>
            <a:r>
              <a:rPr lang="en-US" dirty="0"/>
              <a:t>Ensure all assets (especially cash) are safeguarded;</a:t>
            </a:r>
          </a:p>
          <a:p>
            <a:r>
              <a:rPr lang="en-US" dirty="0"/>
              <a:t>Establish document control (especially for spreadsheets);</a:t>
            </a:r>
          </a:p>
          <a:p>
            <a:r>
              <a:rPr lang="en-US" dirty="0"/>
              <a:t>Ensure approval signatures are visible (legible) on all required documentation;</a:t>
            </a:r>
          </a:p>
          <a:p>
            <a:r>
              <a:rPr lang="en-US" dirty="0"/>
              <a:t>Make sure data is only accessible by authorized personnel;</a:t>
            </a:r>
          </a:p>
          <a:p>
            <a:r>
              <a:rPr lang="en-US" dirty="0"/>
              <a:t>Understand your department/function’s risks; and</a:t>
            </a:r>
          </a:p>
          <a:p>
            <a:r>
              <a:rPr lang="en-US" dirty="0"/>
              <a:t>Ensure adherence to policy and legal/regulatory requirements.</a:t>
            </a:r>
          </a:p>
        </p:txBody>
      </p:sp>
      <p:sp>
        <p:nvSpPr>
          <p:cNvPr id="4" name="Slide Number Placeholder 3"/>
          <p:cNvSpPr>
            <a:spLocks noGrp="1"/>
          </p:cNvSpPr>
          <p:nvPr>
            <p:ph type="sldNum" sz="quarter" idx="12"/>
          </p:nvPr>
        </p:nvSpPr>
        <p:spPr/>
        <p:txBody>
          <a:bodyPr/>
          <a:lstStyle/>
          <a:p>
            <a:fld id="{6EDAE8FA-B312-4075-9EEE-35C5C6E81A91}" type="slidenum">
              <a:rPr lang="en-US">
                <a:latin typeface="Calibri"/>
              </a:rPr>
              <a:pPr/>
              <a:t>26</a:t>
            </a:fld>
            <a:endParaRPr lang="en-US">
              <a:latin typeface="Calibri"/>
            </a:endParaRPr>
          </a:p>
        </p:txBody>
      </p:sp>
    </p:spTree>
    <p:extLst>
      <p:ext uri="{BB962C8B-B14F-4D97-AF65-F5344CB8AC3E}">
        <p14:creationId xmlns:p14="http://schemas.microsoft.com/office/powerpoint/2010/main" val="336468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a:t>
            </a:r>
            <a:r>
              <a:rPr lang="en-US" b="1" dirty="0"/>
              <a:t>thinking</a:t>
            </a:r>
            <a:r>
              <a:rPr lang="en-US" dirty="0"/>
              <a:t> about controls, ask:</a:t>
            </a:r>
          </a:p>
        </p:txBody>
      </p:sp>
      <p:sp>
        <p:nvSpPr>
          <p:cNvPr id="3" name="Content Placeholder 2"/>
          <p:cNvSpPr>
            <a:spLocks noGrp="1"/>
          </p:cNvSpPr>
          <p:nvPr>
            <p:ph idx="1"/>
          </p:nvPr>
        </p:nvSpPr>
        <p:spPr>
          <a:xfrm>
            <a:off x="609600" y="1403498"/>
            <a:ext cx="11197856" cy="4784651"/>
          </a:xfrm>
        </p:spPr>
        <p:txBody>
          <a:bodyPr>
            <a:normAutofit fontScale="92500" lnSpcReduction="10000"/>
          </a:bodyPr>
          <a:lstStyle/>
          <a:p>
            <a:pPr marL="0" indent="0">
              <a:buNone/>
            </a:pPr>
            <a:endParaRPr lang="en-US" sz="1200" dirty="0"/>
          </a:p>
          <a:p>
            <a:pPr marL="0" indent="0">
              <a:buNone/>
            </a:pPr>
            <a:r>
              <a:rPr lang="en-US" sz="1800" b="1" dirty="0"/>
              <a:t>Propriety of transactions</a:t>
            </a:r>
          </a:p>
          <a:p>
            <a:pPr lvl="1"/>
            <a:r>
              <a:rPr lang="en-US" sz="1600" dirty="0"/>
              <a:t>Is this legal, and right? Does it feel or look wrong? Would someone else think so?</a:t>
            </a:r>
          </a:p>
          <a:p>
            <a:pPr marL="0" indent="0">
              <a:buNone/>
            </a:pPr>
            <a:endParaRPr lang="en-US" sz="1400" dirty="0"/>
          </a:p>
          <a:p>
            <a:pPr marL="0" indent="0">
              <a:buNone/>
            </a:pPr>
            <a:r>
              <a:rPr lang="en-US" sz="2000" b="1" dirty="0"/>
              <a:t>Reliability and integrity of information</a:t>
            </a:r>
          </a:p>
          <a:p>
            <a:pPr lvl="1"/>
            <a:r>
              <a:rPr lang="en-US" sz="1800" dirty="0"/>
              <a:t>Is the information/form/data/report accurate and complete?</a:t>
            </a:r>
          </a:p>
          <a:p>
            <a:pPr marL="0" indent="0">
              <a:buNone/>
            </a:pPr>
            <a:endParaRPr lang="en-US" sz="1200" dirty="0"/>
          </a:p>
          <a:p>
            <a:pPr marL="0" indent="0">
              <a:buNone/>
            </a:pPr>
            <a:r>
              <a:rPr lang="en-US" sz="1800" b="1" dirty="0"/>
              <a:t>Compliance with policies and government regulations</a:t>
            </a:r>
          </a:p>
          <a:p>
            <a:pPr lvl="1"/>
            <a:r>
              <a:rPr lang="en-US" sz="1800" dirty="0"/>
              <a:t>Are you following established procedures/instructions?</a:t>
            </a:r>
          </a:p>
          <a:p>
            <a:pPr marL="0" indent="0">
              <a:buNone/>
            </a:pPr>
            <a:endParaRPr lang="en-US" sz="1200" dirty="0"/>
          </a:p>
          <a:p>
            <a:pPr marL="0" indent="0">
              <a:buNone/>
            </a:pPr>
            <a:r>
              <a:rPr lang="en-US" sz="2000" b="1" dirty="0"/>
              <a:t>Safeguarding assets</a:t>
            </a:r>
          </a:p>
          <a:p>
            <a:pPr lvl="1"/>
            <a:r>
              <a:rPr lang="en-US" sz="1800" dirty="0"/>
              <a:t>Could anyone gain access to items under your control without being observed?</a:t>
            </a:r>
          </a:p>
          <a:p>
            <a:pPr marL="0" indent="0">
              <a:buNone/>
            </a:pPr>
            <a:endParaRPr lang="en-US" sz="1200" dirty="0"/>
          </a:p>
          <a:p>
            <a:pPr marL="0" indent="0">
              <a:buNone/>
            </a:pPr>
            <a:r>
              <a:rPr lang="en-US" sz="2000" b="1" dirty="0"/>
              <a:t>Economy and efficiency of operations</a:t>
            </a:r>
          </a:p>
          <a:p>
            <a:pPr lvl="1"/>
            <a:r>
              <a:rPr lang="en-US" sz="1800" dirty="0"/>
              <a:t>Is there a better way to do the job?</a:t>
            </a:r>
          </a:p>
          <a:p>
            <a:pPr marL="0" indent="0">
              <a:buNone/>
            </a:pPr>
            <a:endParaRPr lang="en-US" sz="1200" dirty="0"/>
          </a:p>
          <a:p>
            <a:pPr marL="0" indent="0">
              <a:buNone/>
            </a:pPr>
            <a:r>
              <a:rPr lang="en-US" sz="2000" b="1" dirty="0"/>
              <a:t>Does it address a risk of significance to the organization?</a:t>
            </a:r>
          </a:p>
          <a:p>
            <a:endParaRPr lang="en-US" sz="2000" b="1" dirty="0"/>
          </a:p>
        </p:txBody>
      </p:sp>
      <p:sp>
        <p:nvSpPr>
          <p:cNvPr id="4" name="Slide Number Placeholder 3"/>
          <p:cNvSpPr>
            <a:spLocks noGrp="1"/>
          </p:cNvSpPr>
          <p:nvPr>
            <p:ph type="sldNum" sz="quarter" idx="12"/>
          </p:nvPr>
        </p:nvSpPr>
        <p:spPr/>
        <p:txBody>
          <a:bodyPr/>
          <a:lstStyle/>
          <a:p>
            <a:fld id="{6EDAE8FA-B312-4075-9EEE-35C5C6E81A91}" type="slidenum">
              <a:rPr lang="en-US">
                <a:latin typeface="Calibri"/>
              </a:rPr>
              <a:pPr/>
              <a:t>27</a:t>
            </a:fld>
            <a:endParaRPr lang="en-US">
              <a:latin typeface="Calibri"/>
            </a:endParaRPr>
          </a:p>
        </p:txBody>
      </p:sp>
    </p:spTree>
    <p:extLst>
      <p:ext uri="{BB962C8B-B14F-4D97-AF65-F5344CB8AC3E}">
        <p14:creationId xmlns:p14="http://schemas.microsoft.com/office/powerpoint/2010/main" val="1661245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When </a:t>
            </a:r>
            <a:r>
              <a:rPr lang="en-US" sz="3200" b="1" dirty="0"/>
              <a:t>reporting</a:t>
            </a:r>
            <a:r>
              <a:rPr lang="en-US" sz="3200" dirty="0"/>
              <a:t> where controls and control activities are concerned:</a:t>
            </a:r>
          </a:p>
        </p:txBody>
      </p:sp>
      <p:sp>
        <p:nvSpPr>
          <p:cNvPr id="3" name="Content Placeholder 2"/>
          <p:cNvSpPr>
            <a:spLocks noGrp="1"/>
          </p:cNvSpPr>
          <p:nvPr>
            <p:ph idx="1"/>
          </p:nvPr>
        </p:nvSpPr>
        <p:spPr/>
        <p:txBody>
          <a:bodyPr>
            <a:normAutofit/>
          </a:bodyPr>
          <a:lstStyle/>
          <a:p>
            <a:endParaRPr lang="en-US" sz="2800" dirty="0"/>
          </a:p>
          <a:p>
            <a:r>
              <a:rPr lang="en-US" sz="2800" dirty="0"/>
              <a:t>Is the content of reported information appropriate?</a:t>
            </a:r>
          </a:p>
          <a:p>
            <a:r>
              <a:rPr lang="en-US" sz="2800" dirty="0"/>
              <a:t>Is the information timely and available when required?</a:t>
            </a:r>
          </a:p>
          <a:p>
            <a:r>
              <a:rPr lang="en-US" sz="2800" dirty="0"/>
              <a:t>Is the information the most current/most available?</a:t>
            </a:r>
          </a:p>
          <a:p>
            <a:r>
              <a:rPr lang="en-US" sz="2800" dirty="0"/>
              <a:t>Is the data correct?</a:t>
            </a:r>
          </a:p>
          <a:p>
            <a:r>
              <a:rPr lang="en-US" sz="2800" dirty="0"/>
              <a:t>Is the information accessible to appropriate parties?</a:t>
            </a:r>
          </a:p>
          <a:p>
            <a:endParaRPr lang="en-US" sz="2800" dirty="0"/>
          </a:p>
        </p:txBody>
      </p:sp>
      <p:sp>
        <p:nvSpPr>
          <p:cNvPr id="4" name="Slide Number Placeholder 3"/>
          <p:cNvSpPr>
            <a:spLocks noGrp="1"/>
          </p:cNvSpPr>
          <p:nvPr>
            <p:ph type="sldNum" sz="quarter" idx="12"/>
          </p:nvPr>
        </p:nvSpPr>
        <p:spPr/>
        <p:txBody>
          <a:bodyPr/>
          <a:lstStyle/>
          <a:p>
            <a:fld id="{6EDAE8FA-B312-4075-9EEE-35C5C6E81A91}" type="slidenum">
              <a:rPr lang="en-US">
                <a:latin typeface="Calibri"/>
              </a:rPr>
              <a:pPr/>
              <a:t>28</a:t>
            </a:fld>
            <a:endParaRPr lang="en-US">
              <a:latin typeface="Calibri"/>
            </a:endParaRPr>
          </a:p>
        </p:txBody>
      </p:sp>
    </p:spTree>
    <p:extLst>
      <p:ext uri="{BB962C8B-B14F-4D97-AF65-F5344CB8AC3E}">
        <p14:creationId xmlns:p14="http://schemas.microsoft.com/office/powerpoint/2010/main" val="148512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3D94-9035-45B0-8E62-F249AF96DD8C}"/>
              </a:ext>
            </a:extLst>
          </p:cNvPr>
          <p:cNvSpPr>
            <a:spLocks noGrp="1"/>
          </p:cNvSpPr>
          <p:nvPr>
            <p:ph type="title"/>
          </p:nvPr>
        </p:nvSpPr>
        <p:spPr/>
        <p:txBody>
          <a:bodyPr>
            <a:normAutofit fontScale="90000"/>
          </a:bodyPr>
          <a:lstStyle/>
          <a:p>
            <a:r>
              <a:rPr lang="en-US" dirty="0"/>
              <a:t>Federal Enforcement Agencies</a:t>
            </a:r>
          </a:p>
        </p:txBody>
      </p:sp>
      <p:sp>
        <p:nvSpPr>
          <p:cNvPr id="3" name="Content Placeholder 2">
            <a:extLst>
              <a:ext uri="{FF2B5EF4-FFF2-40B4-BE49-F238E27FC236}">
                <a16:creationId xmlns:a16="http://schemas.microsoft.com/office/drawing/2014/main" id="{14440EA0-311F-48C3-9D99-A2C58CA20E45}"/>
              </a:ext>
            </a:extLst>
          </p:cNvPr>
          <p:cNvSpPr>
            <a:spLocks noGrp="1"/>
          </p:cNvSpPr>
          <p:nvPr>
            <p:ph idx="1"/>
          </p:nvPr>
        </p:nvSpPr>
        <p:spPr/>
        <p:txBody>
          <a:bodyPr>
            <a:normAutofit/>
          </a:bodyPr>
          <a:lstStyle/>
          <a:p>
            <a:r>
              <a:rPr lang="en-US" sz="2000" dirty="0"/>
              <a:t>“The </a:t>
            </a:r>
            <a:r>
              <a:rPr lang="en-US" sz="2000" b="1" dirty="0"/>
              <a:t>Federal Trade Commission</a:t>
            </a:r>
            <a:r>
              <a:rPr lang="en-US" sz="2000" dirty="0"/>
              <a:t>(FTC) has now brought more than 50 enforcement proceedings relating to data security.</a:t>
            </a:r>
          </a:p>
          <a:p>
            <a:r>
              <a:rPr lang="en-US" sz="2000" dirty="0"/>
              <a:t>The </a:t>
            </a:r>
            <a:r>
              <a:rPr lang="en-US" sz="2000" b="1" dirty="0"/>
              <a:t>Consumer Financial Protection Bureau (CFPB) </a:t>
            </a:r>
            <a:r>
              <a:rPr lang="en-US" sz="2000" dirty="0"/>
              <a:t>recently brought its first data security enforcement action, resulting in a $100,000 fine and setting specific expectations for the board of directors.</a:t>
            </a:r>
          </a:p>
          <a:p>
            <a:r>
              <a:rPr lang="en-US" sz="2000" dirty="0"/>
              <a:t>The </a:t>
            </a:r>
            <a:r>
              <a:rPr lang="en-US" sz="2000" b="1" dirty="0"/>
              <a:t>Securities and Exchange Commission (SEC) </a:t>
            </a:r>
            <a:r>
              <a:rPr lang="en-US" sz="2000" dirty="0"/>
              <a:t>requires companies to disclose material cybersecurity risks and incidents to investors and has levied penalties on firms for cybersecurity lapses.”</a:t>
            </a:r>
          </a:p>
          <a:p>
            <a:r>
              <a:rPr lang="en-US" sz="2000" i="1" dirty="0">
                <a:solidFill>
                  <a:schemeClr val="accent1"/>
                </a:solidFill>
              </a:rPr>
              <a:t>“Cyber risk is more than a technology issue; it carries enterprise-wide legal, operational, and financial implications that endanger virtually all organizations. For some well-known companies, those risks are no longer theoretical, and they struggle to repair the damage done to their operations, reputation, and profits – a process that often takes years.” – Coalfire White Paper, 2017</a:t>
            </a:r>
          </a:p>
        </p:txBody>
      </p:sp>
      <p:sp>
        <p:nvSpPr>
          <p:cNvPr id="4" name="Slide Number Placeholder 3">
            <a:extLst>
              <a:ext uri="{FF2B5EF4-FFF2-40B4-BE49-F238E27FC236}">
                <a16:creationId xmlns:a16="http://schemas.microsoft.com/office/drawing/2014/main" id="{DB5702BB-4AF9-4DCB-9E21-9B1108D766CB}"/>
              </a:ext>
            </a:extLst>
          </p:cNvPr>
          <p:cNvSpPr>
            <a:spLocks noGrp="1"/>
          </p:cNvSpPr>
          <p:nvPr>
            <p:ph type="sldNum" sz="quarter" idx="12"/>
          </p:nvPr>
        </p:nvSpPr>
        <p:spPr/>
        <p:txBody>
          <a:bodyPr/>
          <a:lstStyle/>
          <a:p>
            <a:fld id="{6EDAE8FA-B312-4075-9EEE-35C5C6E81A91}" type="slidenum">
              <a:rPr lang="en-US">
                <a:latin typeface="Calibri"/>
              </a:rPr>
              <a:pPr/>
              <a:t>29</a:t>
            </a:fld>
            <a:endParaRPr lang="en-US">
              <a:latin typeface="Calibri"/>
            </a:endParaRPr>
          </a:p>
        </p:txBody>
      </p:sp>
    </p:spTree>
    <p:extLst>
      <p:ext uri="{BB962C8B-B14F-4D97-AF65-F5344CB8AC3E}">
        <p14:creationId xmlns:p14="http://schemas.microsoft.com/office/powerpoint/2010/main" val="2995367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483204" y="1556754"/>
            <a:ext cx="11428515" cy="3154535"/>
          </a:xfrm>
        </p:spPr>
        <p:txBody>
          <a:bodyPr/>
          <a:lstStyle/>
          <a:p>
            <a:r>
              <a:rPr lang="en-US" sz="2667" b="0" dirty="0"/>
              <a:t>Housekeeping</a:t>
            </a:r>
          </a:p>
          <a:p>
            <a:r>
              <a:rPr lang="en-US" sz="2667" b="0" dirty="0"/>
              <a:t>NIST, CSRM and ERM</a:t>
            </a:r>
          </a:p>
          <a:p>
            <a:r>
              <a:rPr lang="en-US" sz="2667" b="0" dirty="0"/>
              <a:t>CSRM Frameworks</a:t>
            </a:r>
          </a:p>
          <a:p>
            <a:r>
              <a:rPr lang="en-US" sz="2667" b="0" dirty="0"/>
              <a:t>Integrating CSRM into ERM</a:t>
            </a:r>
          </a:p>
          <a:p>
            <a:pPr marL="0" indent="0">
              <a:buNone/>
            </a:pPr>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Today’s Agenda</a:t>
            </a:r>
          </a:p>
        </p:txBody>
      </p:sp>
    </p:spTree>
    <p:extLst>
      <p:ext uri="{BB962C8B-B14F-4D97-AF65-F5344CB8AC3E}">
        <p14:creationId xmlns:p14="http://schemas.microsoft.com/office/powerpoint/2010/main" val="450790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555354" y="1478418"/>
            <a:ext cx="11385661" cy="3154535"/>
          </a:xfrm>
        </p:spPr>
        <p:txBody>
          <a:bodyPr/>
          <a:lstStyle/>
          <a:p>
            <a:r>
              <a:rPr lang="en-US" sz="2400" b="0" dirty="0"/>
              <a:t>Navigate to the NIST CPRT</a:t>
            </a:r>
          </a:p>
          <a:p>
            <a:pPr lvl="1"/>
            <a:r>
              <a:rPr lang="en-US" sz="1867" b="0" dirty="0">
                <a:hlinkClick r:id="rId3">
                  <a:extLst>
                    <a:ext uri="{A12FA001-AC4F-418D-AE19-62706E023703}">
                      <ahyp:hlinkClr xmlns:ahyp="http://schemas.microsoft.com/office/drawing/2018/hyperlinkcolor" val="tx"/>
                    </a:ext>
                  </a:extLst>
                </a:hlinkClick>
              </a:rPr>
              <a:t>https://csrc.nist.gov/projects/cprt/catalog#/cprt/framework/version/CSF_2_0_0/home</a:t>
            </a:r>
            <a:r>
              <a:rPr lang="en-US" sz="1867" b="0" dirty="0"/>
              <a:t> </a:t>
            </a:r>
          </a:p>
          <a:p>
            <a:r>
              <a:rPr lang="en-US" sz="2400" b="0" dirty="0"/>
              <a:t>Explore the CSF and be prepared to discuss what the function is about, giving an example of what the type of controls would fit into each category</a:t>
            </a:r>
          </a:p>
          <a:p>
            <a:endParaRPr lang="en-US" sz="1400" b="0" dirty="0"/>
          </a:p>
          <a:p>
            <a:pPr lvl="1"/>
            <a:r>
              <a:rPr lang="en-US" sz="1867" b="0" dirty="0"/>
              <a:t>Govern    Group  1         </a:t>
            </a:r>
          </a:p>
          <a:p>
            <a:pPr lvl="1"/>
            <a:r>
              <a:rPr lang="en-US" sz="1867" b="0" dirty="0"/>
              <a:t>Identify    Group  2</a:t>
            </a:r>
          </a:p>
          <a:p>
            <a:pPr lvl="1"/>
            <a:r>
              <a:rPr lang="en-US" sz="1867" b="0" dirty="0"/>
              <a:t>Protect     Group  3</a:t>
            </a:r>
          </a:p>
          <a:p>
            <a:pPr lvl="1"/>
            <a:r>
              <a:rPr lang="en-US" sz="1867" b="0" dirty="0"/>
              <a:t>Dealers Choice - Lucky Group 7</a:t>
            </a:r>
          </a:p>
          <a:p>
            <a:pPr lvl="1"/>
            <a:endParaRPr lang="en-US" sz="1867" b="0" dirty="0"/>
          </a:p>
          <a:p>
            <a:r>
              <a:rPr lang="en-US" sz="2000" b="0" dirty="0"/>
              <a:t>Each member of the group should present on one example of a control and be able to discuss why the control fits in the function you were assigned.</a:t>
            </a:r>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Group Activity – Exploring the CSF 2.0</a:t>
            </a:r>
          </a:p>
        </p:txBody>
      </p:sp>
      <p:sp>
        <p:nvSpPr>
          <p:cNvPr id="4" name="Text Placeholder 1">
            <a:extLst>
              <a:ext uri="{FF2B5EF4-FFF2-40B4-BE49-F238E27FC236}">
                <a16:creationId xmlns:a16="http://schemas.microsoft.com/office/drawing/2014/main" id="{F1847E3C-003D-ED52-7571-8F24182C3D5D}"/>
              </a:ext>
            </a:extLst>
          </p:cNvPr>
          <p:cNvSpPr txBox="1">
            <a:spLocks/>
          </p:cNvSpPr>
          <p:nvPr/>
        </p:nvSpPr>
        <p:spPr>
          <a:xfrm>
            <a:off x="5230089" y="3200400"/>
            <a:ext cx="3509873" cy="1886346"/>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US" sz="1867" b="0" dirty="0"/>
          </a:p>
          <a:p>
            <a:pPr lvl="1"/>
            <a:r>
              <a:rPr lang="en-US" sz="1867" b="0" dirty="0"/>
              <a:t>Detect        Group 4             </a:t>
            </a:r>
          </a:p>
          <a:p>
            <a:pPr lvl="1"/>
            <a:r>
              <a:rPr lang="en-US" sz="1867" b="0" dirty="0"/>
              <a:t>Respond    Group 5</a:t>
            </a:r>
          </a:p>
          <a:p>
            <a:pPr lvl="1"/>
            <a:r>
              <a:rPr lang="en-US" sz="1867" b="0" dirty="0"/>
              <a:t>Recover      Group 6</a:t>
            </a:r>
          </a:p>
          <a:p>
            <a:endParaRPr lang="en-US" b="0" dirty="0"/>
          </a:p>
          <a:p>
            <a:pPr marL="0" indent="0">
              <a:buNone/>
            </a:pPr>
            <a:endParaRPr lang="en-US" sz="2667" b="0" dirty="0"/>
          </a:p>
          <a:p>
            <a:endParaRPr lang="en-US" sz="2667" b="0" dirty="0"/>
          </a:p>
        </p:txBody>
      </p:sp>
    </p:spTree>
    <p:extLst>
      <p:ext uri="{BB962C8B-B14F-4D97-AF65-F5344CB8AC3E}">
        <p14:creationId xmlns:p14="http://schemas.microsoft.com/office/powerpoint/2010/main" val="251223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568266"/>
            <a:ext cx="10747747" cy="3154535"/>
          </a:xfrm>
        </p:spPr>
        <p:txBody>
          <a:bodyPr/>
          <a:lstStyle/>
          <a:p>
            <a:r>
              <a:rPr lang="en-US" sz="2667" b="0" dirty="0"/>
              <a:t>What are the two different high-level approaches to risk analysis?</a:t>
            </a:r>
          </a:p>
          <a:p>
            <a:r>
              <a:rPr lang="en-US" sz="2667" b="0" dirty="0"/>
              <a:t>What are the key factors of any risk analysis?</a:t>
            </a:r>
          </a:p>
          <a:p>
            <a:r>
              <a:rPr lang="en-US" sz="2667" b="0" dirty="0"/>
              <a:t>What are some different techniques for performing a risk analysis?</a:t>
            </a:r>
          </a:p>
          <a:p>
            <a:r>
              <a:rPr lang="en-US" sz="2667" b="0" dirty="0"/>
              <a:t>Can you name some of the industry standard organizations and ERM frameworks?</a:t>
            </a:r>
          </a:p>
          <a:p>
            <a:endParaRPr lang="en-US" sz="2667" b="0" dirty="0"/>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You </a:t>
            </a:r>
            <a:r>
              <a:rPr lang="en-US" dirty="0" err="1"/>
              <a:t>Oughta</a:t>
            </a:r>
            <a:r>
              <a:rPr lang="en-US" dirty="0"/>
              <a:t> Know</a:t>
            </a:r>
          </a:p>
        </p:txBody>
      </p:sp>
    </p:spTree>
    <p:extLst>
      <p:ext uri="{BB962C8B-B14F-4D97-AF65-F5344CB8AC3E}">
        <p14:creationId xmlns:p14="http://schemas.microsoft.com/office/powerpoint/2010/main" val="29373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4267" dirty="0"/>
              <a:t>NIST, CSRM and ERM</a:t>
            </a:r>
          </a:p>
        </p:txBody>
      </p:sp>
    </p:spTree>
    <p:extLst>
      <p:ext uri="{BB962C8B-B14F-4D97-AF65-F5344CB8AC3E}">
        <p14:creationId xmlns:p14="http://schemas.microsoft.com/office/powerpoint/2010/main" val="1598720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491343"/>
            <a:ext cx="10747747" cy="3730023"/>
          </a:xfrm>
        </p:spPr>
        <p:txBody>
          <a:bodyPr/>
          <a:lstStyle/>
          <a:p>
            <a:r>
              <a:rPr lang="en-US" sz="2133" b="0" dirty="0"/>
              <a:t>National Institute of Standards and Technology</a:t>
            </a:r>
          </a:p>
          <a:p>
            <a:r>
              <a:rPr lang="en-US" sz="2133" b="0" dirty="0"/>
              <a:t>an agency of the United States Department of Commerce whose mission is to promote American innovation and industrial competitiveness. NIST's activities are organized into physical science laboratory programs that include nanoscale science and technology, engineering, information technology, neutron research, material measurement, and physical measurement. </a:t>
            </a:r>
          </a:p>
          <a:p>
            <a:r>
              <a:rPr lang="en-US" sz="2133" b="0" dirty="0"/>
              <a:t>Mission</a:t>
            </a:r>
          </a:p>
          <a:p>
            <a:pPr lvl="1"/>
            <a:r>
              <a:rPr lang="en-US" sz="2133" b="0" dirty="0"/>
              <a:t>Promote U.S. innovation and industrial competitiveness by advancing measurement science, standards, and technology in ways that enhance economic security and improve our quality of life.</a:t>
            </a:r>
          </a:p>
          <a:p>
            <a:endParaRPr lang="en-US" sz="2133" b="0" dirty="0"/>
          </a:p>
          <a:p>
            <a:endParaRPr lang="en-US" sz="2667" b="0" dirty="0"/>
          </a:p>
          <a:p>
            <a:endParaRPr lang="en-US" sz="2667" b="0" dirty="0"/>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a:t>
            </a:r>
          </a:p>
        </p:txBody>
      </p:sp>
    </p:spTree>
    <p:extLst>
      <p:ext uri="{BB962C8B-B14F-4D97-AF65-F5344CB8AC3E}">
        <p14:creationId xmlns:p14="http://schemas.microsoft.com/office/powerpoint/2010/main" val="22234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458687"/>
            <a:ext cx="10747747" cy="3762680"/>
          </a:xfrm>
        </p:spPr>
        <p:txBody>
          <a:bodyPr/>
          <a:lstStyle/>
          <a:p>
            <a:r>
              <a:rPr lang="en-US" sz="2133" b="0" dirty="0"/>
              <a:t>NIST has provided numerous well-accepted publications specific to risk management and cybersecurity specifically the NISTIR 8286 and CSFW</a:t>
            </a:r>
          </a:p>
          <a:p>
            <a:endParaRPr lang="en-US" sz="2133" b="0" dirty="0"/>
          </a:p>
          <a:p>
            <a:r>
              <a:rPr lang="en-US" sz="2133" b="0" dirty="0"/>
              <a:t>"This document is intended to help improve communications (including risk information sharing) between and among cybersecurity professionals, high-level executives, and corporate officers at multiple levels. The goal is to assist personnel in these enterprises and their subordinate organizations as well as systems owners to better identify, assess, and manage cybersecurity risks in the context of their broader mission and business objectives. This document will help cybersecurity professionals understand what executives and corporate officers need to carry out enterprise risk management (ERM).” [1] - NISTIR 8286 </a:t>
            </a:r>
          </a:p>
          <a:p>
            <a:endParaRPr lang="en-US" sz="2133" b="0" dirty="0"/>
          </a:p>
          <a:p>
            <a:endParaRPr lang="en-US" sz="2133" b="0" dirty="0"/>
          </a:p>
          <a:p>
            <a:endParaRPr lang="en-US" sz="2667" b="0" dirty="0"/>
          </a:p>
          <a:p>
            <a:endParaRPr lang="en-US" sz="2667" b="0" dirty="0"/>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NIST</a:t>
            </a:r>
          </a:p>
        </p:txBody>
      </p:sp>
    </p:spTree>
    <p:extLst>
      <p:ext uri="{BB962C8B-B14F-4D97-AF65-F5344CB8AC3E}">
        <p14:creationId xmlns:p14="http://schemas.microsoft.com/office/powerpoint/2010/main" val="858084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502229"/>
            <a:ext cx="10747747" cy="3841057"/>
          </a:xfrm>
        </p:spPr>
        <p:txBody>
          <a:bodyPr/>
          <a:lstStyle/>
          <a:p>
            <a:r>
              <a:rPr lang="en-US" sz="2667" b="0" dirty="0"/>
              <a:t>Cybersecurity Risk management (CSRM)</a:t>
            </a:r>
          </a:p>
          <a:p>
            <a:pPr lvl="1"/>
            <a:r>
              <a:rPr lang="en-US" sz="1867" b="0" dirty="0"/>
              <a:t>Cybersecurity risks are a fundamental type of risk for all organizations to manage</a:t>
            </a:r>
          </a:p>
          <a:p>
            <a:r>
              <a:rPr lang="en-US" sz="2667" b="0" dirty="0"/>
              <a:t>Enterprise Risk Management (ERM)</a:t>
            </a:r>
          </a:p>
          <a:p>
            <a:pPr lvl="1"/>
            <a:r>
              <a:rPr lang="en-US" sz="2133" b="0" dirty="0"/>
              <a:t>When we use the word enterprise in an organizational context, we mean all aspects of that organization, spanning the entire breadth and depth of that org chart. ERM exists at the top level of the organizational hierarchy and spans risk considerations such as mission, financial, reputation, and technical risks thereof.</a:t>
            </a:r>
          </a:p>
          <a:p>
            <a:endParaRPr lang="en-US" sz="2667" b="0" dirty="0"/>
          </a:p>
          <a:p>
            <a:endParaRPr lang="en-US" sz="2667" b="0" dirty="0"/>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CSRM vs ERM</a:t>
            </a:r>
          </a:p>
        </p:txBody>
      </p:sp>
    </p:spTree>
    <p:extLst>
      <p:ext uri="{BB962C8B-B14F-4D97-AF65-F5344CB8AC3E}">
        <p14:creationId xmlns:p14="http://schemas.microsoft.com/office/powerpoint/2010/main" val="408828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099734"/>
            <a:ext cx="6335607" cy="3154535"/>
          </a:xfrm>
        </p:spPr>
        <p:txBody>
          <a:bodyPr/>
          <a:lstStyle/>
          <a:p>
            <a:r>
              <a:rPr lang="en-US" sz="2667" b="0" dirty="0"/>
              <a:t>Information and Communications Technology (ICT) Risk Management</a:t>
            </a:r>
          </a:p>
          <a:p>
            <a:pPr lvl="1"/>
            <a:r>
              <a:rPr lang="en-US" sz="2133" b="0" dirty="0"/>
              <a:t>The ICT on which an enterprise relies is managed through a broad set of risk disciplines that include privacy, supply chain, and cybersecurity. ICT extends beyond traditional information technology (IT) considerations.</a:t>
            </a:r>
          </a:p>
          <a:p>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CSRM vs ERM</a:t>
            </a:r>
          </a:p>
        </p:txBody>
      </p:sp>
      <p:pic>
        <p:nvPicPr>
          <p:cNvPr id="9" name="Picture 8" descr="A diagram of a diagram&#10;&#10;Description automatically generated">
            <a:extLst>
              <a:ext uri="{FF2B5EF4-FFF2-40B4-BE49-F238E27FC236}">
                <a16:creationId xmlns:a16="http://schemas.microsoft.com/office/drawing/2014/main" id="{531F9006-BEFC-55F6-BFA1-23CCC396A318}"/>
              </a:ext>
            </a:extLst>
          </p:cNvPr>
          <p:cNvPicPr>
            <a:picLocks noChangeAspect="1"/>
          </p:cNvPicPr>
          <p:nvPr/>
        </p:nvPicPr>
        <p:blipFill>
          <a:blip r:embed="rId3"/>
          <a:stretch>
            <a:fillRect/>
          </a:stretch>
        </p:blipFill>
        <p:spPr>
          <a:xfrm>
            <a:off x="7230533" y="2099733"/>
            <a:ext cx="4961467" cy="4758267"/>
          </a:xfrm>
          <a:prstGeom prst="rect">
            <a:avLst/>
          </a:prstGeom>
        </p:spPr>
      </p:pic>
    </p:spTree>
    <p:extLst>
      <p:ext uri="{BB962C8B-B14F-4D97-AF65-F5344CB8AC3E}">
        <p14:creationId xmlns:p14="http://schemas.microsoft.com/office/powerpoint/2010/main" val="3004582963"/>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7.jpeg"/></Relationships>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larity">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2877</Words>
  <Application>Microsoft Macintosh PowerPoint</Application>
  <PresentationFormat>Widescreen</PresentationFormat>
  <Paragraphs>221</Paragraphs>
  <Slides>30</Slides>
  <Notes>15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30</vt:i4>
      </vt:variant>
    </vt:vector>
  </HeadingPairs>
  <TitlesOfParts>
    <vt:vector size="41" baseType="lpstr">
      <vt:lpstr>Encode Sans Normal Black</vt:lpstr>
      <vt:lpstr>Uni Sans Regular</vt:lpstr>
      <vt:lpstr>Aptos</vt:lpstr>
      <vt:lpstr>Arial</vt:lpstr>
      <vt:lpstr>Calibri</vt:lpstr>
      <vt:lpstr>Lucida Grande</vt:lpstr>
      <vt:lpstr>Open Sans</vt:lpstr>
      <vt:lpstr>Open Sans Light</vt:lpstr>
      <vt:lpstr>Custom Design</vt:lpstr>
      <vt:lpstr>1_Custom Design</vt:lpstr>
      <vt:lpstr>Clarity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Privacy: 1890 to Today</vt:lpstr>
      <vt:lpstr>U.S. Privacy Law vs EU Privacy</vt:lpstr>
      <vt:lpstr>Security and Privacy</vt:lpstr>
      <vt:lpstr>Our personal information has value</vt:lpstr>
      <vt:lpstr>Is Privacy Still Available?</vt:lpstr>
      <vt:lpstr>Caveats </vt:lpstr>
      <vt:lpstr>Informed Consent &amp; Info Gathering </vt:lpstr>
      <vt:lpstr>PowerPoint Presentation</vt:lpstr>
      <vt:lpstr>What are controls?</vt:lpstr>
      <vt:lpstr>Types of control activities</vt:lpstr>
      <vt:lpstr>Ensuring control</vt:lpstr>
      <vt:lpstr>When thinking about controls, ask:</vt:lpstr>
      <vt:lpstr>When reporting where controls and control activities are concerned:</vt:lpstr>
      <vt:lpstr>Federal Enforcement Agencies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2025-01-27T03:20:02Z</dcterms:created>
  <dcterms:modified xsi:type="dcterms:W3CDTF">2025-01-27T04:23:12Z</dcterms:modified>
</cp:coreProperties>
</file>