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ao.gov/blog/solarwinds-cyberattack-demands-significant-federal-and-private-sector-response-infographic" TargetMode="External"/><Relationship Id="rId3" Type="http://schemas.openxmlformats.org/officeDocument/2006/relationships/hyperlink" Target="https://www.techtarget.com/whatis/feature/SolarWinds-hack-explained-Everything-you-need-to-know"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yberark.com/resources/threat-research/the-anatomy-of-the-solarwinds-attack-chain" TargetMode="External"/><Relationship Id="rId3" Type="http://schemas.openxmlformats.org/officeDocument/2006/relationships/hyperlink" Target="https://www.aquasec.com/cloud-native-academy/supply-chain-security/solarwinds-attack/#:~:text=In%20addition%20to%20the%20direct,to%20protect%20against%20such%20attacks" TargetMode="External"/><Relationship Id="rId4" Type="http://schemas.openxmlformats.org/officeDocument/2006/relationships/hyperlink" Target="https://www.fortinet.com/resources/cyberglossary/solarwinds-cyber-attack" TargetMode="External"/><Relationship Id="rId5" Type="http://schemas.openxmlformats.org/officeDocument/2006/relationships/hyperlink" Target="https://www.bitsight.com/blog/the-financial-impact-of-solarwinds-a-cyber-catastrophe-but-insurance-disaster-avoided"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ea18f8e8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ea18f8e8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a:t>
            </a:r>
            <a:endParaRPr/>
          </a:p>
          <a:p>
            <a:pPr indent="-298450" lvl="0" marL="457200" rtl="0" algn="l">
              <a:spcBef>
                <a:spcPts val="0"/>
              </a:spcBef>
              <a:spcAft>
                <a:spcPts val="0"/>
              </a:spcAft>
              <a:buSzPts val="1100"/>
              <a:buChar char="-"/>
            </a:pPr>
            <a:r>
              <a:rPr lang="en" u="sng">
                <a:solidFill>
                  <a:schemeClr val="hlink"/>
                </a:solidFill>
                <a:hlinkClick r:id="rId2"/>
              </a:rPr>
              <a:t>https://www.gao.gov/blog/solarwinds-cyberattack-demands-significant-federal-and-private-sector-response-infographic</a:t>
            </a:r>
            <a:endParaRPr/>
          </a:p>
          <a:p>
            <a:pPr indent="-298450" lvl="0" marL="457200" rtl="0" algn="l">
              <a:spcBef>
                <a:spcPts val="0"/>
              </a:spcBef>
              <a:spcAft>
                <a:spcPts val="0"/>
              </a:spcAft>
              <a:buSzPts val="1100"/>
              <a:buChar char="-"/>
            </a:pPr>
            <a:r>
              <a:rPr lang="en" u="sng">
                <a:solidFill>
                  <a:schemeClr val="hlink"/>
                </a:solidFill>
                <a:hlinkClick r:id="rId3"/>
              </a:rPr>
              <a:t>https://www.techtarget.com/whatis/feature/SolarWinds-hack-explained-Everything-you-need-to-know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ea18f8e8f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2ea18f8e8f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2ea18f8e8f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2ea18f8e8f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a:t>
            </a:r>
            <a:endParaRPr/>
          </a:p>
          <a:p>
            <a:pPr indent="-298450" lvl="0" marL="457200" rtl="0" algn="l">
              <a:spcBef>
                <a:spcPts val="0"/>
              </a:spcBef>
              <a:spcAft>
                <a:spcPts val="0"/>
              </a:spcAft>
              <a:buSzPts val="1100"/>
              <a:buChar char="-"/>
            </a:pPr>
            <a:r>
              <a:rPr lang="en" u="sng">
                <a:solidFill>
                  <a:schemeClr val="hlink"/>
                </a:solidFill>
                <a:hlinkClick r:id="rId2"/>
              </a:rPr>
              <a:t>https://www.cyberark.com/resources/threat-research/the-anatomy-of-the-solarwinds-attack-chain</a:t>
            </a:r>
            <a:endParaRPr/>
          </a:p>
          <a:p>
            <a:pPr indent="-298450" lvl="0" marL="457200" rtl="0" algn="l">
              <a:spcBef>
                <a:spcPts val="0"/>
              </a:spcBef>
              <a:spcAft>
                <a:spcPts val="0"/>
              </a:spcAft>
              <a:buSzPts val="1100"/>
              <a:buChar char="-"/>
            </a:pPr>
            <a:r>
              <a:rPr lang="en" u="sng">
                <a:solidFill>
                  <a:schemeClr val="hlink"/>
                </a:solidFill>
                <a:hlinkClick r:id="rId3"/>
              </a:rPr>
              <a:t>https://www.aquasec.com/cloud-native-academy/supply-chain-security/solarwinds-attack/#:~:text=In%20addition%20to%20the%20direct,to%20protect%20against%20such%20attacks</a:t>
            </a:r>
            <a:r>
              <a:rPr lang="en"/>
              <a:t>.</a:t>
            </a:r>
            <a:endParaRPr/>
          </a:p>
          <a:p>
            <a:pPr indent="-298450" lvl="0" marL="457200" rtl="0" algn="l">
              <a:spcBef>
                <a:spcPts val="0"/>
              </a:spcBef>
              <a:spcAft>
                <a:spcPts val="0"/>
              </a:spcAft>
              <a:buSzPts val="1100"/>
              <a:buChar char="-"/>
            </a:pPr>
            <a:r>
              <a:rPr lang="en" u="sng">
                <a:solidFill>
                  <a:schemeClr val="hlink"/>
                </a:solidFill>
                <a:hlinkClick r:id="rId4"/>
              </a:rPr>
              <a:t>https://www.fortinet.com/resources/cyberglossary/solarwinds-cyber-attack</a:t>
            </a:r>
            <a:endParaRPr/>
          </a:p>
          <a:p>
            <a:pPr indent="-298450" lvl="0" marL="457200" rtl="0" algn="l">
              <a:spcBef>
                <a:spcPts val="0"/>
              </a:spcBef>
              <a:spcAft>
                <a:spcPts val="0"/>
              </a:spcAft>
              <a:buSzPts val="1100"/>
              <a:buChar char="-"/>
            </a:pPr>
            <a:r>
              <a:rPr lang="en" u="sng">
                <a:solidFill>
                  <a:schemeClr val="hlink"/>
                </a:solidFill>
                <a:hlinkClick r:id="rId5"/>
              </a:rPr>
              <a:t>https://www.bitsight.com/blog/the-financial-impact-of-solarwinds-a-cyber-catastrophe-but-insurance-disaster-avoided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ea18f8e8f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ea18f8e8f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ea18f8e8f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ea18f8e8f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ea18f8e8f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ea18f8e8f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2ea18f8e8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2ea18f8e8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microsoft.com/en-us/security/blog/2021/01/20/deep-dive-into-the-solorigate-second-stage-activation-from-sunburst-to-teardrop-and-raindro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ajg.com/news-and-insights/two-years-later-an-analysis-of-solarwinds-and-the-impact-on-the-cyber-insurance-industry/" TargetMode="External"/><Relationship Id="rId4" Type="http://schemas.openxmlformats.org/officeDocument/2006/relationships/hyperlink" Target="https://www.techtarget.com/healthtechsecurity/news/366595164/White-House-SolarWinds-Hack-Impacted-9-Fed-Agencies-100-Entities" TargetMode="External"/><Relationship Id="rId5" Type="http://schemas.openxmlformats.org/officeDocument/2006/relationships/hyperlink" Target="https://www.bitsight.com/blog/the-financial-impact-of-solarwinds-a-cyber-catastrophe-but-insurance-disaster-avoided" TargetMode="External"/><Relationship Id="rId6" Type="http://schemas.openxmlformats.org/officeDocument/2006/relationships/hyperlink" Target="https://www.microsoft.com/en-us/security/blog/2021/01/20/deep-dive-into-the-solorigate-second-stage-activation-from-sunburst-to-teardrop-and-raindro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SolarWinds Hack</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Neutral Background of Events - Group 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Brief Summary of Event</a:t>
            </a:r>
            <a:endParaRPr/>
          </a:p>
        </p:txBody>
      </p:sp>
      <p:sp>
        <p:nvSpPr>
          <p:cNvPr id="61" name="Google Shape;61;p14"/>
          <p:cNvSpPr txBox="1"/>
          <p:nvPr>
            <p:ph idx="1" type="body"/>
          </p:nvPr>
        </p:nvSpPr>
        <p:spPr>
          <a:xfrm>
            <a:off x="311700" y="1389600"/>
            <a:ext cx="2808000" cy="35223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a:t>September 2019</a:t>
            </a:r>
            <a:r>
              <a:rPr lang="en"/>
              <a:t>: Russian Foreign Intelligence Service injects malicious test code into Orion, Solarwinds’ network management system</a:t>
            </a:r>
            <a:endParaRPr/>
          </a:p>
          <a:p>
            <a:pPr indent="-304800" lvl="0" marL="457200" rtl="0" algn="l">
              <a:spcBef>
                <a:spcPts val="0"/>
              </a:spcBef>
              <a:spcAft>
                <a:spcPts val="0"/>
              </a:spcAft>
              <a:buSzPts val="1200"/>
              <a:buChar char="-"/>
            </a:pPr>
            <a:r>
              <a:rPr b="1" lang="en"/>
              <a:t>February 2020</a:t>
            </a:r>
            <a:r>
              <a:rPr lang="en"/>
              <a:t>: Threat actor injects code into software update files</a:t>
            </a:r>
            <a:endParaRPr/>
          </a:p>
          <a:p>
            <a:pPr indent="-304800" lvl="0" marL="457200" rtl="0" algn="l">
              <a:spcBef>
                <a:spcPts val="0"/>
              </a:spcBef>
              <a:spcAft>
                <a:spcPts val="0"/>
              </a:spcAft>
              <a:buSzPts val="1200"/>
              <a:buChar char="-"/>
            </a:pPr>
            <a:r>
              <a:rPr b="1" lang="en"/>
              <a:t>March 26th, 2020</a:t>
            </a:r>
            <a:r>
              <a:rPr lang="en"/>
              <a:t>: Solarwinds releases software update with trojanized code</a:t>
            </a:r>
            <a:endParaRPr/>
          </a:p>
          <a:p>
            <a:pPr indent="-304800" lvl="0" marL="457200" rtl="0" algn="l">
              <a:spcBef>
                <a:spcPts val="0"/>
              </a:spcBef>
              <a:spcAft>
                <a:spcPts val="0"/>
              </a:spcAft>
              <a:buSzPts val="1200"/>
              <a:buChar char="-"/>
            </a:pPr>
            <a:r>
              <a:rPr lang="en"/>
              <a:t>Around </a:t>
            </a:r>
            <a:r>
              <a:rPr b="1" lang="en" u="sng"/>
              <a:t>18,000</a:t>
            </a:r>
            <a:r>
              <a:rPr lang="en"/>
              <a:t> customers compromised</a:t>
            </a:r>
            <a:endParaRPr/>
          </a:p>
          <a:p>
            <a:pPr indent="-304800" lvl="0" marL="457200" rtl="0" algn="l">
              <a:spcBef>
                <a:spcPts val="0"/>
              </a:spcBef>
              <a:spcAft>
                <a:spcPts val="0"/>
              </a:spcAft>
              <a:buSzPts val="1200"/>
              <a:buChar char="-"/>
            </a:pPr>
            <a:r>
              <a:rPr lang="en"/>
              <a:t>Most affected were </a:t>
            </a:r>
            <a:r>
              <a:rPr b="1" lang="en" u="sng"/>
              <a:t>US gov’t agencies</a:t>
            </a:r>
            <a:r>
              <a:rPr lang="en"/>
              <a:t> and other “high-profile” companies</a:t>
            </a:r>
            <a:endParaRPr/>
          </a:p>
        </p:txBody>
      </p:sp>
      <p:pic>
        <p:nvPicPr>
          <p:cNvPr id="62" name="Google Shape;62;p14"/>
          <p:cNvPicPr preferRelativeResize="0"/>
          <p:nvPr/>
        </p:nvPicPr>
        <p:blipFill>
          <a:blip r:embed="rId3">
            <a:alphaModFix/>
          </a:blip>
          <a:stretch>
            <a:fillRect/>
          </a:stretch>
        </p:blipFill>
        <p:spPr>
          <a:xfrm>
            <a:off x="3119700" y="1873725"/>
            <a:ext cx="5943600" cy="2095500"/>
          </a:xfrm>
          <a:prstGeom prst="rect">
            <a:avLst/>
          </a:prstGeom>
          <a:noFill/>
          <a:ln>
            <a:noFill/>
          </a:ln>
        </p:spPr>
      </p:pic>
      <p:sp>
        <p:nvSpPr>
          <p:cNvPr id="63" name="Google Shape;63;p14"/>
          <p:cNvSpPr txBox="1"/>
          <p:nvPr/>
        </p:nvSpPr>
        <p:spPr>
          <a:xfrm>
            <a:off x="3691050" y="4055300"/>
            <a:ext cx="4800900" cy="3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Figure 1: Visual timeline of events (</a:t>
            </a:r>
            <a:r>
              <a:rPr lang="en" sz="1300" u="sng">
                <a:solidFill>
                  <a:schemeClr val="hlink"/>
                </a:solidFill>
                <a:hlinkClick r:id="rId4"/>
              </a:rPr>
              <a:t>Microsoft</a:t>
            </a:r>
            <a:r>
              <a:rPr lang="en" sz="1300">
                <a:solidFill>
                  <a:schemeClr val="dk2"/>
                </a:solidFill>
              </a:rPr>
              <a:t>)</a:t>
            </a:r>
            <a:endParaRPr sz="13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type of risk event was the Solarwinds attack?</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2600"/>
          </a:p>
          <a:p>
            <a:pPr indent="0" lvl="0" marL="0" rtl="0" algn="ctr">
              <a:spcBef>
                <a:spcPts val="1200"/>
              </a:spcBef>
              <a:spcAft>
                <a:spcPts val="0"/>
              </a:spcAft>
              <a:buNone/>
            </a:pPr>
            <a:r>
              <a:rPr b="1" lang="en" sz="3100"/>
              <a:t>Gray Rhino - Known Unknown</a:t>
            </a:r>
            <a:endParaRPr b="1" sz="3100"/>
          </a:p>
          <a:p>
            <a:pPr indent="0" lvl="0" marL="0" rtl="0" algn="ctr">
              <a:spcBef>
                <a:spcPts val="1200"/>
              </a:spcBef>
              <a:spcAft>
                <a:spcPts val="1200"/>
              </a:spcAft>
              <a:buNone/>
            </a:pPr>
            <a:r>
              <a:rPr lang="en"/>
              <a:t>It was a highly predictable and high-impact cybersecurity risk that seemed to be largely underestimated of </a:t>
            </a:r>
            <a:r>
              <a:rPr lang="en"/>
              <a:t>its</a:t>
            </a:r>
            <a:r>
              <a:rPr lang="en"/>
              <a:t> </a:t>
            </a:r>
            <a:r>
              <a:rPr lang="en"/>
              <a:t>likelihood</a:t>
            </a:r>
            <a:r>
              <a:rPr lang="en"/>
              <a:t> until it had caused significant damage.</a:t>
            </a:r>
            <a:endParaRPr/>
          </a:p>
        </p:txBody>
      </p:sp>
      <p:pic>
        <p:nvPicPr>
          <p:cNvPr id="70" name="Google Shape;70;p15"/>
          <p:cNvPicPr preferRelativeResize="0"/>
          <p:nvPr/>
        </p:nvPicPr>
        <p:blipFill>
          <a:blip r:embed="rId3">
            <a:alphaModFix/>
          </a:blip>
          <a:stretch>
            <a:fillRect/>
          </a:stretch>
        </p:blipFill>
        <p:spPr>
          <a:xfrm>
            <a:off x="6111550" y="3251800"/>
            <a:ext cx="2720750" cy="189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Enterprise Risk Involved</a:t>
            </a:r>
            <a:endParaRPr/>
          </a:p>
        </p:txBody>
      </p:sp>
      <p:sp>
        <p:nvSpPr>
          <p:cNvPr id="76" name="Google Shape;76;p16"/>
          <p:cNvSpPr txBox="1"/>
          <p:nvPr>
            <p:ph idx="1" type="body"/>
          </p:nvPr>
        </p:nvSpPr>
        <p:spPr>
          <a:xfrm>
            <a:off x="496800" y="1017725"/>
            <a:ext cx="4283100" cy="16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Asset Risks</a:t>
            </a:r>
            <a:endParaRPr b="1"/>
          </a:p>
          <a:p>
            <a:pPr indent="0" lvl="0" marL="0" rtl="0" algn="l">
              <a:spcBef>
                <a:spcPts val="1200"/>
              </a:spcBef>
              <a:spcAft>
                <a:spcPts val="0"/>
              </a:spcAft>
              <a:buNone/>
            </a:pPr>
            <a:r>
              <a:rPr lang="en"/>
              <a:t>Compromised files: Possibility of files and systems being damaged/destroyed</a:t>
            </a:r>
            <a:endParaRPr/>
          </a:p>
          <a:p>
            <a:pPr indent="0" lvl="0" marL="0" rtl="0" algn="l">
              <a:spcBef>
                <a:spcPts val="1200"/>
              </a:spcBef>
              <a:spcAft>
                <a:spcPts val="0"/>
              </a:spcAft>
              <a:buNone/>
            </a:pPr>
            <a:r>
              <a:rPr lang="en"/>
              <a:t>Customer protection: Exposed stakeholders to data theft, espionage, and further cyberattacks</a:t>
            </a:r>
            <a:endParaRPr/>
          </a:p>
          <a:p>
            <a:pPr indent="0" lvl="0" marL="0" rtl="0" algn="l">
              <a:spcBef>
                <a:spcPts val="1200"/>
              </a:spcBef>
              <a:spcAft>
                <a:spcPts val="1200"/>
              </a:spcAft>
              <a:buNone/>
            </a:pPr>
            <a:r>
              <a:rPr lang="en"/>
              <a:t>Missing protective safeguards: SolarWinds' software and update process, which lacked adequate security safeguards</a:t>
            </a:r>
            <a:endParaRPr/>
          </a:p>
        </p:txBody>
      </p:sp>
      <p:sp>
        <p:nvSpPr>
          <p:cNvPr id="77" name="Google Shape;77;p16"/>
          <p:cNvSpPr txBox="1"/>
          <p:nvPr>
            <p:ph idx="2" type="body"/>
          </p:nvPr>
        </p:nvSpPr>
        <p:spPr>
          <a:xfrm>
            <a:off x="496800" y="3609825"/>
            <a:ext cx="3999900" cy="136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18"/>
              <a:buNone/>
            </a:pPr>
            <a:r>
              <a:rPr b="1" lang="en"/>
              <a:t>Safety Risks</a:t>
            </a:r>
            <a:endParaRPr b="1"/>
          </a:p>
          <a:p>
            <a:pPr indent="0" lvl="0" marL="0" rtl="0" algn="l">
              <a:lnSpc>
                <a:spcPct val="115000"/>
              </a:lnSpc>
              <a:spcBef>
                <a:spcPts val="1200"/>
              </a:spcBef>
              <a:spcAft>
                <a:spcPts val="1200"/>
              </a:spcAft>
              <a:buSzPts val="1018"/>
              <a:buNone/>
            </a:pPr>
            <a:r>
              <a:rPr lang="en"/>
              <a:t>Impersonation: Hackers could use compromised personal information to impersonate employees and gain unauthorized access</a:t>
            </a:r>
            <a:endParaRPr/>
          </a:p>
        </p:txBody>
      </p:sp>
      <p:sp>
        <p:nvSpPr>
          <p:cNvPr id="78" name="Google Shape;78;p16"/>
          <p:cNvSpPr txBox="1"/>
          <p:nvPr>
            <p:ph idx="1" type="body"/>
          </p:nvPr>
        </p:nvSpPr>
        <p:spPr>
          <a:xfrm>
            <a:off x="5017500" y="1055225"/>
            <a:ext cx="3999900" cy="15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Business Risks</a:t>
            </a:r>
            <a:endParaRPr b="1"/>
          </a:p>
          <a:p>
            <a:pPr indent="0" lvl="0" marL="0" rtl="0" algn="l">
              <a:spcBef>
                <a:spcPts val="1200"/>
              </a:spcBef>
              <a:spcAft>
                <a:spcPts val="1200"/>
              </a:spcAft>
              <a:buNone/>
            </a:pPr>
            <a:r>
              <a:rPr lang="en"/>
              <a:t>Supply Chain: </a:t>
            </a:r>
            <a:r>
              <a:rPr lang="en"/>
              <a:t>Attackers exploited Orion’s software update process to access the networks of thousands of organizations globally.</a:t>
            </a:r>
            <a:endParaRPr/>
          </a:p>
        </p:txBody>
      </p:sp>
      <p:sp>
        <p:nvSpPr>
          <p:cNvPr id="79" name="Google Shape;79;p16"/>
          <p:cNvSpPr txBox="1"/>
          <p:nvPr>
            <p:ph idx="2" type="body"/>
          </p:nvPr>
        </p:nvSpPr>
        <p:spPr>
          <a:xfrm>
            <a:off x="5017500" y="2748175"/>
            <a:ext cx="3999900" cy="17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Financial Risks</a:t>
            </a:r>
            <a:endParaRPr b="1"/>
          </a:p>
          <a:p>
            <a:pPr indent="0" lvl="0" marL="0" rtl="0" algn="l">
              <a:spcBef>
                <a:spcPts val="1200"/>
              </a:spcBef>
              <a:spcAft>
                <a:spcPts val="0"/>
              </a:spcAft>
              <a:buNone/>
            </a:pPr>
            <a:r>
              <a:rPr lang="en"/>
              <a:t>On average, companies lost 11% of annual revenue. American companies (14%), Singaporean companies at 9.1%, UK companies at 8.6%</a:t>
            </a:r>
            <a:endParaRPr/>
          </a:p>
          <a:p>
            <a:pPr indent="0" lvl="0" marL="0" rtl="0" algn="l">
              <a:spcBef>
                <a:spcPts val="1200"/>
              </a:spcBef>
              <a:spcAft>
                <a:spcPts val="1200"/>
              </a:spcAft>
              <a:buNone/>
            </a:pPr>
            <a:r>
              <a:rPr lang="en"/>
              <a:t>Insurance companies paid up to $90 million for incident response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Enterprise Risk Involved (cont.)</a:t>
            </a:r>
            <a:endParaRPr/>
          </a:p>
          <a:p>
            <a:pPr indent="0" lvl="0" marL="0" rtl="0" algn="l">
              <a:spcBef>
                <a:spcPts val="0"/>
              </a:spcBef>
              <a:spcAft>
                <a:spcPts val="0"/>
              </a:spcAft>
              <a:buNone/>
            </a:pPr>
            <a:r>
              <a:t/>
            </a:r>
            <a:endParaRPr/>
          </a:p>
        </p:txBody>
      </p:sp>
      <p:sp>
        <p:nvSpPr>
          <p:cNvPr id="85" name="Google Shape;85;p17"/>
          <p:cNvSpPr txBox="1"/>
          <p:nvPr>
            <p:ph idx="2" type="body"/>
          </p:nvPr>
        </p:nvSpPr>
        <p:spPr>
          <a:xfrm>
            <a:off x="404250" y="3075450"/>
            <a:ext cx="3999900" cy="169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External Risks</a:t>
            </a:r>
            <a:endParaRPr b="1"/>
          </a:p>
          <a:p>
            <a:pPr indent="0" lvl="0" marL="0" rtl="0" algn="l">
              <a:spcBef>
                <a:spcPts val="1200"/>
              </a:spcBef>
              <a:spcAft>
                <a:spcPts val="1200"/>
              </a:spcAft>
              <a:buNone/>
            </a:pPr>
            <a:r>
              <a:rPr lang="en"/>
              <a:t>Impact on Customers: Breach of Solarwinds affects customers too since their systems are connected to Orion. Can cause different types of risks on individual organizations.</a:t>
            </a:r>
            <a:endParaRPr/>
          </a:p>
        </p:txBody>
      </p:sp>
      <p:sp>
        <p:nvSpPr>
          <p:cNvPr id="86" name="Google Shape;86;p17"/>
          <p:cNvSpPr txBox="1"/>
          <p:nvPr/>
        </p:nvSpPr>
        <p:spPr>
          <a:xfrm>
            <a:off x="4924950" y="1262250"/>
            <a:ext cx="3578100" cy="194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2"/>
                </a:solidFill>
              </a:rPr>
              <a:t>Program/Project Risks</a:t>
            </a:r>
            <a:endParaRPr b="1">
              <a:solidFill>
                <a:schemeClr val="dk2"/>
              </a:solidFill>
            </a:endParaRPr>
          </a:p>
          <a:p>
            <a:pPr indent="0" lvl="0" marL="0" rtl="0" algn="l">
              <a:lnSpc>
                <a:spcPct val="115000"/>
              </a:lnSpc>
              <a:spcBef>
                <a:spcPts val="1200"/>
              </a:spcBef>
              <a:spcAft>
                <a:spcPts val="0"/>
              </a:spcAft>
              <a:buNone/>
            </a:pPr>
            <a:r>
              <a:rPr lang="en">
                <a:solidFill>
                  <a:schemeClr val="dk2"/>
                </a:solidFill>
              </a:rPr>
              <a:t>Resource reallocation: Solarwinds had to focus on diverting resources to this effort in order to remediate the attack. Efforts on other projects may have had to be halted.</a:t>
            </a:r>
            <a:endParaRPr>
              <a:solidFill>
                <a:schemeClr val="dk2"/>
              </a:solidFill>
            </a:endParaRPr>
          </a:p>
          <a:p>
            <a:pPr indent="0" lvl="0" marL="0" rtl="0" algn="l">
              <a:lnSpc>
                <a:spcPct val="115000"/>
              </a:lnSpc>
              <a:spcBef>
                <a:spcPts val="1200"/>
              </a:spcBef>
              <a:spcAft>
                <a:spcPts val="1200"/>
              </a:spcAft>
              <a:buNone/>
            </a:pPr>
            <a:r>
              <a:t/>
            </a:r>
            <a:endParaRPr>
              <a:solidFill>
                <a:schemeClr val="dk2"/>
              </a:solidFill>
            </a:endParaRPr>
          </a:p>
        </p:txBody>
      </p:sp>
      <p:sp>
        <p:nvSpPr>
          <p:cNvPr id="87" name="Google Shape;87;p17"/>
          <p:cNvSpPr txBox="1"/>
          <p:nvPr/>
        </p:nvSpPr>
        <p:spPr>
          <a:xfrm>
            <a:off x="404250" y="1262250"/>
            <a:ext cx="3941400" cy="154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2"/>
                </a:solidFill>
              </a:rPr>
              <a:t>Information</a:t>
            </a:r>
            <a:r>
              <a:rPr b="1" lang="en">
                <a:solidFill>
                  <a:schemeClr val="dk2"/>
                </a:solidFill>
              </a:rPr>
              <a:t> Risks</a:t>
            </a:r>
            <a:endParaRPr b="1">
              <a:solidFill>
                <a:schemeClr val="dk2"/>
              </a:solidFill>
            </a:endParaRPr>
          </a:p>
          <a:p>
            <a:pPr indent="0" lvl="0" marL="0" rtl="0" algn="l">
              <a:lnSpc>
                <a:spcPct val="115000"/>
              </a:lnSpc>
              <a:spcBef>
                <a:spcPts val="1200"/>
              </a:spcBef>
              <a:spcAft>
                <a:spcPts val="1200"/>
              </a:spcAft>
              <a:buNone/>
            </a:pPr>
            <a:r>
              <a:rPr lang="en">
                <a:solidFill>
                  <a:schemeClr val="dk2"/>
                </a:solidFill>
              </a:rPr>
              <a:t>Data loss/damage: Since there was unauthorized access to both Solarwinds and customer networks, there could be data loss and/or damage caused by threat actors.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500"/>
              </a:spcAft>
              <a:buNone/>
            </a:pPr>
            <a:r>
              <a:rPr lang="en" sz="2500">
                <a:solidFill>
                  <a:srgbClr val="2D3B45"/>
                </a:solidFill>
              </a:rPr>
              <a:t>Quantifiable Data Regarding Any Losses. </a:t>
            </a:r>
            <a:endParaRPr sz="2500"/>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u="sng">
                <a:solidFill>
                  <a:schemeClr val="hlink"/>
                </a:solidFill>
                <a:hlinkClick r:id="rId3"/>
              </a:rPr>
              <a:t>More than 18,000</a:t>
            </a:r>
            <a:r>
              <a:rPr lang="en">
                <a:solidFill>
                  <a:schemeClr val="dk1"/>
                </a:solidFill>
              </a:rPr>
              <a:t> companies were affected in the Solarwinds attack</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u="sng">
                <a:solidFill>
                  <a:schemeClr val="hlink"/>
                </a:solidFill>
                <a:hlinkClick r:id="rId4"/>
              </a:rPr>
              <a:t>9</a:t>
            </a:r>
            <a:r>
              <a:rPr lang="en">
                <a:solidFill>
                  <a:schemeClr val="dk1"/>
                </a:solidFill>
              </a:rPr>
              <a:t> U.S. Federal Agencies were affected</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Impacted companies include Microsoft, Cisco, Deloitte</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Insurance companies paid up to </a:t>
            </a:r>
            <a:r>
              <a:rPr lang="en" u="sng">
                <a:solidFill>
                  <a:schemeClr val="accent5"/>
                </a:solidFill>
                <a:hlinkClick r:id="rId5">
                  <a:extLst>
                    <a:ext uri="{A12FA001-AC4F-418D-AE19-62706E023703}">
                      <ahyp:hlinkClr val="tx"/>
                    </a:ext>
                  </a:extLst>
                </a:hlinkClick>
              </a:rPr>
              <a:t>$90 million</a:t>
            </a:r>
            <a:r>
              <a:rPr lang="en">
                <a:solidFill>
                  <a:schemeClr val="dk1"/>
                </a:solidFill>
              </a:rPr>
              <a:t> for incident response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Since the breach commenced, </a:t>
            </a:r>
            <a:r>
              <a:rPr lang="en" u="sng">
                <a:solidFill>
                  <a:schemeClr val="hlink"/>
                </a:solidFill>
                <a:hlinkClick r:id="rId6"/>
              </a:rPr>
              <a:t>15 months</a:t>
            </a:r>
            <a:r>
              <a:rPr lang="en">
                <a:solidFill>
                  <a:schemeClr val="dk1"/>
                </a:solidFill>
              </a:rPr>
              <a:t> passed until public disclosure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E</a:t>
            </a:r>
            <a:r>
              <a:rPr lang="en"/>
              <a:t>vent</a:t>
            </a:r>
            <a:endParaRPr/>
          </a:p>
        </p:txBody>
      </p:sp>
      <p:sp>
        <p:nvSpPr>
          <p:cNvPr id="99" name="Google Shape;99;p19"/>
          <p:cNvSpPr txBox="1"/>
          <p:nvPr>
            <p:ph idx="1" type="body"/>
          </p:nvPr>
        </p:nvSpPr>
        <p:spPr>
          <a:xfrm>
            <a:off x="508250" y="1329275"/>
            <a:ext cx="533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SolarWinds attack is often cited as a significant cyber incident due to its scale, complexity, and impact on cybersecurity. By exploiting vulnerabilities in the software supply chain, the attack demonstrated how IT service providers can be compromised, leading to a widespread breach that affected thousands of organizations, including government agencies.</a:t>
            </a:r>
            <a:endParaRPr/>
          </a:p>
          <a:p>
            <a:pPr indent="0" lvl="0" marL="0" rtl="0" algn="l">
              <a:spcBef>
                <a:spcPts val="1200"/>
              </a:spcBef>
              <a:spcAft>
                <a:spcPts val="1200"/>
              </a:spcAft>
              <a:buNone/>
            </a:pPr>
            <a:r>
              <a:rPr lang="en"/>
              <a:t>It underscores vulnerabilities in modern cybersecurity, particularly within supply chain security, and serves as a reminder for governments, organizations, and industries about the rising complexity of cyberattacks and their potential effects on operations and public trust.</a:t>
            </a:r>
            <a:endParaRPr/>
          </a:p>
        </p:txBody>
      </p:sp>
      <p:sp>
        <p:nvSpPr>
          <p:cNvPr id="100" name="Google Shape;100;p19"/>
          <p:cNvSpPr txBox="1"/>
          <p:nvPr>
            <p:ph idx="2" type="body"/>
          </p:nvPr>
        </p:nvSpPr>
        <p:spPr>
          <a:xfrm>
            <a:off x="5941500" y="1960575"/>
            <a:ext cx="3202500" cy="1527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Consequences</a:t>
            </a:r>
            <a:r>
              <a:rPr lang="en"/>
              <a:t>:</a:t>
            </a:r>
            <a:endParaRPr/>
          </a:p>
          <a:p>
            <a:pPr indent="-317500" lvl="0" marL="457200" rtl="0" algn="l">
              <a:spcBef>
                <a:spcPts val="1200"/>
              </a:spcBef>
              <a:spcAft>
                <a:spcPts val="0"/>
              </a:spcAft>
              <a:buSzPts val="1400"/>
              <a:buChar char="-"/>
            </a:pPr>
            <a:r>
              <a:rPr lang="en"/>
              <a:t>Supply chain vulnerability</a:t>
            </a:r>
            <a:endParaRPr/>
          </a:p>
          <a:p>
            <a:pPr indent="-317500" lvl="0" marL="457200" rtl="0" algn="l">
              <a:spcBef>
                <a:spcPts val="0"/>
              </a:spcBef>
              <a:spcAft>
                <a:spcPts val="0"/>
              </a:spcAft>
              <a:buSzPts val="1400"/>
              <a:buChar char="-"/>
            </a:pPr>
            <a:r>
              <a:rPr lang="en"/>
              <a:t>Global reach of the hack</a:t>
            </a:r>
            <a:endParaRPr/>
          </a:p>
          <a:p>
            <a:pPr indent="-317500" lvl="0" marL="457200" rtl="0" algn="l">
              <a:spcBef>
                <a:spcPts val="0"/>
              </a:spcBef>
              <a:spcAft>
                <a:spcPts val="0"/>
              </a:spcAft>
              <a:buSzPts val="1400"/>
              <a:buChar char="-"/>
            </a:pPr>
            <a:r>
              <a:rPr lang="en"/>
              <a:t>U.S. Government breached</a:t>
            </a:r>
            <a:endParaRPr/>
          </a:p>
          <a:p>
            <a:pPr indent="-317500" lvl="0" marL="457200" rtl="0" algn="l">
              <a:spcBef>
                <a:spcPts val="0"/>
              </a:spcBef>
              <a:spcAft>
                <a:spcPts val="0"/>
              </a:spcAft>
              <a:buSzPts val="1400"/>
              <a:buChar char="-"/>
            </a:pPr>
            <a:r>
              <a:rPr lang="en"/>
              <a:t>Loss of public trust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0" y="1035850"/>
            <a:ext cx="9143999" cy="32238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