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Cormorant Garamond"/>
      <p:regular r:id="rId27"/>
      <p:bold r:id="rId28"/>
      <p:italic r:id="rId29"/>
      <p:boldItalic r:id="rId30"/>
    </p:embeddedFont>
    <p:embeddedFont>
      <p:font typeface="Baskervville"/>
      <p:regular r:id="rId31"/>
      <p:italic r:id="rId32"/>
    </p:embeddedFont>
    <p:embeddedFont>
      <p:font typeface="EB Garamon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h0ojsvQ6tW3sLFrT71JKfeasfk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905F49-702D-4E38-BD9C-0D4511BD993E}">
  <a:tblStyle styleId="{48905F49-702D-4E38-BD9C-0D4511BD99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ormorantGaramond-bold.fntdata"/><Relationship Id="rId27" Type="http://schemas.openxmlformats.org/officeDocument/2006/relationships/font" Target="fonts/CormorantGaramon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morantGaramon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skervville-regular.fntdata"/><Relationship Id="rId30" Type="http://schemas.openxmlformats.org/officeDocument/2006/relationships/font" Target="fonts/CormorantGaramond-boldItalic.fntdata"/><Relationship Id="rId11" Type="http://schemas.openxmlformats.org/officeDocument/2006/relationships/slide" Target="slides/slide6.xml"/><Relationship Id="rId33" Type="http://schemas.openxmlformats.org/officeDocument/2006/relationships/font" Target="fonts/EBGaramond-regular.fntdata"/><Relationship Id="rId10" Type="http://schemas.openxmlformats.org/officeDocument/2006/relationships/slide" Target="slides/slide5.xml"/><Relationship Id="rId32" Type="http://schemas.openxmlformats.org/officeDocument/2006/relationships/font" Target="fonts/Baskervville-italic.fntdata"/><Relationship Id="rId13" Type="http://schemas.openxmlformats.org/officeDocument/2006/relationships/slide" Target="slides/slide8.xml"/><Relationship Id="rId35" Type="http://schemas.openxmlformats.org/officeDocument/2006/relationships/font" Target="fonts/EBGaramond-italic.fntdata"/><Relationship Id="rId12" Type="http://schemas.openxmlformats.org/officeDocument/2006/relationships/slide" Target="slides/slide7.xml"/><Relationship Id="rId34" Type="http://schemas.openxmlformats.org/officeDocument/2006/relationships/font" Target="fonts/EBGaramond-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EBGaramon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7a8a9e7c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327a8a9e7c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7a8a9e7c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327a8a9e7c1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7a8a9e7c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327a8a9e7c1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7a8a9e7c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327a8a9e7c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27a8a9e7c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327a8a9e7c1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27a8a9e7c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327a8a9e7c1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27a8a9e7c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327a8a9e7c1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27a8a9e7c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327a8a9e7c1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7a8a9e7c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327a8a9e7c1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7a8a9e7c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327a8a9e7c1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ac37ee7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32ac37ee73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27a8a9e7c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327a8a9e7c1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27a8a9e7c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327a8a9e7c1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7674f4ad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327674f4ad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ac37ee73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32ac37ee73a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ac37ee73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32ac37ee73a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ac37ee73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32ac37ee73a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ac37ee73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32ac37ee73a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27a8a9e7c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327a8a9e7c1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7a8a9e7c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327a8a9e7c1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5183188" y="987425"/>
            <a:ext cx="6172200" cy="4873625"/>
          </a:xfrm>
          <a:prstGeom prst="rect">
            <a:avLst/>
          </a:prstGeom>
          <a:noFill/>
          <a:ln>
            <a:noFill/>
          </a:ln>
        </p:spPr>
      </p:sp>
      <p:sp>
        <p:nvSpPr>
          <p:cNvPr id="64" name="Google Shape;64;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rive.google.com/file/d/14cnACUHUV1eihgguhBOwx1y8SN--pOSY/view?usp=share_link" TargetMode="Externa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en-US" sz="2000">
                <a:solidFill>
                  <a:schemeClr val="dk1"/>
                </a:solidFill>
                <a:highlight>
                  <a:srgbClr val="FFFF00"/>
                </a:highlight>
                <a:latin typeface="Baskervville"/>
                <a:ea typeface="Baskervville"/>
                <a:cs typeface="Baskervville"/>
                <a:sym typeface="Baskervville"/>
              </a:rPr>
              <a:t>Basic structure of Java program</a:t>
            </a:r>
            <a:r>
              <a:rPr lang="en-US" sz="2000">
                <a:solidFill>
                  <a:schemeClr val="dk1"/>
                </a:solidFill>
                <a:latin typeface="Cormorant Garamond"/>
                <a:ea typeface="Cormorant Garamond"/>
                <a:cs typeface="Cormorant Garamond"/>
                <a:sym typeface="Cormorant Garamond"/>
              </a:rPr>
              <a:t> </a:t>
            </a:r>
            <a:r>
              <a:rPr lang="en-US" sz="2000">
                <a:highlight>
                  <a:srgbClr val="C0C0C0"/>
                </a:highlight>
                <a:latin typeface="Cormorant Garamond"/>
                <a:ea typeface="Cormorant Garamond"/>
                <a:cs typeface="Cormorant Garamond"/>
                <a:sym typeface="Cormorant Garamond"/>
              </a:rPr>
              <a:t>Cormorant</a:t>
            </a:r>
            <a:r>
              <a:rPr lang="en-US" sz="2000">
                <a:highlight>
                  <a:srgbClr val="C0C0C0"/>
                </a:highlight>
                <a:latin typeface="Cormorant Garamond"/>
                <a:ea typeface="Cormorant Garamond"/>
                <a:cs typeface="Cormorant Garamond"/>
                <a:sym typeface="Cormorant Garamond"/>
              </a:rPr>
              <a:t> </a:t>
            </a:r>
            <a:r>
              <a:rPr lang="en-US" sz="2000">
                <a:solidFill>
                  <a:schemeClr val="dk1"/>
                </a:solidFill>
                <a:highlight>
                  <a:srgbClr val="C0C0C0"/>
                </a:highlight>
                <a:latin typeface="Cormorant Garamond"/>
                <a:ea typeface="Cormorant Garamond"/>
                <a:cs typeface="Cormorant Garamond"/>
                <a:sym typeface="Cormorant Garamond"/>
              </a:rPr>
              <a:t>Garamond</a:t>
            </a:r>
            <a:endParaRPr sz="2000">
              <a:solidFill>
                <a:schemeClr val="dk1"/>
              </a:solidFill>
              <a:highlight>
                <a:srgbClr val="C0C0C0"/>
              </a:highlight>
              <a:latin typeface="Cormorant Garamond"/>
              <a:ea typeface="Cormorant Garamond"/>
              <a:cs typeface="Cormorant Garamond"/>
              <a:sym typeface="Cormorant Garamond"/>
            </a:endParaRPr>
          </a:p>
          <a:p>
            <a:pPr indent="0" lvl="0" marL="0" rtl="0" algn="l">
              <a:lnSpc>
                <a:spcPct val="90000"/>
              </a:lnSpc>
              <a:spcBef>
                <a:spcPts val="1000"/>
              </a:spcBef>
              <a:spcAft>
                <a:spcPts val="0"/>
              </a:spcAft>
              <a:buClr>
                <a:schemeClr val="dk1"/>
              </a:buClr>
              <a:buSzPts val="2000"/>
              <a:buNone/>
            </a:pPr>
            <a:r>
              <a:t/>
            </a:r>
            <a:endParaRPr sz="2000">
              <a:solidFill>
                <a:schemeClr val="dk1"/>
              </a:solidFill>
              <a:latin typeface="EB Garamond"/>
              <a:ea typeface="EB Garamond"/>
              <a:cs typeface="EB Garamond"/>
              <a:sym typeface="EB Garamond"/>
            </a:endParaRPr>
          </a:p>
          <a:p>
            <a:pPr indent="0" lvl="0" marL="0" rtl="0" algn="l">
              <a:lnSpc>
                <a:spcPct val="90000"/>
              </a:lnSpc>
              <a:spcBef>
                <a:spcPts val="1000"/>
              </a:spcBef>
              <a:spcAft>
                <a:spcPts val="0"/>
              </a:spcAft>
              <a:buClr>
                <a:schemeClr val="dk1"/>
              </a:buClr>
              <a:buSzPts val="2000"/>
              <a:buNone/>
            </a:pPr>
            <a:r>
              <a:t/>
            </a:r>
            <a:endParaRPr sz="2000">
              <a:solidFill>
                <a:schemeClr val="dk1"/>
              </a:solidFill>
              <a:latin typeface="EB Garamond"/>
              <a:ea typeface="EB Garamond"/>
              <a:cs typeface="EB Garamond"/>
              <a:sym typeface="EB Garamond"/>
            </a:endParaRPr>
          </a:p>
          <a:p>
            <a:pPr indent="0" lvl="0" marL="0" rtl="0" algn="l">
              <a:lnSpc>
                <a:spcPct val="90000"/>
              </a:lnSpc>
              <a:spcBef>
                <a:spcPts val="1000"/>
              </a:spcBef>
              <a:spcAft>
                <a:spcPts val="0"/>
              </a:spcAft>
              <a:buClr>
                <a:schemeClr val="dk1"/>
              </a:buClr>
              <a:buSzPts val="2000"/>
              <a:buNone/>
            </a:pPr>
            <a:r>
              <a:t/>
            </a:r>
            <a:endParaRPr sz="2000">
              <a:solidFill>
                <a:schemeClr val="dk1"/>
              </a:solidFill>
              <a:latin typeface="EB Garamond"/>
              <a:ea typeface="EB Garamond"/>
              <a:cs typeface="EB Garamond"/>
              <a:sym typeface="EB Garamond"/>
            </a:endParaRPr>
          </a:p>
          <a:p>
            <a:pPr indent="0" lvl="0" marL="0" rtl="0" algn="l">
              <a:lnSpc>
                <a:spcPct val="90000"/>
              </a:lnSpc>
              <a:spcBef>
                <a:spcPts val="1000"/>
              </a:spcBef>
              <a:spcAft>
                <a:spcPts val="0"/>
              </a:spcAft>
              <a:buClr>
                <a:schemeClr val="dk1"/>
              </a:buClr>
              <a:buSzPts val="2000"/>
              <a:buNone/>
            </a:pPr>
            <a:r>
              <a:t/>
            </a:r>
            <a:endParaRPr sz="2000">
              <a:solidFill>
                <a:schemeClr val="dk1"/>
              </a:solidFill>
              <a:latin typeface="EB Garamond"/>
              <a:ea typeface="EB Garamond"/>
              <a:cs typeface="EB Garamond"/>
              <a:sym typeface="EB Garamond"/>
            </a:endParaRPr>
          </a:p>
          <a:p>
            <a:pPr indent="0" lvl="0" marL="0" rtl="0" algn="l">
              <a:lnSpc>
                <a:spcPct val="90000"/>
              </a:lnSpc>
              <a:spcBef>
                <a:spcPts val="1000"/>
              </a:spcBef>
              <a:spcAft>
                <a:spcPts val="0"/>
              </a:spcAft>
              <a:buClr>
                <a:schemeClr val="dk1"/>
              </a:buClr>
              <a:buSzPts val="2000"/>
              <a:buNone/>
            </a:pPr>
            <a:r>
              <a:t/>
            </a:r>
            <a:endParaRPr sz="2000">
              <a:solidFill>
                <a:schemeClr val="dk1"/>
              </a:solidFill>
              <a:latin typeface="EB Garamond"/>
              <a:ea typeface="EB Garamond"/>
              <a:cs typeface="EB Garamond"/>
              <a:sym typeface="EB Garamond"/>
            </a:endParaRPr>
          </a:p>
          <a:p>
            <a:pPr indent="0" lvl="0" marL="0" rtl="0" algn="l">
              <a:lnSpc>
                <a:spcPct val="90000"/>
              </a:lnSpc>
              <a:spcBef>
                <a:spcPts val="1000"/>
              </a:spcBef>
              <a:spcAft>
                <a:spcPts val="0"/>
              </a:spcAft>
              <a:buClr>
                <a:schemeClr val="dk1"/>
              </a:buClr>
              <a:buSzPts val="2000"/>
              <a:buNone/>
            </a:pPr>
            <a:r>
              <a:t/>
            </a:r>
            <a:endParaRPr sz="2000">
              <a:solidFill>
                <a:schemeClr val="dk1"/>
              </a:solidFill>
              <a:latin typeface="EB Garamond"/>
              <a:ea typeface="EB Garamond"/>
              <a:cs typeface="EB Garamond"/>
              <a:sym typeface="EB Garamond"/>
            </a:endParaRPr>
          </a:p>
          <a:p>
            <a:pPr indent="0" lvl="0" marL="0" rtl="0" algn="l">
              <a:lnSpc>
                <a:spcPct val="90000"/>
              </a:lnSpc>
              <a:spcBef>
                <a:spcPts val="1000"/>
              </a:spcBef>
              <a:spcAft>
                <a:spcPts val="0"/>
              </a:spcAft>
              <a:buClr>
                <a:srgbClr val="C00000"/>
              </a:buClr>
              <a:buSzPts val="2000"/>
              <a:buNone/>
            </a:pPr>
            <a:r>
              <a:rPr b="1" lang="en-US" sz="2000">
                <a:latin typeface="Cormorant Garamond"/>
                <a:ea typeface="Cormorant Garamond"/>
                <a:cs typeface="Cormorant Garamond"/>
                <a:sym typeface="Cormorant Garamond"/>
              </a:rPr>
              <a:t>class</a:t>
            </a:r>
            <a:r>
              <a:rPr lang="en-US" sz="2000">
                <a:latin typeface="Cormorant Garamond"/>
                <a:ea typeface="Cormorant Garamond"/>
                <a:cs typeface="Cormorant Garamond"/>
                <a:sym typeface="Cormorant Garamond"/>
              </a:rPr>
              <a:t> is a keyword, and the </a:t>
            </a:r>
            <a:r>
              <a:rPr b="1" lang="en-US" sz="2000">
                <a:latin typeface="Cormorant Garamond"/>
                <a:ea typeface="Cormorant Garamond"/>
                <a:cs typeface="Cormorant Garamond"/>
                <a:sym typeface="Cormorant Garamond"/>
              </a:rPr>
              <a:t>ClassName</a:t>
            </a:r>
            <a:r>
              <a:rPr lang="en-US" sz="2000">
                <a:latin typeface="Cormorant Garamond"/>
                <a:ea typeface="Cormorant Garamond"/>
                <a:cs typeface="Cormorant Garamond"/>
                <a:sym typeface="Cormorant Garamond"/>
              </a:rPr>
              <a:t> should be in pascal case for example: Main, MyClass, AdminUserInfo.</a:t>
            </a:r>
            <a:endParaRPr sz="2000">
              <a:latin typeface="Cormorant Garamond"/>
              <a:ea typeface="Cormorant Garamond"/>
              <a:cs typeface="Cormorant Garamond"/>
              <a:sym typeface="Cormorant Garamond"/>
            </a:endParaRPr>
          </a:p>
          <a:p>
            <a:pPr indent="0" lvl="0" marL="0" rtl="0" algn="l">
              <a:lnSpc>
                <a:spcPct val="90000"/>
              </a:lnSpc>
              <a:spcBef>
                <a:spcPts val="1000"/>
              </a:spcBef>
              <a:spcAft>
                <a:spcPts val="0"/>
              </a:spcAft>
              <a:buClr>
                <a:srgbClr val="C00000"/>
              </a:buClr>
              <a:buSzPts val="2000"/>
              <a:buNone/>
            </a:pPr>
            <a:r>
              <a:rPr lang="en-US" sz="2000">
                <a:solidFill>
                  <a:srgbClr val="C00000"/>
                </a:solidFill>
                <a:latin typeface="Cormorant Garamond"/>
                <a:ea typeface="Cormorant Garamond"/>
                <a:cs typeface="Cormorant Garamond"/>
                <a:sym typeface="Cormorant Garamond"/>
              </a:rPr>
              <a:t>Why public ?</a:t>
            </a:r>
            <a:endParaRPr sz="2000">
              <a:solidFill>
                <a:schemeClr val="dk1"/>
              </a:solidFill>
              <a:latin typeface="Cormorant Garamond"/>
              <a:ea typeface="Cormorant Garamond"/>
              <a:cs typeface="Cormorant Garamond"/>
              <a:sym typeface="Cormorant Garamond"/>
            </a:endParaRPr>
          </a:p>
          <a:p>
            <a:pPr indent="0" lvl="0" marL="0" rtl="0" algn="l">
              <a:lnSpc>
                <a:spcPct val="90000"/>
              </a:lnSpc>
              <a:spcBef>
                <a:spcPts val="1000"/>
              </a:spcBef>
              <a:spcAft>
                <a:spcPts val="0"/>
              </a:spcAft>
              <a:buClr>
                <a:schemeClr val="dk1"/>
              </a:buClr>
              <a:buSzPts val="2000"/>
              <a:buNone/>
            </a:pPr>
            <a:r>
              <a:rPr lang="en-US" sz="2000">
                <a:solidFill>
                  <a:schemeClr val="dk1"/>
                </a:solidFill>
                <a:latin typeface="Cormorant Garamond"/>
                <a:ea typeface="Cormorant Garamond"/>
                <a:cs typeface="Cormorant Garamond"/>
                <a:sym typeface="Cormorant Garamond"/>
              </a:rPr>
              <a:t>main() is the method written by us since </a:t>
            </a:r>
            <a:r>
              <a:rPr lang="en-US" sz="2000">
                <a:latin typeface="Cormorant Garamond"/>
                <a:ea typeface="Cormorant Garamond"/>
                <a:cs typeface="Cormorant Garamond"/>
                <a:sym typeface="Cormorant Garamond"/>
              </a:rPr>
              <a:t>we have to make it</a:t>
            </a:r>
            <a:r>
              <a:rPr lang="en-US" sz="2000">
                <a:solidFill>
                  <a:schemeClr val="dk1"/>
                </a:solidFill>
                <a:latin typeface="Cormorant Garamond"/>
                <a:ea typeface="Cormorant Garamond"/>
                <a:cs typeface="Cormorant Garamond"/>
                <a:sym typeface="Cormorant Garamond"/>
              </a:rPr>
              <a:t> available to the JVM by declaring it as pu</a:t>
            </a:r>
            <a:r>
              <a:rPr lang="en-US" sz="2000">
                <a:latin typeface="Cormorant Garamond"/>
                <a:ea typeface="Cormorant Garamond"/>
                <a:cs typeface="Cormorant Garamond"/>
                <a:sym typeface="Cormorant Garamond"/>
              </a:rPr>
              <a:t>blic, S</a:t>
            </a:r>
            <a:r>
              <a:rPr lang="en-US" sz="2000">
                <a:solidFill>
                  <a:schemeClr val="dk1"/>
                </a:solidFill>
                <a:latin typeface="Cormorant Garamond"/>
                <a:ea typeface="Cormorant Garamond"/>
                <a:cs typeface="Cormorant Garamond"/>
                <a:sym typeface="Cormorant Garamond"/>
              </a:rPr>
              <a:t>o that JVM can invok</a:t>
            </a:r>
            <a:r>
              <a:rPr lang="en-US" sz="2000">
                <a:latin typeface="Cormorant Garamond"/>
                <a:ea typeface="Cormorant Garamond"/>
                <a:cs typeface="Cormorant Garamond"/>
                <a:sym typeface="Cormorant Garamond"/>
              </a:rPr>
              <a:t>e </a:t>
            </a:r>
            <a:r>
              <a:rPr lang="en-US" sz="2000">
                <a:latin typeface="Cormorant Garamond"/>
                <a:ea typeface="Cormorant Garamond"/>
                <a:cs typeface="Cormorant Garamond"/>
                <a:sym typeface="Cormorant Garamond"/>
              </a:rPr>
              <a:t>it from outside the class/package</a:t>
            </a:r>
            <a:r>
              <a:rPr lang="en-US" sz="2000">
                <a:solidFill>
                  <a:schemeClr val="dk1"/>
                </a:solidFill>
                <a:latin typeface="Cormorant Garamond"/>
                <a:ea typeface="Cormorant Garamond"/>
                <a:cs typeface="Cormorant Garamond"/>
                <a:sym typeface="Cormorant Garamond"/>
              </a:rPr>
              <a:t>. If we don’t declare the main() method as public, then it does not make itself available to JVM and JVM cannot execute it.</a:t>
            </a:r>
            <a:endParaRPr sz="2000">
              <a:solidFill>
                <a:schemeClr val="dk1"/>
              </a:solidFill>
              <a:latin typeface="Cormorant Garamond"/>
              <a:ea typeface="Cormorant Garamond"/>
              <a:cs typeface="Cormorant Garamond"/>
              <a:sym typeface="Cormorant Garamond"/>
            </a:endParaRPr>
          </a:p>
          <a:p>
            <a:pPr indent="0" lvl="0" marL="0" rtl="0" algn="l">
              <a:lnSpc>
                <a:spcPct val="90000"/>
              </a:lnSpc>
              <a:spcBef>
                <a:spcPts val="1000"/>
              </a:spcBef>
              <a:spcAft>
                <a:spcPts val="0"/>
              </a:spcAft>
              <a:buClr>
                <a:srgbClr val="C00000"/>
              </a:buClr>
              <a:buSzPts val="2000"/>
              <a:buNone/>
            </a:pPr>
            <a:r>
              <a:rPr lang="en-US" sz="2000">
                <a:solidFill>
                  <a:srgbClr val="C00000"/>
                </a:solidFill>
                <a:latin typeface="Cormorant Garamond"/>
                <a:ea typeface="Cormorant Garamond"/>
                <a:cs typeface="Cormorant Garamond"/>
                <a:sym typeface="Cormorant Garamond"/>
              </a:rPr>
              <a:t>Why static ?</a:t>
            </a:r>
            <a:endParaRPr sz="2000">
              <a:solidFill>
                <a:srgbClr val="C00000"/>
              </a:solidFill>
              <a:latin typeface="Cormorant Garamond"/>
              <a:ea typeface="Cormorant Garamond"/>
              <a:cs typeface="Cormorant Garamond"/>
              <a:sym typeface="Cormorant Garamond"/>
            </a:endParaRPr>
          </a:p>
          <a:p>
            <a:pPr indent="0" lvl="0" marL="0" rtl="0" algn="l">
              <a:lnSpc>
                <a:spcPct val="90000"/>
              </a:lnSpc>
              <a:spcBef>
                <a:spcPts val="1000"/>
              </a:spcBef>
              <a:spcAft>
                <a:spcPts val="0"/>
              </a:spcAft>
              <a:buClr>
                <a:schemeClr val="dk1"/>
              </a:buClr>
              <a:buSzPts val="2000"/>
              <a:buNone/>
            </a:pPr>
            <a:r>
              <a:rPr lang="en-US" sz="2000">
                <a:solidFill>
                  <a:schemeClr val="dk1"/>
                </a:solidFill>
                <a:latin typeface="Cormorant Garamond"/>
                <a:ea typeface="Cormorant Garamond"/>
                <a:cs typeface="Cormorant Garamond"/>
                <a:sym typeface="Cormorant Garamond"/>
              </a:rPr>
              <a:t>Since Java is purely an Object-Oriented Programming language, without creating an object to a class it is not possible to access members of a class</a:t>
            </a:r>
            <a:r>
              <a:rPr lang="en-US" sz="2000">
                <a:latin typeface="Cormorant Garamond"/>
                <a:ea typeface="Cormorant Garamond"/>
                <a:cs typeface="Cormorant Garamond"/>
                <a:sym typeface="Cormorant Garamond"/>
              </a:rPr>
              <a:t>. S</a:t>
            </a:r>
            <a:r>
              <a:rPr lang="en-US" sz="2000">
                <a:solidFill>
                  <a:schemeClr val="dk1"/>
                </a:solidFill>
                <a:latin typeface="Cormorant Garamond"/>
                <a:ea typeface="Cormorant Garamond"/>
                <a:cs typeface="Cormorant Garamond"/>
                <a:sym typeface="Cormorant Garamond"/>
              </a:rPr>
              <a:t>ince program execution starts from the main method, we need to call the main method without creating an object. Static methods are the methods, which can be called and executed without creating objects</a:t>
            </a:r>
            <a:r>
              <a:rPr lang="en-US" sz="2000">
                <a:latin typeface="Cormorant Garamond"/>
                <a:ea typeface="Cormorant Garamond"/>
                <a:cs typeface="Cormorant Garamond"/>
                <a:sym typeface="Cormorant Garamond"/>
              </a:rPr>
              <a:t>. </a:t>
            </a:r>
            <a:r>
              <a:rPr lang="en-US" sz="2000">
                <a:solidFill>
                  <a:schemeClr val="dk1"/>
                </a:solidFill>
                <a:latin typeface="Cormorant Garamond"/>
                <a:ea typeface="Cormorant Garamond"/>
                <a:cs typeface="Cormorant Garamond"/>
                <a:sym typeface="Cormorant Garamond"/>
              </a:rPr>
              <a:t>Since we want to call the main() method without using an object, we should declare the main() method as static. JVM calls the main() method using its </a:t>
            </a:r>
            <a:r>
              <a:rPr b="1" lang="en-US" sz="2000">
                <a:latin typeface="Cormorant Garamond"/>
                <a:ea typeface="Cormorant Garamond"/>
                <a:cs typeface="Cormorant Garamond"/>
                <a:sym typeface="Cormorant Garamond"/>
              </a:rPr>
              <a:t>C</a:t>
            </a:r>
            <a:r>
              <a:rPr b="1" lang="en-US" sz="2000">
                <a:solidFill>
                  <a:schemeClr val="dk1"/>
                </a:solidFill>
                <a:latin typeface="Cormorant Garamond"/>
                <a:ea typeface="Cormorant Garamond"/>
                <a:cs typeface="Cormorant Garamond"/>
                <a:sym typeface="Cormorant Garamond"/>
              </a:rPr>
              <a:t>lass</a:t>
            </a:r>
            <a:r>
              <a:rPr b="1" lang="en-US" sz="2000">
                <a:latin typeface="Cormorant Garamond"/>
                <a:ea typeface="Cormorant Garamond"/>
                <a:cs typeface="Cormorant Garamond"/>
                <a:sym typeface="Cormorant Garamond"/>
              </a:rPr>
              <a:t>N</a:t>
            </a:r>
            <a:r>
              <a:rPr b="1" lang="en-US" sz="2000">
                <a:solidFill>
                  <a:schemeClr val="dk1"/>
                </a:solidFill>
                <a:latin typeface="Cormorant Garamond"/>
                <a:ea typeface="Cormorant Garamond"/>
                <a:cs typeface="Cormorant Garamond"/>
                <a:sym typeface="Cormorant Garamond"/>
              </a:rPr>
              <a:t>ame.main()</a:t>
            </a:r>
            <a:r>
              <a:rPr lang="en-US" sz="2000">
                <a:solidFill>
                  <a:schemeClr val="dk1"/>
                </a:solidFill>
                <a:latin typeface="Cormorant Garamond"/>
                <a:ea typeface="Cormorant Garamond"/>
                <a:cs typeface="Cormorant Garamond"/>
                <a:sym typeface="Cormorant Garamond"/>
              </a:rPr>
              <a:t>. We can call a static method by using the </a:t>
            </a:r>
            <a:r>
              <a:rPr b="1" lang="en-US" sz="2000">
                <a:latin typeface="Cormorant Garamond"/>
                <a:ea typeface="Cormorant Garamond"/>
                <a:cs typeface="Cormorant Garamond"/>
                <a:sym typeface="Cormorant Garamond"/>
              </a:rPr>
              <a:t>C</a:t>
            </a:r>
            <a:r>
              <a:rPr b="1" lang="en-US" sz="2000">
                <a:solidFill>
                  <a:schemeClr val="dk1"/>
                </a:solidFill>
                <a:latin typeface="Cormorant Garamond"/>
                <a:ea typeface="Cormorant Garamond"/>
                <a:cs typeface="Cormorant Garamond"/>
                <a:sym typeface="Cormorant Garamond"/>
              </a:rPr>
              <a:t>lassName.methodName</a:t>
            </a:r>
            <a:r>
              <a:rPr lang="en-US" sz="2000">
                <a:solidFill>
                  <a:schemeClr val="dk1"/>
                </a:solidFill>
                <a:latin typeface="Cormorant Garamond"/>
                <a:ea typeface="Cormorant Garamond"/>
                <a:cs typeface="Cormorant Garamond"/>
                <a:sym typeface="Cormorant Garamond"/>
              </a:rPr>
              <a:t>. This way we can tell method belongs to the class</a:t>
            </a:r>
            <a:r>
              <a:rPr lang="en-US" sz="2000">
                <a:latin typeface="Cormorant Garamond"/>
                <a:ea typeface="Cormorant Garamond"/>
                <a:cs typeface="Cormorant Garamond"/>
                <a:sym typeface="Cormorant Garamond"/>
              </a:rPr>
              <a:t> not to an Object, so no need to create an object to </a:t>
            </a:r>
            <a:r>
              <a:rPr lang="en-US" sz="2000">
                <a:latin typeface="Cormorant Garamond"/>
                <a:ea typeface="Cormorant Garamond"/>
                <a:cs typeface="Cormorant Garamond"/>
                <a:sym typeface="Cormorant Garamond"/>
              </a:rPr>
              <a:t>access</a:t>
            </a:r>
            <a:r>
              <a:rPr lang="en-US" sz="2000">
                <a:latin typeface="Cormorant Garamond"/>
                <a:ea typeface="Cormorant Garamond"/>
                <a:cs typeface="Cormorant Garamond"/>
                <a:sym typeface="Cormorant Garamond"/>
              </a:rPr>
              <a:t> the method.</a:t>
            </a:r>
            <a:endParaRPr sz="2000">
              <a:solidFill>
                <a:schemeClr val="dk1"/>
              </a:solidFill>
              <a:latin typeface="Cormorant Garamond"/>
              <a:ea typeface="Cormorant Garamond"/>
              <a:cs typeface="Cormorant Garamond"/>
              <a:sym typeface="Cormorant Garamond"/>
            </a:endParaRPr>
          </a:p>
        </p:txBody>
      </p:sp>
      <p:pic>
        <p:nvPicPr>
          <p:cNvPr id="85" name="Google Shape;85;p1"/>
          <p:cNvPicPr preferRelativeResize="0"/>
          <p:nvPr/>
        </p:nvPicPr>
        <p:blipFill rotWithShape="1">
          <a:blip r:embed="rId3">
            <a:alphaModFix/>
          </a:blip>
          <a:srcRect b="0" l="0" r="0" t="0"/>
          <a:stretch/>
        </p:blipFill>
        <p:spPr>
          <a:xfrm>
            <a:off x="162560" y="494983"/>
            <a:ext cx="5113020" cy="2135505"/>
          </a:xfrm>
          <a:prstGeom prst="rect">
            <a:avLst/>
          </a:prstGeom>
          <a:noFill/>
          <a:ln>
            <a:noFill/>
          </a:ln>
        </p:spPr>
      </p:pic>
      <p:pic>
        <p:nvPicPr>
          <p:cNvPr id="86" name="Google Shape;86;p1"/>
          <p:cNvPicPr preferRelativeResize="0"/>
          <p:nvPr/>
        </p:nvPicPr>
        <p:blipFill>
          <a:blip r:embed="rId4">
            <a:alphaModFix/>
          </a:blip>
          <a:stretch>
            <a:fillRect/>
          </a:stretch>
        </p:blipFill>
        <p:spPr>
          <a:xfrm>
            <a:off x="5393900" y="494975"/>
            <a:ext cx="3557750" cy="739625"/>
          </a:xfrm>
          <a:prstGeom prst="rect">
            <a:avLst/>
          </a:prstGeom>
          <a:noFill/>
          <a:ln>
            <a:noFill/>
          </a:ln>
        </p:spPr>
      </p:pic>
      <p:sp>
        <p:nvSpPr>
          <p:cNvPr id="87" name="Google Shape;87;p1"/>
          <p:cNvSpPr/>
          <p:nvPr/>
        </p:nvSpPr>
        <p:spPr>
          <a:xfrm>
            <a:off x="5389725" y="483350"/>
            <a:ext cx="3565800" cy="766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27a8a9e7c1_0_12"/>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sz="2000">
              <a:solidFill>
                <a:srgbClr val="C00000"/>
              </a:solidFill>
              <a:latin typeface="Cormorant Garamond"/>
              <a:ea typeface="Cormorant Garamond"/>
              <a:cs typeface="Cormorant Garamond"/>
              <a:sym typeface="Cormorant Garamond"/>
            </a:endParaRPr>
          </a:p>
        </p:txBody>
      </p:sp>
      <p:pic>
        <p:nvPicPr>
          <p:cNvPr id="140" name="Google Shape;140;g327a8a9e7c1_0_12"/>
          <p:cNvPicPr preferRelativeResize="0"/>
          <p:nvPr/>
        </p:nvPicPr>
        <p:blipFill>
          <a:blip r:embed="rId3">
            <a:alphaModFix/>
          </a:blip>
          <a:stretch>
            <a:fillRect/>
          </a:stretch>
        </p:blipFill>
        <p:spPr>
          <a:xfrm>
            <a:off x="120100" y="113275"/>
            <a:ext cx="4554875" cy="6613749"/>
          </a:xfrm>
          <a:prstGeom prst="rect">
            <a:avLst/>
          </a:prstGeom>
          <a:noFill/>
          <a:ln>
            <a:noFill/>
          </a:ln>
        </p:spPr>
      </p:pic>
      <p:pic>
        <p:nvPicPr>
          <p:cNvPr id="141" name="Google Shape;141;g327a8a9e7c1_0_12"/>
          <p:cNvPicPr preferRelativeResize="0"/>
          <p:nvPr/>
        </p:nvPicPr>
        <p:blipFill>
          <a:blip r:embed="rId4">
            <a:alphaModFix/>
          </a:blip>
          <a:stretch>
            <a:fillRect/>
          </a:stretch>
        </p:blipFill>
        <p:spPr>
          <a:xfrm>
            <a:off x="4858725" y="113275"/>
            <a:ext cx="6740824" cy="52217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27a8a9e7c1_1_6"/>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solidFill>
                  <a:srgbClr val="C00000"/>
                </a:solidFill>
                <a:latin typeface="Cormorant Garamond"/>
                <a:ea typeface="Cormorant Garamond"/>
                <a:cs typeface="Cormorant Garamond"/>
                <a:sym typeface="Cormorant Garamond"/>
              </a:rPr>
              <a:t>Generating javadocs for </a:t>
            </a:r>
            <a:r>
              <a:rPr lang="en-US" sz="2000" u="sng">
                <a:solidFill>
                  <a:schemeClr val="hlink"/>
                </a:solidFill>
                <a:latin typeface="Cormorant Garamond"/>
                <a:ea typeface="Cormorant Garamond"/>
                <a:cs typeface="Cormorant Garamond"/>
                <a:sym typeface="Cormorant Garamond"/>
                <a:hlinkClick r:id="rId3"/>
              </a:rPr>
              <a:t>Calculator.java</a:t>
            </a:r>
            <a:r>
              <a:rPr lang="en-US" sz="2000">
                <a:solidFill>
                  <a:srgbClr val="C00000"/>
                </a:solidFill>
                <a:latin typeface="Cormorant Garamond"/>
                <a:ea typeface="Cormorant Garamond"/>
                <a:cs typeface="Cormorant Garamond"/>
                <a:sym typeface="Cormorant Garamond"/>
              </a:rPr>
              <a:t> using Terminal :</a:t>
            </a:r>
            <a:endParaRPr sz="2000">
              <a:solidFill>
                <a:srgbClr val="C00000"/>
              </a:solidFill>
              <a:latin typeface="Cormorant Garamond"/>
              <a:ea typeface="Cormorant Garamond"/>
              <a:cs typeface="Cormorant Garamond"/>
              <a:sym typeface="Cormorant Garamond"/>
            </a:endParaRPr>
          </a:p>
          <a:p>
            <a:pPr indent="0" lvl="0" marL="0" rtl="0" algn="l">
              <a:lnSpc>
                <a:spcPct val="90000"/>
              </a:lnSpc>
              <a:spcBef>
                <a:spcPts val="0"/>
              </a:spcBef>
              <a:spcAft>
                <a:spcPts val="0"/>
              </a:spcAft>
              <a:buClr>
                <a:schemeClr val="dk1"/>
              </a:buClr>
              <a:buSzPts val="2000"/>
              <a:buNone/>
            </a:pPr>
            <a:r>
              <a:t/>
            </a:r>
            <a:endParaRPr sz="2000">
              <a:solidFill>
                <a:srgbClr val="C00000"/>
              </a:solidFill>
              <a:latin typeface="Cormorant Garamond"/>
              <a:ea typeface="Cormorant Garamond"/>
              <a:cs typeface="Cormorant Garamond"/>
              <a:sym typeface="Cormorant Garamond"/>
            </a:endParaRPr>
          </a:p>
        </p:txBody>
      </p:sp>
      <p:pic>
        <p:nvPicPr>
          <p:cNvPr id="147" name="Google Shape;147;g327a8a9e7c1_1_6"/>
          <p:cNvPicPr preferRelativeResize="0"/>
          <p:nvPr/>
        </p:nvPicPr>
        <p:blipFill>
          <a:blip r:embed="rId4">
            <a:alphaModFix/>
          </a:blip>
          <a:stretch>
            <a:fillRect/>
          </a:stretch>
        </p:blipFill>
        <p:spPr>
          <a:xfrm>
            <a:off x="287525" y="529550"/>
            <a:ext cx="9240775" cy="55335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327a8a9e7c1_0_16"/>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solidFill>
                  <a:srgbClr val="C00000"/>
                </a:solidFill>
                <a:latin typeface="Cormorant Garamond"/>
                <a:ea typeface="Cormorant Garamond"/>
                <a:cs typeface="Cormorant Garamond"/>
                <a:sym typeface="Cormorant Garamond"/>
              </a:rPr>
              <a:t>Hi</a:t>
            </a:r>
            <a:endParaRPr sz="2000">
              <a:solidFill>
                <a:srgbClr val="C00000"/>
              </a:solidFill>
              <a:latin typeface="Cormorant Garamond"/>
              <a:ea typeface="Cormorant Garamond"/>
              <a:cs typeface="Cormorant Garamond"/>
              <a:sym typeface="Cormorant 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27a8a9e7c1_0_20"/>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solidFill>
                  <a:srgbClr val="C00000"/>
                </a:solidFill>
                <a:latin typeface="Cormorant Garamond"/>
                <a:ea typeface="Cormorant Garamond"/>
                <a:cs typeface="Cormorant Garamond"/>
                <a:sym typeface="Cormorant Garamond"/>
              </a:rPr>
              <a:t>Hi</a:t>
            </a:r>
            <a:endParaRPr sz="2000">
              <a:solidFill>
                <a:srgbClr val="C00000"/>
              </a:solidFill>
              <a:latin typeface="Cormorant Garamond"/>
              <a:ea typeface="Cormorant Garamond"/>
              <a:cs typeface="Cormorant Garamond"/>
              <a:sym typeface="Cormorant 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27a8a9e7c1_0_24"/>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solidFill>
                  <a:srgbClr val="C00000"/>
                </a:solidFill>
                <a:latin typeface="Cormorant Garamond"/>
                <a:ea typeface="Cormorant Garamond"/>
                <a:cs typeface="Cormorant Garamond"/>
                <a:sym typeface="Cormorant Garamond"/>
              </a:rPr>
              <a:t>Hi</a:t>
            </a:r>
            <a:endParaRPr sz="2000">
              <a:solidFill>
                <a:srgbClr val="C00000"/>
              </a:solidFill>
              <a:latin typeface="Cormorant Garamond"/>
              <a:ea typeface="Cormorant Garamond"/>
              <a:cs typeface="Cormorant Garamond"/>
              <a:sym typeface="Cormorant 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27a8a9e7c1_0_28"/>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solidFill>
                  <a:srgbClr val="C00000"/>
                </a:solidFill>
                <a:latin typeface="Cormorant Garamond"/>
                <a:ea typeface="Cormorant Garamond"/>
                <a:cs typeface="Cormorant Garamond"/>
                <a:sym typeface="Cormorant Garamond"/>
              </a:rPr>
              <a:t>Hi</a:t>
            </a:r>
            <a:endParaRPr sz="2000">
              <a:solidFill>
                <a:srgbClr val="C00000"/>
              </a:solidFill>
              <a:latin typeface="Cormorant Garamond"/>
              <a:ea typeface="Cormorant Garamond"/>
              <a:cs typeface="Cormorant Garamond"/>
              <a:sym typeface="Cormorant 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327a8a9e7c1_0_32"/>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solidFill>
                  <a:srgbClr val="C00000"/>
                </a:solidFill>
                <a:latin typeface="Cormorant Garamond"/>
                <a:ea typeface="Cormorant Garamond"/>
                <a:cs typeface="Cormorant Garamond"/>
                <a:sym typeface="Cormorant Garamond"/>
              </a:rPr>
              <a:t>Hi</a:t>
            </a:r>
            <a:endParaRPr sz="2000">
              <a:solidFill>
                <a:srgbClr val="C00000"/>
              </a:solidFill>
              <a:latin typeface="Cormorant Garamond"/>
              <a:ea typeface="Cormorant Garamond"/>
              <a:cs typeface="Cormorant Garamond"/>
              <a:sym typeface="Cormorant 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27a8a9e7c1_0_36"/>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solidFill>
                  <a:srgbClr val="C00000"/>
                </a:solidFill>
                <a:latin typeface="Cormorant Garamond"/>
                <a:ea typeface="Cormorant Garamond"/>
                <a:cs typeface="Cormorant Garamond"/>
                <a:sym typeface="Cormorant Garamond"/>
              </a:rPr>
              <a:t>Hi</a:t>
            </a:r>
            <a:endParaRPr sz="2000">
              <a:solidFill>
                <a:srgbClr val="C00000"/>
              </a:solidFill>
              <a:latin typeface="Cormorant Garamond"/>
              <a:ea typeface="Cormorant Garamond"/>
              <a:cs typeface="Cormorant Garamond"/>
              <a:sym typeface="Cormorant Garamo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27a8a9e7c1_0_40"/>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solidFill>
                  <a:srgbClr val="C00000"/>
                </a:solidFill>
                <a:latin typeface="Cormorant Garamond"/>
                <a:ea typeface="Cormorant Garamond"/>
                <a:cs typeface="Cormorant Garamond"/>
                <a:sym typeface="Cormorant Garamond"/>
              </a:rPr>
              <a:t>Hi</a:t>
            </a:r>
            <a:endParaRPr sz="2000">
              <a:solidFill>
                <a:srgbClr val="C00000"/>
              </a:solidFill>
              <a:latin typeface="Cormorant Garamond"/>
              <a:ea typeface="Cormorant Garamond"/>
              <a:cs typeface="Cormorant Garamond"/>
              <a:sym typeface="Cormorant Garamo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27a8a9e7c1_0_44"/>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solidFill>
                  <a:srgbClr val="C00000"/>
                </a:solidFill>
                <a:latin typeface="Cormorant Garamond"/>
                <a:ea typeface="Cormorant Garamond"/>
                <a:cs typeface="Cormorant Garamond"/>
                <a:sym typeface="Cormorant Garamond"/>
              </a:rPr>
              <a:t>Hi</a:t>
            </a:r>
            <a:endParaRPr sz="2000">
              <a:solidFill>
                <a:srgbClr val="C00000"/>
              </a:solidFill>
              <a:latin typeface="Cormorant Garamond"/>
              <a:ea typeface="Cormorant Garamond"/>
              <a:cs typeface="Cormorant Garamond"/>
              <a:sym typeface="Cormorant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32ac37ee73a_0_0"/>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000"/>
              <a:buNone/>
            </a:pPr>
            <a:r>
              <a:rPr lang="en-US" sz="2000">
                <a:solidFill>
                  <a:srgbClr val="C00000"/>
                </a:solidFill>
                <a:latin typeface="Cormorant Garamond"/>
                <a:ea typeface="Cormorant Garamond"/>
                <a:cs typeface="Cormorant Garamond"/>
                <a:sym typeface="Cormorant Garamond"/>
              </a:rPr>
              <a:t>void → </a:t>
            </a:r>
            <a:r>
              <a:rPr lang="en-US" sz="2000">
                <a:latin typeface="Cormorant Garamond"/>
                <a:ea typeface="Cormorant Garamond"/>
                <a:cs typeface="Cormorant Garamond"/>
                <a:sym typeface="Cormorant Garamond"/>
              </a:rPr>
              <a:t>return type of function, indicating that the method does not return any value.</a:t>
            </a:r>
            <a:endParaRPr sz="2000">
              <a:latin typeface="Cormorant Garamond"/>
              <a:ea typeface="Cormorant Garamond"/>
              <a:cs typeface="Cormorant Garamond"/>
              <a:sym typeface="Cormorant Garamond"/>
            </a:endParaRPr>
          </a:p>
          <a:p>
            <a:pPr indent="0" lvl="0" marL="0" rtl="0" algn="l">
              <a:spcBef>
                <a:spcPts val="0"/>
              </a:spcBef>
              <a:spcAft>
                <a:spcPts val="0"/>
              </a:spcAft>
              <a:buClr>
                <a:schemeClr val="dk1"/>
              </a:buClr>
              <a:buSzPts val="2000"/>
              <a:buNone/>
            </a:pPr>
            <a:r>
              <a:t/>
            </a:r>
            <a:endParaRPr sz="2000">
              <a:solidFill>
                <a:srgbClr val="C00000"/>
              </a:solidFill>
              <a:latin typeface="Cormorant Garamond"/>
              <a:ea typeface="Cormorant Garamond"/>
              <a:cs typeface="Cormorant Garamond"/>
              <a:sym typeface="Cormorant Garamond"/>
            </a:endParaRPr>
          </a:p>
          <a:p>
            <a:pPr indent="0" lvl="0" marL="0" rtl="0" algn="l">
              <a:spcBef>
                <a:spcPts val="0"/>
              </a:spcBef>
              <a:spcAft>
                <a:spcPts val="0"/>
              </a:spcAft>
              <a:buClr>
                <a:schemeClr val="dk1"/>
              </a:buClr>
              <a:buSzPts val="2000"/>
              <a:buNone/>
            </a:pPr>
            <a:r>
              <a:rPr lang="en-US" sz="2000">
                <a:solidFill>
                  <a:srgbClr val="C00000"/>
                </a:solidFill>
                <a:latin typeface="Cormorant Garamond"/>
                <a:ea typeface="Cormorant Garamond"/>
                <a:cs typeface="Cormorant Garamond"/>
                <a:sym typeface="Cormorant Garamond"/>
              </a:rPr>
              <a:t>Why the parameter String args[] ?</a:t>
            </a:r>
            <a:endParaRPr sz="2000">
              <a:solidFill>
                <a:srgbClr val="C00000"/>
              </a:solidFill>
              <a:latin typeface="Cormorant Garamond"/>
              <a:ea typeface="Cormorant Garamond"/>
              <a:cs typeface="Cormorant Garamond"/>
              <a:sym typeface="Cormorant Garamond"/>
            </a:endParaRPr>
          </a:p>
          <a:p>
            <a:pPr indent="0" lvl="0" marL="0" rtl="0" algn="l">
              <a:lnSpc>
                <a:spcPct val="107000"/>
              </a:lnSpc>
              <a:spcBef>
                <a:spcPts val="1100"/>
              </a:spcBef>
              <a:spcAft>
                <a:spcPts val="0"/>
              </a:spcAft>
              <a:buClr>
                <a:schemeClr val="dk1"/>
              </a:buClr>
              <a:buSzPts val="1100"/>
              <a:buNone/>
            </a:pPr>
            <a:r>
              <a:rPr lang="en-US" sz="2000">
                <a:latin typeface="Cormorant Garamond"/>
                <a:ea typeface="Cormorant Garamond"/>
                <a:cs typeface="Cormorant Garamond"/>
                <a:sym typeface="Cormorant Garamond"/>
              </a:rPr>
              <a:t>JVM always looks for the main() method with a String type array as a parameter otherwise JVM can’t recognize the main() method, so we must provide a </a:t>
            </a:r>
            <a:r>
              <a:rPr b="1" lang="en-US" sz="2000">
                <a:latin typeface="Cormorant Garamond"/>
                <a:ea typeface="Cormorant Garamond"/>
                <a:cs typeface="Cormorant Garamond"/>
                <a:sym typeface="Cormorant Garamond"/>
              </a:rPr>
              <a:t>String type array</a:t>
            </a:r>
            <a:r>
              <a:rPr lang="en-US" sz="2000">
                <a:latin typeface="Cormorant Garamond"/>
                <a:ea typeface="Cormorant Garamond"/>
                <a:cs typeface="Cormorant Garamond"/>
                <a:sym typeface="Cormorant Garamond"/>
              </a:rPr>
              <a:t> as a parameter to the main() method.</a:t>
            </a:r>
            <a:endParaRPr sz="2000">
              <a:latin typeface="Cormorant Garamond"/>
              <a:ea typeface="Cormorant Garamond"/>
              <a:cs typeface="Cormorant Garamond"/>
              <a:sym typeface="Cormorant Garamond"/>
            </a:endParaRPr>
          </a:p>
          <a:p>
            <a:pPr indent="0" lvl="0" marL="0" rtl="0" algn="l">
              <a:lnSpc>
                <a:spcPct val="115000"/>
              </a:lnSpc>
              <a:spcBef>
                <a:spcPts val="800"/>
              </a:spcBef>
              <a:spcAft>
                <a:spcPts val="0"/>
              </a:spcAft>
              <a:buClr>
                <a:schemeClr val="dk1"/>
              </a:buClr>
              <a:buSzPts val="1100"/>
              <a:buNone/>
            </a:pPr>
            <a:r>
              <a:rPr lang="en-US" sz="2000">
                <a:solidFill>
                  <a:srgbClr val="C00000"/>
                </a:solidFill>
                <a:latin typeface="Cormorant Garamond"/>
                <a:ea typeface="Cormorant Garamond"/>
                <a:cs typeface="Cormorant Garamond"/>
                <a:sym typeface="Cormorant Garamond"/>
              </a:rPr>
              <a:t>Parameters vs Arguments</a:t>
            </a:r>
            <a:endParaRPr sz="2000">
              <a:solidFill>
                <a:srgbClr val="C00000"/>
              </a:solidFill>
              <a:latin typeface="Cormorant Garamond"/>
              <a:ea typeface="Cormorant Garamond"/>
              <a:cs typeface="Cormorant Garamond"/>
              <a:sym typeface="Cormorant Garamond"/>
            </a:endParaRPr>
          </a:p>
          <a:p>
            <a:pPr indent="0" lvl="0" marL="0" rtl="0" algn="l">
              <a:lnSpc>
                <a:spcPct val="115000"/>
              </a:lnSpc>
              <a:spcBef>
                <a:spcPts val="0"/>
              </a:spcBef>
              <a:spcAft>
                <a:spcPts val="0"/>
              </a:spcAft>
              <a:buClr>
                <a:schemeClr val="dk1"/>
              </a:buClr>
              <a:buSzPts val="1100"/>
              <a:buNone/>
            </a:pPr>
            <a:r>
              <a:rPr lang="en-US" sz="2000">
                <a:latin typeface="Cormorant Garamond"/>
                <a:ea typeface="Cormorant Garamond"/>
                <a:cs typeface="Cormorant Garamond"/>
                <a:sym typeface="Cormorant Garamond"/>
              </a:rPr>
              <a:t>Parameters →</a:t>
            </a:r>
            <a:r>
              <a:rPr lang="en-US" sz="2000">
                <a:solidFill>
                  <a:srgbClr val="C00000"/>
                </a:solidFill>
                <a:latin typeface="Cormorant Garamond"/>
                <a:ea typeface="Cormorant Garamond"/>
                <a:cs typeface="Cormorant Garamond"/>
                <a:sym typeface="Cormorant Garamond"/>
              </a:rPr>
              <a:t> </a:t>
            </a:r>
            <a:r>
              <a:rPr lang="en-US" sz="2000">
                <a:solidFill>
                  <a:srgbClr val="0E0E0E"/>
                </a:solidFill>
                <a:latin typeface="Cormorant Garamond"/>
                <a:ea typeface="Cormorant Garamond"/>
                <a:cs typeface="Cormorant Garamond"/>
                <a:sym typeface="Cormorant Garamond"/>
              </a:rPr>
              <a:t>They act as placeholders for the values the method expects to receive when it is called.</a:t>
            </a:r>
            <a:endParaRPr sz="2000">
              <a:solidFill>
                <a:srgbClr val="0E0E0E"/>
              </a:solidFill>
              <a:latin typeface="Cormorant Garamond"/>
              <a:ea typeface="Cormorant Garamond"/>
              <a:cs typeface="Cormorant Garamond"/>
              <a:sym typeface="Cormorant Garamond"/>
            </a:endParaRPr>
          </a:p>
          <a:p>
            <a:pPr indent="0" lvl="0" marL="0" rtl="0" algn="l">
              <a:lnSpc>
                <a:spcPct val="115000"/>
              </a:lnSpc>
              <a:spcBef>
                <a:spcPts val="0"/>
              </a:spcBef>
              <a:spcAft>
                <a:spcPts val="0"/>
              </a:spcAft>
              <a:buClr>
                <a:schemeClr val="dk1"/>
              </a:buClr>
              <a:buSzPts val="1100"/>
              <a:buNone/>
            </a:pPr>
            <a:r>
              <a:rPr lang="en-US" sz="2000">
                <a:solidFill>
                  <a:srgbClr val="0E0E0E"/>
                </a:solidFill>
                <a:latin typeface="Cormorant Garamond"/>
                <a:ea typeface="Cormorant Garamond"/>
                <a:cs typeface="Cormorant Garamond"/>
                <a:sym typeface="Cormorant Garamond"/>
              </a:rPr>
              <a:t>Arguments → They are the actual values or expressions passed to a method when it is called.</a:t>
            </a:r>
            <a:endParaRPr sz="2000">
              <a:solidFill>
                <a:srgbClr val="0E0E0E"/>
              </a:solidFill>
              <a:latin typeface="Cormorant Garamond"/>
              <a:ea typeface="Cormorant Garamond"/>
              <a:cs typeface="Cormorant Garamond"/>
              <a:sym typeface="Cormorant Garamond"/>
            </a:endParaRPr>
          </a:p>
          <a:p>
            <a:pPr indent="0" lvl="0" marL="0" rtl="0" algn="l">
              <a:lnSpc>
                <a:spcPct val="115000"/>
              </a:lnSpc>
              <a:spcBef>
                <a:spcPts val="0"/>
              </a:spcBef>
              <a:spcAft>
                <a:spcPts val="0"/>
              </a:spcAft>
              <a:buClr>
                <a:schemeClr val="dk1"/>
              </a:buClr>
              <a:buSzPts val="1100"/>
              <a:buNone/>
            </a:pPr>
            <a:r>
              <a:t/>
            </a:r>
            <a:endParaRPr sz="2000">
              <a:solidFill>
                <a:srgbClr val="0E0E0E"/>
              </a:solidFill>
              <a:latin typeface="Cormorant Garamond"/>
              <a:ea typeface="Cormorant Garamond"/>
              <a:cs typeface="Cormorant Garamond"/>
              <a:sym typeface="Cormorant Garamond"/>
            </a:endParaRPr>
          </a:p>
          <a:p>
            <a:pPr indent="0" lvl="0" marL="0" rtl="0" algn="l">
              <a:lnSpc>
                <a:spcPct val="115000"/>
              </a:lnSpc>
              <a:spcBef>
                <a:spcPts val="0"/>
              </a:spcBef>
              <a:spcAft>
                <a:spcPts val="0"/>
              </a:spcAft>
              <a:buClr>
                <a:schemeClr val="dk1"/>
              </a:buClr>
              <a:buSzPts val="1100"/>
              <a:buNone/>
            </a:pPr>
            <a:r>
              <a:t/>
            </a:r>
            <a:endParaRPr sz="2000">
              <a:solidFill>
                <a:srgbClr val="0E0E0E"/>
              </a:solidFill>
              <a:latin typeface="Cormorant Garamond"/>
              <a:ea typeface="Cormorant Garamond"/>
              <a:cs typeface="Cormorant Garamond"/>
              <a:sym typeface="Cormorant Garamond"/>
            </a:endParaRPr>
          </a:p>
          <a:p>
            <a:pPr indent="0" lvl="0" marL="0" rtl="0" algn="l">
              <a:lnSpc>
                <a:spcPct val="115000"/>
              </a:lnSpc>
              <a:spcBef>
                <a:spcPts val="0"/>
              </a:spcBef>
              <a:spcAft>
                <a:spcPts val="0"/>
              </a:spcAft>
              <a:buClr>
                <a:schemeClr val="dk1"/>
              </a:buClr>
              <a:buSzPts val="1100"/>
              <a:buNone/>
            </a:pPr>
            <a:r>
              <a:t/>
            </a:r>
            <a:endParaRPr sz="2000">
              <a:solidFill>
                <a:srgbClr val="0E0E0E"/>
              </a:solidFill>
              <a:latin typeface="Cormorant Garamond"/>
              <a:ea typeface="Cormorant Garamond"/>
              <a:cs typeface="Cormorant Garamond"/>
              <a:sym typeface="Cormorant Garamond"/>
            </a:endParaRPr>
          </a:p>
          <a:p>
            <a:pPr indent="0" lvl="0" marL="0" rtl="0" algn="l">
              <a:lnSpc>
                <a:spcPct val="90000"/>
              </a:lnSpc>
              <a:spcBef>
                <a:spcPts val="0"/>
              </a:spcBef>
              <a:spcAft>
                <a:spcPts val="0"/>
              </a:spcAft>
              <a:buClr>
                <a:schemeClr val="dk1"/>
              </a:buClr>
              <a:buSzPts val="2000"/>
              <a:buNone/>
            </a:pPr>
            <a:r>
              <a:t/>
            </a:r>
            <a:endParaRPr sz="2000">
              <a:solidFill>
                <a:srgbClr val="0E0E0E"/>
              </a:solidFill>
              <a:latin typeface="Cormorant Garamond"/>
              <a:ea typeface="Cormorant Garamond"/>
              <a:cs typeface="Cormorant Garamond"/>
              <a:sym typeface="Cormorant Garamond"/>
            </a:endParaRPr>
          </a:p>
          <a:p>
            <a:pPr indent="0" lvl="0" marL="0" rtl="0" algn="l">
              <a:lnSpc>
                <a:spcPct val="90000"/>
              </a:lnSpc>
              <a:spcBef>
                <a:spcPts val="0"/>
              </a:spcBef>
              <a:spcAft>
                <a:spcPts val="0"/>
              </a:spcAft>
              <a:buClr>
                <a:schemeClr val="dk1"/>
              </a:buClr>
              <a:buSzPts val="2000"/>
              <a:buNone/>
            </a:pPr>
            <a:r>
              <a:t/>
            </a:r>
            <a:endParaRPr sz="2000">
              <a:solidFill>
                <a:srgbClr val="0E0E0E"/>
              </a:solidFill>
              <a:latin typeface="Cormorant Garamond"/>
              <a:ea typeface="Cormorant Garamond"/>
              <a:cs typeface="Cormorant Garamond"/>
              <a:sym typeface="Cormorant Garamond"/>
            </a:endParaRPr>
          </a:p>
          <a:p>
            <a:pPr indent="0" lvl="0" marL="0" rtl="0" algn="l">
              <a:lnSpc>
                <a:spcPct val="90000"/>
              </a:lnSpc>
              <a:spcBef>
                <a:spcPts val="0"/>
              </a:spcBef>
              <a:spcAft>
                <a:spcPts val="0"/>
              </a:spcAft>
              <a:buClr>
                <a:schemeClr val="dk1"/>
              </a:buClr>
              <a:buSzPts val="2000"/>
              <a:buNone/>
            </a:pPr>
            <a:r>
              <a:t/>
            </a:r>
            <a:endParaRPr sz="2000">
              <a:solidFill>
                <a:srgbClr val="0E0E0E"/>
              </a:solidFill>
              <a:latin typeface="Cormorant Garamond"/>
              <a:ea typeface="Cormorant Garamond"/>
              <a:cs typeface="Cormorant Garamond"/>
              <a:sym typeface="Cormorant Garamond"/>
            </a:endParaRPr>
          </a:p>
          <a:p>
            <a:pPr indent="0" lvl="0" marL="0" rtl="0" algn="l">
              <a:lnSpc>
                <a:spcPct val="90000"/>
              </a:lnSpc>
              <a:spcBef>
                <a:spcPts val="0"/>
              </a:spcBef>
              <a:spcAft>
                <a:spcPts val="0"/>
              </a:spcAft>
              <a:buClr>
                <a:schemeClr val="dk1"/>
              </a:buClr>
              <a:buSzPts val="2000"/>
              <a:buNone/>
            </a:pPr>
            <a:r>
              <a:t/>
            </a:r>
            <a:endParaRPr sz="2000">
              <a:solidFill>
                <a:srgbClr val="0E0E0E"/>
              </a:solidFill>
              <a:latin typeface="Cormorant Garamond"/>
              <a:ea typeface="Cormorant Garamond"/>
              <a:cs typeface="Cormorant Garamond"/>
              <a:sym typeface="Cormorant Garamond"/>
            </a:endParaRPr>
          </a:p>
          <a:p>
            <a:pPr indent="0" lvl="0" marL="0" rtl="0" algn="l">
              <a:lnSpc>
                <a:spcPct val="90000"/>
              </a:lnSpc>
              <a:spcBef>
                <a:spcPts val="0"/>
              </a:spcBef>
              <a:spcAft>
                <a:spcPts val="0"/>
              </a:spcAft>
              <a:buClr>
                <a:schemeClr val="dk1"/>
              </a:buClr>
              <a:buSzPts val="2000"/>
              <a:buNone/>
            </a:pPr>
            <a:r>
              <a:t/>
            </a:r>
            <a:endParaRPr sz="2000">
              <a:solidFill>
                <a:srgbClr val="0E0E0E"/>
              </a:solidFill>
              <a:latin typeface="Cormorant Garamond"/>
              <a:ea typeface="Cormorant Garamond"/>
              <a:cs typeface="Cormorant Garamond"/>
              <a:sym typeface="Cormorant Garamond"/>
            </a:endParaRPr>
          </a:p>
          <a:p>
            <a:pPr indent="0" lvl="0" marL="0" rtl="0" algn="l">
              <a:lnSpc>
                <a:spcPct val="115000"/>
              </a:lnSpc>
              <a:spcBef>
                <a:spcPts val="0"/>
              </a:spcBef>
              <a:spcAft>
                <a:spcPts val="0"/>
              </a:spcAft>
              <a:buClr>
                <a:schemeClr val="dk1"/>
              </a:buClr>
              <a:buSzPts val="1100"/>
              <a:buFont typeface="Arial"/>
              <a:buNone/>
            </a:pPr>
            <a:r>
              <a:rPr lang="en-US" sz="2000">
                <a:solidFill>
                  <a:srgbClr val="0E0E0E"/>
                </a:solidFill>
                <a:latin typeface="Cormorant Garamond"/>
                <a:ea typeface="Cormorant Garamond"/>
                <a:cs typeface="Cormorant Garamond"/>
                <a:sym typeface="Cormorant Garamond"/>
              </a:rPr>
              <a:t>here,</a:t>
            </a:r>
            <a:endParaRPr sz="2000">
              <a:solidFill>
                <a:srgbClr val="0E0E0E"/>
              </a:solidFill>
              <a:latin typeface="Cormorant Garamond"/>
              <a:ea typeface="Cormorant Garamond"/>
              <a:cs typeface="Cormorant Garamond"/>
              <a:sym typeface="Cormorant Garamond"/>
            </a:endParaRPr>
          </a:p>
          <a:p>
            <a:pPr indent="0" lvl="0" marL="0" rtl="0" algn="l">
              <a:lnSpc>
                <a:spcPct val="115000"/>
              </a:lnSpc>
              <a:spcBef>
                <a:spcPts val="0"/>
              </a:spcBef>
              <a:spcAft>
                <a:spcPts val="0"/>
              </a:spcAft>
              <a:buClr>
                <a:schemeClr val="dk1"/>
              </a:buClr>
              <a:buSzPts val="1100"/>
              <a:buFont typeface="Arial"/>
              <a:buNone/>
            </a:pPr>
            <a:r>
              <a:rPr lang="en-US" sz="2000">
                <a:solidFill>
                  <a:srgbClr val="0E0E0E"/>
                </a:solidFill>
                <a:latin typeface="Cormorant Garamond"/>
                <a:ea typeface="Cormorant Garamond"/>
                <a:cs typeface="Cormorant Garamond"/>
                <a:sym typeface="Cormorant Garamond"/>
              </a:rPr>
              <a:t>void → return type</a:t>
            </a:r>
            <a:endParaRPr sz="2000">
              <a:solidFill>
                <a:srgbClr val="0E0E0E"/>
              </a:solidFill>
              <a:latin typeface="Cormorant Garamond"/>
              <a:ea typeface="Cormorant Garamond"/>
              <a:cs typeface="Cormorant Garamond"/>
              <a:sym typeface="Cormorant Garamond"/>
            </a:endParaRPr>
          </a:p>
          <a:p>
            <a:pPr indent="0" lvl="0" marL="0" rtl="0" algn="l">
              <a:lnSpc>
                <a:spcPct val="115000"/>
              </a:lnSpc>
              <a:spcBef>
                <a:spcPts val="0"/>
              </a:spcBef>
              <a:spcAft>
                <a:spcPts val="0"/>
              </a:spcAft>
              <a:buClr>
                <a:schemeClr val="dk1"/>
              </a:buClr>
              <a:buSzPts val="1100"/>
              <a:buNone/>
            </a:pPr>
            <a:r>
              <a:rPr lang="en-US" sz="2000">
                <a:solidFill>
                  <a:srgbClr val="0E0E0E"/>
                </a:solidFill>
                <a:latin typeface="Cormorant Garamond"/>
                <a:ea typeface="Cormorant Garamond"/>
                <a:cs typeface="Cormorant Garamond"/>
                <a:sym typeface="Cormorant Garamond"/>
              </a:rPr>
              <a:t>a, args → parameters</a:t>
            </a:r>
            <a:endParaRPr sz="2000">
              <a:solidFill>
                <a:srgbClr val="0E0E0E"/>
              </a:solidFill>
              <a:latin typeface="Cormorant Garamond"/>
              <a:ea typeface="Cormorant Garamond"/>
              <a:cs typeface="Cormorant Garamond"/>
              <a:sym typeface="Cormorant Garamond"/>
            </a:endParaRPr>
          </a:p>
          <a:p>
            <a:pPr indent="0" lvl="0" marL="0" rtl="0" algn="l">
              <a:lnSpc>
                <a:spcPct val="115000"/>
              </a:lnSpc>
              <a:spcBef>
                <a:spcPts val="0"/>
              </a:spcBef>
              <a:spcAft>
                <a:spcPts val="0"/>
              </a:spcAft>
              <a:buClr>
                <a:schemeClr val="dk1"/>
              </a:buClr>
              <a:buSzPts val="1100"/>
              <a:buFont typeface="Arial"/>
              <a:buNone/>
            </a:pPr>
            <a:r>
              <a:rPr lang="en-US" sz="2000">
                <a:solidFill>
                  <a:srgbClr val="0E0E0E"/>
                </a:solidFill>
                <a:latin typeface="Cormorant Garamond"/>
                <a:ea typeface="Cormorant Garamond"/>
                <a:cs typeface="Cormorant Garamond"/>
                <a:sym typeface="Cormorant Garamond"/>
              </a:rPr>
              <a:t>b → argument</a:t>
            </a:r>
            <a:endParaRPr sz="2000">
              <a:solidFill>
                <a:srgbClr val="0E0E0E"/>
              </a:solidFill>
              <a:latin typeface="Cormorant Garamond"/>
              <a:ea typeface="Cormorant Garamond"/>
              <a:cs typeface="Cormorant Garamond"/>
              <a:sym typeface="Cormorant Garamond"/>
            </a:endParaRPr>
          </a:p>
          <a:p>
            <a:pPr indent="0" lvl="0" marL="0" rtl="0" algn="l">
              <a:lnSpc>
                <a:spcPct val="90000"/>
              </a:lnSpc>
              <a:spcBef>
                <a:spcPts val="0"/>
              </a:spcBef>
              <a:spcAft>
                <a:spcPts val="0"/>
              </a:spcAft>
              <a:buClr>
                <a:schemeClr val="dk1"/>
              </a:buClr>
              <a:buSzPts val="2000"/>
              <a:buNone/>
            </a:pPr>
            <a:r>
              <a:t/>
            </a:r>
            <a:endParaRPr sz="2000">
              <a:solidFill>
                <a:srgbClr val="0E0E0E"/>
              </a:solidFill>
              <a:latin typeface="Cormorant Garamond"/>
              <a:ea typeface="Cormorant Garamond"/>
              <a:cs typeface="Cormorant Garamond"/>
              <a:sym typeface="Cormorant Garamond"/>
            </a:endParaRPr>
          </a:p>
          <a:p>
            <a:pPr indent="0" lvl="0" marL="0" rtl="0" algn="l">
              <a:lnSpc>
                <a:spcPct val="90000"/>
              </a:lnSpc>
              <a:spcBef>
                <a:spcPts val="0"/>
              </a:spcBef>
              <a:spcAft>
                <a:spcPts val="0"/>
              </a:spcAft>
              <a:buClr>
                <a:schemeClr val="dk1"/>
              </a:buClr>
              <a:buSzPts val="2000"/>
              <a:buNone/>
            </a:pPr>
            <a:r>
              <a:t/>
            </a:r>
            <a:endParaRPr sz="2000">
              <a:solidFill>
                <a:srgbClr val="0E0E0E"/>
              </a:solidFill>
              <a:latin typeface="Cormorant Garamond"/>
              <a:ea typeface="Cormorant Garamond"/>
              <a:cs typeface="Cormorant Garamond"/>
              <a:sym typeface="Cormorant Garamond"/>
            </a:endParaRPr>
          </a:p>
        </p:txBody>
      </p:sp>
      <p:pic>
        <p:nvPicPr>
          <p:cNvPr id="93" name="Google Shape;93;g32ac37ee73a_0_0"/>
          <p:cNvPicPr preferRelativeResize="0"/>
          <p:nvPr/>
        </p:nvPicPr>
        <p:blipFill>
          <a:blip r:embed="rId3">
            <a:alphaModFix/>
          </a:blip>
          <a:stretch>
            <a:fillRect/>
          </a:stretch>
        </p:blipFill>
        <p:spPr>
          <a:xfrm>
            <a:off x="194475" y="2798225"/>
            <a:ext cx="4591751" cy="1838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327a8a9e7c1_0_48"/>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solidFill>
                  <a:srgbClr val="C00000"/>
                </a:solidFill>
                <a:latin typeface="Cormorant Garamond"/>
                <a:ea typeface="Cormorant Garamond"/>
                <a:cs typeface="Cormorant Garamond"/>
                <a:sym typeface="Cormorant Garamond"/>
              </a:rPr>
              <a:t>Hi</a:t>
            </a:r>
            <a:endParaRPr sz="2000">
              <a:solidFill>
                <a:srgbClr val="C00000"/>
              </a:solidFill>
              <a:latin typeface="Cormorant Garamond"/>
              <a:ea typeface="Cormorant Garamond"/>
              <a:cs typeface="Cormorant Garamond"/>
              <a:sym typeface="Cormorant Garamo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27a8a9e7c1_0_52"/>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solidFill>
                  <a:srgbClr val="C00000"/>
                </a:solidFill>
                <a:latin typeface="Cormorant Garamond"/>
                <a:ea typeface="Cormorant Garamond"/>
                <a:cs typeface="Cormorant Garamond"/>
                <a:sym typeface="Cormorant Garamond"/>
              </a:rPr>
              <a:t>Hi</a:t>
            </a:r>
            <a:endParaRPr sz="2000">
              <a:solidFill>
                <a:srgbClr val="C00000"/>
              </a:solidFill>
              <a:latin typeface="Cormorant Garamond"/>
              <a:ea typeface="Cormorant Garamond"/>
              <a:cs typeface="Cormorant Garamond"/>
              <a:sym typeface="Cormorant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327674f4ad0_0_14"/>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2000">
                <a:solidFill>
                  <a:srgbClr val="C00000"/>
                </a:solidFill>
                <a:latin typeface="Cormorant Garamond"/>
                <a:ea typeface="Cormorant Garamond"/>
                <a:cs typeface="Cormorant Garamond"/>
                <a:sym typeface="Cormorant Garamond"/>
              </a:rPr>
              <a:t>Valid access modifiers for Outer class?</a:t>
            </a:r>
            <a:endParaRPr sz="2000">
              <a:latin typeface="Cormorant Garamond"/>
              <a:ea typeface="Cormorant Garamond"/>
              <a:cs typeface="Cormorant Garamond"/>
              <a:sym typeface="Cormorant Garamond"/>
            </a:endParaRPr>
          </a:p>
          <a:p>
            <a:pPr indent="-355600" lvl="0" marL="457200" rtl="0" algn="l">
              <a:lnSpc>
                <a:spcPct val="107000"/>
              </a:lnSpc>
              <a:spcBef>
                <a:spcPts val="1100"/>
              </a:spcBef>
              <a:spcAft>
                <a:spcPts val="0"/>
              </a:spcAft>
              <a:buSzPts val="2000"/>
              <a:buFont typeface="Cormorant Garamond"/>
              <a:buAutoNum type="arabicParenR"/>
            </a:pPr>
            <a:r>
              <a:rPr b="1" lang="en-US" sz="2000">
                <a:solidFill>
                  <a:srgbClr val="0000FF"/>
                </a:solidFill>
                <a:latin typeface="Cormorant Garamond"/>
                <a:ea typeface="Cormorant Garamond"/>
                <a:cs typeface="Cormorant Garamond"/>
                <a:sym typeface="Cormorant Garamond"/>
              </a:rPr>
              <a:t>public</a:t>
            </a:r>
            <a:r>
              <a:rPr lang="en-US" sz="2000">
                <a:latin typeface="Cormorant Garamond"/>
                <a:ea typeface="Cormorant Garamond"/>
                <a:cs typeface="Cormorant Garamond"/>
                <a:sym typeface="Cormorant Garamond"/>
              </a:rPr>
              <a:t>: The class is accessible from anywhere in the application.</a:t>
            </a:r>
            <a:endParaRPr sz="2000">
              <a:solidFill>
                <a:srgbClr val="C00000"/>
              </a:solidFill>
              <a:latin typeface="Cormorant Garamond"/>
              <a:ea typeface="Cormorant Garamond"/>
              <a:cs typeface="Cormorant Garamond"/>
              <a:sym typeface="Cormorant Garamond"/>
            </a:endParaRPr>
          </a:p>
          <a:p>
            <a:pPr indent="-355600" lvl="0" marL="457200" rtl="0" algn="l">
              <a:lnSpc>
                <a:spcPct val="107000"/>
              </a:lnSpc>
              <a:spcBef>
                <a:spcPts val="0"/>
              </a:spcBef>
              <a:spcAft>
                <a:spcPts val="0"/>
              </a:spcAft>
              <a:buSzPts val="2000"/>
              <a:buFont typeface="Cormorant Garamond"/>
              <a:buAutoNum type="arabicParenR"/>
            </a:pPr>
            <a:r>
              <a:rPr b="1" lang="en-US" sz="2000">
                <a:solidFill>
                  <a:srgbClr val="0000FF"/>
                </a:solidFill>
                <a:latin typeface="Cormorant Garamond"/>
                <a:ea typeface="Cormorant Garamond"/>
                <a:cs typeface="Cormorant Garamond"/>
                <a:sym typeface="Cormorant Garamond"/>
              </a:rPr>
              <a:t>default</a:t>
            </a:r>
            <a:r>
              <a:rPr lang="en-US" sz="2000">
                <a:latin typeface="Cormorant Garamond"/>
                <a:ea typeface="Cormorant Garamond"/>
                <a:cs typeface="Cormorant Garamond"/>
                <a:sym typeface="Cormorant Garamond"/>
              </a:rPr>
              <a:t> (aka Package-Private): The class is accessible only within the same package.</a:t>
            </a:r>
            <a:endParaRPr sz="2000">
              <a:latin typeface="Cormorant Garamond"/>
              <a:ea typeface="Cormorant Garamond"/>
              <a:cs typeface="Cormorant Garamond"/>
              <a:sym typeface="Cormorant Garamond"/>
            </a:endParaRPr>
          </a:p>
          <a:p>
            <a:pPr indent="-355600" lvl="0" marL="457200" rtl="0" algn="l">
              <a:lnSpc>
                <a:spcPct val="107000"/>
              </a:lnSpc>
              <a:spcBef>
                <a:spcPts val="0"/>
              </a:spcBef>
              <a:spcAft>
                <a:spcPts val="0"/>
              </a:spcAft>
              <a:buSzPts val="2000"/>
              <a:buFont typeface="Cormorant Garamond"/>
              <a:buAutoNum type="arabicParenR"/>
            </a:pPr>
            <a:r>
              <a:rPr b="1" lang="en-US" sz="2000">
                <a:solidFill>
                  <a:srgbClr val="0000FF"/>
                </a:solidFill>
                <a:latin typeface="Cormorant Garamond"/>
                <a:ea typeface="Cormorant Garamond"/>
                <a:cs typeface="Cormorant Garamond"/>
                <a:sym typeface="Cormorant Garamond"/>
              </a:rPr>
              <a:t>final</a:t>
            </a:r>
            <a:r>
              <a:rPr lang="en-US" sz="2000">
                <a:latin typeface="Cormorant Garamond"/>
                <a:ea typeface="Cormorant Garamond"/>
                <a:cs typeface="Cormorant Garamond"/>
                <a:sym typeface="Cormorant Garamond"/>
              </a:rPr>
              <a:t>: A </a:t>
            </a:r>
            <a:r>
              <a:rPr lang="en-US" sz="2000">
                <a:solidFill>
                  <a:srgbClr val="188038"/>
                </a:solidFill>
                <a:latin typeface="Cormorant Garamond"/>
                <a:ea typeface="Cormorant Garamond"/>
                <a:cs typeface="Cormorant Garamond"/>
                <a:sym typeface="Cormorant Garamond"/>
              </a:rPr>
              <a:t>final</a:t>
            </a:r>
            <a:r>
              <a:rPr lang="en-US" sz="2000">
                <a:latin typeface="Cormorant Garamond"/>
                <a:ea typeface="Cormorant Garamond"/>
                <a:cs typeface="Cormorant Garamond"/>
                <a:sym typeface="Cormorant Garamond"/>
              </a:rPr>
              <a:t> class cannot be subclassed (i.e., no other class can extend it).</a:t>
            </a:r>
            <a:endParaRPr sz="2000">
              <a:latin typeface="Cormorant Garamond"/>
              <a:ea typeface="Cormorant Garamond"/>
              <a:cs typeface="Cormorant Garamond"/>
              <a:sym typeface="Cormorant Garamond"/>
            </a:endParaRPr>
          </a:p>
          <a:p>
            <a:pPr indent="-355600" lvl="0" marL="457200" rtl="0" algn="l">
              <a:lnSpc>
                <a:spcPct val="107000"/>
              </a:lnSpc>
              <a:spcBef>
                <a:spcPts val="0"/>
              </a:spcBef>
              <a:spcAft>
                <a:spcPts val="0"/>
              </a:spcAft>
              <a:buSzPts val="2000"/>
              <a:buFont typeface="Cormorant Garamond"/>
              <a:buAutoNum type="arabicParenR"/>
            </a:pPr>
            <a:r>
              <a:rPr b="1" lang="en-US" sz="2000">
                <a:solidFill>
                  <a:srgbClr val="0000FF"/>
                </a:solidFill>
                <a:latin typeface="Cormorant Garamond"/>
                <a:ea typeface="Cormorant Garamond"/>
                <a:cs typeface="Cormorant Garamond"/>
                <a:sym typeface="Cormorant Garamond"/>
              </a:rPr>
              <a:t>abstract</a:t>
            </a:r>
            <a:r>
              <a:rPr lang="en-US" sz="2000">
                <a:latin typeface="Cormorant Garamond"/>
                <a:ea typeface="Cormorant Garamond"/>
                <a:cs typeface="Cormorant Garamond"/>
                <a:sym typeface="Cormorant Garamond"/>
              </a:rPr>
              <a:t>: An </a:t>
            </a:r>
            <a:r>
              <a:rPr lang="en-US" sz="2000">
                <a:solidFill>
                  <a:srgbClr val="188038"/>
                </a:solidFill>
                <a:latin typeface="Cormorant Garamond"/>
                <a:ea typeface="Cormorant Garamond"/>
                <a:cs typeface="Cormorant Garamond"/>
                <a:sym typeface="Cormorant Garamond"/>
              </a:rPr>
              <a:t>abstract</a:t>
            </a:r>
            <a:r>
              <a:rPr lang="en-US" sz="2000">
                <a:latin typeface="Cormorant Garamond"/>
                <a:ea typeface="Cormorant Garamond"/>
                <a:cs typeface="Cormorant Garamond"/>
                <a:sym typeface="Cormorant Garamond"/>
              </a:rPr>
              <a:t> class cannot be instantiated directly. It is meant to be a base class that other classes can extend.</a:t>
            </a:r>
            <a:endParaRPr sz="2000">
              <a:latin typeface="Cormorant Garamond"/>
              <a:ea typeface="Cormorant Garamond"/>
              <a:cs typeface="Cormorant Garamond"/>
              <a:sym typeface="Cormorant Garamond"/>
            </a:endParaRPr>
          </a:p>
          <a:p>
            <a:pPr indent="-355600" lvl="0" marL="457200" rtl="0" algn="l">
              <a:lnSpc>
                <a:spcPct val="107000"/>
              </a:lnSpc>
              <a:spcBef>
                <a:spcPts val="0"/>
              </a:spcBef>
              <a:spcAft>
                <a:spcPts val="0"/>
              </a:spcAft>
              <a:buSzPts val="2000"/>
              <a:buFont typeface="Cormorant Garamond"/>
              <a:buAutoNum type="arabicParenR"/>
            </a:pPr>
            <a:r>
              <a:rPr b="1" lang="en-US" sz="2000">
                <a:solidFill>
                  <a:srgbClr val="0000FF"/>
                </a:solidFill>
                <a:latin typeface="Cormorant Garamond"/>
                <a:ea typeface="Cormorant Garamond"/>
                <a:cs typeface="Cormorant Garamond"/>
                <a:sym typeface="Cormorant Garamond"/>
              </a:rPr>
              <a:t>strictfp</a:t>
            </a:r>
            <a:r>
              <a:rPr lang="en-US" sz="2000">
                <a:latin typeface="Cormorant Garamond"/>
                <a:ea typeface="Cormorant Garamond"/>
                <a:cs typeface="Cormorant Garamond"/>
                <a:sym typeface="Cormorant Garamond"/>
              </a:rPr>
              <a:t>: Ensures that floating-point calculations in the class adhere to the IEEE 754 standard.</a:t>
            </a:r>
            <a:endParaRPr sz="2000">
              <a:latin typeface="Cormorant Garamond"/>
              <a:ea typeface="Cormorant Garamond"/>
              <a:cs typeface="Cormorant Garamond"/>
              <a:sym typeface="Cormorant Garamond"/>
            </a:endParaRPr>
          </a:p>
          <a:p>
            <a:pPr indent="0" lvl="0" marL="0" rtl="0" algn="l">
              <a:lnSpc>
                <a:spcPct val="107000"/>
              </a:lnSpc>
              <a:spcBef>
                <a:spcPts val="1100"/>
              </a:spcBef>
              <a:spcAft>
                <a:spcPts val="0"/>
              </a:spcAft>
              <a:buNone/>
            </a:pPr>
            <a:r>
              <a:t/>
            </a:r>
            <a:endParaRPr sz="2000">
              <a:latin typeface="Cormorant Garamond"/>
              <a:ea typeface="Cormorant Garamond"/>
              <a:cs typeface="Cormorant Garamond"/>
              <a:sym typeface="Cormorant Garamond"/>
            </a:endParaRPr>
          </a:p>
          <a:p>
            <a:pPr indent="0" lvl="0" marL="0" rtl="0" algn="l">
              <a:spcBef>
                <a:spcPts val="800"/>
              </a:spcBef>
              <a:spcAft>
                <a:spcPts val="0"/>
              </a:spcAft>
              <a:buNone/>
            </a:pPr>
            <a:r>
              <a:rPr lang="en-US" sz="2000">
                <a:solidFill>
                  <a:srgbClr val="C00000"/>
                </a:solidFill>
                <a:latin typeface="Cormorant Garamond"/>
                <a:ea typeface="Cormorant Garamond"/>
                <a:cs typeface="Cormorant Garamond"/>
                <a:sym typeface="Cormorant Garamond"/>
              </a:rPr>
              <a:t>Why using </a:t>
            </a:r>
            <a:r>
              <a:rPr lang="en-US" sz="2000">
                <a:solidFill>
                  <a:srgbClr val="188038"/>
                </a:solidFill>
                <a:latin typeface="Cormorant Garamond"/>
                <a:ea typeface="Cormorant Garamond"/>
                <a:cs typeface="Cormorant Garamond"/>
                <a:sym typeface="Cormorant Garamond"/>
              </a:rPr>
              <a:t>final</a:t>
            </a:r>
            <a:r>
              <a:rPr lang="en-US" sz="2000">
                <a:solidFill>
                  <a:srgbClr val="C00000"/>
                </a:solidFill>
                <a:latin typeface="Cormorant Garamond"/>
                <a:ea typeface="Cormorant Garamond"/>
                <a:cs typeface="Cormorant Garamond"/>
                <a:sym typeface="Cormorant Garamond"/>
              </a:rPr>
              <a:t> and </a:t>
            </a:r>
            <a:r>
              <a:rPr lang="en-US" sz="2000">
                <a:solidFill>
                  <a:srgbClr val="188038"/>
                </a:solidFill>
                <a:latin typeface="Cormorant Garamond"/>
                <a:ea typeface="Cormorant Garamond"/>
                <a:cs typeface="Cormorant Garamond"/>
                <a:sym typeface="Cormorant Garamond"/>
              </a:rPr>
              <a:t>abstract</a:t>
            </a:r>
            <a:r>
              <a:rPr lang="en-US" sz="2000">
                <a:solidFill>
                  <a:srgbClr val="C00000"/>
                </a:solidFill>
                <a:latin typeface="Cormorant Garamond"/>
                <a:ea typeface="Cormorant Garamond"/>
                <a:cs typeface="Cormorant Garamond"/>
                <a:sym typeface="Cormorant Garamond"/>
              </a:rPr>
              <a:t> together for outer class Is Invalid?</a:t>
            </a:r>
            <a:endParaRPr sz="2000">
              <a:solidFill>
                <a:srgbClr val="C00000"/>
              </a:solidFill>
              <a:highlight>
                <a:schemeClr val="lt1"/>
              </a:highlight>
              <a:latin typeface="Cormorant Garamond"/>
              <a:ea typeface="Cormorant Garamond"/>
              <a:cs typeface="Cormorant Garamond"/>
              <a:sym typeface="Cormorant Garamond"/>
            </a:endParaRPr>
          </a:p>
          <a:p>
            <a:pPr indent="0" lvl="0" marL="0" rtl="0" algn="l">
              <a:lnSpc>
                <a:spcPct val="107000"/>
              </a:lnSpc>
              <a:spcBef>
                <a:spcPts val="1100"/>
              </a:spcBef>
              <a:spcAft>
                <a:spcPts val="0"/>
              </a:spcAft>
              <a:buNone/>
            </a:pPr>
            <a:r>
              <a:rPr lang="en-US" sz="2000">
                <a:latin typeface="Cormorant Garamond"/>
                <a:ea typeface="Cormorant Garamond"/>
                <a:cs typeface="Cormorant Garamond"/>
                <a:sym typeface="Cormorant Garamond"/>
              </a:rPr>
              <a:t>A </a:t>
            </a:r>
            <a:r>
              <a:rPr b="1" lang="en-US" sz="2000">
                <a:solidFill>
                  <a:srgbClr val="188038"/>
                </a:solidFill>
                <a:latin typeface="Cormorant Garamond"/>
                <a:ea typeface="Cormorant Garamond"/>
                <a:cs typeface="Cormorant Garamond"/>
                <a:sym typeface="Cormorant Garamond"/>
              </a:rPr>
              <a:t>final</a:t>
            </a:r>
            <a:r>
              <a:rPr b="1" lang="en-US" sz="2000">
                <a:latin typeface="Cormorant Garamond"/>
                <a:ea typeface="Cormorant Garamond"/>
                <a:cs typeface="Cormorant Garamond"/>
                <a:sym typeface="Cormorant Garamond"/>
              </a:rPr>
              <a:t> class</a:t>
            </a:r>
            <a:r>
              <a:rPr lang="en-US" sz="2000">
                <a:latin typeface="Cormorant Garamond"/>
                <a:ea typeface="Cormorant Garamond"/>
                <a:cs typeface="Cormorant Garamond"/>
                <a:sym typeface="Cormorant Garamond"/>
              </a:rPr>
              <a:t> cannot be extended or subclassed. The purpose of marking a class as </a:t>
            </a:r>
            <a:r>
              <a:rPr lang="en-US" sz="2000">
                <a:solidFill>
                  <a:srgbClr val="188038"/>
                </a:solidFill>
                <a:latin typeface="Cormorant Garamond"/>
                <a:ea typeface="Cormorant Garamond"/>
                <a:cs typeface="Cormorant Garamond"/>
                <a:sym typeface="Cormorant Garamond"/>
              </a:rPr>
              <a:t>final</a:t>
            </a:r>
            <a:r>
              <a:rPr lang="en-US" sz="2000">
                <a:latin typeface="Cormorant Garamond"/>
                <a:ea typeface="Cormorant Garamond"/>
                <a:cs typeface="Cormorant Garamond"/>
                <a:sym typeface="Cormorant Garamond"/>
              </a:rPr>
              <a:t> is to prevent inheritance and ensure the class’s behavior cannot be modified by overriding methods in subclasses.</a:t>
            </a:r>
            <a:endParaRPr sz="2000">
              <a:latin typeface="Cormorant Garamond"/>
              <a:ea typeface="Cormorant Garamond"/>
              <a:cs typeface="Cormorant Garamond"/>
              <a:sym typeface="Cormorant Garamond"/>
            </a:endParaRPr>
          </a:p>
          <a:p>
            <a:pPr indent="0" lvl="0" marL="0" rtl="0" algn="l">
              <a:lnSpc>
                <a:spcPct val="115000"/>
              </a:lnSpc>
              <a:spcBef>
                <a:spcPts val="800"/>
              </a:spcBef>
              <a:spcAft>
                <a:spcPts val="0"/>
              </a:spcAft>
              <a:buNone/>
            </a:pPr>
            <a:r>
              <a:rPr lang="en-US" sz="2000">
                <a:latin typeface="Cormorant Garamond"/>
                <a:ea typeface="Cormorant Garamond"/>
                <a:cs typeface="Cormorant Garamond"/>
                <a:sym typeface="Cormorant Garamond"/>
              </a:rPr>
              <a:t>An </a:t>
            </a:r>
            <a:r>
              <a:rPr b="1" lang="en-US" sz="2000">
                <a:solidFill>
                  <a:srgbClr val="188038"/>
                </a:solidFill>
                <a:latin typeface="Cormorant Garamond"/>
                <a:ea typeface="Cormorant Garamond"/>
                <a:cs typeface="Cormorant Garamond"/>
                <a:sym typeface="Cormorant Garamond"/>
              </a:rPr>
              <a:t>abstract</a:t>
            </a:r>
            <a:r>
              <a:rPr b="1" lang="en-US" sz="2000">
                <a:latin typeface="Cormorant Garamond"/>
                <a:ea typeface="Cormorant Garamond"/>
                <a:cs typeface="Cormorant Garamond"/>
                <a:sym typeface="Cormorant Garamond"/>
              </a:rPr>
              <a:t> class</a:t>
            </a:r>
            <a:r>
              <a:rPr lang="en-US" sz="2000">
                <a:latin typeface="Cormorant Garamond"/>
                <a:ea typeface="Cormorant Garamond"/>
                <a:cs typeface="Cormorant Garamond"/>
                <a:sym typeface="Cormorant Garamond"/>
              </a:rPr>
              <a:t> is meant to be a blueprint for other classes. It cannot be instantiated on its own and typically contains </a:t>
            </a:r>
            <a:r>
              <a:rPr b="1" lang="en-US" sz="2000">
                <a:latin typeface="Cormorant Garamond"/>
                <a:ea typeface="Cormorant Garamond"/>
                <a:cs typeface="Cormorant Garamond"/>
                <a:sym typeface="Cormorant Garamond"/>
              </a:rPr>
              <a:t>abstract methods</a:t>
            </a:r>
            <a:r>
              <a:rPr lang="en-US" sz="2000">
                <a:latin typeface="Cormorant Garamond"/>
                <a:ea typeface="Cormorant Garamond"/>
                <a:cs typeface="Cormorant Garamond"/>
                <a:sym typeface="Cormorant Garamond"/>
              </a:rPr>
              <a:t> (methods without implementations). The purpose of  marking a class as </a:t>
            </a:r>
            <a:r>
              <a:rPr lang="en-US" sz="2000">
                <a:solidFill>
                  <a:srgbClr val="188038"/>
                </a:solidFill>
                <a:latin typeface="Cormorant Garamond"/>
                <a:ea typeface="Cormorant Garamond"/>
                <a:cs typeface="Cormorant Garamond"/>
                <a:sym typeface="Cormorant Garamond"/>
              </a:rPr>
              <a:t>abstract</a:t>
            </a:r>
            <a:r>
              <a:rPr lang="en-US" sz="2000">
                <a:latin typeface="Cormorant Garamond"/>
                <a:ea typeface="Cormorant Garamond"/>
                <a:cs typeface="Cormorant Garamond"/>
                <a:sym typeface="Cormorant Garamond"/>
              </a:rPr>
              <a:t> is to allow other classes to extend it and provide implementations for its abstract methods.</a:t>
            </a:r>
            <a:endParaRPr sz="2000">
              <a:latin typeface="Cormorant Garamond"/>
              <a:ea typeface="Cormorant Garamond"/>
              <a:cs typeface="Cormorant Garamond"/>
              <a:sym typeface="Cormorant Garamond"/>
            </a:endParaRPr>
          </a:p>
          <a:p>
            <a:pPr indent="0" lvl="0" marL="0" rtl="0" algn="l">
              <a:lnSpc>
                <a:spcPct val="107000"/>
              </a:lnSpc>
              <a:spcBef>
                <a:spcPts val="1100"/>
              </a:spcBef>
              <a:spcAft>
                <a:spcPts val="800"/>
              </a:spcAft>
              <a:buNone/>
            </a:pPr>
            <a:r>
              <a:rPr lang="en-US" sz="2000">
                <a:latin typeface="Cormorant Garamond"/>
                <a:ea typeface="Cormorant Garamond"/>
                <a:cs typeface="Cormorant Garamond"/>
                <a:sym typeface="Cormorant Garamond"/>
              </a:rPr>
              <a:t>So, Combining both would result in a class that cannot be extended (</a:t>
            </a:r>
            <a:r>
              <a:rPr lang="en-US" sz="2000">
                <a:solidFill>
                  <a:srgbClr val="188038"/>
                </a:solidFill>
                <a:latin typeface="Cormorant Garamond"/>
                <a:ea typeface="Cormorant Garamond"/>
                <a:cs typeface="Cormorant Garamond"/>
                <a:sym typeface="Cormorant Garamond"/>
              </a:rPr>
              <a:t>final</a:t>
            </a:r>
            <a:r>
              <a:rPr lang="en-US" sz="2000">
                <a:latin typeface="Cormorant Garamond"/>
                <a:ea typeface="Cormorant Garamond"/>
                <a:cs typeface="Cormorant Garamond"/>
                <a:sym typeface="Cormorant Garamond"/>
              </a:rPr>
              <a:t>) but is also expected to be extended (</a:t>
            </a:r>
            <a:r>
              <a:rPr lang="en-US" sz="2000">
                <a:solidFill>
                  <a:srgbClr val="188038"/>
                </a:solidFill>
                <a:latin typeface="Cormorant Garamond"/>
                <a:ea typeface="Cormorant Garamond"/>
                <a:cs typeface="Cormorant Garamond"/>
                <a:sym typeface="Cormorant Garamond"/>
              </a:rPr>
              <a:t>abstract</a:t>
            </a:r>
            <a:r>
              <a:rPr lang="en-US" sz="2000">
                <a:latin typeface="Cormorant Garamond"/>
                <a:ea typeface="Cormorant Garamond"/>
                <a:cs typeface="Cormorant Garamond"/>
                <a:sym typeface="Cormorant Garamond"/>
              </a:rPr>
              <a:t>), which is logically inconsistent. If the class is also </a:t>
            </a:r>
            <a:r>
              <a:rPr lang="en-US" sz="2000">
                <a:solidFill>
                  <a:srgbClr val="188038"/>
                </a:solidFill>
                <a:latin typeface="Cormorant Garamond"/>
                <a:ea typeface="Cormorant Garamond"/>
                <a:cs typeface="Cormorant Garamond"/>
                <a:sym typeface="Cormorant Garamond"/>
              </a:rPr>
              <a:t>abstract</a:t>
            </a:r>
            <a:r>
              <a:rPr lang="en-US" sz="2000">
                <a:latin typeface="Cormorant Garamond"/>
                <a:ea typeface="Cormorant Garamond"/>
                <a:cs typeface="Cormorant Garamond"/>
                <a:sym typeface="Cormorant Garamond"/>
              </a:rPr>
              <a:t> </a:t>
            </a:r>
            <a:r>
              <a:rPr lang="en-US" sz="2000">
                <a:solidFill>
                  <a:srgbClr val="188038"/>
                </a:solidFill>
                <a:latin typeface="Cormorant Garamond"/>
                <a:ea typeface="Cormorant Garamond"/>
                <a:cs typeface="Cormorant Garamond"/>
                <a:sym typeface="Cormorant Garamond"/>
              </a:rPr>
              <a:t>final</a:t>
            </a:r>
            <a:r>
              <a:rPr lang="en-US" sz="2000">
                <a:latin typeface="Cormorant Garamond"/>
                <a:ea typeface="Cormorant Garamond"/>
                <a:cs typeface="Cormorant Garamond"/>
                <a:sym typeface="Cormorant Garamond"/>
              </a:rPr>
              <a:t>, no subclass can be created, so the abstract methods would remain unimplemented, violating Java's rules.</a:t>
            </a:r>
            <a:endParaRPr sz="2000">
              <a:latin typeface="Cormorant Garamond"/>
              <a:ea typeface="Cormorant Garamond"/>
              <a:cs typeface="Cormorant Garamond"/>
              <a:sym typeface="Cormorant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32ac37ee73a_0_4"/>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solidFill>
                  <a:srgbClr val="C00000"/>
                </a:solidFill>
                <a:highlight>
                  <a:srgbClr val="FFFFFF"/>
                </a:highlight>
                <a:latin typeface="Cormorant Garamond"/>
                <a:ea typeface="Cormorant Garamond"/>
                <a:cs typeface="Cormorant Garamond"/>
                <a:sym typeface="Cormorant Garamond"/>
              </a:rPr>
              <a:t>Why System.out.println() ?</a:t>
            </a:r>
            <a:endParaRPr sz="2000">
              <a:solidFill>
                <a:srgbClr val="C00000"/>
              </a:solidFill>
              <a:highlight>
                <a:srgbClr val="FFFFFF"/>
              </a:highlight>
              <a:latin typeface="Cormorant Garamond"/>
              <a:ea typeface="Cormorant Garamond"/>
              <a:cs typeface="Cormorant Garamond"/>
              <a:sym typeface="Cormorant Garamond"/>
            </a:endParaRPr>
          </a:p>
          <a:p>
            <a:pPr indent="0" lvl="0" marL="0" rtl="0" algn="l">
              <a:lnSpc>
                <a:spcPct val="107000"/>
              </a:lnSpc>
              <a:spcBef>
                <a:spcPts val="1100"/>
              </a:spcBef>
              <a:spcAft>
                <a:spcPts val="0"/>
              </a:spcAft>
              <a:buClr>
                <a:schemeClr val="dk1"/>
              </a:buClr>
              <a:buSzPts val="1100"/>
              <a:buNone/>
            </a:pPr>
            <a:r>
              <a:rPr lang="en-US" sz="2000">
                <a:highlight>
                  <a:srgbClr val="FFFFFF"/>
                </a:highlight>
                <a:latin typeface="Cormorant Garamond"/>
                <a:ea typeface="Cormorant Garamond"/>
                <a:cs typeface="Cormorant Garamond"/>
                <a:sym typeface="Cormorant Garamond"/>
              </a:rPr>
              <a:t>System is a final class (we can’t extend the final class) available in java.lang package. lang is the default package. So we write import java.lang.System;. We don’t need to specify this explicitly. The </a:t>
            </a:r>
            <a:r>
              <a:rPr b="1" lang="en-US" sz="2000">
                <a:highlight>
                  <a:srgbClr val="FFFFFF"/>
                </a:highlight>
                <a:latin typeface="Cormorant Garamond"/>
                <a:ea typeface="Cormorant Garamond"/>
                <a:cs typeface="Cormorant Garamond"/>
                <a:sym typeface="Cormorant Garamond"/>
              </a:rPr>
              <a:t>out</a:t>
            </a:r>
            <a:r>
              <a:rPr lang="en-US" sz="2000">
                <a:highlight>
                  <a:srgbClr val="FFFFFF"/>
                </a:highlight>
                <a:latin typeface="Cormorant Garamond"/>
                <a:ea typeface="Cormorant Garamond"/>
                <a:cs typeface="Cormorant Garamond"/>
                <a:sym typeface="Cormorant Garamond"/>
              </a:rPr>
              <a:t> is a static member of the System class. </a:t>
            </a:r>
            <a:r>
              <a:rPr lang="en-US" sz="2000">
                <a:solidFill>
                  <a:srgbClr val="0E0E0E"/>
                </a:solidFill>
                <a:latin typeface="Cormorant Garamond"/>
                <a:ea typeface="Cormorant Garamond"/>
                <a:cs typeface="Cormorant Garamond"/>
                <a:sym typeface="Cormorant Garamond"/>
              </a:rPr>
              <a:t>The System class has a static block that initializes its static fields, including System.out, System.err, and System.in. </a:t>
            </a:r>
            <a:endParaRPr sz="2000">
              <a:solidFill>
                <a:srgbClr val="0E0E0E"/>
              </a:solidFill>
              <a:latin typeface="Cormorant Garamond"/>
              <a:ea typeface="Cormorant Garamond"/>
              <a:cs typeface="Cormorant Garamond"/>
              <a:sym typeface="Cormorant Garamond"/>
            </a:endParaRPr>
          </a:p>
          <a:p>
            <a:pPr indent="0" lvl="0" marL="0" rtl="0" algn="l">
              <a:lnSpc>
                <a:spcPct val="107000"/>
              </a:lnSpc>
              <a:spcBef>
                <a:spcPts val="1100"/>
              </a:spcBef>
              <a:spcAft>
                <a:spcPts val="0"/>
              </a:spcAft>
              <a:buClr>
                <a:schemeClr val="dk1"/>
              </a:buClr>
              <a:buSzPts val="1100"/>
              <a:buNone/>
            </a:pPr>
            <a:r>
              <a:rPr lang="en-US" sz="2000">
                <a:solidFill>
                  <a:srgbClr val="0E0E0E"/>
                </a:solidFill>
                <a:latin typeface="Cormorant Garamond"/>
                <a:ea typeface="Cormorant Garamond"/>
                <a:cs typeface="Cormorant Garamond"/>
                <a:sym typeface="Cormorant Garamond"/>
              </a:rPr>
              <a:t>When the System class is loaded, the JVM runs its static initializer block(normally used to assign static fields). This block calls the </a:t>
            </a:r>
            <a:r>
              <a:rPr b="1" lang="en-US" sz="2000">
                <a:solidFill>
                  <a:srgbClr val="0E0E0E"/>
                </a:solidFill>
                <a:highlight>
                  <a:srgbClr val="FFFF00"/>
                </a:highlight>
                <a:latin typeface="Cormorant Garamond"/>
                <a:ea typeface="Cormorant Garamond"/>
                <a:cs typeface="Cormorant Garamond"/>
                <a:sym typeface="Cormorant Garamond"/>
              </a:rPr>
              <a:t>native method</a:t>
            </a:r>
            <a:r>
              <a:rPr lang="en-US" sz="2000">
                <a:solidFill>
                  <a:srgbClr val="0E0E0E"/>
                </a:solidFill>
                <a:latin typeface="Cormorant Garamond"/>
                <a:ea typeface="Cormorant Garamond"/>
                <a:cs typeface="Cormorant Garamond"/>
                <a:sym typeface="Cormorant Garamond"/>
              </a:rPr>
              <a:t> </a:t>
            </a:r>
            <a:r>
              <a:rPr b="1" lang="en-US" sz="2000">
                <a:solidFill>
                  <a:srgbClr val="0E0E0E"/>
                </a:solidFill>
                <a:latin typeface="Cormorant Garamond"/>
                <a:ea typeface="Cormorant Garamond"/>
                <a:cs typeface="Cormorant Garamond"/>
                <a:sym typeface="Cormorant Garamond"/>
              </a:rPr>
              <a:t>initializeSystemClass()</a:t>
            </a:r>
            <a:r>
              <a:rPr lang="en-US" sz="2000">
                <a:solidFill>
                  <a:srgbClr val="0E0E0E"/>
                </a:solidFill>
                <a:latin typeface="Cormorant Garamond"/>
                <a:ea typeface="Cormorant Garamond"/>
                <a:cs typeface="Cormorant Garamond"/>
                <a:sym typeface="Cormorant Garamond"/>
              </a:rPr>
              <a:t> to set up System.out variable. Inside initializeSystemClass(), a new PrintStream object is created with a FileOutputStream that is tied to the platform’s standard output stream (FileDescriptor.out). Hence The setOut method assigns this PrintStream object to the System.out field.</a:t>
            </a:r>
            <a:endParaRPr sz="2000">
              <a:solidFill>
                <a:srgbClr val="0E0E0E"/>
              </a:solidFill>
              <a:latin typeface="Cormorant Garamond"/>
              <a:ea typeface="Cormorant Garamond"/>
              <a:cs typeface="Cormorant Garamond"/>
              <a:sym typeface="Cormorant Garamond"/>
            </a:endParaRPr>
          </a:p>
          <a:p>
            <a:pPr indent="0" lvl="0" marL="0" rtl="0" algn="l">
              <a:lnSpc>
                <a:spcPct val="115000"/>
              </a:lnSpc>
              <a:spcBef>
                <a:spcPts val="900"/>
              </a:spcBef>
              <a:spcAft>
                <a:spcPts val="0"/>
              </a:spcAft>
              <a:buClr>
                <a:schemeClr val="dk1"/>
              </a:buClr>
              <a:buSzPts val="1100"/>
              <a:buNone/>
            </a:pPr>
            <a:r>
              <a:rPr lang="en-US" sz="2000">
                <a:solidFill>
                  <a:srgbClr val="0E0E0E"/>
                </a:solidFill>
                <a:latin typeface="Cormorant Garamond"/>
                <a:ea typeface="Cormorant Garamond"/>
                <a:cs typeface="Cormorant Garamond"/>
                <a:sym typeface="Cormorant Garamond"/>
              </a:rPr>
              <a:t>Hence when we write System.out we will get value of out variable that got assigned inside the static block i.e an Object of PrintStream class.</a:t>
            </a:r>
            <a:endParaRPr sz="2000">
              <a:solidFill>
                <a:srgbClr val="0E0E0E"/>
              </a:solidFill>
              <a:latin typeface="Cormorant Garamond"/>
              <a:ea typeface="Cormorant Garamond"/>
              <a:cs typeface="Cormorant Garamond"/>
              <a:sym typeface="Cormorant Garamond"/>
            </a:endParaRPr>
          </a:p>
          <a:p>
            <a:pPr indent="0" lvl="0" marL="0" rtl="0" algn="l">
              <a:lnSpc>
                <a:spcPct val="115000"/>
              </a:lnSpc>
              <a:spcBef>
                <a:spcPts val="900"/>
              </a:spcBef>
              <a:spcAft>
                <a:spcPts val="0"/>
              </a:spcAft>
              <a:buClr>
                <a:schemeClr val="dk1"/>
              </a:buClr>
              <a:buSzPts val="1100"/>
              <a:buNone/>
            </a:pPr>
            <a:r>
              <a:rPr lang="en-US" sz="2000">
                <a:latin typeface="Cormorant Garamond"/>
                <a:ea typeface="Cormorant Garamond"/>
                <a:cs typeface="Cormorant Garamond"/>
                <a:sym typeface="Cormorant Garamond"/>
              </a:rPr>
              <a:t>So now we have an object of PrintStream class i.e System.out, we can call non static methods like </a:t>
            </a:r>
            <a:r>
              <a:rPr b="1" lang="en-US" sz="2000">
                <a:latin typeface="Cormorant Garamond"/>
                <a:ea typeface="Cormorant Garamond"/>
                <a:cs typeface="Cormorant Garamond"/>
                <a:sym typeface="Cormorant Garamond"/>
              </a:rPr>
              <a:t>print()</a:t>
            </a:r>
            <a:r>
              <a:rPr lang="en-US" sz="2000">
                <a:latin typeface="Cormorant Garamond"/>
                <a:ea typeface="Cormorant Garamond"/>
                <a:cs typeface="Cormorant Garamond"/>
                <a:sym typeface="Cormorant Garamond"/>
              </a:rPr>
              <a:t> &amp; </a:t>
            </a:r>
            <a:r>
              <a:rPr b="1" lang="en-US" sz="2000">
                <a:latin typeface="Cormorant Garamond"/>
                <a:ea typeface="Cormorant Garamond"/>
                <a:cs typeface="Cormorant Garamond"/>
                <a:sym typeface="Cormorant Garamond"/>
              </a:rPr>
              <a:t>println()</a:t>
            </a:r>
            <a:r>
              <a:rPr lang="en-US" sz="2000">
                <a:latin typeface="Cormorant Garamond"/>
                <a:ea typeface="Cormorant Garamond"/>
                <a:cs typeface="Cormorant Garamond"/>
                <a:sym typeface="Cormorant Garamond"/>
              </a:rPr>
              <a:t> of PrintStream class using </a:t>
            </a:r>
            <a:r>
              <a:rPr lang="en-US" sz="2000">
                <a:solidFill>
                  <a:srgbClr val="38761D"/>
                </a:solidFill>
                <a:latin typeface="Cormorant Garamond"/>
                <a:ea typeface="Cormorant Garamond"/>
                <a:cs typeface="Cormorant Garamond"/>
                <a:sym typeface="Cormorant Garamond"/>
              </a:rPr>
              <a:t>objectname</a:t>
            </a:r>
            <a:r>
              <a:rPr lang="en-US" sz="2000">
                <a:latin typeface="Cormorant Garamond"/>
                <a:ea typeface="Cormorant Garamond"/>
                <a:cs typeface="Cormorant Garamond"/>
                <a:sym typeface="Cormorant Garamond"/>
              </a:rPr>
              <a:t>.</a:t>
            </a:r>
            <a:r>
              <a:rPr lang="en-US" sz="2000">
                <a:solidFill>
                  <a:srgbClr val="0000FF"/>
                </a:solidFill>
                <a:latin typeface="Cormorant Garamond"/>
                <a:ea typeface="Cormorant Garamond"/>
                <a:cs typeface="Cormorant Garamond"/>
                <a:sym typeface="Cormorant Garamond"/>
              </a:rPr>
              <a:t>methodname()</a:t>
            </a:r>
            <a:r>
              <a:rPr lang="en-US" sz="2000">
                <a:latin typeface="Cormorant Garamond"/>
                <a:ea typeface="Cormorant Garamond"/>
                <a:cs typeface="Cormorant Garamond"/>
                <a:sym typeface="Cormorant Garamond"/>
              </a:rPr>
              <a:t> → </a:t>
            </a:r>
            <a:r>
              <a:rPr lang="en-US" sz="2000">
                <a:solidFill>
                  <a:srgbClr val="38761D"/>
                </a:solidFill>
                <a:latin typeface="Cormorant Garamond"/>
                <a:ea typeface="Cormorant Garamond"/>
                <a:cs typeface="Cormorant Garamond"/>
                <a:sym typeface="Cormorant Garamond"/>
              </a:rPr>
              <a:t>System.out</a:t>
            </a:r>
            <a:r>
              <a:rPr lang="en-US" sz="2000">
                <a:latin typeface="Cormorant Garamond"/>
                <a:ea typeface="Cormorant Garamond"/>
                <a:cs typeface="Cormorant Garamond"/>
                <a:sym typeface="Cormorant Garamond"/>
              </a:rPr>
              <a:t>.</a:t>
            </a:r>
            <a:r>
              <a:rPr lang="en-US" sz="2000">
                <a:solidFill>
                  <a:srgbClr val="0000FF"/>
                </a:solidFill>
                <a:latin typeface="Cormorant Garamond"/>
                <a:ea typeface="Cormorant Garamond"/>
                <a:cs typeface="Cormorant Garamond"/>
                <a:sym typeface="Cormorant Garamond"/>
              </a:rPr>
              <a:t>println()</a:t>
            </a:r>
            <a:r>
              <a:rPr lang="en-US" sz="2000">
                <a:latin typeface="Cormorant Garamond"/>
                <a:ea typeface="Cormorant Garamond"/>
                <a:cs typeface="Cormorant Garamond"/>
                <a:sym typeface="Cormorant Garamond"/>
              </a:rPr>
              <a:t>, so this is the background.</a:t>
            </a:r>
            <a:endParaRPr sz="2000">
              <a:latin typeface="Cormorant Garamond"/>
              <a:ea typeface="Cormorant Garamond"/>
              <a:cs typeface="Cormorant Garamond"/>
              <a:sym typeface="Cormorant Garamond"/>
            </a:endParaRPr>
          </a:p>
          <a:p>
            <a:pPr indent="0" lvl="0" marL="0" rtl="0" algn="l">
              <a:lnSpc>
                <a:spcPct val="115000"/>
              </a:lnSpc>
              <a:spcBef>
                <a:spcPts val="900"/>
              </a:spcBef>
              <a:spcAft>
                <a:spcPts val="0"/>
              </a:spcAft>
              <a:buClr>
                <a:schemeClr val="dk1"/>
              </a:buClr>
              <a:buSzPts val="1100"/>
              <a:buFont typeface="Arial"/>
              <a:buNone/>
            </a:pPr>
            <a:r>
              <a:t/>
            </a:r>
            <a:endParaRPr sz="2000">
              <a:solidFill>
                <a:srgbClr val="C00000"/>
              </a:solidFill>
              <a:latin typeface="Cormorant Garamond"/>
              <a:ea typeface="Cormorant Garamond"/>
              <a:cs typeface="Cormorant Garamond"/>
              <a:sym typeface="Cormorant Garamond"/>
            </a:endParaRPr>
          </a:p>
        </p:txBody>
      </p:sp>
      <p:pic>
        <p:nvPicPr>
          <p:cNvPr id="104" name="Google Shape;104;g32ac37ee73a_0_4"/>
          <p:cNvPicPr preferRelativeResize="0"/>
          <p:nvPr/>
        </p:nvPicPr>
        <p:blipFill>
          <a:blip r:embed="rId3">
            <a:alphaModFix/>
          </a:blip>
          <a:stretch>
            <a:fillRect/>
          </a:stretch>
        </p:blipFill>
        <p:spPr>
          <a:xfrm>
            <a:off x="177575" y="4667625"/>
            <a:ext cx="8405499" cy="180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2ac37ee73a_0_8"/>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solidFill>
                  <a:srgbClr val="C00000"/>
                </a:solidFill>
                <a:latin typeface="Cormorant Garamond"/>
                <a:ea typeface="Cormorant Garamond"/>
                <a:cs typeface="Cormorant Garamond"/>
                <a:sym typeface="Cormorant Garamond"/>
              </a:rPr>
              <a:t>System class Doc</a:t>
            </a:r>
            <a:endParaRPr sz="2000">
              <a:solidFill>
                <a:srgbClr val="C00000"/>
              </a:solidFill>
              <a:latin typeface="Cormorant Garamond"/>
              <a:ea typeface="Cormorant Garamond"/>
              <a:cs typeface="Cormorant Garamond"/>
              <a:sym typeface="Cormorant Garamond"/>
            </a:endParaRPr>
          </a:p>
        </p:txBody>
      </p:sp>
      <p:pic>
        <p:nvPicPr>
          <p:cNvPr id="110" name="Google Shape;110;g32ac37ee73a_0_8"/>
          <p:cNvPicPr preferRelativeResize="0"/>
          <p:nvPr/>
        </p:nvPicPr>
        <p:blipFill>
          <a:blip r:embed="rId3">
            <a:alphaModFix/>
          </a:blip>
          <a:stretch>
            <a:fillRect/>
          </a:stretch>
        </p:blipFill>
        <p:spPr>
          <a:xfrm>
            <a:off x="225625" y="510149"/>
            <a:ext cx="9803448" cy="5758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2ac37ee73a_0_16"/>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2000">
                <a:highlight>
                  <a:srgbClr val="FFFF00"/>
                </a:highlight>
                <a:latin typeface="Baskervville"/>
                <a:ea typeface="Baskervville"/>
                <a:cs typeface="Baskervville"/>
                <a:sym typeface="Baskervville"/>
              </a:rPr>
              <a:t>Java Documentation Comment or Doc Comment</a:t>
            </a:r>
            <a:endParaRPr sz="2000">
              <a:highlight>
                <a:srgbClr val="FFFF00"/>
              </a:highlight>
              <a:latin typeface="Cormorant Garamond"/>
              <a:ea typeface="Cormorant Garamond"/>
              <a:cs typeface="Cormorant Garamond"/>
              <a:sym typeface="Cormorant Garamond"/>
            </a:endParaRPr>
          </a:p>
          <a:p>
            <a:pPr indent="0" lvl="0" marL="0" rtl="0" algn="l">
              <a:lnSpc>
                <a:spcPct val="107000"/>
              </a:lnSpc>
              <a:spcBef>
                <a:spcPts val="1100"/>
              </a:spcBef>
              <a:spcAft>
                <a:spcPts val="0"/>
              </a:spcAft>
              <a:buClr>
                <a:schemeClr val="dk1"/>
              </a:buClr>
              <a:buSzPts val="1100"/>
              <a:buNone/>
            </a:pPr>
            <a:r>
              <a:rPr lang="en-US" sz="2000">
                <a:latin typeface="Cormorant Garamond"/>
                <a:ea typeface="Cormorant Garamond"/>
                <a:cs typeface="Cormorant Garamond"/>
                <a:sym typeface="Cormorant Garamond"/>
              </a:rPr>
              <a:t>Documentation comments in Java are a special type of comment used to generate </a:t>
            </a:r>
            <a:r>
              <a:rPr b="1" lang="en-US" sz="2000">
                <a:latin typeface="Cormorant Garamond"/>
                <a:ea typeface="Cormorant Garamond"/>
                <a:cs typeface="Cormorant Garamond"/>
                <a:sym typeface="Cormorant Garamond"/>
              </a:rPr>
              <a:t>API documentation</a:t>
            </a:r>
            <a:r>
              <a:rPr lang="en-US" sz="2000">
                <a:latin typeface="Cormorant Garamond"/>
                <a:ea typeface="Cormorant Garamond"/>
                <a:cs typeface="Cormorant Garamond"/>
                <a:sym typeface="Cormorant Garamond"/>
              </a:rPr>
              <a:t>. These comments are written using the </a:t>
            </a:r>
            <a:r>
              <a:rPr lang="en-US" sz="2000">
                <a:solidFill>
                  <a:srgbClr val="188038"/>
                </a:solidFill>
                <a:latin typeface="Cormorant Garamond"/>
                <a:ea typeface="Cormorant Garamond"/>
                <a:cs typeface="Cormorant Garamond"/>
                <a:sym typeface="Cormorant Garamond"/>
              </a:rPr>
              <a:t>/** ... */</a:t>
            </a:r>
            <a:r>
              <a:rPr lang="en-US" sz="2000">
                <a:latin typeface="Cormorant Garamond"/>
                <a:ea typeface="Cormorant Garamond"/>
                <a:cs typeface="Cormorant Garamond"/>
                <a:sym typeface="Cormorant Garamond"/>
              </a:rPr>
              <a:t> syntax and are processed by the </a:t>
            </a:r>
            <a:r>
              <a:rPr b="1" lang="en-US" sz="2000">
                <a:latin typeface="Cormorant Garamond"/>
                <a:ea typeface="Cormorant Garamond"/>
                <a:cs typeface="Cormorant Garamond"/>
                <a:sym typeface="Cormorant Garamond"/>
              </a:rPr>
              <a:t>Javadoc tool</a:t>
            </a:r>
            <a:r>
              <a:rPr lang="en-US" sz="2000">
                <a:latin typeface="Cormorant Garamond"/>
                <a:ea typeface="Cormorant Garamond"/>
                <a:cs typeface="Cormorant Garamond"/>
                <a:sym typeface="Cormorant Garamond"/>
              </a:rPr>
              <a:t>, which creates HTML documentation for your code. </a:t>
            </a:r>
            <a:r>
              <a:rPr lang="en-US" sz="2000">
                <a:latin typeface="Cormorant Garamond"/>
                <a:ea typeface="Cormorant Garamond"/>
                <a:cs typeface="Cormorant Garamond"/>
                <a:sym typeface="Cormorant Garamond"/>
              </a:rPr>
              <a:t>HTML tags can be used inside documentation comment. </a:t>
            </a:r>
            <a:r>
              <a:rPr lang="en-US" sz="2000">
                <a:solidFill>
                  <a:srgbClr val="001D35"/>
                </a:solidFill>
                <a:highlight>
                  <a:srgbClr val="FFFFFF"/>
                </a:highlight>
                <a:latin typeface="Cormorant Garamond"/>
                <a:ea typeface="Cormorant Garamond"/>
                <a:cs typeface="Cormorant Garamond"/>
                <a:sym typeface="Cormorant Garamond"/>
              </a:rPr>
              <a:t>When documenting code, </a:t>
            </a:r>
            <a:r>
              <a:rPr lang="en-US" sz="2000">
                <a:latin typeface="Cormorant Garamond"/>
                <a:ea typeface="Cormorant Garamond"/>
                <a:cs typeface="Cormorant Garamond"/>
                <a:sym typeface="Cormorant Garamond"/>
              </a:rPr>
              <a:t>it is generally considered best practice to only document </a:t>
            </a:r>
            <a:r>
              <a:rPr lang="en-US" sz="2000">
                <a:solidFill>
                  <a:srgbClr val="188038"/>
                </a:solidFill>
                <a:latin typeface="Cormorant Garamond"/>
                <a:ea typeface="Cormorant Garamond"/>
                <a:cs typeface="Cormorant Garamond"/>
                <a:sym typeface="Cormorant Garamond"/>
              </a:rPr>
              <a:t>public</a:t>
            </a:r>
            <a:r>
              <a:rPr lang="en-US" sz="2000">
                <a:latin typeface="Cormorant Garamond"/>
                <a:ea typeface="Cormorant Garamond"/>
                <a:cs typeface="Cormorant Garamond"/>
                <a:sym typeface="Cormorant Garamond"/>
              </a:rPr>
              <a:t> and </a:t>
            </a:r>
            <a:r>
              <a:rPr lang="en-US" sz="2000">
                <a:solidFill>
                  <a:srgbClr val="188038"/>
                </a:solidFill>
                <a:latin typeface="Cormorant Garamond"/>
                <a:ea typeface="Cormorant Garamond"/>
                <a:cs typeface="Cormorant Garamond"/>
                <a:sym typeface="Cormorant Garamond"/>
              </a:rPr>
              <a:t>protected</a:t>
            </a:r>
            <a:r>
              <a:rPr lang="en-US" sz="2000">
                <a:latin typeface="Cormorant Garamond"/>
                <a:ea typeface="Cormorant Garamond"/>
                <a:cs typeface="Cormorant Garamond"/>
                <a:sym typeface="Cormorant Garamond"/>
              </a:rPr>
              <a:t> classes</a:t>
            </a:r>
            <a:r>
              <a:rPr lang="en-US" sz="2000">
                <a:solidFill>
                  <a:srgbClr val="001D35"/>
                </a:solidFill>
                <a:highlight>
                  <a:srgbClr val="FFFFFF"/>
                </a:highlight>
                <a:latin typeface="Cormorant Garamond"/>
                <a:ea typeface="Cormorant Garamond"/>
                <a:cs typeface="Cormorant Garamond"/>
                <a:sym typeface="Cormorant Garamond"/>
              </a:rPr>
              <a:t> as these are the ones accessible to other parts of the codebase.</a:t>
            </a:r>
            <a:endParaRPr sz="2000">
              <a:latin typeface="Cormorant Garamond"/>
              <a:ea typeface="Cormorant Garamond"/>
              <a:cs typeface="Cormorant Garamond"/>
              <a:sym typeface="Cormorant Garamond"/>
            </a:endParaRPr>
          </a:p>
          <a:p>
            <a:pPr indent="0" lvl="0" marL="0" rtl="0" algn="l">
              <a:lnSpc>
                <a:spcPct val="115000"/>
              </a:lnSpc>
              <a:spcBef>
                <a:spcPts val="1200"/>
              </a:spcBef>
              <a:spcAft>
                <a:spcPts val="0"/>
              </a:spcAft>
              <a:buClr>
                <a:schemeClr val="dk1"/>
              </a:buClr>
              <a:buSzPts val="1100"/>
              <a:buNone/>
            </a:pPr>
            <a:r>
              <a:rPr lang="en-US" sz="2000">
                <a:latin typeface="Cormorant Garamond"/>
                <a:ea typeface="Cormorant Garamond"/>
                <a:cs typeface="Cormorant Garamond"/>
                <a:sym typeface="Cormorant Garamond"/>
              </a:rPr>
              <a:t>Documentation comments are typically used to describe:</a:t>
            </a:r>
            <a:endParaRPr sz="2000">
              <a:latin typeface="Cormorant Garamond"/>
              <a:ea typeface="Cormorant Garamond"/>
              <a:cs typeface="Cormorant Garamond"/>
              <a:sym typeface="Cormorant Garamond"/>
            </a:endParaRPr>
          </a:p>
          <a:p>
            <a:pPr indent="-355600" lvl="0" marL="457200" rtl="0" algn="l">
              <a:lnSpc>
                <a:spcPct val="115000"/>
              </a:lnSpc>
              <a:spcBef>
                <a:spcPts val="1200"/>
              </a:spcBef>
              <a:spcAft>
                <a:spcPts val="0"/>
              </a:spcAft>
              <a:buSzPts val="2000"/>
              <a:buFont typeface="Cormorant Garamond"/>
              <a:buAutoNum type="arabicPeriod"/>
            </a:pPr>
            <a:r>
              <a:rPr b="1" lang="en-US" sz="2000">
                <a:latin typeface="Cormorant Garamond"/>
                <a:ea typeface="Cormorant Garamond"/>
                <a:cs typeface="Cormorant Garamond"/>
                <a:sym typeface="Cormorant Garamond"/>
              </a:rPr>
              <a:t>Classes</a:t>
            </a:r>
            <a:endParaRPr b="1" sz="2000">
              <a:latin typeface="Cormorant Garamond"/>
              <a:ea typeface="Cormorant Garamond"/>
              <a:cs typeface="Cormorant Garamond"/>
              <a:sym typeface="Cormorant Garamond"/>
            </a:endParaRPr>
          </a:p>
          <a:p>
            <a:pPr indent="-355600" lvl="0" marL="457200" rtl="0" algn="l">
              <a:lnSpc>
                <a:spcPct val="115000"/>
              </a:lnSpc>
              <a:spcBef>
                <a:spcPts val="0"/>
              </a:spcBef>
              <a:spcAft>
                <a:spcPts val="0"/>
              </a:spcAft>
              <a:buSzPts val="2000"/>
              <a:buFont typeface="Cormorant Garamond"/>
              <a:buAutoNum type="arabicPeriod"/>
            </a:pPr>
            <a:r>
              <a:rPr b="1" lang="en-US" sz="2000">
                <a:latin typeface="Cormorant Garamond"/>
                <a:ea typeface="Cormorant Garamond"/>
                <a:cs typeface="Cormorant Garamond"/>
                <a:sym typeface="Cormorant Garamond"/>
              </a:rPr>
              <a:t>Interfaces</a:t>
            </a:r>
            <a:endParaRPr b="1" sz="2000">
              <a:latin typeface="Cormorant Garamond"/>
              <a:ea typeface="Cormorant Garamond"/>
              <a:cs typeface="Cormorant Garamond"/>
              <a:sym typeface="Cormorant Garamond"/>
            </a:endParaRPr>
          </a:p>
          <a:p>
            <a:pPr indent="-355600" lvl="0" marL="457200" rtl="0" algn="l">
              <a:lnSpc>
                <a:spcPct val="115000"/>
              </a:lnSpc>
              <a:spcBef>
                <a:spcPts val="0"/>
              </a:spcBef>
              <a:spcAft>
                <a:spcPts val="0"/>
              </a:spcAft>
              <a:buSzPts val="2000"/>
              <a:buFont typeface="Cormorant Garamond"/>
              <a:buAutoNum type="arabicPeriod"/>
            </a:pPr>
            <a:r>
              <a:rPr b="1" lang="en-US" sz="2000">
                <a:latin typeface="Cormorant Garamond"/>
                <a:ea typeface="Cormorant Garamond"/>
                <a:cs typeface="Cormorant Garamond"/>
                <a:sym typeface="Cormorant Garamond"/>
              </a:rPr>
              <a:t>Methods</a:t>
            </a:r>
            <a:endParaRPr b="1" sz="2000">
              <a:latin typeface="Cormorant Garamond"/>
              <a:ea typeface="Cormorant Garamond"/>
              <a:cs typeface="Cormorant Garamond"/>
              <a:sym typeface="Cormorant Garamond"/>
            </a:endParaRPr>
          </a:p>
          <a:p>
            <a:pPr indent="-355600" lvl="0" marL="457200" rtl="0" algn="l">
              <a:lnSpc>
                <a:spcPct val="115000"/>
              </a:lnSpc>
              <a:spcBef>
                <a:spcPts val="0"/>
              </a:spcBef>
              <a:spcAft>
                <a:spcPts val="0"/>
              </a:spcAft>
              <a:buSzPts val="2000"/>
              <a:buFont typeface="Cormorant Garamond"/>
              <a:buAutoNum type="arabicPeriod"/>
            </a:pPr>
            <a:r>
              <a:rPr b="1" lang="en-US" sz="2000">
                <a:latin typeface="Cormorant Garamond"/>
                <a:ea typeface="Cormorant Garamond"/>
                <a:cs typeface="Cormorant Garamond"/>
                <a:sym typeface="Cormorant Garamond"/>
              </a:rPr>
              <a:t>Constructors</a:t>
            </a:r>
            <a:endParaRPr b="1" sz="2000">
              <a:latin typeface="Cormorant Garamond"/>
              <a:ea typeface="Cormorant Garamond"/>
              <a:cs typeface="Cormorant Garamond"/>
              <a:sym typeface="Cormorant Garamond"/>
            </a:endParaRPr>
          </a:p>
          <a:p>
            <a:pPr indent="-355600" lvl="0" marL="457200" rtl="0" algn="l">
              <a:lnSpc>
                <a:spcPct val="115000"/>
              </a:lnSpc>
              <a:spcBef>
                <a:spcPts val="0"/>
              </a:spcBef>
              <a:spcAft>
                <a:spcPts val="0"/>
              </a:spcAft>
              <a:buSzPts val="2000"/>
              <a:buFont typeface="Cormorant Garamond"/>
              <a:buAutoNum type="arabicPeriod"/>
            </a:pPr>
            <a:r>
              <a:rPr b="1" lang="en-US" sz="2000">
                <a:latin typeface="Cormorant Garamond"/>
                <a:ea typeface="Cormorant Garamond"/>
                <a:cs typeface="Cormorant Garamond"/>
                <a:sym typeface="Cormorant Garamond"/>
              </a:rPr>
              <a:t>Fields</a:t>
            </a:r>
            <a:endParaRPr b="1" sz="2000">
              <a:latin typeface="Cormorant Garamond"/>
              <a:ea typeface="Cormorant Garamond"/>
              <a:cs typeface="Cormorant Garamond"/>
              <a:sym typeface="Cormorant Garamond"/>
            </a:endParaRPr>
          </a:p>
          <a:p>
            <a:pPr indent="0" lvl="0" marL="0" rtl="0" algn="l">
              <a:lnSpc>
                <a:spcPct val="115000"/>
              </a:lnSpc>
              <a:spcBef>
                <a:spcPts val="1400"/>
              </a:spcBef>
              <a:spcAft>
                <a:spcPts val="0"/>
              </a:spcAft>
              <a:buNone/>
            </a:pPr>
            <a:r>
              <a:rPr lang="en-US" sz="2000">
                <a:solidFill>
                  <a:srgbClr val="C00000"/>
                </a:solidFill>
                <a:latin typeface="Cormorant Garamond"/>
                <a:ea typeface="Cormorant Garamond"/>
                <a:cs typeface="Cormorant Garamond"/>
                <a:sym typeface="Cormorant Garamond"/>
              </a:rPr>
              <a:t>Structure of</a:t>
            </a:r>
            <a:r>
              <a:rPr lang="en-US" sz="2000">
                <a:solidFill>
                  <a:srgbClr val="C00000"/>
                </a:solidFill>
                <a:latin typeface="Cormorant Garamond"/>
                <a:ea typeface="Cormorant Garamond"/>
                <a:cs typeface="Cormorant Garamond"/>
                <a:sym typeface="Cormorant Garamond"/>
              </a:rPr>
              <a:t> a Documentation Comment</a:t>
            </a:r>
            <a:endParaRPr sz="2000">
              <a:solidFill>
                <a:srgbClr val="C00000"/>
              </a:solidFill>
              <a:latin typeface="Cormorant Garamond"/>
              <a:ea typeface="Cormorant Garamond"/>
              <a:cs typeface="Cormorant Garamond"/>
              <a:sym typeface="Cormorant Garamond"/>
            </a:endParaRPr>
          </a:p>
          <a:p>
            <a:pPr indent="0" lvl="0" marL="0" rtl="0" algn="l">
              <a:lnSpc>
                <a:spcPct val="115000"/>
              </a:lnSpc>
              <a:spcBef>
                <a:spcPts val="1200"/>
              </a:spcBef>
              <a:spcAft>
                <a:spcPts val="0"/>
              </a:spcAft>
              <a:buNone/>
            </a:pPr>
            <a:r>
              <a:rPr lang="en-US" sz="2000">
                <a:latin typeface="Cormorant Garamond"/>
                <a:ea typeface="Cormorant Garamond"/>
                <a:cs typeface="Cormorant Garamond"/>
                <a:sym typeface="Cormorant Garamond"/>
              </a:rPr>
              <a:t>A documentation comment typically consists of:</a:t>
            </a:r>
            <a:endParaRPr sz="2000">
              <a:latin typeface="Cormorant Garamond"/>
              <a:ea typeface="Cormorant Garamond"/>
              <a:cs typeface="Cormorant Garamond"/>
              <a:sym typeface="Cormorant Garamond"/>
            </a:endParaRPr>
          </a:p>
          <a:p>
            <a:pPr indent="-355600" lvl="0" marL="457200" rtl="0" algn="l">
              <a:lnSpc>
                <a:spcPct val="115000"/>
              </a:lnSpc>
              <a:spcBef>
                <a:spcPts val="1200"/>
              </a:spcBef>
              <a:spcAft>
                <a:spcPts val="0"/>
              </a:spcAft>
              <a:buSzPts val="2000"/>
              <a:buFont typeface="Cormorant Garamond"/>
              <a:buAutoNum type="arabicParenR"/>
            </a:pPr>
            <a:r>
              <a:rPr b="1" lang="en-US" sz="2000">
                <a:latin typeface="Cormorant Garamond"/>
                <a:ea typeface="Cormorant Garamond"/>
                <a:cs typeface="Cormorant Garamond"/>
                <a:sym typeface="Cormorant Garamond"/>
              </a:rPr>
              <a:t>Description</a:t>
            </a:r>
            <a:r>
              <a:rPr lang="en-US" sz="2000">
                <a:latin typeface="Cormorant Garamond"/>
                <a:ea typeface="Cormorant Garamond"/>
                <a:cs typeface="Cormorant Garamond"/>
                <a:sym typeface="Cormorant Garamond"/>
              </a:rPr>
              <a:t>: A general description of the element.</a:t>
            </a:r>
            <a:endParaRPr sz="2000">
              <a:latin typeface="Cormorant Garamond"/>
              <a:ea typeface="Cormorant Garamond"/>
              <a:cs typeface="Cormorant Garamond"/>
              <a:sym typeface="Cormorant Garamond"/>
            </a:endParaRPr>
          </a:p>
          <a:p>
            <a:pPr indent="-355600" lvl="0" marL="457200" rtl="0" algn="l">
              <a:lnSpc>
                <a:spcPct val="115000"/>
              </a:lnSpc>
              <a:spcBef>
                <a:spcPts val="0"/>
              </a:spcBef>
              <a:spcAft>
                <a:spcPts val="0"/>
              </a:spcAft>
              <a:buSzPts val="2000"/>
              <a:buFont typeface="Cormorant Garamond"/>
              <a:buAutoNum type="arabicParenR"/>
            </a:pPr>
            <a:r>
              <a:rPr b="1" lang="en-US" sz="2000">
                <a:latin typeface="Cormorant Garamond"/>
                <a:ea typeface="Cormorant Garamond"/>
                <a:cs typeface="Cormorant Garamond"/>
                <a:sym typeface="Cormorant Garamond"/>
              </a:rPr>
              <a:t>Tags</a:t>
            </a:r>
            <a:r>
              <a:rPr lang="en-US" sz="2000">
                <a:latin typeface="Cormorant Garamond"/>
                <a:ea typeface="Cormorant Garamond"/>
                <a:cs typeface="Cormorant Garamond"/>
                <a:sym typeface="Cormorant Garamond"/>
              </a:rPr>
              <a:t>: Special annotations to provide additional information.</a:t>
            </a:r>
            <a:endParaRPr b="1" sz="2000">
              <a:latin typeface="Cormorant Garamond"/>
              <a:ea typeface="Cormorant Garamond"/>
              <a:cs typeface="Cormorant Garamond"/>
              <a:sym typeface="Cormorant 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2ac37ee73a_0_32"/>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2000">
                <a:solidFill>
                  <a:srgbClr val="C00000"/>
                </a:solidFill>
                <a:highlight>
                  <a:schemeClr val="lt1"/>
                </a:highlight>
                <a:latin typeface="Cormorant Garamond"/>
                <a:ea typeface="Cormorant Garamond"/>
                <a:cs typeface="Cormorant Garamond"/>
                <a:sym typeface="Cormorant Garamond"/>
              </a:rPr>
              <a:t>Tags :</a:t>
            </a:r>
            <a:endParaRPr sz="2000">
              <a:solidFill>
                <a:srgbClr val="C00000"/>
              </a:solidFill>
              <a:highlight>
                <a:schemeClr val="lt1"/>
              </a:highlight>
              <a:latin typeface="Cormorant Garamond"/>
              <a:ea typeface="Cormorant Garamond"/>
              <a:cs typeface="Cormorant Garamond"/>
              <a:sym typeface="Cormorant Garamond"/>
            </a:endParaRPr>
          </a:p>
          <a:p>
            <a:pPr indent="0" lvl="0" marL="0" rtl="0" algn="l">
              <a:lnSpc>
                <a:spcPct val="107000"/>
              </a:lnSpc>
              <a:spcBef>
                <a:spcPts val="1100"/>
              </a:spcBef>
              <a:spcAft>
                <a:spcPts val="800"/>
              </a:spcAft>
              <a:buNone/>
            </a:pPr>
            <a:r>
              <a:t/>
            </a:r>
            <a:endParaRPr sz="2000">
              <a:solidFill>
                <a:srgbClr val="C00000"/>
              </a:solidFill>
              <a:latin typeface="Cormorant Garamond"/>
              <a:ea typeface="Cormorant Garamond"/>
              <a:cs typeface="Cormorant Garamond"/>
              <a:sym typeface="Cormorant Garamond"/>
            </a:endParaRPr>
          </a:p>
        </p:txBody>
      </p:sp>
      <p:graphicFrame>
        <p:nvGraphicFramePr>
          <p:cNvPr id="121" name="Google Shape;121;g32ac37ee73a_0_32"/>
          <p:cNvGraphicFramePr/>
          <p:nvPr/>
        </p:nvGraphicFramePr>
        <p:xfrm>
          <a:off x="286750" y="593800"/>
          <a:ext cx="3000000" cy="3000000"/>
        </p:xfrm>
        <a:graphic>
          <a:graphicData uri="http://schemas.openxmlformats.org/drawingml/2006/table">
            <a:tbl>
              <a:tblPr>
                <a:noFill/>
                <a:tableStyleId>{48905F49-702D-4E38-BD9C-0D4511BD993E}</a:tableStyleId>
              </a:tblPr>
              <a:tblGrid>
                <a:gridCol w="1609600"/>
                <a:gridCol w="9890300"/>
              </a:tblGrid>
              <a:tr h="444825">
                <a:tc>
                  <a:txBody>
                    <a:bodyPr/>
                    <a:lstStyle/>
                    <a:p>
                      <a:pPr indent="0" lvl="0" marL="0" rtl="0" algn="l">
                        <a:lnSpc>
                          <a:spcPct val="90000"/>
                        </a:lnSpc>
                        <a:spcBef>
                          <a:spcPts val="0"/>
                        </a:spcBef>
                        <a:spcAft>
                          <a:spcPts val="0"/>
                        </a:spcAft>
                        <a:buNone/>
                      </a:pPr>
                      <a:r>
                        <a:rPr lang="en-US" sz="2000">
                          <a:solidFill>
                            <a:srgbClr val="8E7CC3"/>
                          </a:solidFill>
                          <a:latin typeface="Cormorant Garamond"/>
                          <a:ea typeface="Cormorant Garamond"/>
                          <a:cs typeface="Cormorant Garamond"/>
                          <a:sym typeface="Cormorant Garamond"/>
                        </a:rPr>
                        <a:t>@author</a:t>
                      </a:r>
                      <a:endParaRPr/>
                    </a:p>
                  </a:txBody>
                  <a:tcPr marT="91425" marB="91425" marR="91425" marL="91425"/>
                </a:tc>
                <a:tc>
                  <a:txBody>
                    <a:bodyPr/>
                    <a:lstStyle/>
                    <a:p>
                      <a:pPr indent="0" lvl="0" marL="0" rtl="0" algn="l">
                        <a:lnSpc>
                          <a:spcPct val="90000"/>
                        </a:lnSpc>
                        <a:spcBef>
                          <a:spcPts val="0"/>
                        </a:spcBef>
                        <a:spcAft>
                          <a:spcPts val="0"/>
                        </a:spcAft>
                        <a:buNone/>
                      </a:pPr>
                      <a:r>
                        <a:rPr lang="en-US" sz="2000">
                          <a:solidFill>
                            <a:schemeClr val="dk1"/>
                          </a:solidFill>
                          <a:latin typeface="Cormorant Garamond"/>
                          <a:ea typeface="Cormorant Garamond"/>
                          <a:cs typeface="Cormorant Garamond"/>
                          <a:sym typeface="Cormorant Garamond"/>
                        </a:rPr>
                        <a:t>Specifies the author(s) of the class or method.</a:t>
                      </a:r>
                      <a:endParaRPr/>
                    </a:p>
                  </a:txBody>
                  <a:tcPr marT="91425" marB="91425" marR="91425" marL="91425"/>
                </a:tc>
              </a:tr>
              <a:tr h="444825">
                <a:tc>
                  <a:txBody>
                    <a:bodyPr/>
                    <a:lstStyle/>
                    <a:p>
                      <a:pPr indent="0" lvl="0" marL="0" rtl="0" algn="l">
                        <a:lnSpc>
                          <a:spcPct val="90000"/>
                        </a:lnSpc>
                        <a:spcBef>
                          <a:spcPts val="0"/>
                        </a:spcBef>
                        <a:spcAft>
                          <a:spcPts val="0"/>
                        </a:spcAft>
                        <a:buNone/>
                      </a:pPr>
                      <a:r>
                        <a:rPr lang="en-US" sz="2000">
                          <a:solidFill>
                            <a:srgbClr val="8E7CC3"/>
                          </a:solidFill>
                          <a:latin typeface="Cormorant Garamond"/>
                          <a:ea typeface="Cormorant Garamond"/>
                          <a:cs typeface="Cormorant Garamond"/>
                          <a:sym typeface="Cormorant Garamond"/>
                        </a:rPr>
                        <a:t>@version</a:t>
                      </a:r>
                      <a:r>
                        <a:rPr lang="en-US" sz="2000">
                          <a:solidFill>
                            <a:schemeClr val="dk1"/>
                          </a:solidFill>
                          <a:latin typeface="Cormorant Garamond"/>
                          <a:ea typeface="Cormorant Garamond"/>
                          <a:cs typeface="Cormorant Garamond"/>
                          <a:sym typeface="Cormorant Garamond"/>
                        </a:rPr>
                        <a:t> </a:t>
                      </a:r>
                      <a:endParaRPr/>
                    </a:p>
                  </a:txBody>
                  <a:tcPr marT="91425" marB="91425" marR="91425" marL="91425"/>
                </a:tc>
                <a:tc>
                  <a:txBody>
                    <a:bodyPr/>
                    <a:lstStyle/>
                    <a:p>
                      <a:pPr indent="0" lvl="0" marL="0" rtl="0" algn="l">
                        <a:lnSpc>
                          <a:spcPct val="90000"/>
                        </a:lnSpc>
                        <a:spcBef>
                          <a:spcPts val="0"/>
                        </a:spcBef>
                        <a:spcAft>
                          <a:spcPts val="0"/>
                        </a:spcAft>
                        <a:buNone/>
                      </a:pPr>
                      <a:r>
                        <a:rPr lang="en-US" sz="2000">
                          <a:solidFill>
                            <a:schemeClr val="dk1"/>
                          </a:solidFill>
                          <a:latin typeface="Cormorant Garamond"/>
                          <a:ea typeface="Cormorant Garamond"/>
                          <a:cs typeface="Cormorant Garamond"/>
                          <a:sym typeface="Cormorant Garamond"/>
                        </a:rPr>
                        <a:t>This tag provides version information for a class or method. It is often used to indicate the version of the code, the date of the version, and the author or developer responsible for that version. </a:t>
                      </a:r>
                      <a:r>
                        <a:rPr b="1" lang="en-US">
                          <a:solidFill>
                            <a:srgbClr val="188038"/>
                          </a:solidFill>
                          <a:latin typeface="Consolas"/>
                          <a:ea typeface="Consolas"/>
                          <a:cs typeface="Consolas"/>
                          <a:sym typeface="Consolas"/>
                        </a:rPr>
                        <a:t>@version 1.1, 2023-01-01, Swasthik</a:t>
                      </a:r>
                      <a:r>
                        <a:rPr lang="en-US" sz="2000">
                          <a:solidFill>
                            <a:schemeClr val="dk1"/>
                          </a:solidFill>
                          <a:latin typeface="Cormorant Garamond"/>
                          <a:ea typeface="Cormorant Garamond"/>
                          <a:cs typeface="Cormorant Garamond"/>
                          <a:sym typeface="Cormorant Garamond"/>
                        </a:rPr>
                        <a:t> indicates that the version is </a:t>
                      </a:r>
                      <a:r>
                        <a:rPr lang="en-US" sz="2000">
                          <a:solidFill>
                            <a:srgbClr val="188038"/>
                          </a:solidFill>
                          <a:latin typeface="Cormorant Garamond"/>
                          <a:ea typeface="Cormorant Garamond"/>
                          <a:cs typeface="Cormorant Garamond"/>
                          <a:sym typeface="Cormorant Garamond"/>
                        </a:rPr>
                        <a:t>1.1</a:t>
                      </a:r>
                      <a:r>
                        <a:rPr lang="en-US" sz="2000">
                          <a:solidFill>
                            <a:schemeClr val="dk1"/>
                          </a:solidFill>
                          <a:latin typeface="Cormorant Garamond"/>
                          <a:ea typeface="Cormorant Garamond"/>
                          <a:cs typeface="Cormorant Garamond"/>
                          <a:sym typeface="Cormorant Garamond"/>
                        </a:rPr>
                        <a:t>, it was released on </a:t>
                      </a:r>
                      <a:r>
                        <a:rPr lang="en-US" sz="2000">
                          <a:solidFill>
                            <a:srgbClr val="188038"/>
                          </a:solidFill>
                          <a:latin typeface="Cormorant Garamond"/>
                          <a:ea typeface="Cormorant Garamond"/>
                          <a:cs typeface="Cormorant Garamond"/>
                          <a:sym typeface="Cormorant Garamond"/>
                        </a:rPr>
                        <a:t>2023-01-01</a:t>
                      </a:r>
                      <a:r>
                        <a:rPr lang="en-US" sz="2000">
                          <a:solidFill>
                            <a:schemeClr val="dk1"/>
                          </a:solidFill>
                          <a:latin typeface="Cormorant Garamond"/>
                          <a:ea typeface="Cormorant Garamond"/>
                          <a:cs typeface="Cormorant Garamond"/>
                          <a:sym typeface="Cormorant Garamond"/>
                        </a:rPr>
                        <a:t>, and "Swasthik" was the author or developer responsible for this version.</a:t>
                      </a:r>
                      <a:endParaRPr/>
                    </a:p>
                  </a:txBody>
                  <a:tcPr marT="91425" marB="91425" marR="91425" marL="91425"/>
                </a:tc>
              </a:tr>
              <a:tr h="444825">
                <a:tc>
                  <a:txBody>
                    <a:bodyPr/>
                    <a:lstStyle/>
                    <a:p>
                      <a:pPr indent="0" lvl="0" marL="0" rtl="0" algn="l">
                        <a:lnSpc>
                          <a:spcPct val="90000"/>
                        </a:lnSpc>
                        <a:spcBef>
                          <a:spcPts val="0"/>
                        </a:spcBef>
                        <a:spcAft>
                          <a:spcPts val="0"/>
                        </a:spcAft>
                        <a:buNone/>
                      </a:pPr>
                      <a:r>
                        <a:rPr lang="en-US" sz="2000">
                          <a:solidFill>
                            <a:srgbClr val="8E7CC3"/>
                          </a:solidFill>
                          <a:latin typeface="Cormorant Garamond"/>
                          <a:ea typeface="Cormorant Garamond"/>
                          <a:cs typeface="Cormorant Garamond"/>
                          <a:sym typeface="Cormorant Garamond"/>
                        </a:rPr>
                        <a:t>@since</a:t>
                      </a:r>
                      <a:endParaRPr sz="2000">
                        <a:solidFill>
                          <a:srgbClr val="8E7CC3"/>
                        </a:solidFill>
                        <a:latin typeface="Cormorant Garamond"/>
                        <a:ea typeface="Cormorant Garamond"/>
                        <a:cs typeface="Cormorant Garamond"/>
                        <a:sym typeface="Cormorant Garamond"/>
                      </a:endParaRPr>
                    </a:p>
                  </a:txBody>
                  <a:tcPr marT="91425" marB="91425" marR="91425" marL="91425"/>
                </a:tc>
                <a:tc>
                  <a:txBody>
                    <a:bodyPr/>
                    <a:lstStyle/>
                    <a:p>
                      <a:pPr indent="0" lvl="0" marL="0" rtl="0" algn="l">
                        <a:lnSpc>
                          <a:spcPct val="90000"/>
                        </a:lnSpc>
                        <a:spcBef>
                          <a:spcPts val="0"/>
                        </a:spcBef>
                        <a:spcAft>
                          <a:spcPts val="0"/>
                        </a:spcAft>
                        <a:buNone/>
                      </a:pPr>
                      <a:r>
                        <a:rPr lang="en-US" sz="2000">
                          <a:solidFill>
                            <a:schemeClr val="dk1"/>
                          </a:solidFill>
                          <a:latin typeface="Cormorant Garamond"/>
                          <a:ea typeface="Cormorant Garamond"/>
                          <a:cs typeface="Cormorant Garamond"/>
                          <a:sym typeface="Cormorant Garamond"/>
                        </a:rPr>
                        <a:t>Indicates the version since which the class or method has been available.</a:t>
                      </a:r>
                      <a:endParaRPr sz="2000">
                        <a:solidFill>
                          <a:schemeClr val="dk1"/>
                        </a:solidFill>
                        <a:latin typeface="Cormorant Garamond"/>
                        <a:ea typeface="Cormorant Garamond"/>
                        <a:cs typeface="Cormorant Garamond"/>
                        <a:sym typeface="Cormorant Garamond"/>
                      </a:endParaRPr>
                    </a:p>
                  </a:txBody>
                  <a:tcPr marT="91425" marB="91425" marR="91425" marL="91425"/>
                </a:tc>
              </a:tr>
              <a:tr h="444825">
                <a:tc>
                  <a:txBody>
                    <a:bodyPr/>
                    <a:lstStyle/>
                    <a:p>
                      <a:pPr indent="0" lvl="0" marL="0" rtl="0" algn="l">
                        <a:lnSpc>
                          <a:spcPct val="90000"/>
                        </a:lnSpc>
                        <a:spcBef>
                          <a:spcPts val="0"/>
                        </a:spcBef>
                        <a:spcAft>
                          <a:spcPts val="0"/>
                        </a:spcAft>
                        <a:buNone/>
                      </a:pPr>
                      <a:r>
                        <a:rPr lang="en-US" sz="2000">
                          <a:solidFill>
                            <a:srgbClr val="8E7CC3"/>
                          </a:solidFill>
                          <a:latin typeface="Cormorant Garamond"/>
                          <a:ea typeface="Cormorant Garamond"/>
                          <a:cs typeface="Cormorant Garamond"/>
                          <a:sym typeface="Cormorant Garamond"/>
                        </a:rPr>
                        <a:t>@code</a:t>
                      </a:r>
                      <a:endParaRPr/>
                    </a:p>
                  </a:txBody>
                  <a:tcPr marT="91425" marB="91425" marR="91425" marL="91425"/>
                </a:tc>
                <a:tc>
                  <a:txBody>
                    <a:bodyPr/>
                    <a:lstStyle/>
                    <a:p>
                      <a:pPr indent="0" lvl="0" marL="0" rtl="0" algn="l">
                        <a:lnSpc>
                          <a:spcPct val="90000"/>
                        </a:lnSpc>
                        <a:spcBef>
                          <a:spcPts val="0"/>
                        </a:spcBef>
                        <a:spcAft>
                          <a:spcPts val="0"/>
                        </a:spcAft>
                        <a:buNone/>
                      </a:pPr>
                      <a:r>
                        <a:rPr lang="en-US" sz="2000">
                          <a:solidFill>
                            <a:schemeClr val="dk1"/>
                          </a:solidFill>
                          <a:latin typeface="Cormorant Garamond"/>
                          <a:ea typeface="Cormorant Garamond"/>
                          <a:cs typeface="Cormorant Garamond"/>
                          <a:sym typeface="Cormorant Garamond"/>
                        </a:rPr>
                        <a:t>Formats text as inline code, useful for method or variable names. This is helpful when you want to highlight code snippets, such as method names, variables, or expressions, in the generated Javadoc HTML output. When used, the </a:t>
                      </a:r>
                      <a:r>
                        <a:rPr lang="en-US" sz="2000">
                          <a:solidFill>
                            <a:srgbClr val="188038"/>
                          </a:solidFill>
                          <a:latin typeface="Cormorant Garamond"/>
                          <a:ea typeface="Cormorant Garamond"/>
                          <a:cs typeface="Cormorant Garamond"/>
                          <a:sym typeface="Cormorant Garamond"/>
                        </a:rPr>
                        <a:t>@code</a:t>
                      </a:r>
                      <a:r>
                        <a:rPr lang="en-US" sz="2000">
                          <a:solidFill>
                            <a:schemeClr val="dk1"/>
                          </a:solidFill>
                          <a:latin typeface="Cormorant Garamond"/>
                          <a:ea typeface="Cormorant Garamond"/>
                          <a:cs typeface="Cormorant Garamond"/>
                          <a:sym typeface="Cormorant Garamond"/>
                        </a:rPr>
                        <a:t> tag formats the text in a monospace font and distinguishes it as code.</a:t>
                      </a:r>
                      <a:endParaRPr/>
                    </a:p>
                  </a:txBody>
                  <a:tcPr marT="91425" marB="91425" marR="91425" marL="91425"/>
                </a:tc>
              </a:tr>
              <a:tr h="444825">
                <a:tc>
                  <a:txBody>
                    <a:bodyPr/>
                    <a:lstStyle/>
                    <a:p>
                      <a:pPr indent="0" lvl="0" marL="0" rtl="0" algn="l">
                        <a:lnSpc>
                          <a:spcPct val="90000"/>
                        </a:lnSpc>
                        <a:spcBef>
                          <a:spcPts val="0"/>
                        </a:spcBef>
                        <a:spcAft>
                          <a:spcPts val="0"/>
                        </a:spcAft>
                        <a:buNone/>
                      </a:pPr>
                      <a:r>
                        <a:rPr lang="en-US" sz="2000">
                          <a:solidFill>
                            <a:srgbClr val="8E7CC3"/>
                          </a:solidFill>
                          <a:latin typeface="Cormorant Garamond"/>
                          <a:ea typeface="Cormorant Garamond"/>
                          <a:cs typeface="Cormorant Garamond"/>
                          <a:sym typeface="Cormorant Garamond"/>
                        </a:rPr>
                        <a:t>{@literal}</a:t>
                      </a:r>
                      <a:endParaRPr/>
                    </a:p>
                  </a:txBody>
                  <a:tcPr marT="91425" marB="91425" marR="91425" marL="91425"/>
                </a:tc>
                <a:tc>
                  <a:txBody>
                    <a:bodyPr/>
                    <a:lstStyle/>
                    <a:p>
                      <a:pPr indent="0" lvl="0" marL="0" rtl="0" algn="l">
                        <a:lnSpc>
                          <a:spcPct val="90000"/>
                        </a:lnSpc>
                        <a:spcBef>
                          <a:spcPts val="0"/>
                        </a:spcBef>
                        <a:spcAft>
                          <a:spcPts val="0"/>
                        </a:spcAft>
                        <a:buNone/>
                      </a:pPr>
                      <a:r>
                        <a:rPr lang="en-US" sz="2000">
                          <a:solidFill>
                            <a:schemeClr val="dk1"/>
                          </a:solidFill>
                          <a:latin typeface="Cormorant Garamond"/>
                          <a:ea typeface="Cormorant Garamond"/>
                          <a:cs typeface="Cormorant Garamond"/>
                          <a:sym typeface="Cormorant Garamond"/>
                        </a:rPr>
                        <a:t>Displays text without interpreting special characters (like </a:t>
                      </a:r>
                      <a:r>
                        <a:rPr lang="en-US" sz="2000">
                          <a:solidFill>
                            <a:srgbClr val="188038"/>
                          </a:solidFill>
                          <a:latin typeface="Cormorant Garamond"/>
                          <a:ea typeface="Cormorant Garamond"/>
                          <a:cs typeface="Cormorant Garamond"/>
                          <a:sym typeface="Cormorant Garamond"/>
                        </a:rPr>
                        <a:t>&lt;</a:t>
                      </a:r>
                      <a:r>
                        <a:rPr lang="en-US" sz="2000">
                          <a:solidFill>
                            <a:schemeClr val="dk1"/>
                          </a:solidFill>
                          <a:latin typeface="Cormorant Garamond"/>
                          <a:ea typeface="Cormorant Garamond"/>
                          <a:cs typeface="Cormorant Garamond"/>
                          <a:sym typeface="Cormorant Garamond"/>
                        </a:rPr>
                        <a:t>, </a:t>
                      </a:r>
                      <a:r>
                        <a:rPr lang="en-US" sz="2000">
                          <a:solidFill>
                            <a:srgbClr val="188038"/>
                          </a:solidFill>
                          <a:latin typeface="Cormorant Garamond"/>
                          <a:ea typeface="Cormorant Garamond"/>
                          <a:cs typeface="Cormorant Garamond"/>
                          <a:sym typeface="Cormorant Garamond"/>
                        </a:rPr>
                        <a:t>&gt;</a:t>
                      </a:r>
                      <a:r>
                        <a:rPr lang="en-US" sz="2000">
                          <a:solidFill>
                            <a:schemeClr val="dk1"/>
                          </a:solidFill>
                          <a:latin typeface="Cormorant Garamond"/>
                          <a:ea typeface="Cormorant Garamond"/>
                          <a:cs typeface="Cormorant Garamond"/>
                          <a:sym typeface="Cormorant Garamond"/>
                        </a:rPr>
                        <a:t>, or </a:t>
                      </a:r>
                      <a:r>
                        <a:rPr lang="en-US" sz="2000">
                          <a:solidFill>
                            <a:srgbClr val="188038"/>
                          </a:solidFill>
                          <a:latin typeface="Cormorant Garamond"/>
                          <a:ea typeface="Cormorant Garamond"/>
                          <a:cs typeface="Cormorant Garamond"/>
                          <a:sym typeface="Cormorant Garamond"/>
                        </a:rPr>
                        <a:t>&amp;</a:t>
                      </a:r>
                      <a:r>
                        <a:rPr lang="en-US" sz="2000">
                          <a:solidFill>
                            <a:schemeClr val="dk1"/>
                          </a:solidFill>
                          <a:latin typeface="Cormorant Garamond"/>
                          <a:ea typeface="Cormorant Garamond"/>
                          <a:cs typeface="Cormorant Garamond"/>
                          <a:sym typeface="Cormorant Garamond"/>
                        </a:rPr>
                        <a:t>). which means it will be displayed exactly as written, including special characters.</a:t>
                      </a:r>
                      <a:endParaRPr/>
                    </a:p>
                  </a:txBody>
                  <a:tcPr marT="91425" marB="91425" marR="91425" marL="91425"/>
                </a:tc>
              </a:tr>
              <a:tr h="444825">
                <a:tc>
                  <a:txBody>
                    <a:bodyPr/>
                    <a:lstStyle/>
                    <a:p>
                      <a:pPr indent="0" lvl="0" marL="0" rtl="0" algn="l">
                        <a:lnSpc>
                          <a:spcPct val="90000"/>
                        </a:lnSpc>
                        <a:spcBef>
                          <a:spcPts val="0"/>
                        </a:spcBef>
                        <a:spcAft>
                          <a:spcPts val="0"/>
                        </a:spcAft>
                        <a:buNone/>
                      </a:pPr>
                      <a:r>
                        <a:rPr lang="en-US" sz="2000">
                          <a:solidFill>
                            <a:srgbClr val="8E7CC3"/>
                          </a:solidFill>
                          <a:latin typeface="Cormorant Garamond"/>
                          <a:ea typeface="Cormorant Garamond"/>
                          <a:cs typeface="Cormorant Garamond"/>
                          <a:sym typeface="Cormorant Garamond"/>
                        </a:rPr>
                        <a:t>@see</a:t>
                      </a:r>
                      <a:endParaRPr/>
                    </a:p>
                  </a:txBody>
                  <a:tcPr marT="91425" marB="91425" marR="91425" marL="91425"/>
                </a:tc>
                <a:tc>
                  <a:txBody>
                    <a:bodyPr/>
                    <a:lstStyle/>
                    <a:p>
                      <a:pPr indent="0" lvl="0" marL="0" rtl="0" algn="l">
                        <a:lnSpc>
                          <a:spcPct val="90000"/>
                        </a:lnSpc>
                        <a:spcBef>
                          <a:spcPts val="0"/>
                        </a:spcBef>
                        <a:spcAft>
                          <a:spcPts val="0"/>
                        </a:spcAft>
                        <a:buNone/>
                      </a:pPr>
                      <a:r>
                        <a:rPr lang="en-US" sz="2000">
                          <a:solidFill>
                            <a:schemeClr val="dk1"/>
                          </a:solidFill>
                          <a:latin typeface="Cormorant Garamond"/>
                          <a:ea typeface="Cormorant Garamond"/>
                          <a:cs typeface="Cormorant Garamond"/>
                          <a:sym typeface="Cormorant Garamond"/>
                        </a:rPr>
                        <a:t>Provides a reference to another method, class, or field for further reading</a:t>
                      </a:r>
                      <a:endParaRPr/>
                    </a:p>
                  </a:txBody>
                  <a:tcPr marT="91425" marB="91425" marR="91425" marL="91425"/>
                </a:tc>
              </a:tr>
              <a:tr h="444825">
                <a:tc>
                  <a:txBody>
                    <a:bodyPr/>
                    <a:lstStyle/>
                    <a:p>
                      <a:pPr indent="0" lvl="0" marL="0" rtl="0" algn="l">
                        <a:lnSpc>
                          <a:spcPct val="90000"/>
                        </a:lnSpc>
                        <a:spcBef>
                          <a:spcPts val="0"/>
                        </a:spcBef>
                        <a:spcAft>
                          <a:spcPts val="0"/>
                        </a:spcAft>
                        <a:buNone/>
                      </a:pPr>
                      <a:r>
                        <a:rPr lang="en-US" sz="2000">
                          <a:solidFill>
                            <a:srgbClr val="674EA7"/>
                          </a:solidFill>
                          <a:latin typeface="Cormorant Garamond"/>
                          <a:ea typeface="Cormorant Garamond"/>
                          <a:cs typeface="Cormorant Garamond"/>
                          <a:sym typeface="Cormorant Garamond"/>
                        </a:rPr>
                        <a:t>@link</a:t>
                      </a:r>
                      <a:endParaRPr/>
                    </a:p>
                  </a:txBody>
                  <a:tcPr marT="91425" marB="91425" marR="91425" marL="91425"/>
                </a:tc>
                <a:tc>
                  <a:txBody>
                    <a:bodyPr/>
                    <a:lstStyle/>
                    <a:p>
                      <a:pPr indent="0" lvl="0" marL="0" rtl="0" algn="l">
                        <a:lnSpc>
                          <a:spcPct val="90000"/>
                        </a:lnSpc>
                        <a:spcBef>
                          <a:spcPts val="0"/>
                        </a:spcBef>
                        <a:spcAft>
                          <a:spcPts val="0"/>
                        </a:spcAft>
                        <a:buNone/>
                      </a:pPr>
                      <a:r>
                        <a:rPr lang="en-US" sz="2000">
                          <a:solidFill>
                            <a:schemeClr val="dk1"/>
                          </a:solidFill>
                          <a:latin typeface="Cormorant Garamond"/>
                          <a:ea typeface="Cormorant Garamond"/>
                          <a:cs typeface="Cormorant Garamond"/>
                          <a:sym typeface="Cormorant Garamond"/>
                        </a:rPr>
                        <a:t>Inserts a hyperlink to another method, class, or field in the documentation. @link tag. The @link tag is meant to link to other documentation pages within the same project, not to external URLs.</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27a8a9e7c1_0_3"/>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2000">
                <a:solidFill>
                  <a:srgbClr val="C00000"/>
                </a:solidFill>
                <a:highlight>
                  <a:schemeClr val="lt1"/>
                </a:highlight>
                <a:latin typeface="Cormorant Garamond"/>
                <a:ea typeface="Cormorant Garamond"/>
                <a:cs typeface="Cormorant Garamond"/>
                <a:sym typeface="Cormorant Garamond"/>
              </a:rPr>
              <a:t>Tags :</a:t>
            </a:r>
            <a:endParaRPr sz="2000">
              <a:solidFill>
                <a:srgbClr val="C00000"/>
              </a:solidFill>
              <a:highlight>
                <a:schemeClr val="lt1"/>
              </a:highlight>
              <a:latin typeface="Cormorant Garamond"/>
              <a:ea typeface="Cormorant Garamond"/>
              <a:cs typeface="Cormorant Garamond"/>
              <a:sym typeface="Cormorant Garamond"/>
            </a:endParaRPr>
          </a:p>
          <a:p>
            <a:pPr indent="0" lvl="0" marL="0" rtl="0" algn="l">
              <a:lnSpc>
                <a:spcPct val="107000"/>
              </a:lnSpc>
              <a:spcBef>
                <a:spcPts val="1100"/>
              </a:spcBef>
              <a:spcAft>
                <a:spcPts val="0"/>
              </a:spcAft>
              <a:buNone/>
            </a:pPr>
            <a:r>
              <a:t/>
            </a:r>
            <a:endParaRPr sz="2000">
              <a:solidFill>
                <a:srgbClr val="C00000"/>
              </a:solidFill>
              <a:latin typeface="Cormorant Garamond"/>
              <a:ea typeface="Cormorant Garamond"/>
              <a:cs typeface="Cormorant Garamond"/>
              <a:sym typeface="Cormorant Garamond"/>
            </a:endParaRPr>
          </a:p>
          <a:p>
            <a:pPr indent="0" lvl="0" marL="0" rtl="0" algn="l">
              <a:lnSpc>
                <a:spcPct val="107000"/>
              </a:lnSpc>
              <a:spcBef>
                <a:spcPts val="1100"/>
              </a:spcBef>
              <a:spcAft>
                <a:spcPts val="0"/>
              </a:spcAft>
              <a:buNone/>
            </a:pPr>
            <a:r>
              <a:t/>
            </a:r>
            <a:endParaRPr sz="2000">
              <a:solidFill>
                <a:srgbClr val="C00000"/>
              </a:solidFill>
              <a:latin typeface="Cormorant Garamond"/>
              <a:ea typeface="Cormorant Garamond"/>
              <a:cs typeface="Cormorant Garamond"/>
              <a:sym typeface="Cormorant Garamond"/>
            </a:endParaRPr>
          </a:p>
          <a:p>
            <a:pPr indent="0" lvl="0" marL="0" rtl="0" algn="l">
              <a:lnSpc>
                <a:spcPct val="107000"/>
              </a:lnSpc>
              <a:spcBef>
                <a:spcPts val="1100"/>
              </a:spcBef>
              <a:spcAft>
                <a:spcPts val="0"/>
              </a:spcAft>
              <a:buNone/>
            </a:pPr>
            <a:r>
              <a:t/>
            </a:r>
            <a:endParaRPr sz="2000">
              <a:solidFill>
                <a:srgbClr val="C00000"/>
              </a:solidFill>
              <a:latin typeface="Cormorant Garamond"/>
              <a:ea typeface="Cormorant Garamond"/>
              <a:cs typeface="Cormorant Garamond"/>
              <a:sym typeface="Cormorant Garamond"/>
            </a:endParaRPr>
          </a:p>
          <a:p>
            <a:pPr indent="0" lvl="0" marL="0" rtl="0" algn="l">
              <a:lnSpc>
                <a:spcPct val="107000"/>
              </a:lnSpc>
              <a:spcBef>
                <a:spcPts val="1100"/>
              </a:spcBef>
              <a:spcAft>
                <a:spcPts val="0"/>
              </a:spcAft>
              <a:buNone/>
            </a:pPr>
            <a:r>
              <a:t/>
            </a:r>
            <a:endParaRPr sz="2000">
              <a:solidFill>
                <a:srgbClr val="C00000"/>
              </a:solidFill>
              <a:latin typeface="Cormorant Garamond"/>
              <a:ea typeface="Cormorant Garamond"/>
              <a:cs typeface="Cormorant Garamond"/>
              <a:sym typeface="Cormorant Garamond"/>
            </a:endParaRPr>
          </a:p>
          <a:p>
            <a:pPr indent="0" lvl="0" marL="0" rtl="0" algn="l">
              <a:lnSpc>
                <a:spcPct val="107000"/>
              </a:lnSpc>
              <a:spcBef>
                <a:spcPts val="1100"/>
              </a:spcBef>
              <a:spcAft>
                <a:spcPts val="0"/>
              </a:spcAft>
              <a:buNone/>
            </a:pPr>
            <a:r>
              <a:t/>
            </a:r>
            <a:endParaRPr sz="2000">
              <a:solidFill>
                <a:srgbClr val="C00000"/>
              </a:solidFill>
              <a:latin typeface="Cormorant Garamond"/>
              <a:ea typeface="Cormorant Garamond"/>
              <a:cs typeface="Cormorant Garamond"/>
              <a:sym typeface="Cormorant Garamond"/>
            </a:endParaRPr>
          </a:p>
          <a:p>
            <a:pPr indent="0" lvl="0" marL="0" rtl="0" algn="l">
              <a:lnSpc>
                <a:spcPct val="107000"/>
              </a:lnSpc>
              <a:spcBef>
                <a:spcPts val="1100"/>
              </a:spcBef>
              <a:spcAft>
                <a:spcPts val="0"/>
              </a:spcAft>
              <a:buNone/>
            </a:pPr>
            <a:r>
              <a:t/>
            </a:r>
            <a:endParaRPr sz="2000">
              <a:solidFill>
                <a:srgbClr val="C00000"/>
              </a:solidFill>
              <a:latin typeface="Cormorant Garamond"/>
              <a:ea typeface="Cormorant Garamond"/>
              <a:cs typeface="Cormorant Garamond"/>
              <a:sym typeface="Cormorant Garamond"/>
            </a:endParaRPr>
          </a:p>
          <a:p>
            <a:pPr indent="0" lvl="0" marL="0" rtl="0" algn="l">
              <a:lnSpc>
                <a:spcPct val="107000"/>
              </a:lnSpc>
              <a:spcBef>
                <a:spcPts val="1100"/>
              </a:spcBef>
              <a:spcAft>
                <a:spcPts val="0"/>
              </a:spcAft>
              <a:buNone/>
            </a:pPr>
            <a:r>
              <a:rPr lang="en-US" sz="2000">
                <a:solidFill>
                  <a:srgbClr val="C00000"/>
                </a:solidFill>
                <a:latin typeface="Cormorant Garamond"/>
                <a:ea typeface="Cormorant Garamond"/>
                <a:cs typeface="Cormorant Garamond"/>
                <a:sym typeface="Cormorant Garamond"/>
              </a:rPr>
              <a:t>How to generate docs when we have a java file ?</a:t>
            </a:r>
            <a:endParaRPr sz="2000">
              <a:solidFill>
                <a:srgbClr val="C00000"/>
              </a:solidFill>
              <a:latin typeface="Cormorant Garamond"/>
              <a:ea typeface="Cormorant Garamond"/>
              <a:cs typeface="Cormorant Garamond"/>
              <a:sym typeface="Cormorant Garamond"/>
            </a:endParaRPr>
          </a:p>
          <a:p>
            <a:pPr indent="0" lvl="0" marL="0" rtl="0" algn="l">
              <a:lnSpc>
                <a:spcPct val="107000"/>
              </a:lnSpc>
              <a:spcBef>
                <a:spcPts val="1100"/>
              </a:spcBef>
              <a:spcAft>
                <a:spcPts val="0"/>
              </a:spcAft>
              <a:buNone/>
            </a:pPr>
            <a:r>
              <a:rPr lang="en-US" sz="2000">
                <a:latin typeface="Cormorant Garamond"/>
                <a:ea typeface="Cormorant Garamond"/>
                <a:cs typeface="Cormorant Garamond"/>
                <a:sym typeface="Cormorant Garamond"/>
              </a:rPr>
              <a:t>If we want to generate all html doc files for Calculator.java in current directory → </a:t>
            </a:r>
            <a:r>
              <a:rPr b="1" lang="en-US" sz="2000">
                <a:highlight>
                  <a:srgbClr val="FFFF00"/>
                </a:highlight>
                <a:latin typeface="Cormorant Garamond"/>
                <a:ea typeface="Cormorant Garamond"/>
                <a:cs typeface="Cormorant Garamond"/>
                <a:sym typeface="Cormorant Garamond"/>
              </a:rPr>
              <a:t>javadoc Calculator.java</a:t>
            </a:r>
            <a:endParaRPr b="1" sz="2000">
              <a:highlight>
                <a:srgbClr val="FFFF00"/>
              </a:highlight>
              <a:latin typeface="Cormorant Garamond"/>
              <a:ea typeface="Cormorant Garamond"/>
              <a:cs typeface="Cormorant Garamond"/>
              <a:sym typeface="Cormorant Garamond"/>
            </a:endParaRPr>
          </a:p>
          <a:p>
            <a:pPr indent="0" lvl="0" marL="0" rtl="0" algn="l">
              <a:lnSpc>
                <a:spcPct val="107000"/>
              </a:lnSpc>
              <a:spcBef>
                <a:spcPts val="1100"/>
              </a:spcBef>
              <a:spcAft>
                <a:spcPts val="0"/>
              </a:spcAft>
              <a:buClr>
                <a:schemeClr val="dk1"/>
              </a:buClr>
              <a:buSzPts val="1100"/>
              <a:buFont typeface="Arial"/>
              <a:buNone/>
            </a:pPr>
            <a:r>
              <a:rPr lang="en-US" sz="2000">
                <a:latin typeface="Cormorant Garamond"/>
                <a:ea typeface="Cormorant Garamond"/>
                <a:cs typeface="Cormorant Garamond"/>
                <a:sym typeface="Cormorant Garamond"/>
              </a:rPr>
              <a:t>If we want to generate all html doc files for myFile.java in docs folder under current directory (if folder docs does not exists then it will be created automatically ) → </a:t>
            </a:r>
            <a:r>
              <a:rPr b="1" lang="en-US" sz="2000">
                <a:highlight>
                  <a:srgbClr val="FFFF00"/>
                </a:highlight>
                <a:latin typeface="Cormorant Garamond"/>
                <a:ea typeface="Cormorant Garamond"/>
                <a:cs typeface="Cormorant Garamond"/>
                <a:sym typeface="Cormorant Garamond"/>
              </a:rPr>
              <a:t>javadoc -d docs Calculator.java</a:t>
            </a:r>
            <a:endParaRPr b="1" sz="2000">
              <a:highlight>
                <a:srgbClr val="FFFF00"/>
              </a:highlight>
              <a:latin typeface="Cormorant Garamond"/>
              <a:ea typeface="Cormorant Garamond"/>
              <a:cs typeface="Cormorant Garamond"/>
              <a:sym typeface="Cormorant Garamond"/>
            </a:endParaRPr>
          </a:p>
          <a:p>
            <a:pPr indent="0" lvl="0" marL="0" rtl="0" algn="l">
              <a:lnSpc>
                <a:spcPct val="107000"/>
              </a:lnSpc>
              <a:spcBef>
                <a:spcPts val="1100"/>
              </a:spcBef>
              <a:spcAft>
                <a:spcPts val="800"/>
              </a:spcAft>
              <a:buNone/>
            </a:pPr>
            <a:r>
              <a:t/>
            </a:r>
            <a:endParaRPr sz="2000">
              <a:latin typeface="Cormorant Garamond"/>
              <a:ea typeface="Cormorant Garamond"/>
              <a:cs typeface="Cormorant Garamond"/>
              <a:sym typeface="Cormorant Garamond"/>
            </a:endParaRPr>
          </a:p>
        </p:txBody>
      </p:sp>
      <p:graphicFrame>
        <p:nvGraphicFramePr>
          <p:cNvPr id="127" name="Google Shape;127;g327a8a9e7c1_0_3"/>
          <p:cNvGraphicFramePr/>
          <p:nvPr/>
        </p:nvGraphicFramePr>
        <p:xfrm>
          <a:off x="286750" y="593800"/>
          <a:ext cx="3000000" cy="3000000"/>
        </p:xfrm>
        <a:graphic>
          <a:graphicData uri="http://schemas.openxmlformats.org/drawingml/2006/table">
            <a:tbl>
              <a:tblPr>
                <a:noFill/>
                <a:tableStyleId>{48905F49-702D-4E38-BD9C-0D4511BD993E}</a:tableStyleId>
              </a:tblPr>
              <a:tblGrid>
                <a:gridCol w="1609600"/>
                <a:gridCol w="9890300"/>
              </a:tblGrid>
              <a:tr h="444825">
                <a:tc>
                  <a:txBody>
                    <a:bodyPr/>
                    <a:lstStyle/>
                    <a:p>
                      <a:pPr indent="0" lvl="0" marL="0" rtl="0" algn="l">
                        <a:lnSpc>
                          <a:spcPct val="90000"/>
                        </a:lnSpc>
                        <a:spcBef>
                          <a:spcPts val="0"/>
                        </a:spcBef>
                        <a:spcAft>
                          <a:spcPts val="0"/>
                        </a:spcAft>
                        <a:buNone/>
                      </a:pPr>
                      <a:r>
                        <a:rPr lang="en-US" sz="2000">
                          <a:solidFill>
                            <a:srgbClr val="8E7CC3"/>
                          </a:solidFill>
                          <a:latin typeface="Cormorant Garamond"/>
                          <a:ea typeface="Cormorant Garamond"/>
                          <a:cs typeface="Cormorant Garamond"/>
                          <a:sym typeface="Cormorant Garamond"/>
                        </a:rPr>
                        <a:t>@param</a:t>
                      </a:r>
                      <a:endParaRPr/>
                    </a:p>
                  </a:txBody>
                  <a:tcPr marT="91425" marB="91425" marR="91425" marL="91425"/>
                </a:tc>
                <a:tc>
                  <a:txBody>
                    <a:bodyPr/>
                    <a:lstStyle/>
                    <a:p>
                      <a:pPr indent="0" lvl="0" marL="0" rtl="0" algn="l">
                        <a:lnSpc>
                          <a:spcPct val="90000"/>
                        </a:lnSpc>
                        <a:spcBef>
                          <a:spcPts val="0"/>
                        </a:spcBef>
                        <a:spcAft>
                          <a:spcPts val="0"/>
                        </a:spcAft>
                        <a:buNone/>
                      </a:pPr>
                      <a:r>
                        <a:rPr lang="en-US" sz="2000">
                          <a:solidFill>
                            <a:schemeClr val="dk1"/>
                          </a:solidFill>
                          <a:latin typeface="Cormorant Garamond"/>
                          <a:ea typeface="Cormorant Garamond"/>
                          <a:cs typeface="Cormorant Garamond"/>
                          <a:sym typeface="Cormorant Garamond"/>
                        </a:rPr>
                        <a:t>Describes a parameter of a method or constructor.</a:t>
                      </a:r>
                      <a:endParaRPr/>
                    </a:p>
                  </a:txBody>
                  <a:tcPr marT="91425" marB="91425" marR="91425" marL="91425"/>
                </a:tc>
              </a:tr>
              <a:tr h="444825">
                <a:tc>
                  <a:txBody>
                    <a:bodyPr/>
                    <a:lstStyle/>
                    <a:p>
                      <a:pPr indent="0" lvl="0" marL="0" rtl="0" algn="l">
                        <a:lnSpc>
                          <a:spcPct val="90000"/>
                        </a:lnSpc>
                        <a:spcBef>
                          <a:spcPts val="0"/>
                        </a:spcBef>
                        <a:spcAft>
                          <a:spcPts val="0"/>
                        </a:spcAft>
                        <a:buNone/>
                      </a:pPr>
                      <a:r>
                        <a:rPr lang="en-US" sz="2000">
                          <a:solidFill>
                            <a:srgbClr val="8E7CC3"/>
                          </a:solidFill>
                          <a:latin typeface="Cormorant Garamond"/>
                          <a:ea typeface="Cormorant Garamond"/>
                          <a:cs typeface="Cormorant Garamond"/>
                          <a:sym typeface="Cormorant Garamond"/>
                        </a:rPr>
                        <a:t>@return</a:t>
                      </a:r>
                      <a:endParaRPr/>
                    </a:p>
                  </a:txBody>
                  <a:tcPr marT="91425" marB="91425" marR="91425" marL="91425"/>
                </a:tc>
                <a:tc>
                  <a:txBody>
                    <a:bodyPr/>
                    <a:lstStyle/>
                    <a:p>
                      <a:pPr indent="0" lvl="0" marL="0" rtl="0" algn="l">
                        <a:lnSpc>
                          <a:spcPct val="90000"/>
                        </a:lnSpc>
                        <a:spcBef>
                          <a:spcPts val="0"/>
                        </a:spcBef>
                        <a:spcAft>
                          <a:spcPts val="0"/>
                        </a:spcAft>
                        <a:buNone/>
                      </a:pPr>
                      <a:r>
                        <a:rPr lang="en-US" sz="2000">
                          <a:solidFill>
                            <a:schemeClr val="dk1"/>
                          </a:solidFill>
                          <a:latin typeface="Cormorant Garamond"/>
                          <a:ea typeface="Cormorant Garamond"/>
                          <a:cs typeface="Cormorant Garamond"/>
                          <a:sym typeface="Cormorant Garamond"/>
                        </a:rPr>
                        <a:t>Describes the return value of a method.</a:t>
                      </a:r>
                      <a:endParaRPr/>
                    </a:p>
                  </a:txBody>
                  <a:tcPr marT="91425" marB="91425" marR="91425" marL="91425"/>
                </a:tc>
              </a:tr>
              <a:tr h="444825">
                <a:tc>
                  <a:txBody>
                    <a:bodyPr/>
                    <a:lstStyle/>
                    <a:p>
                      <a:pPr indent="0" lvl="0" marL="0" rtl="0" algn="l">
                        <a:lnSpc>
                          <a:spcPct val="90000"/>
                        </a:lnSpc>
                        <a:spcBef>
                          <a:spcPts val="0"/>
                        </a:spcBef>
                        <a:spcAft>
                          <a:spcPts val="0"/>
                        </a:spcAft>
                        <a:buNone/>
                      </a:pPr>
                      <a:r>
                        <a:rPr lang="en-US" sz="2000">
                          <a:solidFill>
                            <a:srgbClr val="8E7CC3"/>
                          </a:solidFill>
                          <a:latin typeface="Cormorant Garamond"/>
                          <a:ea typeface="Cormorant Garamond"/>
                          <a:cs typeface="Cormorant Garamond"/>
                          <a:sym typeface="Cormorant Garamond"/>
                        </a:rPr>
                        <a:t>@throws / @exception</a:t>
                      </a:r>
                      <a:endParaRPr sz="2000">
                        <a:solidFill>
                          <a:srgbClr val="8E7CC3"/>
                        </a:solidFill>
                        <a:latin typeface="Cormorant Garamond"/>
                        <a:ea typeface="Cormorant Garamond"/>
                        <a:cs typeface="Cormorant Garamond"/>
                        <a:sym typeface="Cormorant Garamond"/>
                      </a:endParaRPr>
                    </a:p>
                  </a:txBody>
                  <a:tcPr marT="91425" marB="91425" marR="91425" marL="91425"/>
                </a:tc>
                <a:tc>
                  <a:txBody>
                    <a:bodyPr/>
                    <a:lstStyle/>
                    <a:p>
                      <a:pPr indent="0" lvl="0" marL="0" rtl="0" algn="l">
                        <a:lnSpc>
                          <a:spcPct val="90000"/>
                        </a:lnSpc>
                        <a:spcBef>
                          <a:spcPts val="0"/>
                        </a:spcBef>
                        <a:spcAft>
                          <a:spcPts val="0"/>
                        </a:spcAft>
                        <a:buNone/>
                      </a:pPr>
                      <a:r>
                        <a:rPr lang="en-US" sz="2000">
                          <a:solidFill>
                            <a:schemeClr val="dk1"/>
                          </a:solidFill>
                          <a:latin typeface="Cormorant Garamond"/>
                          <a:ea typeface="Cormorant Garamond"/>
                          <a:cs typeface="Cormorant Garamond"/>
                          <a:sym typeface="Cormorant Garamond"/>
                        </a:rPr>
                        <a:t>Describes the exceptions that a method might throw.</a:t>
                      </a:r>
                      <a:endParaRPr sz="2000">
                        <a:solidFill>
                          <a:schemeClr val="dk1"/>
                        </a:solidFill>
                        <a:latin typeface="Cormorant Garamond"/>
                        <a:ea typeface="Cormorant Garamond"/>
                        <a:cs typeface="Cormorant Garamond"/>
                        <a:sym typeface="Cormorant Garamond"/>
                      </a:endParaRPr>
                    </a:p>
                  </a:txBody>
                  <a:tcPr marT="91425" marB="91425" marR="91425" marL="91425"/>
                </a:tc>
              </a:tr>
              <a:tr h="444825">
                <a:tc>
                  <a:txBody>
                    <a:bodyPr/>
                    <a:lstStyle/>
                    <a:p>
                      <a:pPr indent="0" lvl="0" marL="0" rtl="0" algn="l">
                        <a:lnSpc>
                          <a:spcPct val="90000"/>
                        </a:lnSpc>
                        <a:spcBef>
                          <a:spcPts val="0"/>
                        </a:spcBef>
                        <a:spcAft>
                          <a:spcPts val="0"/>
                        </a:spcAft>
                        <a:buNone/>
                      </a:pPr>
                      <a:r>
                        <a:rPr lang="en-US" sz="2000">
                          <a:solidFill>
                            <a:srgbClr val="8E7CC3"/>
                          </a:solidFill>
                          <a:latin typeface="Cormorant Garamond"/>
                          <a:ea typeface="Cormorant Garamond"/>
                          <a:cs typeface="Cormorant Garamond"/>
                          <a:sym typeface="Cormorant Garamond"/>
                        </a:rPr>
                        <a:t>@deprecated</a:t>
                      </a:r>
                      <a:endParaRPr/>
                    </a:p>
                  </a:txBody>
                  <a:tcPr marT="91425" marB="91425" marR="91425" marL="91425"/>
                </a:tc>
                <a:tc>
                  <a:txBody>
                    <a:bodyPr/>
                    <a:lstStyle/>
                    <a:p>
                      <a:pPr indent="0" lvl="0" marL="0" rtl="0" algn="l">
                        <a:lnSpc>
                          <a:spcPct val="90000"/>
                        </a:lnSpc>
                        <a:spcBef>
                          <a:spcPts val="0"/>
                        </a:spcBef>
                        <a:spcAft>
                          <a:spcPts val="0"/>
                        </a:spcAft>
                        <a:buNone/>
                      </a:pPr>
                      <a:r>
                        <a:rPr lang="en-US" sz="2000">
                          <a:solidFill>
                            <a:schemeClr val="dk1"/>
                          </a:solidFill>
                          <a:latin typeface="Cormorant Garamond"/>
                          <a:ea typeface="Cormorant Garamond"/>
                          <a:cs typeface="Cormorant Garamond"/>
                          <a:sym typeface="Cormorant Garamond"/>
                        </a:rPr>
                        <a:t>Marks a method or class as deprecated, meaning it should not be used in new code.</a:t>
                      </a:r>
                      <a:endParaRPr/>
                    </a:p>
                  </a:txBody>
                  <a:tcPr marT="91425" marB="91425" marR="91425" marL="91425"/>
                </a:tc>
              </a:tr>
            </a:tbl>
          </a:graphicData>
        </a:graphic>
      </p:graphicFrame>
      <p:pic>
        <p:nvPicPr>
          <p:cNvPr id="128" name="Google Shape;128;g327a8a9e7c1_0_3"/>
          <p:cNvPicPr preferRelativeResize="0"/>
          <p:nvPr/>
        </p:nvPicPr>
        <p:blipFill>
          <a:blip r:embed="rId3">
            <a:alphaModFix/>
          </a:blip>
          <a:stretch>
            <a:fillRect/>
          </a:stretch>
        </p:blipFill>
        <p:spPr>
          <a:xfrm>
            <a:off x="238900" y="4985450"/>
            <a:ext cx="3818250" cy="164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327a8a9e7c1_0_8"/>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sz="2000">
              <a:solidFill>
                <a:srgbClr val="C00000"/>
              </a:solidFill>
              <a:latin typeface="Cormorant Garamond"/>
              <a:ea typeface="Cormorant Garamond"/>
              <a:cs typeface="Cormorant Garamond"/>
              <a:sym typeface="Cormorant Garamond"/>
            </a:endParaRPr>
          </a:p>
        </p:txBody>
      </p:sp>
      <p:pic>
        <p:nvPicPr>
          <p:cNvPr id="134" name="Google Shape;134;g327a8a9e7c1_0_8"/>
          <p:cNvPicPr preferRelativeResize="0"/>
          <p:nvPr/>
        </p:nvPicPr>
        <p:blipFill>
          <a:blip r:embed="rId3">
            <a:alphaModFix/>
          </a:blip>
          <a:stretch>
            <a:fillRect/>
          </a:stretch>
        </p:blipFill>
        <p:spPr>
          <a:xfrm>
            <a:off x="271900" y="198000"/>
            <a:ext cx="8674499" cy="6366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2025-01-11T11:45:51Z</dcterms:created>
  <dc:creator>swasthik bhat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A9A01D8C0D29936307547967F68795C0_43</vt:lpwstr>
  </property>
  <property fmtid="{D5CDD505-2E9C-101B-9397-08002B2CF9AE}" pid="3" name="KSOProductBuildVer">
    <vt:lpwstr>1033-6.10.2.8397</vt:lpwstr>
  </property>
</Properties>
</file>