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2"/>
  </p:notesMasterIdLst>
  <p:sldIdLst>
    <p:sldId id="256" r:id="rId5"/>
    <p:sldId id="258" r:id="rId6"/>
    <p:sldId id="259" r:id="rId7"/>
    <p:sldId id="260" r:id="rId8"/>
    <p:sldId id="261" r:id="rId9"/>
    <p:sldId id="287" r:id="rId10"/>
    <p:sldId id="262" r:id="rId11"/>
    <p:sldId id="263" r:id="rId12"/>
    <p:sldId id="264" r:id="rId13"/>
    <p:sldId id="288" r:id="rId14"/>
    <p:sldId id="265" r:id="rId15"/>
    <p:sldId id="267" r:id="rId16"/>
    <p:sldId id="268" r:id="rId17"/>
    <p:sldId id="269" r:id="rId18"/>
    <p:sldId id="270" r:id="rId19"/>
    <p:sldId id="271" r:id="rId20"/>
    <p:sldId id="272" r:id="rId21"/>
    <p:sldId id="289" r:id="rId22"/>
    <p:sldId id="290" r:id="rId23"/>
    <p:sldId id="291" r:id="rId24"/>
    <p:sldId id="273" r:id="rId25"/>
    <p:sldId id="274" r:id="rId26"/>
    <p:sldId id="275" r:id="rId27"/>
    <p:sldId id="276" r:id="rId28"/>
    <p:sldId id="277" r:id="rId29"/>
    <p:sldId id="278" r:id="rId30"/>
    <p:sldId id="279" r:id="rId31"/>
  </p:sldIdLst>
  <p:sldSz cx="7772400" cy="10058400"/>
  <p:notesSz cx="6858000" cy="9144000"/>
  <p:embeddedFontLst>
    <p:embeddedFont>
      <p:font typeface="Helvetica Neue" panose="02000503000000020004"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ns Light" panose="020F0302020204030204" pitchFamily="34" charset="0"/>
      <p:regular r:id="rId41"/>
      <p:bold r:id="rId42"/>
      <p:italic r:id="rId43"/>
      <p:boldItalic r:id="rId44"/>
    </p:embeddedFont>
    <p:embeddedFont>
      <p:font typeface="Source Code Pro" panose="020B0509030403020204" pitchFamily="49"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snapToObjects="1">
      <p:cViewPr varScale="1">
        <p:scale>
          <a:sx n="71" d="100"/>
          <a:sy n="71" d="100"/>
        </p:scale>
        <p:origin x="1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523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79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223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526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025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[SWASTIK – JAN 20, 2022]</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0" indent="-349250">
              <a:spcBef>
                <a:spcPts val="1600"/>
              </a:spcBef>
              <a:buSzPts val="1900"/>
              <a:buFont typeface="Open Sans"/>
              <a:buChar char="●"/>
            </a:pPr>
            <a:r>
              <a:rPr lang="en-IN" sz="1900" b="1" dirty="0">
                <a:latin typeface="Open Sans"/>
                <a:ea typeface="Open Sans"/>
                <a:cs typeface="Open Sans"/>
                <a:sym typeface="Open Sans"/>
              </a:rPr>
              <a:t>Storage &amp; retention</a:t>
            </a:r>
          </a:p>
          <a:p>
            <a:pPr lvl="0" indent="0">
              <a:lnSpc>
                <a:spcPct val="100000"/>
              </a:lnSpc>
              <a:spcBef>
                <a:spcPts val="1600"/>
              </a:spcBef>
              <a:buNone/>
            </a:pPr>
            <a:r>
              <a:rPr lang="en-IN" sz="1700" b="1" dirty="0">
                <a:latin typeface="Open Sans"/>
                <a:ea typeface="Open Sans"/>
                <a:cs typeface="Open Sans"/>
                <a:sym typeface="Open Sans"/>
              </a:rPr>
              <a:t>Storage (disk or in-memory): </a:t>
            </a:r>
            <a:r>
              <a:rPr lang="en-IN" sz="1700" dirty="0">
                <a:latin typeface="Open Sans"/>
                <a:ea typeface="Open Sans"/>
                <a:cs typeface="Open Sans"/>
                <a:sym typeface="Open Sans"/>
              </a:rPr>
              <a:t>D</a:t>
            </a:r>
            <a:r>
              <a:rPr lang="en-IN" sz="1700" dirty="0"/>
              <a:t>isk</a:t>
            </a:r>
          </a:p>
          <a:p>
            <a:pPr lvl="0" indent="0">
              <a:lnSpc>
                <a:spcPct val="100000"/>
              </a:lnSpc>
              <a:buNone/>
            </a:pPr>
            <a:endParaRPr lang="en-IN" sz="1700" dirty="0"/>
          </a:p>
          <a:p>
            <a:pPr lvl="0" indent="0">
              <a:lnSpc>
                <a:spcPct val="100000"/>
              </a:lnSpc>
              <a:buNone/>
            </a:pPr>
            <a:r>
              <a:rPr lang="en-IN" sz="1700" b="1" dirty="0">
                <a:latin typeface="Open Sans"/>
                <a:ea typeface="Open Sans"/>
                <a:cs typeface="Open Sans"/>
                <a:sym typeface="Open Sans"/>
              </a:rPr>
              <a:t>Retention: </a:t>
            </a:r>
            <a:r>
              <a:rPr lang="en-IN" sz="1700" dirty="0">
                <a:latin typeface="Open Sans"/>
                <a:ea typeface="Open Sans"/>
                <a:cs typeface="Open Sans"/>
                <a:sym typeface="Open Sans"/>
              </a:rPr>
              <a:t>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There will be full back-up weekly, with daily interval backups</a:t>
            </a:r>
          </a:p>
          <a:p>
            <a:pPr marL="457200" lvl="0" indent="0" algn="l" rtl="0">
              <a:spcBef>
                <a:spcPts val="1600"/>
              </a:spcBef>
              <a:spcAft>
                <a:spcPts val="0"/>
              </a:spcAft>
              <a:buNone/>
            </a:pPr>
            <a:endParaRPr lang="en" sz="1700" dirty="0"/>
          </a:p>
          <a:p>
            <a:pPr marL="457200" lvl="0" indent="0" algn="l" rtl="0">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268127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2" name="Picture 1">
            <a:extLst>
              <a:ext uri="{FF2B5EF4-FFF2-40B4-BE49-F238E27FC236}">
                <a16:creationId xmlns:a16="http://schemas.microsoft.com/office/drawing/2014/main" id="{F1255A28-B0DB-3648-BA4A-1CC91B956812}"/>
              </a:ext>
            </a:extLst>
          </p:cNvPr>
          <p:cNvPicPr>
            <a:picLocks noChangeAspect="1"/>
          </p:cNvPicPr>
          <p:nvPr/>
        </p:nvPicPr>
        <p:blipFill>
          <a:blip r:embed="rId3"/>
          <a:stretch>
            <a:fillRect/>
          </a:stretch>
        </p:blipFill>
        <p:spPr>
          <a:xfrm>
            <a:off x="902821" y="3491158"/>
            <a:ext cx="5321300" cy="2260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6489FD2C-A511-4F4B-ADFB-EDBF9D09A1B0}"/>
              </a:ext>
            </a:extLst>
          </p:cNvPr>
          <p:cNvPicPr>
            <a:picLocks noChangeAspect="1"/>
          </p:cNvPicPr>
          <p:nvPr/>
        </p:nvPicPr>
        <p:blipFill>
          <a:blip r:embed="rId3"/>
          <a:stretch>
            <a:fillRect/>
          </a:stretch>
        </p:blipFill>
        <p:spPr>
          <a:xfrm>
            <a:off x="787774" y="3325595"/>
            <a:ext cx="5372100" cy="4203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E715EF96-3143-4549-A9BE-99BC97879DCC}"/>
              </a:ext>
            </a:extLst>
          </p:cNvPr>
          <p:cNvPicPr>
            <a:picLocks noChangeAspect="1"/>
          </p:cNvPicPr>
          <p:nvPr/>
        </p:nvPicPr>
        <p:blipFill>
          <a:blip r:embed="rId3"/>
          <a:stretch>
            <a:fillRect/>
          </a:stretch>
        </p:blipFill>
        <p:spPr>
          <a:xfrm>
            <a:off x="457200" y="3003550"/>
            <a:ext cx="6858000" cy="4051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p>
          <a:p>
            <a:pPr marL="0" lvl="0" indent="0" algn="l" rtl="0">
              <a:spcBef>
                <a:spcPts val="0"/>
              </a:spcBef>
              <a:spcAft>
                <a:spcPts val="0"/>
              </a:spcAft>
              <a:buNone/>
            </a:pPr>
            <a:endParaRPr lang="en" sz="1900" dirty="0"/>
          </a:p>
          <a:p>
            <a:pPr marL="0" lvl="0" indent="0" algn="l" rtl="0">
              <a:spcBef>
                <a:spcPts val="0"/>
              </a:spcBef>
              <a:spcAft>
                <a:spcPts val="0"/>
              </a:spcAft>
              <a:buNone/>
            </a:pP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E9D35B95-DBAF-0B45-A40D-35F40D433825}"/>
              </a:ext>
            </a:extLst>
          </p:cNvPr>
          <p:cNvPicPr>
            <a:picLocks noChangeAspect="1"/>
          </p:cNvPicPr>
          <p:nvPr/>
        </p:nvPicPr>
        <p:blipFill>
          <a:blip r:embed="rId3"/>
          <a:stretch>
            <a:fillRect/>
          </a:stretch>
        </p:blipFill>
        <p:spPr>
          <a:xfrm>
            <a:off x="762000" y="3961279"/>
            <a:ext cx="6248400" cy="2171700"/>
          </a:xfrm>
          <a:prstGeom prst="rect">
            <a:avLst/>
          </a:prstGeom>
        </p:spPr>
      </p:pic>
      <p:pic>
        <p:nvPicPr>
          <p:cNvPr id="4" name="Picture 3">
            <a:extLst>
              <a:ext uri="{FF2B5EF4-FFF2-40B4-BE49-F238E27FC236}">
                <a16:creationId xmlns:a16="http://schemas.microsoft.com/office/drawing/2014/main" id="{80E6E964-FCCE-5F4B-8B7C-54F4194329A0}"/>
              </a:ext>
            </a:extLst>
          </p:cNvPr>
          <p:cNvPicPr>
            <a:picLocks noChangeAspect="1"/>
          </p:cNvPicPr>
          <p:nvPr/>
        </p:nvPicPr>
        <p:blipFill>
          <a:blip r:embed="rId4"/>
          <a:stretch>
            <a:fillRect/>
          </a:stretch>
        </p:blipFill>
        <p:spPr>
          <a:xfrm>
            <a:off x="762000" y="6460191"/>
            <a:ext cx="4610100" cy="1638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p>
          <a:p>
            <a:pPr marL="0" lvl="0" indent="0" algn="l" rtl="0">
              <a:spcBef>
                <a:spcPts val="0"/>
              </a:spcBef>
              <a:spcAft>
                <a:spcPts val="0"/>
              </a:spcAft>
              <a:buNone/>
            </a:pPr>
            <a:endParaRPr lang="en" sz="1900" dirty="0"/>
          </a:p>
          <a:p>
            <a:pPr marL="0" lvl="0" indent="0" algn="l" rtl="0">
              <a:spcBef>
                <a:spcPts val="0"/>
              </a:spcBef>
              <a:spcAft>
                <a:spcPts val="0"/>
              </a:spcAft>
              <a:buNone/>
            </a:pP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6364EAB-3F82-6245-927A-FF7BE19E1E39}"/>
              </a:ext>
            </a:extLst>
          </p:cNvPr>
          <p:cNvPicPr>
            <a:picLocks noChangeAspect="1"/>
          </p:cNvPicPr>
          <p:nvPr/>
        </p:nvPicPr>
        <p:blipFill>
          <a:blip r:embed="rId3"/>
          <a:stretch>
            <a:fillRect/>
          </a:stretch>
        </p:blipFill>
        <p:spPr>
          <a:xfrm>
            <a:off x="392579" y="3100668"/>
            <a:ext cx="3975100" cy="1562100"/>
          </a:xfrm>
          <a:prstGeom prst="rect">
            <a:avLst/>
          </a:prstGeom>
        </p:spPr>
      </p:pic>
      <p:pic>
        <p:nvPicPr>
          <p:cNvPr id="5" name="Picture 4">
            <a:extLst>
              <a:ext uri="{FF2B5EF4-FFF2-40B4-BE49-F238E27FC236}">
                <a16:creationId xmlns:a16="http://schemas.microsoft.com/office/drawing/2014/main" id="{A8CF5DE8-FCFD-3C4B-B63B-F6CD9179E70A}"/>
              </a:ext>
            </a:extLst>
          </p:cNvPr>
          <p:cNvPicPr>
            <a:picLocks noChangeAspect="1"/>
          </p:cNvPicPr>
          <p:nvPr/>
        </p:nvPicPr>
        <p:blipFill>
          <a:blip r:embed="rId4"/>
          <a:stretch>
            <a:fillRect/>
          </a:stretch>
        </p:blipFill>
        <p:spPr>
          <a:xfrm>
            <a:off x="392579" y="4747712"/>
            <a:ext cx="4610100" cy="1524000"/>
          </a:xfrm>
          <a:prstGeom prst="rect">
            <a:avLst/>
          </a:prstGeom>
        </p:spPr>
      </p:pic>
      <p:pic>
        <p:nvPicPr>
          <p:cNvPr id="6" name="Picture 5">
            <a:extLst>
              <a:ext uri="{FF2B5EF4-FFF2-40B4-BE49-F238E27FC236}">
                <a16:creationId xmlns:a16="http://schemas.microsoft.com/office/drawing/2014/main" id="{4B114C49-E121-7442-B8D5-6775E351625B}"/>
              </a:ext>
            </a:extLst>
          </p:cNvPr>
          <p:cNvPicPr>
            <a:picLocks noChangeAspect="1"/>
          </p:cNvPicPr>
          <p:nvPr/>
        </p:nvPicPr>
        <p:blipFill>
          <a:blip r:embed="rId5"/>
          <a:stretch>
            <a:fillRect/>
          </a:stretch>
        </p:blipFill>
        <p:spPr>
          <a:xfrm>
            <a:off x="392579" y="6356656"/>
            <a:ext cx="4152900" cy="1447800"/>
          </a:xfrm>
          <a:prstGeom prst="rect">
            <a:avLst/>
          </a:prstGeom>
        </p:spPr>
      </p:pic>
      <p:pic>
        <p:nvPicPr>
          <p:cNvPr id="7" name="Picture 6">
            <a:extLst>
              <a:ext uri="{FF2B5EF4-FFF2-40B4-BE49-F238E27FC236}">
                <a16:creationId xmlns:a16="http://schemas.microsoft.com/office/drawing/2014/main" id="{743EFF48-0EE2-8B4A-B387-48326A5CFDF7}"/>
              </a:ext>
            </a:extLst>
          </p:cNvPr>
          <p:cNvPicPr>
            <a:picLocks noChangeAspect="1"/>
          </p:cNvPicPr>
          <p:nvPr/>
        </p:nvPicPr>
        <p:blipFill>
          <a:blip r:embed="rId6"/>
          <a:stretch>
            <a:fillRect/>
          </a:stretch>
        </p:blipFill>
        <p:spPr>
          <a:xfrm>
            <a:off x="388096" y="7881796"/>
            <a:ext cx="6223000" cy="2146300"/>
          </a:xfrm>
          <a:prstGeom prst="rect">
            <a:avLst/>
          </a:prstGeom>
        </p:spPr>
      </p:pic>
    </p:spTree>
    <p:extLst>
      <p:ext uri="{BB962C8B-B14F-4D97-AF65-F5344CB8AC3E}">
        <p14:creationId xmlns:p14="http://schemas.microsoft.com/office/powerpoint/2010/main" val="2055983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p>
          <a:p>
            <a:pPr marL="0" lvl="0" indent="0" algn="l" rtl="0">
              <a:spcBef>
                <a:spcPts val="0"/>
              </a:spcBef>
              <a:spcAft>
                <a:spcPts val="0"/>
              </a:spcAft>
              <a:buNone/>
            </a:pPr>
            <a:endParaRPr lang="en" sz="1900" dirty="0"/>
          </a:p>
          <a:p>
            <a:pPr marL="0" lvl="0" indent="0" algn="l" rtl="0">
              <a:spcBef>
                <a:spcPts val="0"/>
              </a:spcBef>
              <a:spcAft>
                <a:spcPts val="0"/>
              </a:spcAft>
              <a:buNone/>
            </a:pP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A1C46D3C-D239-3A4E-92D0-3ADC23FE9B62}"/>
              </a:ext>
            </a:extLst>
          </p:cNvPr>
          <p:cNvPicPr>
            <a:picLocks noChangeAspect="1"/>
          </p:cNvPicPr>
          <p:nvPr/>
        </p:nvPicPr>
        <p:blipFill>
          <a:blip r:embed="rId3"/>
          <a:stretch>
            <a:fillRect/>
          </a:stretch>
        </p:blipFill>
        <p:spPr>
          <a:xfrm>
            <a:off x="264850" y="2997947"/>
            <a:ext cx="3924300" cy="2413000"/>
          </a:xfrm>
          <a:prstGeom prst="rect">
            <a:avLst/>
          </a:prstGeom>
        </p:spPr>
      </p:pic>
      <p:pic>
        <p:nvPicPr>
          <p:cNvPr id="4" name="Picture 3">
            <a:extLst>
              <a:ext uri="{FF2B5EF4-FFF2-40B4-BE49-F238E27FC236}">
                <a16:creationId xmlns:a16="http://schemas.microsoft.com/office/drawing/2014/main" id="{E2DB8151-1023-BE48-A501-0F8D06904ED5}"/>
              </a:ext>
            </a:extLst>
          </p:cNvPr>
          <p:cNvPicPr>
            <a:picLocks noChangeAspect="1"/>
          </p:cNvPicPr>
          <p:nvPr/>
        </p:nvPicPr>
        <p:blipFill>
          <a:blip r:embed="rId4"/>
          <a:stretch>
            <a:fillRect/>
          </a:stretch>
        </p:blipFill>
        <p:spPr>
          <a:xfrm>
            <a:off x="0" y="5674500"/>
            <a:ext cx="7772400" cy="3682708"/>
          </a:xfrm>
          <a:prstGeom prst="rect">
            <a:avLst/>
          </a:prstGeom>
        </p:spPr>
      </p:pic>
    </p:spTree>
    <p:extLst>
      <p:ext uri="{BB962C8B-B14F-4D97-AF65-F5344CB8AC3E}">
        <p14:creationId xmlns:p14="http://schemas.microsoft.com/office/powerpoint/2010/main" val="26251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Scenario</a:t>
            </a:r>
            <a:endParaRPr dirty="0"/>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p>
          <a:p>
            <a:pPr marL="0" lvl="0" indent="0" algn="l" rtl="0">
              <a:spcBef>
                <a:spcPts val="0"/>
              </a:spcBef>
              <a:spcAft>
                <a:spcPts val="0"/>
              </a:spcAft>
              <a:buNone/>
            </a:pPr>
            <a:endParaRPr lang="en" sz="1900" dirty="0"/>
          </a:p>
          <a:p>
            <a:pPr marL="0" lvl="0" indent="0" algn="l" rtl="0">
              <a:spcBef>
                <a:spcPts val="0"/>
              </a:spcBef>
              <a:spcAft>
                <a:spcPts val="0"/>
              </a:spcAft>
              <a:buNone/>
            </a:pP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96879BA3-15BD-0846-A7CE-50E5936F7DAD}"/>
              </a:ext>
            </a:extLst>
          </p:cNvPr>
          <p:cNvPicPr>
            <a:picLocks noChangeAspect="1"/>
          </p:cNvPicPr>
          <p:nvPr/>
        </p:nvPicPr>
        <p:blipFill>
          <a:blip r:embed="rId3"/>
          <a:stretch>
            <a:fillRect/>
          </a:stretch>
        </p:blipFill>
        <p:spPr>
          <a:xfrm>
            <a:off x="0" y="3152198"/>
            <a:ext cx="7772400" cy="2032782"/>
          </a:xfrm>
          <a:prstGeom prst="rect">
            <a:avLst/>
          </a:prstGeom>
        </p:spPr>
      </p:pic>
    </p:spTree>
    <p:extLst>
      <p:ext uri="{BB962C8B-B14F-4D97-AF65-F5344CB8AC3E}">
        <p14:creationId xmlns:p14="http://schemas.microsoft.com/office/powerpoint/2010/main" val="3925874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7719049F-E08C-2745-8EC3-CDFD62C025F8}"/>
              </a:ext>
            </a:extLst>
          </p:cNvPr>
          <p:cNvPicPr>
            <a:picLocks noChangeAspect="1"/>
          </p:cNvPicPr>
          <p:nvPr/>
        </p:nvPicPr>
        <p:blipFill>
          <a:blip r:embed="rId3"/>
          <a:stretch>
            <a:fillRect/>
          </a:stretch>
        </p:blipFill>
        <p:spPr>
          <a:xfrm>
            <a:off x="811305" y="3565338"/>
            <a:ext cx="5791200" cy="6083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66718C34-B6C6-274A-A903-2EDC234E2ACF}"/>
              </a:ext>
            </a:extLst>
          </p:cNvPr>
          <p:cNvPicPr>
            <a:picLocks noChangeAspect="1"/>
          </p:cNvPicPr>
          <p:nvPr/>
        </p:nvPicPr>
        <p:blipFill>
          <a:blip r:embed="rId3"/>
          <a:stretch>
            <a:fillRect/>
          </a:stretch>
        </p:blipFill>
        <p:spPr>
          <a:xfrm>
            <a:off x="539750" y="3371850"/>
            <a:ext cx="6692900" cy="3314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91DEED69-8F1C-DA4C-BBED-482F8EFED10C}"/>
              </a:ext>
            </a:extLst>
          </p:cNvPr>
          <p:cNvPicPr>
            <a:picLocks noChangeAspect="1"/>
          </p:cNvPicPr>
          <p:nvPr/>
        </p:nvPicPr>
        <p:blipFill>
          <a:blip r:embed="rId3"/>
          <a:stretch>
            <a:fillRect/>
          </a:stretch>
        </p:blipFill>
        <p:spPr>
          <a:xfrm>
            <a:off x="0" y="3530563"/>
            <a:ext cx="7772400" cy="299727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A2EAF164-F182-074B-BFC9-F20A1F86212B}"/>
              </a:ext>
            </a:extLst>
          </p:cNvPr>
          <p:cNvPicPr>
            <a:picLocks noChangeAspect="1"/>
          </p:cNvPicPr>
          <p:nvPr/>
        </p:nvPicPr>
        <p:blipFill>
          <a:blip r:embed="rId3"/>
          <a:stretch>
            <a:fillRect/>
          </a:stretch>
        </p:blipFill>
        <p:spPr>
          <a:xfrm>
            <a:off x="800100" y="3441700"/>
            <a:ext cx="6172200" cy="3175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b="1"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480C9207-82C2-B84C-BE8F-BAC2A6D8054C}"/>
              </a:ext>
            </a:extLst>
          </p:cNvPr>
          <p:cNvPicPr>
            <a:picLocks noChangeAspect="1"/>
          </p:cNvPicPr>
          <p:nvPr/>
        </p:nvPicPr>
        <p:blipFill>
          <a:blip r:embed="rId3"/>
          <a:stretch>
            <a:fillRect/>
          </a:stretch>
        </p:blipFill>
        <p:spPr>
          <a:xfrm>
            <a:off x="714188" y="3727450"/>
            <a:ext cx="5232400" cy="2603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D8300FBD-A3BD-4F48-94DC-47DE08C84135}"/>
              </a:ext>
            </a:extLst>
          </p:cNvPr>
          <p:cNvPicPr>
            <a:picLocks noChangeAspect="1"/>
          </p:cNvPicPr>
          <p:nvPr/>
        </p:nvPicPr>
        <p:blipFill>
          <a:blip r:embed="rId3"/>
          <a:stretch>
            <a:fillRect/>
          </a:stretch>
        </p:blipFill>
        <p:spPr>
          <a:xfrm>
            <a:off x="0" y="3772645"/>
            <a:ext cx="7772400" cy="25131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lvl="0" indent="0" algn="l" rtl="0">
              <a:spcBef>
                <a:spcPts val="1600"/>
              </a:spcBef>
              <a:spcAft>
                <a:spcPts val="0"/>
              </a:spcAft>
              <a:buNone/>
            </a:pPr>
            <a:r>
              <a:rPr lang="en-US" sz="1900" b="1" dirty="0">
                <a:latin typeface="Open Sans"/>
                <a:ea typeface="Open Sans"/>
                <a:cs typeface="Open Sans"/>
                <a:sym typeface="Open Sans"/>
              </a:rPr>
              <a:t>I will use row-level security to enable access of </a:t>
            </a:r>
            <a:r>
              <a:rPr lang="en-US" sz="1900" b="1" dirty="0" err="1">
                <a:latin typeface="Open Sans"/>
                <a:ea typeface="Open Sans"/>
                <a:cs typeface="Open Sans"/>
                <a:sym typeface="Open Sans"/>
              </a:rPr>
              <a:t>Dim_salary</a:t>
            </a:r>
            <a:r>
              <a:rPr lang="en-US" sz="1900" b="1" dirty="0">
                <a:latin typeface="Open Sans"/>
                <a:ea typeface="Open Sans"/>
                <a:cs typeface="Open Sans"/>
                <a:sym typeface="Open Sans"/>
              </a:rPr>
              <a:t> table to only HR and management level employees.</a:t>
            </a: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507450" cy="7804676"/>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The new database must address concerns about data integrity and data security that arise in current mode of record keeping in shared spreadsheet. The new data base must give targeted read and write permissions. The new data base must meet federal regulations and have proper backups. Additionally, it should be able to interface with the payroll department’s system in the future.</a:t>
            </a:r>
            <a:endParaRPr sz="1700" dirty="0"/>
          </a:p>
          <a:p>
            <a:pPr marL="45720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US" sz="1700" dirty="0"/>
              <a:t>Currently they maintain all employee information in a shared excel spreadsheet.</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lvl="0" indent="0" rtl="0">
              <a:spcBef>
                <a:spcPts val="1200"/>
              </a:spcBef>
              <a:spcAft>
                <a:spcPts val="0"/>
              </a:spcAft>
              <a:buNone/>
            </a:pPr>
            <a:r>
              <a:rPr lang="en-IN" sz="1700" dirty="0">
                <a:latin typeface="Open Sans" panose="020B0606030504020204" pitchFamily="34" charset="0"/>
                <a:ea typeface="Open Sans" panose="020B0606030504020204" pitchFamily="34" charset="0"/>
                <a:cs typeface="Open Sans" panose="020B0606030504020204" pitchFamily="34" charset="0"/>
              </a:rPr>
              <a:t>Current data is an Excel workbook consisting of 205 records, with   fifteen columns: employee id, employee name, email, hire date, job title, salary, department, manager, start date, end date, location, address, city, state and education level.</a:t>
            </a:r>
          </a:p>
          <a:p>
            <a:pPr marL="457200" lvl="0" indent="-349250" algn="l" rtl="0">
              <a:spcBef>
                <a:spcPts val="1600"/>
              </a:spcBef>
              <a:spcAft>
                <a:spcPts val="0"/>
              </a:spcAft>
              <a:buSzPts val="1900"/>
              <a:buFont typeface="Open Sans"/>
              <a:buChar char="●"/>
            </a:pPr>
            <a:r>
              <a:rPr lang="en-IN" sz="1900" b="1" dirty="0">
                <a:latin typeface="Open Sans"/>
                <a:ea typeface="Open Sans"/>
                <a:cs typeface="Open Sans"/>
                <a:sym typeface="Open Sans"/>
              </a:rPr>
              <a:t>Additional data requests:</a:t>
            </a:r>
          </a:p>
          <a:p>
            <a:pPr marL="457200" lvl="0" indent="0" algn="l" rtl="0">
              <a:lnSpc>
                <a:spcPct val="100000"/>
              </a:lnSpc>
              <a:spcBef>
                <a:spcPts val="1600"/>
              </a:spcBef>
              <a:spcAft>
                <a:spcPts val="0"/>
              </a:spcAft>
              <a:buNone/>
            </a:pPr>
            <a:r>
              <a:rPr lang="en" sz="1700" dirty="0"/>
              <a:t>Any employee with a domain login will have read only access to the database (except the salary information). Only HR and management level employees will have access to salary information and write access to the database.  The database needs to be a live database into which the head of HR can input and edit information. The data needs to be maintained for at least 7 years and backed up properly. It would be </a:t>
            </a:r>
            <a:endParaRPr sz="1900" dirty="0"/>
          </a:p>
          <a:p>
            <a:pPr marL="457200" lvl="0" indent="0" algn="l" rtl="0">
              <a:spcBef>
                <a:spcPts val="0"/>
              </a:spcBef>
              <a:spcAft>
                <a:spcPts val="0"/>
              </a:spcAft>
              <a:buClr>
                <a:schemeClr val="dk1"/>
              </a:buClr>
              <a:buSzPts val="1100"/>
              <a:buFont typeface="Arial"/>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What department will own / manage the data in the database</a:t>
            </a:r>
            <a:endParaRPr sz="1900" dirty="0"/>
          </a:p>
          <a:p>
            <a:pPr marL="457200" lvl="0" indent="0" algn="l" rtl="0">
              <a:lnSpc>
                <a:spcPct val="100000"/>
              </a:lnSpc>
              <a:spcBef>
                <a:spcPts val="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507450" cy="7804676"/>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IN" sz="1900" b="1" dirty="0">
                <a:latin typeface="Open Sans"/>
                <a:ea typeface="Open Sans"/>
                <a:cs typeface="Open Sans"/>
                <a:sym typeface="Open Sans"/>
              </a:rPr>
              <a:t>Additional data requests:</a:t>
            </a:r>
          </a:p>
          <a:p>
            <a:pPr marL="457200" lvl="0" indent="0" algn="l" rtl="0">
              <a:lnSpc>
                <a:spcPct val="100000"/>
              </a:lnSpc>
              <a:spcBef>
                <a:spcPts val="1600"/>
              </a:spcBef>
              <a:spcAft>
                <a:spcPts val="0"/>
              </a:spcAft>
              <a:buNone/>
            </a:pPr>
            <a:r>
              <a:rPr lang="en-IN" sz="1700" dirty="0"/>
              <a:t>preferrable to have the database interface with the payroll department’s system in the future.</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Management and HR employees will own/manage data.</a:t>
            </a:r>
            <a:endParaRPr sz="1900" dirty="0"/>
          </a:p>
          <a:p>
            <a:pPr marL="457200" lvl="0" indent="0" algn="l" rtl="0">
              <a:lnSpc>
                <a:spcPct val="100000"/>
              </a:lnSpc>
              <a:spcBef>
                <a:spcPts val="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lvl="0" indent="0">
              <a:lnSpc>
                <a:spcPct val="100000"/>
              </a:lnSpc>
              <a:spcBef>
                <a:spcPts val="1600"/>
              </a:spcBef>
              <a:buNone/>
            </a:pPr>
            <a:r>
              <a:rPr lang="en" sz="1700" dirty="0"/>
              <a:t>Any employee with a domain login will have read only access to the database (except the salary information). Only HR and management level employees will have access to salary information and write access to the database.</a:t>
            </a:r>
            <a:endParaRPr sz="1900" dirty="0"/>
          </a:p>
          <a:p>
            <a:pPr marL="457200" lvl="0" indent="0" algn="l" rtl="0">
              <a:spcBef>
                <a:spcPts val="0"/>
              </a:spcBef>
              <a:spcAft>
                <a:spcPts val="0"/>
              </a:spcAft>
              <a:buClr>
                <a:schemeClr val="dk1"/>
              </a:buClr>
              <a:buSzPts val="1100"/>
              <a:buFont typeface="Arial"/>
              <a:buNone/>
            </a:pPr>
            <a:endParaRPr lang="en-US" sz="1900" dirty="0"/>
          </a:p>
          <a:p>
            <a:pPr lvl="0" indent="-349250">
              <a:buSzPts val="1900"/>
              <a:buFont typeface="Open Sans"/>
              <a:buChar char="●"/>
            </a:pPr>
            <a:r>
              <a:rPr lang="en-IN" sz="1900" b="1" dirty="0">
                <a:latin typeface="Open Sans" panose="020B0606030504020204" pitchFamily="34" charset="0"/>
                <a:ea typeface="Open Sans" panose="020B0606030504020204" pitchFamily="34" charset="0"/>
                <a:cs typeface="Open Sans" panose="020B0606030504020204" pitchFamily="34" charset="0"/>
                <a:sym typeface="Open Sans"/>
              </a:rPr>
              <a:t>Estimated size of database</a:t>
            </a:r>
          </a:p>
          <a:p>
            <a:pPr lvl="0" indent="0">
              <a:lnSpc>
                <a:spcPct val="100000"/>
              </a:lnSpc>
              <a:spcBef>
                <a:spcPts val="1600"/>
              </a:spcBef>
              <a:buNone/>
            </a:pPr>
            <a:r>
              <a:rPr lang="en-IN" sz="1700" dirty="0">
                <a:latin typeface="Open Sans" panose="020B0606030504020204" pitchFamily="34" charset="0"/>
                <a:ea typeface="Open Sans" panose="020B0606030504020204" pitchFamily="34" charset="0"/>
                <a:cs typeface="Open Sans" panose="020B0606030504020204" pitchFamily="34" charset="0"/>
              </a:rPr>
              <a:t>The database will have 206 rows and 15 columns</a:t>
            </a:r>
            <a:r>
              <a:rPr lang="en-IN" sz="1900" dirty="0">
                <a:latin typeface="Open Sans" panose="020B0606030504020204" pitchFamily="34" charset="0"/>
                <a:ea typeface="Open Sans" panose="020B0606030504020204" pitchFamily="34" charset="0"/>
                <a:cs typeface="Open Sans" panose="020B0606030504020204" pitchFamily="34" charset="0"/>
              </a:rPr>
              <a:t>.</a:t>
            </a:r>
          </a:p>
          <a:p>
            <a:pPr lvl="0" indent="-349250">
              <a:spcBef>
                <a:spcPts val="1600"/>
              </a:spcBef>
              <a:buSzPts val="1900"/>
              <a:buFont typeface="Open Sans"/>
              <a:buChar char="●"/>
            </a:pPr>
            <a:r>
              <a:rPr lang="en-IN" sz="1900" b="1" dirty="0">
                <a:latin typeface="Open Sans" panose="020B0606030504020204" pitchFamily="34" charset="0"/>
                <a:ea typeface="Open Sans" panose="020B0606030504020204" pitchFamily="34" charset="0"/>
                <a:cs typeface="Open Sans" panose="020B0606030504020204" pitchFamily="34" charset="0"/>
                <a:sym typeface="Open Sans"/>
              </a:rPr>
              <a:t>Estimated annual growth</a:t>
            </a:r>
          </a:p>
          <a:p>
            <a:pPr lvl="0" indent="0">
              <a:lnSpc>
                <a:spcPct val="100000"/>
              </a:lnSpc>
              <a:spcBef>
                <a:spcPts val="1600"/>
              </a:spcBef>
              <a:buNone/>
            </a:pPr>
            <a:r>
              <a:rPr lang="en-IN" sz="1700" dirty="0">
                <a:latin typeface="Open Sans" panose="020B0606030504020204" pitchFamily="34" charset="0"/>
                <a:ea typeface="Open Sans" panose="020B0606030504020204" pitchFamily="34" charset="0"/>
                <a:cs typeface="Open Sans" panose="020B0606030504020204" pitchFamily="34" charset="0"/>
              </a:rPr>
              <a:t>The projected growth is 20% a year for the next 5 years.</a:t>
            </a:r>
          </a:p>
          <a:p>
            <a:pPr lvl="0" indent="0">
              <a:lnSpc>
                <a:spcPct val="100000"/>
              </a:lnSpc>
              <a:spcBef>
                <a:spcPts val="1600"/>
              </a:spcBef>
              <a:buNone/>
            </a:pPr>
            <a:endParaRPr lang="en-IN" sz="19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1369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lvl="0" indent="0">
              <a:lnSpc>
                <a:spcPct val="100000"/>
              </a:lnSpc>
              <a:spcBef>
                <a:spcPts val="1600"/>
              </a:spcBef>
              <a:buNone/>
            </a:pPr>
            <a:r>
              <a:rPr lang="en-IN" sz="1700" dirty="0"/>
              <a:t>Only HR and management level employees will have access to salary information and write access to the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indent="0">
              <a:lnSpc>
                <a:spcPct val="100000"/>
              </a:lnSpc>
              <a:spcBef>
                <a:spcPts val="1600"/>
              </a:spcBef>
              <a:buNone/>
            </a:pPr>
            <a:r>
              <a:rPr lang="en-IN" sz="2000" dirty="0"/>
              <a:t>The new database will address concerns about data integrity and data security that arise in current mode of record keeping in shared spreadsheet.</a:t>
            </a:r>
            <a:endParaRPr lang="en-IN" sz="1900" dirty="0"/>
          </a:p>
          <a:p>
            <a:pPr marL="457200" lvl="0" indent="-349250" algn="l" rtl="0">
              <a:spcBef>
                <a:spcPts val="1600"/>
              </a:spcBef>
              <a:spcAft>
                <a:spcPts val="0"/>
              </a:spcAft>
              <a:buSzPts val="1900"/>
              <a:buFont typeface="Open Sans"/>
              <a:buChar char="●"/>
            </a:pPr>
            <a:r>
              <a:rPr lang="en-IN" sz="1900" b="1" dirty="0">
                <a:latin typeface="Open Sans"/>
                <a:ea typeface="Open Sans"/>
                <a:cs typeface="Open Sans"/>
                <a:sym typeface="Open Sans"/>
              </a:rPr>
              <a:t>Database objects</a:t>
            </a:r>
          </a:p>
          <a:p>
            <a:pPr marL="457200" lvl="0" indent="0" algn="l" rtl="0">
              <a:lnSpc>
                <a:spcPct val="100000"/>
              </a:lnSpc>
              <a:spcBef>
                <a:spcPts val="1600"/>
              </a:spcBef>
              <a:spcAft>
                <a:spcPts val="0"/>
              </a:spcAft>
              <a:buNone/>
            </a:pPr>
            <a:r>
              <a:rPr lang="en" sz="1700" dirty="0"/>
              <a:t>List the database objects (tables, views, special procedures)  that will be created for the database. </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US" sz="1700" dirty="0"/>
              <a:t>Following tables will be created per the star schema: </a:t>
            </a:r>
            <a:r>
              <a:rPr lang="en-US" sz="1700" dirty="0" err="1"/>
              <a:t>Fact_employment_details</a:t>
            </a:r>
            <a:r>
              <a:rPr lang="en-US" sz="1700" dirty="0"/>
              <a:t>, </a:t>
            </a:r>
            <a:r>
              <a:rPr lang="en-US" sz="1700" dirty="0" err="1"/>
              <a:t>Dim_employee</a:t>
            </a:r>
            <a:r>
              <a:rPr lang="en-US" sz="1700" dirty="0"/>
              <a:t>, </a:t>
            </a:r>
            <a:r>
              <a:rPr lang="en-US" sz="1700" dirty="0" err="1"/>
              <a:t>Dim_education</a:t>
            </a:r>
            <a:r>
              <a:rPr lang="en-US" sz="1700" dirty="0"/>
              <a:t>, </a:t>
            </a:r>
            <a:r>
              <a:rPr lang="en-US" sz="1700" dirty="0" err="1"/>
              <a:t>Dim_salary</a:t>
            </a:r>
            <a:r>
              <a:rPr lang="en-US" sz="1700" dirty="0"/>
              <a:t>, </a:t>
            </a:r>
            <a:r>
              <a:rPr lang="en-US" sz="1700" dirty="0" err="1"/>
              <a:t>Dim_department</a:t>
            </a:r>
            <a:r>
              <a:rPr lang="en-US" sz="1700" dirty="0"/>
              <a:t>, </a:t>
            </a:r>
            <a:r>
              <a:rPr lang="en-US" sz="1700" dirty="0" err="1"/>
              <a:t>Dim_location</a:t>
            </a:r>
            <a:r>
              <a:rPr lang="en-US" sz="1700" dirty="0"/>
              <a:t> and </a:t>
            </a:r>
            <a:r>
              <a:rPr lang="en-US" sz="1700" dirty="0" err="1"/>
              <a:t>Dim_job</a:t>
            </a:r>
            <a:r>
              <a:rPr lang="en-US" sz="1700" dirty="0"/>
              <a:t>.</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ETL</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indent="0">
              <a:lnSpc>
                <a:spcPct val="100000"/>
              </a:lnSpc>
              <a:spcBef>
                <a:spcPts val="1600"/>
              </a:spcBef>
              <a:buNone/>
            </a:pPr>
            <a:r>
              <a:rPr lang="en" sz="1700" b="1" dirty="0">
                <a:latin typeface="Open Sans"/>
                <a:ea typeface="Open Sans"/>
                <a:cs typeface="Open Sans"/>
                <a:sym typeface="Open Sans"/>
              </a:rPr>
              <a:t>Ownership: </a:t>
            </a:r>
            <a:r>
              <a:rPr lang="en-US" sz="1700" dirty="0"/>
              <a:t>Management and HR employees will own data.</a:t>
            </a:r>
            <a:endParaRPr sz="1700" dirty="0"/>
          </a:p>
          <a:p>
            <a:pPr lvl="0" indent="0">
              <a:lnSpc>
                <a:spcPct val="100000"/>
              </a:lnSpc>
              <a:spcBef>
                <a:spcPts val="1600"/>
              </a:spcBef>
              <a:buNone/>
            </a:pPr>
            <a:r>
              <a:rPr lang="en" sz="1700" b="1" dirty="0">
                <a:latin typeface="Open Sans"/>
                <a:ea typeface="Open Sans"/>
                <a:cs typeface="Open Sans"/>
                <a:sym typeface="Open Sans"/>
              </a:rPr>
              <a:t>User Access: </a:t>
            </a:r>
            <a:r>
              <a:rPr lang="en-IN" sz="1700" dirty="0"/>
              <a:t>Any employee with a domain login will have read only access to the database (except the salary information). Only HR and management level employees will have access to salary information and write access to the database</a:t>
            </a:r>
            <a:endParaRPr lang="en-IN" sz="19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lvl="0" indent="0">
              <a:spcBef>
                <a:spcPts val="1600"/>
              </a:spcBef>
              <a:buNone/>
            </a:pPr>
            <a:r>
              <a:rPr lang="en-IN" sz="1900" dirty="0"/>
              <a:t>The head of HR is looking for a live database into which she can input and edit information. Given the requirement and considering the (a) size of the database and its expected growth and (b) cons of sharding with regards to complexity of administration and increased infrastructure costs, replication would be our choice for scaling.</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US" sz="1900" dirty="0"/>
              <a:t>A direct feed would be used to connect the database with the payroll department’s system in the future.</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2553</TotalTime>
  <Words>1886</Words>
  <Application>Microsoft Macintosh PowerPoint</Application>
  <PresentationFormat>Custom</PresentationFormat>
  <Paragraphs>230</Paragraphs>
  <Slides>27</Slides>
  <Notes>27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Source Code Pro</vt:lpstr>
      <vt:lpstr>Helvetica Neue</vt:lpstr>
      <vt:lpstr>Open Sans Light</vt:lpstr>
      <vt:lpstr>Open Sans</vt:lpstr>
      <vt:lpstr>Arial</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Business Requirement</vt:lpstr>
      <vt:lpstr>Data Architect Technical Requirement</vt:lpstr>
      <vt:lpstr>Data Architect Technical Requirement</vt:lpstr>
      <vt:lpstr>Data Architect Technical Requirement</vt:lpstr>
      <vt:lpstr>PowerPoint Presentation</vt:lpstr>
      <vt:lpstr>ERD</vt:lpstr>
      <vt:lpstr>ERD</vt:lpstr>
      <vt:lpstr>ERD</vt:lpstr>
      <vt:lpstr>PowerPoint Presentation</vt:lpstr>
      <vt:lpstr>Step 3: Create A Physical Database</vt:lpstr>
      <vt:lpstr>DDL</vt:lpstr>
      <vt:lpstr>DDL</vt:lpstr>
      <vt:lpstr>DDL</vt:lpstr>
      <vt:lpstr>DDL</vt:lpstr>
      <vt:lpstr>CRUD</vt:lpstr>
      <vt:lpstr>CRUD</vt:lpstr>
      <vt:lpstr>CRUD</vt:lpstr>
      <vt:lpstr>CRUD</vt:lpstr>
      <vt:lpstr>CRUD</vt:lpstr>
      <vt:lpstr>CRUD</vt:lpstr>
      <vt:lpstr>CRUD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Swastik .</cp:lastModifiedBy>
  <cp:revision>58</cp:revision>
  <dcterms:modified xsi:type="dcterms:W3CDTF">2022-01-20T15:59:03Z</dcterms:modified>
</cp:coreProperties>
</file>