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1504-3723-4F62-B2DB-2EC740147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C9192-57B2-46A9-B103-A19070C4C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7970-0B09-42DE-9C92-D6296C44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5D14-8EFD-4855-967E-74D7348E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C580-1AEA-4DF9-86B9-B35CC0B9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6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FADD-E9FF-4FFF-AAA5-BF94A220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69B5-3F08-4938-8B65-2685F733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2624-CEA5-4B23-B42B-B348365F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5113-6220-4B31-A90E-5E2DF86D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D6E0-6781-4435-AC9C-5D452149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6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55291-14CA-4010-9A03-8C25AC52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58616-AACF-4E13-B396-B3AABB7D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549B-297E-4679-A96E-F08AC34B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483C-AE89-487A-B4A1-351C96EE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071E3-F87B-498D-914E-FEBAB95A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7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1224-62C5-447C-BC9C-8FB1F045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6FFA-698D-40F1-A6A5-BC1A710F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70D3-9D02-468B-A41F-5B8827C0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E087-412A-4A0E-A114-296D588B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07552-91B4-463C-8A75-3A9AA50F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D03C-5395-4393-8EA6-E13008CD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2F43-0E35-4B26-94DD-65639FC9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CCAD-4C49-4AC3-8170-054CCEC1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20CE-A6E4-4FB3-AFF3-2487652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A131-7A82-47EF-AED0-40167139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9C0F-74CB-495D-8781-0B99E115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C836-D880-4A89-BB95-C8D094E98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A444E-21F9-49DD-8652-3750F05DC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03E83-6E9B-4C8E-A7E4-237A0857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87ABA-F629-4831-8328-729A6B97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A46B-4E67-42B5-A0F4-F4E03B25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0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E6BF-C0B4-48A0-AC1A-C1EF0675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A1B72-D82D-4043-A3D3-DF082FE0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02C8F-00FD-4678-8563-A49DB1DC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DA9E2-9FC2-4E5D-B2A8-5045B4387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1D7CB-0990-4CCE-801E-CEBB139EE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97C5A-5FD5-41EF-9935-4B2DF5E0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2CB16-E162-4A9E-B8CE-715A29AF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4A7A5-1C83-44F6-A37A-0F3D3284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7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AE1C-62A5-4089-A293-05B7673F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EDAB-64B0-4148-919B-AF65EAF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37384-41C7-4A01-9AD2-206F1C8C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0B70-F3B4-46DC-8D5D-913B2123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8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15EF7-ED14-4073-979D-06249FD0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9855-17C3-4B28-8CAD-70CD9098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48253-E544-493D-8885-4F0CAE5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2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B2B-B973-4D10-A690-36C92F9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476B-519D-4D17-870A-2C64C5A3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346C5-C967-444E-961C-3CCFB58D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7F8B-E2F0-4689-AF6D-D40699D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17DEE-DF1C-491C-96E8-457C06F7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A9518-AC83-4D9B-B6A0-F98AA651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2FBB-8C8A-4734-86B3-F57BAA2A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590B8-45C0-4B10-A2D5-1809B30B7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FD465-124C-480E-8FFE-6D5C5CAD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F2BA3-BACF-450A-8F30-6D3499D4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F679-21F0-4798-BEB6-8A1EC039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59EE-4B2E-4D44-A0C1-B43F1854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7D47A-D08E-40B8-82F8-3AA1E458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63F7-FF36-4E28-B881-142F32B4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7ED9-C1F7-4275-9281-22430D4ED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5D81-6485-4563-B38D-0DE2D6306EF7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D86-9068-4B47-9658-B12B17C28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EF1A-9E82-4648-B957-2F675FA74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22C4-A0A0-4E3C-AA62-2BF86F2E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1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EB04-BDBC-45C9-AD38-B198D7DA8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37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Arial Rounded MT Bold" panose="020F0704030504030204" pitchFamily="34" charset="0"/>
              </a:rPr>
              <a:t>ALGORITHMS TO THE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4190-5C58-44D4-8370-0328378E4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2439"/>
            <a:ext cx="9144000" cy="2965361"/>
          </a:xfrm>
        </p:spPr>
        <p:txBody>
          <a:bodyPr>
            <a:normAutofit/>
          </a:bodyPr>
          <a:lstStyle/>
          <a:p>
            <a:r>
              <a:rPr lang="en-IN" sz="2200" dirty="0"/>
              <a:t>Both the problems were solved by using python code on Spyder.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				By- Swastik Mishra</a:t>
            </a:r>
          </a:p>
        </p:txBody>
      </p:sp>
    </p:spTree>
    <p:extLst>
      <p:ext uri="{BB962C8B-B14F-4D97-AF65-F5344CB8AC3E}">
        <p14:creationId xmlns:p14="http://schemas.microsoft.com/office/powerpoint/2010/main" val="8030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A050-C03E-43E7-86CD-372E89F8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2400" b="1" i="1" dirty="0"/>
              <a:t>PROBLEM 1: TRIP ADVISOR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44DA-EBF0-423F-AB68-BB1C82B8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>
            <a:normAutofit/>
          </a:bodyPr>
          <a:lstStyle/>
          <a:p>
            <a:r>
              <a:rPr lang="en-IN" sz="2200" dirty="0"/>
              <a:t>First in the data </a:t>
            </a:r>
            <a:r>
              <a:rPr lang="en-IN" sz="2200" dirty="0" err="1"/>
              <a:t>preprocessing</a:t>
            </a:r>
            <a:r>
              <a:rPr lang="en-IN" sz="2200" dirty="0"/>
              <a:t> phase the necessary libraries were imported and the dataset was divide into variables X and y. Then using </a:t>
            </a:r>
            <a:r>
              <a:rPr lang="en-IN" sz="2200" b="1" dirty="0"/>
              <a:t>label encoding</a:t>
            </a:r>
            <a:r>
              <a:rPr lang="en-IN" sz="2200" dirty="0"/>
              <a:t> and </a:t>
            </a:r>
            <a:r>
              <a:rPr lang="en-IN" sz="2200" b="1" dirty="0"/>
              <a:t>one hot encoding</a:t>
            </a:r>
            <a:r>
              <a:rPr lang="en-IN" sz="2200" dirty="0"/>
              <a:t> the categorical data was segmented. Steps were also taking to avoid </a:t>
            </a:r>
            <a:r>
              <a:rPr lang="en-IN" sz="2200" b="1" dirty="0"/>
              <a:t>dummy variable trap</a:t>
            </a:r>
            <a:r>
              <a:rPr lang="en-IN" sz="2200" dirty="0"/>
              <a:t>.</a:t>
            </a:r>
          </a:p>
          <a:p>
            <a:r>
              <a:rPr lang="en-IN" sz="2200" dirty="0"/>
              <a:t>X and y were then split into training set and test set. Feature scaling was not required since we are using </a:t>
            </a:r>
            <a:r>
              <a:rPr lang="en-IN" sz="2200" b="1" dirty="0" err="1"/>
              <a:t>XGBoost</a:t>
            </a:r>
            <a:r>
              <a:rPr lang="en-IN" sz="2200" dirty="0"/>
              <a:t> which is a gradient boosting model with regression trees and hence doesn’t use </a:t>
            </a:r>
            <a:r>
              <a:rPr lang="en-IN" sz="2200" dirty="0" err="1"/>
              <a:t>Eucledian</a:t>
            </a:r>
            <a:r>
              <a:rPr lang="en-IN" sz="2200" dirty="0"/>
              <a:t> distance as its parameter.</a:t>
            </a:r>
          </a:p>
          <a:p>
            <a:r>
              <a:rPr lang="en-IN" sz="2200" dirty="0"/>
              <a:t>Then Linear Discriminant Analysis(LDA) was used for dimensionality reduction to improve the accuracy of </a:t>
            </a:r>
            <a:r>
              <a:rPr lang="en-IN" sz="2200" dirty="0" err="1"/>
              <a:t>XGBoost</a:t>
            </a:r>
            <a:r>
              <a:rPr lang="en-IN" sz="2200" dirty="0"/>
              <a:t> Classifier.</a:t>
            </a:r>
          </a:p>
          <a:p>
            <a:r>
              <a:rPr lang="en-IN" sz="2200" dirty="0" err="1"/>
              <a:t>XGBoost</a:t>
            </a:r>
            <a:r>
              <a:rPr lang="en-IN" sz="2200" dirty="0"/>
              <a:t> Classifier was trained on the training set and then it was used to predict the accuracy of the test set.</a:t>
            </a:r>
          </a:p>
          <a:p>
            <a:r>
              <a:rPr lang="en-IN" sz="2200" dirty="0"/>
              <a:t>Initially an accuracy of 51.48% was achieved but on tuning the hyperparameter </a:t>
            </a:r>
            <a:r>
              <a:rPr lang="en-IN" sz="2200" dirty="0" err="1"/>
              <a:t>n_estimator</a:t>
            </a:r>
            <a:r>
              <a:rPr lang="en-IN" sz="2200" dirty="0"/>
              <a:t> we got the efficiency of 52.47%.</a:t>
            </a:r>
          </a:p>
          <a:p>
            <a:r>
              <a:rPr lang="en-IN" sz="2200" dirty="0"/>
              <a:t>The confusion matrix was then plotted in the form of heatmap by using the seaborn library.</a:t>
            </a:r>
          </a:p>
        </p:txBody>
      </p:sp>
    </p:spTree>
    <p:extLst>
      <p:ext uri="{BB962C8B-B14F-4D97-AF65-F5344CB8AC3E}">
        <p14:creationId xmlns:p14="http://schemas.microsoft.com/office/powerpoint/2010/main" val="26046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0849-12ED-4E4F-B20D-7311C83B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2400" b="1" i="1" dirty="0"/>
              <a:t>PROBLEM 1: TRIP ADVISOR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B3246-B01A-4F0E-8472-4EC88016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en-IN" sz="2200" dirty="0"/>
              <a:t>To identify the important features in the dataset the method of feature selection was used. This was done by using the </a:t>
            </a:r>
            <a:r>
              <a:rPr lang="en-IN" sz="2200" dirty="0" err="1"/>
              <a:t>ExtraTreesClassifier</a:t>
            </a:r>
            <a:r>
              <a:rPr lang="en-IN" sz="2200" dirty="0"/>
              <a:t> from the </a:t>
            </a:r>
            <a:r>
              <a:rPr lang="en-IN" sz="2200" dirty="0" err="1"/>
              <a:t>sklearn.ensemble</a:t>
            </a:r>
            <a:r>
              <a:rPr lang="en-IN" sz="2200" dirty="0"/>
              <a:t> library. Using this classifier an array was obtained which contained the importance score of each attribute and larger the importance score more important the attribute.  </a:t>
            </a:r>
          </a:p>
          <a:p>
            <a:r>
              <a:rPr lang="en-IN" sz="2200" dirty="0"/>
              <a:t>Using this we found the following relevant features in the dataset: ‘Member Years’, ‘Nr. Rooms’, ‘Hotel stars’ , ‘Helpful votes’ , ‘Nr. hotel reviews’, ‘Nr. reviews’, ‘Period of stay’, ‘Traveller type’, ‘Review month’, ‘Review weekday’.</a:t>
            </a:r>
          </a:p>
          <a:p>
            <a:r>
              <a:rPr lang="en-IN" sz="2200" dirty="0"/>
              <a:t>Accuracy of the confusion matrix is taken as the metric to consider the efficiency of the model.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2D2F638-C006-4711-A980-B67C2773E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33" y="3429000"/>
            <a:ext cx="4268172" cy="33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7EAE-3FC1-4406-9035-76C1AA27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2400" b="1" dirty="0"/>
              <a:t>PROBLEM 2: BREAST CANCER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8E35-8EBA-4EDB-8D3B-58F21139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r>
              <a:rPr lang="en-IN" sz="2200" dirty="0"/>
              <a:t>In the data </a:t>
            </a:r>
            <a:r>
              <a:rPr lang="en-IN" sz="2200" dirty="0" err="1"/>
              <a:t>preprocessing</a:t>
            </a:r>
            <a:r>
              <a:rPr lang="en-IN" sz="2200" dirty="0"/>
              <a:t> phase the input was processed by replacing the missing values  and then split into training set and test set.</a:t>
            </a:r>
          </a:p>
          <a:p>
            <a:r>
              <a:rPr lang="en-IN" sz="2200" b="1" dirty="0"/>
              <a:t>Random Forest Classifier</a:t>
            </a:r>
            <a:r>
              <a:rPr lang="en-IN" sz="2200" dirty="0"/>
              <a:t> was trained on the training set and then used to predict the accuracy of the test set. The reason this classifier was used because it provides a high accuracy because it uses gradient boosting with decision trees. Hence it will generate a low amount of false positives and negatives.</a:t>
            </a:r>
          </a:p>
          <a:p>
            <a:r>
              <a:rPr lang="en-IN" sz="2200" dirty="0"/>
              <a:t>Initially the accuracy was </a:t>
            </a:r>
            <a:r>
              <a:rPr lang="en-IN" sz="2200" b="1" dirty="0"/>
              <a:t>97.142% </a:t>
            </a:r>
            <a:r>
              <a:rPr lang="en-IN" sz="2200" dirty="0"/>
              <a:t>on the test set and it generated </a:t>
            </a:r>
            <a:r>
              <a:rPr lang="en-IN" sz="2200" b="1" dirty="0"/>
              <a:t>3 false positive </a:t>
            </a:r>
            <a:r>
              <a:rPr lang="en-IN" sz="2200" dirty="0"/>
              <a:t>and </a:t>
            </a:r>
            <a:r>
              <a:rPr lang="en-IN" sz="2200" b="1" dirty="0"/>
              <a:t>1 false negative</a:t>
            </a:r>
            <a:r>
              <a:rPr lang="en-IN" sz="2200" dirty="0"/>
              <a:t>. This is shown in the following confusion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D379A-73F1-486F-A202-EA4F54F0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82" y="3487727"/>
            <a:ext cx="4073424" cy="33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9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E85E-9F37-4782-BA27-0E798DD9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2400" b="1" i="1" dirty="0"/>
              <a:t>PROBLEM 2: BREAST CANCER CELL DETECTION</a:t>
            </a:r>
            <a:endParaRPr lang="en-IN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74F5-DD93-47C2-BD78-CCF265CD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>
            <a:normAutofit/>
          </a:bodyPr>
          <a:lstStyle/>
          <a:p>
            <a:r>
              <a:rPr lang="en-IN" sz="2200" dirty="0"/>
              <a:t>To reduce the number of false positives and negatives, </a:t>
            </a:r>
            <a:r>
              <a:rPr lang="en-IN" sz="2200" b="1" dirty="0"/>
              <a:t>tuning of hyperparameters</a:t>
            </a:r>
            <a:r>
              <a:rPr lang="en-IN" sz="2200" dirty="0"/>
              <a:t> of </a:t>
            </a:r>
            <a:r>
              <a:rPr lang="en-IN" sz="2200" dirty="0" err="1"/>
              <a:t>RandomForestClassifier</a:t>
            </a:r>
            <a:r>
              <a:rPr lang="en-IN" sz="2200" dirty="0"/>
              <a:t> was done using </a:t>
            </a:r>
            <a:r>
              <a:rPr lang="en-IN" sz="2200" b="1" dirty="0" err="1"/>
              <a:t>GridSearchCV</a:t>
            </a:r>
            <a:r>
              <a:rPr lang="en-IN" sz="2200" dirty="0"/>
              <a:t>.</a:t>
            </a:r>
          </a:p>
          <a:p>
            <a:r>
              <a:rPr lang="en-IN" sz="2200" dirty="0"/>
              <a:t>From this we got the optimum hyperparameters which increased the efficiency of the classifier to </a:t>
            </a:r>
            <a:r>
              <a:rPr lang="en-IN" sz="2200" b="1" dirty="0"/>
              <a:t>97.67%</a:t>
            </a:r>
            <a:r>
              <a:rPr lang="en-IN" sz="2200" dirty="0"/>
              <a:t> on the test set and generated </a:t>
            </a:r>
            <a:r>
              <a:rPr lang="en-IN" sz="2200" b="1" dirty="0"/>
              <a:t>2 false positive</a:t>
            </a:r>
            <a:r>
              <a:rPr lang="en-IN" sz="2200" dirty="0"/>
              <a:t> and </a:t>
            </a:r>
            <a:r>
              <a:rPr lang="en-IN" sz="2200" b="1" dirty="0"/>
              <a:t>1 </a:t>
            </a:r>
            <a:r>
              <a:rPr lang="en-IN" sz="2200" b="1"/>
              <a:t>false negative</a:t>
            </a:r>
            <a:r>
              <a:rPr lang="en-IN" sz="2200"/>
              <a:t>.</a:t>
            </a:r>
            <a:endParaRPr lang="en-IN" sz="2200" dirty="0"/>
          </a:p>
          <a:p>
            <a:r>
              <a:rPr lang="en-IN" sz="2200" dirty="0"/>
              <a:t>Although we increased the efficiency the computation time increased by about 30s.</a:t>
            </a:r>
          </a:p>
          <a:p>
            <a:r>
              <a:rPr lang="en-IN" sz="2200" dirty="0"/>
              <a:t>The following confusion matrix shows the result after hyperparameter tuning. Accuracy of confusion matrix is taken as the metric to consider efficiency of the model.</a:t>
            </a:r>
          </a:p>
          <a:p>
            <a:pPr marL="0" indent="0">
              <a:buNone/>
            </a:pPr>
            <a:r>
              <a:rPr lang="en-IN" sz="2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F75A-5769-4299-8364-876DEB62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62" y="3494167"/>
            <a:ext cx="4065640" cy="33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542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ALGORITHMS TO THE PROBLEMS</vt:lpstr>
      <vt:lpstr>PROBLEM 1: TRIP ADVISOR</vt:lpstr>
      <vt:lpstr>PROBLEM 1: TRIP ADVISOR</vt:lpstr>
      <vt:lpstr>PROBLEM 2: BREAST CANCER DETECTION</vt:lpstr>
      <vt:lpstr>PROBLEM 2: BREAST CANCER CELL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Mishra</dc:creator>
  <cp:lastModifiedBy>Swastik Mishra</cp:lastModifiedBy>
  <cp:revision>11</cp:revision>
  <dcterms:created xsi:type="dcterms:W3CDTF">2018-10-12T08:32:45Z</dcterms:created>
  <dcterms:modified xsi:type="dcterms:W3CDTF">2018-10-12T12:40:50Z</dcterms:modified>
</cp:coreProperties>
</file>