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Lato Black"/>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UpZMeM22hgNU5OZRv9RDoLuQQ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LatoBlack-bold.fntdata"/><Relationship Id="rId21" Type="http://schemas.openxmlformats.org/officeDocument/2006/relationships/font" Target="fonts/Lato-boldItalic.fntdata"/><Relationship Id="rId24" Type="http://customschemas.google.com/relationships/presentationmetadata" Target="metadata"/><Relationship Id="rId23" Type="http://schemas.openxmlformats.org/officeDocument/2006/relationships/font" Target="fonts/LatoBlack-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5eb651e1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55eb651e1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557f5435d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557f5435d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57f5435d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57f5435d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55eb651e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55eb651e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swastika-projects/Video-Analytics" TargetMode="External"/><Relationship Id="rId4" Type="http://schemas.openxmlformats.org/officeDocument/2006/relationships/image" Target="../media/image13.png"/><Relationship Id="rId5" Type="http://schemas.openxmlformats.org/officeDocument/2006/relationships/hyperlink" Target="http://drive.google.com/file/d/1UuoyzIuLu5vEsuSoZLJmpJk8w_TTjHEn/view" TargetMode="External"/><Relationship Id="rId6"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briefcam.com/technology/how-it-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ieeexplore.ieee.org/document/702490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en.wikipedia.org/wiki/Multi-platform" TargetMode="External"/><Relationship Id="rId4" Type="http://schemas.openxmlformats.org/officeDocument/2006/relationships/hyperlink" Target="https://en.wikipedia.org/wiki/Open_source" TargetMode="External"/><Relationship Id="rId5" Type="http://schemas.openxmlformats.org/officeDocument/2006/relationships/hyperlink" Target="https://en.wikipedia.org/wiki/Interactive_visualiz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a:t>
            </a:r>
            <a:r>
              <a:rPr lang="en" sz="2900" u="sng">
                <a:solidFill>
                  <a:schemeClr val="lt1"/>
                </a:solidFill>
                <a:latin typeface="Trebuchet MS"/>
                <a:ea typeface="Trebuchet MS"/>
                <a:cs typeface="Trebuchet MS"/>
                <a:sym typeface="Trebuchet MS"/>
              </a:rPr>
              <a:t>Bar</a:t>
            </a:r>
            <a:r>
              <a:rPr lang="en" sz="2900" u="sng">
                <a:solidFill>
                  <a:schemeClr val="lt1"/>
                </a:solidFill>
                <a:latin typeface="Trebuchet MS"/>
                <a:ea typeface="Trebuchet MS"/>
                <a:cs typeface="Trebuchet MS"/>
                <a:sym typeface="Trebuchet MS"/>
              </a:rPr>
              <a:t>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Team Name : </a:t>
            </a:r>
            <a:r>
              <a:rPr b="1" i="1" lang="en" sz="2900" u="none" cap="none" strike="noStrike">
                <a:solidFill>
                  <a:schemeClr val="lt1"/>
                </a:solidFill>
                <a:latin typeface="Trebuchet MS"/>
                <a:ea typeface="Trebuchet MS"/>
                <a:cs typeface="Trebuchet MS"/>
                <a:sym typeface="Trebuchet MS"/>
              </a:rPr>
              <a:t>Algomizers</a:t>
            </a:r>
            <a:endParaRPr b="1" i="1" sz="2900" u="none" cap="none" strike="noStrike">
              <a:solidFill>
                <a:schemeClr val="lt1"/>
              </a:solidFill>
              <a:latin typeface="Trebuchet MS"/>
              <a:ea typeface="Trebuchet MS"/>
              <a:cs typeface="Trebuchet MS"/>
              <a:sym typeface="Trebuchet MS"/>
            </a:endParaRPr>
          </a:p>
        </p:txBody>
      </p:sp>
      <p:sp>
        <p:nvSpPr>
          <p:cNvPr id="340" name="Google Shape;340;p1"/>
          <p:cNvSpPr txBox="1"/>
          <p:nvPr/>
        </p:nvSpPr>
        <p:spPr>
          <a:xfrm>
            <a:off x="141500" y="3056775"/>
            <a:ext cx="4559100" cy="121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lang="en" sz="1700">
                <a:solidFill>
                  <a:schemeClr val="lt1"/>
                </a:solidFill>
                <a:latin typeface="Trebuchet MS"/>
                <a:ea typeface="Trebuchet MS"/>
                <a:cs typeface="Trebuchet MS"/>
                <a:sym typeface="Trebuchet MS"/>
              </a:rPr>
              <a:t>T</a:t>
            </a:r>
            <a:r>
              <a:rPr b="1" i="0" lang="en" sz="1700" u="none" cap="none" strike="noStrike">
                <a:solidFill>
                  <a:schemeClr val="lt1"/>
                </a:solidFill>
                <a:latin typeface="Trebuchet MS"/>
                <a:ea typeface="Trebuchet MS"/>
                <a:cs typeface="Trebuchet MS"/>
                <a:sym typeface="Trebuchet MS"/>
              </a:rPr>
              <a:t>eam bio :</a:t>
            </a:r>
            <a:r>
              <a:rPr b="0" i="0" lang="en" sz="1700" u="none" cap="none" strike="noStrike">
                <a:solidFill>
                  <a:schemeClr val="lt1"/>
                </a:solidFill>
                <a:latin typeface="Trebuchet MS"/>
                <a:ea typeface="Trebuchet MS"/>
                <a:cs typeface="Trebuchet MS"/>
                <a:sym typeface="Trebuchet MS"/>
              </a:rPr>
              <a:t> </a:t>
            </a:r>
            <a:r>
              <a:rPr b="0" i="0" lang="en" sz="1500" u="none" cap="none" strike="noStrike">
                <a:solidFill>
                  <a:schemeClr val="lt1"/>
                </a:solidFill>
                <a:latin typeface="Trebuchet MS"/>
                <a:ea typeface="Trebuchet MS"/>
                <a:cs typeface="Trebuchet MS"/>
                <a:sym typeface="Trebuchet MS"/>
              </a:rPr>
              <a:t>A group of students working together to solve real time </a:t>
            </a:r>
            <a:r>
              <a:rPr lang="en" sz="1500">
                <a:solidFill>
                  <a:schemeClr val="lt1"/>
                </a:solidFill>
                <a:latin typeface="Trebuchet MS"/>
                <a:ea typeface="Trebuchet MS"/>
                <a:cs typeface="Trebuchet MS"/>
                <a:sym typeface="Trebuchet MS"/>
              </a:rPr>
              <a:t>problems</a:t>
            </a:r>
            <a:r>
              <a:rPr b="0" i="0" lang="en" sz="1500" u="none" cap="none" strike="noStrike">
                <a:solidFill>
                  <a:schemeClr val="lt1"/>
                </a:solidFill>
                <a:latin typeface="Trebuchet MS"/>
                <a:ea typeface="Trebuchet MS"/>
                <a:cs typeface="Trebuchet MS"/>
                <a:sym typeface="Trebuchet MS"/>
              </a:rPr>
              <a:t> utilising innovative technologies.</a:t>
            </a:r>
            <a:endParaRPr b="0" i="0" sz="15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 17/09/2022</a:t>
            </a:r>
            <a:endParaRPr b="0" i="0" sz="1200" u="none" cap="none" strike="noStrike">
              <a:solidFill>
                <a:schemeClr val="lt1"/>
              </a:solidFill>
              <a:latin typeface="Trebuchet MS"/>
              <a:ea typeface="Trebuchet MS"/>
              <a:cs typeface="Trebuchet MS"/>
              <a:sym typeface="Trebuchet MS"/>
            </a:endParaRPr>
          </a:p>
        </p:txBody>
      </p:sp>
      <p:pic>
        <p:nvPicPr>
          <p:cNvPr id="341" name="Google Shape;341;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 &amp; </a:t>
            </a:r>
            <a:r>
              <a:rPr b="1" i="0" lang="en"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1F1F50"/>
              </a:solidFill>
              <a:latin typeface="Lato"/>
              <a:ea typeface="Lato"/>
              <a:cs typeface="Lato"/>
              <a:sym typeface="Lato"/>
            </a:endParaRPr>
          </a:p>
        </p:txBody>
      </p:sp>
      <p:sp>
        <p:nvSpPr>
          <p:cNvPr id="394" name="Google Shape;394;p8"/>
          <p:cNvSpPr txBox="1"/>
          <p:nvPr/>
        </p:nvSpPr>
        <p:spPr>
          <a:xfrm>
            <a:off x="263275" y="732463"/>
            <a:ext cx="8386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Lato"/>
                <a:ea typeface="Lato"/>
                <a:cs typeface="Lato"/>
                <a:sym typeface="Lato"/>
              </a:rPr>
              <a:t>Github Repository link : </a:t>
            </a:r>
            <a:r>
              <a:rPr lang="en" u="sng">
                <a:solidFill>
                  <a:schemeClr val="hlink"/>
                </a:solidFill>
                <a:latin typeface="Lato"/>
                <a:ea typeface="Lato"/>
                <a:cs typeface="Lato"/>
                <a:sym typeface="Lato"/>
                <a:hlinkClick r:id="rId3"/>
              </a:rPr>
              <a:t>https://github.com/swastika-projects/Video-Analytics</a:t>
            </a:r>
            <a:endParaRPr>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latin typeface="Lato"/>
                <a:ea typeface="Lato"/>
                <a:cs typeface="Lato"/>
                <a:sym typeface="Lato"/>
              </a:rPr>
              <a:t>Screenshots and sample videos for </a:t>
            </a:r>
            <a:r>
              <a:rPr b="1" lang="en">
                <a:latin typeface="Lato"/>
                <a:ea typeface="Lato"/>
                <a:cs typeface="Lato"/>
                <a:sym typeface="Lato"/>
              </a:rPr>
              <a:t>count of people</a:t>
            </a:r>
            <a:r>
              <a:rPr lang="en">
                <a:latin typeface="Lato"/>
                <a:ea typeface="Lato"/>
                <a:cs typeface="Lato"/>
                <a:sym typeface="Lato"/>
              </a:rPr>
              <a:t> : </a:t>
            </a:r>
            <a:endParaRPr>
              <a:latin typeface="Lato"/>
              <a:ea typeface="Lato"/>
              <a:cs typeface="Lato"/>
              <a:sym typeface="Lato"/>
            </a:endParaRPr>
          </a:p>
        </p:txBody>
      </p:sp>
      <p:pic>
        <p:nvPicPr>
          <p:cNvPr id="395" name="Google Shape;395;p8"/>
          <p:cNvPicPr preferRelativeResize="0"/>
          <p:nvPr/>
        </p:nvPicPr>
        <p:blipFill>
          <a:blip r:embed="rId4">
            <a:alphaModFix/>
          </a:blip>
          <a:stretch>
            <a:fillRect/>
          </a:stretch>
        </p:blipFill>
        <p:spPr>
          <a:xfrm>
            <a:off x="263275" y="1803625"/>
            <a:ext cx="4323476" cy="2296125"/>
          </a:xfrm>
          <a:prstGeom prst="rect">
            <a:avLst/>
          </a:prstGeom>
          <a:noFill/>
          <a:ln>
            <a:noFill/>
          </a:ln>
        </p:spPr>
      </p:pic>
      <p:pic>
        <p:nvPicPr>
          <p:cNvPr id="396" name="Google Shape;396;p8" title="vid2.avi">
            <a:hlinkClick r:id="rId5"/>
          </p:cNvPr>
          <p:cNvPicPr preferRelativeResize="0"/>
          <p:nvPr/>
        </p:nvPicPr>
        <p:blipFill>
          <a:blip r:embed="rId6">
            <a:alphaModFix/>
          </a:blip>
          <a:stretch>
            <a:fillRect/>
          </a:stretch>
        </p:blipFill>
        <p:spPr>
          <a:xfrm>
            <a:off x="4997825" y="1808688"/>
            <a:ext cx="3048000"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55eb651e1c_1_5"/>
          <p:cNvSpPr txBox="1"/>
          <p:nvPr>
            <p:ph type="title"/>
          </p:nvPr>
        </p:nvSpPr>
        <p:spPr>
          <a:xfrm>
            <a:off x="358600" y="229550"/>
            <a:ext cx="8550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Arial"/>
                <a:ea typeface="Arial"/>
                <a:cs typeface="Arial"/>
                <a:sym typeface="Arial"/>
              </a:rPr>
              <a:t>Graph for the analysis of traffic during different hours of the day(generated by the video in previous title)</a:t>
            </a:r>
            <a:r>
              <a:rPr lang="en"/>
              <a:t> </a:t>
            </a:r>
            <a:r>
              <a:rPr b="0" lang="en" sz="1400">
                <a:latin typeface="Arial"/>
                <a:ea typeface="Arial"/>
                <a:cs typeface="Arial"/>
                <a:sym typeface="Arial"/>
              </a:rPr>
              <a:t>:</a:t>
            </a:r>
            <a:endParaRPr b="0" sz="1400">
              <a:latin typeface="Arial"/>
              <a:ea typeface="Arial"/>
              <a:cs typeface="Arial"/>
              <a:sym typeface="Arial"/>
            </a:endParaRPr>
          </a:p>
        </p:txBody>
      </p:sp>
      <p:pic>
        <p:nvPicPr>
          <p:cNvPr id="402" name="Google Shape;402;g155eb651e1c_1_5"/>
          <p:cNvPicPr preferRelativeResize="0"/>
          <p:nvPr/>
        </p:nvPicPr>
        <p:blipFill>
          <a:blip r:embed="rId3">
            <a:alphaModFix/>
          </a:blip>
          <a:stretch>
            <a:fillRect/>
          </a:stretch>
        </p:blipFill>
        <p:spPr>
          <a:xfrm>
            <a:off x="2243138" y="1643750"/>
            <a:ext cx="4657725" cy="30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8" name="Google Shape;408;p9"/>
          <p:cNvSpPr txBox="1"/>
          <p:nvPr>
            <p:ph idx="1" type="subTitle"/>
          </p:nvPr>
        </p:nvSpPr>
        <p:spPr>
          <a:xfrm>
            <a:off x="339700" y="2750625"/>
            <a:ext cx="4559100" cy="7284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lt1"/>
              </a:buClr>
              <a:buSzPts val="1700"/>
              <a:buAutoNum type="arabicPeriod"/>
            </a:pPr>
            <a:r>
              <a:rPr lang="en" sz="1700"/>
              <a:t>Swastika</a:t>
            </a:r>
            <a:endParaRPr sz="1700"/>
          </a:p>
          <a:p>
            <a:pPr indent="-336550" lvl="0" marL="457200" rtl="0" algn="l">
              <a:lnSpc>
                <a:spcPct val="150000"/>
              </a:lnSpc>
              <a:spcBef>
                <a:spcPts val="0"/>
              </a:spcBef>
              <a:spcAft>
                <a:spcPts val="0"/>
              </a:spcAft>
              <a:buClr>
                <a:schemeClr val="lt1"/>
              </a:buClr>
              <a:buSzPts val="1700"/>
              <a:buAutoNum type="arabicPeriod"/>
            </a:pPr>
            <a:r>
              <a:rPr lang="en" sz="1700"/>
              <a:t>Dhruv Dubey</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Nowadays almost everyplace is covered by cctv cameras, thus producing a lot of video data </a:t>
            </a:r>
            <a:r>
              <a:rPr lang="en">
                <a:solidFill>
                  <a:srgbClr val="222222"/>
                </a:solidFill>
                <a:highlight>
                  <a:srgbClr val="FFFFFF"/>
                </a:highlight>
                <a:latin typeface="Lato"/>
                <a:ea typeface="Lato"/>
                <a:cs typeface="Lato"/>
                <a:sym typeface="Lato"/>
              </a:rPr>
              <a:t>every second</a:t>
            </a:r>
            <a:r>
              <a:rPr lang="en">
                <a:solidFill>
                  <a:srgbClr val="222222"/>
                </a:solidFill>
                <a:highlight>
                  <a:srgbClr val="FFFFFF"/>
                </a:highlight>
                <a:latin typeface="Lato"/>
                <a:ea typeface="Lato"/>
                <a:cs typeface="Lato"/>
                <a:sym typeface="Lato"/>
              </a:rPr>
              <a:t> which leads to the need of  video analytics as it </a:t>
            </a:r>
            <a:r>
              <a:rPr b="1" lang="en">
                <a:solidFill>
                  <a:srgbClr val="222222"/>
                </a:solidFill>
                <a:highlight>
                  <a:srgbClr val="FFFFFF"/>
                </a:highlight>
                <a:latin typeface="Lato"/>
                <a:ea typeface="Lato"/>
                <a:cs typeface="Lato"/>
                <a:sym typeface="Lato"/>
              </a:rPr>
              <a:t>assists in reviewing the rising hours of video surveillance </a:t>
            </a:r>
            <a:r>
              <a:rPr lang="en">
                <a:solidFill>
                  <a:srgbClr val="222222"/>
                </a:solidFill>
                <a:highlight>
                  <a:srgbClr val="FFFFFF"/>
                </a:highlight>
                <a:latin typeface="Lato"/>
                <a:ea typeface="Lato"/>
                <a:cs typeface="Lato"/>
                <a:sym typeface="Lato"/>
              </a:rPr>
              <a:t>footage that an operator struggles to observe. It enables you to locate and record critical surveillance material in real time. Furthermore, it improves video surveillance efficiency by </a:t>
            </a:r>
            <a:r>
              <a:rPr b="1" lang="en">
                <a:solidFill>
                  <a:srgbClr val="222222"/>
                </a:solidFill>
                <a:highlight>
                  <a:srgbClr val="FFFFFF"/>
                </a:highlight>
                <a:latin typeface="Lato"/>
                <a:ea typeface="Lato"/>
                <a:cs typeface="Lato"/>
                <a:sym typeface="Lato"/>
              </a:rPr>
              <a:t>lowering the strain on security management personnel</a:t>
            </a:r>
            <a:r>
              <a:rPr lang="en">
                <a:solidFill>
                  <a:srgbClr val="222222"/>
                </a:solidFill>
                <a:highlight>
                  <a:srgbClr val="FFFFFF"/>
                </a:highlight>
                <a:latin typeface="Lato"/>
                <a:ea typeface="Lato"/>
                <a:cs typeface="Lato"/>
                <a:sym typeface="Lato"/>
              </a:rPr>
              <a:t>. Video analytics enables you to record the most valuable video footage by making CCTV cameras smarter in their operation. Video analytics attempts to </a:t>
            </a:r>
            <a:r>
              <a:rPr b="1" lang="en">
                <a:solidFill>
                  <a:srgbClr val="222222"/>
                </a:solidFill>
                <a:highlight>
                  <a:srgbClr val="FFFFFF"/>
                </a:highlight>
                <a:latin typeface="Lato"/>
                <a:ea typeface="Lato"/>
                <a:cs typeface="Lato"/>
                <a:sym typeface="Lato"/>
              </a:rPr>
              <a:t>provide relevant insights into data such as the number of consumers visiting, customer attitudes, and visitation statistics of known facilitators</a:t>
            </a:r>
            <a:r>
              <a:rPr lang="en">
                <a:solidFill>
                  <a:srgbClr val="222222"/>
                </a:solidFill>
                <a:highlight>
                  <a:srgbClr val="FFFFFF"/>
                </a:highlight>
                <a:latin typeface="Lato"/>
                <a:ea typeface="Lato"/>
                <a:cs typeface="Lato"/>
                <a:sym typeface="Lato"/>
              </a:rPr>
              <a:t>.</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a:t>
            </a:r>
            <a:endParaRPr sz="2000"/>
          </a:p>
        </p:txBody>
      </p:sp>
      <p:sp>
        <p:nvSpPr>
          <p:cNvPr id="354" name="Google Shape;354;p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1000"/>
              </a:spcAft>
              <a:buClr>
                <a:srgbClr val="000000"/>
              </a:buClr>
              <a:buSzPts val="1200"/>
              <a:buFont typeface="Arial"/>
              <a:buNone/>
            </a:pPr>
            <a:r>
              <a:rPr lang="en">
                <a:latin typeface="Lato"/>
                <a:ea typeface="Lato"/>
                <a:cs typeface="Lato"/>
                <a:sym typeface="Lato"/>
              </a:rPr>
              <a:t>Video analytics can be used in a variety of sectors such as banks, nuclear sites, government buildings such as post offices, passport offices, museums, shopping malls, and a variety of other places that require crowd monitoring such as number of people, sentiments, object detection, and etc.</a:t>
            </a:r>
            <a:endParaRPr b="0" i="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lang="en" sz="1600">
                <a:solidFill>
                  <a:srgbClr val="222222"/>
                </a:solidFill>
                <a:highlight>
                  <a:srgbClr val="FFFFFF"/>
                </a:highlight>
                <a:latin typeface="Lato"/>
                <a:ea typeface="Lato"/>
                <a:cs typeface="Lato"/>
                <a:sym typeface="Lato"/>
              </a:rPr>
              <a:t>Alternative products : </a:t>
            </a:r>
            <a:endParaRPr sz="1600">
              <a:solidFill>
                <a:srgbClr val="222222"/>
              </a:solidFill>
              <a:highlight>
                <a:srgbClr val="FFFFFF"/>
              </a:highlight>
              <a:latin typeface="Lato"/>
              <a:ea typeface="Lato"/>
              <a:cs typeface="Lato"/>
              <a:sym typeface="Lato"/>
            </a:endParaRPr>
          </a:p>
          <a:p>
            <a:pPr indent="-317500" lvl="0" marL="457200" marR="0" rtl="0" algn="l">
              <a:lnSpc>
                <a:spcPct val="115000"/>
              </a:lnSpc>
              <a:spcBef>
                <a:spcPts val="100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Senstar : A product </a:t>
            </a:r>
            <a:r>
              <a:rPr lang="en">
                <a:solidFill>
                  <a:srgbClr val="222222"/>
                </a:solidFill>
                <a:highlight>
                  <a:srgbClr val="FFFFFF"/>
                </a:highlight>
                <a:latin typeface="Lato"/>
                <a:ea typeface="Lato"/>
                <a:cs typeface="Lato"/>
                <a:sym typeface="Lato"/>
              </a:rPr>
              <a:t>which</a:t>
            </a:r>
            <a:r>
              <a:rPr lang="en">
                <a:solidFill>
                  <a:srgbClr val="222222"/>
                </a:solidFill>
                <a:highlight>
                  <a:srgbClr val="FFFFFF"/>
                </a:highlight>
                <a:latin typeface="Lato"/>
                <a:ea typeface="Lato"/>
                <a:cs typeface="Lato"/>
                <a:sym typeface="Lato"/>
              </a:rPr>
              <a:t> can perform video analysis tasks such as crowd detection, face recognition, crowd </a:t>
            </a:r>
            <a:r>
              <a:rPr lang="en">
                <a:solidFill>
                  <a:srgbClr val="222222"/>
                </a:solidFill>
                <a:highlight>
                  <a:srgbClr val="FFFFFF"/>
                </a:highlight>
                <a:latin typeface="Lato"/>
                <a:ea typeface="Lato"/>
                <a:cs typeface="Lato"/>
                <a:sym typeface="Lato"/>
              </a:rPr>
              <a:t>activities</a:t>
            </a:r>
            <a:r>
              <a:rPr lang="en">
                <a:solidFill>
                  <a:srgbClr val="222222"/>
                </a:solidFill>
                <a:highlight>
                  <a:srgbClr val="FFFFFF"/>
                </a:highlight>
                <a:latin typeface="Lato"/>
                <a:ea typeface="Lato"/>
                <a:cs typeface="Lato"/>
                <a:sym typeface="Lato"/>
              </a:rPr>
              <a:t> </a:t>
            </a:r>
            <a:r>
              <a:rPr b="1" lang="en">
                <a:solidFill>
                  <a:srgbClr val="222222"/>
                </a:solidFill>
                <a:highlight>
                  <a:srgbClr val="FFFFFF"/>
                </a:highlight>
                <a:latin typeface="Lato"/>
                <a:ea typeface="Lato"/>
                <a:cs typeface="Lato"/>
                <a:sym typeface="Lato"/>
              </a:rPr>
              <a:t>however its use cases are limited to places that generally are not visited by high number of people</a:t>
            </a:r>
            <a:r>
              <a:rPr lang="en">
                <a:solidFill>
                  <a:srgbClr val="222222"/>
                </a:solidFill>
                <a:highlight>
                  <a:srgbClr val="FFFFFF"/>
                </a:highlight>
                <a:latin typeface="Lato"/>
                <a:ea typeface="Lato"/>
                <a:cs typeface="Lato"/>
                <a:sym typeface="Lato"/>
              </a:rPr>
              <a:t>.</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Breifcam : </a:t>
            </a:r>
            <a:r>
              <a:rPr lang="en">
                <a:solidFill>
                  <a:schemeClr val="dk1"/>
                </a:solidFill>
                <a:highlight>
                  <a:srgbClr val="FFFFFF"/>
                </a:highlight>
              </a:rPr>
              <a:t>The BriefCam® complete </a:t>
            </a:r>
            <a:r>
              <a:rPr lang="en">
                <a:solidFill>
                  <a:schemeClr val="dk1"/>
                </a:solidFill>
                <a:highlight>
                  <a:srgbClr val="FFFFFF"/>
                </a:highlight>
                <a:uFill>
                  <a:noFill/>
                </a:uFill>
                <a:hlinkClick r:id="rId3">
                  <a:extLst>
                    <a:ext uri="{A12FA001-AC4F-418D-AE19-62706E023703}">
                      <ahyp:hlinkClr val="tx"/>
                    </a:ext>
                  </a:extLst>
                </a:hlinkClick>
              </a:rPr>
              <a:t>Video Content Analytics platform</a:t>
            </a:r>
            <a:r>
              <a:rPr lang="en">
                <a:solidFill>
                  <a:schemeClr val="dk1"/>
                </a:solidFill>
                <a:highlight>
                  <a:srgbClr val="FFFFFF"/>
                </a:highlight>
              </a:rPr>
              <a:t> drives exponential value from surveillance system investments by making video searchable, actionable and quantifiable.</a:t>
            </a:r>
            <a:endParaRPr>
              <a:solidFill>
                <a:schemeClr val="dk1"/>
              </a:solidFill>
              <a:highlight>
                <a:srgbClr val="FFFFFF"/>
              </a:highlight>
            </a:endParaRPr>
          </a:p>
          <a:p>
            <a:pPr indent="-317500" lvl="0" marL="457200" marR="0" rtl="0" algn="l">
              <a:lnSpc>
                <a:spcPct val="115000"/>
              </a:lnSpc>
              <a:spcBef>
                <a:spcPts val="0"/>
              </a:spcBef>
              <a:spcAft>
                <a:spcPts val="0"/>
              </a:spcAft>
              <a:buClr>
                <a:schemeClr val="dk1"/>
              </a:buClr>
              <a:buSzPts val="1400"/>
              <a:buAutoNum type="arabicPeriod"/>
            </a:pPr>
            <a:r>
              <a:rPr lang="en">
                <a:solidFill>
                  <a:schemeClr val="dk1"/>
                </a:solidFill>
                <a:highlight>
                  <a:srgbClr val="FFFFFF"/>
                </a:highlight>
              </a:rPr>
              <a:t>Maxicus : A product that can perform tasks such as crowd detection, object detection, loitering in area after time, object missing or removed detection.</a:t>
            </a:r>
            <a:endParaRPr>
              <a:solidFill>
                <a:schemeClr val="dk1"/>
              </a:solidFill>
              <a:highlight>
                <a:srgbClr val="FFFFFF"/>
              </a:highlight>
            </a:endParaRPr>
          </a:p>
        </p:txBody>
      </p:sp>
      <p:sp>
        <p:nvSpPr>
          <p:cNvPr id="360" name="Google Shape;360;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
          <p:cNvSpPr txBox="1"/>
          <p:nvPr>
            <p:ph type="title"/>
          </p:nvPr>
        </p:nvSpPr>
        <p:spPr>
          <a:xfrm>
            <a:off x="225025" y="239950"/>
            <a:ext cx="8055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p:nvPr>
            <p:ph type="title"/>
          </p:nvPr>
        </p:nvSpPr>
        <p:spPr>
          <a:xfrm>
            <a:off x="225150" y="637500"/>
            <a:ext cx="8055000" cy="415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which are likely to be used by you for the prototype, if your idea gets selected</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Ubuntu instance with GPU on Azure  or Google </a:t>
            </a:r>
            <a:r>
              <a:rPr b="0" lang="en" sz="1400">
                <a:solidFill>
                  <a:srgbClr val="4A4548"/>
                </a:solidFill>
                <a:highlight>
                  <a:schemeClr val="lt1"/>
                </a:highlight>
              </a:rPr>
              <a:t>Colab pro</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Grafana server</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Real-time Dataset to work on</a:t>
            </a:r>
            <a:endParaRPr b="0" sz="1400">
              <a:solidFill>
                <a:srgbClr val="4A4548"/>
              </a:solidFill>
              <a:highlight>
                <a:srgbClr val="FFFFFF"/>
              </a:highlight>
            </a:endParaRPr>
          </a:p>
          <a:p>
            <a:pPr indent="0" lvl="0" marL="457200" rtl="0" algn="l">
              <a:lnSpc>
                <a:spcPct val="100000"/>
              </a:lnSpc>
              <a:spcBef>
                <a:spcPts val="0"/>
              </a:spcBef>
              <a:spcAft>
                <a:spcPts val="0"/>
              </a:spcAft>
              <a:buNone/>
            </a:pPr>
            <a:r>
              <a:t/>
            </a:r>
            <a:endParaRPr b="0" sz="1400">
              <a:solidFill>
                <a:srgbClr val="4A454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557f5435d7_1_3"/>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sz="2000"/>
              <a:t>Any Supporting Functional Documents</a:t>
            </a:r>
            <a:endParaRPr sz="2000"/>
          </a:p>
          <a:p>
            <a:pPr indent="0" lvl="0" marL="0" rtl="0" algn="l">
              <a:spcBef>
                <a:spcPts val="0"/>
              </a:spcBef>
              <a:spcAft>
                <a:spcPts val="0"/>
              </a:spcAft>
              <a:buNone/>
            </a:pPr>
            <a:r>
              <a:t/>
            </a:r>
            <a:endParaRPr/>
          </a:p>
        </p:txBody>
      </p:sp>
      <p:sp>
        <p:nvSpPr>
          <p:cNvPr id="372" name="Google Shape;372;g1557f5435d7_1_3"/>
          <p:cNvSpPr txBox="1"/>
          <p:nvPr>
            <p:ph idx="1" type="body"/>
          </p:nvPr>
        </p:nvSpPr>
        <p:spPr>
          <a:xfrm>
            <a:off x="512875" y="1055125"/>
            <a:ext cx="8002500" cy="3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Methodology</a:t>
            </a:r>
            <a:endParaRPr b="1" sz="2000"/>
          </a:p>
          <a:p>
            <a:pPr indent="-317500" lvl="0" marL="457200" rtl="0" algn="l">
              <a:spcBef>
                <a:spcPts val="0"/>
              </a:spcBef>
              <a:spcAft>
                <a:spcPts val="0"/>
              </a:spcAft>
              <a:buSzPts val="1400"/>
              <a:buAutoNum type="arabicPeriod"/>
            </a:pPr>
            <a:r>
              <a:rPr lang="en"/>
              <a:t>YOLO- V3 : </a:t>
            </a:r>
            <a:r>
              <a:rPr lang="en" sz="1200">
                <a:solidFill>
                  <a:srgbClr val="202124"/>
                </a:solidFill>
                <a:highlight>
                  <a:srgbClr val="FFFFFF"/>
                </a:highlight>
                <a:latin typeface="Arial"/>
                <a:ea typeface="Arial"/>
                <a:cs typeface="Arial"/>
                <a:sym typeface="Arial"/>
              </a:rPr>
              <a:t>You Only Look Once, Version 3 is </a:t>
            </a:r>
            <a:r>
              <a:rPr b="1" lang="en" sz="1200">
                <a:solidFill>
                  <a:srgbClr val="202124"/>
                </a:solidFill>
                <a:highlight>
                  <a:srgbClr val="FFFFFF"/>
                </a:highlight>
                <a:latin typeface="Arial"/>
                <a:ea typeface="Arial"/>
                <a:cs typeface="Arial"/>
                <a:sym typeface="Arial"/>
              </a:rPr>
              <a:t>a real-time object detection algorithm that identifies specific objects in videos, live feeds, or images</a:t>
            </a:r>
            <a:r>
              <a:rPr lang="en" sz="1200">
                <a:solidFill>
                  <a:srgbClr val="202124"/>
                </a:solidFill>
                <a:highlight>
                  <a:srgbClr val="FFFFFF"/>
                </a:highlight>
                <a:latin typeface="Arial"/>
                <a:ea typeface="Arial"/>
                <a:cs typeface="Arial"/>
                <a:sym typeface="Arial"/>
              </a:rPr>
              <a:t>. We are going to use it in the </a:t>
            </a:r>
            <a:r>
              <a:rPr b="1" lang="en" sz="1200">
                <a:solidFill>
                  <a:srgbClr val="202124"/>
                </a:solidFill>
                <a:highlight>
                  <a:srgbClr val="FFFFFF"/>
                </a:highlight>
                <a:latin typeface="Arial"/>
                <a:ea typeface="Arial"/>
                <a:cs typeface="Arial"/>
                <a:sym typeface="Arial"/>
              </a:rPr>
              <a:t>sentiment </a:t>
            </a:r>
            <a:r>
              <a:rPr b="1" lang="en" sz="1200">
                <a:solidFill>
                  <a:srgbClr val="202124"/>
                </a:solidFill>
                <a:highlight>
                  <a:schemeClr val="lt1"/>
                </a:highlight>
                <a:latin typeface="Arial"/>
                <a:ea typeface="Arial"/>
                <a:cs typeface="Arial"/>
                <a:sym typeface="Arial"/>
              </a:rPr>
              <a:t>analysis </a:t>
            </a:r>
            <a:r>
              <a:rPr b="1" lang="en" sz="1200">
                <a:solidFill>
                  <a:srgbClr val="202124"/>
                </a:solidFill>
                <a:highlight>
                  <a:srgbClr val="FFFFFF"/>
                </a:highlight>
                <a:latin typeface="Arial"/>
                <a:ea typeface="Arial"/>
                <a:cs typeface="Arial"/>
                <a:sym typeface="Arial"/>
              </a:rPr>
              <a:t>of customers, activity that needs attention, and counting number of people visiting the bank.</a:t>
            </a:r>
            <a:endParaRPr b="1"/>
          </a:p>
          <a:p>
            <a:pPr indent="-317500" lvl="0" marL="457200" rtl="0" algn="l">
              <a:spcBef>
                <a:spcPts val="0"/>
              </a:spcBef>
              <a:spcAft>
                <a:spcPts val="0"/>
              </a:spcAft>
              <a:buSzPts val="1400"/>
              <a:buAutoNum type="arabicPeriod"/>
            </a:pPr>
            <a:r>
              <a:rPr lang="en"/>
              <a:t>Audio/Video analysis : </a:t>
            </a:r>
            <a:r>
              <a:rPr lang="en" sz="1200">
                <a:latin typeface="Arial"/>
                <a:ea typeface="Arial"/>
                <a:cs typeface="Arial"/>
                <a:sym typeface="Arial"/>
              </a:rPr>
              <a:t>If g</a:t>
            </a:r>
            <a:r>
              <a:rPr lang="en" sz="1200">
                <a:latin typeface="Arial"/>
                <a:ea typeface="Arial"/>
                <a:cs typeface="Arial"/>
                <a:sym typeface="Arial"/>
              </a:rPr>
              <a:t>iven the audio and video we can use it for the </a:t>
            </a:r>
            <a:r>
              <a:rPr b="1" lang="en" sz="1200">
                <a:latin typeface="Arial"/>
                <a:ea typeface="Arial"/>
                <a:cs typeface="Arial"/>
                <a:sym typeface="Arial"/>
              </a:rPr>
              <a:t>customer sentiment </a:t>
            </a:r>
            <a:r>
              <a:rPr b="1" lang="en" sz="1200">
                <a:latin typeface="Arial"/>
                <a:ea typeface="Arial"/>
                <a:cs typeface="Arial"/>
                <a:sym typeface="Arial"/>
              </a:rPr>
              <a:t>analysis</a:t>
            </a:r>
            <a:r>
              <a:rPr lang="en" sz="1200">
                <a:latin typeface="Arial"/>
                <a:ea typeface="Arial"/>
                <a:cs typeface="Arial"/>
                <a:sym typeface="Arial"/>
              </a:rPr>
              <a:t> using spectrogram analysis. In a case when only video is present we can </a:t>
            </a:r>
            <a:r>
              <a:rPr lang="en" sz="1200">
                <a:solidFill>
                  <a:srgbClr val="222222"/>
                </a:solidFill>
                <a:highlight>
                  <a:schemeClr val="lt1"/>
                </a:highlight>
                <a:latin typeface="Arial"/>
                <a:ea typeface="Arial"/>
                <a:cs typeface="Arial"/>
                <a:sym typeface="Arial"/>
              </a:rPr>
              <a:t>classify facial expressions into negative, neutral,positive for the purpose of analysis.</a:t>
            </a:r>
            <a:endParaRPr sz="1000">
              <a:latin typeface="Arial"/>
              <a:ea typeface="Arial"/>
              <a:cs typeface="Arial"/>
              <a:sym typeface="Arial"/>
            </a:endParaRPr>
          </a:p>
          <a:p>
            <a:pPr indent="-317500" lvl="0" marL="457200" rtl="0" algn="l">
              <a:spcBef>
                <a:spcPts val="0"/>
              </a:spcBef>
              <a:spcAft>
                <a:spcPts val="0"/>
              </a:spcAft>
              <a:buSzPts val="1400"/>
              <a:buAutoNum type="arabicPeriod"/>
            </a:pPr>
            <a:r>
              <a:rPr lang="en"/>
              <a:t>Motion Influence map : </a:t>
            </a:r>
            <a:r>
              <a:rPr lang="en" sz="1200">
                <a:solidFill>
                  <a:srgbClr val="202124"/>
                </a:solidFill>
                <a:highlight>
                  <a:srgbClr val="FFFFFF"/>
                </a:highlight>
                <a:latin typeface="Arial"/>
                <a:ea typeface="Arial"/>
                <a:cs typeface="Arial"/>
                <a:sym typeface="Arial"/>
              </a:rPr>
              <a:t>The key feature of the proposed motion influence map is that it </a:t>
            </a:r>
            <a:r>
              <a:rPr b="1" lang="en" sz="1200">
                <a:solidFill>
                  <a:srgbClr val="202124"/>
                </a:solidFill>
                <a:highlight>
                  <a:srgbClr val="FFFFFF"/>
                </a:highlight>
                <a:latin typeface="Arial"/>
                <a:ea typeface="Arial"/>
                <a:cs typeface="Arial"/>
                <a:sym typeface="Arial"/>
              </a:rPr>
              <a:t>effectively reflects the motion characteristics of the movement speed, movement direction, and size of the objects or subjects and their interactions within a frame sequence. </a:t>
            </a:r>
            <a:r>
              <a:rPr lang="en" sz="1200">
                <a:solidFill>
                  <a:srgbClr val="202124"/>
                </a:solidFill>
                <a:highlight>
                  <a:srgbClr val="FFFFFF"/>
                </a:highlight>
                <a:latin typeface="Arial"/>
                <a:ea typeface="Arial"/>
                <a:cs typeface="Arial"/>
                <a:sym typeface="Arial"/>
              </a:rPr>
              <a:t>Use case for this is </a:t>
            </a:r>
            <a:r>
              <a:rPr b="1" lang="en" sz="1200">
                <a:solidFill>
                  <a:srgbClr val="202124"/>
                </a:solidFill>
                <a:highlight>
                  <a:srgbClr val="FFFFFF"/>
                </a:highlight>
                <a:latin typeface="Arial"/>
                <a:ea typeface="Arial"/>
                <a:cs typeface="Arial"/>
                <a:sym typeface="Arial"/>
              </a:rPr>
              <a:t>activity that needs attention. (</a:t>
            </a:r>
            <a:r>
              <a:rPr b="1" lang="en" sz="1200">
                <a:solidFill>
                  <a:srgbClr val="202124"/>
                </a:solidFill>
                <a:highlight>
                  <a:srgbClr val="FFFFFF"/>
                </a:highlight>
                <a:latin typeface="Arial"/>
                <a:ea typeface="Arial"/>
                <a:cs typeface="Arial"/>
                <a:sym typeface="Arial"/>
              </a:rPr>
              <a:t>Click for </a:t>
            </a:r>
            <a:r>
              <a:rPr b="1" lang="en" sz="1200" u="sng">
                <a:solidFill>
                  <a:schemeClr val="hlink"/>
                </a:solidFill>
                <a:highlight>
                  <a:srgbClr val="FFFFFF"/>
                </a:highlight>
                <a:latin typeface="Arial"/>
                <a:ea typeface="Arial"/>
                <a:cs typeface="Arial"/>
                <a:sym typeface="Arial"/>
                <a:hlinkClick r:id="rId3"/>
              </a:rPr>
              <a:t>Reference</a:t>
            </a:r>
            <a:r>
              <a:rPr b="1" lang="en" sz="1200">
                <a:solidFill>
                  <a:srgbClr val="202124"/>
                </a:solidFill>
                <a:highlight>
                  <a:srgbClr val="FFFFFF"/>
                </a:highlight>
                <a:latin typeface="Arial"/>
                <a:ea typeface="Arial"/>
                <a:cs typeface="Arial"/>
                <a:sym typeface="Arial"/>
              </a:rPr>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557f5435d7_1_10"/>
          <p:cNvSpPr txBox="1"/>
          <p:nvPr>
            <p:ph idx="1" type="body"/>
          </p:nvPr>
        </p:nvSpPr>
        <p:spPr>
          <a:xfrm>
            <a:off x="512875" y="131650"/>
            <a:ext cx="8002500" cy="4526700"/>
          </a:xfrm>
          <a:prstGeom prst="rect">
            <a:avLst/>
          </a:prstGeom>
        </p:spPr>
        <p:txBody>
          <a:bodyPr anchorCtr="0" anchor="t" bIns="91425" lIns="91425" spcFirstLastPara="1" rIns="91425" wrap="square" tIns="91425">
            <a:noAutofit/>
          </a:bodyPr>
          <a:lstStyle/>
          <a:p>
            <a:pPr indent="0" lvl="0" marL="514350" rtl="0" algn="l">
              <a:spcBef>
                <a:spcPts val="0"/>
              </a:spcBef>
              <a:spcAft>
                <a:spcPts val="0"/>
              </a:spcAft>
              <a:buNone/>
            </a:pPr>
            <a:r>
              <a:t/>
            </a:r>
            <a:endParaRPr/>
          </a:p>
          <a:p>
            <a:pPr indent="0" lvl="0" marL="514350" rtl="0" algn="l">
              <a:spcBef>
                <a:spcPts val="0"/>
              </a:spcBef>
              <a:spcAft>
                <a:spcPts val="0"/>
              </a:spcAft>
              <a:buNone/>
            </a:pPr>
            <a:r>
              <a:rPr lang="en"/>
              <a:t>   </a:t>
            </a:r>
            <a:r>
              <a:rPr lang="en"/>
              <a:t>4.	</a:t>
            </a:r>
            <a:r>
              <a:rPr lang="en"/>
              <a:t>Python Face Recognition Library: </a:t>
            </a:r>
            <a:r>
              <a:rPr b="1" lang="en" sz="1200">
                <a:solidFill>
                  <a:srgbClr val="202124"/>
                </a:solidFill>
                <a:highlight>
                  <a:srgbClr val="FFFFFF"/>
                </a:highlight>
                <a:latin typeface="Arial"/>
                <a:ea typeface="Arial"/>
                <a:cs typeface="Arial"/>
                <a:sym typeface="Arial"/>
              </a:rPr>
              <a:t>Face recognition is a step further to face detection</a:t>
            </a:r>
            <a:r>
              <a:rPr lang="en" sz="1200">
                <a:solidFill>
                  <a:srgbClr val="202124"/>
                </a:solidFill>
                <a:highlight>
                  <a:srgbClr val="FFFFFF"/>
                </a:highlight>
                <a:latin typeface="Arial"/>
                <a:ea typeface="Arial"/>
                <a:cs typeface="Arial"/>
                <a:sym typeface="Arial"/>
              </a:rPr>
              <a:t>. In face detection, we only detect the location of the human face in an image but in face recognition, we make a system that can identify humans. Use case :</a:t>
            </a:r>
            <a:r>
              <a:rPr b="1" lang="en" sz="1200">
                <a:solidFill>
                  <a:srgbClr val="202124"/>
                </a:solidFill>
                <a:highlight>
                  <a:srgbClr val="FFFFFF"/>
                </a:highlight>
                <a:latin typeface="Arial"/>
                <a:ea typeface="Arial"/>
                <a:cs typeface="Arial"/>
                <a:sym typeface="Arial"/>
              </a:rPr>
              <a:t> Identification of known facilitators : </a:t>
            </a:r>
            <a:r>
              <a:rPr lang="en" sz="1200">
                <a:solidFill>
                  <a:srgbClr val="202124"/>
                </a:solidFill>
                <a:highlight>
                  <a:srgbClr val="FFFFFF"/>
                </a:highlight>
                <a:latin typeface="Arial"/>
                <a:ea typeface="Arial"/>
                <a:cs typeface="Arial"/>
                <a:sym typeface="Arial"/>
              </a:rPr>
              <a:t>The people identified by the 1st layer model - yolo-v3 will be cropped to extract faces. These will will be given as input to the face</a:t>
            </a:r>
            <a:endParaRPr sz="1200">
              <a:solidFill>
                <a:srgbClr val="202124"/>
              </a:solidFill>
              <a:highlight>
                <a:srgbClr val="FFFFFF"/>
              </a:highlight>
              <a:latin typeface="Arial"/>
              <a:ea typeface="Arial"/>
              <a:cs typeface="Arial"/>
              <a:sym typeface="Arial"/>
            </a:endParaRPr>
          </a:p>
          <a:p>
            <a:pPr indent="0" lvl="0" marL="514350" rtl="0" algn="l">
              <a:spcBef>
                <a:spcPts val="0"/>
              </a:spcBef>
              <a:spcAft>
                <a:spcPts val="0"/>
              </a:spcAft>
              <a:buNone/>
            </a:pPr>
            <a:r>
              <a:rPr lang="en" sz="1200">
                <a:solidFill>
                  <a:srgbClr val="202124"/>
                </a:solidFill>
                <a:highlight>
                  <a:srgbClr val="FFFFFF"/>
                </a:highlight>
                <a:latin typeface="Arial"/>
                <a:ea typeface="Arial"/>
                <a:cs typeface="Arial"/>
                <a:sym typeface="Arial"/>
              </a:rPr>
              <a:t>recognition methods to compare faces. All unknown faces will be marked the same.</a:t>
            </a:r>
            <a:endParaRPr sz="1200">
              <a:solidFill>
                <a:srgbClr val="202124"/>
              </a:solidFill>
              <a:highlight>
                <a:srgbClr val="FFFFFF"/>
              </a:highlight>
              <a:latin typeface="Arial"/>
              <a:ea typeface="Arial"/>
              <a:cs typeface="Arial"/>
              <a:sym typeface="Arial"/>
            </a:endParaRPr>
          </a:p>
          <a:p>
            <a:pPr indent="0" lvl="0" marL="514350" rtl="0" algn="l">
              <a:spcBef>
                <a:spcPts val="0"/>
              </a:spcBef>
              <a:spcAft>
                <a:spcPts val="0"/>
              </a:spcAft>
              <a:buNone/>
            </a:pPr>
            <a:r>
              <a:t/>
            </a:r>
            <a:endParaRPr sz="1200">
              <a:solidFill>
                <a:srgbClr val="202124"/>
              </a:solidFill>
              <a:highlight>
                <a:srgbClr val="FFFFFF"/>
              </a:highlight>
              <a:latin typeface="Arial"/>
              <a:ea typeface="Arial"/>
              <a:cs typeface="Arial"/>
              <a:sym typeface="Arial"/>
            </a:endParaRPr>
          </a:p>
          <a:p>
            <a:pPr indent="0" lvl="0" marL="514350" rtl="0" algn="l">
              <a:spcBef>
                <a:spcPts val="0"/>
              </a:spcBef>
              <a:spcAft>
                <a:spcPts val="0"/>
              </a:spcAft>
              <a:buNone/>
            </a:pPr>
            <a:r>
              <a:rPr lang="en"/>
              <a:t>  5.	Grafana : </a:t>
            </a:r>
            <a:r>
              <a:rPr lang="en" sz="1200">
                <a:highlight>
                  <a:srgbClr val="FFFFFF"/>
                </a:highlight>
                <a:latin typeface="Arial"/>
                <a:ea typeface="Arial"/>
                <a:cs typeface="Arial"/>
                <a:sym typeface="Arial"/>
              </a:rPr>
              <a:t>Grafana is a </a:t>
            </a:r>
            <a:r>
              <a:rPr lang="en" sz="1200">
                <a:highlight>
                  <a:srgbClr val="FFFFFF"/>
                </a:highlight>
                <a:uFill>
                  <a:noFill/>
                </a:uFill>
                <a:latin typeface="Arial"/>
                <a:ea typeface="Arial"/>
                <a:cs typeface="Arial"/>
                <a:sym typeface="Arial"/>
                <a:hlinkClick r:id="rId3"/>
              </a:rPr>
              <a:t>multi-platform</a:t>
            </a:r>
            <a:r>
              <a:rPr lang="en" sz="1200">
                <a:highlight>
                  <a:srgbClr val="FFFFFF"/>
                </a:highlight>
                <a:latin typeface="Arial"/>
                <a:ea typeface="Arial"/>
                <a:cs typeface="Arial"/>
                <a:sym typeface="Arial"/>
              </a:rPr>
              <a:t> </a:t>
            </a:r>
            <a:r>
              <a:rPr lang="en" sz="1200">
                <a:highlight>
                  <a:srgbClr val="FFFFFF"/>
                </a:highlight>
                <a:uFill>
                  <a:noFill/>
                </a:uFill>
                <a:latin typeface="Arial"/>
                <a:ea typeface="Arial"/>
                <a:cs typeface="Arial"/>
                <a:sym typeface="Arial"/>
                <a:hlinkClick r:id="rId4"/>
              </a:rPr>
              <a:t>open source</a:t>
            </a:r>
            <a:r>
              <a:rPr lang="en" sz="1200">
                <a:highlight>
                  <a:srgbClr val="FFFFFF"/>
                </a:highlight>
                <a:latin typeface="Arial"/>
                <a:ea typeface="Arial"/>
                <a:cs typeface="Arial"/>
                <a:sym typeface="Arial"/>
              </a:rPr>
              <a:t> analytics and </a:t>
            </a:r>
            <a:r>
              <a:rPr lang="en" sz="1200">
                <a:highlight>
                  <a:srgbClr val="FFFFFF"/>
                </a:highlight>
                <a:uFill>
                  <a:noFill/>
                </a:uFill>
                <a:latin typeface="Arial"/>
                <a:ea typeface="Arial"/>
                <a:cs typeface="Arial"/>
                <a:sym typeface="Arial"/>
                <a:hlinkClick r:id="rId5"/>
              </a:rPr>
              <a:t>interactive visualization</a:t>
            </a:r>
            <a:r>
              <a:rPr lang="en" sz="1200">
                <a:highlight>
                  <a:srgbClr val="FFFFFF"/>
                </a:highlight>
                <a:latin typeface="Arial"/>
                <a:ea typeface="Arial"/>
                <a:cs typeface="Arial"/>
                <a:sym typeface="Arial"/>
              </a:rPr>
              <a:t> web           application. It provides charts, graphs, and alerts for the web when connected to supported data sources. Use case : </a:t>
            </a:r>
            <a:r>
              <a:rPr b="1" lang="en" sz="1200">
                <a:highlight>
                  <a:srgbClr val="FFFFFF"/>
                </a:highlight>
                <a:latin typeface="Arial"/>
                <a:ea typeface="Arial"/>
                <a:cs typeface="Arial"/>
                <a:sym typeface="Arial"/>
              </a:rPr>
              <a:t>Analysis of count of people, Time spent on activities in a bank, etc </a:t>
            </a:r>
            <a:r>
              <a:rPr lang="en" sz="1200">
                <a:highlight>
                  <a:srgbClr val="FFFFFF"/>
                </a:highlight>
                <a:latin typeface="Arial"/>
                <a:ea typeface="Arial"/>
                <a:cs typeface="Arial"/>
                <a:sym typeface="Arial"/>
              </a:rPr>
              <a:t>by </a:t>
            </a:r>
            <a:r>
              <a:rPr lang="en" sz="1200">
                <a:solidFill>
                  <a:srgbClr val="222222"/>
                </a:solidFill>
                <a:highlight>
                  <a:schemeClr val="lt1"/>
                </a:highlight>
                <a:latin typeface="Arial"/>
                <a:ea typeface="Arial"/>
                <a:cs typeface="Arial"/>
                <a:sym typeface="Arial"/>
              </a:rPr>
              <a:t>clubbing number of people from frames per minute and generating a time series database either locally(.csv) or on cloud then retrieve the time series database on</a:t>
            </a:r>
            <a:r>
              <a:rPr lang="en" sz="1200">
                <a:highlight>
                  <a:schemeClr val="lt1"/>
                </a:highlight>
                <a:latin typeface="Arial"/>
                <a:ea typeface="Arial"/>
                <a:cs typeface="Arial"/>
                <a:sym typeface="Arial"/>
              </a:rPr>
              <a:t> </a:t>
            </a:r>
            <a:r>
              <a:rPr b="1" lang="en" sz="1200">
                <a:highlight>
                  <a:schemeClr val="lt1"/>
                </a:highlight>
                <a:latin typeface="Arial"/>
                <a:ea typeface="Arial"/>
                <a:cs typeface="Arial"/>
                <a:sym typeface="Arial"/>
              </a:rPr>
              <a:t>Grafana </a:t>
            </a:r>
            <a:r>
              <a:rPr lang="en" sz="1200">
                <a:solidFill>
                  <a:srgbClr val="222222"/>
                </a:solidFill>
                <a:highlight>
                  <a:schemeClr val="lt1"/>
                </a:highlight>
                <a:latin typeface="Arial"/>
                <a:ea typeface="Arial"/>
                <a:cs typeface="Arial"/>
                <a:sym typeface="Arial"/>
              </a:rPr>
              <a:t>and plot various visualizations (histogram, line chart, etc) to analyse peak crowd hours in the bank everyday. </a:t>
            </a:r>
            <a:endParaRPr sz="1200">
              <a:solidFill>
                <a:srgbClr val="222222"/>
              </a:solidFill>
              <a:highlight>
                <a:schemeClr val="lt1"/>
              </a:highlight>
              <a:latin typeface="Arial"/>
              <a:ea typeface="Arial"/>
              <a:cs typeface="Arial"/>
              <a:sym typeface="Arial"/>
            </a:endParaRPr>
          </a:p>
          <a:p>
            <a:pPr indent="0" lvl="0" marL="514350" rtl="0" algn="l">
              <a:spcBef>
                <a:spcPts val="0"/>
              </a:spcBef>
              <a:spcAft>
                <a:spcPts val="0"/>
              </a:spcAft>
              <a:buNone/>
            </a:pPr>
            <a:r>
              <a:t/>
            </a:r>
            <a:endParaRPr sz="1200">
              <a:highlight>
                <a:srgbClr val="FFFFFF"/>
              </a:highlight>
              <a:latin typeface="Arial"/>
              <a:ea typeface="Arial"/>
              <a:cs typeface="Arial"/>
              <a:sym typeface="Arial"/>
            </a:endParaRPr>
          </a:p>
          <a:p>
            <a:pPr indent="0" lvl="0" marL="0" rtl="0" algn="l">
              <a:spcBef>
                <a:spcPts val="0"/>
              </a:spcBef>
              <a:spcAft>
                <a:spcPts val="0"/>
              </a:spcAft>
              <a:buNone/>
            </a:pPr>
            <a:r>
              <a:rPr lang="en" sz="1200">
                <a:highlight>
                  <a:srgbClr val="FFFFFF"/>
                </a:highlight>
                <a:latin typeface="Arial"/>
                <a:ea typeface="Arial"/>
                <a:cs typeface="Arial"/>
                <a:sym typeface="Arial"/>
              </a:rPr>
              <a:t>	</a:t>
            </a:r>
            <a:endParaRPr sz="1200">
              <a:highlight>
                <a:srgbClr val="FFFFFF"/>
              </a:highlight>
              <a:latin typeface="Arial"/>
              <a:ea typeface="Arial"/>
              <a:cs typeface="Arial"/>
              <a:sym typeface="Arial"/>
            </a:endParaRPr>
          </a:p>
          <a:p>
            <a:pPr indent="0" lvl="0" marL="457200" rtl="0" algn="l">
              <a:spcBef>
                <a:spcPts val="0"/>
              </a:spcBef>
              <a:spcAft>
                <a:spcPts val="0"/>
              </a:spcAft>
              <a:buNone/>
            </a:pPr>
            <a:r>
              <a:t/>
            </a:r>
            <a:endParaRPr>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55eb651e1c_1_0"/>
          <p:cNvSpPr txBox="1"/>
          <p:nvPr>
            <p:ph idx="1" type="body"/>
          </p:nvPr>
        </p:nvSpPr>
        <p:spPr>
          <a:xfrm>
            <a:off x="512875" y="357325"/>
            <a:ext cx="8002500" cy="43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highlight>
                  <a:schemeClr val="lt1"/>
                </a:highlight>
              </a:rPr>
              <a:t>Architecture :</a:t>
            </a:r>
            <a:endParaRPr b="1" sz="2000">
              <a:highlight>
                <a:schemeClr val="lt1"/>
              </a:highlight>
            </a:endParaRPr>
          </a:p>
          <a:p>
            <a:pPr indent="0" lvl="0" marL="457200" rtl="0" algn="l">
              <a:spcBef>
                <a:spcPts val="0"/>
              </a:spcBef>
              <a:spcAft>
                <a:spcPts val="0"/>
              </a:spcAft>
              <a:buNone/>
            </a:pPr>
            <a:r>
              <a:rPr b="1" lang="en">
                <a:highlight>
                  <a:schemeClr val="lt1"/>
                </a:highlight>
                <a:latin typeface="Arial"/>
                <a:ea typeface="Arial"/>
                <a:cs typeface="Arial"/>
                <a:sym typeface="Arial"/>
              </a:rPr>
              <a:t>Sentiments of customers</a:t>
            </a:r>
            <a:endParaRPr b="1">
              <a:highlight>
                <a:schemeClr val="lt1"/>
              </a:highlight>
              <a:latin typeface="Arial"/>
              <a:ea typeface="Arial"/>
              <a:cs typeface="Arial"/>
              <a:sym typeface="Arial"/>
            </a:endParaRPr>
          </a:p>
          <a:p>
            <a:pPr indent="0" lvl="0" marL="457200" rtl="0" algn="l">
              <a:spcBef>
                <a:spcPts val="0"/>
              </a:spcBef>
              <a:spcAft>
                <a:spcPts val="0"/>
              </a:spcAft>
              <a:buNone/>
            </a:pPr>
            <a:r>
              <a:rPr lang="en">
                <a:highlight>
                  <a:schemeClr val="lt1"/>
                </a:highlight>
                <a:latin typeface="Arial"/>
                <a:ea typeface="Arial"/>
                <a:cs typeface="Arial"/>
                <a:sym typeface="Arial"/>
              </a:rPr>
              <a:t>We will use audio-video analysis for tracking the sentiments of customers. In case when we have the video as well as the audio data of the customer we can use weighted average of facial expressions(determine mouth is open or not) and spectrogram analysis when mouth is open. And in case when only video data is available we can use a model with </a:t>
            </a:r>
            <a:r>
              <a:rPr lang="en">
                <a:solidFill>
                  <a:srgbClr val="222222"/>
                </a:solidFill>
                <a:highlight>
                  <a:schemeClr val="lt1"/>
                </a:highlight>
                <a:latin typeface="Arial"/>
                <a:ea typeface="Arial"/>
                <a:cs typeface="Arial"/>
                <a:sym typeface="Arial"/>
              </a:rPr>
              <a:t>Sequential CNN layers with ReLU activation function along with Batch Normalization.</a:t>
            </a:r>
            <a:endParaRPr>
              <a:highlight>
                <a:schemeClr val="lt1"/>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t>
            </a:r>
            <a:endParaRPr sz="2000"/>
          </a:p>
        </p:txBody>
      </p:sp>
      <p:sp>
        <p:nvSpPr>
          <p:cNvPr id="388" name="Google Shape;388;p7"/>
          <p:cNvSpPr txBox="1"/>
          <p:nvPr/>
        </p:nvSpPr>
        <p:spPr>
          <a:xfrm>
            <a:off x="515325" y="805550"/>
            <a:ext cx="8238600" cy="35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Most of the available products in the market are giving solution for the places that are not very crowded  and number of people visiting such places is not very large.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Instead of just generating data we are able to visualize it for </a:t>
            </a:r>
            <a:r>
              <a:rPr lang="en">
                <a:solidFill>
                  <a:srgbClr val="222222"/>
                </a:solidFill>
                <a:highlight>
                  <a:srgbClr val="FFFFFF"/>
                </a:highlight>
                <a:latin typeface="Lato"/>
                <a:ea typeface="Lato"/>
                <a:cs typeface="Lato"/>
                <a:sym typeface="Lato"/>
              </a:rPr>
              <a:t>better analysis using advanced tools like grafana.</a:t>
            </a:r>
            <a:endParaRPr>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b="1" lang="en" sz="2000">
                <a:solidFill>
                  <a:srgbClr val="222222"/>
                </a:solidFill>
                <a:highlight>
                  <a:schemeClr val="lt1"/>
                </a:highlight>
                <a:latin typeface="Lato"/>
                <a:ea typeface="Lato"/>
                <a:cs typeface="Lato"/>
                <a:sym typeface="Lato"/>
              </a:rPr>
              <a:t>Adoption Plan</a:t>
            </a:r>
            <a:endParaRPr b="1" sz="20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b="1" sz="2000">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AutoNum type="arabicPeriod"/>
            </a:pPr>
            <a:r>
              <a:rPr lang="en">
                <a:solidFill>
                  <a:srgbClr val="222222"/>
                </a:solidFill>
                <a:highlight>
                  <a:schemeClr val="lt1"/>
                </a:highlight>
                <a:latin typeface="Lato"/>
                <a:ea typeface="Lato"/>
                <a:cs typeface="Lato"/>
                <a:sym typeface="Lato"/>
              </a:rPr>
              <a:t>Develop models for each use case expected</a:t>
            </a:r>
            <a:r>
              <a:rPr b="1" lang="en" sz="2000">
                <a:solidFill>
                  <a:srgbClr val="222222"/>
                </a:solidFill>
                <a:highlight>
                  <a:schemeClr val="lt1"/>
                </a:highlight>
                <a:latin typeface="Lato"/>
                <a:ea typeface="Lato"/>
                <a:cs typeface="Lato"/>
                <a:sym typeface="Lato"/>
              </a:rPr>
              <a:t> </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AutoNum type="arabicPeriod"/>
            </a:pPr>
            <a:r>
              <a:rPr lang="en">
                <a:solidFill>
                  <a:srgbClr val="222222"/>
                </a:solidFill>
                <a:highlight>
                  <a:schemeClr val="lt1"/>
                </a:highlight>
                <a:latin typeface="Lato"/>
                <a:ea typeface="Lato"/>
                <a:cs typeface="Lato"/>
                <a:sym typeface="Lato"/>
              </a:rPr>
              <a:t>Merge the models into a single working prototype</a:t>
            </a:r>
            <a:endParaRPr>
              <a:solidFill>
                <a:srgbClr val="222222"/>
              </a:solidFill>
              <a:highlight>
                <a:schemeClr val="lt1"/>
              </a:highlight>
              <a:latin typeface="Lato"/>
              <a:ea typeface="Lato"/>
              <a:cs typeface="Lato"/>
              <a:sym typeface="Lato"/>
            </a:endParaRPr>
          </a:p>
          <a:p>
            <a:pPr indent="-317500" lvl="0" marL="457200" rtl="0" algn="l">
              <a:spcBef>
                <a:spcPts val="0"/>
              </a:spcBef>
              <a:spcAft>
                <a:spcPts val="0"/>
              </a:spcAft>
              <a:buClr>
                <a:srgbClr val="222222"/>
              </a:buClr>
              <a:buSzPts val="1400"/>
              <a:buFont typeface="Lato"/>
              <a:buAutoNum type="arabicPeriod"/>
            </a:pPr>
            <a:r>
              <a:rPr lang="en">
                <a:solidFill>
                  <a:srgbClr val="222222"/>
                </a:solidFill>
                <a:highlight>
                  <a:schemeClr val="lt1"/>
                </a:highlight>
                <a:latin typeface="Lato"/>
                <a:ea typeface="Lato"/>
                <a:cs typeface="Lato"/>
                <a:sym typeface="Lato"/>
              </a:rPr>
              <a:t>Deploy it on the various bank facilities according to the analytics required by the branch. </a:t>
            </a:r>
            <a:endParaRPr>
              <a:solidFill>
                <a:srgbClr val="222222"/>
              </a:solidFill>
              <a:highlight>
                <a:schemeClr val="lt1"/>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