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278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1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1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08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12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2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3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9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3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8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C85547B-9C03-410C-9A6B-D97A3212DDF0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FA3334A-B4C4-47C1-834C-072216ED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CA52-2C3A-BCCE-49C5-734B4608B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backend developer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2B8F-1572-55DB-42AD-51E0ABF93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303699">
            <a:off x="1355907" y="3657600"/>
            <a:ext cx="9755187" cy="550333"/>
          </a:xfrm>
        </p:spPr>
        <p:txBody>
          <a:bodyPr/>
          <a:lstStyle/>
          <a:p>
            <a:r>
              <a:rPr lang="en-US" dirty="0" err="1"/>
              <a:t>Presenteb</a:t>
            </a:r>
            <a:r>
              <a:rPr lang="en-US" dirty="0"/>
              <a:t>  by  Swastik sompura </a:t>
            </a:r>
          </a:p>
        </p:txBody>
      </p:sp>
    </p:spTree>
    <p:extLst>
      <p:ext uri="{BB962C8B-B14F-4D97-AF65-F5344CB8AC3E}">
        <p14:creationId xmlns:p14="http://schemas.microsoft.com/office/powerpoint/2010/main" val="208271565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2663-FBF1-246C-A31D-116E68A6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13620"/>
            <a:ext cx="10396882" cy="1151965"/>
          </a:xfrm>
        </p:spPr>
        <p:txBody>
          <a:bodyPr/>
          <a:lstStyle/>
          <a:p>
            <a:r>
              <a:rPr lang="en-US" dirty="0"/>
              <a:t>What is backend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9775-4B86-D1C6-75ED-72C18F059A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324" y="1723103"/>
            <a:ext cx="7563464" cy="3411794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F0502020204030204" pitchFamily="34" charset="0"/>
              </a:rPr>
              <a:t>Backend development is the </a:t>
            </a:r>
            <a:r>
              <a:rPr lang="en-US" b="1" dirty="0">
                <a:latin typeface="Abadi" panose="020F0502020204030204" pitchFamily="34" charset="0"/>
              </a:rPr>
              <a:t>part of a website or app that users don’t see</a:t>
            </a:r>
            <a:r>
              <a:rPr lang="en-US" dirty="0">
                <a:latin typeface="Abadi" panose="020F0502020204030204" pitchFamily="34" charset="0"/>
              </a:rPr>
              <a:t>. It’s like the “behind the scenes” work that makes everything function properly.</a:t>
            </a:r>
          </a:p>
          <a:p>
            <a:r>
              <a:rPr lang="en-US" dirty="0">
                <a:latin typeface="Bahnschrift" panose="020B0502040204020203" pitchFamily="34" charset="0"/>
              </a:rPr>
              <a:t>like </a:t>
            </a:r>
            <a:r>
              <a:rPr lang="en-US" b="1" dirty="0">
                <a:latin typeface="Bahnschrift" panose="020B0502040204020203" pitchFamily="34" charset="0"/>
              </a:rPr>
              <a:t>Node.js</a:t>
            </a:r>
            <a:r>
              <a:rPr lang="en-US" dirty="0">
                <a:latin typeface="Bahnschrift" panose="020B0502040204020203" pitchFamily="34" charset="0"/>
              </a:rPr>
              <a:t>, </a:t>
            </a:r>
            <a:r>
              <a:rPr lang="en-US" b="1" dirty="0">
                <a:latin typeface="Bahnschrift" panose="020B0502040204020203" pitchFamily="34" charset="0"/>
              </a:rPr>
              <a:t>Python</a:t>
            </a:r>
            <a:r>
              <a:rPr lang="en-US" dirty="0">
                <a:latin typeface="Bahnschrift" panose="020B0502040204020203" pitchFamily="34" charset="0"/>
              </a:rPr>
              <a:t>, </a:t>
            </a:r>
            <a:r>
              <a:rPr lang="en-US" b="1" dirty="0">
                <a:latin typeface="Bahnschrift" panose="020B0502040204020203" pitchFamily="34" charset="0"/>
              </a:rPr>
              <a:t>Java</a:t>
            </a:r>
            <a:r>
              <a:rPr lang="en-US" dirty="0">
                <a:latin typeface="Bahnschrift" panose="020B0502040204020203" pitchFamily="34" charset="0"/>
              </a:rPr>
              <a:t>, </a:t>
            </a:r>
            <a:r>
              <a:rPr lang="en-US" b="1" dirty="0">
                <a:latin typeface="Bahnschrift" panose="020B0502040204020203" pitchFamily="34" charset="0"/>
              </a:rPr>
              <a:t>Ruby</a:t>
            </a:r>
            <a:r>
              <a:rPr lang="en-US" dirty="0">
                <a:latin typeface="Bahnschrift" panose="020B0502040204020203" pitchFamily="34" charset="0"/>
              </a:rPr>
              <a:t>, and databases such as </a:t>
            </a:r>
            <a:r>
              <a:rPr lang="en-US" b="1" dirty="0">
                <a:latin typeface="Bahnschrift" panose="020B0502040204020203" pitchFamily="34" charset="0"/>
              </a:rPr>
              <a:t>MySQL</a:t>
            </a:r>
            <a:r>
              <a:rPr lang="en-US" dirty="0">
                <a:latin typeface="Bahnschrift" panose="020B0502040204020203" pitchFamily="34" charset="0"/>
              </a:rPr>
              <a:t>, </a:t>
            </a:r>
            <a:r>
              <a:rPr lang="en-US" b="1" dirty="0">
                <a:latin typeface="Bahnschrift" panose="020B0502040204020203" pitchFamily="34" charset="0"/>
              </a:rPr>
              <a:t>PostgreSQL</a:t>
            </a:r>
            <a:r>
              <a:rPr lang="en-US" dirty="0">
                <a:latin typeface="Bahnschrift" panose="020B0502040204020203" pitchFamily="34" charset="0"/>
              </a:rPr>
              <a:t>, and </a:t>
            </a:r>
            <a:r>
              <a:rPr lang="en-US" b="1" dirty="0">
                <a:latin typeface="Bahnschrift" panose="020B0502040204020203" pitchFamily="34" charset="0"/>
              </a:rPr>
              <a:t>MongoDB</a:t>
            </a:r>
            <a:r>
              <a:rPr lang="en-US" dirty="0"/>
              <a:t>.</a:t>
            </a:r>
          </a:p>
        </p:txBody>
      </p:sp>
      <p:sp>
        <p:nvSpPr>
          <p:cNvPr id="4" name="AutoShape 2" descr="Tugas Utama Backend Developer – GeekGarden">
            <a:extLst>
              <a:ext uri="{FF2B5EF4-FFF2-40B4-BE49-F238E27FC236}">
                <a16:creationId xmlns:a16="http://schemas.microsoft.com/office/drawing/2014/main" id="{89C1F3D6-A8A2-6344-A5A4-72BA1257B0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8973" y="3027218"/>
            <a:ext cx="3338052" cy="333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0030C-B23F-2C38-DCE7-E9D930512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06" y="2135499"/>
            <a:ext cx="6934075" cy="46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2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E6A3-F1F3-BF97-CBEB-D91B7355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8788"/>
            <a:ext cx="9753047" cy="1380788"/>
          </a:xfrm>
        </p:spPr>
        <p:txBody>
          <a:bodyPr>
            <a:normAutofit/>
          </a:bodyPr>
          <a:lstStyle/>
          <a:p>
            <a:r>
              <a:rPr lang="en-IN" sz="4400" dirty="0"/>
              <a:t>python  Past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A20434-EDBB-FA45-8572-6D40F218F4D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51945" y="1690225"/>
            <a:ext cx="1114096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1990s – Python introduced by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Guido van Rossum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backend work used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CGI scripts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web servers.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frameworks, slower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Mainly used for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prototyping and scripting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DB03-BF9A-AC11-C383-02A22043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python  Growth (2000s–2010s)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5001-8583-B5D4-B33A-D7A41691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sz="2800" dirty="0">
                <a:latin typeface="Abadi" panose="020B0604020104020204" pitchFamily="34" charset="0"/>
              </a:rPr>
              <a:t>Rise of web frameworks like </a:t>
            </a:r>
            <a:r>
              <a:rPr lang="en-US" sz="2800" b="1" dirty="0">
                <a:latin typeface="Abadi" panose="020B0604020104020204" pitchFamily="34" charset="0"/>
              </a:rPr>
              <a:t>Django (2005)</a:t>
            </a:r>
            <a:r>
              <a:rPr lang="en-US" sz="2800" dirty="0">
                <a:latin typeface="Abadi" panose="020B0604020104020204" pitchFamily="34" charset="0"/>
              </a:rPr>
              <a:t> and </a:t>
            </a:r>
            <a:r>
              <a:rPr lang="en-US" sz="2800" b="1" dirty="0">
                <a:latin typeface="Abadi" panose="020B0604020104020204" pitchFamily="34" charset="0"/>
              </a:rPr>
              <a:t>Flask (2010)</a:t>
            </a:r>
            <a:r>
              <a:rPr lang="en-US" sz="2800" dirty="0">
                <a:latin typeface="Abadi" panose="020B0604020104020204" pitchFamily="34" charset="0"/>
              </a:rPr>
              <a:t>.</a:t>
            </a:r>
          </a:p>
          <a:p>
            <a:r>
              <a:rPr lang="en-US" sz="2800" dirty="0">
                <a:latin typeface="Abadi" panose="020B0604020104020204" pitchFamily="34" charset="0"/>
              </a:rPr>
              <a:t>Adoption in </a:t>
            </a:r>
            <a:r>
              <a:rPr lang="en-US" sz="2800" b="1" dirty="0">
                <a:latin typeface="Abadi" panose="020B0604020104020204" pitchFamily="34" charset="0"/>
              </a:rPr>
              <a:t>startups and enterprises</a:t>
            </a:r>
            <a:r>
              <a:rPr lang="en-US" sz="2800" dirty="0">
                <a:latin typeface="Abadi" panose="020B0604020104020204" pitchFamily="34" charset="0"/>
              </a:rPr>
              <a:t> for backend systems.</a:t>
            </a:r>
          </a:p>
          <a:p>
            <a:r>
              <a:rPr lang="en-US" sz="2800" dirty="0">
                <a:latin typeface="Abadi" panose="020B0604020104020204" pitchFamily="34" charset="0"/>
              </a:rPr>
              <a:t>Integration with </a:t>
            </a:r>
            <a:r>
              <a:rPr lang="en-US" sz="2800" b="1" dirty="0">
                <a:latin typeface="Abadi" panose="020B0604020104020204" pitchFamily="34" charset="0"/>
              </a:rPr>
              <a:t>databases (MySQL, PostgreSQL, SQLite)</a:t>
            </a:r>
            <a:r>
              <a:rPr lang="en-US" sz="2800" dirty="0">
                <a:latin typeface="Abadi" panose="020B0604020104020204" pitchFamily="34" charset="0"/>
              </a:rPr>
              <a:t>.</a:t>
            </a:r>
          </a:p>
          <a:p>
            <a:r>
              <a:rPr lang="en-US" sz="2800" dirty="0">
                <a:latin typeface="Abadi" panose="020B0604020104020204" pitchFamily="34" charset="0"/>
              </a:rPr>
              <a:t>Popular for </a:t>
            </a:r>
            <a:r>
              <a:rPr lang="en-US" sz="2800" b="1" dirty="0">
                <a:latin typeface="Abadi" panose="020B0604020104020204" pitchFamily="34" charset="0"/>
              </a:rPr>
              <a:t>REST APIs, CMS, and e-commerce</a:t>
            </a:r>
            <a:r>
              <a:rPr lang="en-US" sz="2800" dirty="0">
                <a:latin typeface="Abadi" panose="020B0604020104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55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6404-6539-3561-AE03-44376D1B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5196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python Present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8C67-B8A0-ED52-576D-6FA91D41F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6552"/>
            <a:ext cx="10473083" cy="3798033"/>
          </a:xfrm>
        </p:spPr>
        <p:txBody>
          <a:bodyPr/>
          <a:lstStyle/>
          <a:p>
            <a:r>
              <a:rPr lang="en-IN" sz="2400" dirty="0">
                <a:latin typeface="Abadi" panose="020B0604020104020204" pitchFamily="34" charset="0"/>
              </a:rPr>
              <a:t>Widely used in </a:t>
            </a:r>
            <a:r>
              <a:rPr lang="en-IN" sz="2400" b="1" dirty="0">
                <a:latin typeface="Abadi" panose="020B0604020104020204" pitchFamily="34" charset="0"/>
              </a:rPr>
              <a:t>backend web development</a:t>
            </a:r>
            <a:r>
              <a:rPr lang="en-IN" sz="2400" dirty="0">
                <a:latin typeface="Abadi" panose="020B0604020104020204" pitchFamily="34" charset="0"/>
              </a:rPr>
              <a:t>.</a:t>
            </a:r>
          </a:p>
          <a:p>
            <a:r>
              <a:rPr lang="en-IN" sz="2400" dirty="0">
                <a:latin typeface="Abadi" panose="020B0604020104020204" pitchFamily="34" charset="0"/>
              </a:rPr>
              <a:t>Modern frameworks: </a:t>
            </a:r>
            <a:r>
              <a:rPr lang="en-IN" sz="2400" b="1" dirty="0" err="1">
                <a:latin typeface="Abadi" panose="020B0604020104020204" pitchFamily="34" charset="0"/>
              </a:rPr>
              <a:t>FastAPI</a:t>
            </a:r>
            <a:r>
              <a:rPr lang="en-IN" sz="2400" b="1" dirty="0">
                <a:latin typeface="Abadi" panose="020B0604020104020204" pitchFamily="34" charset="0"/>
              </a:rPr>
              <a:t>, Django, Flask</a:t>
            </a:r>
            <a:r>
              <a:rPr lang="en-IN" sz="2400" dirty="0">
                <a:latin typeface="Abadi" panose="020B0604020104020204" pitchFamily="34" charset="0"/>
              </a:rPr>
              <a:t>.</a:t>
            </a:r>
          </a:p>
          <a:p>
            <a:r>
              <a:rPr lang="en-IN" sz="2400" dirty="0">
                <a:latin typeface="Abadi" panose="020B0604020104020204" pitchFamily="34" charset="0"/>
              </a:rPr>
              <a:t>Used for </a:t>
            </a:r>
            <a:r>
              <a:rPr lang="en-IN" sz="2400" b="1" dirty="0">
                <a:latin typeface="Abadi" panose="020B0604020104020204" pitchFamily="34" charset="0"/>
              </a:rPr>
              <a:t>microservices, APIs, and cloud-native apps</a:t>
            </a:r>
            <a:r>
              <a:rPr lang="en-IN" sz="2400" dirty="0">
                <a:latin typeface="Abadi" panose="020B0604020104020204" pitchFamily="34" charset="0"/>
              </a:rPr>
              <a:t>.</a:t>
            </a:r>
          </a:p>
          <a:p>
            <a:r>
              <a:rPr lang="en-IN" sz="2400" dirty="0">
                <a:latin typeface="Abadi" panose="020B0604020104020204" pitchFamily="34" charset="0"/>
              </a:rPr>
              <a:t>Integration with </a:t>
            </a:r>
            <a:r>
              <a:rPr lang="en-IN" sz="2400" b="1" dirty="0">
                <a:latin typeface="Abadi" panose="020B0604020104020204" pitchFamily="34" charset="0"/>
              </a:rPr>
              <a:t>AI/ML, IoT, and Data Science</a:t>
            </a:r>
            <a:r>
              <a:rPr lang="en-IN" sz="2400" dirty="0">
                <a:latin typeface="Abadi" panose="020B0604020104020204" pitchFamily="34" charset="0"/>
              </a:rPr>
              <a:t>.</a:t>
            </a:r>
          </a:p>
          <a:p>
            <a:r>
              <a:rPr lang="en-IN" sz="2400" dirty="0">
                <a:latin typeface="Abadi" panose="020B0604020104020204" pitchFamily="34" charset="0"/>
              </a:rPr>
              <a:t>Supported by </a:t>
            </a:r>
            <a:r>
              <a:rPr lang="en-IN" sz="2400" b="1" dirty="0">
                <a:latin typeface="Abadi" panose="020B0604020104020204" pitchFamily="34" charset="0"/>
              </a:rPr>
              <a:t>cloud platforms (AWS, Azure, GCP)</a:t>
            </a:r>
            <a:r>
              <a:rPr lang="en-IN" sz="2400" dirty="0">
                <a:latin typeface="Abadi" panose="020B0604020104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93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349D-6086-9679-E681-A576E8E6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 python  Future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DAFD-11F3-B468-89D2-17266277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2470"/>
            <a:ext cx="10396882" cy="388211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Bahnschrift" panose="020B0502040204020203" pitchFamily="34" charset="0"/>
              </a:rPr>
              <a:t>AI-powered backends</a:t>
            </a:r>
            <a:r>
              <a:rPr lang="en-IN" sz="2400" dirty="0">
                <a:latin typeface="Bahnschrift" panose="020B0502040204020203" pitchFamily="34" charset="0"/>
              </a:rPr>
              <a:t> (chatbots, recommendation engines).</a:t>
            </a:r>
          </a:p>
          <a:p>
            <a:r>
              <a:rPr lang="en-IN" sz="2400" dirty="0">
                <a:latin typeface="Bahnschrift" panose="020B0502040204020203" pitchFamily="34" charset="0"/>
              </a:rPr>
              <a:t>Growth of </a:t>
            </a:r>
            <a:r>
              <a:rPr lang="en-IN" sz="2400" b="1" dirty="0">
                <a:latin typeface="Bahnschrift" panose="020B0502040204020203" pitchFamily="34" charset="0"/>
              </a:rPr>
              <a:t>asynchronous frameworks</a:t>
            </a:r>
            <a:r>
              <a:rPr lang="en-IN" sz="2400" dirty="0">
                <a:latin typeface="Bahnschrift" panose="020B0502040204020203" pitchFamily="34" charset="0"/>
              </a:rPr>
              <a:t> (</a:t>
            </a:r>
            <a:r>
              <a:rPr lang="en-IN" sz="2400" dirty="0" err="1">
                <a:latin typeface="Bahnschrift" panose="020B0502040204020203" pitchFamily="34" charset="0"/>
              </a:rPr>
              <a:t>FastAPI</a:t>
            </a:r>
            <a:r>
              <a:rPr lang="en-IN" sz="2400" dirty="0">
                <a:latin typeface="Bahnschrift" panose="020B0502040204020203" pitchFamily="34" charset="0"/>
              </a:rPr>
              <a:t>, </a:t>
            </a:r>
            <a:r>
              <a:rPr lang="en-IN" sz="2400" dirty="0" err="1">
                <a:latin typeface="Bahnschrift" panose="020B0502040204020203" pitchFamily="34" charset="0"/>
              </a:rPr>
              <a:t>aiohttp</a:t>
            </a:r>
            <a:r>
              <a:rPr lang="en-IN" sz="2400" dirty="0">
                <a:latin typeface="Bahnschrift" panose="020B0502040204020203" pitchFamily="34" charset="0"/>
              </a:rPr>
              <a:t>).</a:t>
            </a:r>
          </a:p>
          <a:p>
            <a:r>
              <a:rPr lang="en-IN" sz="2400" dirty="0">
                <a:latin typeface="Bahnschrift" panose="020B0502040204020203" pitchFamily="34" charset="0"/>
              </a:rPr>
              <a:t>Strong role in </a:t>
            </a:r>
            <a:r>
              <a:rPr lang="en-IN" sz="2400" b="1" dirty="0">
                <a:latin typeface="Bahnschrift" panose="020B0502040204020203" pitchFamily="34" charset="0"/>
              </a:rPr>
              <a:t>serverless computing</a:t>
            </a:r>
            <a:r>
              <a:rPr lang="en-IN" sz="2400" dirty="0">
                <a:latin typeface="Bahnschrift" panose="020B0502040204020203" pitchFamily="34" charset="0"/>
              </a:rPr>
              <a:t> and </a:t>
            </a:r>
            <a:r>
              <a:rPr lang="en-IN" sz="2400" b="1" dirty="0">
                <a:latin typeface="Bahnschrift" panose="020B0502040204020203" pitchFamily="34" charset="0"/>
              </a:rPr>
              <a:t>edge computing</a:t>
            </a:r>
            <a:r>
              <a:rPr lang="en-IN" sz="2400" dirty="0">
                <a:latin typeface="Bahnschrift" panose="020B0502040204020203" pitchFamily="34" charset="0"/>
              </a:rPr>
              <a:t>.</a:t>
            </a:r>
          </a:p>
          <a:p>
            <a:r>
              <a:rPr lang="en-IN" sz="2400" dirty="0">
                <a:latin typeface="Bahnschrift" panose="020B0502040204020203" pitchFamily="34" charset="0"/>
              </a:rPr>
              <a:t>Enhanced performance with </a:t>
            </a:r>
            <a:r>
              <a:rPr lang="en-IN" sz="2400" b="1" dirty="0" err="1">
                <a:latin typeface="Bahnschrift" panose="020B0502040204020203" pitchFamily="34" charset="0"/>
              </a:rPr>
              <a:t>PyPy</a:t>
            </a:r>
            <a:r>
              <a:rPr lang="en-IN" sz="2400" b="1" dirty="0">
                <a:latin typeface="Bahnschrift" panose="020B0502040204020203" pitchFamily="34" charset="0"/>
              </a:rPr>
              <a:t>, </a:t>
            </a:r>
            <a:r>
              <a:rPr lang="en-IN" sz="2400" b="1" dirty="0" err="1">
                <a:latin typeface="Bahnschrift" panose="020B0502040204020203" pitchFamily="34" charset="0"/>
              </a:rPr>
              <a:t>Cython</a:t>
            </a:r>
            <a:r>
              <a:rPr lang="en-IN" sz="2400" b="1" dirty="0">
                <a:latin typeface="Bahnschrift" panose="020B0502040204020203" pitchFamily="34" charset="0"/>
              </a:rPr>
              <a:t>, Rust + Python integration</a:t>
            </a:r>
            <a:r>
              <a:rPr lang="en-IN" sz="2400" dirty="0">
                <a:latin typeface="Bahnschrift" panose="020B0502040204020203" pitchFamily="34" charset="0"/>
              </a:rPr>
              <a:t>.</a:t>
            </a:r>
          </a:p>
          <a:p>
            <a:r>
              <a:rPr lang="en-IN" sz="2400" dirty="0">
                <a:latin typeface="Bahnschrift" panose="020B0502040204020203" pitchFamily="34" charset="0"/>
              </a:rPr>
              <a:t>Continued dominance in </a:t>
            </a:r>
            <a:r>
              <a:rPr lang="en-IN" sz="2400" b="1" dirty="0">
                <a:latin typeface="Bahnschrift" panose="020B0502040204020203" pitchFamily="34" charset="0"/>
              </a:rPr>
              <a:t>data + backend hybrid applications</a:t>
            </a:r>
            <a:r>
              <a:rPr lang="en-IN" sz="2400" dirty="0">
                <a:latin typeface="Bahnschrift" panose="020B0502040204020203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18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1256-C220-6703-E60A-987D16C5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BAA0-8B39-87F3-7C19-AE9B20DAA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06191"/>
          </a:xfrm>
        </p:spPr>
      </p:pic>
    </p:spTree>
    <p:extLst>
      <p:ext uri="{BB962C8B-B14F-4D97-AF65-F5344CB8AC3E}">
        <p14:creationId xmlns:p14="http://schemas.microsoft.com/office/powerpoint/2010/main" val="409228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A2BE-7262-5C2C-A698-2EFD9A72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301337"/>
            <a:ext cx="11565082" cy="5507182"/>
          </a:xfrm>
        </p:spPr>
        <p:txBody>
          <a:bodyPr>
            <a:normAutofit/>
          </a:bodyPr>
          <a:lstStyle/>
          <a:p>
            <a:r>
              <a:rPr lang="en-IN" sz="7200" dirty="0"/>
              <a:t>            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413946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208</TotalTime>
  <Words>255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Arial</vt:lpstr>
      <vt:lpstr>Bahnschrift</vt:lpstr>
      <vt:lpstr>Impact</vt:lpstr>
      <vt:lpstr>Main Event</vt:lpstr>
      <vt:lpstr>Python backend developer </vt:lpstr>
      <vt:lpstr>What is backend development </vt:lpstr>
      <vt:lpstr>python  Past</vt:lpstr>
      <vt:lpstr>python  Growth (2000s–2010s) </vt:lpstr>
      <vt:lpstr> python Present  </vt:lpstr>
      <vt:lpstr> python  Future </vt:lpstr>
      <vt:lpstr>PowerPoint Presentation</vt:lpstr>
      <vt:lpstr>     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sompura</dc:creator>
  <cp:lastModifiedBy>Swastik Sompura</cp:lastModifiedBy>
  <cp:revision>21</cp:revision>
  <dcterms:created xsi:type="dcterms:W3CDTF">2025-09-16T12:57:47Z</dcterms:created>
  <dcterms:modified xsi:type="dcterms:W3CDTF">2025-09-17T09:34:21Z</dcterms:modified>
</cp:coreProperties>
</file>