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56"/>
  </p:notesMasterIdLst>
  <p:sldIdLst>
    <p:sldId id="350" r:id="rId2"/>
    <p:sldId id="349" r:id="rId3"/>
    <p:sldId id="257" r:id="rId4"/>
    <p:sldId id="309" r:id="rId5"/>
    <p:sldId id="260" r:id="rId6"/>
    <p:sldId id="305" r:id="rId7"/>
    <p:sldId id="306" r:id="rId8"/>
    <p:sldId id="258" r:id="rId9"/>
    <p:sldId id="334" r:id="rId10"/>
    <p:sldId id="311" r:id="rId11"/>
    <p:sldId id="335" r:id="rId12"/>
    <p:sldId id="336" r:id="rId13"/>
    <p:sldId id="337" r:id="rId14"/>
    <p:sldId id="332" r:id="rId15"/>
    <p:sldId id="338" r:id="rId16"/>
    <p:sldId id="339" r:id="rId17"/>
    <p:sldId id="340" r:id="rId18"/>
    <p:sldId id="351" r:id="rId19"/>
    <p:sldId id="310" r:id="rId20"/>
    <p:sldId id="341" r:id="rId21"/>
    <p:sldId id="346" r:id="rId22"/>
    <p:sldId id="279" r:id="rId23"/>
    <p:sldId id="329" r:id="rId24"/>
    <p:sldId id="268" r:id="rId25"/>
    <p:sldId id="278" r:id="rId26"/>
    <p:sldId id="330" r:id="rId27"/>
    <p:sldId id="342" r:id="rId28"/>
    <p:sldId id="343" r:id="rId29"/>
    <p:sldId id="307" r:id="rId30"/>
    <p:sldId id="294" r:id="rId31"/>
    <p:sldId id="321" r:id="rId32"/>
    <p:sldId id="295" r:id="rId33"/>
    <p:sldId id="323" r:id="rId34"/>
    <p:sldId id="301" r:id="rId35"/>
    <p:sldId id="347" r:id="rId36"/>
    <p:sldId id="344" r:id="rId37"/>
    <p:sldId id="348" r:id="rId38"/>
    <p:sldId id="300" r:id="rId39"/>
    <p:sldId id="299" r:id="rId40"/>
    <p:sldId id="324" r:id="rId41"/>
    <p:sldId id="297" r:id="rId42"/>
    <p:sldId id="304" r:id="rId43"/>
    <p:sldId id="327" r:id="rId44"/>
    <p:sldId id="290" r:id="rId45"/>
    <p:sldId id="280" r:id="rId46"/>
    <p:sldId id="281" r:id="rId47"/>
    <p:sldId id="282" r:id="rId48"/>
    <p:sldId id="271" r:id="rId49"/>
    <p:sldId id="272" r:id="rId50"/>
    <p:sldId id="273" r:id="rId51"/>
    <p:sldId id="274" r:id="rId52"/>
    <p:sldId id="275" r:id="rId53"/>
    <p:sldId id="276" r:id="rId54"/>
    <p:sldId id="35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57F53-4D0A-7F41-9068-F034FF8E7F3D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6782-C23D-2141-9778-DEF9F57EE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4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DE191282-4A1F-6C40-918B-18BB4BFD540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512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536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1FCBB346-642B-C34C-A9DC-2E1A5127BAAE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25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37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40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2F0BCCE8-FF29-0F40-8508-4AB3EC47D252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36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476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AD291F2D-0046-4F4E-8C3C-134425DB43B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37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3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 will obtain answers in two different ways. The first will be to ask a select number of legislators why they delegate to bureaucrats. This will be an open-ended question. The second will be to create a survey that lists multiple possible reasons for delegation, and asks the legislators to rank the reasons according to their importance. </a:t>
            </a:r>
          </a:p>
        </p:txBody>
      </p:sp>
    </p:spTree>
    <p:extLst>
      <p:ext uri="{BB962C8B-B14F-4D97-AF65-F5344CB8AC3E}">
        <p14:creationId xmlns:p14="http://schemas.microsoft.com/office/powerpoint/2010/main" val="2182943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AC4EA01A-63D0-2549-A5A0-A2AD29BA44F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38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 will obtain answers in two different ways. The first will be to ask a select number of legislators why they delegate to bureaucrats. This will be an open-ended question. The second will be to create a survey that lists multiple possible reasons for delegation, and asks the legislators to rank the reasons according to their importance. </a:t>
            </a:r>
          </a:p>
        </p:txBody>
      </p:sp>
    </p:spTree>
    <p:extLst>
      <p:ext uri="{BB962C8B-B14F-4D97-AF65-F5344CB8AC3E}">
        <p14:creationId xmlns:p14="http://schemas.microsoft.com/office/powerpoint/2010/main" val="1890232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AC4EA01A-63D0-2549-A5A0-A2AD29BA44FC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40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2560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I will obtain answers in two different ways. The first will be to ask a select number of legislators why they delegate to bureaucrats. This will be an open-ended question. The second will be to create a survey that lists multiple possible reasons for delegation, and asks the legislators to rank the reasons according to their importance. </a:t>
            </a:r>
          </a:p>
        </p:txBody>
      </p:sp>
    </p:spTree>
    <p:extLst>
      <p:ext uri="{BB962C8B-B14F-4D97-AF65-F5344CB8AC3E}">
        <p14:creationId xmlns:p14="http://schemas.microsoft.com/office/powerpoint/2010/main" val="147268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4D7337A6-BF4C-5F41-B73D-6EED37E05E05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45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584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16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F99F5B1E-6B7C-374F-A9CA-4F37AF084F1B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46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789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750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A0ADF4C8-AF5A-6A47-9368-49D00D7B3D3A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47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993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0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63BDDF67-6AC2-B34F-A49B-CE819499453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26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FEEAE38F-CC65-B44D-B998-66A4E7708A04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126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88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517D5-A1B1-432E-807C-CAF511E595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825EA535-3F9E-4DE1-BFC8-95520DFFA081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6385" name="Text Box 1">
            <a:extLst>
              <a:ext uri="{FF2B5EF4-FFF2-40B4-BE49-F238E27FC236}">
                <a16:creationId xmlns:a16="http://schemas.microsoft.com/office/drawing/2014/main" id="{3685229E-78C4-436B-8800-D0FAF8B43B2E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71D09CBF-BA0E-4833-9560-A9C6412B81B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D9442-3304-476A-96AE-A73F119466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fld id="{3F42EE07-FA5F-44BB-BC19-07E5F251656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7409" name="Text Box 1">
            <a:extLst>
              <a:ext uri="{FF2B5EF4-FFF2-40B4-BE49-F238E27FC236}">
                <a16:creationId xmlns:a16="http://schemas.microsoft.com/office/drawing/2014/main" id="{5DAC560C-5B87-4D33-BB74-3E92D088D3EC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01C4872F-BF86-4A71-950B-C2EC4C2A16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63BDDF67-6AC2-B34F-A49B-CE819499453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8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63BDDF67-6AC2-B34F-A49B-CE819499453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19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54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2F0BCCE8-FF29-0F40-8508-4AB3EC47D252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20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2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/>
          <p:cNvSpPr txBox="1">
            <a:spLocks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5081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SzPct val="45000"/>
              <a:buFont typeface="Wingdings" charset="2"/>
              <a:buNone/>
            </a:pPr>
            <a:fld id="{63BDDF67-6AC2-B34F-A49B-CE8194994531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>
                <a:buSzPct val="45000"/>
                <a:buFont typeface="Wingdings" charset="2"/>
                <a:buNone/>
              </a:pPr>
              <a:t>21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717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17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990601"/>
            <a:ext cx="10361084" cy="13700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E3DFF-794E-BF47-AD4C-01D1909D2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37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08684"/>
            <a:ext cx="98393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07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9617DD-3266-884F-88E3-208946D96242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C53DB6-7EC3-FF48-B5BD-CCA9AF34151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8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at-ssql.github.io/read-regression-tabl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ylervigen.com/spurious-correlations" TargetMode="Externa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AA16D5-5BBB-E104-7DF9-4A5AC0679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READ A QUANTITATIVE PAPER</a:t>
            </a:r>
          </a:p>
        </p:txBody>
      </p:sp>
    </p:spTree>
    <p:extLst>
      <p:ext uri="{BB962C8B-B14F-4D97-AF65-F5344CB8AC3E}">
        <p14:creationId xmlns:p14="http://schemas.microsoft.com/office/powerpoint/2010/main" val="89506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0D52C-2FB1-4C53-96BF-B577F915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Anscombe Regression Results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D644CD-16D3-4189-9518-08A22B28D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194" y="2061600"/>
            <a:ext cx="3694950" cy="359205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D0B0B84-1B52-46F8-AA76-21379C19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36" y="2073632"/>
            <a:ext cx="4478870" cy="366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0CB6B8-B63E-4A66-BBFE-6C280168A7AD}"/>
              </a:ext>
            </a:extLst>
          </p:cNvPr>
          <p:cNvCxnSpPr>
            <a:cxnSpLocks/>
          </p:cNvCxnSpPr>
          <p:nvPr/>
        </p:nvCxnSpPr>
        <p:spPr>
          <a:xfrm>
            <a:off x="3024554" y="2760785"/>
            <a:ext cx="3352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6EA9429-5F31-4F80-92AE-C0664D711246}"/>
              </a:ext>
            </a:extLst>
          </p:cNvPr>
          <p:cNvSpPr/>
          <p:nvPr/>
        </p:nvSpPr>
        <p:spPr>
          <a:xfrm>
            <a:off x="2370667" y="2280137"/>
            <a:ext cx="653887" cy="28838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18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08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sz="4800" b="0" spc="-19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Results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2108382"/>
            <a:ext cx="3245485" cy="3359150"/>
            <a:chOff x="7950851" y="2093085"/>
            <a:chExt cx="3245485" cy="3359150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0827" y="2253995"/>
              <a:ext cx="701040" cy="2520950"/>
            </a:xfrm>
            <a:custGeom>
              <a:avLst/>
              <a:gdLst/>
              <a:ahLst/>
              <a:cxnLst/>
              <a:rect l="l" t="t" r="r" b="b"/>
              <a:pathLst>
                <a:path w="701040" h="2520950">
                  <a:moveTo>
                    <a:pt x="0" y="2520696"/>
                  </a:moveTo>
                  <a:lnTo>
                    <a:pt x="701040" y="2520696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520696"/>
                  </a:lnTo>
                  <a:close/>
                </a:path>
              </a:pathLst>
            </a:custGeom>
            <a:ln w="5791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223005" y="2108382"/>
            <a:ext cx="3903343" cy="331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2924" y="3886200"/>
            <a:ext cx="3059122" cy="201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932F25-110B-458B-812D-8CD7BC45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758" y="3025231"/>
            <a:ext cx="1666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08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sz="4800" b="0" spc="-19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Results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2108382"/>
            <a:ext cx="3245485" cy="3359150"/>
            <a:chOff x="7950851" y="2093085"/>
            <a:chExt cx="3245485" cy="3359150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0827" y="2253995"/>
              <a:ext cx="701040" cy="2520950"/>
            </a:xfrm>
            <a:custGeom>
              <a:avLst/>
              <a:gdLst/>
              <a:ahLst/>
              <a:cxnLst/>
              <a:rect l="l" t="t" r="r" b="b"/>
              <a:pathLst>
                <a:path w="701040" h="2520950">
                  <a:moveTo>
                    <a:pt x="0" y="2520696"/>
                  </a:moveTo>
                  <a:lnTo>
                    <a:pt x="701040" y="2520696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520696"/>
                  </a:lnTo>
                  <a:close/>
                </a:path>
              </a:pathLst>
            </a:custGeom>
            <a:ln w="5791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223005" y="2108382"/>
            <a:ext cx="3903343" cy="33157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62924" y="3886200"/>
            <a:ext cx="3059122" cy="201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932F25-110B-458B-812D-8CD7BC45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8758" y="3025231"/>
            <a:ext cx="1666875" cy="4953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6AFD144-09F9-4A54-A2EE-B91B3D37EBF8}"/>
              </a:ext>
            </a:extLst>
          </p:cNvPr>
          <p:cNvSpPr/>
          <p:nvPr/>
        </p:nvSpPr>
        <p:spPr>
          <a:xfrm>
            <a:off x="1798176" y="2454442"/>
            <a:ext cx="701040" cy="5707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7086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sz="4800" b="0" spc="-19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Results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8200" y="2108382"/>
            <a:ext cx="3245485" cy="3359150"/>
            <a:chOff x="7950851" y="2093085"/>
            <a:chExt cx="3245485" cy="3359150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0827" y="2253995"/>
              <a:ext cx="701040" cy="2520950"/>
            </a:xfrm>
            <a:custGeom>
              <a:avLst/>
              <a:gdLst/>
              <a:ahLst/>
              <a:cxnLst/>
              <a:rect l="l" t="t" r="r" b="b"/>
              <a:pathLst>
                <a:path w="701040" h="2520950">
                  <a:moveTo>
                    <a:pt x="0" y="2520696"/>
                  </a:moveTo>
                  <a:lnTo>
                    <a:pt x="701040" y="2520696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520696"/>
                  </a:lnTo>
                  <a:close/>
                </a:path>
              </a:pathLst>
            </a:custGeom>
            <a:ln w="5791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A6AFD144-09F9-4A54-A2EE-B91B3D37EBF8}"/>
              </a:ext>
            </a:extLst>
          </p:cNvPr>
          <p:cNvSpPr/>
          <p:nvPr/>
        </p:nvSpPr>
        <p:spPr>
          <a:xfrm>
            <a:off x="1866464" y="4358693"/>
            <a:ext cx="701040" cy="5133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object 2">
            <a:extLst>
              <a:ext uri="{FF2B5EF4-FFF2-40B4-BE49-F238E27FC236}">
                <a16:creationId xmlns:a16="http://schemas.microsoft.com/office/drawing/2014/main" id="{579FF2A1-AEA7-43EE-B86F-C12276175B78}"/>
              </a:ext>
            </a:extLst>
          </p:cNvPr>
          <p:cNvGrpSpPr/>
          <p:nvPr/>
        </p:nvGrpSpPr>
        <p:grpSpPr>
          <a:xfrm>
            <a:off x="5369181" y="1808747"/>
            <a:ext cx="5024643" cy="4285615"/>
            <a:chOff x="3482833" y="1897379"/>
            <a:chExt cx="5024643" cy="4285615"/>
          </a:xfrm>
        </p:grpSpPr>
        <p:sp>
          <p:nvSpPr>
            <p:cNvPr id="26" name="object 3">
              <a:extLst>
                <a:ext uri="{FF2B5EF4-FFF2-40B4-BE49-F238E27FC236}">
                  <a16:creationId xmlns:a16="http://schemas.microsoft.com/office/drawing/2014/main" id="{6BB4766D-FF4A-4670-8A66-6928E0189BC6}"/>
                </a:ext>
              </a:extLst>
            </p:cNvPr>
            <p:cNvSpPr/>
            <p:nvPr/>
          </p:nvSpPr>
          <p:spPr>
            <a:xfrm>
              <a:off x="3567542" y="1960089"/>
              <a:ext cx="4889639" cy="41536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E0805CCE-984B-4B22-ACC0-FDA66BEC5D43}"/>
                </a:ext>
              </a:extLst>
            </p:cNvPr>
            <p:cNvSpPr/>
            <p:nvPr/>
          </p:nvSpPr>
          <p:spPr>
            <a:xfrm>
              <a:off x="3511296" y="1897379"/>
              <a:ext cx="4996180" cy="4285615"/>
            </a:xfrm>
            <a:custGeom>
              <a:avLst/>
              <a:gdLst/>
              <a:ahLst/>
              <a:cxnLst/>
              <a:rect l="l" t="t" r="r" b="b"/>
              <a:pathLst>
                <a:path w="4996180" h="4285615">
                  <a:moveTo>
                    <a:pt x="0" y="4285488"/>
                  </a:moveTo>
                  <a:lnTo>
                    <a:pt x="4995672" y="4285488"/>
                  </a:lnTo>
                  <a:lnTo>
                    <a:pt x="4995672" y="0"/>
                  </a:lnTo>
                  <a:lnTo>
                    <a:pt x="0" y="0"/>
                  </a:lnTo>
                  <a:lnTo>
                    <a:pt x="0" y="4285488"/>
                  </a:lnTo>
                  <a:close/>
                </a:path>
              </a:pathLst>
            </a:custGeom>
            <a:ln w="9143">
              <a:solidFill>
                <a:srgbClr val="9B2C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56D7B37F-056B-45C3-97F0-C7BED4003483}"/>
                </a:ext>
              </a:extLst>
            </p:cNvPr>
            <p:cNvSpPr/>
            <p:nvPr/>
          </p:nvSpPr>
          <p:spPr>
            <a:xfrm flipH="1" flipV="1">
              <a:off x="3482833" y="4627600"/>
              <a:ext cx="631967" cy="100378"/>
            </a:xfrm>
            <a:custGeom>
              <a:avLst/>
              <a:gdLst/>
              <a:ahLst/>
              <a:cxnLst/>
              <a:rect l="l" t="t" r="r" b="b"/>
              <a:pathLst>
                <a:path w="173354">
                  <a:moveTo>
                    <a:pt x="0" y="0"/>
                  </a:moveTo>
                  <a:lnTo>
                    <a:pt x="172847" y="0"/>
                  </a:ln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6">
            <a:extLst>
              <a:ext uri="{FF2B5EF4-FFF2-40B4-BE49-F238E27FC236}">
                <a16:creationId xmlns:a16="http://schemas.microsoft.com/office/drawing/2014/main" id="{022DACD1-2563-4BDB-8C1E-793CF07F5DBA}"/>
              </a:ext>
            </a:extLst>
          </p:cNvPr>
          <p:cNvSpPr txBox="1"/>
          <p:nvPr/>
        </p:nvSpPr>
        <p:spPr>
          <a:xfrm>
            <a:off x="5810394" y="4688346"/>
            <a:ext cx="1222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y </a:t>
            </a:r>
            <a:r>
              <a:rPr sz="1200" spc="-5" dirty="0">
                <a:latin typeface="Calibri"/>
                <a:cs typeface="Calibri"/>
              </a:rPr>
              <a:t>intercept, called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7B348AB-3EA5-43A2-A19F-88E112B6ED58}"/>
              </a:ext>
            </a:extLst>
          </p:cNvPr>
          <p:cNvSpPr/>
          <p:nvPr/>
        </p:nvSpPr>
        <p:spPr>
          <a:xfrm>
            <a:off x="4133105" y="4447553"/>
            <a:ext cx="1179830" cy="370840"/>
          </a:xfrm>
          <a:custGeom>
            <a:avLst/>
            <a:gdLst/>
            <a:ahLst/>
            <a:cxnLst/>
            <a:rect l="l" t="t" r="r" b="b"/>
            <a:pathLst>
              <a:path w="1179829" h="370839">
                <a:moveTo>
                  <a:pt x="0" y="370331"/>
                </a:moveTo>
                <a:lnTo>
                  <a:pt x="1179576" y="370331"/>
                </a:lnTo>
                <a:lnTo>
                  <a:pt x="117957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8">
            <a:extLst>
              <a:ext uri="{FF2B5EF4-FFF2-40B4-BE49-F238E27FC236}">
                <a16:creationId xmlns:a16="http://schemas.microsoft.com/office/drawing/2014/main" id="{7E039482-6722-465B-A035-7F918A13844F}"/>
              </a:ext>
            </a:extLst>
          </p:cNvPr>
          <p:cNvSpPr txBox="1"/>
          <p:nvPr/>
        </p:nvSpPr>
        <p:spPr>
          <a:xfrm>
            <a:off x="4144301" y="4518673"/>
            <a:ext cx="117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3.0000909</a:t>
            </a:r>
          </a:p>
        </p:txBody>
      </p:sp>
    </p:spTree>
    <p:extLst>
      <p:ext uri="{BB962C8B-B14F-4D97-AF65-F5344CB8AC3E}">
        <p14:creationId xmlns:p14="http://schemas.microsoft.com/office/powerpoint/2010/main" val="825249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964407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</a:t>
            </a:r>
            <a:r>
              <a:rPr lang="en-US" sz="4800" b="0" spc="-55" dirty="0">
                <a:latin typeface="Calibri Light"/>
                <a:cs typeface="Calibri Light"/>
              </a:rPr>
              <a:t>:</a:t>
            </a:r>
            <a:r>
              <a:rPr sz="4800" b="0" spc="-55" dirty="0">
                <a:latin typeface="Calibri Light"/>
                <a:cs typeface="Calibri Light"/>
              </a:rPr>
              <a:t>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lang="en-US" sz="4800" b="0" spc="-65" dirty="0">
                <a:latin typeface="Calibri Light"/>
                <a:cs typeface="Calibri Light"/>
              </a:rPr>
              <a:t>s &amp; </a:t>
            </a:r>
            <a:r>
              <a:rPr sz="4800" b="0" spc="-18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Uncertainty</a:t>
            </a:r>
            <a:endParaRPr sz="4800" dirty="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0" y="2010835"/>
            <a:ext cx="3245415" cy="3358804"/>
            <a:chOff x="7950851" y="2093085"/>
            <a:chExt cx="3245415" cy="3358804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5929" y="247878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456"/>
                  </a:moveTo>
                  <a:lnTo>
                    <a:pt x="219455" y="219456"/>
                  </a:lnTo>
                  <a:lnTo>
                    <a:pt x="219455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7601" y="2698241"/>
              <a:ext cx="490855" cy="219710"/>
            </a:xfrm>
            <a:custGeom>
              <a:avLst/>
              <a:gdLst/>
              <a:ahLst/>
              <a:cxnLst/>
              <a:rect l="l" t="t" r="r" b="b"/>
              <a:pathLst>
                <a:path w="490854" h="219710">
                  <a:moveTo>
                    <a:pt x="0" y="219455"/>
                  </a:moveTo>
                  <a:lnTo>
                    <a:pt x="490727" y="219455"/>
                  </a:lnTo>
                  <a:lnTo>
                    <a:pt x="490727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432EB3-B44C-4804-9793-D478F64EF130}"/>
              </a:ext>
            </a:extLst>
          </p:cNvPr>
          <p:cNvSpPr txBox="1"/>
          <p:nvPr/>
        </p:nvSpPr>
        <p:spPr>
          <a:xfrm>
            <a:off x="8305799" y="2001599"/>
            <a:ext cx="34984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grey area represents the 95% confidence interval for the values of the slope given the variation in the data.</a:t>
            </a:r>
          </a:p>
          <a:p>
            <a:endParaRPr lang="en-US" dirty="0"/>
          </a:p>
          <a:p>
            <a:r>
              <a:rPr lang="en-US" dirty="0"/>
              <a:t>This visualizes the range of confidence we have in the slope. If a flat line fits inside the gray shaded area, then the slope could be 0. (It isn’t here)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12BDDEE8-777F-4C3F-A590-067B986A96A7}"/>
              </a:ext>
            </a:extLst>
          </p:cNvPr>
          <p:cNvSpPr/>
          <p:nvPr/>
        </p:nvSpPr>
        <p:spPr>
          <a:xfrm>
            <a:off x="4369339" y="1905000"/>
            <a:ext cx="3498411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AF44B2-FD90-440A-BE03-05FADBE9A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0470" y="4928349"/>
            <a:ext cx="6574560" cy="12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9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1290888" y="2762670"/>
            <a:ext cx="3059122" cy="2018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32EB3-B44C-4804-9793-D478F64EF130}"/>
              </a:ext>
            </a:extLst>
          </p:cNvPr>
          <p:cNvSpPr txBox="1"/>
          <p:nvPr/>
        </p:nvSpPr>
        <p:spPr>
          <a:xfrm>
            <a:off x="1058859" y="4814410"/>
            <a:ext cx="7415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lowest slope in the 95% confidence interval (orange): 0.269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steepest slope in the 95% confidence interval (green): 0.731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76AAB-DFAB-4CE0-A809-070BAE8BC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195" y="3540583"/>
            <a:ext cx="5806655" cy="11185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20511A-2645-4D6B-B342-FB256D4A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52" y="2005315"/>
            <a:ext cx="1666875" cy="4953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8192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sz="4800" b="0" spc="-18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Uncertainty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15000" y="1768517"/>
            <a:ext cx="5644926" cy="2651083"/>
            <a:chOff x="4166615" y="2093085"/>
            <a:chExt cx="7030084" cy="3359150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5929" y="247878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456"/>
                  </a:moveTo>
                  <a:lnTo>
                    <a:pt x="219455" y="219456"/>
                  </a:lnTo>
                  <a:lnTo>
                    <a:pt x="219455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6615" y="2561843"/>
              <a:ext cx="4146803" cy="25587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007601" y="2698241"/>
              <a:ext cx="490855" cy="219710"/>
            </a:xfrm>
            <a:custGeom>
              <a:avLst/>
              <a:gdLst/>
              <a:ahLst/>
              <a:cxnLst/>
              <a:rect l="l" t="t" r="r" b="b"/>
              <a:pathLst>
                <a:path w="490854" h="219710">
                  <a:moveTo>
                    <a:pt x="0" y="219455"/>
                  </a:moveTo>
                  <a:lnTo>
                    <a:pt x="490727" y="219455"/>
                  </a:lnTo>
                  <a:lnTo>
                    <a:pt x="490727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08684"/>
            <a:ext cx="81921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5" dirty="0">
                <a:latin typeface="Calibri Light"/>
                <a:cs typeface="Calibri Light"/>
              </a:rPr>
              <a:t>Anscombe </a:t>
            </a:r>
            <a:r>
              <a:rPr sz="4800" b="0" spc="-65" dirty="0">
                <a:latin typeface="Calibri Light"/>
                <a:cs typeface="Calibri Light"/>
              </a:rPr>
              <a:t>Regression</a:t>
            </a:r>
            <a:r>
              <a:rPr sz="4800" b="0" spc="-180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Uncertainty</a:t>
            </a:r>
            <a:endParaRPr sz="48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247515" y="1766106"/>
            <a:ext cx="7030084" cy="3359150"/>
            <a:chOff x="4166615" y="2093085"/>
            <a:chExt cx="7030084" cy="3359150"/>
          </a:xfrm>
        </p:grpSpPr>
        <p:sp>
          <p:nvSpPr>
            <p:cNvPr id="4" name="object 4"/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345929" y="2478785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09" h="219710">
                  <a:moveTo>
                    <a:pt x="0" y="219456"/>
                  </a:moveTo>
                  <a:lnTo>
                    <a:pt x="219455" y="219456"/>
                  </a:lnTo>
                  <a:lnTo>
                    <a:pt x="219455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66615" y="2561843"/>
              <a:ext cx="4146803" cy="25587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07601" y="2698241"/>
              <a:ext cx="490855" cy="219710"/>
            </a:xfrm>
            <a:custGeom>
              <a:avLst/>
              <a:gdLst/>
              <a:ahLst/>
              <a:cxnLst/>
              <a:rect l="l" t="t" r="r" b="b"/>
              <a:pathLst>
                <a:path w="490854" h="219710">
                  <a:moveTo>
                    <a:pt x="0" y="219455"/>
                  </a:moveTo>
                  <a:lnTo>
                    <a:pt x="490727" y="219455"/>
                  </a:lnTo>
                  <a:lnTo>
                    <a:pt x="490727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ln w="19812">
              <a:solidFill>
                <a:srgbClr val="D247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48199" y="3622547"/>
              <a:ext cx="3397885" cy="53340"/>
            </a:xfrm>
            <a:custGeom>
              <a:avLst/>
              <a:gdLst/>
              <a:ahLst/>
              <a:cxnLst/>
              <a:rect l="l" t="t" r="r" b="b"/>
              <a:pathLst>
                <a:path w="3397884" h="53339">
                  <a:moveTo>
                    <a:pt x="0" y="53339"/>
                  </a:moveTo>
                  <a:lnTo>
                    <a:pt x="3397630" y="0"/>
                  </a:lnTo>
                </a:path>
              </a:pathLst>
            </a:custGeom>
            <a:ln w="57912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066628" y="3787342"/>
            <a:ext cx="3059122" cy="2018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F05AE-D7F3-4AB3-85C1-59059F1F4A52}"/>
              </a:ext>
            </a:extLst>
          </p:cNvPr>
          <p:cNvSpPr txBox="1"/>
          <p:nvPr/>
        </p:nvSpPr>
        <p:spPr>
          <a:xfrm>
            <a:off x="914401" y="5120638"/>
            <a:ext cx="6342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Conclusion: No flat line can live in the grey 95% confidence interval; therefore, we are 95% confident that the slope is not flat.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744882-4C46-4617-939D-A418A8E4D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487" y="3074588"/>
            <a:ext cx="16668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051" y="0"/>
            <a:ext cx="7904480" cy="179514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869"/>
              </a:spcBef>
            </a:pPr>
            <a:r>
              <a:rPr sz="4300" b="0" spc="-65" dirty="0">
                <a:latin typeface="Calibri Light"/>
                <a:cs typeface="Calibri Light"/>
              </a:rPr>
              <a:t>Potential </a:t>
            </a:r>
            <a:r>
              <a:rPr sz="4300" b="0" spc="-75" dirty="0">
                <a:latin typeface="Calibri Light"/>
                <a:cs typeface="Calibri Light"/>
              </a:rPr>
              <a:t>for </a:t>
            </a:r>
            <a:r>
              <a:rPr sz="4300" b="0" spc="-45" dirty="0">
                <a:latin typeface="Calibri Light"/>
                <a:cs typeface="Calibri Light"/>
              </a:rPr>
              <a:t>linear </a:t>
            </a:r>
            <a:r>
              <a:rPr sz="4300" b="0" spc="-60" dirty="0">
                <a:latin typeface="Calibri Light"/>
                <a:cs typeface="Calibri Light"/>
              </a:rPr>
              <a:t>regressions </a:t>
            </a:r>
            <a:r>
              <a:rPr sz="4300" b="0" spc="-35" dirty="0">
                <a:latin typeface="Calibri Light"/>
                <a:cs typeface="Calibri Light"/>
              </a:rPr>
              <a:t>and  </a:t>
            </a:r>
            <a:r>
              <a:rPr sz="4300" b="0" spc="-45" dirty="0">
                <a:latin typeface="Calibri Light"/>
                <a:cs typeface="Calibri Light"/>
              </a:rPr>
              <a:t>other </a:t>
            </a:r>
            <a:r>
              <a:rPr sz="4300" b="0" spc="-55" dirty="0">
                <a:latin typeface="Calibri Light"/>
                <a:cs typeface="Calibri Light"/>
              </a:rPr>
              <a:t>techniques </a:t>
            </a:r>
            <a:r>
              <a:rPr sz="4300" b="0" spc="-45" dirty="0">
                <a:latin typeface="Calibri Light"/>
                <a:cs typeface="Calibri Light"/>
              </a:rPr>
              <a:t>to </a:t>
            </a:r>
            <a:r>
              <a:rPr sz="4300" b="0" spc="-60" dirty="0">
                <a:latin typeface="Calibri Light"/>
                <a:cs typeface="Calibri Light"/>
              </a:rPr>
              <a:t>obscure</a:t>
            </a:r>
            <a:r>
              <a:rPr sz="4300" b="0" spc="-260" dirty="0">
                <a:latin typeface="Calibri Light"/>
                <a:cs typeface="Calibri Light"/>
              </a:rPr>
              <a:t> </a:t>
            </a:r>
            <a:r>
              <a:rPr sz="4300" b="0" spc="-70" dirty="0">
                <a:latin typeface="Calibri Light"/>
                <a:cs typeface="Calibri Light"/>
              </a:rPr>
              <a:t>relevant  </a:t>
            </a:r>
            <a:r>
              <a:rPr sz="4300" b="0" spc="-65" dirty="0">
                <a:latin typeface="Calibri Light"/>
                <a:cs typeface="Calibri Light"/>
              </a:rPr>
              <a:t>information</a:t>
            </a:r>
            <a:endParaRPr sz="43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1" y="2102349"/>
            <a:ext cx="3048000" cy="304891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06705" marR="135255" indent="-294640">
              <a:lnSpc>
                <a:spcPts val="2160"/>
              </a:lnSpc>
              <a:spcBef>
                <a:spcPts val="375"/>
              </a:spcBef>
              <a:buClr>
                <a:srgbClr val="D24717"/>
              </a:buClr>
              <a:buSzPct val="45000"/>
              <a:buFont typeface="Wingdings"/>
              <a:buChar char=""/>
              <a:tabLst>
                <a:tab pos="306705" algn="l"/>
                <a:tab pos="30734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Each graph shows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best 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fitting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straight 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line 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endParaRPr sz="2000" dirty="0">
              <a:latin typeface="Calibri"/>
              <a:cs typeface="Calibri"/>
            </a:endParaRPr>
          </a:p>
          <a:p>
            <a:pPr marL="306705" marR="5080" indent="-294640">
              <a:lnSpc>
                <a:spcPts val="2160"/>
              </a:lnSpc>
              <a:spcBef>
                <a:spcPts val="1405"/>
              </a:spcBef>
              <a:buClr>
                <a:srgbClr val="D24717"/>
              </a:buClr>
              <a:buSzPct val="45000"/>
              <a:buFont typeface="Wingdings"/>
              <a:buChar char=""/>
              <a:tabLst>
                <a:tab pos="306705" algn="l"/>
                <a:tab pos="3073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All relationships were designed so that the standard numerical summaries look exactly identical even though the underlying relationships are clearly different.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7679" y="1981200"/>
            <a:ext cx="4236641" cy="33791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A7A5D0AE-2268-45CE-BE82-BA84F6413512}"/>
              </a:ext>
            </a:extLst>
          </p:cNvPr>
          <p:cNvGrpSpPr/>
          <p:nvPr/>
        </p:nvGrpSpPr>
        <p:grpSpPr>
          <a:xfrm>
            <a:off x="8381998" y="1944255"/>
            <a:ext cx="3245485" cy="3359150"/>
            <a:chOff x="7950851" y="2093085"/>
            <a:chExt cx="3245485" cy="3359150"/>
          </a:xfrm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971F005A-7AA6-41D5-BEEC-50A7FF26CB7B}"/>
                </a:ext>
              </a:extLst>
            </p:cNvPr>
            <p:cNvSpPr/>
            <p:nvPr/>
          </p:nvSpPr>
          <p:spPr>
            <a:xfrm>
              <a:off x="7950851" y="2093085"/>
              <a:ext cx="3245415" cy="33588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5B560069-3971-411D-A7BC-DDE2511AE614}"/>
                </a:ext>
              </a:extLst>
            </p:cNvPr>
            <p:cNvSpPr/>
            <p:nvPr/>
          </p:nvSpPr>
          <p:spPr>
            <a:xfrm>
              <a:off x="8910827" y="2253995"/>
              <a:ext cx="701040" cy="2520950"/>
            </a:xfrm>
            <a:custGeom>
              <a:avLst/>
              <a:gdLst/>
              <a:ahLst/>
              <a:cxnLst/>
              <a:rect l="l" t="t" r="r" b="b"/>
              <a:pathLst>
                <a:path w="701040" h="2520950">
                  <a:moveTo>
                    <a:pt x="0" y="2520696"/>
                  </a:moveTo>
                  <a:lnTo>
                    <a:pt x="701040" y="2520696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520696"/>
                  </a:lnTo>
                  <a:close/>
                </a:path>
              </a:pathLst>
            </a:custGeom>
            <a:ln w="57911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7542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5F1D-A4C9-E491-28BA-B3027BCF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57477"/>
            <a:ext cx="10058400" cy="1450757"/>
          </a:xfrm>
        </p:spPr>
        <p:txBody>
          <a:bodyPr/>
          <a:lstStyle/>
          <a:p>
            <a:r>
              <a:rPr lang="en-US" dirty="0"/>
              <a:t>For fun: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43DB2-DE74-74A5-98FB-9173082DB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9454" y="815727"/>
            <a:ext cx="5376516" cy="55416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66FEEB-2393-C411-2822-33F7DA073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1" y="2334668"/>
            <a:ext cx="5813865" cy="402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B802E2-18E8-7269-54CC-30427A389A2E}"/>
              </a:ext>
            </a:extLst>
          </p:cNvPr>
          <p:cNvSpPr txBox="1"/>
          <p:nvPr/>
        </p:nvSpPr>
        <p:spPr>
          <a:xfrm>
            <a:off x="1066800" y="1890445"/>
            <a:ext cx="512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these graphs have the same summary statistics</a:t>
            </a:r>
          </a:p>
        </p:txBody>
      </p:sp>
    </p:spTree>
    <p:extLst>
      <p:ext uri="{BB962C8B-B14F-4D97-AF65-F5344CB8AC3E}">
        <p14:creationId xmlns:p14="http://schemas.microsoft.com/office/powerpoint/2010/main" val="1346303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131907" y="2466976"/>
            <a:ext cx="8001000" cy="1603376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5200" b="1" dirty="0"/>
              <a:t>APPLICATION:</a:t>
            </a:r>
            <a:br>
              <a:rPr lang="en-US" altLang="en-US" sz="5200" b="1" dirty="0"/>
            </a:br>
            <a:r>
              <a:rPr lang="en-US" altLang="en-US" sz="5200" b="1" dirty="0"/>
              <a:t>Counties Shifting to Trump</a:t>
            </a:r>
          </a:p>
        </p:txBody>
      </p:sp>
    </p:spTree>
    <p:extLst>
      <p:ext uri="{BB962C8B-B14F-4D97-AF65-F5344CB8AC3E}">
        <p14:creationId xmlns:p14="http://schemas.microsoft.com/office/powerpoint/2010/main" val="41881690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301C-5156-B84A-AA1A-60B0C728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43416"/>
            <a:ext cx="10744200" cy="1490979"/>
          </a:xfrm>
        </p:spPr>
        <p:txBody>
          <a:bodyPr/>
          <a:lstStyle/>
          <a:p>
            <a:r>
              <a:rPr lang="en-US" dirty="0"/>
              <a:t>Reading a Quantitative Paper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8BB8-1104-7D4D-874A-E8627D98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abstract</a:t>
            </a:r>
            <a:r>
              <a:rPr lang="en-US" dirty="0"/>
              <a:t> and write down/underline the main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introduction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Skim the </a:t>
            </a:r>
            <a:r>
              <a:rPr lang="en-US" b="1" dirty="0"/>
              <a:t>data</a:t>
            </a:r>
            <a:r>
              <a:rPr lang="en-US" dirty="0"/>
              <a:t> section to figure out what </a:t>
            </a:r>
            <a:r>
              <a:rPr lang="en-US" i="1" dirty="0"/>
              <a:t>variables &amp; units of observation</a:t>
            </a:r>
            <a:r>
              <a:rPr lang="en-US" dirty="0"/>
              <a:t> they care about and why.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Examine the </a:t>
            </a:r>
            <a:r>
              <a:rPr lang="en-US" b="1" dirty="0"/>
              <a:t>tables</a:t>
            </a:r>
            <a:r>
              <a:rPr lang="en-US" dirty="0"/>
              <a:t> presenting the data analysis. 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Focus on the variables the data section and introduction said were important.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Look for stars (or calculate stars if needed) on those variables.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Look at the direction of the effect.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conclusion</a:t>
            </a:r>
            <a:r>
              <a:rPr lang="en-US" dirty="0"/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Skim the </a:t>
            </a:r>
            <a:r>
              <a:rPr lang="en-US" b="1" dirty="0"/>
              <a:t>results</a:t>
            </a:r>
            <a:r>
              <a:rPr lang="en-US" dirty="0"/>
              <a:t> section (always comes after the data and theory sections).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Read the full paper (ignore anything in the methods section that doesn’t make sense).</a:t>
            </a:r>
          </a:p>
        </p:txBody>
      </p:sp>
    </p:spTree>
    <p:extLst>
      <p:ext uri="{BB962C8B-B14F-4D97-AF65-F5344CB8AC3E}">
        <p14:creationId xmlns:p14="http://schemas.microsoft.com/office/powerpoint/2010/main" val="3501350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12160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See link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001000" cy="2769989"/>
          </a:xfrm>
        </p:spPr>
        <p:txBody>
          <a:bodyPr>
            <a:normAutofit/>
          </a:bodyPr>
          <a:lstStyle/>
          <a:p>
            <a:pPr marL="469900" indent="-468313">
              <a:buSzPct val="65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>
                <a:hlinkClick r:id="rId3"/>
              </a:rPr>
              <a:t>https://swat-</a:t>
            </a:r>
            <a:r>
              <a:rPr lang="en-US" altLang="en-US" dirty="0" err="1">
                <a:hlinkClick r:id="rId3"/>
              </a:rPr>
              <a:t>ssql.github.io</a:t>
            </a:r>
            <a:r>
              <a:rPr lang="en-US" altLang="en-US" dirty="0">
                <a:hlinkClick r:id="rId3"/>
              </a:rPr>
              <a:t>/read-regression-table/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9250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1844885" y="2033482"/>
            <a:ext cx="8843433" cy="2355637"/>
          </a:xfrm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6600" b="1" dirty="0"/>
              <a:t>Statistical vs Substantive SIGNIFICANCE</a:t>
            </a:r>
          </a:p>
        </p:txBody>
      </p:sp>
    </p:spTree>
    <p:extLst>
      <p:ext uri="{BB962C8B-B14F-4D97-AF65-F5344CB8AC3E}">
        <p14:creationId xmlns:p14="http://schemas.microsoft.com/office/powerpoint/2010/main" val="1026251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85800"/>
            <a:ext cx="77978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353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86892"/>
            <a:ext cx="9119235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b="0" spc="-60" dirty="0">
                <a:latin typeface="Calibri Light"/>
                <a:cs typeface="Calibri Light"/>
              </a:rPr>
              <a:t>Large </a:t>
            </a:r>
            <a:r>
              <a:rPr sz="4800" b="0" spc="-85" dirty="0">
                <a:latin typeface="Calibri Light"/>
                <a:cs typeface="Calibri Light"/>
              </a:rPr>
              <a:t>effect </a:t>
            </a:r>
            <a:r>
              <a:rPr sz="4800" b="0" spc="-75" dirty="0">
                <a:latin typeface="Calibri Light"/>
                <a:cs typeface="Calibri Light"/>
              </a:rPr>
              <a:t>size </a:t>
            </a:r>
            <a:r>
              <a:rPr sz="4800" b="0" spc="-40" dirty="0">
                <a:latin typeface="Calibri Light"/>
                <a:cs typeface="Calibri Light"/>
              </a:rPr>
              <a:t>vs </a:t>
            </a:r>
            <a:r>
              <a:rPr sz="4800" b="0" spc="-50" dirty="0">
                <a:latin typeface="Calibri Light"/>
                <a:cs typeface="Calibri Light"/>
              </a:rPr>
              <a:t>fuzzy </a:t>
            </a:r>
            <a:r>
              <a:rPr sz="4800" b="0" spc="-70" dirty="0">
                <a:latin typeface="Calibri Light"/>
                <a:cs typeface="Calibri Light"/>
              </a:rPr>
              <a:t>data </a:t>
            </a:r>
            <a:r>
              <a:rPr sz="4800" b="0" spc="-40" dirty="0">
                <a:latin typeface="Calibri Light"/>
                <a:cs typeface="Calibri Light"/>
              </a:rPr>
              <a:t>(not</a:t>
            </a:r>
            <a:r>
              <a:rPr sz="4800" b="0" spc="-400" dirty="0">
                <a:latin typeface="Calibri Light"/>
                <a:cs typeface="Calibri Light"/>
              </a:rPr>
              <a:t> </a:t>
            </a:r>
            <a:r>
              <a:rPr sz="4800" b="0" spc="-55" dirty="0">
                <a:latin typeface="Calibri Light"/>
                <a:cs typeface="Calibri Light"/>
              </a:rPr>
              <a:t>real  </a:t>
            </a:r>
            <a:r>
              <a:rPr sz="4800" b="0" spc="-70" dirty="0">
                <a:latin typeface="Calibri Light"/>
                <a:cs typeface="Calibri Light"/>
              </a:rPr>
              <a:t>data, </a:t>
            </a:r>
            <a:r>
              <a:rPr sz="4800" b="0" spc="-35" dirty="0">
                <a:latin typeface="Calibri Light"/>
                <a:cs typeface="Calibri Light"/>
              </a:rPr>
              <a:t>but </a:t>
            </a:r>
            <a:r>
              <a:rPr sz="4800" b="0" spc="-40" dirty="0">
                <a:latin typeface="Calibri Light"/>
                <a:cs typeface="Calibri Light"/>
              </a:rPr>
              <a:t>based </a:t>
            </a:r>
            <a:r>
              <a:rPr sz="4800" b="0" spc="-25" dirty="0">
                <a:latin typeface="Calibri Light"/>
                <a:cs typeface="Calibri Light"/>
              </a:rPr>
              <a:t>on </a:t>
            </a:r>
            <a:r>
              <a:rPr sz="4800" b="0" spc="-55" dirty="0">
                <a:latin typeface="Calibri Light"/>
                <a:cs typeface="Calibri Light"/>
              </a:rPr>
              <a:t>real</a:t>
            </a:r>
            <a:r>
              <a:rPr sz="4800" b="0" spc="-325" dirty="0">
                <a:latin typeface="Calibri Light"/>
                <a:cs typeface="Calibri Light"/>
              </a:rPr>
              <a:t> </a:t>
            </a:r>
            <a:r>
              <a:rPr sz="4800" b="0" spc="-60" dirty="0">
                <a:latin typeface="Calibri Light"/>
                <a:cs typeface="Calibri Light"/>
              </a:rPr>
              <a:t>numbers)</a:t>
            </a:r>
            <a:endParaRPr sz="4800" dirty="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5583" y="2697804"/>
            <a:ext cx="8056772" cy="34644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3488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298563"/>
            <a:ext cx="873769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70" dirty="0">
                <a:solidFill>
                  <a:schemeClr val="accent1"/>
                </a:solidFill>
                <a:latin typeface="Calibri Light"/>
                <a:cs typeface="Calibri Light"/>
              </a:rPr>
              <a:t>Statistical</a:t>
            </a:r>
            <a:r>
              <a:rPr sz="4400" b="0" spc="-120" dirty="0">
                <a:solidFill>
                  <a:schemeClr val="accent1"/>
                </a:solidFill>
                <a:latin typeface="Calibri Light"/>
                <a:cs typeface="Calibri Light"/>
              </a:rPr>
              <a:t> </a:t>
            </a:r>
            <a:r>
              <a:rPr sz="4400" b="0" spc="-50" dirty="0">
                <a:solidFill>
                  <a:schemeClr val="accent1"/>
                </a:solidFill>
                <a:latin typeface="Calibri Light"/>
                <a:cs typeface="Calibri Light"/>
              </a:rPr>
              <a:t>“significan</a:t>
            </a:r>
            <a:r>
              <a:rPr lang="en-US" sz="4400" b="0" spc="-50" dirty="0">
                <a:solidFill>
                  <a:schemeClr val="accent1"/>
                </a:solidFill>
                <a:latin typeface="Calibri Light"/>
                <a:cs typeface="Calibri Light"/>
              </a:rPr>
              <a:t>ce</a:t>
            </a:r>
            <a:r>
              <a:rPr sz="4400" b="0" spc="-50" dirty="0">
                <a:solidFill>
                  <a:schemeClr val="accent1"/>
                </a:solidFill>
                <a:latin typeface="Calibri Light"/>
                <a:cs typeface="Calibri Light"/>
              </a:rPr>
              <a:t>”</a:t>
            </a:r>
            <a:r>
              <a:rPr lang="en-US" sz="4400" b="0" spc="-50" dirty="0">
                <a:solidFill>
                  <a:schemeClr val="accent1"/>
                </a:solidFill>
                <a:latin typeface="Calibri Light"/>
                <a:cs typeface="Calibri Light"/>
              </a:rPr>
              <a:t>/p values </a:t>
            </a:r>
            <a:r>
              <a:rPr lang="en-US" sz="4400" b="0" spc="-50" dirty="0">
                <a:latin typeface="Calibri Light"/>
                <a:cs typeface="Calibri Light"/>
              </a:rPr>
              <a:t>are not </a:t>
            </a:r>
            <a:r>
              <a:rPr lang="en-US" sz="4400" b="0" spc="-50" dirty="0">
                <a:solidFill>
                  <a:srgbClr val="00B050"/>
                </a:solidFill>
                <a:latin typeface="Calibri Light"/>
                <a:cs typeface="Calibri Light"/>
              </a:rPr>
              <a:t>substantive significance/effect sizes</a:t>
            </a:r>
            <a:endParaRPr sz="4400" dirty="0">
              <a:solidFill>
                <a:srgbClr val="00B050"/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327961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7365" indent="-457200">
              <a:lnSpc>
                <a:spcPct val="10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sz="2800" dirty="0"/>
              <a:t>In </a:t>
            </a:r>
            <a:r>
              <a:rPr sz="2800" spc="-20" dirty="0"/>
              <a:t>layman’s </a:t>
            </a:r>
            <a:r>
              <a:rPr sz="2800" spc="-5" dirty="0"/>
              <a:t>English, “significance” </a:t>
            </a:r>
            <a:r>
              <a:rPr sz="2800" dirty="0"/>
              <a:t>means</a:t>
            </a:r>
            <a:r>
              <a:rPr sz="2800" spc="-5" dirty="0"/>
              <a:t> “importance”</a:t>
            </a:r>
          </a:p>
          <a:p>
            <a:pPr marL="507365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</a:t>
            </a:r>
            <a:r>
              <a:rPr sz="2800" dirty="0"/>
              <a:t>n </a:t>
            </a:r>
            <a:r>
              <a:rPr sz="2800" spc="-10" dirty="0"/>
              <a:t>statistics, </a:t>
            </a:r>
            <a:r>
              <a:rPr sz="2800" dirty="0"/>
              <a:t>it </a:t>
            </a:r>
            <a:r>
              <a:rPr sz="2800" spc="-10" dirty="0"/>
              <a:t>just </a:t>
            </a:r>
            <a:r>
              <a:rPr sz="2800" dirty="0"/>
              <a:t>means </a:t>
            </a:r>
            <a:r>
              <a:rPr sz="2800" spc="-5" dirty="0"/>
              <a:t>how </a:t>
            </a:r>
            <a:r>
              <a:rPr sz="2800" dirty="0"/>
              <a:t>much </a:t>
            </a:r>
            <a:r>
              <a:rPr sz="2800" spc="-5" dirty="0"/>
              <a:t>do </a:t>
            </a:r>
            <a:r>
              <a:rPr sz="2800" spc="-10" dirty="0"/>
              <a:t>we believe </a:t>
            </a:r>
            <a:r>
              <a:rPr sz="2800" dirty="0"/>
              <a:t>the </a:t>
            </a:r>
            <a:r>
              <a:rPr sz="2800" spc="-15" dirty="0"/>
              <a:t>effect </a:t>
            </a:r>
            <a:r>
              <a:rPr sz="2800" dirty="0"/>
              <a:t>is </a:t>
            </a:r>
            <a:r>
              <a:rPr sz="2800" spc="-5" dirty="0"/>
              <a:t>real/not</a:t>
            </a:r>
            <a:r>
              <a:rPr sz="2800" spc="70" dirty="0"/>
              <a:t> </a:t>
            </a:r>
            <a:r>
              <a:rPr sz="2800" spc="-25" dirty="0"/>
              <a:t>zero</a:t>
            </a:r>
          </a:p>
          <a:p>
            <a:pPr marL="507365" marR="337185" indent="-4572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sz="2800" dirty="0"/>
              <a:t>I </a:t>
            </a:r>
            <a:r>
              <a:rPr sz="2800" spc="-10" dirty="0">
                <a:solidFill>
                  <a:schemeClr val="accent1"/>
                </a:solidFill>
              </a:rPr>
              <a:t>believe </a:t>
            </a:r>
            <a:r>
              <a:rPr sz="2800" spc="-5" dirty="0">
                <a:solidFill>
                  <a:schemeClr val="accent1"/>
                </a:solidFill>
              </a:rPr>
              <a:t>that eating </a:t>
            </a:r>
            <a:r>
              <a:rPr sz="2800" spc="-10" dirty="0">
                <a:solidFill>
                  <a:schemeClr val="accent1"/>
                </a:solidFill>
              </a:rPr>
              <a:t>more </a:t>
            </a:r>
            <a:r>
              <a:rPr sz="2800" spc="-5" dirty="0">
                <a:solidFill>
                  <a:schemeClr val="accent1"/>
                </a:solidFill>
              </a:rPr>
              <a:t>bacon </a:t>
            </a:r>
            <a:r>
              <a:rPr sz="2800" dirty="0">
                <a:solidFill>
                  <a:schemeClr val="accent1"/>
                </a:solidFill>
              </a:rPr>
              <a:t>causes </a:t>
            </a:r>
            <a:r>
              <a:rPr sz="2800" spc="-10" dirty="0">
                <a:solidFill>
                  <a:schemeClr val="accent1"/>
                </a:solidFill>
              </a:rPr>
              <a:t>colorectal </a:t>
            </a:r>
            <a:r>
              <a:rPr sz="2800" spc="-30" dirty="0">
                <a:solidFill>
                  <a:schemeClr val="accent1"/>
                </a:solidFill>
              </a:rPr>
              <a:t>cancer</a:t>
            </a:r>
            <a:r>
              <a:rPr sz="2800" spc="-30" dirty="0"/>
              <a:t>. </a:t>
            </a:r>
            <a:r>
              <a:rPr sz="2800" spc="-15" dirty="0"/>
              <a:t>I’m </a:t>
            </a:r>
            <a:r>
              <a:rPr sz="2800" b="1" i="1" spc="-5" dirty="0">
                <a:solidFill>
                  <a:srgbClr val="00B050"/>
                </a:solidFill>
                <a:latin typeface="Calibri"/>
                <a:cs typeface="Calibri"/>
              </a:rPr>
              <a:t>not </a:t>
            </a:r>
            <a:r>
              <a:rPr sz="2800" spc="-10" dirty="0">
                <a:solidFill>
                  <a:srgbClr val="00B050"/>
                </a:solidFill>
              </a:rPr>
              <a:t>sure </a:t>
            </a:r>
            <a:r>
              <a:rPr sz="2800" spc="-5" dirty="0">
                <a:solidFill>
                  <a:srgbClr val="00B050"/>
                </a:solidFill>
              </a:rPr>
              <a:t>whether </a:t>
            </a:r>
            <a:r>
              <a:rPr sz="2800" dirty="0">
                <a:solidFill>
                  <a:srgbClr val="00B050"/>
                </a:solidFill>
              </a:rPr>
              <a:t>I think a .05%  </a:t>
            </a:r>
            <a:r>
              <a:rPr sz="2800" spc="-5" dirty="0">
                <a:solidFill>
                  <a:srgbClr val="00B050"/>
                </a:solidFill>
              </a:rPr>
              <a:t>higher </a:t>
            </a:r>
            <a:r>
              <a:rPr sz="2800" dirty="0">
                <a:solidFill>
                  <a:srgbClr val="00B050"/>
                </a:solidFill>
              </a:rPr>
              <a:t>chance </a:t>
            </a:r>
            <a:r>
              <a:rPr sz="2800" spc="-5" dirty="0">
                <a:solidFill>
                  <a:srgbClr val="00B050"/>
                </a:solidFill>
              </a:rPr>
              <a:t>of </a:t>
            </a:r>
            <a:r>
              <a:rPr sz="2800" dirty="0">
                <a:solidFill>
                  <a:srgbClr val="00B050"/>
                </a:solidFill>
              </a:rPr>
              <a:t>cancer </a:t>
            </a:r>
            <a:r>
              <a:rPr sz="2800" spc="-15" dirty="0">
                <a:solidFill>
                  <a:srgbClr val="00B050"/>
                </a:solidFill>
              </a:rPr>
              <a:t>from </a:t>
            </a:r>
            <a:r>
              <a:rPr sz="2800" spc="-5" dirty="0">
                <a:solidFill>
                  <a:srgbClr val="00B050"/>
                </a:solidFill>
              </a:rPr>
              <a:t>eating bacon </a:t>
            </a:r>
            <a:r>
              <a:rPr sz="2800" dirty="0">
                <a:solidFill>
                  <a:srgbClr val="00B050"/>
                </a:solidFill>
              </a:rPr>
              <a:t>once </a:t>
            </a:r>
            <a:r>
              <a:rPr sz="2800" spc="-5" dirty="0">
                <a:solidFill>
                  <a:srgbClr val="00B050"/>
                </a:solidFill>
              </a:rPr>
              <a:t>per month is</a:t>
            </a:r>
            <a:r>
              <a:rPr sz="2800" spc="-20" dirty="0">
                <a:solidFill>
                  <a:srgbClr val="00B050"/>
                </a:solidFill>
              </a:rPr>
              <a:t> </a:t>
            </a:r>
            <a:r>
              <a:rPr sz="2800" b="1" i="1" spc="-10" dirty="0">
                <a:solidFill>
                  <a:srgbClr val="00B050"/>
                </a:solidFill>
                <a:latin typeface="Calibri"/>
                <a:cs typeface="Calibri"/>
              </a:rPr>
              <a:t>important</a:t>
            </a:r>
            <a:r>
              <a:rPr sz="2800" spc="-10" dirty="0"/>
              <a:t>.</a:t>
            </a:r>
          </a:p>
          <a:p>
            <a:pPr marL="507365" marR="5080" indent="-45720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sz="2800" dirty="0"/>
              <a:t>I </a:t>
            </a:r>
            <a:r>
              <a:rPr sz="2800" spc="-10" dirty="0">
                <a:solidFill>
                  <a:schemeClr val="accent1"/>
                </a:solidFill>
              </a:rPr>
              <a:t>believe </a:t>
            </a:r>
            <a:r>
              <a:rPr sz="2800" spc="-5" dirty="0">
                <a:solidFill>
                  <a:schemeClr val="accent1"/>
                </a:solidFill>
              </a:rPr>
              <a:t>that smoking </a:t>
            </a:r>
            <a:r>
              <a:rPr sz="2800" dirty="0">
                <a:solidFill>
                  <a:schemeClr val="accent1"/>
                </a:solidFill>
              </a:rPr>
              <a:t>causes lung </a:t>
            </a:r>
            <a:r>
              <a:rPr sz="2800" spc="-30" dirty="0">
                <a:solidFill>
                  <a:schemeClr val="accent1"/>
                </a:solidFill>
              </a:rPr>
              <a:t>cancer</a:t>
            </a:r>
            <a:r>
              <a:rPr sz="2800" spc="-30" dirty="0"/>
              <a:t>. </a:t>
            </a:r>
            <a:r>
              <a:rPr sz="2800" dirty="0"/>
              <a:t>I am </a:t>
            </a:r>
            <a:r>
              <a:rPr sz="2800" spc="-10" dirty="0"/>
              <a:t>sure </a:t>
            </a:r>
            <a:r>
              <a:rPr sz="2800" spc="-5" dirty="0"/>
              <a:t>that </a:t>
            </a:r>
            <a:r>
              <a:rPr sz="2800" dirty="0"/>
              <a:t>a 9.1% </a:t>
            </a:r>
            <a:r>
              <a:rPr sz="2800" spc="-5" dirty="0"/>
              <a:t>higher </a:t>
            </a:r>
            <a:r>
              <a:rPr sz="2800" dirty="0"/>
              <a:t>chance </a:t>
            </a:r>
            <a:r>
              <a:rPr sz="2800" spc="-5" dirty="0"/>
              <a:t>of </a:t>
            </a:r>
            <a:r>
              <a:rPr sz="2800" dirty="0"/>
              <a:t>cancer </a:t>
            </a:r>
            <a:r>
              <a:rPr sz="2800" spc="-5" dirty="0"/>
              <a:t>(0.4% </a:t>
            </a:r>
            <a:r>
              <a:rPr sz="2800" spc="-15" dirty="0"/>
              <a:t>to  </a:t>
            </a:r>
            <a:r>
              <a:rPr sz="2800" dirty="0"/>
              <a:t>9.5%) is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very</a:t>
            </a:r>
            <a:r>
              <a:rPr sz="2800" b="1" spc="-2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B050"/>
                </a:solidFill>
                <a:latin typeface="Calibri"/>
                <a:cs typeface="Calibri"/>
              </a:rPr>
              <a:t>important</a:t>
            </a:r>
            <a:r>
              <a:rPr sz="2800" b="1" spc="-5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0573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1233791" y="410183"/>
            <a:ext cx="8803531" cy="1216025"/>
          </a:xfrm>
        </p:spPr>
        <p:txBody>
          <a:bodyPr>
            <a:normAutofit/>
          </a:bodyPr>
          <a:lstStyle/>
          <a:p>
            <a:pPr>
              <a:spcBef>
                <a:spcPts val="650"/>
              </a:spcBef>
              <a:buClr>
                <a:srgbClr val="CC0000"/>
              </a:buClr>
              <a:buSzPct val="65000"/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  <a:defRPr/>
            </a:pPr>
            <a:r>
              <a:rPr lang="en-US" altLang="en-US" sz="3200" dirty="0"/>
              <a:t>You can have a </a:t>
            </a:r>
            <a:r>
              <a:rPr lang="en-US" altLang="en-US" sz="3200" dirty="0">
                <a:solidFill>
                  <a:srgbClr val="00B050"/>
                </a:solidFill>
              </a:rPr>
              <a:t>very small effect size </a:t>
            </a:r>
            <a:r>
              <a:rPr lang="en-US" altLang="en-US" sz="3200" dirty="0"/>
              <a:t>with a </a:t>
            </a:r>
            <a:r>
              <a:rPr lang="en-US" altLang="en-US" sz="3200" dirty="0">
                <a:solidFill>
                  <a:schemeClr val="accent1"/>
                </a:solidFill>
              </a:rPr>
              <a:t>lot of stars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2036323" y="1747736"/>
            <a:ext cx="8001000" cy="4267200"/>
          </a:xfrm>
        </p:spPr>
        <p:txBody>
          <a:bodyPr/>
          <a:lstStyle/>
          <a:p>
            <a:pPr marL="468313" indent="-468313">
              <a:spcBef>
                <a:spcPts val="650"/>
              </a:spcBef>
              <a:buClr>
                <a:srgbClr val="CC0000"/>
              </a:buClr>
              <a:buSzPct val="65000"/>
              <a:buFont typeface="Wingdings" panose="05000000000000000000" pitchFamily="2" charset="2"/>
              <a:buChar char=""/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  <a:defRPr/>
            </a:pPr>
            <a:r>
              <a:rPr lang="en-US" altLang="en-US" dirty="0"/>
              <a:t>This usually happens with a lot of data. The more data you have, the more likely the data reflects reality. Even if the reality is very small in size.</a:t>
            </a:r>
          </a:p>
        </p:txBody>
      </p:sp>
    </p:spTree>
    <p:extLst>
      <p:ext uri="{BB962C8B-B14F-4D97-AF65-F5344CB8AC3E}">
        <p14:creationId xmlns:p14="http://schemas.microsoft.com/office/powerpoint/2010/main" val="24581349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524001" y="228600"/>
            <a:ext cx="8991601" cy="1214438"/>
          </a:xfrm>
        </p:spPr>
        <p:txBody>
          <a:bodyPr/>
          <a:lstStyle/>
          <a:p>
            <a:pPr eaLnBrk="1" hangingPunct="1"/>
            <a:r>
              <a:rPr lang="en-US" altLang="en-US" dirty="0"/>
              <a:t>Mathematical definition is complex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046810" y="1831975"/>
            <a:ext cx="10098379" cy="2277547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NOTE: This is a very surface level description. The stars represent the “p-value”, which indicates how often the sample being used would yield the direction of the coefficient if the ‘true’ effect was 0.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44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7003-55C3-A644-B4D7-CA2CF2E5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Reading a Quantitative Paper</a:t>
            </a: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B1FA-C00B-6147-8261-6B756609C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skimming</a:t>
            </a:r>
          </a:p>
        </p:txBody>
      </p:sp>
    </p:spTree>
    <p:extLst>
      <p:ext uri="{BB962C8B-B14F-4D97-AF65-F5344CB8AC3E}">
        <p14:creationId xmlns:p14="http://schemas.microsoft.com/office/powerpoint/2010/main" val="3186379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301C-5156-B84A-AA1A-60B0C728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243416"/>
            <a:ext cx="10744200" cy="1490979"/>
          </a:xfrm>
        </p:spPr>
        <p:txBody>
          <a:bodyPr/>
          <a:lstStyle/>
          <a:p>
            <a:r>
              <a:rPr lang="en-US" dirty="0"/>
              <a:t>Reading a Quantitative Paper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98BB8-1104-7D4D-874A-E8627D982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abstract</a:t>
            </a:r>
            <a:r>
              <a:rPr lang="en-US" dirty="0"/>
              <a:t> and write down/underline the main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introduction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Skim the </a:t>
            </a:r>
            <a:r>
              <a:rPr lang="en-US" b="1" dirty="0"/>
              <a:t>data</a:t>
            </a:r>
            <a:r>
              <a:rPr lang="en-US" dirty="0"/>
              <a:t> section to figure out what </a:t>
            </a:r>
            <a:r>
              <a:rPr lang="en-US" i="1" dirty="0"/>
              <a:t>variables &amp; units of observation</a:t>
            </a:r>
            <a:r>
              <a:rPr lang="en-US" dirty="0"/>
              <a:t> they care about and why.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Examine the </a:t>
            </a:r>
            <a:r>
              <a:rPr lang="en-US" b="1" dirty="0"/>
              <a:t>tables</a:t>
            </a:r>
            <a:r>
              <a:rPr lang="en-US" dirty="0"/>
              <a:t> presenting the data analysis. 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Focus on the variables the data section and introduction said were important.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Look for stars (or calculate stars if needed) on those variables.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dirty="0"/>
              <a:t>Look at the direction of the effect.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/>
              <a:t>conclusion</a:t>
            </a:r>
            <a:r>
              <a:rPr lang="en-US" dirty="0"/>
              <a:t>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Skim the </a:t>
            </a:r>
            <a:r>
              <a:rPr lang="en-US" b="1" dirty="0"/>
              <a:t>results</a:t>
            </a:r>
            <a:r>
              <a:rPr lang="en-US" dirty="0"/>
              <a:t> section (always comes after the data and theory sections).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Read the full paper (ignore anything in the methods section that doesn’t make sense).</a:t>
            </a:r>
          </a:p>
        </p:txBody>
      </p:sp>
    </p:spTree>
    <p:extLst>
      <p:ext uri="{BB962C8B-B14F-4D97-AF65-F5344CB8AC3E}">
        <p14:creationId xmlns:p14="http://schemas.microsoft.com/office/powerpoint/2010/main" val="1247416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5204B-7758-6444-8DE4-2F22CEAD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098379" cy="382297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Steps 1-5 are the key steps to understand the main point of a paper</a:t>
            </a:r>
          </a:p>
          <a:p>
            <a:pPr lvl="1"/>
            <a:r>
              <a:rPr lang="en-US" sz="2800" dirty="0"/>
              <a:t>Won’t let you critique the methodology</a:t>
            </a:r>
          </a:p>
          <a:p>
            <a:pPr lvl="1"/>
            <a:endParaRPr lang="en-US" sz="2800" dirty="0"/>
          </a:p>
          <a:p>
            <a:r>
              <a:rPr lang="en-US" sz="2800" dirty="0"/>
              <a:t>Step 1-2 are often enough to give you a cursory idea of what the paper says.</a:t>
            </a:r>
          </a:p>
          <a:p>
            <a:endParaRPr lang="en-US" sz="2800" dirty="0"/>
          </a:p>
          <a:p>
            <a:r>
              <a:rPr lang="en-US" sz="2800" dirty="0"/>
              <a:t>Steps 6 and 7 are needed to critique the content of the paper.</a:t>
            </a:r>
          </a:p>
          <a:p>
            <a:endParaRPr lang="en-US" sz="2800" dirty="0"/>
          </a:p>
          <a:p>
            <a:r>
              <a:rPr lang="en-US" sz="1900" dirty="0"/>
              <a:t>*seriously, don’t spend too much time trying to understand the methods section*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7A5543-D0DC-4B23-A88B-B4289E43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868" y="134815"/>
            <a:ext cx="10744200" cy="1490979"/>
          </a:xfrm>
        </p:spPr>
        <p:txBody>
          <a:bodyPr/>
          <a:lstStyle/>
          <a:p>
            <a:r>
              <a:rPr lang="en-US" dirty="0"/>
              <a:t>Reading a Quantitative Paper	</a:t>
            </a:r>
          </a:p>
        </p:txBody>
      </p:sp>
    </p:spTree>
    <p:extLst>
      <p:ext uri="{BB962C8B-B14F-4D97-AF65-F5344CB8AC3E}">
        <p14:creationId xmlns:p14="http://schemas.microsoft.com/office/powerpoint/2010/main" val="111378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1864652" y="3270928"/>
            <a:ext cx="7772400" cy="13716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sz="800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UNDERSTANDING A COMMON TABLE: REGRESSIONS</a:t>
            </a:r>
          </a:p>
        </p:txBody>
      </p:sp>
    </p:spTree>
    <p:extLst>
      <p:ext uri="{BB962C8B-B14F-4D97-AF65-F5344CB8AC3E}">
        <p14:creationId xmlns:p14="http://schemas.microsoft.com/office/powerpoint/2010/main" val="1200807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1298" y="1849349"/>
            <a:ext cx="88506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More on Confidence Intervals</a:t>
            </a:r>
            <a:r>
              <a:rPr lang="en-US" sz="4800" dirty="0"/>
              <a:t>: </a:t>
            </a:r>
          </a:p>
          <a:p>
            <a:pPr algn="ctr"/>
            <a:r>
              <a:rPr lang="en-US" sz="3600" dirty="0"/>
              <a:t>Why We Pay Attention to Coefficients with Stars</a:t>
            </a:r>
          </a:p>
        </p:txBody>
      </p:sp>
    </p:spTree>
    <p:extLst>
      <p:ext uri="{BB962C8B-B14F-4D97-AF65-F5344CB8AC3E}">
        <p14:creationId xmlns:p14="http://schemas.microsoft.com/office/powerpoint/2010/main" val="1604600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00011" cy="1490979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09" y="2209800"/>
            <a:ext cx="10098379" cy="3592829"/>
          </a:xfrm>
        </p:spPr>
        <p:txBody>
          <a:bodyPr>
            <a:normAutofit/>
          </a:bodyPr>
          <a:lstStyle/>
          <a:p>
            <a:r>
              <a:rPr lang="en-US" dirty="0"/>
              <a:t>Most common distribution in statistics and life</a:t>
            </a:r>
          </a:p>
          <a:p>
            <a:r>
              <a:rPr lang="en-US" dirty="0"/>
              <a:t>Symmetric, unimodal, bell curve</a:t>
            </a:r>
          </a:p>
          <a:p>
            <a:r>
              <a:rPr lang="en-US" dirty="0"/>
              <a:t>Many distributions of events are effectively normal (height, blood pressure, SAT scores) </a:t>
            </a:r>
          </a:p>
          <a:p>
            <a:r>
              <a:rPr lang="en-US" dirty="0"/>
              <a:t>Critically, the distribution of any average value follows a normal distribution </a:t>
            </a:r>
          </a:p>
          <a:p>
            <a:pPr lvl="1"/>
            <a:r>
              <a:rPr lang="en-US" dirty="0"/>
              <a:t>This also applies to any expected value</a:t>
            </a:r>
          </a:p>
          <a:p>
            <a:r>
              <a:rPr lang="en-US" dirty="0"/>
              <a:t>No distribution will be perfectly normal, because we live in the real world. But many will be so close that it’s the most effective distribution to use in calculations.</a:t>
            </a:r>
          </a:p>
        </p:txBody>
      </p:sp>
    </p:spTree>
    <p:extLst>
      <p:ext uri="{BB962C8B-B14F-4D97-AF65-F5344CB8AC3E}">
        <p14:creationId xmlns:p14="http://schemas.microsoft.com/office/powerpoint/2010/main" val="241087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809" y="248869"/>
            <a:ext cx="6700011" cy="1490979"/>
          </a:xfrm>
        </p:spPr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809" y="2286000"/>
            <a:ext cx="10098379" cy="35928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Generic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95% of the population falls within 1.96 standard deviations (    ) of the mean value.</a:t>
            </a:r>
          </a:p>
          <a:p>
            <a:r>
              <a:rPr lang="en-US" dirty="0"/>
              <a:t>99% of the population falls within 2.58 standard deviations (    ) of the mean value.</a:t>
            </a:r>
          </a:p>
          <a:p>
            <a:r>
              <a:rPr lang="en-US" dirty="0"/>
              <a:t>99.9% of the population falls within 3.291 standard deviations (      ) of the mean value. </a:t>
            </a:r>
          </a:p>
        </p:txBody>
      </p:sp>
      <p:pic>
        <p:nvPicPr>
          <p:cNvPr id="1028" name="Picture 4" descr="http://www.mathwarehouse.com/statistics/images/picture-normal-distributin-curve-and-grap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628902"/>
            <a:ext cx="2743201" cy="2058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571" y="4933314"/>
            <a:ext cx="2413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660" y="5257170"/>
            <a:ext cx="241300" cy="20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60" y="5579657"/>
            <a:ext cx="201230" cy="16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2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046" y="654482"/>
            <a:ext cx="8493125" cy="1214438"/>
          </a:xfrm>
        </p:spPr>
        <p:txBody>
          <a:bodyPr>
            <a:normAutofit/>
          </a:bodyPr>
          <a:lstStyle/>
          <a:p>
            <a:r>
              <a:rPr lang="en-US" sz="3200" dirty="0"/>
              <a:t>Difference between distribution of observations and distribution of 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of the individuals/observations is much wider than the distribution of the means of those observations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356" y="3354027"/>
            <a:ext cx="4406248" cy="2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27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4960"/>
            <a:ext cx="9346422" cy="1490979"/>
          </a:xfrm>
        </p:spPr>
        <p:txBody>
          <a:bodyPr/>
          <a:lstStyle/>
          <a:p>
            <a:r>
              <a:rPr lang="en-US" dirty="0"/>
              <a:t>95% Confidence 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8692"/>
            <a:ext cx="10426505" cy="361924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95% of all possible coefficients fall within 1.96 standard errors   (     ) of the expected coefficient.</a:t>
            </a:r>
          </a:p>
          <a:p>
            <a:r>
              <a:rPr lang="en-US" dirty="0"/>
              <a:t>99% of all possible coefficients fall within 2.58 standard errors (    ) of the expected coefficient.</a:t>
            </a:r>
          </a:p>
          <a:p>
            <a:r>
              <a:rPr lang="en-US" dirty="0"/>
              <a:t>99.9% of all possible coefficients fall within 3.291 standard errors (      ) of the expected coefficient.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050" y="4891525"/>
            <a:ext cx="241300" cy="20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42" y="5378706"/>
            <a:ext cx="241300" cy="20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594" y="5873029"/>
            <a:ext cx="201230" cy="169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452" y="1966792"/>
            <a:ext cx="4406248" cy="25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90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AE6A85-2C30-41FE-B694-BCACF45C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confidence interval examples</a:t>
            </a:r>
          </a:p>
        </p:txBody>
      </p:sp>
    </p:spTree>
    <p:extLst>
      <p:ext uri="{BB962C8B-B14F-4D97-AF65-F5344CB8AC3E}">
        <p14:creationId xmlns:p14="http://schemas.microsoft.com/office/powerpoint/2010/main" val="29703223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1216025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Step 0: Know the variables and what they mean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001000" cy="2769989"/>
          </a:xfrm>
        </p:spPr>
        <p:txBody>
          <a:bodyPr>
            <a:normAutofit fontScale="77500" lnSpcReduction="20000"/>
          </a:bodyPr>
          <a:lstStyle/>
          <a:p>
            <a:pPr marL="469900" indent="-468313">
              <a:buSzPct val="65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/>
              <a:t>Demographics and budgetary spending</a:t>
            </a:r>
          </a:p>
          <a:p>
            <a:pPr marL="469900" indent="-468313">
              <a:buSzPct val="65000"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/>
          </a:p>
          <a:p>
            <a:pPr marL="515937" indent="-514350">
              <a:buSzPct val="65000"/>
              <a:buFontTx/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/>
              <a:t>Budget for the chief of staff of a member of Congress, measured as a percentage of their total expenditures on staffing salaries.</a:t>
            </a:r>
          </a:p>
          <a:p>
            <a:pPr marL="515937" indent="-514350">
              <a:buSzPct val="65000"/>
              <a:buFontTx/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/>
              <a:t>Median income of the district of a member of Congress</a:t>
            </a:r>
          </a:p>
          <a:p>
            <a:pPr marL="515937" indent="-514350">
              <a:buSzPct val="65000"/>
              <a:buFontTx/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/>
          </a:p>
          <a:p>
            <a:pPr marL="515937" indent="-514350">
              <a:buSzPct val="65000"/>
              <a:buFontTx/>
              <a:buAutoNum type="arabicPeriod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en-US" altLang="en-US" dirty="0"/>
          </a:p>
          <a:p>
            <a:pPr marL="1587">
              <a:buSzPct val="6500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altLang="en-US" dirty="0"/>
              <a:t>Question: Do members of Congress from higher income districts spend more of their budget on their chief of staff?</a:t>
            </a:r>
          </a:p>
        </p:txBody>
      </p:sp>
    </p:spTree>
    <p:extLst>
      <p:ext uri="{BB962C8B-B14F-4D97-AF65-F5344CB8AC3E}">
        <p14:creationId xmlns:p14="http://schemas.microsoft.com/office/powerpoint/2010/main" val="2081121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2095500" y="185851"/>
            <a:ext cx="8001000" cy="12160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Step 1 (Republicans): Stars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1119883" y="1767154"/>
            <a:ext cx="9167117" cy="4176445"/>
          </a:xfrm>
        </p:spPr>
        <p:txBody>
          <a:bodyPr/>
          <a:lstStyle/>
          <a:p>
            <a:pPr marL="0" indent="0"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</a:pPr>
            <a:r>
              <a:rPr lang="en-US" altLang="en-US" dirty="0"/>
              <a:t>There are stars on the coefficient for median income for Republicans (but not Democrats).</a:t>
            </a:r>
          </a:p>
          <a:p>
            <a:pPr marL="0" indent="0"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</a:pPr>
            <a:endParaRPr lang="en-US" altLang="en-US" dirty="0"/>
          </a:p>
        </p:txBody>
      </p:sp>
      <p:pic>
        <p:nvPicPr>
          <p:cNvPr id="143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343" y="2497709"/>
            <a:ext cx="6861051" cy="345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D5B2C2-B53D-4D48-97C9-4EF29AD0EDA2}"/>
              </a:ext>
            </a:extLst>
          </p:cNvPr>
          <p:cNvSpPr/>
          <p:nvPr/>
        </p:nvSpPr>
        <p:spPr>
          <a:xfrm>
            <a:off x="6225702" y="3048000"/>
            <a:ext cx="1673158" cy="2529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373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219200" y="891633"/>
            <a:ext cx="8001000" cy="800219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Step 1 (Republicans) : Stars and the Standard Error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098676" y="1752600"/>
            <a:ext cx="7883525" cy="615553"/>
          </a:xfrm>
        </p:spPr>
        <p:txBody>
          <a:bodyPr>
            <a:normAutofit lnSpcReduction="10000"/>
          </a:bodyPr>
          <a:lstStyle/>
          <a:p>
            <a:pPr marL="0" indent="0"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</a:pPr>
            <a:r>
              <a:rPr lang="en-US" altLang="en-US" dirty="0"/>
              <a:t>The number in parentheses is the </a:t>
            </a:r>
            <a:r>
              <a:rPr lang="en-US" altLang="en-US" b="1" dirty="0"/>
              <a:t>standard error</a:t>
            </a:r>
            <a:r>
              <a:rPr lang="en-US" altLang="en-US" dirty="0"/>
              <a:t>.  The larger this number is relative to the estimated effect size, the less certain the estimate is.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1" y="2800777"/>
            <a:ext cx="5310188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780817" y="3496720"/>
            <a:ext cx="691662" cy="55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8F973306-73F9-4324-BC7B-84038CCB0A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262" y="2428901"/>
            <a:ext cx="4748627" cy="39137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9D7FAF-B601-454E-B373-112307587152}"/>
              </a:ext>
            </a:extLst>
          </p:cNvPr>
          <p:cNvSpPr/>
          <p:nvPr/>
        </p:nvSpPr>
        <p:spPr>
          <a:xfrm>
            <a:off x="3469532" y="3223098"/>
            <a:ext cx="1284051" cy="1900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48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9305" y="1814264"/>
            <a:ext cx="857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Confidence Interval (95% of all expected regression coefficients will be in this range):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5501" y="4193228"/>
            <a:ext cx="824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95% of the time the ‘true’ coefficient is positive (between 0.00508 and 0.11092),</a:t>
            </a:r>
          </a:p>
          <a:p>
            <a:endParaRPr lang="en-US" dirty="0"/>
          </a:p>
          <a:p>
            <a:r>
              <a:rPr lang="en-US" dirty="0"/>
              <a:t>We expect that the average, expected value of the coefficient is 0.058.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505953"/>
            <a:ext cx="5969000" cy="124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7183C0-02EF-4579-A152-C61E7771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305" y="2347133"/>
            <a:ext cx="3929063" cy="317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F8B71-B8D3-4706-A23D-7B21DCE59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509" y="2586953"/>
            <a:ext cx="1371600" cy="36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A576A-C69F-42A7-BF35-C0447F984DFF}"/>
              </a:ext>
            </a:extLst>
          </p:cNvPr>
          <p:cNvSpPr txBox="1"/>
          <p:nvPr/>
        </p:nvSpPr>
        <p:spPr>
          <a:xfrm>
            <a:off x="927100" y="634011"/>
            <a:ext cx="97084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/>
              <a:t>Step 1 (Republicans): Calculating the maximum/minimum line in the shaded area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53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1828801"/>
            <a:ext cx="8001000" cy="14700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5200" dirty="0">
                <a:latin typeface="Showcard Gothic" charset="0"/>
              </a:rPr>
              <a:t>Visual Intuition</a:t>
            </a:r>
          </a:p>
        </p:txBody>
      </p:sp>
    </p:spTree>
    <p:extLst>
      <p:ext uri="{BB962C8B-B14F-4D97-AF65-F5344CB8AC3E}">
        <p14:creationId xmlns:p14="http://schemas.microsoft.com/office/powerpoint/2010/main" val="2028813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1326947" y="519757"/>
            <a:ext cx="8001000" cy="800219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Step 1 (Democrats): No stars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2098676" y="1752600"/>
            <a:ext cx="7883525" cy="615553"/>
          </a:xfrm>
        </p:spPr>
        <p:txBody>
          <a:bodyPr>
            <a:normAutofit lnSpcReduction="10000"/>
          </a:bodyPr>
          <a:lstStyle/>
          <a:p>
            <a:pPr marL="0" indent="0">
              <a:tabLst>
                <a:tab pos="442913" algn="l"/>
                <a:tab pos="1357313" algn="l"/>
                <a:tab pos="2271713" algn="l"/>
                <a:tab pos="3186113" algn="l"/>
                <a:tab pos="4100513" algn="l"/>
                <a:tab pos="5014913" algn="l"/>
                <a:tab pos="5929313" algn="l"/>
                <a:tab pos="6843713" algn="l"/>
                <a:tab pos="7758113" algn="l"/>
                <a:tab pos="8672513" algn="l"/>
                <a:tab pos="9586913" algn="l"/>
              </a:tabLst>
            </a:pPr>
            <a:r>
              <a:rPr lang="en-US" altLang="en-US" dirty="0"/>
              <a:t>The number in parentheses is the </a:t>
            </a:r>
            <a:r>
              <a:rPr lang="en-US" altLang="en-US" b="1" dirty="0"/>
              <a:t>standard error</a:t>
            </a:r>
            <a:r>
              <a:rPr lang="en-US" altLang="en-US" dirty="0"/>
              <a:t>.  The larger this number is relative to the estimated effect size, the less certain the estimate is.</a:t>
            </a:r>
          </a:p>
        </p:txBody>
      </p:sp>
      <p:pic>
        <p:nvPicPr>
          <p:cNvPr id="245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4" y="2800777"/>
            <a:ext cx="5310188" cy="267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5072352" y="3496720"/>
            <a:ext cx="961292" cy="550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2AED3AF-AFCC-4F73-B545-4798B2992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678" y="2568261"/>
            <a:ext cx="4371870" cy="360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0740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072" y="1859622"/>
            <a:ext cx="8570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95% Confidence Interval (95% of all expected regression coefficients will be in this range):</a:t>
            </a:r>
          </a:p>
          <a:p>
            <a:r>
              <a:rPr lang="en-US" dirty="0"/>
              <a:t>	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407" y="2505953"/>
            <a:ext cx="6451600" cy="1193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04845" y="4119937"/>
            <a:ext cx="8242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some of the time the ‘true’ coefficient is negative (between -0.08488 and 0), and sometimes it is positive (between 0 and 0.02488)</a:t>
            </a:r>
          </a:p>
          <a:p>
            <a:endParaRPr lang="en-US" dirty="0"/>
          </a:p>
          <a:p>
            <a:r>
              <a:rPr lang="en-US" dirty="0"/>
              <a:t>We expect that the average, expected value of the coefficient is -0.030.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598D6-5295-4917-A934-7E48D7739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407" y="2535081"/>
            <a:ext cx="1298218" cy="36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3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64A3-2888-8B49-80D4-65F62B301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119" y="2290064"/>
            <a:ext cx="10058400" cy="1450757"/>
          </a:xfrm>
        </p:spPr>
        <p:txBody>
          <a:bodyPr/>
          <a:lstStyle/>
          <a:p>
            <a:r>
              <a:rPr lang="en-US" dirty="0"/>
              <a:t>More Interpretation Facts: </a:t>
            </a:r>
            <a:br>
              <a:rPr lang="en-US" dirty="0"/>
            </a:br>
            <a:r>
              <a:rPr lang="en-US" dirty="0"/>
              <a:t>Multivariate vs Univariate Regression</a:t>
            </a:r>
          </a:p>
        </p:txBody>
      </p:sp>
    </p:spTree>
    <p:extLst>
      <p:ext uri="{BB962C8B-B14F-4D97-AF65-F5344CB8AC3E}">
        <p14:creationId xmlns:p14="http://schemas.microsoft.com/office/powerpoint/2010/main" val="3519414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Multivariate Regression</a:t>
            </a:r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751014"/>
            <a:ext cx="80073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60242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143000" y="231998"/>
            <a:ext cx="8991600" cy="1490979"/>
          </a:xfrm>
        </p:spPr>
        <p:txBody>
          <a:bodyPr/>
          <a:lstStyle/>
          <a:p>
            <a:pPr eaLnBrk="1" hangingPunct="1"/>
            <a:r>
              <a:rPr lang="en-US" altLang="en-US" dirty="0"/>
              <a:t>Multivariate v Univariate Regression</a:t>
            </a:r>
          </a:p>
        </p:txBody>
      </p:sp>
      <p:pic>
        <p:nvPicPr>
          <p:cNvPr id="29700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86" y="2589088"/>
            <a:ext cx="5236969" cy="2963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46" y="2589088"/>
            <a:ext cx="4456416" cy="2244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94543" y="1982912"/>
            <a:ext cx="7530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Coefficients change when you add new variables:</a:t>
            </a:r>
          </a:p>
        </p:txBody>
      </p:sp>
      <p:sp>
        <p:nvSpPr>
          <p:cNvPr id="5" name="Oval 4"/>
          <p:cNvSpPr/>
          <p:nvPr/>
        </p:nvSpPr>
        <p:spPr>
          <a:xfrm>
            <a:off x="2948684" y="3068843"/>
            <a:ext cx="1078787" cy="523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619733" y="3113069"/>
            <a:ext cx="1078787" cy="5239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11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Comparing Coefficients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209800" y="16764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68313" indent="-468313">
              <a:spcBef>
                <a:spcPts val="650"/>
              </a:spcBef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ONLY compare coefficients if the variables are measured in the same units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14600"/>
            <a:ext cx="6904412" cy="3906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201120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Intercept/constant/b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33600" y="19812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68313" indent="-468313">
              <a:spcBef>
                <a:spcPts val="650"/>
              </a:spcBef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This is not a variable of interest. It represents the y-intercept... where the estimated line crosses the y-axes. </a:t>
            </a:r>
          </a:p>
          <a:p>
            <a:pPr marL="468313" indent="-468313">
              <a:spcBef>
                <a:spcPts val="650"/>
              </a:spcBef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Why have it? Because it is needed to write out the regression function.</a:t>
            </a:r>
          </a:p>
          <a:p>
            <a:pPr marL="468313" indent="-468313">
              <a:spcBef>
                <a:spcPts val="650"/>
              </a:spcBef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The intercept often doesn't have real world significance. For example, no district has $0 median income.</a:t>
            </a:r>
          </a:p>
        </p:txBody>
      </p:sp>
    </p:spTree>
    <p:extLst>
      <p:ext uri="{BB962C8B-B14F-4D97-AF65-F5344CB8AC3E}">
        <p14:creationId xmlns:p14="http://schemas.microsoft.com/office/powerpoint/2010/main" val="167068908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98675" y="304801"/>
            <a:ext cx="80010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90000" tIns="46800" rIns="90000" bIns="46800" rtlCol="0"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/>
              <a:t>Size of effect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133600" y="1981200"/>
            <a:ext cx="8001000" cy="426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468313" indent="-468313">
              <a:spcBef>
                <a:spcPts val="650"/>
              </a:spcBef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For now:</a:t>
            </a:r>
          </a:p>
          <a:p>
            <a:pPr marL="906463" lvl="1" indent="-436563"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You can only estimate the size of the effect if it is a linear regression</a:t>
            </a:r>
          </a:p>
          <a:p>
            <a:pPr marL="906463" lvl="1" indent="-436563">
              <a:buClr>
                <a:srgbClr val="CC0000"/>
              </a:buClr>
              <a:buSzPct val="45000"/>
              <a:buFont typeface="Wingdings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Otherwise, rely on the text in the paper to provide insight into what the size of the effect means</a:t>
            </a:r>
          </a:p>
        </p:txBody>
      </p:sp>
    </p:spTree>
    <p:extLst>
      <p:ext uri="{BB962C8B-B14F-4D97-AF65-F5344CB8AC3E}">
        <p14:creationId xmlns:p14="http://schemas.microsoft.com/office/powerpoint/2010/main" val="168425525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>
              <a:lnSpc>
                <a:spcPts val="5300"/>
              </a:lnSpc>
              <a:spcBef>
                <a:spcPts val="1055"/>
              </a:spcBef>
            </a:pPr>
            <a:r>
              <a:rPr spc="-35" dirty="0"/>
              <a:t>How </a:t>
            </a:r>
            <a:r>
              <a:rPr spc="-30" dirty="0"/>
              <a:t>to </a:t>
            </a:r>
            <a:r>
              <a:rPr spc="-40" dirty="0"/>
              <a:t>Lie</a:t>
            </a:r>
            <a:r>
              <a:rPr spc="-295" dirty="0"/>
              <a:t> </a:t>
            </a:r>
            <a:r>
              <a:rPr spc="-45" dirty="0"/>
              <a:t>With  </a:t>
            </a:r>
            <a:r>
              <a:rPr spc="-50" dirty="0"/>
              <a:t>Graphs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6398" y="705993"/>
            <a:ext cx="5150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45" dirty="0">
                <a:solidFill>
                  <a:srgbClr val="404040"/>
                </a:solidFill>
                <a:latin typeface="Calibri Light"/>
                <a:cs typeface="Calibri Light"/>
              </a:rPr>
              <a:t>What's </a:t>
            </a:r>
            <a:r>
              <a:rPr sz="3200" b="0" spc="-70" dirty="0">
                <a:solidFill>
                  <a:srgbClr val="404040"/>
                </a:solidFill>
                <a:latin typeface="Calibri Light"/>
                <a:cs typeface="Calibri Light"/>
              </a:rPr>
              <a:t>Wrong </a:t>
            </a:r>
            <a:r>
              <a:rPr sz="3200" b="0" spc="-35" dirty="0">
                <a:solidFill>
                  <a:srgbClr val="404040"/>
                </a:solidFill>
                <a:latin typeface="Calibri Light"/>
                <a:cs typeface="Calibri Light"/>
              </a:rPr>
              <a:t>with This</a:t>
            </a:r>
            <a:r>
              <a:rPr sz="3200" b="0" spc="-34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3200" b="0" spc="-50" dirty="0">
                <a:solidFill>
                  <a:srgbClr val="404040"/>
                </a:solidFill>
                <a:latin typeface="Calibri Light"/>
                <a:cs typeface="Calibri Light"/>
              </a:rPr>
              <a:t>Picture?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42332" y="1885188"/>
            <a:ext cx="3817620" cy="4242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58670" y="2494864"/>
            <a:ext cx="22987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 </a:t>
            </a:r>
            <a:r>
              <a:rPr sz="1800" spc="-5" dirty="0">
                <a:latin typeface="Arial"/>
                <a:cs typeface="Arial"/>
              </a:rPr>
              <a:t>graph </a:t>
            </a:r>
            <a:r>
              <a:rPr sz="1800" spc="-20" dirty="0">
                <a:latin typeface="Arial"/>
                <a:cs typeface="Arial"/>
              </a:rPr>
              <a:t>was  </a:t>
            </a:r>
            <a:r>
              <a:rPr sz="1800" spc="-5" dirty="0">
                <a:latin typeface="Arial"/>
                <a:cs typeface="Arial"/>
              </a:rPr>
              <a:t>created and printed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by  Reuters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2098675" y="304801"/>
            <a:ext cx="8001000" cy="1216025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Regression function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2090738" y="1752600"/>
            <a:ext cx="8001000" cy="4267200"/>
          </a:xfrm>
        </p:spPr>
        <p:txBody>
          <a:bodyPr/>
          <a:lstStyle/>
          <a:p>
            <a:pPr marL="468313" indent="-468313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At the most basic level</a:t>
            </a:r>
          </a:p>
          <a:p>
            <a:pPr marL="468313" indent="-468313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 marL="468313" indent="-468313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 marL="468313" indent="-468313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 is a constant (the y intercept value)</a:t>
            </a:r>
          </a:p>
          <a:p>
            <a:pPr marL="0" indent="0">
              <a:buClr>
                <a:srgbClr val="CC00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  <a:p>
            <a:pPr marL="468313" indent="-468313">
              <a:buClr>
                <a:srgbClr val="CC0000"/>
              </a:buClr>
              <a:buSzPct val="65000"/>
              <a:buFont typeface="Wingdings" charset="2"/>
              <a:buChar char="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dirty="0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745" y="2160246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272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5063" y="877824"/>
            <a:ext cx="5020055" cy="5743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4074" y="1049527"/>
            <a:ext cx="26543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Corrected</a:t>
            </a:r>
            <a:r>
              <a:rPr sz="3200" b="0" spc="-165" dirty="0">
                <a:latin typeface="Calibri Light"/>
                <a:cs typeface="Calibri Light"/>
              </a:rPr>
              <a:t> </a:t>
            </a:r>
            <a:r>
              <a:rPr sz="3200" b="0" spc="-50" dirty="0">
                <a:latin typeface="Calibri Light"/>
                <a:cs typeface="Calibri Light"/>
              </a:rPr>
              <a:t>Graph</a:t>
            </a:r>
            <a:endParaRPr sz="32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398" y="947420"/>
            <a:ext cx="202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Size </a:t>
            </a:r>
            <a:r>
              <a:rPr sz="3200" b="0" spc="-25" dirty="0">
                <a:latin typeface="Calibri Light"/>
                <a:cs typeface="Calibri Light"/>
              </a:rPr>
              <a:t>of</a:t>
            </a:r>
            <a:r>
              <a:rPr sz="3200" b="0" spc="-220" dirty="0">
                <a:latin typeface="Calibri Light"/>
                <a:cs typeface="Calibri Light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effect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1488" y="2157983"/>
            <a:ext cx="6675119" cy="34747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6398" y="947420"/>
            <a:ext cx="2020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Size </a:t>
            </a:r>
            <a:r>
              <a:rPr sz="3200" b="0" spc="-25" dirty="0">
                <a:latin typeface="Calibri Light"/>
                <a:cs typeface="Calibri Light"/>
              </a:rPr>
              <a:t>of</a:t>
            </a:r>
            <a:r>
              <a:rPr sz="3200" b="0" spc="-220" dirty="0">
                <a:latin typeface="Calibri Light"/>
                <a:cs typeface="Calibri Light"/>
              </a:rPr>
              <a:t> </a:t>
            </a:r>
            <a:r>
              <a:rPr sz="3200" b="0" spc="-70" dirty="0">
                <a:latin typeface="Calibri Light"/>
                <a:cs typeface="Calibri Light"/>
              </a:rPr>
              <a:t>effect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0" y="2103119"/>
            <a:ext cx="4114800" cy="375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99844" y="2011679"/>
            <a:ext cx="4021835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08684"/>
            <a:ext cx="49129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solidFill>
                  <a:srgbClr val="404040"/>
                </a:solidFill>
                <a:latin typeface="Calibri Light"/>
                <a:cs typeface="Calibri Light"/>
              </a:rPr>
              <a:t>Spurious</a:t>
            </a:r>
            <a:r>
              <a:rPr sz="4800" b="0" spc="-16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b="0" spc="-60" dirty="0">
                <a:solidFill>
                  <a:srgbClr val="404040"/>
                </a:solidFill>
                <a:latin typeface="Calibri Light"/>
                <a:cs typeface="Calibri Light"/>
              </a:rPr>
              <a:t>Correlation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5127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  <a:hlinkClick r:id="rId2"/>
              </a:rPr>
              <a:t>http://www.tylervigen.com/spurious-correlations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64D4A-C656-4572-D75C-7C8FFE4B5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6324" y="1032224"/>
            <a:ext cx="9839350" cy="633379"/>
          </a:xfrm>
        </p:spPr>
        <p:txBody>
          <a:bodyPr/>
          <a:lstStyle/>
          <a:p>
            <a:r>
              <a:rPr lang="en-US" dirty="0"/>
              <a:t>More about the dinosaur graphic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BCD80-3424-1E43-A5B4-1CCB41B2BC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51397" y="2011680"/>
            <a:ext cx="8534400" cy="733534"/>
          </a:xfrm>
        </p:spPr>
        <p:txBody>
          <a:bodyPr/>
          <a:lstStyle/>
          <a:p>
            <a:r>
              <a:rPr lang="en-US" b="0" i="0" dirty="0">
                <a:solidFill>
                  <a:srgbClr val="1A1A1A"/>
                </a:solidFill>
                <a:effectLst/>
                <a:latin typeface="Brunel-Deck-Semibold"/>
              </a:rPr>
              <a:t>What This Graph of a Dinosaur Can Teach Us about Doing Better Science</a:t>
            </a:r>
          </a:p>
          <a:p>
            <a:r>
              <a:rPr lang="en-US" dirty="0"/>
              <a:t>Jack Murtagh, Scientific American 2023</a:t>
            </a:r>
          </a:p>
        </p:txBody>
      </p:sp>
    </p:spTree>
    <p:extLst>
      <p:ext uri="{BB962C8B-B14F-4D97-AF65-F5344CB8AC3E}">
        <p14:creationId xmlns:p14="http://schemas.microsoft.com/office/powerpoint/2010/main" val="399032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1A149A80-0793-4673-ABBD-A7A7D64E5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-4320"/>
            <a:ext cx="8229024" cy="1700819"/>
          </a:xfrm>
        </p:spPr>
        <p:txBody>
          <a:bodyPr vert="horz" lIns="91440" tIns="35206" rIns="91440" bIns="45720" rtlCol="0" anchor="b">
            <a:normAutofit fontScale="90000"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  <a:defRPr/>
            </a:pPr>
            <a:r>
              <a:rPr lang="en-US" altLang="en-US" dirty="0"/>
              <a:t>Potential for linear regressions and other techniques to obscure relevant information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98A5150-AA73-4929-9769-23F7CA3D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853476"/>
            <a:ext cx="3691107" cy="4450067"/>
          </a:xfrm>
        </p:spPr>
        <p:txBody>
          <a:bodyPr/>
          <a:lstStyle/>
          <a:p>
            <a:pPr marL="391729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</a:tabLst>
              <a:defRPr/>
            </a:pPr>
            <a:r>
              <a:rPr lang="en-US" altLang="en-US" dirty="0"/>
              <a:t>Each graph shows the best fitting straight line for the data</a:t>
            </a:r>
          </a:p>
          <a:p>
            <a:pPr marL="306705" marR="5080" indent="-294640">
              <a:lnSpc>
                <a:spcPts val="2160"/>
              </a:lnSpc>
              <a:spcBef>
                <a:spcPts val="1405"/>
              </a:spcBef>
              <a:buClr>
                <a:srgbClr val="D24717"/>
              </a:buClr>
              <a:buSzPct val="45000"/>
              <a:buFont typeface="Wingdings"/>
              <a:buChar char=""/>
              <a:tabLst>
                <a:tab pos="306705" algn="l"/>
                <a:tab pos="307340" algn="l"/>
              </a:tabLst>
            </a:pPr>
            <a:r>
              <a:rPr lang="en-US" sz="2000" spc="-5" dirty="0">
                <a:solidFill>
                  <a:srgbClr val="404040"/>
                </a:solidFill>
                <a:latin typeface="Calibri"/>
                <a:cs typeface="Calibri"/>
              </a:rPr>
              <a:t>All relationships were designed so that the standard numerical summaries look exactly identical even though the underlying relationships are clearly different.</a:t>
            </a:r>
            <a:endParaRPr lang="en-US" sz="2000" dirty="0">
              <a:latin typeface="Calibri"/>
              <a:cs typeface="Calibri"/>
            </a:endParaRPr>
          </a:p>
          <a:p>
            <a:pPr marL="391729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</a:tabLst>
              <a:defRPr/>
            </a:pPr>
            <a:r>
              <a:rPr lang="en-US" altLang="en-US" dirty="0"/>
              <a:t>Quick question:</a:t>
            </a:r>
          </a:p>
          <a:p>
            <a:pPr marL="684337" lvl="1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</a:tabLst>
              <a:defRPr/>
            </a:pPr>
            <a:r>
              <a:rPr lang="en-US" altLang="en-US" dirty="0"/>
              <a:t>Is beta positive or negative in each of these four graphs?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AC65C0CA-C903-4B4F-A6BD-D5CC74091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774" y="1975888"/>
            <a:ext cx="4478870" cy="366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2DE8D292-BF74-4E02-AEDA-B4AA48CC5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02" y="5352500"/>
            <a:ext cx="2362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255B298-3934-4EBE-8B8F-1A5F8CEEC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273629"/>
            <a:ext cx="8229024" cy="1144921"/>
          </a:xfrm>
        </p:spPr>
        <p:txBody>
          <a:bodyPr vert="horz" lIns="91440" tIns="35206" rIns="91440" bIns="45720" rtlCol="0" anchor="b">
            <a:normAutofit/>
          </a:bodyPr>
          <a:lstStyle/>
          <a:p>
            <a:pPr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  <a:defRPr/>
            </a:pPr>
            <a:r>
              <a:rPr lang="en-US" altLang="en-US" dirty="0"/>
              <a:t>More Complex Outliers 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532AB96-AC37-43D2-9924-C67247397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0049" y="1890079"/>
            <a:ext cx="8229024" cy="3977698"/>
          </a:xfrm>
        </p:spPr>
        <p:txBody>
          <a:bodyPr/>
          <a:lstStyle/>
          <a:p>
            <a:pPr marL="391729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  <a:defRPr/>
            </a:pPr>
            <a:r>
              <a:rPr lang="en-US" altLang="en-US" dirty="0"/>
              <a:t>Point A is called an outlier of the data</a:t>
            </a:r>
          </a:p>
          <a:p>
            <a:pPr marL="391729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  <a:defRPr/>
            </a:pPr>
            <a:r>
              <a:rPr lang="en-US" altLang="en-US" dirty="0"/>
              <a:t>It will corrupt your linear regressions</a:t>
            </a:r>
          </a:p>
          <a:p>
            <a:pPr marL="391729" indent="-293797">
              <a:buSzPct val="45000"/>
              <a:buFont typeface="Wingdings" charset="2"/>
              <a:buChar char=""/>
              <a:tabLst>
                <a:tab pos="414772" algn="l"/>
                <a:tab pos="829544" algn="l"/>
                <a:tab pos="1244316" algn="l"/>
                <a:tab pos="1659087" algn="l"/>
                <a:tab pos="2073859" algn="l"/>
                <a:tab pos="2488631" algn="l"/>
                <a:tab pos="2903403" algn="l"/>
                <a:tab pos="3318175" algn="l"/>
                <a:tab pos="3732947" algn="l"/>
                <a:tab pos="4147718" algn="l"/>
                <a:tab pos="4562490" algn="l"/>
                <a:tab pos="4977262" algn="l"/>
                <a:tab pos="5392034" algn="l"/>
                <a:tab pos="5806806" algn="l"/>
                <a:tab pos="6221578" algn="l"/>
                <a:tab pos="6636349" algn="l"/>
                <a:tab pos="7051121" algn="l"/>
                <a:tab pos="7465893" algn="l"/>
                <a:tab pos="7880665" algn="l"/>
              </a:tabLst>
              <a:defRPr/>
            </a:pPr>
            <a:r>
              <a:rPr lang="en-US" altLang="en-US" dirty="0"/>
              <a:t>Scatterplots reveal these distorting points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08FF122A-D4D7-4BCC-996E-2DF6525B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3234581"/>
            <a:ext cx="4851022" cy="293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1FD9DC3-0343-4453-94D9-84AF3D8625F0}"/>
              </a:ext>
            </a:extLst>
          </p:cNvPr>
          <p:cNvSpPr/>
          <p:nvPr/>
        </p:nvSpPr>
        <p:spPr>
          <a:xfrm>
            <a:off x="7707923" y="4730262"/>
            <a:ext cx="615462" cy="6154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1828801"/>
            <a:ext cx="8001000" cy="1470025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6600" b="1" dirty="0">
                <a:latin typeface="+mn-lt"/>
              </a:rPr>
              <a:t>Regression Tables</a:t>
            </a:r>
          </a:p>
        </p:txBody>
      </p:sp>
    </p:spTree>
    <p:extLst>
      <p:ext uri="{BB962C8B-B14F-4D97-AF65-F5344CB8AC3E}">
        <p14:creationId xmlns:p14="http://schemas.microsoft.com/office/powerpoint/2010/main" val="1124473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 additive="repl"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7521-C9D1-4367-AFC3-2D16DC653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38200"/>
            <a:ext cx="6700011" cy="800219"/>
          </a:xfrm>
        </p:spPr>
        <p:txBody>
          <a:bodyPr/>
          <a:lstStyle/>
          <a:p>
            <a:r>
              <a:rPr lang="en-US" dirty="0"/>
              <a:t>Regression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21015-9B02-4D97-828C-8FAA255F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59" y="1823978"/>
            <a:ext cx="4243638" cy="41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20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3914</TotalTime>
  <Words>1809</Words>
  <Application>Microsoft Macintosh PowerPoint</Application>
  <PresentationFormat>Widescreen</PresentationFormat>
  <Paragraphs>189</Paragraphs>
  <Slides>54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Brunel-Deck-Semibold</vt:lpstr>
      <vt:lpstr>Calibri</vt:lpstr>
      <vt:lpstr>Calibri Light</vt:lpstr>
      <vt:lpstr>Showcard Gothic</vt:lpstr>
      <vt:lpstr>Times New Roman</vt:lpstr>
      <vt:lpstr>Wingdings</vt:lpstr>
      <vt:lpstr>Retrospect</vt:lpstr>
      <vt:lpstr>HOW TO READ A QUANTITATIVE PAPER</vt:lpstr>
      <vt:lpstr>Reading a Quantitative Paper </vt:lpstr>
      <vt:lpstr>UNDERSTANDING A COMMON TABLE: REGRESSIONS</vt:lpstr>
      <vt:lpstr>Visual Intuition</vt:lpstr>
      <vt:lpstr>Regression function</vt:lpstr>
      <vt:lpstr>Potential for linear regressions and other techniques to obscure relevant information</vt:lpstr>
      <vt:lpstr>More Complex Outliers </vt:lpstr>
      <vt:lpstr>Regression Tables</vt:lpstr>
      <vt:lpstr>Regression Table</vt:lpstr>
      <vt:lpstr>Anscombe Regression Results </vt:lpstr>
      <vt:lpstr>Anscombe Regression Results</vt:lpstr>
      <vt:lpstr>Anscombe Regression Results</vt:lpstr>
      <vt:lpstr>Anscombe Regression Results</vt:lpstr>
      <vt:lpstr>Anscombe: Regressions &amp;  Uncertainty</vt:lpstr>
      <vt:lpstr>Anscombe Regression Uncertainty</vt:lpstr>
      <vt:lpstr>Anscombe Regression Uncertainty</vt:lpstr>
      <vt:lpstr>Potential for linear regressions and  other techniques to obscure relevant  information</vt:lpstr>
      <vt:lpstr>For fun: </vt:lpstr>
      <vt:lpstr>APPLICATION: Counties Shifting to Trump</vt:lpstr>
      <vt:lpstr>See link</vt:lpstr>
      <vt:lpstr>Statistical vs Substantive SIGNIFICANCE</vt:lpstr>
      <vt:lpstr>PowerPoint Presentation</vt:lpstr>
      <vt:lpstr>Large effect size vs fuzzy data (not real  data, but based on real numbers)</vt:lpstr>
      <vt:lpstr>Statistical “significance”/p values are not substantive significance/effect sizes</vt:lpstr>
      <vt:lpstr>You can have a very small effect size with a lot of stars</vt:lpstr>
      <vt:lpstr>Mathematical definition is complex</vt:lpstr>
      <vt:lpstr>Reading a Quantitative Paper</vt:lpstr>
      <vt:lpstr>Reading a Quantitative Paper </vt:lpstr>
      <vt:lpstr>Reading a Quantitative Paper </vt:lpstr>
      <vt:lpstr>PowerPoint Presentation</vt:lpstr>
      <vt:lpstr>Normal Distribution</vt:lpstr>
      <vt:lpstr>95% Confidence Interval</vt:lpstr>
      <vt:lpstr>Difference between distribution of observations and distribution of means</vt:lpstr>
      <vt:lpstr>95% Confidence Interval</vt:lpstr>
      <vt:lpstr>More confidence interval examples</vt:lpstr>
      <vt:lpstr>Step 0: Know the variables and what they mean</vt:lpstr>
      <vt:lpstr>Step 1 (Republicans): Stars</vt:lpstr>
      <vt:lpstr>Step 1 (Republicans) : Stars and the Standard Error</vt:lpstr>
      <vt:lpstr>PowerPoint Presentation</vt:lpstr>
      <vt:lpstr>Step 1 (Democrats): No stars</vt:lpstr>
      <vt:lpstr>PowerPoint Presentation</vt:lpstr>
      <vt:lpstr>More Interpretation Facts:  Multivariate vs Univariate Regression</vt:lpstr>
      <vt:lpstr>Multivariate Regression</vt:lpstr>
      <vt:lpstr>Multivariate v Univariate Regression</vt:lpstr>
      <vt:lpstr>Comparing Coefficients</vt:lpstr>
      <vt:lpstr>Intercept/constant/b</vt:lpstr>
      <vt:lpstr>Size of effect</vt:lpstr>
      <vt:lpstr>How to Lie With  Graphs</vt:lpstr>
      <vt:lpstr>PowerPoint Presentation</vt:lpstr>
      <vt:lpstr>Corrected Graph</vt:lpstr>
      <vt:lpstr>Size of effect</vt:lpstr>
      <vt:lpstr>Size of effect</vt:lpstr>
      <vt:lpstr>PowerPoint Presentation</vt:lpstr>
      <vt:lpstr>More about the dinosaur graphic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Interpreting Charts and Graphs:</dc:title>
  <dc:creator>Microsoft Office User</dc:creator>
  <cp:lastModifiedBy>Microsoft Office User</cp:lastModifiedBy>
  <cp:revision>21</cp:revision>
  <cp:lastPrinted>2018-02-06T23:19:46Z</cp:lastPrinted>
  <dcterms:created xsi:type="dcterms:W3CDTF">2017-10-04T23:47:58Z</dcterms:created>
  <dcterms:modified xsi:type="dcterms:W3CDTF">2024-02-22T18:01:37Z</dcterms:modified>
</cp:coreProperties>
</file>