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96" r:id="rId3"/>
    <p:sldId id="299" r:id="rId4"/>
    <p:sldId id="301" r:id="rId5"/>
    <p:sldId id="300" r:id="rId6"/>
    <p:sldId id="302" r:id="rId7"/>
    <p:sldId id="303" r:id="rId8"/>
    <p:sldId id="304" r:id="rId9"/>
    <p:sldId id="305" r:id="rId10"/>
    <p:sldId id="306" r:id="rId11"/>
    <p:sldId id="307" r:id="rId12"/>
    <p:sldId id="310" r:id="rId13"/>
    <p:sldId id="308" r:id="rId14"/>
    <p:sldId id="309" r:id="rId15"/>
    <p:sldId id="311" r:id="rId16"/>
    <p:sldId id="312" r:id="rId17"/>
    <p:sldId id="313" r:id="rId18"/>
    <p:sldId id="317" r:id="rId19"/>
    <p:sldId id="318" r:id="rId20"/>
    <p:sldId id="322" r:id="rId21"/>
    <p:sldId id="319" r:id="rId22"/>
    <p:sldId id="320" r:id="rId23"/>
    <p:sldId id="321" r:id="rId24"/>
    <p:sldId id="314" r:id="rId25"/>
    <p:sldId id="323" r:id="rId26"/>
    <p:sldId id="315" r:id="rId27"/>
    <p:sldId id="316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76207" autoAdjust="0"/>
  </p:normalViewPr>
  <p:slideViewPr>
    <p:cSldViewPr>
      <p:cViewPr varScale="1">
        <p:scale>
          <a:sx n="86" d="100"/>
          <a:sy n="86" d="100"/>
        </p:scale>
        <p:origin x="231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01731-5563-44F8-ACE9-F162AEE8512A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491AF-07FE-41D9-A5D0-633EC5389E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1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26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5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71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0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7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50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36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20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9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8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96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98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51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13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21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24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29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6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5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강의할 </a:t>
            </a:r>
            <a:r>
              <a:rPr lang="en-US" altLang="ko-KR" dirty="0" err="1"/>
              <a:t>GeoServer</a:t>
            </a:r>
            <a:r>
              <a:rPr lang="en-US" altLang="ko-KR" baseline="0" dirty="0"/>
              <a:t> </a:t>
            </a:r>
            <a:r>
              <a:rPr lang="ko-KR" altLang="en-US" baseline="0" dirty="0"/>
              <a:t>라는 것이 도대체 무엇일까요</a:t>
            </a:r>
            <a:r>
              <a:rPr lang="en-US" altLang="ko-KR" baseline="0" dirty="0"/>
              <a:t>?</a:t>
            </a:r>
          </a:p>
          <a:p>
            <a:r>
              <a:rPr lang="ko-KR" altLang="en-US" baseline="0" dirty="0"/>
              <a:t>한마디로 정의하면 </a:t>
            </a:r>
            <a:r>
              <a:rPr lang="en-US" altLang="ko-KR" baseline="0" dirty="0"/>
              <a:t>Geospatial Gateway</a:t>
            </a:r>
            <a:r>
              <a:rPr lang="ko-KR" altLang="en-US" baseline="0" dirty="0"/>
              <a:t>라 할 수 있는데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어렵지요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좀 더 풀어서 설명하면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다양한 공간 데이터를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인터넷 </a:t>
            </a:r>
            <a:r>
              <a:rPr lang="en-US" altLang="ko-KR" baseline="0" dirty="0"/>
              <a:t>GIS </a:t>
            </a:r>
            <a:r>
              <a:rPr lang="ko-KR" altLang="en-US" baseline="0" dirty="0"/>
              <a:t>인터페이스로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공급하는 서버 프로그램이라 정의 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아직도 그다지 쉽지 않지요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그림으로 다시 보겠습니다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7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지오서버의</a:t>
            </a:r>
            <a:r>
              <a:rPr lang="ko-KR" altLang="en-US" dirty="0"/>
              <a:t> 가장 중요한 역할은 내 컴퓨터에 있는 공간자료를 인터넷에 서비스 한다는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앞의 정의를 다시 보지요</a:t>
            </a:r>
            <a:r>
              <a:rPr lang="en-US" altLang="ko-KR" dirty="0"/>
              <a:t>. </a:t>
            </a:r>
            <a:r>
              <a:rPr lang="ko-KR" altLang="en-US" dirty="0"/>
              <a:t>다양한 공간 데이터를 인터넷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다양한 공간데이터 라는 것은 </a:t>
            </a:r>
            <a:r>
              <a:rPr lang="en-US" altLang="ko-KR" dirty="0"/>
              <a:t>Vector</a:t>
            </a:r>
            <a:r>
              <a:rPr lang="ko-KR" altLang="en-US" dirty="0"/>
              <a:t>데이터와 </a:t>
            </a:r>
            <a:r>
              <a:rPr lang="en-US" altLang="ko-KR" dirty="0"/>
              <a:t>Raster </a:t>
            </a:r>
            <a:r>
              <a:rPr lang="ko-KR" altLang="en-US" dirty="0"/>
              <a:t>데이터를 의미하는데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벡터는 우리가 많이 사용하는 </a:t>
            </a:r>
            <a:r>
              <a:rPr lang="en-US" altLang="ko-KR" baseline="0" dirty="0"/>
              <a:t>Shape</a:t>
            </a:r>
            <a:r>
              <a:rPr lang="ko-KR" altLang="en-US" baseline="0" dirty="0"/>
              <a:t>과 거의 대부분의 공간자료를 지원하는 </a:t>
            </a:r>
            <a:r>
              <a:rPr lang="en-US" altLang="ko-KR" baseline="0" dirty="0"/>
              <a:t>DBMS</a:t>
            </a:r>
            <a:r>
              <a:rPr lang="ko-KR" altLang="en-US" baseline="0" dirty="0"/>
              <a:t>와 다 연결 가능합니다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심지어 국내에서 개발된 </a:t>
            </a:r>
            <a:r>
              <a:rPr lang="ko-KR" altLang="en-US" baseline="0" dirty="0" err="1"/>
              <a:t>티베로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카이로스</a:t>
            </a:r>
            <a:r>
              <a:rPr lang="ko-KR" altLang="en-US" baseline="0" dirty="0"/>
              <a:t> 등의 </a:t>
            </a:r>
            <a:r>
              <a:rPr lang="en-US" altLang="ko-KR" baseline="0" dirty="0"/>
              <a:t>DBMS</a:t>
            </a:r>
            <a:r>
              <a:rPr lang="ko-KR" altLang="en-US" baseline="0" dirty="0"/>
              <a:t>도 역시 </a:t>
            </a:r>
            <a:r>
              <a:rPr lang="en-US" altLang="ko-KR" baseline="0" dirty="0" err="1"/>
              <a:t>GeoServer</a:t>
            </a:r>
            <a:r>
              <a:rPr lang="ko-KR" altLang="en-US" baseline="0" dirty="0"/>
              <a:t>와 연결해서 서비스 가능합니다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레스터는</a:t>
            </a:r>
            <a:r>
              <a:rPr lang="ko-KR" altLang="en-US" baseline="0" dirty="0"/>
              <a:t> 위성사진과 항공사진을 담는데 주로 사용되는 </a:t>
            </a:r>
            <a:r>
              <a:rPr lang="en-US" altLang="ko-KR" baseline="0" dirty="0" err="1"/>
              <a:t>GeoTiff</a:t>
            </a:r>
            <a:r>
              <a:rPr lang="en-US" altLang="ko-KR" baseline="0" dirty="0"/>
              <a:t>, IMG </a:t>
            </a:r>
            <a:r>
              <a:rPr lang="ko-KR" altLang="en-US" baseline="0" dirty="0"/>
              <a:t>등의 자료와 </a:t>
            </a:r>
            <a:r>
              <a:rPr lang="en-US" altLang="ko-KR" baseline="0" dirty="0"/>
              <a:t>Jpeg</a:t>
            </a:r>
            <a:r>
              <a:rPr lang="ko-KR" altLang="en-US" baseline="0" dirty="0"/>
              <a:t>등의 일반 이미지도 다 가능하고요</a:t>
            </a:r>
            <a:endParaRPr lang="en-US" altLang="ko-KR" baseline="0" dirty="0"/>
          </a:p>
          <a:p>
            <a:r>
              <a:rPr lang="en-US" altLang="ko-KR" baseline="0" dirty="0" err="1"/>
              <a:t>ArcGrid</a:t>
            </a:r>
            <a:r>
              <a:rPr lang="en-US" altLang="ko-KR" baseline="0" dirty="0"/>
              <a:t>, DTED </a:t>
            </a:r>
            <a:r>
              <a:rPr lang="ko-KR" altLang="en-US" baseline="0" dirty="0"/>
              <a:t>등 </a:t>
            </a:r>
            <a:r>
              <a:rPr lang="en-US" altLang="ko-KR" baseline="0" dirty="0"/>
              <a:t>ArcGIS</a:t>
            </a:r>
            <a:r>
              <a:rPr lang="ko-KR" altLang="en-US" baseline="0" dirty="0"/>
              <a:t>에서 사용 가능한 레스터 자료들은</a:t>
            </a:r>
            <a:r>
              <a:rPr lang="en-US" altLang="ko-KR" baseline="0" dirty="0"/>
              <a:t> </a:t>
            </a:r>
            <a:r>
              <a:rPr lang="ko-KR" altLang="en-US" baseline="0" dirty="0"/>
              <a:t>다 사용 가능하다 생각하시면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그리고 인터넷 </a:t>
            </a:r>
            <a:r>
              <a:rPr lang="en-US" altLang="ko-KR" baseline="0" dirty="0"/>
              <a:t>GIS </a:t>
            </a:r>
            <a:r>
              <a:rPr lang="ko-KR" altLang="en-US" baseline="0" dirty="0"/>
              <a:t>인터페이스 라는 것은 </a:t>
            </a:r>
            <a:r>
              <a:rPr lang="en-US" altLang="ko-KR" baseline="0" dirty="0"/>
              <a:t>WMS, WFS, WCS </a:t>
            </a:r>
            <a:r>
              <a:rPr lang="ko-KR" altLang="en-US" baseline="0" dirty="0"/>
              <a:t>등을 의미하는데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웹브라우저로도</a:t>
            </a:r>
            <a:r>
              <a:rPr lang="ko-KR" altLang="en-US" baseline="0" dirty="0"/>
              <a:t> 받을 수 있고</a:t>
            </a:r>
            <a:endParaRPr lang="en-US" altLang="ko-KR" baseline="0" dirty="0"/>
          </a:p>
          <a:p>
            <a:r>
              <a:rPr lang="ko-KR" altLang="en-US" baseline="0" dirty="0"/>
              <a:t>인터넷만 연결되면 여러 가지 </a:t>
            </a:r>
            <a:r>
              <a:rPr lang="en-US" altLang="ko-KR" baseline="0" dirty="0"/>
              <a:t>GIS </a:t>
            </a:r>
            <a:r>
              <a:rPr lang="ko-KR" altLang="en-US" baseline="0" dirty="0"/>
              <a:t>프로그램들이 </a:t>
            </a:r>
            <a:r>
              <a:rPr lang="ko-KR" altLang="en-US" baseline="0" dirty="0" err="1"/>
              <a:t>끌어다</a:t>
            </a:r>
            <a:r>
              <a:rPr lang="ko-KR" altLang="en-US" baseline="0" dirty="0"/>
              <a:t> 쓸 수 있도록 자료를 제공해 주는 것을 말하지요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0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6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80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06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91AF-07FE-41D9-A5D0-633EC5389EC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8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5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0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5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6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2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0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7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7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0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333D-B78A-41FA-958D-05089C014BEE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10BA-D6A6-4442-8C4F-B4B011200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4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spatial.com/2009/12/ogc-wps-operation-quick-referenc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archiv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eoserver.org/release/maintai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osgeo.kr/149" TargetMode="External"/><Relationship Id="rId4" Type="http://schemas.openxmlformats.org/officeDocument/2006/relationships/hyperlink" Target="http://docs.geoserver.org/maintain/en/use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eoserv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layers.org/en/latest/doc/quickstart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eoserver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ayers.org/en/latest/examples/wms-tile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ayers.org/en/latest/examples/vector-wf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layers.org/en/latest/examples/vector-wfs-getfeatur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mapserver.org/cgi-bin/wcs?SERVICE=wcs&amp;VERSION=1.0.0&amp;REQUEST=GetCapabiliti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896" y="2968668"/>
            <a:ext cx="405310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7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GeoServer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4860033" y="2563358"/>
            <a:ext cx="0" cy="1915943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92080" y="3606022"/>
            <a:ext cx="304041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박진우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(jwpark@gaia3d.com)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" y="-27384"/>
            <a:ext cx="9144000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733256"/>
            <a:ext cx="1872208" cy="6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1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79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의 주요 특징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CA54C0-40A9-4DA3-9642-41AD1A4A92C7}"/>
              </a:ext>
            </a:extLst>
          </p:cNvPr>
          <p:cNvSpPr txBox="1">
            <a:spLocks/>
          </p:cNvSpPr>
          <p:nvPr/>
        </p:nvSpPr>
        <p:spPr>
          <a:xfrm>
            <a:off x="1053438" y="1254519"/>
            <a:ext cx="7789500" cy="497365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>
                <a:cs typeface="Arial" panose="020B0604020202020204" pitchFamily="34" charset="0"/>
              </a:rPr>
              <a:t>사용 편한 </a:t>
            </a:r>
            <a:r>
              <a:rPr lang="en-US" altLang="ko-KR" sz="1600" b="1" dirty="0">
                <a:cs typeface="Arial" panose="020B0604020202020204" pitchFamily="34" charset="0"/>
              </a:rPr>
              <a:t>UI </a:t>
            </a:r>
            <a:r>
              <a:rPr lang="ko-KR" altLang="en-US" sz="1600" b="1" dirty="0">
                <a:cs typeface="Arial" panose="020B0604020202020204" pitchFamily="34" charset="0"/>
              </a:rPr>
              <a:t>제공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   </a:t>
            </a:r>
            <a:r>
              <a:rPr lang="en-US" altLang="ko-KR" sz="1600" dirty="0">
                <a:cs typeface="Arial" panose="020B0604020202020204" pitchFamily="34" charset="0"/>
              </a:rPr>
              <a:t>WEB </a:t>
            </a:r>
            <a:r>
              <a:rPr lang="ko-KR" altLang="en-US" sz="1600" dirty="0">
                <a:cs typeface="Arial" panose="020B0604020202020204" pitchFamily="34" charset="0"/>
              </a:rPr>
              <a:t>기반의 </a:t>
            </a:r>
            <a:r>
              <a:rPr lang="en-US" altLang="ko-KR" sz="1600" dirty="0">
                <a:cs typeface="Arial" panose="020B0604020202020204" pitchFamily="34" charset="0"/>
              </a:rPr>
              <a:t>Admin </a:t>
            </a:r>
            <a:r>
              <a:rPr lang="ko-KR" altLang="en-US" sz="1600" dirty="0">
                <a:cs typeface="Arial" panose="020B0604020202020204" pitchFamily="34" charset="0"/>
              </a:rPr>
              <a:t>페이지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OS</a:t>
            </a:r>
            <a:r>
              <a:rPr lang="ko-KR" altLang="en-US" sz="1600" b="1" dirty="0">
                <a:cs typeface="Arial" panose="020B0604020202020204" pitchFamily="34" charset="0"/>
              </a:rPr>
              <a:t>에 구애 받지 않음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   </a:t>
            </a:r>
            <a:r>
              <a:rPr lang="en-US" altLang="ko-KR" sz="1600" dirty="0"/>
              <a:t>JAVA </a:t>
            </a:r>
            <a:r>
              <a:rPr lang="ko-KR" altLang="en-US" sz="1600" dirty="0"/>
              <a:t>기반</a:t>
            </a:r>
            <a:r>
              <a:rPr lang="en-US" altLang="ko-KR" sz="1600" dirty="0"/>
              <a:t>, WEB </a:t>
            </a:r>
            <a:r>
              <a:rPr lang="ko-KR" altLang="en-US" sz="1600" dirty="0"/>
              <a:t>인터페이스 기반</a:t>
            </a:r>
            <a:r>
              <a:rPr lang="en-US" altLang="ko-KR" sz="1600" dirty="0"/>
              <a:t> </a:t>
            </a:r>
            <a:endParaRPr lang="en-US" altLang="ko-KR" sz="16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>
                <a:cs typeface="Arial" panose="020B0604020202020204" pitchFamily="34" charset="0"/>
              </a:rPr>
              <a:t>캐시 지원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cs typeface="Arial" panose="020B0604020202020204" pitchFamily="34" charset="0"/>
              </a:rPr>
              <a:t>    </a:t>
            </a:r>
            <a:r>
              <a:rPr lang="ko-KR" altLang="en-US" sz="1600" dirty="0">
                <a:cs typeface="Arial" panose="020B0604020202020204" pitchFamily="34" charset="0"/>
              </a:rPr>
              <a:t>서버 캐시 </a:t>
            </a:r>
            <a:r>
              <a:rPr lang="en-US" altLang="ko-KR" sz="1600" dirty="0">
                <a:cs typeface="Arial" panose="020B0604020202020204" pitchFamily="34" charset="0"/>
              </a:rPr>
              <a:t>(GWC), Cache-Control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>
                <a:cs typeface="Arial" panose="020B0604020202020204" pitchFamily="34" charset="0"/>
              </a:rPr>
              <a:t>다양한 좌표계로 실시간 변환 가능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   </a:t>
            </a:r>
            <a:r>
              <a:rPr lang="en-US" altLang="ko-KR" sz="1600" dirty="0">
                <a:cs typeface="Arial" panose="020B0604020202020204" pitchFamily="34" charset="0"/>
              </a:rPr>
              <a:t>2.1.3 </a:t>
            </a:r>
            <a:r>
              <a:rPr lang="ko-KR" altLang="en-US" sz="1600" dirty="0">
                <a:cs typeface="Arial" panose="020B0604020202020204" pitchFamily="34" charset="0"/>
              </a:rPr>
              <a:t>버전부터 국내 좌표계도 모두 지원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Data Processing</a:t>
            </a:r>
            <a:r>
              <a:rPr lang="ko-KR" altLang="en-US" sz="1600" b="1" dirty="0">
                <a:cs typeface="Arial" panose="020B0604020202020204" pitchFamily="34" charset="0"/>
              </a:rPr>
              <a:t>도 가능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cs typeface="Arial" panose="020B0604020202020204" pitchFamily="34" charset="0"/>
              </a:rPr>
              <a:t>    WPS(</a:t>
            </a:r>
            <a:r>
              <a:rPr lang="ko-KR" altLang="en-US" sz="1600" dirty="0">
                <a:cs typeface="Arial" panose="020B0604020202020204" pitchFamily="34" charset="0"/>
              </a:rPr>
              <a:t>참고</a:t>
            </a:r>
            <a:r>
              <a:rPr lang="en-US" altLang="ko-KR" sz="1600" dirty="0">
                <a:cs typeface="Arial" panose="020B0604020202020204" pitchFamily="34" charset="0"/>
              </a:rPr>
              <a:t>:</a:t>
            </a:r>
            <a:r>
              <a:rPr lang="en-US" altLang="ko-KR" sz="1600" dirty="0">
                <a:hlinkClick r:id="rId3"/>
              </a:rPr>
              <a:t>http://www.onspatial.com/2009/12/ogc-wps-operation-quick-            reference.html</a:t>
            </a:r>
            <a:r>
              <a:rPr lang="en-US" altLang="ko-KR" sz="1600" dirty="0"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>
                <a:cs typeface="Arial" panose="020B0604020202020204" pitchFamily="34" charset="0"/>
              </a:rPr>
              <a:t>거의 모든 </a:t>
            </a:r>
            <a:r>
              <a:rPr lang="en-US" altLang="ko-KR" sz="1600" b="1" dirty="0">
                <a:cs typeface="Arial" panose="020B0604020202020204" pitchFamily="34" charset="0"/>
              </a:rPr>
              <a:t>GIS </a:t>
            </a:r>
            <a:r>
              <a:rPr lang="ko-KR" altLang="en-US" sz="1600" b="1" dirty="0">
                <a:cs typeface="Arial" panose="020B0604020202020204" pitchFamily="34" charset="0"/>
              </a:rPr>
              <a:t>자료</a:t>
            </a:r>
            <a:r>
              <a:rPr lang="en-US" altLang="ko-KR" sz="1600" b="1" dirty="0"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cs typeface="Arial" panose="020B0604020202020204" pitchFamily="34" charset="0"/>
              </a:rPr>
              <a:t>이용가능</a:t>
            </a:r>
            <a:endParaRPr lang="en-US" altLang="ko-KR" sz="1600" b="1" dirty="0"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B1321-2666-45F6-A10D-D91A4045882C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16498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설치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150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JAVA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설치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960839-852B-4C73-B7AB-E2274C5DACA3}"/>
              </a:ext>
            </a:extLst>
          </p:cNvPr>
          <p:cNvGrpSpPr/>
          <p:nvPr/>
        </p:nvGrpSpPr>
        <p:grpSpPr>
          <a:xfrm>
            <a:off x="-1" y="1325869"/>
            <a:ext cx="834325" cy="424645"/>
            <a:chOff x="-9283" y="886789"/>
            <a:chExt cx="834325" cy="42464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9311ADF-D8E3-44E8-B14A-EB5A2D66B798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F3BD23EB-C620-461B-8C13-DA8D47E56F74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F05A71-FD77-4578-ABA7-28110CD7758B}"/>
              </a:ext>
            </a:extLst>
          </p:cNvPr>
          <p:cNvSpPr txBox="1"/>
          <p:nvPr/>
        </p:nvSpPr>
        <p:spPr>
          <a:xfrm>
            <a:off x="132831" y="132146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1E5881-D19C-453C-8FCC-98B83D603F80}"/>
              </a:ext>
            </a:extLst>
          </p:cNvPr>
          <p:cNvSpPr/>
          <p:nvPr/>
        </p:nvSpPr>
        <p:spPr>
          <a:xfrm>
            <a:off x="895549" y="1085242"/>
            <a:ext cx="7708897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ko-KR" altLang="ko-KR" dirty="0"/>
              <a:t>자바설치 홈페이지(</a:t>
            </a:r>
            <a:r>
              <a:rPr lang="ko-KR" altLang="ko-KR" dirty="0">
                <a:hlinkClick r:id="rId3"/>
              </a:rPr>
              <a:t>https://jdk.java.net/archive/</a:t>
            </a:r>
            <a:r>
              <a:rPr lang="ko-KR" altLang="ko-KR" dirty="0"/>
              <a:t>)에 접속하여 </a:t>
            </a:r>
            <a:r>
              <a:rPr lang="ko-KR" altLang="ko-KR" dirty="0" err="1"/>
              <a:t>Java를</a:t>
            </a:r>
            <a:r>
              <a:rPr lang="ko-KR" altLang="ko-KR" dirty="0"/>
              <a:t> 구동하기 위한 환경에 해당하는 파일을 </a:t>
            </a:r>
            <a:r>
              <a:rPr lang="ko-KR" altLang="en-US" dirty="0"/>
              <a:t>다운받습니다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34" name="image16.png">
            <a:extLst>
              <a:ext uri="{FF2B5EF4-FFF2-40B4-BE49-F238E27FC236}">
                <a16:creationId xmlns:a16="http://schemas.microsoft.com/office/drawing/2014/main" id="{BA66C8C5-EAF5-4E2C-8166-511B4B8084A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654497" y="3437207"/>
            <a:ext cx="4191000" cy="990600"/>
          </a:xfrm>
          <a:prstGeom prst="rect">
            <a:avLst/>
          </a:prstGeom>
          <a:ln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A8716A-280A-4E10-A23C-DBE28240455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72320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설치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41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JAVA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환경변수 설정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960839-852B-4C73-B7AB-E2274C5DACA3}"/>
              </a:ext>
            </a:extLst>
          </p:cNvPr>
          <p:cNvGrpSpPr/>
          <p:nvPr/>
        </p:nvGrpSpPr>
        <p:grpSpPr>
          <a:xfrm>
            <a:off x="-1" y="1325869"/>
            <a:ext cx="834325" cy="424645"/>
            <a:chOff x="-9283" y="886789"/>
            <a:chExt cx="834325" cy="42464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9311ADF-D8E3-44E8-B14A-EB5A2D66B798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F3BD23EB-C620-461B-8C13-DA8D47E56F74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F05A71-FD77-4578-ABA7-28110CD7758B}"/>
              </a:ext>
            </a:extLst>
          </p:cNvPr>
          <p:cNvSpPr txBox="1"/>
          <p:nvPr/>
        </p:nvSpPr>
        <p:spPr>
          <a:xfrm>
            <a:off x="132831" y="132146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D4D175-FAE2-458C-B40C-C5735C2DE9C8}"/>
              </a:ext>
            </a:extLst>
          </p:cNvPr>
          <p:cNvSpPr/>
          <p:nvPr/>
        </p:nvSpPr>
        <p:spPr>
          <a:xfrm>
            <a:off x="1041677" y="1318153"/>
            <a:ext cx="7686351" cy="4003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[제어판] → [시스템 및 보안] → [시스템] 또는 [내 PC]의 [속성]을 클릭 한 후, [고급 시스템 설정]을 클릭한다.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[시스템 속성]의 [고급]탭 화면에서 [환경 변수]</a:t>
            </a:r>
            <a:r>
              <a:rPr lang="ko-KR" altLang="ko-KR" dirty="0" err="1">
                <a:latin typeface="Arial" panose="020B0604020202020204" pitchFamily="34" charset="0"/>
                <a:ea typeface="Arial Unicode MS"/>
                <a:cs typeface="Arial Unicode MS"/>
              </a:rPr>
              <a:t>를</a:t>
            </a: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 클릭한다. 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[환경변수] 화면에서 [새로 만들기]</a:t>
            </a:r>
            <a:r>
              <a:rPr lang="ko-KR" altLang="ko-KR" dirty="0" err="1">
                <a:latin typeface="Arial" panose="020B0604020202020204" pitchFamily="34" charset="0"/>
                <a:ea typeface="Arial Unicode MS"/>
                <a:cs typeface="Arial Unicode MS"/>
              </a:rPr>
              <a:t>를</a:t>
            </a: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 클릭하여, 변수 이름과 변수 값 입력란에 </a:t>
            </a:r>
            <a:r>
              <a:rPr lang="ko-KR" altLang="ko-KR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JAVA_HOME</a:t>
            </a:r>
            <a:r>
              <a:rPr lang="ko-KR" altLang="ko-KR" dirty="0" err="1">
                <a:latin typeface="Arial" panose="020B0604020202020204" pitchFamily="34" charset="0"/>
                <a:ea typeface="Arial Unicode MS"/>
                <a:cs typeface="Arial Unicode MS"/>
              </a:rPr>
              <a:t>과</a:t>
            </a: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ea typeface="Arial Unicode MS"/>
                <a:cs typeface="Arial Unicode MS"/>
              </a:rPr>
              <a:t>Java의</a:t>
            </a: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 경로를 설정한다.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ko-KR" altLang="ko-KR" dirty="0" err="1">
                <a:latin typeface="Arial" panose="020B0604020202020204" pitchFamily="34" charset="0"/>
                <a:ea typeface="Arial Unicode MS"/>
                <a:cs typeface="Arial Unicode MS"/>
              </a:rPr>
              <a:t>Java</a:t>
            </a: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 설치 경로를 설정 한 후, </a:t>
            </a:r>
            <a:r>
              <a:rPr lang="ko-KR" altLang="ko-KR" b="1" dirty="0">
                <a:latin typeface="Arial" panose="020B0604020202020204" pitchFamily="34" charset="0"/>
                <a:ea typeface="Arial Unicode MS"/>
                <a:cs typeface="Arial Unicode MS"/>
              </a:rPr>
              <a:t>사용자 변수의 [</a:t>
            </a:r>
            <a:r>
              <a:rPr lang="ko-KR" altLang="ko-KR" b="1" dirty="0" err="1">
                <a:latin typeface="Arial" panose="020B0604020202020204" pitchFamily="34" charset="0"/>
                <a:ea typeface="Arial Unicode MS"/>
                <a:cs typeface="Arial Unicode MS"/>
              </a:rPr>
              <a:t>Path</a:t>
            </a:r>
            <a:r>
              <a:rPr lang="ko-KR" altLang="ko-KR" b="1" dirty="0">
                <a:latin typeface="Arial" panose="020B0604020202020204" pitchFamily="34" charset="0"/>
                <a:ea typeface="Arial Unicode MS"/>
                <a:cs typeface="Arial Unicode MS"/>
              </a:rPr>
              <a:t>] 변수</a:t>
            </a: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를 선택하고 [편집] 버튼을 클릭한다.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[새로 만들기] 버튼을 클릭하여, </a:t>
            </a:r>
            <a:r>
              <a:rPr lang="ko-KR" altLang="ko-KR" b="1" dirty="0">
                <a:latin typeface="Arial" panose="020B0604020202020204" pitchFamily="34" charset="0"/>
                <a:ea typeface="맑은 고딕" panose="020B0503020000020004" pitchFamily="50" charset="-127"/>
              </a:rPr>
              <a:t>%JAVA_HOME%\</a:t>
            </a:r>
            <a:r>
              <a:rPr lang="ko-KR" altLang="ko-KR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bin</a:t>
            </a:r>
            <a:r>
              <a:rPr lang="ko-KR" altLang="ko-KR" dirty="0" err="1">
                <a:latin typeface="Arial" panose="020B0604020202020204" pitchFamily="34" charset="0"/>
                <a:ea typeface="Arial Unicode MS"/>
                <a:cs typeface="Arial Unicode MS"/>
              </a:rPr>
              <a:t>을</a:t>
            </a:r>
            <a:r>
              <a:rPr lang="ko-KR" altLang="ko-KR" dirty="0">
                <a:latin typeface="Arial" panose="020B0604020202020204" pitchFamily="34" charset="0"/>
                <a:ea typeface="Arial Unicode MS"/>
                <a:cs typeface="Arial Unicode MS"/>
              </a:rPr>
              <a:t> 입력한다.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168F1-CCFA-42C8-9B67-5AD32DBDF81F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99158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설치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41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JAVA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환경변수 설정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960839-852B-4C73-B7AB-E2274C5DACA3}"/>
              </a:ext>
            </a:extLst>
          </p:cNvPr>
          <p:cNvGrpSpPr/>
          <p:nvPr/>
        </p:nvGrpSpPr>
        <p:grpSpPr>
          <a:xfrm>
            <a:off x="-1" y="1325869"/>
            <a:ext cx="834325" cy="424645"/>
            <a:chOff x="-9283" y="886789"/>
            <a:chExt cx="834325" cy="42464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9311ADF-D8E3-44E8-B14A-EB5A2D66B798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F3BD23EB-C620-461B-8C13-DA8D47E56F74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F05A71-FD77-4578-ABA7-28110CD7758B}"/>
              </a:ext>
            </a:extLst>
          </p:cNvPr>
          <p:cNvSpPr txBox="1"/>
          <p:nvPr/>
        </p:nvSpPr>
        <p:spPr>
          <a:xfrm>
            <a:off x="132831" y="132146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3" name="image14.png">
            <a:extLst>
              <a:ext uri="{FF2B5EF4-FFF2-40B4-BE49-F238E27FC236}">
                <a16:creationId xmlns:a16="http://schemas.microsoft.com/office/drawing/2014/main" id="{6B69F7BB-D69C-4A0F-8EE4-7728A0CCE9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70799" y="1254519"/>
            <a:ext cx="7961925" cy="5214755"/>
          </a:xfrm>
          <a:prstGeom prst="rect">
            <a:avLst/>
          </a:prstGeom>
          <a:ln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8C7529-3910-47FD-92BB-E373182F1884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10679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설치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5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GeoServer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다운로드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960839-852B-4C73-B7AB-E2274C5DACA3}"/>
              </a:ext>
            </a:extLst>
          </p:cNvPr>
          <p:cNvGrpSpPr/>
          <p:nvPr/>
        </p:nvGrpSpPr>
        <p:grpSpPr>
          <a:xfrm>
            <a:off x="-1" y="1325869"/>
            <a:ext cx="834325" cy="424645"/>
            <a:chOff x="-9283" y="886789"/>
            <a:chExt cx="834325" cy="42464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9311ADF-D8E3-44E8-B14A-EB5A2D66B798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F3BD23EB-C620-461B-8C13-DA8D47E56F74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F05A71-FD77-4578-ABA7-28110CD7758B}"/>
              </a:ext>
            </a:extLst>
          </p:cNvPr>
          <p:cNvSpPr txBox="1"/>
          <p:nvPr/>
        </p:nvSpPr>
        <p:spPr>
          <a:xfrm>
            <a:off x="132831" y="132146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6D4169-EAC5-4108-82C7-14613CA51010}"/>
              </a:ext>
            </a:extLst>
          </p:cNvPr>
          <p:cNvSpPr/>
          <p:nvPr/>
        </p:nvSpPr>
        <p:spPr>
          <a:xfrm>
            <a:off x="1056688" y="1106972"/>
            <a:ext cx="7619761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altLang="ko-KR" dirty="0">
                <a:hlinkClick r:id="rId3"/>
              </a:rPr>
              <a:t>http://geoserver.org/release/maintain/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92F4D-A184-4E6A-888D-5FD673C32BDB}"/>
              </a:ext>
            </a:extLst>
          </p:cNvPr>
          <p:cNvSpPr txBox="1"/>
          <p:nvPr/>
        </p:nvSpPr>
        <p:spPr>
          <a:xfrm>
            <a:off x="849170" y="2300111"/>
            <a:ext cx="299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GeoServer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환경변수 설정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B79D95-1034-4E22-B24B-2B44870AC72F}"/>
              </a:ext>
            </a:extLst>
          </p:cNvPr>
          <p:cNvSpPr/>
          <p:nvPr/>
        </p:nvSpPr>
        <p:spPr>
          <a:xfrm>
            <a:off x="1070009" y="2690149"/>
            <a:ext cx="7619761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altLang="ko-KR" dirty="0"/>
              <a:t>“GEOSERVER_HOME” </a:t>
            </a:r>
            <a:r>
              <a:rPr lang="ko-KR" altLang="en-US" dirty="0"/>
              <a:t>이름으로 </a:t>
            </a:r>
            <a:r>
              <a:rPr lang="en-US" altLang="ko-KR" dirty="0" err="1"/>
              <a:t>GeoServer</a:t>
            </a:r>
            <a:r>
              <a:rPr lang="en-US" altLang="ko-KR" dirty="0"/>
              <a:t> </a:t>
            </a:r>
            <a:r>
              <a:rPr lang="ko-KR" altLang="en-US" dirty="0"/>
              <a:t>디렉토리 등록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E92120-887B-4F6B-BC04-7E19B0BD95EF}"/>
              </a:ext>
            </a:extLst>
          </p:cNvPr>
          <p:cNvSpPr/>
          <p:nvPr/>
        </p:nvSpPr>
        <p:spPr>
          <a:xfrm>
            <a:off x="1028395" y="4598952"/>
            <a:ext cx="74052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사용자 설명서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sz="2400" dirty="0">
                <a:latin typeface="+mn-ea"/>
                <a:hlinkClick r:id="rId4"/>
              </a:rPr>
              <a:t>http://docs.geoserver.org/maintain/en/user/</a:t>
            </a:r>
            <a:endParaRPr lang="en-US" altLang="ko-KR" sz="2400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한국어 사용자 설명서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sz="2400" dirty="0">
                <a:latin typeface="+mn-ea"/>
                <a:hlinkClick r:id="rId5"/>
              </a:rPr>
              <a:t>http://www.osgeo.kr/149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FEFBA1-21D5-46B9-8574-2542BB3FA706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56456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설치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관리용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UI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960839-852B-4C73-B7AB-E2274C5DACA3}"/>
              </a:ext>
            </a:extLst>
          </p:cNvPr>
          <p:cNvGrpSpPr/>
          <p:nvPr/>
        </p:nvGrpSpPr>
        <p:grpSpPr>
          <a:xfrm>
            <a:off x="-1" y="1325869"/>
            <a:ext cx="834325" cy="424645"/>
            <a:chOff x="-9283" y="886789"/>
            <a:chExt cx="834325" cy="42464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9311ADF-D8E3-44E8-B14A-EB5A2D66B798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F3BD23EB-C620-461B-8C13-DA8D47E56F74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F05A71-FD77-4578-ABA7-28110CD7758B}"/>
              </a:ext>
            </a:extLst>
          </p:cNvPr>
          <p:cNvSpPr txBox="1"/>
          <p:nvPr/>
        </p:nvSpPr>
        <p:spPr>
          <a:xfrm>
            <a:off x="132831" y="132146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DB5CBB-7CD8-4801-B2EC-68A64AD87C0B}"/>
              </a:ext>
            </a:extLst>
          </p:cNvPr>
          <p:cNvSpPr/>
          <p:nvPr/>
        </p:nvSpPr>
        <p:spPr>
          <a:xfrm>
            <a:off x="1012532" y="1203933"/>
            <a:ext cx="7619761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ko-KR" altLang="en-US" dirty="0">
                <a:latin typeface="Arial" panose="020B0604020202020204" pitchFamily="34" charset="0"/>
                <a:ea typeface="맑은 고딕" panose="020B0503020000020004" pitchFamily="50" charset="-127"/>
              </a:rPr>
              <a:t>브라우저를 이용하여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hlinkClick r:id="rId3"/>
              </a:rPr>
              <a:t>http://localhost:8080/geoserver/</a:t>
            </a:r>
            <a:endParaRPr lang="en-US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ko-KR" altLang="en-US" dirty="0">
                <a:latin typeface="Arial" panose="020B0604020202020204" pitchFamily="34" charset="0"/>
                <a:ea typeface="맑은 고딕" panose="020B0503020000020004" pitchFamily="50" charset="-127"/>
              </a:rPr>
              <a:t>기본 비번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</a:rPr>
              <a:t>: admin / </a:t>
            </a:r>
            <a:r>
              <a:rPr lang="en-US" altLang="ko-KR" dirty="0" err="1">
                <a:latin typeface="Arial" panose="020B0604020202020204" pitchFamily="34" charset="0"/>
                <a:ea typeface="맑은 고딕" panose="020B0503020000020004" pitchFamily="50" charset="-127"/>
              </a:rPr>
              <a:t>geoserver</a:t>
            </a:r>
            <a:endParaRPr lang="ko-KR" altLang="ko-KR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AD489F1-A7A3-40D1-A6DA-1577219C7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2663445"/>
            <a:ext cx="5371237" cy="317757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50B6AD-87AE-459F-B03C-1062C14B6BF5}"/>
              </a:ext>
            </a:extLst>
          </p:cNvPr>
          <p:cNvSpPr/>
          <p:nvPr/>
        </p:nvSpPr>
        <p:spPr>
          <a:xfrm>
            <a:off x="4953363" y="2859492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E3440-9AC6-46DD-AABB-87F0BF73013F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9221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설치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관리용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UI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960839-852B-4C73-B7AB-E2274C5DACA3}"/>
              </a:ext>
            </a:extLst>
          </p:cNvPr>
          <p:cNvGrpSpPr/>
          <p:nvPr/>
        </p:nvGrpSpPr>
        <p:grpSpPr>
          <a:xfrm>
            <a:off x="-1" y="1325869"/>
            <a:ext cx="834325" cy="424645"/>
            <a:chOff x="-9283" y="886789"/>
            <a:chExt cx="834325" cy="42464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9311ADF-D8E3-44E8-B14A-EB5A2D66B798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F3BD23EB-C620-461B-8C13-DA8D47E56F74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F05A71-FD77-4578-ABA7-28110CD7758B}"/>
              </a:ext>
            </a:extLst>
          </p:cNvPr>
          <p:cNvSpPr txBox="1"/>
          <p:nvPr/>
        </p:nvSpPr>
        <p:spPr>
          <a:xfrm>
            <a:off x="132831" y="132146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01B33D-679D-4D03-8341-F2B6C0208E4A}"/>
              </a:ext>
            </a:extLst>
          </p:cNvPr>
          <p:cNvSpPr/>
          <p:nvPr/>
        </p:nvSpPr>
        <p:spPr>
          <a:xfrm>
            <a:off x="1064541" y="1354117"/>
            <a:ext cx="7918873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정보</a:t>
            </a:r>
            <a:r>
              <a:rPr lang="en-US" altLang="ko-KR" sz="2000" dirty="0"/>
              <a:t> &amp; </a:t>
            </a:r>
            <a:r>
              <a:rPr lang="ko-KR" altLang="en-US" sz="2000" dirty="0"/>
              <a:t>상태</a:t>
            </a:r>
            <a:r>
              <a:rPr lang="en-US" altLang="ko-KR" sz="2000" dirty="0"/>
              <a:t> </a:t>
            </a:r>
            <a:r>
              <a:rPr lang="ko-KR" altLang="en-US" sz="2000" dirty="0"/>
              <a:t>섹션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GseServer</a:t>
            </a:r>
            <a:r>
              <a:rPr lang="ko-KR" altLang="en-US" sz="1600" dirty="0"/>
              <a:t>의 진단과 환경을 설정할 수 있으며 특히 디버깅에 유용합니다</a:t>
            </a:r>
            <a:r>
              <a:rPr lang="en-US" altLang="ko-KR" sz="1600" dirty="0"/>
              <a:t>. 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데이터</a:t>
            </a:r>
            <a:endParaRPr lang="en-US" altLang="ko-KR" sz="2000" dirty="0"/>
          </a:p>
          <a:p>
            <a:pPr lvl="1"/>
            <a:r>
              <a:rPr lang="en-US" altLang="ko-KR" sz="1600" dirty="0"/>
              <a:t>Workspace, Stores, Layers, Layer Groups, Styles </a:t>
            </a:r>
            <a:r>
              <a:rPr lang="ko-KR" altLang="en-US" sz="1600" dirty="0"/>
              <a:t>등을 설정할 수 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각각의 하위 섹션은 비슷한 설정방법을 따르고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서비스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GeoServer</a:t>
            </a:r>
            <a:r>
              <a:rPr lang="en-US" altLang="ko-KR" sz="1600" dirty="0"/>
              <a:t> </a:t>
            </a:r>
            <a:r>
              <a:rPr lang="ko-KR" altLang="en-US" sz="1600" dirty="0"/>
              <a:t>에서 서비스 가능한 </a:t>
            </a:r>
            <a:r>
              <a:rPr lang="en-US" altLang="ko-KR" sz="1600" dirty="0"/>
              <a:t>WMS, WFS, WCS </a:t>
            </a:r>
            <a:r>
              <a:rPr lang="ko-KR" altLang="en-US" sz="1600" dirty="0"/>
              <a:t>서비스 환경 및 상태</a:t>
            </a:r>
            <a:r>
              <a:rPr lang="en-US" altLang="ko-KR" sz="1600" dirty="0"/>
              <a:t>(</a:t>
            </a:r>
            <a:r>
              <a:rPr lang="ko-KR" altLang="en-US" sz="1600" dirty="0"/>
              <a:t>시작</a:t>
            </a:r>
            <a:r>
              <a:rPr lang="en-US" altLang="ko-KR" sz="1600" dirty="0"/>
              <a:t>/</a:t>
            </a:r>
            <a:r>
              <a:rPr lang="ko-KR" altLang="en-US" sz="1600" dirty="0"/>
              <a:t>멈춤 등</a:t>
            </a:r>
            <a:r>
              <a:rPr lang="en-US" altLang="ko-KR" sz="1600" dirty="0"/>
              <a:t>)</a:t>
            </a:r>
            <a:r>
              <a:rPr lang="ko-KR" altLang="en-US" sz="1600" dirty="0"/>
              <a:t>나 고급 서비스 옵션을 설정할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환경설정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GeoWebCache</a:t>
            </a:r>
            <a:r>
              <a:rPr lang="en-US" altLang="ko-KR" sz="1600" dirty="0"/>
              <a:t> </a:t>
            </a:r>
            <a:r>
              <a:rPr lang="ko-KR" altLang="en-US" sz="1600" dirty="0"/>
              <a:t>등의 </a:t>
            </a:r>
            <a:r>
              <a:rPr lang="en-US" altLang="ko-KR" sz="1600" dirty="0" err="1"/>
              <a:t>GeoServer</a:t>
            </a:r>
            <a:r>
              <a:rPr lang="ko-KR" altLang="en-US" sz="1600" dirty="0"/>
              <a:t> 고급 환경을 설정합니다</a:t>
            </a:r>
            <a:r>
              <a:rPr lang="en-US" altLang="ko-KR" sz="1600" dirty="0"/>
              <a:t>.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 err="1"/>
              <a:t>타일캐시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Geowebcache</a:t>
            </a:r>
            <a:r>
              <a:rPr lang="ko-KR" altLang="en-US" sz="1600" dirty="0"/>
              <a:t>에 의해 생성된 </a:t>
            </a:r>
            <a:r>
              <a:rPr lang="ko-KR" altLang="en-US" sz="1600" dirty="0" err="1"/>
              <a:t>캐쉬레이어를</a:t>
            </a:r>
            <a:r>
              <a:rPr lang="ko-KR" altLang="en-US" sz="1600" dirty="0"/>
              <a:t> 관리합니다</a:t>
            </a:r>
            <a:r>
              <a:rPr lang="en-US" altLang="ko-KR" sz="1600" dirty="0"/>
              <a:t>.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보안</a:t>
            </a:r>
            <a:endParaRPr lang="en-US" altLang="ko-KR" sz="2000" dirty="0"/>
          </a:p>
          <a:p>
            <a:pPr lvl="1"/>
            <a:r>
              <a:rPr lang="ko-KR" altLang="en-US" sz="1600" dirty="0"/>
              <a:t>사용자나 서비스에 대한 보안정책을 설정합니다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데모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GeoServer</a:t>
            </a:r>
            <a:r>
              <a:rPr lang="en-US" altLang="ko-KR" sz="1600" dirty="0"/>
              <a:t> </a:t>
            </a:r>
            <a:r>
              <a:rPr lang="ko-KR" altLang="en-US" sz="1600" dirty="0"/>
              <a:t>에서 제공하는 </a:t>
            </a:r>
            <a:r>
              <a:rPr lang="en-US" altLang="ko-KR" sz="1600" dirty="0"/>
              <a:t>SRS(Spatial Reference System)</a:t>
            </a:r>
            <a:r>
              <a:rPr lang="ko-KR" altLang="en-US" sz="1600" dirty="0"/>
              <a:t>정보 및 폼 기반의 </a:t>
            </a:r>
            <a:r>
              <a:rPr lang="en-US" altLang="ko-KR" sz="1600" dirty="0"/>
              <a:t>OGC WMS, WFS, WCS Operation 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request </a:t>
            </a:r>
            <a:r>
              <a:rPr lang="ko-KR" altLang="en-US" sz="1600" dirty="0"/>
              <a:t>결과물을 확인 할 수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BA96-DBF0-48AF-9734-6E8B507464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72508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Data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Data Publishing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과정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BA96-DBF0-48AF-9734-6E8B507464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D7D4C-82CC-44AF-B704-939A37984377}"/>
              </a:ext>
            </a:extLst>
          </p:cNvPr>
          <p:cNvGrpSpPr/>
          <p:nvPr/>
        </p:nvGrpSpPr>
        <p:grpSpPr>
          <a:xfrm>
            <a:off x="-3762" y="1811107"/>
            <a:ext cx="834325" cy="424645"/>
            <a:chOff x="-9283" y="886789"/>
            <a:chExt cx="834325" cy="4246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636D7E-266B-41D1-AE77-642DD4EC3D79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177E6A99-436C-4508-995F-1F06308801B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E42C02-3D7F-4976-BF83-0424253252AD}"/>
              </a:ext>
            </a:extLst>
          </p:cNvPr>
          <p:cNvSpPr txBox="1"/>
          <p:nvPr/>
        </p:nvSpPr>
        <p:spPr>
          <a:xfrm>
            <a:off x="129070" y="180670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내용 개체 틀 1">
            <a:extLst>
              <a:ext uri="{FF2B5EF4-FFF2-40B4-BE49-F238E27FC236}">
                <a16:creationId xmlns:a16="http://schemas.microsoft.com/office/drawing/2014/main" id="{16C9A3FF-B31E-4351-A31D-307BD24F726F}"/>
              </a:ext>
            </a:extLst>
          </p:cNvPr>
          <p:cNvSpPr txBox="1">
            <a:spLocks/>
          </p:cNvSpPr>
          <p:nvPr/>
        </p:nvSpPr>
        <p:spPr>
          <a:xfrm>
            <a:off x="998995" y="1358826"/>
            <a:ext cx="7785066" cy="4886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/>
                </a:solidFill>
              </a:rPr>
              <a:t>작업공간</a:t>
            </a:r>
            <a:r>
              <a:rPr lang="en-US" altLang="ko-KR" sz="1800" b="1" dirty="0">
                <a:solidFill>
                  <a:schemeClr val="tx1"/>
                </a:solidFill>
              </a:rPr>
              <a:t>(Workspace) </a:t>
            </a:r>
            <a:r>
              <a:rPr lang="ko-KR" altLang="en-US" sz="1800" b="1" dirty="0">
                <a:solidFill>
                  <a:schemeClr val="tx1"/>
                </a:solidFill>
              </a:rPr>
              <a:t>생성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자료를 관리를 위한 그룹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보통 업무 프로젝트 단위로 생성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/>
                </a:solidFill>
              </a:rPr>
              <a:t>저장소</a:t>
            </a:r>
            <a:r>
              <a:rPr lang="en-US" altLang="ko-KR" sz="1800" b="1" dirty="0">
                <a:solidFill>
                  <a:schemeClr val="tx1"/>
                </a:solidFill>
              </a:rPr>
              <a:t>(Store) </a:t>
            </a:r>
            <a:r>
              <a:rPr lang="ko-KR" altLang="en-US" sz="1800" b="1" dirty="0">
                <a:solidFill>
                  <a:schemeClr val="tx1"/>
                </a:solidFill>
              </a:rPr>
              <a:t>생성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자료의 물리적 위치를 등록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폴더</a:t>
            </a:r>
            <a:r>
              <a:rPr lang="en-US" altLang="ko-KR" sz="1600" dirty="0">
                <a:solidFill>
                  <a:schemeClr val="tx1"/>
                </a:solidFill>
              </a:rPr>
              <a:t>, DBMS, </a:t>
            </a:r>
            <a:r>
              <a:rPr lang="ko-KR" altLang="en-US" sz="1600" dirty="0">
                <a:solidFill>
                  <a:schemeClr val="tx1"/>
                </a:solidFill>
              </a:rPr>
              <a:t>파일 등 등록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/>
                </a:solidFill>
              </a:rPr>
              <a:t>스타일</a:t>
            </a:r>
            <a:r>
              <a:rPr lang="en-US" altLang="ko-KR" sz="1800" b="1" dirty="0">
                <a:solidFill>
                  <a:schemeClr val="tx1"/>
                </a:solidFill>
              </a:rPr>
              <a:t>(Style)</a:t>
            </a:r>
            <a:r>
              <a:rPr lang="ko-KR" altLang="en-US" sz="1800" b="1" dirty="0">
                <a:solidFill>
                  <a:schemeClr val="tx1"/>
                </a:solidFill>
              </a:rPr>
              <a:t> 생성 </a:t>
            </a:r>
            <a:r>
              <a:rPr lang="en-US" altLang="ko-KR" sz="1800" b="1" dirty="0">
                <a:solidFill>
                  <a:schemeClr val="tx1"/>
                </a:solidFill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</a:rPr>
              <a:t>옵션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자료를 표현하는 방법을 상세히 정의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/>
                </a:solidFill>
              </a:rPr>
              <a:t>레이어</a:t>
            </a:r>
            <a:r>
              <a:rPr lang="en-US" altLang="ko-KR" sz="1800" b="1" dirty="0">
                <a:solidFill>
                  <a:schemeClr val="tx1"/>
                </a:solidFill>
              </a:rPr>
              <a:t>(Layer) </a:t>
            </a:r>
            <a:r>
              <a:rPr lang="ko-KR" altLang="en-US" sz="1800" b="1" dirty="0">
                <a:solidFill>
                  <a:schemeClr val="tx1"/>
                </a:solidFill>
              </a:rPr>
              <a:t>생성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실제 개별 자료를 등록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Data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Publishing </a:t>
            </a:r>
            <a:r>
              <a:rPr lang="ko-KR" altLang="en-US" sz="1600" dirty="0" err="1">
                <a:solidFill>
                  <a:schemeClr val="tx1"/>
                </a:solidFill>
              </a:rPr>
              <a:t>섹션으로</a:t>
            </a:r>
            <a:r>
              <a:rPr lang="ko-KR" altLang="en-US" sz="1600" dirty="0">
                <a:solidFill>
                  <a:schemeClr val="tx1"/>
                </a:solidFill>
              </a:rPr>
              <a:t> 구성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/>
                </a:solidFill>
              </a:rPr>
              <a:t>레이어 그룹</a:t>
            </a:r>
            <a:r>
              <a:rPr lang="en-US" altLang="ko-KR" sz="1800" b="1" dirty="0">
                <a:solidFill>
                  <a:schemeClr val="tx1"/>
                </a:solidFill>
              </a:rPr>
              <a:t>(Layer Group) </a:t>
            </a:r>
            <a:r>
              <a:rPr lang="ko-KR" altLang="en-US" sz="1800" b="1" dirty="0">
                <a:solidFill>
                  <a:schemeClr val="tx1"/>
                </a:solidFill>
              </a:rPr>
              <a:t>생성 </a:t>
            </a:r>
            <a:r>
              <a:rPr lang="en-US" altLang="ko-KR" sz="1800" b="1" dirty="0">
                <a:solidFill>
                  <a:schemeClr val="tx1"/>
                </a:solidFill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</a:rPr>
              <a:t>옵션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관련 자료를 묶어서 제공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/>
                </a:solidFill>
              </a:rPr>
              <a:t>타일 캐시 설정 </a:t>
            </a:r>
            <a:r>
              <a:rPr lang="en-US" altLang="ko-KR" sz="1800" b="1" dirty="0">
                <a:solidFill>
                  <a:schemeClr val="tx1"/>
                </a:solidFill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</a:rPr>
              <a:t>옵션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서비스 효율화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413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Data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57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Workspace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추가하기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BA96-DBF0-48AF-9734-6E8B507464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D7D4C-82CC-44AF-B704-939A37984377}"/>
              </a:ext>
            </a:extLst>
          </p:cNvPr>
          <p:cNvGrpSpPr/>
          <p:nvPr/>
        </p:nvGrpSpPr>
        <p:grpSpPr>
          <a:xfrm>
            <a:off x="-3762" y="1811107"/>
            <a:ext cx="834325" cy="424645"/>
            <a:chOff x="-9283" y="886789"/>
            <a:chExt cx="834325" cy="4246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636D7E-266B-41D1-AE77-642DD4EC3D79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177E6A99-436C-4508-995F-1F06308801B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E42C02-3D7F-4976-BF83-0424253252AD}"/>
              </a:ext>
            </a:extLst>
          </p:cNvPr>
          <p:cNvSpPr txBox="1"/>
          <p:nvPr/>
        </p:nvSpPr>
        <p:spPr>
          <a:xfrm>
            <a:off x="129070" y="180670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6BF7B1-3968-4305-A043-427FA223B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41" y="1371183"/>
            <a:ext cx="6676544" cy="47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3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Data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57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Workspace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추가하기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BA96-DBF0-48AF-9734-6E8B507464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D7D4C-82CC-44AF-B704-939A37984377}"/>
              </a:ext>
            </a:extLst>
          </p:cNvPr>
          <p:cNvGrpSpPr/>
          <p:nvPr/>
        </p:nvGrpSpPr>
        <p:grpSpPr>
          <a:xfrm>
            <a:off x="-3762" y="1811107"/>
            <a:ext cx="834325" cy="424645"/>
            <a:chOff x="-9283" y="886789"/>
            <a:chExt cx="834325" cy="4246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636D7E-266B-41D1-AE77-642DD4EC3D79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177E6A99-436C-4508-995F-1F06308801B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E42C02-3D7F-4976-BF83-0424253252AD}"/>
              </a:ext>
            </a:extLst>
          </p:cNvPr>
          <p:cNvSpPr txBox="1"/>
          <p:nvPr/>
        </p:nvSpPr>
        <p:spPr>
          <a:xfrm>
            <a:off x="129070" y="180670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0B289B-AB5F-4EA5-87A3-A0BAE85D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002" y="1685374"/>
            <a:ext cx="7092277" cy="330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오픈소스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vs.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상용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독점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)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공간정보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SW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26E34B-41B7-4E12-AA66-CE50098D1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50" y="1373290"/>
            <a:ext cx="7090145" cy="4767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830B5-78D6-4254-BD15-4C3383C35105}"/>
              </a:ext>
            </a:extLst>
          </p:cNvPr>
          <p:cNvSpPr txBox="1"/>
          <p:nvPr/>
        </p:nvSpPr>
        <p:spPr>
          <a:xfrm>
            <a:off x="5364088" y="6381328"/>
            <a:ext cx="37112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&lt;</a:t>
            </a:r>
            <a:r>
              <a:rPr lang="ko-KR" altLang="en-US" sz="800" dirty="0"/>
              <a:t>참조</a:t>
            </a:r>
            <a:r>
              <a:rPr lang="en-US" altLang="ko-KR" sz="800" dirty="0"/>
              <a:t>&gt; </a:t>
            </a:r>
            <a:r>
              <a:rPr lang="ko-KR" altLang="en-US" sz="800" dirty="0"/>
              <a:t>공간정보 아카데미</a:t>
            </a:r>
            <a:r>
              <a:rPr lang="en-US" altLang="ko-KR" sz="800" dirty="0"/>
              <a:t>, </a:t>
            </a:r>
            <a:r>
              <a:rPr lang="ko-KR" altLang="en-US" sz="800" dirty="0"/>
              <a:t>오픈소스 </a:t>
            </a:r>
            <a:r>
              <a:rPr lang="en-US" altLang="ko-KR" sz="800" dirty="0"/>
              <a:t>GIS</a:t>
            </a:r>
            <a:r>
              <a:rPr lang="ko-KR" altLang="en-US" sz="800" dirty="0"/>
              <a:t>를 활용한 공간분석 기초 과정 교재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8F12657-808F-4531-B540-12D844195E2A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75976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Data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데이터 서비스의 순서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BA96-DBF0-48AF-9734-6E8B507464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D7D4C-82CC-44AF-B704-939A37984377}"/>
              </a:ext>
            </a:extLst>
          </p:cNvPr>
          <p:cNvGrpSpPr/>
          <p:nvPr/>
        </p:nvGrpSpPr>
        <p:grpSpPr>
          <a:xfrm>
            <a:off x="-3762" y="1811107"/>
            <a:ext cx="834325" cy="424645"/>
            <a:chOff x="-9283" y="886789"/>
            <a:chExt cx="834325" cy="4246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636D7E-266B-41D1-AE77-642DD4EC3D79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177E6A99-436C-4508-995F-1F06308801B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E42C02-3D7F-4976-BF83-0424253252AD}"/>
              </a:ext>
            </a:extLst>
          </p:cNvPr>
          <p:cNvSpPr txBox="1"/>
          <p:nvPr/>
        </p:nvSpPr>
        <p:spPr>
          <a:xfrm>
            <a:off x="129070" y="180670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내용 개체 틀 1">
            <a:extLst>
              <a:ext uri="{FF2B5EF4-FFF2-40B4-BE49-F238E27FC236}">
                <a16:creationId xmlns:a16="http://schemas.microsoft.com/office/drawing/2014/main" id="{B4A415E9-D446-4D21-9FD7-7BFD644CFD6C}"/>
              </a:ext>
            </a:extLst>
          </p:cNvPr>
          <p:cNvSpPr txBox="1">
            <a:spLocks/>
          </p:cNvSpPr>
          <p:nvPr/>
        </p:nvSpPr>
        <p:spPr>
          <a:xfrm>
            <a:off x="998995" y="1358826"/>
            <a:ext cx="7785066" cy="4886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저장소 생성하기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레이어 생성하기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확인</a:t>
            </a:r>
            <a:r>
              <a:rPr lang="en-US" altLang="ko-KR" sz="1600" b="1" dirty="0">
                <a:solidFill>
                  <a:schemeClr val="tx1"/>
                </a:solidFill>
              </a:rPr>
              <a:t>) </a:t>
            </a:r>
            <a:r>
              <a:rPr lang="ko-KR" altLang="en-US" sz="1600" b="1" dirty="0">
                <a:solidFill>
                  <a:schemeClr val="tx1"/>
                </a:solidFill>
              </a:rPr>
              <a:t>레이어 미리보기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50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Data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Shape file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서비스하기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BA96-DBF0-48AF-9734-6E8B507464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D7D4C-82CC-44AF-B704-939A37984377}"/>
              </a:ext>
            </a:extLst>
          </p:cNvPr>
          <p:cNvGrpSpPr/>
          <p:nvPr/>
        </p:nvGrpSpPr>
        <p:grpSpPr>
          <a:xfrm>
            <a:off x="-3762" y="1811107"/>
            <a:ext cx="834325" cy="424645"/>
            <a:chOff x="-9283" y="886789"/>
            <a:chExt cx="834325" cy="4246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636D7E-266B-41D1-AE77-642DD4EC3D79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177E6A99-436C-4508-995F-1F06308801B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E42C02-3D7F-4976-BF83-0424253252AD}"/>
              </a:ext>
            </a:extLst>
          </p:cNvPr>
          <p:cNvSpPr txBox="1"/>
          <p:nvPr/>
        </p:nvSpPr>
        <p:spPr>
          <a:xfrm>
            <a:off x="129070" y="180670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0CA765-839B-4A3A-9486-BBEB6B2E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70" y="1894839"/>
            <a:ext cx="7754557" cy="38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7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Data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GeoTIFF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서비스 하기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BA96-DBF0-48AF-9734-6E8B507464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D7D4C-82CC-44AF-B704-939A37984377}"/>
              </a:ext>
            </a:extLst>
          </p:cNvPr>
          <p:cNvGrpSpPr/>
          <p:nvPr/>
        </p:nvGrpSpPr>
        <p:grpSpPr>
          <a:xfrm>
            <a:off x="-3762" y="1811107"/>
            <a:ext cx="834325" cy="424645"/>
            <a:chOff x="-9283" y="886789"/>
            <a:chExt cx="834325" cy="4246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636D7E-266B-41D1-AE77-642DD4EC3D79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177E6A99-436C-4508-995F-1F06308801B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E42C02-3D7F-4976-BF83-0424253252AD}"/>
              </a:ext>
            </a:extLst>
          </p:cNvPr>
          <p:cNvSpPr txBox="1"/>
          <p:nvPr/>
        </p:nvSpPr>
        <p:spPr>
          <a:xfrm>
            <a:off x="129070" y="180670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D68394-5027-43A3-A347-0C9BBA444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04" y="1528103"/>
            <a:ext cx="7835131" cy="42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0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Data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328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PostGIS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레이어 서비스 하기 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BA96-DBF0-48AF-9734-6E8B507464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D7D4C-82CC-44AF-B704-939A37984377}"/>
              </a:ext>
            </a:extLst>
          </p:cNvPr>
          <p:cNvGrpSpPr/>
          <p:nvPr/>
        </p:nvGrpSpPr>
        <p:grpSpPr>
          <a:xfrm>
            <a:off x="-3762" y="1811107"/>
            <a:ext cx="834325" cy="424645"/>
            <a:chOff x="-9283" y="886789"/>
            <a:chExt cx="834325" cy="4246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636D7E-266B-41D1-AE77-642DD4EC3D79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177E6A99-436C-4508-995F-1F06308801B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E42C02-3D7F-4976-BF83-0424253252AD}"/>
              </a:ext>
            </a:extLst>
          </p:cNvPr>
          <p:cNvSpPr txBox="1"/>
          <p:nvPr/>
        </p:nvSpPr>
        <p:spPr>
          <a:xfrm>
            <a:off x="129070" y="180670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B677A8-A958-4608-B1BD-8C92B2A63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69" y="1697380"/>
            <a:ext cx="7576601" cy="40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지도 표출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35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OpenLlayer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를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이용한 지도 표출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내용 개체 틀 1">
            <a:extLst>
              <a:ext uri="{FF2B5EF4-FFF2-40B4-BE49-F238E27FC236}">
                <a16:creationId xmlns:a16="http://schemas.microsoft.com/office/drawing/2014/main" id="{16C9A3FF-B31E-4351-A31D-307BD24F726F}"/>
              </a:ext>
            </a:extLst>
          </p:cNvPr>
          <p:cNvSpPr txBox="1">
            <a:spLocks/>
          </p:cNvSpPr>
          <p:nvPr/>
        </p:nvSpPr>
        <p:spPr>
          <a:xfrm>
            <a:off x="998995" y="1358826"/>
            <a:ext cx="7785066" cy="4886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</a:rPr>
              <a:t>URL : </a:t>
            </a:r>
            <a:r>
              <a:rPr lang="en-US" altLang="ko-KR" sz="1600" dirty="0">
                <a:hlinkClick r:id="rId3"/>
              </a:rPr>
              <a:t>http://openlayers.org/en/latest/doc/quickstart.html</a:t>
            </a:r>
            <a:endParaRPr lang="en-US" altLang="ko-KR" sz="1600" dirty="0"/>
          </a:p>
          <a:p>
            <a:pPr algn="l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FC070-2DA0-49F0-9BC4-95761C6B72CB}"/>
              </a:ext>
            </a:extLst>
          </p:cNvPr>
          <p:cNvSpPr txBox="1"/>
          <p:nvPr/>
        </p:nvSpPr>
        <p:spPr>
          <a:xfrm>
            <a:off x="107502" y="181054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6635AE-2999-417D-A0D9-4F7FC1FA277E}"/>
              </a:ext>
            </a:extLst>
          </p:cNvPr>
          <p:cNvGrpSpPr/>
          <p:nvPr/>
        </p:nvGrpSpPr>
        <p:grpSpPr>
          <a:xfrm>
            <a:off x="-14210" y="2261973"/>
            <a:ext cx="834325" cy="424645"/>
            <a:chOff x="-9283" y="886789"/>
            <a:chExt cx="834325" cy="4246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FDF4FF0-6EB7-4266-B755-915E7C966C5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C5C63231-B178-424C-998C-B74303DDB568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07F7C27-F8A5-45AF-8EF1-D220F624427C}"/>
              </a:ext>
            </a:extLst>
          </p:cNvPr>
          <p:cNvSpPr txBox="1"/>
          <p:nvPr/>
        </p:nvSpPr>
        <p:spPr>
          <a:xfrm>
            <a:off x="118622" y="225757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9E7DD4-4641-467D-AAA5-D729AEDD9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725" y="2144323"/>
            <a:ext cx="7038876" cy="349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9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지도 표출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35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OpenLlayer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를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이용한 지도 표출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내용 개체 틀 1">
            <a:extLst>
              <a:ext uri="{FF2B5EF4-FFF2-40B4-BE49-F238E27FC236}">
                <a16:creationId xmlns:a16="http://schemas.microsoft.com/office/drawing/2014/main" id="{16C9A3FF-B31E-4351-A31D-307BD24F726F}"/>
              </a:ext>
            </a:extLst>
          </p:cNvPr>
          <p:cNvSpPr txBox="1">
            <a:spLocks/>
          </p:cNvSpPr>
          <p:nvPr/>
        </p:nvSpPr>
        <p:spPr>
          <a:xfrm>
            <a:off x="998995" y="1358826"/>
            <a:ext cx="7785066" cy="4886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FC070-2DA0-49F0-9BC4-95761C6B72CB}"/>
              </a:ext>
            </a:extLst>
          </p:cNvPr>
          <p:cNvSpPr txBox="1"/>
          <p:nvPr/>
        </p:nvSpPr>
        <p:spPr>
          <a:xfrm>
            <a:off x="107502" y="181054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6635AE-2999-417D-A0D9-4F7FC1FA277E}"/>
              </a:ext>
            </a:extLst>
          </p:cNvPr>
          <p:cNvGrpSpPr/>
          <p:nvPr/>
        </p:nvGrpSpPr>
        <p:grpSpPr>
          <a:xfrm>
            <a:off x="-14210" y="2261973"/>
            <a:ext cx="834325" cy="424645"/>
            <a:chOff x="-9283" y="886789"/>
            <a:chExt cx="834325" cy="4246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FDF4FF0-6EB7-4266-B755-915E7C966C5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C5C63231-B178-424C-998C-B74303DDB568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07F7C27-F8A5-45AF-8EF1-D220F624427C}"/>
              </a:ext>
            </a:extLst>
          </p:cNvPr>
          <p:cNvSpPr txBox="1"/>
          <p:nvPr/>
        </p:nvSpPr>
        <p:spPr>
          <a:xfrm>
            <a:off x="118622" y="225757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013C5-5091-467F-9B8F-4883AFA47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79" y="1170827"/>
            <a:ext cx="5461744" cy="34033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92D738-66E6-4805-BB0D-C746BB45E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641" y="3801376"/>
            <a:ext cx="3398146" cy="27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32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지도 표출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Folium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이용한 지도 표출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FC070-2DA0-49F0-9BC4-95761C6B72CB}"/>
              </a:ext>
            </a:extLst>
          </p:cNvPr>
          <p:cNvSpPr txBox="1"/>
          <p:nvPr/>
        </p:nvSpPr>
        <p:spPr>
          <a:xfrm>
            <a:off x="107502" y="181054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6635AE-2999-417D-A0D9-4F7FC1FA277E}"/>
              </a:ext>
            </a:extLst>
          </p:cNvPr>
          <p:cNvGrpSpPr/>
          <p:nvPr/>
        </p:nvGrpSpPr>
        <p:grpSpPr>
          <a:xfrm>
            <a:off x="-14210" y="2261973"/>
            <a:ext cx="834325" cy="424645"/>
            <a:chOff x="-9283" y="886789"/>
            <a:chExt cx="834325" cy="4246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FDF4FF0-6EB7-4266-B755-915E7C966C5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C5C63231-B178-424C-998C-B74303DDB568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07F7C27-F8A5-45AF-8EF1-D220F624427C}"/>
              </a:ext>
            </a:extLst>
          </p:cNvPr>
          <p:cNvSpPr txBox="1"/>
          <p:nvPr/>
        </p:nvSpPr>
        <p:spPr>
          <a:xfrm>
            <a:off x="118622" y="225757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651525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509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최종 실습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PostGIS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–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– OL / Leaflet)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621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PostGIS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시간에 올렸던 데이터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에서 서비스 하기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DB9D7-0B6F-43F6-99E4-D203B9E2E80C}"/>
              </a:ext>
            </a:extLst>
          </p:cNvPr>
          <p:cNvSpPr txBox="1"/>
          <p:nvPr/>
        </p:nvSpPr>
        <p:spPr>
          <a:xfrm>
            <a:off x="107503" y="915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AE716-53F5-4AAA-BEC7-86F36670EA35}"/>
              </a:ext>
            </a:extLst>
          </p:cNvPr>
          <p:cNvSpPr txBox="1"/>
          <p:nvPr/>
        </p:nvSpPr>
        <p:spPr>
          <a:xfrm>
            <a:off x="116318" y="13588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FC070-2DA0-49F0-9BC4-95761C6B72CB}"/>
              </a:ext>
            </a:extLst>
          </p:cNvPr>
          <p:cNvSpPr txBox="1"/>
          <p:nvPr/>
        </p:nvSpPr>
        <p:spPr>
          <a:xfrm>
            <a:off x="107502" y="181054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6635AE-2999-417D-A0D9-4F7FC1FA277E}"/>
              </a:ext>
            </a:extLst>
          </p:cNvPr>
          <p:cNvGrpSpPr/>
          <p:nvPr/>
        </p:nvGrpSpPr>
        <p:grpSpPr>
          <a:xfrm>
            <a:off x="-14210" y="2261973"/>
            <a:ext cx="834325" cy="424645"/>
            <a:chOff x="-9283" y="886789"/>
            <a:chExt cx="834325" cy="4246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FDF4FF0-6EB7-4266-B755-915E7C966C5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C5C63231-B178-424C-998C-B74303DDB568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07F7C27-F8A5-45AF-8EF1-D220F624427C}"/>
              </a:ext>
            </a:extLst>
          </p:cNvPr>
          <p:cNvSpPr txBox="1"/>
          <p:nvPr/>
        </p:nvSpPr>
        <p:spPr>
          <a:xfrm>
            <a:off x="118622" y="225757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BFE3F9-19AF-4DEF-8A69-E348ADC22434}"/>
              </a:ext>
            </a:extLst>
          </p:cNvPr>
          <p:cNvSpPr txBox="1"/>
          <p:nvPr/>
        </p:nvSpPr>
        <p:spPr>
          <a:xfrm>
            <a:off x="820115" y="312080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지도에서 표출하기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4305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KAOS-G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pic>
        <p:nvPicPr>
          <p:cNvPr id="1026" name="Picture 2" descr="KAOS-G">
            <a:extLst>
              <a:ext uri="{FF2B5EF4-FFF2-40B4-BE49-F238E27FC236}">
                <a16:creationId xmlns:a16="http://schemas.microsoft.com/office/drawing/2014/main" id="{5F987CF8-243A-437F-8B80-F09D5453F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84" y="2138899"/>
            <a:ext cx="726757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5B5E2D-39B2-411D-8BD4-1FF9DC825EFB}"/>
              </a:ext>
            </a:extLst>
          </p:cNvPr>
          <p:cNvSpPr txBox="1">
            <a:spLocks/>
          </p:cNvSpPr>
          <p:nvPr/>
        </p:nvSpPr>
        <p:spPr>
          <a:xfrm>
            <a:off x="1030984" y="1067482"/>
            <a:ext cx="7881460" cy="871361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cs typeface="Arial" panose="020B0604020202020204" pitchFamily="34" charset="0"/>
              </a:rPr>
              <a:t>- </a:t>
            </a:r>
            <a:r>
              <a:rPr lang="en-US" altLang="ko-KR" sz="1100" b="1" dirty="0">
                <a:cs typeface="Arial" panose="020B0604020202020204" pitchFamily="34" charset="0"/>
              </a:rPr>
              <a:t>KASO-G</a:t>
            </a:r>
            <a:r>
              <a:rPr lang="ko-KR" altLang="en-US" sz="1100" b="1" dirty="0">
                <a:cs typeface="Arial" panose="020B0604020202020204" pitchFamily="34" charset="0"/>
              </a:rPr>
              <a:t>는 공간정보의 안정적인 서비스와 관리</a:t>
            </a:r>
            <a:r>
              <a:rPr lang="en-US" altLang="ko-KR" sz="1100" b="1" dirty="0">
                <a:cs typeface="Arial" panose="020B0604020202020204" pitchFamily="34" charset="0"/>
              </a:rPr>
              <a:t>, </a:t>
            </a:r>
            <a:r>
              <a:rPr lang="ko-KR" altLang="en-US" sz="1100" b="1" dirty="0">
                <a:cs typeface="Arial" panose="020B0604020202020204" pitchFamily="34" charset="0"/>
              </a:rPr>
              <a:t>분석을 할 수 있는 </a:t>
            </a:r>
            <a:r>
              <a:rPr lang="en-US" altLang="ko-KR" sz="1100" b="1" dirty="0">
                <a:cs typeface="Arial" panose="020B0604020202020204" pitchFamily="34" charset="0"/>
              </a:rPr>
              <a:t>GIS Full Stack Solution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b="1" dirty="0">
                <a:cs typeface="Arial" panose="020B0604020202020204" pitchFamily="34" charset="0"/>
              </a:rPr>
              <a:t>- </a:t>
            </a:r>
            <a:r>
              <a:rPr lang="ko-KR" altLang="en-US" sz="1100" b="1" dirty="0">
                <a:cs typeface="Arial" panose="020B0604020202020204" pitchFamily="34" charset="0"/>
              </a:rPr>
              <a:t>웹 </a:t>
            </a:r>
            <a:r>
              <a:rPr lang="en-US" altLang="ko-KR" sz="1100" b="1" dirty="0">
                <a:cs typeface="Arial" panose="020B0604020202020204" pitchFamily="34" charset="0"/>
              </a:rPr>
              <a:t>GIS </a:t>
            </a:r>
            <a:r>
              <a:rPr lang="ko-KR" altLang="en-US" sz="1100" b="1" dirty="0" err="1">
                <a:cs typeface="Arial" panose="020B0604020202020204" pitchFamily="34" charset="0"/>
              </a:rPr>
              <a:t>콘트롤</a:t>
            </a:r>
            <a:r>
              <a:rPr lang="en-US" altLang="ko-KR" sz="1100" b="1" dirty="0">
                <a:cs typeface="Arial" panose="020B0604020202020204" pitchFamily="34" charset="0"/>
              </a:rPr>
              <a:t>, </a:t>
            </a:r>
            <a:r>
              <a:rPr lang="ko-KR" altLang="en-US" sz="1100" b="1" dirty="0">
                <a:cs typeface="Arial" panose="020B0604020202020204" pitchFamily="34" charset="0"/>
              </a:rPr>
              <a:t>데스크탑 </a:t>
            </a:r>
            <a:r>
              <a:rPr lang="en-US" altLang="ko-KR" sz="1100" b="1" dirty="0">
                <a:cs typeface="Arial" panose="020B0604020202020204" pitchFamily="34" charset="0"/>
              </a:rPr>
              <a:t>GIS, GIS </a:t>
            </a:r>
            <a:r>
              <a:rPr lang="ko-KR" altLang="en-US" sz="1100" b="1" dirty="0">
                <a:cs typeface="Arial" panose="020B0604020202020204" pitchFamily="34" charset="0"/>
              </a:rPr>
              <a:t>서비스</a:t>
            </a:r>
            <a:r>
              <a:rPr lang="en-US" altLang="ko-KR" sz="1100" b="1" dirty="0">
                <a:cs typeface="Arial" panose="020B0604020202020204" pitchFamily="34" charset="0"/>
              </a:rPr>
              <a:t> </a:t>
            </a:r>
            <a:r>
              <a:rPr lang="ko-KR" altLang="en-US" sz="1100" b="1" dirty="0">
                <a:cs typeface="Arial" panose="020B0604020202020204" pitchFamily="34" charset="0"/>
              </a:rPr>
              <a:t>서버</a:t>
            </a:r>
            <a:r>
              <a:rPr lang="en-US" altLang="ko-KR" sz="1100" b="1" dirty="0">
                <a:cs typeface="Arial" panose="020B0604020202020204" pitchFamily="34" charset="0"/>
              </a:rPr>
              <a:t>, </a:t>
            </a:r>
            <a:r>
              <a:rPr lang="ko-KR" altLang="en-US" sz="1100" b="1" dirty="0">
                <a:cs typeface="Arial" panose="020B0604020202020204" pitchFamily="34" charset="0"/>
              </a:rPr>
              <a:t>공간 </a:t>
            </a:r>
            <a:r>
              <a:rPr lang="en-US" altLang="ko-KR" sz="1100" b="1" dirty="0">
                <a:cs typeface="Arial" panose="020B0604020202020204" pitchFamily="34" charset="0"/>
              </a:rPr>
              <a:t>DBMS</a:t>
            </a:r>
            <a:r>
              <a:rPr lang="ko-KR" altLang="en-US" sz="1100" b="1" dirty="0">
                <a:cs typeface="Arial" panose="020B0604020202020204" pitchFamily="34" charset="0"/>
              </a:rPr>
              <a:t>가 통합되어 유기적 연결과 안정적 서비스를 제공하는 제품</a:t>
            </a:r>
            <a:endParaRPr lang="en-US" altLang="ko-KR" sz="1100" b="1" dirty="0"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62AFD-E7D8-4F7D-9640-27B65047D103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97690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09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GeoServer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란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??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51747C-648B-4A15-BBD0-C723A59C8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66" y="1999135"/>
            <a:ext cx="7841338" cy="38691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C7F07F7-B9D4-400B-A95B-9FB128F23CF1}"/>
              </a:ext>
            </a:extLst>
          </p:cNvPr>
          <p:cNvSpPr/>
          <p:nvPr/>
        </p:nvSpPr>
        <p:spPr>
          <a:xfrm>
            <a:off x="2711703" y="2420888"/>
            <a:ext cx="4413133" cy="475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6CA7C-78C6-407C-BFF5-D4B189A932F8}"/>
              </a:ext>
            </a:extLst>
          </p:cNvPr>
          <p:cNvSpPr txBox="1"/>
          <p:nvPr/>
        </p:nvSpPr>
        <p:spPr>
          <a:xfrm>
            <a:off x="1043608" y="1257441"/>
            <a:ext cx="235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http://geoserver.org/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EE769-0588-449E-9425-2D7402538647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2937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09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GeoServer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란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??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2EEA-876D-4F63-B49E-F8226E3BF85D}"/>
              </a:ext>
            </a:extLst>
          </p:cNvPr>
          <p:cNvSpPr txBox="1"/>
          <p:nvPr/>
        </p:nvSpPr>
        <p:spPr>
          <a:xfrm>
            <a:off x="1274160" y="1998552"/>
            <a:ext cx="7116115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Geo-spatial Gateway</a:t>
            </a:r>
            <a:endParaRPr lang="ko-KR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EBB4B9-595A-4156-A075-B493596BE970}"/>
              </a:ext>
            </a:extLst>
          </p:cNvPr>
          <p:cNvSpPr txBox="1"/>
          <p:nvPr/>
        </p:nvSpPr>
        <p:spPr>
          <a:xfrm>
            <a:off x="2681629" y="3215137"/>
            <a:ext cx="4301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+mj-ea"/>
                <a:ea typeface="+mj-ea"/>
              </a:rPr>
              <a:t>다양한 공간 </a:t>
            </a:r>
            <a:r>
              <a:rPr lang="en-US" altLang="ko-KR" sz="3600" b="1" dirty="0">
                <a:latin typeface="+mj-ea"/>
                <a:ea typeface="+mj-ea"/>
              </a:rPr>
              <a:t>Data</a:t>
            </a:r>
            <a:r>
              <a:rPr lang="ko-KR" altLang="en-US" sz="3600" b="1" dirty="0">
                <a:latin typeface="+mj-ea"/>
                <a:ea typeface="+mj-ea"/>
              </a:rPr>
              <a:t>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7E5763-DAA9-4C49-AB32-3EBD60A97FD9}"/>
              </a:ext>
            </a:extLst>
          </p:cNvPr>
          <p:cNvSpPr txBox="1"/>
          <p:nvPr/>
        </p:nvSpPr>
        <p:spPr>
          <a:xfrm>
            <a:off x="1969895" y="4018258"/>
            <a:ext cx="57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+mj-ea"/>
                <a:ea typeface="+mj-ea"/>
              </a:rPr>
              <a:t>인터넷 </a:t>
            </a:r>
            <a:r>
              <a:rPr lang="en-US" altLang="ko-KR" sz="3600" b="1" dirty="0">
                <a:latin typeface="+mj-ea"/>
                <a:ea typeface="+mj-ea"/>
              </a:rPr>
              <a:t>GIS </a:t>
            </a:r>
            <a:r>
              <a:rPr lang="ko-KR" altLang="en-US" sz="3600" b="1" dirty="0">
                <a:latin typeface="+mj-ea"/>
                <a:ea typeface="+mj-ea"/>
              </a:rPr>
              <a:t>인터페이스로</a:t>
            </a:r>
            <a:r>
              <a:rPr lang="en-US" altLang="ko-KR" sz="3600" b="1" dirty="0">
                <a:latin typeface="+mj-ea"/>
                <a:ea typeface="+mj-ea"/>
              </a:rPr>
              <a:t> 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D55F43-5504-413D-8243-F9D2F6F2274C}"/>
              </a:ext>
            </a:extLst>
          </p:cNvPr>
          <p:cNvSpPr txBox="1"/>
          <p:nvPr/>
        </p:nvSpPr>
        <p:spPr>
          <a:xfrm>
            <a:off x="2287289" y="4808605"/>
            <a:ext cx="508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+mj-ea"/>
                <a:ea typeface="+mj-ea"/>
              </a:rPr>
              <a:t>공급하는 서버 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8FC39D-E6E6-4842-A085-B37C2F2704F7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3476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5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가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하는일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A566F3-57EE-4818-AE7B-C5193CC96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56" y="1370479"/>
            <a:ext cx="7192881" cy="469100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625DD97-6761-439F-A228-CB6F8CC9DCF8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49224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WMS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인터페이스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CA54C0-40A9-4DA3-9642-41AD1A4A92C7}"/>
              </a:ext>
            </a:extLst>
          </p:cNvPr>
          <p:cNvSpPr txBox="1">
            <a:spLocks/>
          </p:cNvSpPr>
          <p:nvPr/>
        </p:nvSpPr>
        <p:spPr>
          <a:xfrm>
            <a:off x="1030984" y="1067482"/>
            <a:ext cx="7789500" cy="2674149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WMS (Web Map Service)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OGC(Open Geospatial Consortium)</a:t>
            </a:r>
            <a:r>
              <a:rPr lang="ko-KR" altLang="en-US" sz="1600" b="1" dirty="0">
                <a:cs typeface="Arial" panose="020B0604020202020204" pitchFamily="34" charset="0"/>
              </a:rPr>
              <a:t>가 정의한 지도 이미지 인터페이스 표준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요청 방법과 응답형식을 정의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지도 요청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cs typeface="Arial" panose="020B0604020202020204" pitchFamily="34" charset="0"/>
              </a:rPr>
              <a:t>카탈로그 조회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cs typeface="Arial" panose="020B0604020202020204" pitchFamily="34" charset="0"/>
              </a:rPr>
              <a:t>속성 조회 가능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Http</a:t>
            </a:r>
            <a:r>
              <a:rPr lang="ko-KR" altLang="en-US" sz="1600" b="1" dirty="0">
                <a:cs typeface="Arial" panose="020B0604020202020204" pitchFamily="34" charset="0"/>
              </a:rPr>
              <a:t>로 요청하고 이미지로 받음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필수</a:t>
            </a:r>
            <a:r>
              <a:rPr lang="en-US" altLang="ko-KR" sz="1600" b="1" dirty="0"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cs typeface="Arial" panose="020B0604020202020204" pitchFamily="34" charset="0"/>
              </a:rPr>
              <a:t>GetCapabilities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cs typeface="Arial" panose="020B0604020202020204" pitchFamily="34" charset="0"/>
              </a:rPr>
              <a:t>GetMap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옵션</a:t>
            </a:r>
            <a:r>
              <a:rPr lang="en-US" altLang="ko-KR" sz="1600" b="1" dirty="0"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cs typeface="Arial" panose="020B0604020202020204" pitchFamily="34" charset="0"/>
              </a:rPr>
              <a:t>GetFeatureInfo</a:t>
            </a:r>
            <a:r>
              <a:rPr lang="en-US" altLang="ko-KR" sz="1600" b="1" dirty="0"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cs typeface="Arial" panose="020B0604020202020204" pitchFamily="34" charset="0"/>
              </a:rPr>
              <a:t>DescribeLayer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cs typeface="Arial" panose="020B0604020202020204" pitchFamily="34" charset="0"/>
              </a:rPr>
              <a:t>GetLengendGraphic</a:t>
            </a:r>
            <a:endParaRPr lang="en-US" altLang="ko-KR" sz="1600" b="1" dirty="0"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768C5D-AA77-4495-9BA9-A9970C5571D3}"/>
              </a:ext>
            </a:extLst>
          </p:cNvPr>
          <p:cNvSpPr/>
          <p:nvPr/>
        </p:nvSpPr>
        <p:spPr>
          <a:xfrm>
            <a:off x="1030984" y="4437112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https://openlayers.org/en/latest/examples/wms-tiled.html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20754-0D12-4993-94D5-239477F0FA6F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46528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1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WFS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인터페이스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CA54C0-40A9-4DA3-9642-41AD1A4A92C7}"/>
              </a:ext>
            </a:extLst>
          </p:cNvPr>
          <p:cNvSpPr txBox="1">
            <a:spLocks/>
          </p:cNvSpPr>
          <p:nvPr/>
        </p:nvSpPr>
        <p:spPr>
          <a:xfrm>
            <a:off x="1030984" y="1067482"/>
            <a:ext cx="7789500" cy="2674149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WFS (Web Feature Service)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OGC(Open Geospatial Consortium)</a:t>
            </a:r>
            <a:r>
              <a:rPr lang="ko-KR" altLang="en-US" sz="1600" b="1" dirty="0">
                <a:cs typeface="Arial" panose="020B0604020202020204" pitchFamily="34" charset="0"/>
              </a:rPr>
              <a:t>가 정의한 지리</a:t>
            </a:r>
            <a:r>
              <a:rPr lang="en-US" altLang="ko-KR" sz="1600" b="1" dirty="0">
                <a:cs typeface="Arial" panose="020B0604020202020204" pitchFamily="34" charset="0"/>
              </a:rPr>
              <a:t>(Feature)</a:t>
            </a:r>
            <a:r>
              <a:rPr lang="ko-KR" altLang="en-US" sz="1600" b="1" dirty="0">
                <a:cs typeface="Arial" panose="020B0604020202020204" pitchFamily="34" charset="0"/>
              </a:rPr>
              <a:t> 인터페이스 표준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요청 방법과 응답형식을 정의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피처 요청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cs typeface="Arial" panose="020B0604020202020204" pitchFamily="34" charset="0"/>
              </a:rPr>
              <a:t>카탈로그 조회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cs typeface="Arial" panose="020B0604020202020204" pitchFamily="34" charset="0"/>
              </a:rPr>
              <a:t>속성조회 가능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Http</a:t>
            </a:r>
            <a:r>
              <a:rPr lang="ko-KR" altLang="en-US" sz="1600" b="1" dirty="0">
                <a:cs typeface="Arial" panose="020B0604020202020204" pitchFamily="34" charset="0"/>
              </a:rPr>
              <a:t>로 요청하고 </a:t>
            </a:r>
            <a:r>
              <a:rPr lang="en-US" altLang="ko-KR" sz="1600" b="1" dirty="0">
                <a:cs typeface="Arial" panose="020B0604020202020204" pitchFamily="34" charset="0"/>
              </a:rPr>
              <a:t>XML, </a:t>
            </a:r>
            <a:r>
              <a:rPr lang="en-US" altLang="ko-KR" sz="1600" b="1" dirty="0" err="1">
                <a:cs typeface="Arial" panose="020B0604020202020204" pitchFamily="34" charset="0"/>
              </a:rPr>
              <a:t>GeoJSON</a:t>
            </a:r>
            <a:r>
              <a:rPr lang="en-US" altLang="ko-KR" sz="1600" b="1" dirty="0"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cs typeface="Arial" panose="020B0604020202020204" pitchFamily="34" charset="0"/>
              </a:rPr>
              <a:t>등으로 받음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필수</a:t>
            </a:r>
            <a:r>
              <a:rPr lang="en-US" altLang="ko-KR" sz="1600" b="1" dirty="0"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cs typeface="Arial" panose="020B0604020202020204" pitchFamily="34" charset="0"/>
              </a:rPr>
              <a:t>GetCapabilities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cs typeface="Arial" panose="020B0604020202020204" pitchFamily="34" charset="0"/>
              </a:rPr>
              <a:t>DescribeFeatureType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cs typeface="Arial" panose="020B0604020202020204" pitchFamily="34" charset="0"/>
              </a:rPr>
              <a:t>GetFeature</a:t>
            </a:r>
            <a:r>
              <a:rPr lang="en-US" altLang="ko-KR" sz="1600" b="1" dirty="0"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Feature  = Geometry + attribute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768C5D-AA77-4495-9BA9-A9970C5571D3}"/>
              </a:ext>
            </a:extLst>
          </p:cNvPr>
          <p:cNvSpPr/>
          <p:nvPr/>
        </p:nvSpPr>
        <p:spPr>
          <a:xfrm>
            <a:off x="1030983" y="4437112"/>
            <a:ext cx="7645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https://openlayers.org/en/latest/examples/vector-wfs.html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https://openlayers.org/en/latest/examples/vector-wfs-getfeature.html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A4913-25D5-4DF9-97AE-4EFF5C24E243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97748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12" name="직사각형 1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>
            <a:off x="692540" y="548680"/>
            <a:ext cx="8451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" y="6697496"/>
            <a:ext cx="9144001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1E8F0-42FE-472B-827B-86598729DD6D}"/>
              </a:ext>
            </a:extLst>
          </p:cNvPr>
          <p:cNvSpPr txBox="1"/>
          <p:nvPr/>
        </p:nvSpPr>
        <p:spPr>
          <a:xfrm>
            <a:off x="786002" y="1128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GeoServer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바른고딕" pitchFamily="50" charset="-127"/>
                <a:ea typeface="나눔바른고딕"/>
              </a:rPr>
              <a:t>의 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5388-F72B-4205-860F-2F5A6D6204A1}"/>
              </a:ext>
            </a:extLst>
          </p:cNvPr>
          <p:cNvSpPr txBox="1"/>
          <p:nvPr/>
        </p:nvSpPr>
        <p:spPr>
          <a:xfrm>
            <a:off x="835849" y="716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▣ WCS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인터페이스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나눔바른고딕"/>
              </a:rPr>
              <a:t> 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나눔바른고딕" pitchFamily="50" charset="-127"/>
              <a:ea typeface="나눔바른고딕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CA54C0-40A9-4DA3-9642-41AD1A4A92C7}"/>
              </a:ext>
            </a:extLst>
          </p:cNvPr>
          <p:cNvSpPr txBox="1">
            <a:spLocks/>
          </p:cNvSpPr>
          <p:nvPr/>
        </p:nvSpPr>
        <p:spPr>
          <a:xfrm>
            <a:off x="1030984" y="1067482"/>
            <a:ext cx="7789500" cy="2674149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WFS (Web Coverage Service)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OGC(Open Geospatial Consortium)</a:t>
            </a:r>
            <a:r>
              <a:rPr lang="ko-KR" altLang="en-US" sz="1600" b="1" dirty="0">
                <a:cs typeface="Arial" panose="020B0604020202020204" pitchFamily="34" charset="0"/>
              </a:rPr>
              <a:t>가 정의한 커버리지 인터페이스 표준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요청 방법과 응답형식을 정의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커버리지 요청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cs typeface="Arial" panose="020B0604020202020204" pitchFamily="34" charset="0"/>
              </a:rPr>
              <a:t>카탈로그 조회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Http</a:t>
            </a:r>
            <a:r>
              <a:rPr lang="ko-KR" altLang="en-US" sz="1600" b="1" dirty="0">
                <a:cs typeface="Arial" panose="020B0604020202020204" pitchFamily="34" charset="0"/>
              </a:rPr>
              <a:t>로 요청하고 </a:t>
            </a:r>
            <a:r>
              <a:rPr lang="ko-KR" altLang="en-US" sz="1600" b="1" dirty="0" err="1">
                <a:cs typeface="Arial" panose="020B0604020202020204" pitchFamily="34" charset="0"/>
              </a:rPr>
              <a:t>래스터</a:t>
            </a:r>
            <a:r>
              <a:rPr lang="ko-KR" altLang="en-US" sz="1600" b="1" dirty="0">
                <a:cs typeface="Arial" panose="020B0604020202020204" pitchFamily="34" charset="0"/>
              </a:rPr>
              <a:t> 파일로 받음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</a:t>
            </a:r>
            <a:r>
              <a:rPr lang="ko-KR" altLang="en-US" sz="1600" b="1" dirty="0">
                <a:cs typeface="Arial" panose="020B0604020202020204" pitchFamily="34" charset="0"/>
              </a:rPr>
              <a:t>필수</a:t>
            </a:r>
            <a:r>
              <a:rPr lang="en-US" altLang="ko-KR" sz="1600" b="1" dirty="0"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cs typeface="Arial" panose="020B0604020202020204" pitchFamily="34" charset="0"/>
              </a:rPr>
              <a:t>GetCapabilities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cs typeface="Arial" panose="020B0604020202020204" pitchFamily="34" charset="0"/>
              </a:rPr>
              <a:t>DescribeFeatureType</a:t>
            </a:r>
            <a:r>
              <a:rPr lang="en-US" altLang="ko-KR" sz="1600" b="1" dirty="0">
                <a:cs typeface="Arial" panose="020B0604020202020204" pitchFamily="34" charset="0"/>
              </a:rPr>
              <a:t>, </a:t>
            </a:r>
            <a:r>
              <a:rPr lang="en-US" altLang="ko-KR" sz="1600" b="1" dirty="0" err="1">
                <a:cs typeface="Arial" panose="020B0604020202020204" pitchFamily="34" charset="0"/>
              </a:rPr>
              <a:t>GetCoverage</a:t>
            </a:r>
            <a:endParaRPr lang="en-US" altLang="ko-KR" sz="16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cs typeface="Arial" panose="020B0604020202020204" pitchFamily="34" charset="0"/>
              </a:rPr>
              <a:t> - Feature  = </a:t>
            </a:r>
            <a:r>
              <a:rPr lang="ko-KR" altLang="en-US" sz="1600" b="1" dirty="0">
                <a:cs typeface="Arial" panose="020B0604020202020204" pitchFamily="34" charset="0"/>
              </a:rPr>
              <a:t>좌표가 있는 </a:t>
            </a:r>
            <a:r>
              <a:rPr lang="en-US" altLang="ko-KR" sz="1600" b="1" dirty="0">
                <a:cs typeface="Arial" panose="020B0604020202020204" pitchFamily="34" charset="0"/>
              </a:rPr>
              <a:t>Raster Data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768C5D-AA77-4495-9BA9-A9970C5571D3}"/>
              </a:ext>
            </a:extLst>
          </p:cNvPr>
          <p:cNvSpPr/>
          <p:nvPr/>
        </p:nvSpPr>
        <p:spPr>
          <a:xfrm>
            <a:off x="1030984" y="4296233"/>
            <a:ext cx="7645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>
                <a:hlinkClick r:id="rId3"/>
              </a:rPr>
              <a:t>http://demo.mapserver.org/cgi-bin/wcs?SERVICE=wcs&amp;VERSION=1.0.0&amp;</a:t>
            </a:r>
            <a:r>
              <a:rPr lang="en-US" altLang="ko-KR" dirty="0">
                <a:solidFill>
                  <a:srgbClr val="C00000"/>
                </a:solidFill>
                <a:hlinkClick r:id="rId3"/>
              </a:rPr>
              <a:t>REQUEST=GetCapabilities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38D00A-4A77-4C44-86FF-3FB7AD0E000F}"/>
              </a:ext>
            </a:extLst>
          </p:cNvPr>
          <p:cNvSpPr txBox="1"/>
          <p:nvPr/>
        </p:nvSpPr>
        <p:spPr>
          <a:xfrm>
            <a:off x="107503" y="223575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1423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 520">
      <a:majorFont>
        <a:latin typeface="Yoon 윤고딕 520_TT"/>
        <a:ea typeface="Yoon 윤고딕 520_TT"/>
        <a:cs typeface=""/>
      </a:majorFont>
      <a:minorFont>
        <a:latin typeface="Yoon 윤고딕 520_TT"/>
        <a:ea typeface="Yoon 윤고딕 52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</TotalTime>
  <Words>1337</Words>
  <Application>Microsoft Office PowerPoint</Application>
  <PresentationFormat>화면 슬라이드 쇼(4:3)</PresentationFormat>
  <Paragraphs>294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Yoon 윤고딕 520_TT</vt:lpstr>
      <vt:lpstr>나눔바른고딕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박진우(Jinwoo Park)</cp:lastModifiedBy>
  <cp:revision>106</cp:revision>
  <dcterms:created xsi:type="dcterms:W3CDTF">2015-09-14T13:19:52Z</dcterms:created>
  <dcterms:modified xsi:type="dcterms:W3CDTF">2020-08-09T01:59:08Z</dcterms:modified>
</cp:coreProperties>
</file>