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8"/>
  </p:notesMasterIdLst>
  <p:sldIdLst>
    <p:sldId id="257" r:id="rId2"/>
    <p:sldId id="258" r:id="rId3"/>
    <p:sldId id="280" r:id="rId4"/>
    <p:sldId id="262" r:id="rId5"/>
    <p:sldId id="265" r:id="rId6"/>
    <p:sldId id="272" r:id="rId7"/>
    <p:sldId id="281" r:id="rId8"/>
    <p:sldId id="266" r:id="rId9"/>
    <p:sldId id="282" r:id="rId10"/>
    <p:sldId id="276" r:id="rId11"/>
    <p:sldId id="273" r:id="rId12"/>
    <p:sldId id="283" r:id="rId13"/>
    <p:sldId id="284" r:id="rId14"/>
    <p:sldId id="285" r:id="rId15"/>
    <p:sldId id="286"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7A702-E0DC-467F-AE01-2D6E6012795B}" type="datetimeFigureOut">
              <a:rPr lang="en-US" smtClean="0"/>
              <a:pPr/>
              <a:t>9/18/2019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D9246-AD8C-47E4-939B-113FC29870E5}" type="slidenum">
              <a:rPr lang="en-IN" smtClean="0"/>
              <a:pPr/>
              <a:t>‹#›</a:t>
            </a:fld>
            <a:endParaRPr lang="en-IN" dirty="0"/>
          </a:p>
        </p:txBody>
      </p:sp>
    </p:spTree>
    <p:extLst>
      <p:ext uri="{BB962C8B-B14F-4D97-AF65-F5344CB8AC3E}">
        <p14:creationId xmlns:p14="http://schemas.microsoft.com/office/powerpoint/2010/main" val="89107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F9AC509-079F-4989-A69A-BBC617B05E5A}" type="datetime1">
              <a:rPr lang="en-US" smtClean="0"/>
              <a:pPr/>
              <a:t>9/18/2019</a:t>
            </a:fld>
            <a:endParaRPr lang="en-IN" dirty="0"/>
          </a:p>
        </p:txBody>
      </p:sp>
      <p:sp>
        <p:nvSpPr>
          <p:cNvPr id="20" name="Footer Placeholder 19"/>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4544B8C7-B2D2-4DDA-9530-2CAC68001EFA}" type="slidenum">
              <a:rPr lang="en-IN" smtClean="0"/>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74864C-FFF0-4703-A529-AABC86DE426C}" type="datetime1">
              <a:rPr lang="en-US" smtClean="0"/>
              <a:pPr/>
              <a:t>9/18/2019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378C86-6414-4D24-9352-73994B12D3B5}" type="datetime1">
              <a:rPr lang="en-US" smtClean="0"/>
              <a:pPr/>
              <a:t>9/18/2019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266805-7878-40A7-85A6-DE1CABCC18C6}" type="datetime1">
              <a:rPr lang="en-US" smtClean="0"/>
              <a:pPr/>
              <a:t>9/18/2019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244B5E-47A0-4D9F-BF67-B56968B57882}" type="datetime1">
              <a:rPr lang="en-US" smtClean="0"/>
              <a:pPr/>
              <a:t>9/18/2019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44B8C7-B2D2-4DDA-9530-2CAC68001EFA}" type="slidenum">
              <a:rPr lang="en-IN" smtClean="0"/>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252AA3-82DA-45F9-9552-23E3811B901A}" type="datetime1">
              <a:rPr lang="en-US" smtClean="0"/>
              <a:pPr/>
              <a:t>9/18/2019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6EDAFE6-78EE-4DE8-9796-2ACD23BD738D}" type="datetime1">
              <a:rPr lang="en-US" smtClean="0"/>
              <a:pPr/>
              <a:t>9/18/2019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1C41A62-EC1A-43F7-95C5-220BAC514083}" type="datetime1">
              <a:rPr lang="en-US" smtClean="0"/>
              <a:pPr/>
              <a:t>9/18/2019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B25E43E1-32AA-421B-8130-D9022CC60AF1}" type="datetime1">
              <a:rPr lang="en-US" smtClean="0"/>
              <a:pPr/>
              <a:t>9/18/2019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544B8C7-B2D2-4DDA-9530-2CAC68001EFA}" type="slidenum">
              <a:rPr lang="en-IN" smtClean="0"/>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3E16B46-5254-4BDB-A10B-90964EEF3997}" type="datetime1">
              <a:rPr lang="en-US" smtClean="0"/>
              <a:pPr/>
              <a:t>9/18/2019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44B8C7-B2D2-4DDA-9530-2CAC68001EF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5A70542-064B-4525-98A0-E98C7114B029}" type="datetime1">
              <a:rPr lang="en-US" smtClean="0"/>
              <a:pPr/>
              <a:t>9/18/2019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44B8C7-B2D2-4DDA-9530-2CAC68001EFA}" type="slidenum">
              <a:rPr lang="en-IN" smtClean="0"/>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FAACD2B-BD93-43F8-8F31-6323BE2C36A3}" type="datetime1">
              <a:rPr lang="en-US" smtClean="0"/>
              <a:pPr/>
              <a:t>9/18/2019</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44B8C7-B2D2-4DDA-9530-2CAC68001EFA}" type="slidenum">
              <a:rPr lang="en-IN" smtClean="0"/>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472184"/>
          </a:xfrm>
        </p:spPr>
        <p:txBody>
          <a:bodyPr>
            <a:normAutofit/>
          </a:bodyPr>
          <a:lstStyle/>
          <a:p>
            <a:pPr algn="ctr"/>
            <a:r>
              <a:rPr lang="en-IN" sz="4000" b="1" dirty="0"/>
              <a:t>Optical  Flow Analysis For          Pedestrian Counting</a:t>
            </a:r>
          </a:p>
        </p:txBody>
      </p:sp>
      <p:sp>
        <p:nvSpPr>
          <p:cNvPr id="3" name="Subtitle 2"/>
          <p:cNvSpPr>
            <a:spLocks noGrp="1"/>
          </p:cNvSpPr>
          <p:nvPr>
            <p:ph type="subTitle" idx="1"/>
          </p:nvPr>
        </p:nvSpPr>
        <p:spPr>
          <a:xfrm>
            <a:off x="1357290" y="1785926"/>
            <a:ext cx="7406640" cy="4857784"/>
          </a:xfrm>
        </p:spPr>
        <p:txBody>
          <a:bodyPr>
            <a:normAutofit/>
          </a:bodyPr>
          <a:lstStyle/>
          <a:p>
            <a:pPr algn="ctr"/>
            <a:endParaRPr lang="en-IN" sz="2800" b="1"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May 4</a:t>
            </a:r>
            <a:r>
              <a:rPr lang="en-IN" baseline="30000" dirty="0"/>
              <a:t>th</a:t>
            </a:r>
            <a:r>
              <a:rPr lang="en-IN" dirty="0"/>
              <a:t> , 2019</a:t>
            </a:r>
          </a:p>
        </p:txBody>
      </p:sp>
      <p:sp>
        <p:nvSpPr>
          <p:cNvPr id="5" name="TextBox 4"/>
          <p:cNvSpPr txBox="1"/>
          <p:nvPr/>
        </p:nvSpPr>
        <p:spPr>
          <a:xfrm>
            <a:off x="2000232" y="2428868"/>
            <a:ext cx="3929090" cy="461665"/>
          </a:xfrm>
          <a:prstGeom prst="rect">
            <a:avLst/>
          </a:prstGeom>
          <a:noFill/>
        </p:spPr>
        <p:txBody>
          <a:bodyPr wrap="square" rtlCol="0">
            <a:spAutoFit/>
          </a:bodyPr>
          <a:lstStyle/>
          <a:p>
            <a:r>
              <a:rPr lang="en-IN" sz="2400" dirty="0"/>
              <a:t>Swatantra Kumar Goswami</a:t>
            </a:r>
          </a:p>
        </p:txBody>
      </p:sp>
      <p:sp>
        <p:nvSpPr>
          <p:cNvPr id="6" name="TextBox 5"/>
          <p:cNvSpPr txBox="1"/>
          <p:nvPr/>
        </p:nvSpPr>
        <p:spPr>
          <a:xfrm>
            <a:off x="6429388" y="2424676"/>
            <a:ext cx="1857388" cy="461665"/>
          </a:xfrm>
          <a:prstGeom prst="rect">
            <a:avLst/>
          </a:prstGeom>
          <a:noFill/>
        </p:spPr>
        <p:txBody>
          <a:bodyPr wrap="square" rtlCol="0">
            <a:spAutoFit/>
          </a:bodyPr>
          <a:lstStyle/>
          <a:p>
            <a:r>
              <a:rPr lang="en-IN" sz="2400" dirty="0"/>
              <a:t>171500354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526"/>
            <a:ext cx="7992888" cy="1143000"/>
          </a:xfrm>
        </p:spPr>
        <p:txBody>
          <a:bodyPr>
            <a:noAutofit/>
          </a:bodyPr>
          <a:lstStyle/>
          <a:p>
            <a:r>
              <a:rPr lang="en-IN" sz="3600" b="1" dirty="0">
                <a:effectLst>
                  <a:outerShdw blurRad="38100" dist="38100" dir="2700000" algn="tl">
                    <a:srgbClr val="000000">
                      <a:alpha val="43137"/>
                    </a:srgbClr>
                  </a:outerShdw>
                </a:effectLst>
              </a:rPr>
              <a:t>Morphological processing and noise removal</a:t>
            </a:r>
          </a:p>
        </p:txBody>
      </p:sp>
      <p:sp>
        <p:nvSpPr>
          <p:cNvPr id="3" name="Content Placeholder 2"/>
          <p:cNvSpPr>
            <a:spLocks noGrp="1"/>
          </p:cNvSpPr>
          <p:nvPr>
            <p:ph idx="1"/>
          </p:nvPr>
        </p:nvSpPr>
        <p:spPr>
          <a:xfrm>
            <a:off x="971600" y="1220688"/>
            <a:ext cx="7498080" cy="4800600"/>
          </a:xfrm>
        </p:spPr>
        <p:txBody>
          <a:bodyPr>
            <a:noAutofit/>
          </a:bodyPr>
          <a:lstStyle/>
          <a:p>
            <a:endParaRPr lang="en-IN" sz="2600" dirty="0"/>
          </a:p>
          <a:p>
            <a:endParaRPr lang="en-IN" sz="2600" dirty="0"/>
          </a:p>
          <a:p>
            <a:r>
              <a:rPr lang="en-IN" sz="2600" dirty="0"/>
              <a:t>After the binary image is obtained, still there will be lots of noise in the image and thus to remove the noise, morphological processing followed by median filter is applied.</a:t>
            </a:r>
          </a:p>
        </p:txBody>
      </p:sp>
      <p:sp>
        <p:nvSpPr>
          <p:cNvPr id="4" name="Slide Number Placeholder 3"/>
          <p:cNvSpPr>
            <a:spLocks noGrp="1"/>
          </p:cNvSpPr>
          <p:nvPr>
            <p:ph type="sldNum" sz="quarter" idx="12"/>
          </p:nvPr>
        </p:nvSpPr>
        <p:spPr/>
        <p:txBody>
          <a:bodyPr/>
          <a:lstStyle/>
          <a:p>
            <a:fld id="{4544B8C7-B2D2-4DDA-9530-2CAC68001EFA}" type="slidenum">
              <a:rPr lang="en-IN" smtClean="0"/>
              <a:pPr/>
              <a:t>10</a:t>
            </a:fld>
            <a:endParaRPr lang="en-IN" dirty="0"/>
          </a:p>
        </p:txBody>
      </p:sp>
    </p:spTree>
    <p:extLst>
      <p:ext uri="{BB962C8B-B14F-4D97-AF65-F5344CB8AC3E}">
        <p14:creationId xmlns:p14="http://schemas.microsoft.com/office/powerpoint/2010/main" val="3625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4624"/>
            <a:ext cx="7992888" cy="1143000"/>
          </a:xfrm>
        </p:spPr>
        <p:txBody>
          <a:bodyPr>
            <a:noAutofit/>
          </a:bodyPr>
          <a:lstStyle/>
          <a:p>
            <a:r>
              <a:rPr lang="en-IN" sz="3600" b="1" dirty="0">
                <a:effectLst>
                  <a:outerShdw blurRad="38100" dist="38100" dir="2700000" algn="tl">
                    <a:srgbClr val="000000">
                      <a:alpha val="43137"/>
                    </a:srgbClr>
                  </a:outerShdw>
                </a:effectLst>
              </a:rPr>
              <a:t>Contours detection and extraction</a:t>
            </a:r>
          </a:p>
        </p:txBody>
      </p:sp>
      <p:sp>
        <p:nvSpPr>
          <p:cNvPr id="3" name="Content Placeholder 2"/>
          <p:cNvSpPr>
            <a:spLocks noGrp="1"/>
          </p:cNvSpPr>
          <p:nvPr>
            <p:ph idx="1"/>
          </p:nvPr>
        </p:nvSpPr>
        <p:spPr>
          <a:xfrm>
            <a:off x="971600" y="1412776"/>
            <a:ext cx="7498080" cy="4968552"/>
          </a:xfrm>
        </p:spPr>
        <p:txBody>
          <a:bodyPr>
            <a:noAutofit/>
          </a:bodyPr>
          <a:lstStyle/>
          <a:p>
            <a:pPr>
              <a:buFont typeface="Arial" panose="020B0604020202020204" pitchFamily="34" charset="0"/>
              <a:buChar char="•"/>
            </a:pPr>
            <a:r>
              <a:rPr lang="en-IN" sz="2600" dirty="0"/>
              <a:t>Now, the contours are created on the binary image obtained from the previous step.</a:t>
            </a:r>
          </a:p>
          <a:p>
            <a:pPr marL="82296" indent="0">
              <a:buNone/>
            </a:pPr>
            <a:endParaRPr lang="en-IN" sz="2600" dirty="0"/>
          </a:p>
          <a:p>
            <a:pPr>
              <a:buFont typeface="Arial" panose="020B0604020202020204" pitchFamily="34" charset="0"/>
              <a:buChar char="•"/>
            </a:pPr>
            <a:r>
              <a:rPr lang="en-IN" sz="2600" dirty="0"/>
              <a:t>Lots of overlapping and unnecessary contours having a very small area will also be formed. </a:t>
            </a:r>
          </a:p>
          <a:p>
            <a:pPr>
              <a:buFont typeface="Arial" panose="020B0604020202020204" pitchFamily="34" charset="0"/>
              <a:buChar char="•"/>
            </a:pPr>
            <a:endParaRPr lang="en-IN" sz="2600" dirty="0"/>
          </a:p>
          <a:p>
            <a:pPr>
              <a:buFont typeface="Arial" panose="020B0604020202020204" pitchFamily="34" charset="0"/>
              <a:buChar char="•"/>
            </a:pPr>
            <a:r>
              <a:rPr lang="en-IN" sz="2600" dirty="0"/>
              <a:t>Such unnecessary contours are removed.</a:t>
            </a:r>
          </a:p>
          <a:p>
            <a:pPr>
              <a:buFont typeface="Arial" panose="020B0604020202020204" pitchFamily="34" charset="0"/>
              <a:buChar char="•"/>
            </a:pPr>
            <a:endParaRPr lang="en-IN" sz="2600" dirty="0"/>
          </a:p>
          <a:p>
            <a:pPr>
              <a:buFont typeface="Arial" panose="020B0604020202020204" pitchFamily="34" charset="0"/>
              <a:buChar char="•"/>
            </a:pPr>
            <a:r>
              <a:rPr lang="en-IN" sz="2600" dirty="0"/>
              <a:t>Now, number of contours in the current frame, will give the approximate number of pedestrians in the current frame of the video.</a:t>
            </a:r>
          </a:p>
        </p:txBody>
      </p:sp>
      <p:sp>
        <p:nvSpPr>
          <p:cNvPr id="4" name="Slide Number Placeholder 3"/>
          <p:cNvSpPr>
            <a:spLocks noGrp="1"/>
          </p:cNvSpPr>
          <p:nvPr>
            <p:ph type="sldNum" sz="quarter" idx="12"/>
          </p:nvPr>
        </p:nvSpPr>
        <p:spPr/>
        <p:txBody>
          <a:bodyPr/>
          <a:lstStyle/>
          <a:p>
            <a:fld id="{4544B8C7-B2D2-4DDA-9530-2CAC68001EFA}" type="slidenum">
              <a:rPr lang="en-IN" smtClean="0"/>
              <a:pPr/>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6F9F-927F-4DEF-9F27-1206B9FABDCE}"/>
              </a:ext>
            </a:extLst>
          </p:cNvPr>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rPr>
              <a:t>Results and Analysis</a:t>
            </a:r>
          </a:p>
        </p:txBody>
      </p:sp>
      <p:sp>
        <p:nvSpPr>
          <p:cNvPr id="3" name="Content Placeholder 2">
            <a:extLst>
              <a:ext uri="{FF2B5EF4-FFF2-40B4-BE49-F238E27FC236}">
                <a16:creationId xmlns:a16="http://schemas.microsoft.com/office/drawing/2014/main" id="{7658EC70-1112-418C-8A4C-D9BE788339BE}"/>
              </a:ext>
            </a:extLst>
          </p:cNvPr>
          <p:cNvSpPr>
            <a:spLocks noGrp="1"/>
          </p:cNvSpPr>
          <p:nvPr>
            <p:ph idx="1"/>
          </p:nvPr>
        </p:nvSpPr>
        <p:spPr/>
        <p:txBody>
          <a:bodyPr/>
          <a:lstStyle/>
          <a:p>
            <a:r>
              <a:rPr lang="en-IN" dirty="0"/>
              <a:t>Video 1</a:t>
            </a:r>
          </a:p>
          <a:p>
            <a:pPr marL="82296" indent="0">
              <a:buNone/>
            </a:pPr>
            <a:endParaRPr lang="en-IN" dirty="0"/>
          </a:p>
        </p:txBody>
      </p:sp>
      <p:sp>
        <p:nvSpPr>
          <p:cNvPr id="4" name="Slide Number Placeholder 3">
            <a:extLst>
              <a:ext uri="{FF2B5EF4-FFF2-40B4-BE49-F238E27FC236}">
                <a16:creationId xmlns:a16="http://schemas.microsoft.com/office/drawing/2014/main" id="{E15D5270-60C5-480A-9212-DDF60BD181CB}"/>
              </a:ext>
            </a:extLst>
          </p:cNvPr>
          <p:cNvSpPr>
            <a:spLocks noGrp="1"/>
          </p:cNvSpPr>
          <p:nvPr>
            <p:ph type="sldNum" sz="quarter" idx="12"/>
          </p:nvPr>
        </p:nvSpPr>
        <p:spPr/>
        <p:txBody>
          <a:bodyPr/>
          <a:lstStyle/>
          <a:p>
            <a:fld id="{4544B8C7-B2D2-4DDA-9530-2CAC68001EFA}" type="slidenum">
              <a:rPr lang="en-IN" smtClean="0"/>
              <a:pPr/>
              <a:t>12</a:t>
            </a:fld>
            <a:endParaRPr lang="en-IN" dirty="0"/>
          </a:p>
        </p:txBody>
      </p:sp>
      <p:pic>
        <p:nvPicPr>
          <p:cNvPr id="6" name="Picture 5">
            <a:extLst>
              <a:ext uri="{FF2B5EF4-FFF2-40B4-BE49-F238E27FC236}">
                <a16:creationId xmlns:a16="http://schemas.microsoft.com/office/drawing/2014/main" id="{CDA428EF-C4CF-4C76-9B70-1CEEC307C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276872"/>
            <a:ext cx="5040560" cy="4104456"/>
          </a:xfrm>
          <a:prstGeom prst="rect">
            <a:avLst/>
          </a:prstGeom>
        </p:spPr>
      </p:pic>
    </p:spTree>
    <p:extLst>
      <p:ext uri="{BB962C8B-B14F-4D97-AF65-F5344CB8AC3E}">
        <p14:creationId xmlns:p14="http://schemas.microsoft.com/office/powerpoint/2010/main" val="290175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6F75-296D-4AE6-8962-AB0DAAD8BED6}"/>
              </a:ext>
            </a:extLst>
          </p:cNvPr>
          <p:cNvSpPr>
            <a:spLocks noGrp="1"/>
          </p:cNvSpPr>
          <p:nvPr>
            <p:ph type="title"/>
          </p:nvPr>
        </p:nvSpPr>
        <p:spPr/>
        <p:txBody>
          <a:bodyPr>
            <a:normAutofit/>
          </a:bodyPr>
          <a:lstStyle/>
          <a:p>
            <a:r>
              <a:rPr lang="en-IN" sz="3600" dirty="0">
                <a:effectLst/>
              </a:rPr>
              <a:t>Comparison for video 1</a:t>
            </a:r>
          </a:p>
        </p:txBody>
      </p:sp>
      <p:pic>
        <p:nvPicPr>
          <p:cNvPr id="10" name="Content Placeholder 9">
            <a:extLst>
              <a:ext uri="{FF2B5EF4-FFF2-40B4-BE49-F238E27FC236}">
                <a16:creationId xmlns:a16="http://schemas.microsoft.com/office/drawing/2014/main" id="{91AAC0FD-FCFA-4C62-8C1C-B769E68FA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916832"/>
            <a:ext cx="3568440" cy="2520280"/>
          </a:xfrm>
        </p:spPr>
      </p:pic>
      <p:sp>
        <p:nvSpPr>
          <p:cNvPr id="4" name="Slide Number Placeholder 3">
            <a:extLst>
              <a:ext uri="{FF2B5EF4-FFF2-40B4-BE49-F238E27FC236}">
                <a16:creationId xmlns:a16="http://schemas.microsoft.com/office/drawing/2014/main" id="{28500774-B2C1-49A4-BCFF-EAB25FEE9370}"/>
              </a:ext>
            </a:extLst>
          </p:cNvPr>
          <p:cNvSpPr>
            <a:spLocks noGrp="1"/>
          </p:cNvSpPr>
          <p:nvPr>
            <p:ph type="sldNum" sz="quarter" idx="12"/>
          </p:nvPr>
        </p:nvSpPr>
        <p:spPr/>
        <p:txBody>
          <a:bodyPr/>
          <a:lstStyle/>
          <a:p>
            <a:fld id="{4544B8C7-B2D2-4DDA-9530-2CAC68001EFA}" type="slidenum">
              <a:rPr lang="en-IN" smtClean="0"/>
              <a:pPr/>
              <a:t>13</a:t>
            </a:fld>
            <a:endParaRPr lang="en-IN" dirty="0"/>
          </a:p>
        </p:txBody>
      </p:sp>
      <p:pic>
        <p:nvPicPr>
          <p:cNvPr id="12" name="Picture 11">
            <a:extLst>
              <a:ext uri="{FF2B5EF4-FFF2-40B4-BE49-F238E27FC236}">
                <a16:creationId xmlns:a16="http://schemas.microsoft.com/office/drawing/2014/main" id="{7748144A-242F-4227-807D-9D44C38D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908517"/>
            <a:ext cx="3465787" cy="2528596"/>
          </a:xfrm>
          <a:prstGeom prst="rect">
            <a:avLst/>
          </a:prstGeom>
        </p:spPr>
      </p:pic>
      <p:sp>
        <p:nvSpPr>
          <p:cNvPr id="14" name="TextBox 13">
            <a:extLst>
              <a:ext uri="{FF2B5EF4-FFF2-40B4-BE49-F238E27FC236}">
                <a16:creationId xmlns:a16="http://schemas.microsoft.com/office/drawing/2014/main" id="{DF432590-20EE-48FC-B95E-56686A68B322}"/>
              </a:ext>
            </a:extLst>
          </p:cNvPr>
          <p:cNvSpPr txBox="1"/>
          <p:nvPr/>
        </p:nvSpPr>
        <p:spPr>
          <a:xfrm>
            <a:off x="5364088" y="4509120"/>
            <a:ext cx="3384376" cy="369332"/>
          </a:xfrm>
          <a:prstGeom prst="rect">
            <a:avLst/>
          </a:prstGeom>
          <a:noFill/>
        </p:spPr>
        <p:txBody>
          <a:bodyPr wrap="square" rtlCol="0">
            <a:spAutoFit/>
          </a:bodyPr>
          <a:lstStyle/>
          <a:p>
            <a:r>
              <a:rPr lang="en-IN" dirty="0"/>
              <a:t>  Result of background subtraction</a:t>
            </a:r>
          </a:p>
        </p:txBody>
      </p:sp>
      <p:sp>
        <p:nvSpPr>
          <p:cNvPr id="16" name="TextBox 15">
            <a:extLst>
              <a:ext uri="{FF2B5EF4-FFF2-40B4-BE49-F238E27FC236}">
                <a16:creationId xmlns:a16="http://schemas.microsoft.com/office/drawing/2014/main" id="{DCE320F2-C14B-422B-80AF-F3FD57813733}"/>
              </a:ext>
            </a:extLst>
          </p:cNvPr>
          <p:cNvSpPr txBox="1"/>
          <p:nvPr/>
        </p:nvSpPr>
        <p:spPr>
          <a:xfrm>
            <a:off x="1435608" y="4509120"/>
            <a:ext cx="3280408" cy="369332"/>
          </a:xfrm>
          <a:prstGeom prst="rect">
            <a:avLst/>
          </a:prstGeom>
          <a:noFill/>
        </p:spPr>
        <p:txBody>
          <a:bodyPr wrap="square" rtlCol="0">
            <a:spAutoFit/>
          </a:bodyPr>
          <a:lstStyle/>
          <a:p>
            <a:r>
              <a:rPr lang="en-IN" dirty="0"/>
              <a:t>       Result of optical flow</a:t>
            </a:r>
          </a:p>
        </p:txBody>
      </p:sp>
    </p:spTree>
    <p:extLst>
      <p:ext uri="{BB962C8B-B14F-4D97-AF65-F5344CB8AC3E}">
        <p14:creationId xmlns:p14="http://schemas.microsoft.com/office/powerpoint/2010/main" val="337524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9322-2476-47C8-800D-E962693BBC6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2C5C204-C3C9-4BD0-AEBB-2899959E3151}"/>
              </a:ext>
            </a:extLst>
          </p:cNvPr>
          <p:cNvSpPr>
            <a:spLocks noGrp="1"/>
          </p:cNvSpPr>
          <p:nvPr>
            <p:ph idx="1"/>
          </p:nvPr>
        </p:nvSpPr>
        <p:spPr/>
        <p:txBody>
          <a:bodyPr/>
          <a:lstStyle/>
          <a:p>
            <a:r>
              <a:rPr lang="en-IN" dirty="0"/>
              <a:t>Video 2</a:t>
            </a:r>
          </a:p>
        </p:txBody>
      </p:sp>
      <p:sp>
        <p:nvSpPr>
          <p:cNvPr id="4" name="Slide Number Placeholder 3">
            <a:extLst>
              <a:ext uri="{FF2B5EF4-FFF2-40B4-BE49-F238E27FC236}">
                <a16:creationId xmlns:a16="http://schemas.microsoft.com/office/drawing/2014/main" id="{A4893ACC-9F1C-4080-A353-2918A7684470}"/>
              </a:ext>
            </a:extLst>
          </p:cNvPr>
          <p:cNvSpPr>
            <a:spLocks noGrp="1"/>
          </p:cNvSpPr>
          <p:nvPr>
            <p:ph type="sldNum" sz="quarter" idx="12"/>
          </p:nvPr>
        </p:nvSpPr>
        <p:spPr/>
        <p:txBody>
          <a:bodyPr/>
          <a:lstStyle/>
          <a:p>
            <a:fld id="{4544B8C7-B2D2-4DDA-9530-2CAC68001EFA}" type="slidenum">
              <a:rPr lang="en-IN" smtClean="0"/>
              <a:pPr/>
              <a:t>14</a:t>
            </a:fld>
            <a:endParaRPr lang="en-IN" dirty="0"/>
          </a:p>
        </p:txBody>
      </p:sp>
      <p:pic>
        <p:nvPicPr>
          <p:cNvPr id="6" name="Picture 5">
            <a:extLst>
              <a:ext uri="{FF2B5EF4-FFF2-40B4-BE49-F238E27FC236}">
                <a16:creationId xmlns:a16="http://schemas.microsoft.com/office/drawing/2014/main" id="{669A8113-C29F-4E96-A5EC-032C7ACA5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564904"/>
            <a:ext cx="5256584" cy="3740646"/>
          </a:xfrm>
          <a:prstGeom prst="rect">
            <a:avLst/>
          </a:prstGeom>
        </p:spPr>
      </p:pic>
    </p:spTree>
    <p:extLst>
      <p:ext uri="{BB962C8B-B14F-4D97-AF65-F5344CB8AC3E}">
        <p14:creationId xmlns:p14="http://schemas.microsoft.com/office/powerpoint/2010/main" val="227884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A815-B418-4CEB-966A-D332C37EBC83}"/>
              </a:ext>
            </a:extLst>
          </p:cNvPr>
          <p:cNvSpPr>
            <a:spLocks noGrp="1"/>
          </p:cNvSpPr>
          <p:nvPr>
            <p:ph type="title"/>
          </p:nvPr>
        </p:nvSpPr>
        <p:spPr>
          <a:xfrm>
            <a:off x="1356947" y="161329"/>
            <a:ext cx="7498080" cy="1143000"/>
          </a:xfrm>
        </p:spPr>
        <p:txBody>
          <a:bodyPr>
            <a:normAutofit/>
          </a:bodyPr>
          <a:lstStyle/>
          <a:p>
            <a:r>
              <a:rPr lang="en-IN" sz="3600" dirty="0">
                <a:effectLst/>
              </a:rPr>
              <a:t>Comparison for video 2</a:t>
            </a:r>
          </a:p>
        </p:txBody>
      </p:sp>
      <p:pic>
        <p:nvPicPr>
          <p:cNvPr id="6" name="Content Placeholder 5">
            <a:extLst>
              <a:ext uri="{FF2B5EF4-FFF2-40B4-BE49-F238E27FC236}">
                <a16:creationId xmlns:a16="http://schemas.microsoft.com/office/drawing/2014/main" id="{9203BA9F-E33A-4C8F-8499-B4ABF883A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48346"/>
            <a:ext cx="3528392" cy="2628726"/>
          </a:xfrm>
        </p:spPr>
      </p:pic>
      <p:sp>
        <p:nvSpPr>
          <p:cNvPr id="4" name="Slide Number Placeholder 3">
            <a:extLst>
              <a:ext uri="{FF2B5EF4-FFF2-40B4-BE49-F238E27FC236}">
                <a16:creationId xmlns:a16="http://schemas.microsoft.com/office/drawing/2014/main" id="{CB299490-51F3-40F7-B217-76529ACBA201}"/>
              </a:ext>
            </a:extLst>
          </p:cNvPr>
          <p:cNvSpPr>
            <a:spLocks noGrp="1"/>
          </p:cNvSpPr>
          <p:nvPr>
            <p:ph type="sldNum" sz="quarter" idx="12"/>
          </p:nvPr>
        </p:nvSpPr>
        <p:spPr/>
        <p:txBody>
          <a:bodyPr/>
          <a:lstStyle/>
          <a:p>
            <a:fld id="{4544B8C7-B2D2-4DDA-9530-2CAC68001EFA}" type="slidenum">
              <a:rPr lang="en-IN" smtClean="0"/>
              <a:pPr/>
              <a:t>15</a:t>
            </a:fld>
            <a:endParaRPr lang="en-IN" dirty="0"/>
          </a:p>
        </p:txBody>
      </p:sp>
      <p:pic>
        <p:nvPicPr>
          <p:cNvPr id="8" name="Picture 7">
            <a:extLst>
              <a:ext uri="{FF2B5EF4-FFF2-40B4-BE49-F238E27FC236}">
                <a16:creationId xmlns:a16="http://schemas.microsoft.com/office/drawing/2014/main" id="{F0814906-D40B-4AE6-969D-101F14289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856" y="1448346"/>
            <a:ext cx="3528392" cy="2628725"/>
          </a:xfrm>
          <a:prstGeom prst="rect">
            <a:avLst/>
          </a:prstGeom>
        </p:spPr>
      </p:pic>
      <p:sp>
        <p:nvSpPr>
          <p:cNvPr id="9" name="TextBox 8">
            <a:extLst>
              <a:ext uri="{FF2B5EF4-FFF2-40B4-BE49-F238E27FC236}">
                <a16:creationId xmlns:a16="http://schemas.microsoft.com/office/drawing/2014/main" id="{5B7713FC-6015-4FD3-B891-C7BCB2FE2CF4}"/>
              </a:ext>
            </a:extLst>
          </p:cNvPr>
          <p:cNvSpPr txBox="1"/>
          <p:nvPr/>
        </p:nvSpPr>
        <p:spPr>
          <a:xfrm>
            <a:off x="1619672" y="4221088"/>
            <a:ext cx="2808312" cy="369332"/>
          </a:xfrm>
          <a:prstGeom prst="rect">
            <a:avLst/>
          </a:prstGeom>
          <a:noFill/>
        </p:spPr>
        <p:txBody>
          <a:bodyPr wrap="square" rtlCol="0">
            <a:spAutoFit/>
          </a:bodyPr>
          <a:lstStyle/>
          <a:p>
            <a:r>
              <a:rPr lang="en-IN" dirty="0"/>
              <a:t>   Result of optical flow</a:t>
            </a:r>
          </a:p>
        </p:txBody>
      </p:sp>
      <p:sp>
        <p:nvSpPr>
          <p:cNvPr id="10" name="TextBox 9">
            <a:extLst>
              <a:ext uri="{FF2B5EF4-FFF2-40B4-BE49-F238E27FC236}">
                <a16:creationId xmlns:a16="http://schemas.microsoft.com/office/drawing/2014/main" id="{B561719D-F6CF-4E8C-B954-BAB959FAC101}"/>
              </a:ext>
            </a:extLst>
          </p:cNvPr>
          <p:cNvSpPr txBox="1"/>
          <p:nvPr/>
        </p:nvSpPr>
        <p:spPr>
          <a:xfrm>
            <a:off x="5436096" y="4221088"/>
            <a:ext cx="3406152" cy="369332"/>
          </a:xfrm>
          <a:prstGeom prst="rect">
            <a:avLst/>
          </a:prstGeom>
          <a:noFill/>
        </p:spPr>
        <p:txBody>
          <a:bodyPr wrap="square" rtlCol="0">
            <a:spAutoFit/>
          </a:bodyPr>
          <a:lstStyle/>
          <a:p>
            <a:r>
              <a:rPr lang="en-IN" dirty="0"/>
              <a:t> Result of background subtraction</a:t>
            </a:r>
          </a:p>
        </p:txBody>
      </p:sp>
    </p:spTree>
    <p:extLst>
      <p:ext uri="{BB962C8B-B14F-4D97-AF65-F5344CB8AC3E}">
        <p14:creationId xmlns:p14="http://schemas.microsoft.com/office/powerpoint/2010/main" val="354489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rPr>
              <a:t>Conclusion And Future Works</a:t>
            </a:r>
          </a:p>
        </p:txBody>
      </p:sp>
      <p:sp>
        <p:nvSpPr>
          <p:cNvPr id="4" name="Slide Number Placeholder 3"/>
          <p:cNvSpPr>
            <a:spLocks noGrp="1"/>
          </p:cNvSpPr>
          <p:nvPr>
            <p:ph type="sldNum" sz="quarter" idx="12"/>
          </p:nvPr>
        </p:nvSpPr>
        <p:spPr/>
        <p:txBody>
          <a:bodyPr/>
          <a:lstStyle/>
          <a:p>
            <a:fld id="{4544B8C7-B2D2-4DDA-9530-2CAC68001EFA}" type="slidenum">
              <a:rPr lang="en-IN" smtClean="0"/>
              <a:pPr/>
              <a:t>16</a:t>
            </a:fld>
            <a:endParaRPr lang="en-IN" dirty="0"/>
          </a:p>
        </p:txBody>
      </p:sp>
      <p:sp>
        <p:nvSpPr>
          <p:cNvPr id="7" name="Content Placeholder 6">
            <a:extLst>
              <a:ext uri="{FF2B5EF4-FFF2-40B4-BE49-F238E27FC236}">
                <a16:creationId xmlns:a16="http://schemas.microsoft.com/office/drawing/2014/main" id="{CD665BF5-EBD2-4AE8-98A8-6A97A1141701}"/>
              </a:ext>
            </a:extLst>
          </p:cNvPr>
          <p:cNvSpPr>
            <a:spLocks noGrp="1"/>
          </p:cNvSpPr>
          <p:nvPr>
            <p:ph idx="1"/>
          </p:nvPr>
        </p:nvSpPr>
        <p:spPr>
          <a:xfrm>
            <a:off x="1435608" y="1447800"/>
            <a:ext cx="7498080" cy="4285456"/>
          </a:xfrm>
        </p:spPr>
        <p:txBody>
          <a:bodyPr>
            <a:normAutofit lnSpcReduction="10000"/>
          </a:bodyPr>
          <a:lstStyle/>
          <a:p>
            <a:r>
              <a:rPr lang="en-IN" dirty="0"/>
              <a:t>It can be clearly seen from the obtained comparison tables that optical flow method provided a greater accuracy than the background subtraction method.</a:t>
            </a:r>
          </a:p>
          <a:p>
            <a:endParaRPr lang="en-IN" dirty="0"/>
          </a:p>
          <a:p>
            <a:r>
              <a:rPr lang="en-IN" dirty="0"/>
              <a:t>Also,  in this project we were able to calculate only moving pedestrians. In the future , we aim to also count stationary persons.</a:t>
            </a:r>
          </a:p>
        </p:txBody>
      </p:sp>
    </p:spTree>
    <p:extLst>
      <p:ext uri="{BB962C8B-B14F-4D97-AF65-F5344CB8AC3E}">
        <p14:creationId xmlns:p14="http://schemas.microsoft.com/office/powerpoint/2010/main" val="165662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1143000"/>
          </a:xfrm>
        </p:spPr>
        <p:txBody>
          <a:bodyPr>
            <a:normAutofit/>
          </a:bodyPr>
          <a:lstStyle/>
          <a:p>
            <a:r>
              <a:rPr lang="en-IN" sz="3600" b="1" dirty="0"/>
              <a:t>  Outline</a:t>
            </a:r>
          </a:p>
        </p:txBody>
      </p:sp>
      <p:sp>
        <p:nvSpPr>
          <p:cNvPr id="3" name="Content Placeholder 2"/>
          <p:cNvSpPr>
            <a:spLocks noGrp="1"/>
          </p:cNvSpPr>
          <p:nvPr>
            <p:ph idx="1"/>
          </p:nvPr>
        </p:nvSpPr>
        <p:spPr>
          <a:xfrm>
            <a:off x="1357290" y="1142984"/>
            <a:ext cx="7498080" cy="4800600"/>
          </a:xfrm>
        </p:spPr>
        <p:txBody>
          <a:bodyPr>
            <a:normAutofit/>
          </a:bodyPr>
          <a:lstStyle/>
          <a:p>
            <a:pPr marL="596646" indent="-514350">
              <a:buFont typeface="+mj-lt"/>
              <a:buAutoNum type="arabicPeriod"/>
            </a:pPr>
            <a:r>
              <a:rPr lang="en-IN" dirty="0"/>
              <a:t>Introduction</a:t>
            </a:r>
          </a:p>
          <a:p>
            <a:pPr marL="596646" indent="-514350">
              <a:buFont typeface="+mj-lt"/>
              <a:buAutoNum type="arabicPeriod"/>
            </a:pPr>
            <a:r>
              <a:rPr lang="en-IN" dirty="0"/>
              <a:t>Problem Description</a:t>
            </a:r>
          </a:p>
          <a:p>
            <a:pPr marL="596646" indent="-514350">
              <a:buFont typeface="+mj-lt"/>
              <a:buAutoNum type="arabicPeriod"/>
            </a:pPr>
            <a:r>
              <a:rPr lang="en-IN" dirty="0"/>
              <a:t>Approach</a:t>
            </a:r>
          </a:p>
          <a:p>
            <a:pPr marL="870966" lvl="1" indent="-514350">
              <a:buFont typeface="+mj-lt"/>
              <a:buAutoNum type="alphaLcPeriod"/>
            </a:pPr>
            <a:r>
              <a:rPr lang="en-IN" sz="2400" dirty="0"/>
              <a:t>Optical flow computation</a:t>
            </a:r>
          </a:p>
          <a:p>
            <a:pPr marL="870966" lvl="1" indent="-514350">
              <a:buFont typeface="+mj-lt"/>
              <a:buAutoNum type="alphaLcPeriod"/>
            </a:pPr>
            <a:r>
              <a:rPr lang="en-IN" sz="2400" dirty="0"/>
              <a:t>Image thresholding</a:t>
            </a:r>
          </a:p>
          <a:p>
            <a:pPr marL="870966" lvl="1" indent="-514350">
              <a:buFont typeface="+mj-lt"/>
              <a:buAutoNum type="alphaLcPeriod"/>
            </a:pPr>
            <a:r>
              <a:rPr lang="en-IN" sz="2400" dirty="0"/>
              <a:t>Morphological processing and noise removal</a:t>
            </a:r>
          </a:p>
          <a:p>
            <a:pPr marL="870966" lvl="1" indent="-514350">
              <a:buFont typeface="+mj-lt"/>
              <a:buAutoNum type="alphaLcPeriod"/>
            </a:pPr>
            <a:r>
              <a:rPr lang="en-IN" sz="2400" dirty="0"/>
              <a:t>Contours detection and extraction</a:t>
            </a:r>
          </a:p>
          <a:p>
            <a:pPr marL="596646" indent="-514350">
              <a:buFont typeface="+mj-lt"/>
              <a:buAutoNum type="arabicPeriod"/>
            </a:pPr>
            <a:r>
              <a:rPr lang="en-IN" dirty="0"/>
              <a:t>Results and analysis</a:t>
            </a:r>
          </a:p>
          <a:p>
            <a:pPr marL="596646" indent="-514350">
              <a:buFont typeface="+mj-lt"/>
              <a:buAutoNum type="arabicPeriod"/>
            </a:pPr>
            <a:r>
              <a:rPr lang="en-IN" dirty="0"/>
              <a:t>Conclusion and future works </a:t>
            </a:r>
          </a:p>
          <a:p>
            <a:pPr marL="596646" indent="-514350">
              <a:buFont typeface="+mj-lt"/>
              <a:buAutoNum type="arabicPeriod"/>
            </a:pPr>
            <a:endParaRPr lang="en-IN" dirty="0"/>
          </a:p>
          <a:p>
            <a:pPr marL="596646" indent="-51435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4544B8C7-B2D2-4DDA-9530-2CAC68001EFA}" type="slidenum">
              <a:rPr lang="en-IN" smtClean="0"/>
              <a:pPr/>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86DD-4576-4508-B0DF-3706161947DC}"/>
              </a:ext>
            </a:extLst>
          </p:cNvPr>
          <p:cNvSpPr>
            <a:spLocks noGrp="1"/>
          </p:cNvSpPr>
          <p:nvPr>
            <p:ph type="title"/>
          </p:nvPr>
        </p:nvSpPr>
        <p:spPr>
          <a:xfrm>
            <a:off x="1435608" y="274638"/>
            <a:ext cx="6664784" cy="922114"/>
          </a:xfrm>
        </p:spPr>
        <p:txBody>
          <a:bodyPr>
            <a:normAutofit/>
          </a:bodyPr>
          <a:lstStyle/>
          <a:p>
            <a:r>
              <a:rPr lang="en-IN" sz="3600" b="1" dirty="0"/>
              <a:t>Introduction</a:t>
            </a:r>
          </a:p>
        </p:txBody>
      </p:sp>
      <p:sp>
        <p:nvSpPr>
          <p:cNvPr id="3" name="Content Placeholder 2">
            <a:extLst>
              <a:ext uri="{FF2B5EF4-FFF2-40B4-BE49-F238E27FC236}">
                <a16:creationId xmlns:a16="http://schemas.microsoft.com/office/drawing/2014/main" id="{AF8D2D25-4056-48AE-945B-180DEE9EF9B6}"/>
              </a:ext>
            </a:extLst>
          </p:cNvPr>
          <p:cNvSpPr>
            <a:spLocks noGrp="1"/>
          </p:cNvSpPr>
          <p:nvPr>
            <p:ph idx="1"/>
          </p:nvPr>
        </p:nvSpPr>
        <p:spPr>
          <a:xfrm>
            <a:off x="1435608" y="1447800"/>
            <a:ext cx="7498080" cy="4800600"/>
          </a:xfrm>
        </p:spPr>
        <p:txBody>
          <a:bodyPr>
            <a:normAutofit/>
          </a:bodyPr>
          <a:lstStyle/>
          <a:p>
            <a:pPr marL="82296" indent="0" algn="just">
              <a:buNone/>
            </a:pPr>
            <a:r>
              <a:rPr lang="en-IN" sz="2800" dirty="0"/>
              <a:t>Pedestrian counting is important in various domains, from marketing to video surveillance. The large number of pedestrians flooding through the entrance paths of transportation stations, buildings and shopping malls represents an ongoing challenge for decision makers in charge of ensuring both public safety and business improvement. </a:t>
            </a:r>
          </a:p>
        </p:txBody>
      </p:sp>
      <p:sp>
        <p:nvSpPr>
          <p:cNvPr id="4" name="Slide Number Placeholder 3">
            <a:extLst>
              <a:ext uri="{FF2B5EF4-FFF2-40B4-BE49-F238E27FC236}">
                <a16:creationId xmlns:a16="http://schemas.microsoft.com/office/drawing/2014/main" id="{BCB1D9BD-0D34-4235-B987-D28D270C08B2}"/>
              </a:ext>
            </a:extLst>
          </p:cNvPr>
          <p:cNvSpPr>
            <a:spLocks noGrp="1"/>
          </p:cNvSpPr>
          <p:nvPr>
            <p:ph type="sldNum" sz="quarter" idx="12"/>
          </p:nvPr>
        </p:nvSpPr>
        <p:spPr/>
        <p:txBody>
          <a:bodyPr/>
          <a:lstStyle/>
          <a:p>
            <a:fld id="{4544B8C7-B2D2-4DDA-9530-2CAC68001EFA}" type="slidenum">
              <a:rPr lang="en-IN" smtClean="0"/>
              <a:pPr/>
              <a:t>3</a:t>
            </a:fld>
            <a:endParaRPr lang="en-IN" dirty="0"/>
          </a:p>
        </p:txBody>
      </p:sp>
    </p:spTree>
    <p:extLst>
      <p:ext uri="{BB962C8B-B14F-4D97-AF65-F5344CB8AC3E}">
        <p14:creationId xmlns:p14="http://schemas.microsoft.com/office/powerpoint/2010/main" val="323441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rmAutofit/>
          </a:bodyPr>
          <a:lstStyle/>
          <a:p>
            <a:r>
              <a:rPr lang="en-IN" sz="3600" b="1" dirty="0">
                <a:effectLst>
                  <a:outerShdw blurRad="38100" dist="38100" dir="2700000" algn="tl">
                    <a:srgbClr val="000000">
                      <a:alpha val="43137"/>
                    </a:srgbClr>
                  </a:outerShdw>
                </a:effectLst>
              </a:rPr>
              <a:t>Problem Description</a:t>
            </a:r>
          </a:p>
        </p:txBody>
      </p:sp>
      <p:sp>
        <p:nvSpPr>
          <p:cNvPr id="3" name="Content Placeholder 2"/>
          <p:cNvSpPr>
            <a:spLocks noGrp="1"/>
          </p:cNvSpPr>
          <p:nvPr>
            <p:ph idx="1"/>
          </p:nvPr>
        </p:nvSpPr>
        <p:spPr>
          <a:xfrm>
            <a:off x="1006980" y="1162072"/>
            <a:ext cx="7498080" cy="4800600"/>
          </a:xfrm>
        </p:spPr>
        <p:txBody>
          <a:bodyPr>
            <a:normAutofit/>
          </a:bodyPr>
          <a:lstStyle/>
          <a:p>
            <a:pPr>
              <a:buNone/>
            </a:pPr>
            <a:r>
              <a:rPr lang="en-IN" sz="2800" dirty="0"/>
              <a:t>  </a:t>
            </a:r>
          </a:p>
          <a:p>
            <a:pPr marL="82296" indent="0" algn="just">
              <a:buNone/>
            </a:pPr>
            <a:r>
              <a:rPr lang="en-IN" sz="2800" dirty="0"/>
              <a:t>Traditionally, pedestrian counting is conducted manually, which entails high cost and may introduce human error. Therefore, automatic pedestrian counting has received much attention. The main aim of this project is to count the number of pedestrian in video sequence retrieved by a single stationary camera.</a:t>
            </a:r>
          </a:p>
          <a:p>
            <a:pPr>
              <a:buNone/>
            </a:pPr>
            <a:endParaRPr lang="en-IN" sz="2800" dirty="0"/>
          </a:p>
          <a:p>
            <a:pPr>
              <a:buNone/>
            </a:pPr>
            <a:r>
              <a:rPr lang="en-IN" sz="2800" dirty="0"/>
              <a:t>   </a:t>
            </a:r>
          </a:p>
        </p:txBody>
      </p:sp>
      <p:sp>
        <p:nvSpPr>
          <p:cNvPr id="4" name="Slide Number Placeholder 3"/>
          <p:cNvSpPr>
            <a:spLocks noGrp="1"/>
          </p:cNvSpPr>
          <p:nvPr>
            <p:ph type="sldNum" sz="quarter" idx="12"/>
          </p:nvPr>
        </p:nvSpPr>
        <p:spPr/>
        <p:txBody>
          <a:bodyPr/>
          <a:lstStyle/>
          <a:p>
            <a:fld id="{4544B8C7-B2D2-4DDA-9530-2CAC68001EFA}" type="slidenum">
              <a:rPr lang="en-IN" smtClean="0"/>
              <a:pPr/>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006"/>
            <a:ext cx="7498080" cy="809706"/>
          </a:xfrm>
        </p:spPr>
        <p:txBody>
          <a:bodyPr>
            <a:normAutofit/>
          </a:bodyPr>
          <a:lstStyle/>
          <a:p>
            <a:pPr algn="ctr"/>
            <a:r>
              <a:rPr lang="en-IN" sz="3600" dirty="0"/>
              <a:t>    </a:t>
            </a:r>
            <a:r>
              <a:rPr lang="en-IN" sz="3600" b="1" dirty="0">
                <a:effectLst>
                  <a:outerShdw blurRad="38100" dist="38100" dir="2700000" algn="tl">
                    <a:srgbClr val="000000">
                      <a:alpha val="43137"/>
                    </a:srgbClr>
                  </a:outerShdw>
                </a:effectLst>
              </a:rPr>
              <a:t>Approach</a:t>
            </a:r>
          </a:p>
        </p:txBody>
      </p:sp>
      <p:pic>
        <p:nvPicPr>
          <p:cNvPr id="6" name="Content Placeholder 5">
            <a:extLst>
              <a:ext uri="{FF2B5EF4-FFF2-40B4-BE49-F238E27FC236}">
                <a16:creationId xmlns:a16="http://schemas.microsoft.com/office/drawing/2014/main" id="{59608B8E-ED14-4260-A9DE-C53D85780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872" y="620688"/>
            <a:ext cx="3528392" cy="5688632"/>
          </a:xfrm>
        </p:spPr>
      </p:pic>
      <p:sp>
        <p:nvSpPr>
          <p:cNvPr id="4" name="Slide Number Placeholder 3"/>
          <p:cNvSpPr>
            <a:spLocks noGrp="1"/>
          </p:cNvSpPr>
          <p:nvPr>
            <p:ph type="sldNum" sz="quarter" idx="12"/>
          </p:nvPr>
        </p:nvSpPr>
        <p:spPr/>
        <p:txBody>
          <a:bodyPr/>
          <a:lstStyle/>
          <a:p>
            <a:fld id="{4544B8C7-B2D2-4DDA-9530-2CAC68001EFA}"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rPr>
              <a:t>Optical Flow Computation</a:t>
            </a:r>
          </a:p>
        </p:txBody>
      </p:sp>
      <p:sp>
        <p:nvSpPr>
          <p:cNvPr id="4" name="Slide Number Placeholder 3"/>
          <p:cNvSpPr>
            <a:spLocks noGrp="1"/>
          </p:cNvSpPr>
          <p:nvPr>
            <p:ph type="sldNum" sz="quarter" idx="12"/>
          </p:nvPr>
        </p:nvSpPr>
        <p:spPr/>
        <p:txBody>
          <a:bodyPr/>
          <a:lstStyle/>
          <a:p>
            <a:fld id="{4544B8C7-B2D2-4DDA-9530-2CAC68001EFA}" type="slidenum">
              <a:rPr lang="en-IN" smtClean="0"/>
              <a:pPr/>
              <a:t>6</a:t>
            </a:fld>
            <a:endParaRPr lang="en-IN" dirty="0"/>
          </a:p>
        </p:txBody>
      </p:sp>
      <p:sp>
        <p:nvSpPr>
          <p:cNvPr id="5" name="Content Placeholder 4">
            <a:extLst>
              <a:ext uri="{FF2B5EF4-FFF2-40B4-BE49-F238E27FC236}">
                <a16:creationId xmlns:a16="http://schemas.microsoft.com/office/drawing/2014/main" id="{872983A9-1AF5-4AD8-BB2D-17569BDA5ECB}"/>
              </a:ext>
            </a:extLst>
          </p:cNvPr>
          <p:cNvSpPr>
            <a:spLocks noGrp="1"/>
          </p:cNvSpPr>
          <p:nvPr>
            <p:ph idx="1"/>
          </p:nvPr>
        </p:nvSpPr>
        <p:spPr/>
        <p:txBody>
          <a:bodyPr>
            <a:normAutofit/>
          </a:bodyPr>
          <a:lstStyle/>
          <a:p>
            <a:pPr marL="82296" indent="0" algn="just">
              <a:buNone/>
            </a:pPr>
            <a:endParaRPr lang="en-IN" sz="2600" dirty="0"/>
          </a:p>
          <a:p>
            <a:pPr algn="just">
              <a:buFont typeface="Arial" panose="020B0604020202020204" pitchFamily="34" charset="0"/>
              <a:buChar char="•"/>
            </a:pPr>
            <a:r>
              <a:rPr lang="en-IN" sz="2600" dirty="0"/>
              <a:t>Optical flow computation is useful for detection, tracking and understanding the behaviour of the object. </a:t>
            </a:r>
          </a:p>
          <a:p>
            <a:pPr marL="82296" indent="0" algn="just">
              <a:buNone/>
            </a:pPr>
            <a:endParaRPr lang="en-IN" sz="2600" dirty="0"/>
          </a:p>
          <a:p>
            <a:pPr algn="just">
              <a:buFont typeface="Arial" panose="020B0604020202020204" pitchFamily="34" charset="0"/>
              <a:buChar char="•"/>
            </a:pPr>
            <a:r>
              <a:rPr lang="en-IN" sz="2600" dirty="0"/>
              <a:t>Traditionally, in video surveillance with a fixed camera, researchers use background subtraction method, where foreground objects are extracted from video if the pixels in the current frame deviate significantly from the background. </a:t>
            </a:r>
          </a:p>
          <a:p>
            <a:pPr algn="just">
              <a:buFont typeface="Arial" panose="020B0604020202020204" pitchFamily="34" charset="0"/>
              <a:buChar char="•"/>
            </a:pPr>
            <a:endParaRPr lang="en-IN" sz="2600" dirty="0"/>
          </a:p>
          <a:p>
            <a:pPr marL="82296" indent="0" algn="just">
              <a:buNone/>
            </a:pPr>
            <a:endParaRPr lang="en-IN" sz="2600" dirty="0"/>
          </a:p>
          <a:p>
            <a:pPr algn="just">
              <a:buFont typeface="Arial" panose="020B0604020202020204" pitchFamily="34" charset="0"/>
              <a:buChar char="•"/>
            </a:pPr>
            <a:endParaRPr lang="en-IN"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7EAD12-7032-40A6-81B1-38817C87FD24}"/>
              </a:ext>
            </a:extLst>
          </p:cNvPr>
          <p:cNvSpPr>
            <a:spLocks noGrp="1"/>
          </p:cNvSpPr>
          <p:nvPr>
            <p:ph type="sldNum" sz="quarter" idx="12"/>
          </p:nvPr>
        </p:nvSpPr>
        <p:spPr/>
        <p:txBody>
          <a:bodyPr/>
          <a:lstStyle/>
          <a:p>
            <a:fld id="{4544B8C7-B2D2-4DDA-9530-2CAC68001EFA}" type="slidenum">
              <a:rPr lang="en-IN" smtClean="0"/>
              <a:pPr/>
              <a:t>7</a:t>
            </a:fld>
            <a:endParaRPr lang="en-IN" dirty="0"/>
          </a:p>
        </p:txBody>
      </p:sp>
      <p:sp>
        <p:nvSpPr>
          <p:cNvPr id="13" name="Title 1">
            <a:extLst>
              <a:ext uri="{FF2B5EF4-FFF2-40B4-BE49-F238E27FC236}">
                <a16:creationId xmlns:a16="http://schemas.microsoft.com/office/drawing/2014/main" id="{7AF24F52-8F65-4E5D-9FEB-7B76BFB44853}"/>
              </a:ext>
            </a:extLst>
          </p:cNvPr>
          <p:cNvSpPr>
            <a:spLocks noGrp="1"/>
          </p:cNvSpPr>
          <p:nvPr>
            <p:ph idx="1"/>
          </p:nvPr>
        </p:nvSpPr>
        <p:spPr>
          <a:xfrm>
            <a:off x="1435100" y="404813"/>
            <a:ext cx="7499350" cy="5843587"/>
          </a:xfrm>
        </p:spPr>
        <p:txBody>
          <a:bodyPr>
            <a:normAutofit/>
          </a:bodyPr>
          <a:lstStyle/>
          <a:p>
            <a:pPr>
              <a:buFont typeface="Arial" panose="020B0604020202020204" pitchFamily="34" charset="0"/>
              <a:buChar char="•"/>
            </a:pPr>
            <a:endParaRPr lang="en-IN" sz="2600" dirty="0"/>
          </a:p>
          <a:p>
            <a:pPr marL="82296" indent="0">
              <a:buNone/>
            </a:pPr>
            <a:endParaRPr lang="en-IN" sz="2600" dirty="0"/>
          </a:p>
          <a:p>
            <a:pPr>
              <a:buFont typeface="Arial" panose="020B0604020202020204" pitchFamily="34" charset="0"/>
              <a:buChar char="•"/>
            </a:pPr>
            <a:r>
              <a:rPr lang="en-IN" sz="2600" dirty="0"/>
              <a:t>In this project, foreground mask, that is generated by optical flow, </a:t>
            </a:r>
            <a:r>
              <a:rPr lang="en-IN" sz="2600" i="1" dirty="0" err="1"/>
              <a:t>f</a:t>
            </a:r>
            <a:r>
              <a:rPr lang="en-IN" sz="2600" i="1" baseline="-25000" dirty="0" err="1"/>
              <a:t>hs</a:t>
            </a:r>
            <a:r>
              <a:rPr lang="en-IN" sz="2600" i="1" dirty="0"/>
              <a:t>(x, y, t) </a:t>
            </a:r>
            <a:r>
              <a:rPr lang="en-IN" sz="2600" dirty="0"/>
              <a:t>is used. Two consecutive frames </a:t>
            </a:r>
            <a:r>
              <a:rPr lang="en-IN" sz="2600" i="1" dirty="0"/>
              <a:t>f(x, y, t) </a:t>
            </a:r>
            <a:r>
              <a:rPr lang="en-IN" sz="2600" dirty="0"/>
              <a:t>and </a:t>
            </a:r>
            <a:r>
              <a:rPr lang="en-IN" sz="2600" i="1" dirty="0"/>
              <a:t>f(x +dx, </a:t>
            </a:r>
            <a:r>
              <a:rPr lang="en-IN" sz="2600" i="1" dirty="0" err="1"/>
              <a:t>y+dy</a:t>
            </a:r>
            <a:r>
              <a:rPr lang="en-IN" sz="2600" i="1" dirty="0"/>
              <a:t>, </a:t>
            </a:r>
            <a:r>
              <a:rPr lang="en-IN" sz="2600" i="1" dirty="0" err="1"/>
              <a:t>t+dt</a:t>
            </a:r>
            <a:r>
              <a:rPr lang="en-IN" sz="2600" i="1" dirty="0"/>
              <a:t>) </a:t>
            </a:r>
            <a:r>
              <a:rPr lang="en-IN" sz="2600" dirty="0"/>
              <a:t>are applied to foreground extraction block. Then the dense optical flow is computed between the adjacent frames</a:t>
            </a:r>
          </a:p>
          <a:p>
            <a:pPr marL="82296" indent="0">
              <a:buNone/>
            </a:pPr>
            <a:endParaRPr lang="en-IN" sz="2600" dirty="0"/>
          </a:p>
          <a:p>
            <a:pPr>
              <a:buFont typeface="Arial" panose="020B0604020202020204" pitchFamily="34" charset="0"/>
              <a:buChar char="•"/>
            </a:pPr>
            <a:r>
              <a:rPr lang="en-IN" sz="2600" dirty="0"/>
              <a:t>For each frame, after calculating optical flow, velocity vectors of all the points in the 2-D plane are obtained.</a:t>
            </a:r>
          </a:p>
        </p:txBody>
      </p:sp>
    </p:spTree>
    <p:extLst>
      <p:ext uri="{BB962C8B-B14F-4D97-AF65-F5344CB8AC3E}">
        <p14:creationId xmlns:p14="http://schemas.microsoft.com/office/powerpoint/2010/main" val="104506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526"/>
            <a:ext cx="7498080" cy="1143000"/>
          </a:xfrm>
        </p:spPr>
        <p:txBody>
          <a:bodyPr>
            <a:normAutofit/>
          </a:bodyPr>
          <a:lstStyle/>
          <a:p>
            <a:r>
              <a:rPr lang="en-IN" sz="3600" b="1" dirty="0"/>
              <a:t>Image Thresholding</a:t>
            </a:r>
          </a:p>
        </p:txBody>
      </p:sp>
      <p:sp>
        <p:nvSpPr>
          <p:cNvPr id="3" name="Content Placeholder 2"/>
          <p:cNvSpPr>
            <a:spLocks noGrp="1"/>
          </p:cNvSpPr>
          <p:nvPr>
            <p:ph idx="1"/>
          </p:nvPr>
        </p:nvSpPr>
        <p:spPr>
          <a:xfrm>
            <a:off x="1043608" y="1220688"/>
            <a:ext cx="7498080" cy="5232648"/>
          </a:xfrm>
        </p:spPr>
        <p:txBody>
          <a:bodyPr>
            <a:noAutofit/>
          </a:bodyPr>
          <a:lstStyle/>
          <a:p>
            <a:pPr algn="just">
              <a:buFont typeface="Arial" panose="020B0604020202020204" pitchFamily="34" charset="0"/>
              <a:buChar char="•"/>
            </a:pPr>
            <a:endParaRPr lang="en-IN" sz="2400" dirty="0"/>
          </a:p>
          <a:p>
            <a:pPr algn="just">
              <a:buFont typeface="Arial" panose="020B0604020202020204" pitchFamily="34" charset="0"/>
              <a:buChar char="•"/>
            </a:pPr>
            <a:r>
              <a:rPr lang="en-IN" sz="2400" dirty="0"/>
              <a:t>From the previous step velocity vectors of all the points in the </a:t>
            </a:r>
            <a:r>
              <a:rPr lang="en-IN" sz="2400" i="1" dirty="0"/>
              <a:t>2-D</a:t>
            </a:r>
            <a:r>
              <a:rPr lang="en-IN" sz="2400" dirty="0"/>
              <a:t> plane are obtained.  Then, the velocity of each point in the frame is computed. </a:t>
            </a:r>
          </a:p>
          <a:p>
            <a:pPr algn="just">
              <a:buFont typeface="Arial" panose="020B0604020202020204" pitchFamily="34" charset="0"/>
              <a:buChar char="•"/>
            </a:pPr>
            <a:endParaRPr lang="en-IN" sz="2400" dirty="0"/>
          </a:p>
          <a:p>
            <a:pPr algn="just">
              <a:buFont typeface="Arial" panose="020B0604020202020204" pitchFamily="34" charset="0"/>
              <a:buChar char="•"/>
            </a:pPr>
            <a:r>
              <a:rPr lang="en-IN" sz="2400" dirty="0"/>
              <a:t>Now the image is converted into the </a:t>
            </a:r>
            <a:r>
              <a:rPr lang="en-IN" sz="2400" dirty="0" err="1"/>
              <a:t>hsv</a:t>
            </a:r>
            <a:r>
              <a:rPr lang="en-IN" sz="2400" dirty="0"/>
              <a:t> image, in such a way such that the value of v(which is the intensity of </a:t>
            </a:r>
            <a:r>
              <a:rPr lang="en-IN" sz="2400" dirty="0" err="1"/>
              <a:t>hsv</a:t>
            </a:r>
            <a:r>
              <a:rPr lang="en-IN" sz="2400" dirty="0"/>
              <a:t> image) is directly correlated with the velocity of the points. </a:t>
            </a:r>
          </a:p>
          <a:p>
            <a:pPr algn="just">
              <a:buFont typeface="Arial" panose="020B0604020202020204" pitchFamily="34" charset="0"/>
              <a:buChar char="•"/>
            </a:pPr>
            <a:endParaRPr lang="en-IN" sz="2400" dirty="0"/>
          </a:p>
          <a:p>
            <a:pPr algn="just">
              <a:buFont typeface="Arial" panose="020B0604020202020204" pitchFamily="34" charset="0"/>
              <a:buChar char="•"/>
            </a:pPr>
            <a:r>
              <a:rPr lang="en-IN" sz="2400" dirty="0"/>
              <a:t>The points which are stationary will have zero(or very less) velocity and hence they will have very less (or zero) intensity in the </a:t>
            </a:r>
            <a:r>
              <a:rPr lang="en-IN" sz="2400" dirty="0" err="1"/>
              <a:t>hsv</a:t>
            </a:r>
            <a:r>
              <a:rPr lang="en-IN" sz="2400" dirty="0"/>
              <a:t> image and vice versa. </a:t>
            </a:r>
          </a:p>
        </p:txBody>
      </p:sp>
      <p:sp>
        <p:nvSpPr>
          <p:cNvPr id="4" name="Slide Number Placeholder 3"/>
          <p:cNvSpPr>
            <a:spLocks noGrp="1"/>
          </p:cNvSpPr>
          <p:nvPr>
            <p:ph type="sldNum" sz="quarter" idx="12"/>
          </p:nvPr>
        </p:nvSpPr>
        <p:spPr/>
        <p:txBody>
          <a:bodyPr/>
          <a:lstStyle/>
          <a:p>
            <a:fld id="{4544B8C7-B2D2-4DDA-9530-2CAC68001EFA}"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38CE1-57B9-4ECE-95A9-E84D4624E5C2}"/>
              </a:ext>
            </a:extLst>
          </p:cNvPr>
          <p:cNvSpPr>
            <a:spLocks noGrp="1"/>
          </p:cNvSpPr>
          <p:nvPr>
            <p:ph idx="1"/>
          </p:nvPr>
        </p:nvSpPr>
        <p:spPr>
          <a:xfrm>
            <a:off x="1259632" y="548680"/>
            <a:ext cx="7498080" cy="5256584"/>
          </a:xfrm>
        </p:spPr>
        <p:txBody>
          <a:bodyPr>
            <a:normAutofit/>
          </a:bodyPr>
          <a:lstStyle/>
          <a:p>
            <a:pPr>
              <a:buFont typeface="Arial" panose="020B0604020202020204" pitchFamily="34" charset="0"/>
              <a:buChar char="•"/>
            </a:pPr>
            <a:r>
              <a:rPr lang="en-IN" sz="2600" dirty="0"/>
              <a:t>The obtained </a:t>
            </a:r>
            <a:r>
              <a:rPr lang="en-IN" sz="2600" dirty="0" err="1"/>
              <a:t>hsv</a:t>
            </a:r>
            <a:r>
              <a:rPr lang="en-IN" sz="2600" dirty="0"/>
              <a:t> image in the previous step is now converted into the binary image by using the concept of threshold. </a:t>
            </a:r>
          </a:p>
          <a:p>
            <a:pPr>
              <a:buFont typeface="Arial" panose="020B0604020202020204" pitchFamily="34" charset="0"/>
              <a:buChar char="•"/>
            </a:pPr>
            <a:endParaRPr lang="en-IN" sz="2600" dirty="0"/>
          </a:p>
          <a:p>
            <a:pPr>
              <a:buFont typeface="Arial" panose="020B0604020202020204" pitchFamily="34" charset="0"/>
              <a:buChar char="•"/>
            </a:pPr>
            <a:r>
              <a:rPr lang="en-IN" sz="2600" dirty="0"/>
              <a:t>The value of threshold which is taken is zero. </a:t>
            </a:r>
          </a:p>
          <a:p>
            <a:pPr>
              <a:buFont typeface="Arial" panose="020B0604020202020204" pitchFamily="34" charset="0"/>
              <a:buChar char="•"/>
            </a:pPr>
            <a:endParaRPr lang="en-IN" sz="2600" dirty="0"/>
          </a:p>
          <a:p>
            <a:pPr>
              <a:buFont typeface="Arial" panose="020B0604020202020204" pitchFamily="34" charset="0"/>
              <a:buChar char="•"/>
            </a:pPr>
            <a:r>
              <a:rPr lang="en-IN" sz="2600" dirty="0"/>
              <a:t>After the above step white patches in the black background will be obtained. Those white patches denotes moving objects</a:t>
            </a:r>
          </a:p>
        </p:txBody>
      </p:sp>
      <p:sp>
        <p:nvSpPr>
          <p:cNvPr id="4" name="Slide Number Placeholder 3">
            <a:extLst>
              <a:ext uri="{FF2B5EF4-FFF2-40B4-BE49-F238E27FC236}">
                <a16:creationId xmlns:a16="http://schemas.microsoft.com/office/drawing/2014/main" id="{D1113D97-EDFC-490C-83F0-791DB2E585A7}"/>
              </a:ext>
            </a:extLst>
          </p:cNvPr>
          <p:cNvSpPr>
            <a:spLocks noGrp="1"/>
          </p:cNvSpPr>
          <p:nvPr>
            <p:ph type="sldNum" sz="quarter" idx="12"/>
          </p:nvPr>
        </p:nvSpPr>
        <p:spPr/>
        <p:txBody>
          <a:bodyPr/>
          <a:lstStyle/>
          <a:p>
            <a:fld id="{4544B8C7-B2D2-4DDA-9530-2CAC68001EFA}" type="slidenum">
              <a:rPr lang="en-IN" smtClean="0"/>
              <a:pPr/>
              <a:t>9</a:t>
            </a:fld>
            <a:endParaRPr lang="en-IN" dirty="0"/>
          </a:p>
        </p:txBody>
      </p:sp>
    </p:spTree>
    <p:extLst>
      <p:ext uri="{BB962C8B-B14F-4D97-AF65-F5344CB8AC3E}">
        <p14:creationId xmlns:p14="http://schemas.microsoft.com/office/powerpoint/2010/main" val="611629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1276</TotalTime>
  <Words>662</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Verdana</vt:lpstr>
      <vt:lpstr>Wingdings 2</vt:lpstr>
      <vt:lpstr>Solstice</vt:lpstr>
      <vt:lpstr>Optical  Flow Analysis For          Pedestrian Counting</vt:lpstr>
      <vt:lpstr>  Outline</vt:lpstr>
      <vt:lpstr>Introduction</vt:lpstr>
      <vt:lpstr>Problem Description</vt:lpstr>
      <vt:lpstr>    Approach</vt:lpstr>
      <vt:lpstr>Optical Flow Computation</vt:lpstr>
      <vt:lpstr>PowerPoint Presentation</vt:lpstr>
      <vt:lpstr>Image Thresholding</vt:lpstr>
      <vt:lpstr>PowerPoint Presentation</vt:lpstr>
      <vt:lpstr>Morphological processing and noise removal</vt:lpstr>
      <vt:lpstr>Contours detection and extraction</vt:lpstr>
      <vt:lpstr>Results and Analysis</vt:lpstr>
      <vt:lpstr>Comparison for video 1</vt:lpstr>
      <vt:lpstr>PowerPoint Presentation</vt:lpstr>
      <vt:lpstr>Comparison for video 2</vt:lpstr>
      <vt:lpstr>Conclusion And Future Works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MOVIE REVIEWS</dc:title>
  <dc:creator>PRAKHAR GUPTA</dc:creator>
  <cp:lastModifiedBy>Swatantra</cp:lastModifiedBy>
  <cp:revision>37</cp:revision>
  <dcterms:created xsi:type="dcterms:W3CDTF">2018-04-29T15:59:07Z</dcterms:created>
  <dcterms:modified xsi:type="dcterms:W3CDTF">2019-09-18T15:03:38Z</dcterms:modified>
</cp:coreProperties>
</file>