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71" r:id="rId5"/>
    <p:sldId id="259" r:id="rId6"/>
    <p:sldId id="272" r:id="rId7"/>
    <p:sldId id="269" r:id="rId8"/>
    <p:sldId id="260" r:id="rId9"/>
    <p:sldId id="261" r:id="rId10"/>
    <p:sldId id="262" r:id="rId11"/>
    <p:sldId id="263" r:id="rId12"/>
    <p:sldId id="264" r:id="rId13"/>
    <p:sldId id="265" r:id="rId14"/>
    <p:sldId id="266" r:id="rId15"/>
    <p:sldId id="267" r:id="rId16"/>
    <p:sldId id="268"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faf80006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faf8000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faf80006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faf8000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faf80006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faf80006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faf8000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faf8000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efaf80006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efaf80006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faf80006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faf80006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efaf80006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efaf80006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fb0e0cc8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fb0e0cc8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fb0e0cc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fb0e0cc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efaf800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efaf800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efaf800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efaf800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28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faf800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faf800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faf800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faf800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94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faf8000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faf8000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faf8000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faf8000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faf80006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faf80006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farmgenie-agrischemes.vercel.app/" TargetMode="External"/><Relationship Id="rId3" Type="http://schemas.openxmlformats.org/officeDocument/2006/relationships/image" Target="../media/image2.png"/><Relationship Id="rId7" Type="http://schemas.openxmlformats.org/officeDocument/2006/relationships/hyperlink" Target="https://farmgenie-rho.vercel.app/"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64.227.135.219:3000/" TargetMode="External"/><Relationship Id="rId5" Type="http://schemas.openxmlformats.org/officeDocument/2006/relationships/hyperlink" Target="https://youtu.be/KXKhoLb8EfA" TargetMode="External"/><Relationship Id="rId4" Type="http://schemas.openxmlformats.org/officeDocument/2006/relationships/hyperlink" Target="https://github.com/swataswayam-14/FarmGeni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6739" y="0"/>
            <a:ext cx="9130522" cy="5143501"/>
          </a:xfrm>
          <a:prstGeom prst="rect">
            <a:avLst/>
          </a:prstGeom>
          <a:noFill/>
          <a:ln>
            <a:noFill/>
          </a:ln>
        </p:spPr>
      </p:pic>
      <p:sp>
        <p:nvSpPr>
          <p:cNvPr id="57" name="Google Shape;57;p13"/>
          <p:cNvSpPr txBox="1"/>
          <p:nvPr/>
        </p:nvSpPr>
        <p:spPr>
          <a:xfrm>
            <a:off x="134400" y="2895500"/>
            <a:ext cx="8697900" cy="19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58" name="Google Shape;58;p13"/>
          <p:cNvSpPr txBox="1"/>
          <p:nvPr/>
        </p:nvSpPr>
        <p:spPr>
          <a:xfrm>
            <a:off x="146600" y="2895500"/>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Team Details</a:t>
            </a:r>
            <a:endParaRPr sz="1800" b="1" dirty="0"/>
          </a:p>
          <a:p>
            <a:pPr marL="0" lvl="0" indent="0" algn="l" rtl="0">
              <a:spcBef>
                <a:spcPts val="0"/>
              </a:spcBef>
              <a:spcAft>
                <a:spcPts val="0"/>
              </a:spcAft>
              <a:buNone/>
            </a:pPr>
            <a:endParaRPr sz="1800" b="1" dirty="0"/>
          </a:p>
          <a:p>
            <a:pPr marL="914400" lvl="1" indent="-342900" algn="l" rtl="0">
              <a:spcBef>
                <a:spcPts val="0"/>
              </a:spcBef>
              <a:spcAft>
                <a:spcPts val="0"/>
              </a:spcAft>
              <a:buSzPts val="1800"/>
              <a:buAutoNum type="alphaLcPeriod"/>
            </a:pPr>
            <a:r>
              <a:rPr lang="en-GB" sz="1800" b="1" dirty="0"/>
              <a:t>Team name: </a:t>
            </a:r>
            <a:r>
              <a:rPr lang="en-GB" sz="1800" b="1" dirty="0" err="1"/>
              <a:t>LocateLabs</a:t>
            </a:r>
            <a:endParaRPr sz="1800" b="1" dirty="0"/>
          </a:p>
          <a:p>
            <a:pPr marL="914400" lvl="1" indent="-342900" algn="l" rtl="0">
              <a:spcBef>
                <a:spcPts val="0"/>
              </a:spcBef>
              <a:spcAft>
                <a:spcPts val="0"/>
              </a:spcAft>
              <a:buSzPts val="1800"/>
              <a:buAutoNum type="alphaLcPeriod"/>
            </a:pPr>
            <a:r>
              <a:rPr lang="en-GB" sz="1800" b="1" dirty="0"/>
              <a:t>Team leader name: </a:t>
            </a:r>
            <a:r>
              <a:rPr lang="en-GB" sz="1800" b="1" dirty="0" err="1"/>
              <a:t>Swata</a:t>
            </a:r>
            <a:r>
              <a:rPr lang="en-GB" sz="1800" b="1" dirty="0"/>
              <a:t> Swayam Dash</a:t>
            </a:r>
            <a:endParaRPr sz="1800" b="1" dirty="0"/>
          </a:p>
          <a:p>
            <a:pPr marL="914400" lvl="1" indent="-342900" algn="l" rtl="0">
              <a:spcBef>
                <a:spcPts val="0"/>
              </a:spcBef>
              <a:spcAft>
                <a:spcPts val="0"/>
              </a:spcAft>
              <a:buSzPts val="1800"/>
              <a:buAutoNum type="alphaLcPeriod"/>
            </a:pPr>
            <a:r>
              <a:rPr lang="en-GB" sz="1800" b="1" dirty="0"/>
              <a:t>Problem Statement: Revolutionizing Agricultural Advisory</a:t>
            </a:r>
            <a:endParaRPr sz="1800" b="1" dirty="0"/>
          </a:p>
          <a:p>
            <a:pPr marL="0" lvl="0" indent="0" algn="l" rtl="0">
              <a:spcBef>
                <a:spcPts val="0"/>
              </a:spcBef>
              <a:spcAft>
                <a:spcPts val="0"/>
              </a:spcAft>
              <a:buNone/>
            </a:pP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4" name="Google Shape;104;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5" name="Google Shape;105;p19"/>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06" name="Google Shape;106;p19"/>
          <p:cNvSpPr txBox="1"/>
          <p:nvPr/>
        </p:nvSpPr>
        <p:spPr>
          <a:xfrm>
            <a:off x="171050" y="867425"/>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Architecture diagram of the proposed solution</a:t>
            </a:r>
            <a:endParaRPr sz="1800" b="1"/>
          </a:p>
        </p:txBody>
      </p:sp>
      <p:pic>
        <p:nvPicPr>
          <p:cNvPr id="2" name="Picture 1">
            <a:extLst>
              <a:ext uri="{FF2B5EF4-FFF2-40B4-BE49-F238E27FC236}">
                <a16:creationId xmlns:a16="http://schemas.microsoft.com/office/drawing/2014/main" id="{CE45A58E-FD48-CE59-E270-5FBB162620A6}"/>
              </a:ext>
            </a:extLst>
          </p:cNvPr>
          <p:cNvPicPr>
            <a:picLocks noChangeAspect="1"/>
          </p:cNvPicPr>
          <p:nvPr/>
        </p:nvPicPr>
        <p:blipFill>
          <a:blip r:embed="rId4"/>
          <a:stretch>
            <a:fillRect/>
          </a:stretch>
        </p:blipFill>
        <p:spPr>
          <a:xfrm>
            <a:off x="2216752" y="1292371"/>
            <a:ext cx="5813468" cy="37327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2" name="Google Shape;112;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3" name="Google Shape;113;p20"/>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14" name="Google Shape;114;p20"/>
          <p:cNvSpPr txBox="1"/>
          <p:nvPr/>
        </p:nvSpPr>
        <p:spPr>
          <a:xfrm>
            <a:off x="158825" y="855225"/>
            <a:ext cx="87843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Technologies to be used in the solution</a:t>
            </a:r>
            <a:endParaRPr sz="1800" b="1"/>
          </a:p>
        </p:txBody>
      </p:sp>
      <p:sp>
        <p:nvSpPr>
          <p:cNvPr id="2" name="Google Shape;113;p20">
            <a:extLst>
              <a:ext uri="{FF2B5EF4-FFF2-40B4-BE49-F238E27FC236}">
                <a16:creationId xmlns:a16="http://schemas.microsoft.com/office/drawing/2014/main" id="{4FB1E4AE-8247-1D5F-A390-336DD87A6880}"/>
              </a:ext>
            </a:extLst>
          </p:cNvPr>
          <p:cNvSpPr txBox="1"/>
          <p:nvPr/>
        </p:nvSpPr>
        <p:spPr>
          <a:xfrm>
            <a:off x="207700" y="996632"/>
            <a:ext cx="8747700" cy="40666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a:p>
            <a:pPr marL="285750" indent="-285750" algn="l">
              <a:buFont typeface="Arial" panose="020B0604020202020204" pitchFamily="34" charset="0"/>
              <a:buChar char="•"/>
            </a:pPr>
            <a:r>
              <a:rPr lang="en-GB" sz="1800" b="1" dirty="0"/>
              <a:t>Client</a:t>
            </a:r>
            <a:r>
              <a:rPr lang="en-GB" sz="1800" dirty="0"/>
              <a:t>: Tailwind CSS, TypeScript, Next.js</a:t>
            </a:r>
          </a:p>
          <a:p>
            <a:pPr algn="l"/>
            <a:endParaRPr lang="en-GB" sz="1800" dirty="0"/>
          </a:p>
          <a:p>
            <a:pPr marL="285750" indent="-285750" algn="l">
              <a:buFont typeface="Arial" panose="020B0604020202020204" pitchFamily="34" charset="0"/>
              <a:buChar char="•"/>
            </a:pPr>
            <a:r>
              <a:rPr lang="en-GB" sz="1800" b="1" dirty="0"/>
              <a:t>Backend</a:t>
            </a:r>
            <a:r>
              <a:rPr lang="en-GB" sz="1800" dirty="0"/>
              <a:t>: Flask, Python, </a:t>
            </a:r>
            <a:r>
              <a:rPr lang="en-GB" sz="1800" dirty="0" err="1"/>
              <a:t>Langchain</a:t>
            </a:r>
            <a:r>
              <a:rPr lang="en-GB" sz="1800" dirty="0"/>
              <a:t>, </a:t>
            </a:r>
            <a:r>
              <a:rPr lang="en-GB" sz="1800" dirty="0" err="1"/>
              <a:t>GeminiPro</a:t>
            </a:r>
            <a:r>
              <a:rPr lang="en-GB" sz="1800" dirty="0"/>
              <a:t> API, </a:t>
            </a:r>
            <a:r>
              <a:rPr lang="en-GB" sz="1800" dirty="0" err="1"/>
              <a:t>peft</a:t>
            </a:r>
            <a:r>
              <a:rPr lang="en-GB" sz="1800" dirty="0"/>
              <a:t> , </a:t>
            </a:r>
            <a:r>
              <a:rPr lang="en-GB" sz="1800" dirty="0" err="1"/>
              <a:t>bitsandbytes</a:t>
            </a:r>
            <a:r>
              <a:rPr lang="en-GB" sz="1800" dirty="0"/>
              <a:t>, transformers</a:t>
            </a:r>
          </a:p>
          <a:p>
            <a:pPr algn="l"/>
            <a:endParaRPr lang="en-GB" sz="1800" dirty="0"/>
          </a:p>
          <a:p>
            <a:pPr marL="285750" indent="-285750" algn="l">
              <a:buFont typeface="Arial" panose="020B0604020202020204" pitchFamily="34" charset="0"/>
              <a:buChar char="•"/>
            </a:pPr>
            <a:r>
              <a:rPr lang="en-GB" sz="1800" b="1" dirty="0"/>
              <a:t>Storage/</a:t>
            </a:r>
            <a:r>
              <a:rPr lang="en-GB" sz="1800" b="1" dirty="0" err="1"/>
              <a:t>VectorStore</a:t>
            </a:r>
            <a:r>
              <a:rPr lang="en-GB" sz="1800" dirty="0"/>
              <a:t>: PostgreSQL, FAISS</a:t>
            </a:r>
          </a:p>
          <a:p>
            <a:pPr algn="l"/>
            <a:endParaRPr lang="en-GB" sz="1800" dirty="0"/>
          </a:p>
          <a:p>
            <a:pPr marL="285750" indent="-285750" algn="l">
              <a:buFont typeface="Arial" panose="020B0604020202020204" pitchFamily="34" charset="0"/>
              <a:buChar char="•"/>
            </a:pPr>
            <a:r>
              <a:rPr lang="en-GB" sz="1800" b="1" dirty="0"/>
              <a:t>Other</a:t>
            </a:r>
            <a:r>
              <a:rPr lang="en-GB" sz="1800" dirty="0"/>
              <a:t> </a:t>
            </a:r>
            <a:r>
              <a:rPr lang="en-GB" sz="1800" b="1" dirty="0"/>
              <a:t>Tools</a:t>
            </a:r>
            <a:r>
              <a:rPr lang="en-GB" sz="1800" dirty="0"/>
              <a:t>: Docker, </a:t>
            </a:r>
            <a:r>
              <a:rPr lang="en-GB" sz="1800" dirty="0" err="1"/>
              <a:t>Vercel</a:t>
            </a:r>
            <a:r>
              <a:rPr lang="en-GB" sz="1800" dirty="0"/>
              <a:t>, </a:t>
            </a:r>
            <a:r>
              <a:rPr lang="en-GB" sz="1800" dirty="0" err="1"/>
              <a:t>Unsloth</a:t>
            </a:r>
            <a:r>
              <a:rPr lang="en-GB" sz="1800" dirty="0"/>
              <a:t>, </a:t>
            </a:r>
            <a:r>
              <a:rPr lang="en-GB" sz="1800" dirty="0" err="1"/>
              <a:t>DigitalOcean</a:t>
            </a:r>
            <a:endParaRPr lang="en-GB" sz="1800" dirty="0"/>
          </a:p>
          <a:p>
            <a:pPr marL="285750" indent="-285750" algn="l">
              <a:buFont typeface="Arial" panose="020B0604020202020204" pitchFamily="34" charset="0"/>
              <a:buChar char="•"/>
            </a:pPr>
            <a:endParaRPr lang="en-GB" sz="1800" dirty="0"/>
          </a:p>
          <a:p>
            <a:pPr marL="285750" indent="-285750" algn="l">
              <a:buFont typeface="Arial" panose="020B0604020202020204" pitchFamily="34" charset="0"/>
              <a:buChar char="•"/>
            </a:pPr>
            <a:r>
              <a:rPr lang="en-GB" sz="1800" b="1" dirty="0"/>
              <a:t>Hardware</a:t>
            </a:r>
            <a:r>
              <a:rPr lang="en-GB" sz="1800" dirty="0"/>
              <a:t>: IoT-enabled devices</a:t>
            </a:r>
          </a:p>
          <a:p>
            <a:pPr marL="0" lvl="0" indent="0" algn="l" rtl="0">
              <a:spcBef>
                <a:spcPts val="0"/>
              </a:spcBef>
              <a:spcAft>
                <a:spcPts val="0"/>
              </a:spcAft>
              <a:buNone/>
            </a:pPr>
            <a:endParaRPr lang="en-GB"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0" name="Google Shape;120;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1" name="Google Shape;121;p21"/>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22" name="Google Shape;122;p21"/>
          <p:cNvSpPr txBox="1"/>
          <p:nvPr/>
        </p:nvSpPr>
        <p:spPr>
          <a:xfrm>
            <a:off x="158825" y="818550"/>
            <a:ext cx="8845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Estimated implementation cost (optional)</a:t>
            </a:r>
          </a:p>
          <a:p>
            <a:pPr marL="0" lvl="0" indent="0" algn="l" rtl="0">
              <a:spcBef>
                <a:spcPts val="0"/>
              </a:spcBef>
              <a:spcAft>
                <a:spcPts val="0"/>
              </a:spcAft>
              <a:buNone/>
            </a:pPr>
            <a:endParaRPr lang="en-GB" sz="1800" b="1" dirty="0"/>
          </a:p>
          <a:p>
            <a:pPr marL="0" lvl="0" indent="0" algn="l" rtl="0">
              <a:spcBef>
                <a:spcPts val="0"/>
              </a:spcBef>
              <a:spcAft>
                <a:spcPts val="0"/>
              </a:spcAft>
              <a:buNone/>
            </a:pPr>
            <a:endParaRPr lang="en-GB" sz="1800" b="1" dirty="0"/>
          </a:p>
          <a:p>
            <a:pPr marL="285750" lvl="0" indent="-285750" algn="l" rtl="0">
              <a:spcBef>
                <a:spcPts val="0"/>
              </a:spcBef>
              <a:spcAft>
                <a:spcPts val="0"/>
              </a:spcAft>
              <a:buFont typeface="Arial" panose="020B0604020202020204" pitchFamily="34" charset="0"/>
              <a:buChar char="•"/>
            </a:pPr>
            <a:r>
              <a:rPr lang="en-US" sz="1800" dirty="0"/>
              <a:t>The following is the cost required for the development of prototype of the hardware segment of our project</a:t>
            </a:r>
          </a:p>
          <a:p>
            <a:pPr lvl="0" algn="l" rtl="0">
              <a:spcBef>
                <a:spcPts val="0"/>
              </a:spcBef>
              <a:spcAft>
                <a:spcPts val="0"/>
              </a:spcAft>
            </a:pPr>
            <a:endParaRPr lang="en-US" sz="1800" dirty="0"/>
          </a:p>
          <a:p>
            <a:pPr marL="342900" lvl="0" indent="-342900" algn="l" rtl="0">
              <a:spcBef>
                <a:spcPts val="0"/>
              </a:spcBef>
              <a:spcAft>
                <a:spcPts val="0"/>
              </a:spcAft>
              <a:buFont typeface="+mj-lt"/>
              <a:buAutoNum type="arabicPeriod"/>
            </a:pPr>
            <a:r>
              <a:rPr lang="en-US" sz="1800" dirty="0"/>
              <a:t>Soil moisture content - 200 </a:t>
            </a:r>
            <a:r>
              <a:rPr lang="en-US" sz="1800" dirty="0" err="1"/>
              <a:t>rs</a:t>
            </a:r>
            <a:endParaRPr lang="en-US" sz="1800" dirty="0"/>
          </a:p>
          <a:p>
            <a:pPr marL="342900" lvl="0" indent="-342900" algn="l" rtl="0">
              <a:spcBef>
                <a:spcPts val="0"/>
              </a:spcBef>
              <a:spcAft>
                <a:spcPts val="0"/>
              </a:spcAft>
              <a:buFont typeface="+mj-lt"/>
              <a:buAutoNum type="arabicPeriod"/>
            </a:pPr>
            <a:r>
              <a:rPr lang="en-US" sz="1800" dirty="0"/>
              <a:t>Temperature and humidity of environment - 300 </a:t>
            </a:r>
            <a:r>
              <a:rPr lang="en-US" sz="1800" dirty="0" err="1"/>
              <a:t>rs</a:t>
            </a:r>
            <a:endParaRPr lang="en-US" sz="1800" dirty="0"/>
          </a:p>
          <a:p>
            <a:pPr marL="342900" lvl="0" indent="-342900" algn="l" rtl="0">
              <a:spcBef>
                <a:spcPts val="0"/>
              </a:spcBef>
              <a:spcAft>
                <a:spcPts val="0"/>
              </a:spcAft>
              <a:buFont typeface="+mj-lt"/>
              <a:buAutoNum type="arabicPeriod"/>
            </a:pPr>
            <a:r>
              <a:rPr lang="en-US" sz="1800" dirty="0"/>
              <a:t>esp32 wireless board - 550rs</a:t>
            </a:r>
          </a:p>
          <a:p>
            <a:pPr marL="342900" lvl="0" indent="-342900" algn="l" rtl="0">
              <a:spcBef>
                <a:spcPts val="0"/>
              </a:spcBef>
              <a:spcAft>
                <a:spcPts val="0"/>
              </a:spcAft>
              <a:buFont typeface="+mj-lt"/>
              <a:buAutoNum type="arabicPeriod"/>
            </a:pPr>
            <a:r>
              <a:rPr lang="en-US" sz="1800" dirty="0"/>
              <a:t>Jumper cable and other stuff - 50rs</a:t>
            </a:r>
          </a:p>
          <a:p>
            <a:pPr marL="342900" lvl="0" indent="-342900" algn="l" rtl="0">
              <a:spcBef>
                <a:spcPts val="0"/>
              </a:spcBef>
              <a:spcAft>
                <a:spcPts val="0"/>
              </a:spcAft>
              <a:buFont typeface="+mj-lt"/>
              <a:buAutoNum type="arabicPeriod"/>
            </a:pPr>
            <a:r>
              <a:rPr lang="en-US" sz="1800" dirty="0"/>
              <a:t>3d printed casing - 300rs</a:t>
            </a:r>
          </a:p>
          <a:p>
            <a:pPr marL="342900" lvl="0" indent="-342900" algn="l" rtl="0">
              <a:spcBef>
                <a:spcPts val="0"/>
              </a:spcBef>
              <a:spcAft>
                <a:spcPts val="0"/>
              </a:spcAft>
              <a:buFont typeface="+mj-lt"/>
              <a:buAutoNum type="arabicPeriod"/>
            </a:pPr>
            <a:endParaRPr lang="en-US" sz="1800" dirty="0"/>
          </a:p>
          <a:p>
            <a:pPr lvl="0" algn="l" rtl="0">
              <a:spcBef>
                <a:spcPts val="0"/>
              </a:spcBef>
              <a:spcAft>
                <a:spcPts val="0"/>
              </a:spcAft>
            </a:pPr>
            <a:r>
              <a:rPr lang="en-US" sz="1800" dirty="0"/>
              <a:t>(This is just an initial pay info which will be optimized to reduce the cost as much as  possible as the build progresses).</a:t>
            </a:r>
          </a:p>
          <a:p>
            <a:pPr marL="0" lvl="0" indent="0" algn="l" rtl="0">
              <a:spcBef>
                <a:spcPts val="0"/>
              </a:spcBef>
              <a:spcAft>
                <a:spcPts val="0"/>
              </a:spcAft>
              <a:buNone/>
            </a:pPr>
            <a:endParaRPr sz="1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8" name="Google Shape;128;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9" name="Google Shape;129;p22"/>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30" name="Google Shape;130;p22"/>
          <p:cNvSpPr txBox="1"/>
          <p:nvPr/>
        </p:nvSpPr>
        <p:spPr>
          <a:xfrm>
            <a:off x="219900" y="855225"/>
            <a:ext cx="8723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Snapshots of the prototype</a:t>
            </a:r>
            <a:endParaRPr sz="1800" b="1"/>
          </a:p>
        </p:txBody>
      </p:sp>
      <p:pic>
        <p:nvPicPr>
          <p:cNvPr id="2" name="Picture 1" descr="A screenshot of a website&#10;&#10;Description automatically generated">
            <a:extLst>
              <a:ext uri="{FF2B5EF4-FFF2-40B4-BE49-F238E27FC236}">
                <a16:creationId xmlns:a16="http://schemas.microsoft.com/office/drawing/2014/main" id="{871313DF-36C7-134E-104D-28275ECDEC96}"/>
              </a:ext>
            </a:extLst>
          </p:cNvPr>
          <p:cNvPicPr>
            <a:picLocks noChangeAspect="1"/>
          </p:cNvPicPr>
          <p:nvPr/>
        </p:nvPicPr>
        <p:blipFill>
          <a:blip r:embed="rId4"/>
          <a:stretch>
            <a:fillRect/>
          </a:stretch>
        </p:blipFill>
        <p:spPr>
          <a:xfrm>
            <a:off x="82546" y="1592350"/>
            <a:ext cx="4051592" cy="208593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5259898-09EF-FCDE-2943-376AC699277E}"/>
              </a:ext>
            </a:extLst>
          </p:cNvPr>
          <p:cNvPicPr>
            <a:picLocks noChangeAspect="1"/>
          </p:cNvPicPr>
          <p:nvPr/>
        </p:nvPicPr>
        <p:blipFill>
          <a:blip r:embed="rId5"/>
          <a:stretch>
            <a:fillRect/>
          </a:stretch>
        </p:blipFill>
        <p:spPr>
          <a:xfrm>
            <a:off x="4519133" y="888762"/>
            <a:ext cx="4204499" cy="2108819"/>
          </a:xfrm>
          <a:prstGeom prst="rect">
            <a:avLst/>
          </a:prstGeom>
        </p:spPr>
      </p:pic>
      <p:pic>
        <p:nvPicPr>
          <p:cNvPr id="4" name="Picture 3" descr="A screenshot of a computer">
            <a:extLst>
              <a:ext uri="{FF2B5EF4-FFF2-40B4-BE49-F238E27FC236}">
                <a16:creationId xmlns:a16="http://schemas.microsoft.com/office/drawing/2014/main" id="{63FEC387-B34E-389D-2C0B-E4D933475009}"/>
              </a:ext>
            </a:extLst>
          </p:cNvPr>
          <p:cNvPicPr>
            <a:picLocks noChangeAspect="1"/>
          </p:cNvPicPr>
          <p:nvPr/>
        </p:nvPicPr>
        <p:blipFill>
          <a:blip r:embed="rId6"/>
          <a:stretch>
            <a:fillRect/>
          </a:stretch>
        </p:blipFill>
        <p:spPr>
          <a:xfrm>
            <a:off x="4216684" y="3029975"/>
            <a:ext cx="3914955" cy="20859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36" name="Google Shape;136;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7" name="Google Shape;137;p23"/>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38" name="Google Shape;138;p23"/>
          <p:cNvSpPr txBox="1"/>
          <p:nvPr/>
        </p:nvSpPr>
        <p:spPr>
          <a:xfrm>
            <a:off x="158825" y="806350"/>
            <a:ext cx="8796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Prototype Performance report/benchmarking</a:t>
            </a:r>
          </a:p>
          <a:p>
            <a:pPr marL="0" lvl="0" indent="0" algn="l" rtl="0">
              <a:spcBef>
                <a:spcPts val="0"/>
              </a:spcBef>
              <a:spcAft>
                <a:spcPts val="0"/>
              </a:spcAft>
              <a:buNone/>
            </a:pPr>
            <a:endParaRPr lang="en-US" sz="18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800" dirty="0">
                <a:solidFill>
                  <a:schemeClr val="dk2"/>
                </a:solidFill>
              </a:rPr>
              <a:t>We have tested the performance of the Chatbot on a specific set of questions (simple + complex types) generated by GPT-4o with a few shot template consisting of a few handwritten examples.</a:t>
            </a:r>
          </a:p>
          <a:p>
            <a:pPr marL="285750" lvl="0" indent="-285750" algn="l" rtl="0">
              <a:spcBef>
                <a:spcPts val="0"/>
              </a:spcBef>
              <a:spcAft>
                <a:spcPts val="0"/>
              </a:spcAft>
              <a:buFont typeface="Arial" panose="020B0604020202020204" pitchFamily="34" charset="0"/>
              <a:buChar char="•"/>
            </a:pPr>
            <a:endParaRPr lang="en-US" sz="18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800" dirty="0">
                <a:solidFill>
                  <a:schemeClr val="dk2"/>
                </a:solidFill>
              </a:rPr>
              <a:t>With Gemini-1.5-Pro as the Conversational LLM, It is observed that with our framework does indeed reduce hallucinations and improves the accuracy of the answers generated in the language specified by the farmers (Hindi/English/Hinglish). This was verified by using Human Evaluations from our own team and outside volunteers.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4" name="Google Shape;144;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5" name="Google Shape;145;p24"/>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46" name="Google Shape;146;p24"/>
          <p:cNvSpPr txBox="1"/>
          <p:nvPr/>
        </p:nvSpPr>
        <p:spPr>
          <a:xfrm>
            <a:off x="109950" y="781900"/>
            <a:ext cx="8894100" cy="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 Details/Future Developments</a:t>
            </a:r>
          </a:p>
          <a:p>
            <a:pPr marL="0" lvl="0" indent="0" algn="l" rtl="0">
              <a:spcBef>
                <a:spcPts val="0"/>
              </a:spcBef>
              <a:spcAft>
                <a:spcPts val="0"/>
              </a:spcAft>
              <a:buNone/>
            </a:pPr>
            <a:endParaRPr lang="en-US" sz="1800" dirty="0"/>
          </a:p>
          <a:p>
            <a:pPr marL="285750" indent="-285750">
              <a:buFont typeface="Wingdings" panose="05000000000000000000" pitchFamily="2" charset="2"/>
              <a:buChar char="Ø"/>
            </a:pPr>
            <a:r>
              <a:rPr lang="en-US" sz="1800" dirty="0"/>
              <a:t>Develop a </a:t>
            </a:r>
            <a:r>
              <a:rPr lang="en-US" sz="1800" b="1" dirty="0"/>
              <a:t>multi-agent framework using LLMs </a:t>
            </a:r>
            <a:r>
              <a:rPr lang="en-US" sz="1800" dirty="0"/>
              <a:t>along with </a:t>
            </a:r>
            <a:r>
              <a:rPr lang="en-US" sz="1800" b="1" dirty="0"/>
              <a:t>a deep learning framework </a:t>
            </a:r>
            <a:r>
              <a:rPr lang="en-US" sz="1800" dirty="0"/>
              <a:t>to better predict the </a:t>
            </a:r>
            <a:r>
              <a:rPr lang="en-US" sz="1800" b="1" dirty="0"/>
              <a:t>next-best crop</a:t>
            </a:r>
            <a:r>
              <a:rPr lang="en-US" sz="1800" dirty="0"/>
              <a:t> for a particular fields-based on market/it’s history/user-wish.</a:t>
            </a:r>
          </a:p>
          <a:p>
            <a:endParaRPr lang="en-US" sz="1800" dirty="0"/>
          </a:p>
          <a:p>
            <a:pPr marL="285750" lvl="0" indent="-285750" algn="l" rtl="0">
              <a:spcBef>
                <a:spcPts val="0"/>
              </a:spcBef>
              <a:spcAft>
                <a:spcPts val="0"/>
              </a:spcAft>
              <a:buFont typeface="Wingdings" panose="05000000000000000000" pitchFamily="2" charset="2"/>
              <a:buChar char="Ø"/>
            </a:pPr>
            <a:r>
              <a:rPr lang="en-US" sz="1800" dirty="0"/>
              <a:t>This feature, accompanied by </a:t>
            </a:r>
            <a:r>
              <a:rPr lang="en-US" sz="1800" b="1" dirty="0"/>
              <a:t>real-time data</a:t>
            </a:r>
            <a:r>
              <a:rPr lang="en-US" sz="1800" dirty="0"/>
              <a:t> from </a:t>
            </a:r>
            <a:r>
              <a:rPr lang="en-US" sz="1800" b="1" dirty="0"/>
              <a:t>IoT</a:t>
            </a:r>
            <a:r>
              <a:rPr lang="en-US" sz="1800" dirty="0"/>
              <a:t> </a:t>
            </a:r>
            <a:r>
              <a:rPr lang="en-US" sz="1800" b="1" dirty="0"/>
              <a:t>devices</a:t>
            </a:r>
            <a:r>
              <a:rPr lang="en-US" sz="1800" dirty="0"/>
              <a:t> will help the farmers to get an idea what’s the </a:t>
            </a:r>
            <a:r>
              <a:rPr lang="en-US" sz="1800" b="1" dirty="0"/>
              <a:t>best suited crop</a:t>
            </a:r>
            <a:r>
              <a:rPr lang="en-US" sz="1800" dirty="0"/>
              <a:t> for their </a:t>
            </a:r>
            <a:r>
              <a:rPr lang="en-US" sz="1800" b="1" dirty="0"/>
              <a:t>next harvest season </a:t>
            </a:r>
            <a:r>
              <a:rPr lang="en-US" sz="1800" dirty="0"/>
              <a:t>based on factors such </a:t>
            </a:r>
            <a:r>
              <a:rPr lang="en-US" sz="1800" b="1" dirty="0"/>
              <a:t>soil nutrient</a:t>
            </a:r>
            <a:r>
              <a:rPr lang="en-US" sz="1800" dirty="0"/>
              <a:t>, </a:t>
            </a:r>
            <a:r>
              <a:rPr lang="en-US" sz="1800" b="1" dirty="0"/>
              <a:t>temperature</a:t>
            </a:r>
            <a:r>
              <a:rPr lang="en-US" sz="1800" dirty="0"/>
              <a:t>, </a:t>
            </a:r>
            <a:r>
              <a:rPr lang="en-US" sz="1800" b="1" dirty="0"/>
              <a:t>humidity</a:t>
            </a:r>
            <a:r>
              <a:rPr lang="en-US" sz="1800" dirty="0"/>
              <a:t>, </a:t>
            </a:r>
            <a:r>
              <a:rPr lang="en-US" sz="1800" b="1" dirty="0"/>
              <a:t>rainfall</a:t>
            </a:r>
            <a:r>
              <a:rPr lang="en-US" sz="1800" dirty="0"/>
              <a:t> along with </a:t>
            </a:r>
            <a:r>
              <a:rPr lang="en-US" sz="1800" b="1" dirty="0"/>
              <a:t>farmland’s history </a:t>
            </a:r>
            <a:r>
              <a:rPr lang="en-US" sz="1800" dirty="0"/>
              <a:t>(if possible).</a:t>
            </a:r>
          </a:p>
          <a:p>
            <a:pPr marL="285750" lvl="0" indent="-285750" algn="l" rtl="0">
              <a:spcBef>
                <a:spcPts val="0"/>
              </a:spcBef>
              <a:spcAft>
                <a:spcPts val="0"/>
              </a:spcAft>
              <a:buFont typeface="Wingdings" panose="05000000000000000000" pitchFamily="2" charset="2"/>
              <a:buChar char="Ø"/>
            </a:pPr>
            <a:endParaRPr lang="en-US" sz="1800" dirty="0"/>
          </a:p>
          <a:p>
            <a:pPr marL="285750" lvl="0" indent="-285750" algn="l" rtl="0">
              <a:spcBef>
                <a:spcPts val="0"/>
              </a:spcBef>
              <a:spcAft>
                <a:spcPts val="0"/>
              </a:spcAft>
              <a:buFont typeface="Wingdings" panose="05000000000000000000" pitchFamily="2" charset="2"/>
              <a:buChar char="Ø"/>
            </a:pPr>
            <a:r>
              <a:rPr lang="en-US" sz="1800" dirty="0"/>
              <a:t>These data, when presented in the form of </a:t>
            </a:r>
            <a:r>
              <a:rPr lang="en-US" sz="1800" b="1" dirty="0"/>
              <a:t>numbers</a:t>
            </a:r>
            <a:r>
              <a:rPr lang="en-US" sz="1800" dirty="0"/>
              <a:t> and </a:t>
            </a:r>
            <a:r>
              <a:rPr lang="en-US" sz="1800" b="1" dirty="0"/>
              <a:t>chosen</a:t>
            </a:r>
            <a:r>
              <a:rPr lang="en-US" sz="1800" dirty="0"/>
              <a:t> </a:t>
            </a:r>
            <a:r>
              <a:rPr lang="en-US" sz="1800" b="1" dirty="0"/>
              <a:t>language-specific</a:t>
            </a:r>
            <a:r>
              <a:rPr lang="en-US" sz="1800" dirty="0"/>
              <a:t> </a:t>
            </a:r>
            <a:r>
              <a:rPr lang="en-US" sz="1800" b="1" dirty="0"/>
              <a:t>bar</a:t>
            </a:r>
            <a:r>
              <a:rPr lang="en-US" sz="1800" dirty="0"/>
              <a:t> </a:t>
            </a:r>
            <a:r>
              <a:rPr lang="en-US" sz="1800" b="1" dirty="0"/>
              <a:t>charts</a:t>
            </a:r>
            <a:r>
              <a:rPr lang="en-US" sz="1800" dirty="0"/>
              <a:t> and </a:t>
            </a:r>
            <a:r>
              <a:rPr lang="en-US" sz="1800" b="1" dirty="0"/>
              <a:t>graphs</a:t>
            </a:r>
            <a:r>
              <a:rPr lang="en-US" sz="1800" dirty="0"/>
              <a:t> will </a:t>
            </a:r>
            <a:r>
              <a:rPr lang="en-US" sz="1800" b="1" dirty="0"/>
              <a:t>help</a:t>
            </a:r>
            <a:r>
              <a:rPr lang="en-US" sz="1800" dirty="0"/>
              <a:t> </a:t>
            </a:r>
            <a:r>
              <a:rPr lang="en-US" sz="1800" b="1" dirty="0"/>
              <a:t>farmers</a:t>
            </a:r>
            <a:r>
              <a:rPr lang="en-US" sz="1800" dirty="0"/>
              <a:t> take an </a:t>
            </a:r>
            <a:r>
              <a:rPr lang="en-US" sz="1800" b="1" dirty="0"/>
              <a:t>informed decision </a:t>
            </a:r>
            <a:r>
              <a:rPr lang="en-US" sz="1800" dirty="0"/>
              <a:t>regarding their </a:t>
            </a:r>
            <a:r>
              <a:rPr lang="en-US" sz="1800" b="1" dirty="0"/>
              <a:t>crops</a:t>
            </a:r>
            <a:r>
              <a:rPr lang="en-US" sz="1800" dirty="0"/>
              <a:t> and </a:t>
            </a:r>
            <a:r>
              <a:rPr lang="en-US" sz="1800" b="1" dirty="0"/>
              <a:t>grow their profits </a:t>
            </a:r>
            <a:r>
              <a:rPr lang="en-US" sz="1800" dirty="0"/>
              <a:t>is our motto.</a:t>
            </a:r>
          </a:p>
          <a:p>
            <a:pPr marL="0" lvl="0" indent="0" algn="l" rtl="0">
              <a:spcBef>
                <a:spcPts val="0"/>
              </a:spcBef>
              <a:spcAft>
                <a:spcPts val="0"/>
              </a:spcAft>
              <a:buNone/>
            </a:pPr>
            <a:endParaRPr lang="en-US" sz="1800" dirty="0">
              <a:solidFill>
                <a:schemeClr val="dk2"/>
              </a:solidFill>
            </a:endParaRPr>
          </a:p>
          <a:p>
            <a:pPr marL="0" lvl="0" indent="0" algn="l" rtl="0">
              <a:spcBef>
                <a:spcPts val="0"/>
              </a:spcBef>
              <a:spcAft>
                <a:spcPts val="0"/>
              </a:spcAft>
              <a:buNone/>
            </a:pPr>
            <a:endParaRPr lang="en-US" sz="1800" dirty="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2" name="Google Shape;152;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3" name="Google Shape;153;p25"/>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154" name="Google Shape;154;p25"/>
          <p:cNvSpPr txBox="1"/>
          <p:nvPr/>
        </p:nvSpPr>
        <p:spPr>
          <a:xfrm>
            <a:off x="146600" y="842999"/>
            <a:ext cx="8833200" cy="38733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Provide links to your:</a:t>
            </a:r>
            <a:endParaRPr sz="1800" b="1" dirty="0"/>
          </a:p>
          <a:p>
            <a:pPr marL="0" lvl="0" indent="0" algn="l" rtl="0">
              <a:spcBef>
                <a:spcPts val="0"/>
              </a:spcBef>
              <a:spcAft>
                <a:spcPts val="0"/>
              </a:spcAft>
              <a:buNone/>
            </a:pPr>
            <a:endParaRPr sz="1800" b="1" dirty="0"/>
          </a:p>
          <a:p>
            <a:pPr marL="457200" lvl="0" indent="-342900" algn="l" rtl="0">
              <a:spcBef>
                <a:spcPts val="0"/>
              </a:spcBef>
              <a:spcAft>
                <a:spcPts val="0"/>
              </a:spcAft>
              <a:buSzPts val="1800"/>
              <a:buAutoNum type="arabicPeriod"/>
            </a:pPr>
            <a:r>
              <a:rPr lang="en-GB" sz="1800" b="1" dirty="0"/>
              <a:t>GitHub Public Repository</a:t>
            </a:r>
            <a:r>
              <a:rPr lang="en-US" sz="1800" b="1" dirty="0"/>
              <a:t> </a:t>
            </a:r>
            <a:r>
              <a:rPr lang="en-US" sz="1800" dirty="0">
                <a:solidFill>
                  <a:schemeClr val="dk2"/>
                </a:solidFill>
                <a:hlinkClick r:id="rId4"/>
              </a:rPr>
              <a:t>https://github.com/swataswayam-14/FarmGenie</a:t>
            </a:r>
            <a:endParaRPr sz="1800" b="1" dirty="0"/>
          </a:p>
          <a:p>
            <a:pPr marL="457200" lvl="0" indent="-342900" algn="l" rtl="0">
              <a:spcBef>
                <a:spcPts val="0"/>
              </a:spcBef>
              <a:spcAft>
                <a:spcPts val="0"/>
              </a:spcAft>
              <a:buSzPts val="1800"/>
              <a:buAutoNum type="arabicPeriod"/>
            </a:pPr>
            <a:r>
              <a:rPr lang="en-GB" sz="1800" b="1" dirty="0"/>
              <a:t>Demo Video Link (3 Minutes) </a:t>
            </a:r>
            <a:r>
              <a:rPr lang="en-US" sz="1800" dirty="0">
                <a:solidFill>
                  <a:schemeClr val="dk2"/>
                </a:solidFill>
                <a:hlinkClick r:id="rId5"/>
              </a:rPr>
              <a:t>https://youtu.be/KXKhoLb8EfA</a:t>
            </a:r>
            <a:r>
              <a:rPr lang="en-US" sz="1800" dirty="0">
                <a:solidFill>
                  <a:schemeClr val="dk2"/>
                </a:solidFill>
              </a:rPr>
              <a:t> </a:t>
            </a:r>
            <a:endParaRPr sz="1800" b="1" dirty="0"/>
          </a:p>
          <a:p>
            <a:pPr marL="457200" lvl="0" indent="-342900" algn="l" rtl="0">
              <a:spcBef>
                <a:spcPts val="0"/>
              </a:spcBef>
              <a:spcAft>
                <a:spcPts val="0"/>
              </a:spcAft>
              <a:buSzPts val="1800"/>
              <a:buAutoNum type="arabicPeriod"/>
            </a:pPr>
            <a:r>
              <a:rPr lang="en-US" sz="1800" b="1" dirty="0" err="1"/>
              <a:t>FarmGenie</a:t>
            </a:r>
            <a:r>
              <a:rPr lang="en-US" sz="1800" b="1" dirty="0"/>
              <a:t> Official Website featuring the chatbot and marketplace </a:t>
            </a:r>
            <a:r>
              <a:rPr lang="en-US" sz="1800" dirty="0">
                <a:solidFill>
                  <a:schemeClr val="dk2"/>
                </a:solidFill>
                <a:hlinkClick r:id="rId6"/>
              </a:rPr>
              <a:t>http://64.227.135.219:3000/</a:t>
            </a:r>
            <a:r>
              <a:rPr lang="en-US" sz="1800" dirty="0">
                <a:solidFill>
                  <a:schemeClr val="dk2"/>
                </a:solidFill>
              </a:rPr>
              <a:t> </a:t>
            </a:r>
          </a:p>
          <a:p>
            <a:pPr marL="457200" indent="-342900">
              <a:buSzPts val="1800"/>
              <a:buFont typeface="Arial"/>
              <a:buAutoNum type="arabicPeriod"/>
            </a:pPr>
            <a:r>
              <a:rPr lang="en-US" sz="1800" b="1" dirty="0" err="1"/>
              <a:t>FarmGenie</a:t>
            </a:r>
            <a:r>
              <a:rPr lang="en-US" sz="1800" b="1" dirty="0"/>
              <a:t> Community Forum </a:t>
            </a:r>
            <a:r>
              <a:rPr lang="en-US" sz="1800" b="1" dirty="0">
                <a:hlinkClick r:id="rId7"/>
              </a:rPr>
              <a:t>https://farmgenie-rho.vercel.app/</a:t>
            </a:r>
            <a:r>
              <a:rPr lang="en-US" sz="1800" b="1" dirty="0"/>
              <a:t> </a:t>
            </a:r>
          </a:p>
          <a:p>
            <a:pPr marL="457200" indent="-342900">
              <a:buSzPts val="1800"/>
              <a:buFont typeface="Arial"/>
              <a:buAutoNum type="arabicPeriod"/>
            </a:pPr>
            <a:r>
              <a:rPr lang="en-US" sz="1800" b="1" dirty="0" err="1"/>
              <a:t>FarmGenie</a:t>
            </a:r>
            <a:r>
              <a:rPr lang="en-US" sz="1800" b="1" dirty="0"/>
              <a:t> Agri-Schemes Website </a:t>
            </a:r>
            <a:r>
              <a:rPr lang="en-US" sz="1800" b="1" dirty="0">
                <a:hlinkClick r:id="rId8"/>
              </a:rPr>
              <a:t>https://farmgenie-agrischemes.vercel.app/</a:t>
            </a:r>
            <a:r>
              <a:rPr lang="en-US" sz="1800" b="1" dirty="0"/>
              <a:t> </a:t>
            </a:r>
            <a:endParaRPr lang="en-US" sz="1800" dirty="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7" name="Google Shape;167;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8" name="Google Shape;168;p27"/>
          <p:cNvPicPr preferRelativeResize="0"/>
          <p:nvPr/>
        </p:nvPicPr>
        <p:blipFill rotWithShape="1">
          <a:blip r:embed="rId3">
            <a:alphaModFix/>
          </a:blip>
          <a:srcRect l="39" r="49"/>
          <a:stretch/>
        </p:blipFill>
        <p:spPr>
          <a:xfrm>
            <a:off x="6739" y="0"/>
            <a:ext cx="913052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4" name="Google Shape;6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4"/>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3" name="Google Shape;65;p14">
            <a:extLst>
              <a:ext uri="{FF2B5EF4-FFF2-40B4-BE49-F238E27FC236}">
                <a16:creationId xmlns:a16="http://schemas.microsoft.com/office/drawing/2014/main" id="{A1B710AA-9C6A-8BF2-3955-B85DD6F29750}"/>
              </a:ext>
            </a:extLst>
          </p:cNvPr>
          <p:cNvSpPr txBox="1"/>
          <p:nvPr/>
        </p:nvSpPr>
        <p:spPr>
          <a:xfrm>
            <a:off x="158825" y="904075"/>
            <a:ext cx="8747700" cy="40323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dk2"/>
                </a:solidFill>
              </a:rPr>
              <a:t>Brief about the Idea</a:t>
            </a:r>
          </a:p>
          <a:p>
            <a:pPr marL="0" lvl="0" indent="0" algn="l" rtl="0">
              <a:spcBef>
                <a:spcPts val="0"/>
              </a:spcBef>
              <a:spcAft>
                <a:spcPts val="0"/>
              </a:spcAft>
              <a:buNone/>
            </a:pPr>
            <a:endParaRPr lang="en-GB" sz="1500" dirty="0">
              <a:solidFill>
                <a:schemeClr val="dk2"/>
              </a:solidFill>
            </a:endParaRPr>
          </a:p>
          <a:p>
            <a:pPr marL="285750" indent="-285750">
              <a:buFont typeface="Arial" panose="020B0604020202020204" pitchFamily="34" charset="0"/>
              <a:buChar char="•"/>
            </a:pPr>
            <a:r>
              <a:rPr lang="en-US" sz="1500" b="1" i="1" u="sng" dirty="0" err="1">
                <a:solidFill>
                  <a:schemeClr val="tx1"/>
                </a:solidFill>
              </a:rPr>
              <a:t>FarmGenie</a:t>
            </a:r>
            <a:r>
              <a:rPr lang="en-US" sz="1500" dirty="0">
                <a:solidFill>
                  <a:schemeClr val="tx1"/>
                </a:solidFill>
              </a:rPr>
              <a:t> is here to help. This comprehensive online platform (website) harnesses the power of </a:t>
            </a:r>
            <a:r>
              <a:rPr lang="en-US" sz="1500" b="1" dirty="0">
                <a:solidFill>
                  <a:schemeClr val="tx1"/>
                </a:solidFill>
              </a:rPr>
              <a:t>large language models </a:t>
            </a:r>
            <a:r>
              <a:rPr lang="en-US" sz="1500" dirty="0">
                <a:solidFill>
                  <a:schemeClr val="tx1"/>
                </a:solidFill>
              </a:rPr>
              <a:t>and </a:t>
            </a:r>
            <a:r>
              <a:rPr lang="en-US" sz="1500" b="1" dirty="0">
                <a:solidFill>
                  <a:schemeClr val="tx1"/>
                </a:solidFill>
              </a:rPr>
              <a:t>conversational AI </a:t>
            </a:r>
            <a:r>
              <a:rPr lang="en-US" sz="1500" dirty="0">
                <a:solidFill>
                  <a:schemeClr val="tx1"/>
                </a:solidFill>
              </a:rPr>
              <a:t>to put a wealth of </a:t>
            </a:r>
            <a:r>
              <a:rPr lang="en-US" sz="1500" b="1" dirty="0">
                <a:solidFill>
                  <a:schemeClr val="tx1"/>
                </a:solidFill>
              </a:rPr>
              <a:t>agricultural</a:t>
            </a:r>
            <a:r>
              <a:rPr lang="en-US" sz="1500" dirty="0">
                <a:solidFill>
                  <a:schemeClr val="tx1"/>
                </a:solidFill>
              </a:rPr>
              <a:t> </a:t>
            </a:r>
            <a:r>
              <a:rPr lang="en-US" sz="1500" b="1" dirty="0">
                <a:solidFill>
                  <a:schemeClr val="tx1"/>
                </a:solidFill>
              </a:rPr>
              <a:t>knowledge</a:t>
            </a:r>
            <a:r>
              <a:rPr lang="en-US" sz="1500" dirty="0">
                <a:solidFill>
                  <a:schemeClr val="tx1"/>
                </a:solidFill>
              </a:rPr>
              <a:t> right at </a:t>
            </a:r>
            <a:r>
              <a:rPr lang="en-US" sz="1500" b="1" dirty="0">
                <a:solidFill>
                  <a:schemeClr val="tx1"/>
                </a:solidFill>
              </a:rPr>
              <a:t>farmers</a:t>
            </a:r>
            <a:r>
              <a:rPr lang="en-US" sz="1500" dirty="0">
                <a:solidFill>
                  <a:schemeClr val="tx1"/>
                </a:solidFill>
              </a:rPr>
              <a:t>' </a:t>
            </a:r>
            <a:r>
              <a:rPr lang="en-US" sz="1500" b="1" dirty="0">
                <a:solidFill>
                  <a:schemeClr val="tx1"/>
                </a:solidFill>
              </a:rPr>
              <a:t>fingertips</a:t>
            </a:r>
            <a:r>
              <a:rPr lang="en-US" sz="1500" dirty="0">
                <a:solidFill>
                  <a:schemeClr val="tx1"/>
                </a:solidFill>
              </a:rPr>
              <a:t>.</a:t>
            </a:r>
            <a:br>
              <a:rPr lang="en-US" sz="1500" dirty="0">
                <a:solidFill>
                  <a:schemeClr val="tx1"/>
                </a:solidFill>
              </a:rPr>
            </a:br>
            <a:endParaRPr lang="en-US" sz="1500" dirty="0">
              <a:solidFill>
                <a:schemeClr val="tx1"/>
              </a:solidFill>
            </a:endParaRPr>
          </a:p>
          <a:p>
            <a:pPr marL="285750" indent="-285750">
              <a:buFont typeface="Arial" panose="020B0604020202020204" pitchFamily="34" charset="0"/>
              <a:buChar char="•"/>
            </a:pPr>
            <a:r>
              <a:rPr lang="en-US" sz="1500" dirty="0">
                <a:solidFill>
                  <a:schemeClr val="tx1"/>
                </a:solidFill>
              </a:rPr>
              <a:t>It consists of </a:t>
            </a:r>
            <a:r>
              <a:rPr lang="en-US" sz="1500" b="1" dirty="0">
                <a:solidFill>
                  <a:schemeClr val="tx1"/>
                </a:solidFill>
              </a:rPr>
              <a:t>custom</a:t>
            </a:r>
            <a:r>
              <a:rPr lang="en-US" sz="1500" dirty="0">
                <a:solidFill>
                  <a:schemeClr val="tx1"/>
                </a:solidFill>
              </a:rPr>
              <a:t> </a:t>
            </a:r>
            <a:r>
              <a:rPr lang="en-US" sz="1500" b="1" dirty="0">
                <a:solidFill>
                  <a:schemeClr val="tx1"/>
                </a:solidFill>
              </a:rPr>
              <a:t>conversational</a:t>
            </a:r>
            <a:r>
              <a:rPr lang="en-US" sz="1500" dirty="0">
                <a:solidFill>
                  <a:schemeClr val="tx1"/>
                </a:solidFill>
              </a:rPr>
              <a:t> </a:t>
            </a:r>
            <a:r>
              <a:rPr lang="en-US" sz="1500" b="1" dirty="0">
                <a:solidFill>
                  <a:schemeClr val="tx1"/>
                </a:solidFill>
              </a:rPr>
              <a:t>AI</a:t>
            </a:r>
            <a:r>
              <a:rPr lang="en-US" sz="1500" dirty="0">
                <a:solidFill>
                  <a:schemeClr val="tx1"/>
                </a:solidFill>
              </a:rPr>
              <a:t> </a:t>
            </a:r>
            <a:r>
              <a:rPr lang="en-US" sz="1500" b="1" dirty="0">
                <a:solidFill>
                  <a:schemeClr val="tx1"/>
                </a:solidFill>
              </a:rPr>
              <a:t>framework</a:t>
            </a:r>
            <a:r>
              <a:rPr lang="en-US" sz="1500" dirty="0">
                <a:solidFill>
                  <a:schemeClr val="tx1"/>
                </a:solidFill>
              </a:rPr>
              <a:t> leveraging the power of </a:t>
            </a:r>
            <a:r>
              <a:rPr lang="en-US" sz="1500" b="1" dirty="0">
                <a:solidFill>
                  <a:schemeClr val="tx1"/>
                </a:solidFill>
              </a:rPr>
              <a:t>LLMs</a:t>
            </a:r>
            <a:r>
              <a:rPr lang="en-US" sz="1500" dirty="0">
                <a:solidFill>
                  <a:schemeClr val="tx1"/>
                </a:solidFill>
              </a:rPr>
              <a:t>, </a:t>
            </a:r>
            <a:r>
              <a:rPr lang="en-US" sz="1500" b="1" dirty="0">
                <a:solidFill>
                  <a:schemeClr val="tx1"/>
                </a:solidFill>
              </a:rPr>
              <a:t>SLMs</a:t>
            </a:r>
            <a:r>
              <a:rPr lang="en-US" sz="1500" dirty="0">
                <a:solidFill>
                  <a:schemeClr val="tx1"/>
                </a:solidFill>
              </a:rPr>
              <a:t> and </a:t>
            </a:r>
            <a:r>
              <a:rPr lang="en-US" sz="1500" b="1" dirty="0" err="1">
                <a:solidFill>
                  <a:schemeClr val="tx1"/>
                </a:solidFill>
              </a:rPr>
              <a:t>MoE</a:t>
            </a:r>
            <a:r>
              <a:rPr lang="en-US" sz="1500" b="1" dirty="0">
                <a:solidFill>
                  <a:schemeClr val="tx1"/>
                </a:solidFill>
              </a:rPr>
              <a:t>-style</a:t>
            </a:r>
            <a:r>
              <a:rPr lang="en-US" sz="1500" dirty="0">
                <a:solidFill>
                  <a:schemeClr val="tx1"/>
                </a:solidFill>
              </a:rPr>
              <a:t> architectures along with </a:t>
            </a:r>
            <a:r>
              <a:rPr lang="en-US" sz="1500" b="1" dirty="0">
                <a:solidFill>
                  <a:schemeClr val="tx1"/>
                </a:solidFill>
              </a:rPr>
              <a:t>IoT-enabled</a:t>
            </a:r>
            <a:r>
              <a:rPr lang="en-US" sz="1500" dirty="0">
                <a:solidFill>
                  <a:schemeClr val="tx1"/>
                </a:solidFill>
              </a:rPr>
              <a:t> devices for </a:t>
            </a:r>
            <a:r>
              <a:rPr lang="en-US" sz="1500" b="1" dirty="0">
                <a:solidFill>
                  <a:schemeClr val="tx1"/>
                </a:solidFill>
              </a:rPr>
              <a:t>predictive</a:t>
            </a:r>
            <a:r>
              <a:rPr lang="en-US" sz="1500" dirty="0">
                <a:solidFill>
                  <a:schemeClr val="tx1"/>
                </a:solidFill>
              </a:rPr>
              <a:t> </a:t>
            </a:r>
            <a:r>
              <a:rPr lang="en-US" sz="1500" b="1" dirty="0">
                <a:solidFill>
                  <a:schemeClr val="tx1"/>
                </a:solidFill>
              </a:rPr>
              <a:t>analysis</a:t>
            </a:r>
            <a:r>
              <a:rPr lang="en-US" sz="1500" dirty="0">
                <a:solidFill>
                  <a:schemeClr val="tx1"/>
                </a:solidFill>
              </a:rPr>
              <a:t>, namely,  </a:t>
            </a:r>
            <a:r>
              <a:rPr lang="en-US" sz="1500" b="1" dirty="0">
                <a:solidFill>
                  <a:schemeClr val="tx1"/>
                </a:solidFill>
              </a:rPr>
              <a:t>prediction of best crop acc</a:t>
            </a:r>
            <a:r>
              <a:rPr lang="en-US" sz="1500" dirty="0">
                <a:solidFill>
                  <a:schemeClr val="tx1"/>
                </a:solidFill>
              </a:rPr>
              <a:t>. to a particular field conditions and/or </a:t>
            </a:r>
            <a:r>
              <a:rPr lang="en-US" sz="1500" b="1" dirty="0">
                <a:solidFill>
                  <a:schemeClr val="tx1"/>
                </a:solidFill>
              </a:rPr>
              <a:t>easy-to-read analysis</a:t>
            </a:r>
            <a:r>
              <a:rPr lang="en-US" sz="1500" dirty="0">
                <a:solidFill>
                  <a:schemeClr val="tx1"/>
                </a:solidFill>
              </a:rPr>
              <a:t> of one’s field attributes in the regional language of the farmers.</a:t>
            </a:r>
          </a:p>
          <a:p>
            <a:endParaRPr lang="en-US" sz="1500" dirty="0">
              <a:solidFill>
                <a:schemeClr val="tx1"/>
              </a:solidFill>
            </a:endParaRPr>
          </a:p>
          <a:p>
            <a:pPr marL="285750" lvl="0" indent="-285750" algn="l" rtl="0">
              <a:spcBef>
                <a:spcPts val="0"/>
              </a:spcBef>
              <a:spcAft>
                <a:spcPts val="0"/>
              </a:spcAft>
              <a:buFont typeface="Arial" panose="020B0604020202020204" pitchFamily="34" charset="0"/>
              <a:buChar char="•"/>
            </a:pPr>
            <a:r>
              <a:rPr lang="en-US" sz="1500" b="1" dirty="0">
                <a:solidFill>
                  <a:schemeClr val="tx1"/>
                </a:solidFill>
              </a:rPr>
              <a:t>IoT-enabled</a:t>
            </a:r>
            <a:r>
              <a:rPr lang="en-US" sz="1500" dirty="0">
                <a:solidFill>
                  <a:schemeClr val="tx1"/>
                </a:solidFill>
              </a:rPr>
              <a:t> devices will be used to get </a:t>
            </a:r>
            <a:r>
              <a:rPr lang="en-US" sz="1500" b="1" dirty="0">
                <a:solidFill>
                  <a:schemeClr val="tx1"/>
                </a:solidFill>
              </a:rPr>
              <a:t>real-time</a:t>
            </a:r>
            <a:r>
              <a:rPr lang="en-US" sz="1500" dirty="0">
                <a:solidFill>
                  <a:schemeClr val="tx1"/>
                </a:solidFill>
              </a:rPr>
              <a:t> </a:t>
            </a:r>
            <a:r>
              <a:rPr lang="en-US" sz="1500" b="1" dirty="0">
                <a:solidFill>
                  <a:schemeClr val="tx1"/>
                </a:solidFill>
              </a:rPr>
              <a:t>data</a:t>
            </a:r>
            <a:r>
              <a:rPr lang="en-US" sz="1500" dirty="0">
                <a:solidFill>
                  <a:schemeClr val="tx1"/>
                </a:solidFill>
              </a:rPr>
              <a:t> for a particular agriculture field which then gets feed to our framework with which the farmer can have an </a:t>
            </a:r>
            <a:r>
              <a:rPr lang="en-US" sz="1500" b="1" dirty="0">
                <a:solidFill>
                  <a:schemeClr val="tx1"/>
                </a:solidFill>
              </a:rPr>
              <a:t>easy-to-go conversation.</a:t>
            </a:r>
          </a:p>
          <a:p>
            <a:pPr lvl="0" algn="l" rtl="0">
              <a:spcBef>
                <a:spcPts val="0"/>
              </a:spcBef>
              <a:spcAft>
                <a:spcPts val="0"/>
              </a:spcAft>
            </a:pPr>
            <a:endParaRPr lang="en-US" sz="1500" dirty="0">
              <a:solidFill>
                <a:schemeClr val="tx1"/>
              </a:solidFill>
            </a:endParaRPr>
          </a:p>
          <a:p>
            <a:pPr marL="285750" lvl="0" indent="-285750" algn="l" rtl="0">
              <a:spcBef>
                <a:spcPts val="0"/>
              </a:spcBef>
              <a:spcAft>
                <a:spcPts val="0"/>
              </a:spcAft>
              <a:buFont typeface="Arial" panose="020B0604020202020204" pitchFamily="34" charset="0"/>
              <a:buChar char="•"/>
            </a:pPr>
            <a:r>
              <a:rPr lang="en-US" sz="1500" dirty="0">
                <a:solidFill>
                  <a:schemeClr val="tx1"/>
                </a:solidFill>
              </a:rPr>
              <a:t>A Multi-Agent Debate-styled LLM –based framework for better prediction of next-best crop for a user’s field using </a:t>
            </a:r>
            <a:r>
              <a:rPr lang="en-US" sz="1500" dirty="0" err="1">
                <a:solidFill>
                  <a:schemeClr val="tx1"/>
                </a:solidFill>
              </a:rPr>
              <a:t>realtime</a:t>
            </a:r>
            <a:r>
              <a:rPr lang="en-US" sz="1500" dirty="0">
                <a:solidFill>
                  <a:schemeClr val="tx1"/>
                </a:solidFill>
              </a:rPr>
              <a:t> data from agricultural fields using IoT-enabled devices.</a:t>
            </a:r>
          </a:p>
          <a:p>
            <a:pPr marL="0" lvl="0" indent="0" algn="l" rtl="0">
              <a:spcBef>
                <a:spcPts val="0"/>
              </a:spcBef>
              <a:spcAft>
                <a:spcPts val="0"/>
              </a:spcAft>
              <a:buNone/>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2" name="Google Shape;72;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3" name="Google Shape;73;p15"/>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2" name="Google Shape;73;p15">
            <a:extLst>
              <a:ext uri="{FF2B5EF4-FFF2-40B4-BE49-F238E27FC236}">
                <a16:creationId xmlns:a16="http://schemas.microsoft.com/office/drawing/2014/main" id="{3FD1A3CE-F013-D27D-C51C-E08102D0F34F}"/>
              </a:ext>
            </a:extLst>
          </p:cNvPr>
          <p:cNvSpPr txBox="1"/>
          <p:nvPr/>
        </p:nvSpPr>
        <p:spPr>
          <a:xfrm>
            <a:off x="84592" y="811095"/>
            <a:ext cx="8747700" cy="4046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Opportunities</a:t>
            </a:r>
          </a:p>
          <a:p>
            <a:pPr marL="457200" lvl="0" indent="-342900" algn="l" rtl="0">
              <a:spcBef>
                <a:spcPts val="0"/>
              </a:spcBef>
              <a:spcAft>
                <a:spcPts val="0"/>
              </a:spcAft>
              <a:buSzPts val="1800"/>
              <a:buChar char="●"/>
            </a:pPr>
            <a:r>
              <a:rPr lang="en-US" dirty="0"/>
              <a:t>How different is it from any of the other existing ideas?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Font typeface="Wingdings" panose="05000000000000000000" pitchFamily="2" charset="2"/>
              <a:buChar char="Ø"/>
            </a:pPr>
            <a:r>
              <a:rPr lang="en-US" dirty="0"/>
              <a:t>The product is built as a web application using a </a:t>
            </a:r>
            <a:r>
              <a:rPr lang="en-US" b="1" dirty="0"/>
              <a:t>Next.js client</a:t>
            </a:r>
            <a:r>
              <a:rPr lang="en-US" dirty="0"/>
              <a:t>, and a </a:t>
            </a:r>
            <a:r>
              <a:rPr lang="en-US" b="1" dirty="0"/>
              <a:t>Next</a:t>
            </a:r>
            <a:r>
              <a:rPr lang="en-US" dirty="0"/>
              <a:t>.</a:t>
            </a:r>
            <a:r>
              <a:rPr lang="en-US" b="1" dirty="0"/>
              <a:t>js</a:t>
            </a:r>
            <a:r>
              <a:rPr lang="en-US" dirty="0"/>
              <a:t> </a:t>
            </a:r>
            <a:r>
              <a:rPr lang="en-US" b="1" dirty="0"/>
              <a:t>backend</a:t>
            </a:r>
            <a:r>
              <a:rPr lang="en-US" dirty="0"/>
              <a:t>, leveraging a </a:t>
            </a:r>
            <a:r>
              <a:rPr lang="en-US" b="1" dirty="0"/>
              <a:t>Redis</a:t>
            </a:r>
            <a:r>
              <a:rPr lang="en-US" dirty="0"/>
              <a:t> </a:t>
            </a:r>
            <a:r>
              <a:rPr lang="en-US" b="1" dirty="0"/>
              <a:t>queue</a:t>
            </a:r>
            <a:r>
              <a:rPr lang="en-US" dirty="0"/>
              <a:t> and </a:t>
            </a:r>
            <a:r>
              <a:rPr lang="en-US" b="1" dirty="0"/>
              <a:t>multiple</a:t>
            </a:r>
            <a:r>
              <a:rPr lang="en-US" dirty="0"/>
              <a:t> </a:t>
            </a:r>
            <a:r>
              <a:rPr lang="en-US" b="1" dirty="0"/>
              <a:t>worker</a:t>
            </a:r>
            <a:r>
              <a:rPr lang="en-US" dirty="0"/>
              <a:t> </a:t>
            </a:r>
            <a:r>
              <a:rPr lang="en-US" b="1" dirty="0"/>
              <a:t>nodes</a:t>
            </a:r>
            <a:r>
              <a:rPr lang="en-US" dirty="0"/>
              <a:t> to ensure </a:t>
            </a:r>
            <a:r>
              <a:rPr lang="en-US" b="1" dirty="0"/>
              <a:t>scalability</a:t>
            </a:r>
            <a:r>
              <a:rPr lang="en-US" dirty="0"/>
              <a:t> and </a:t>
            </a:r>
            <a:r>
              <a:rPr lang="en-US" b="1" dirty="0"/>
              <a:t>robustness</a:t>
            </a:r>
            <a:r>
              <a:rPr lang="en-US" dirty="0"/>
              <a:t>. The </a:t>
            </a:r>
            <a:r>
              <a:rPr lang="en-US" b="1" dirty="0"/>
              <a:t>Knowledge</a:t>
            </a:r>
            <a:r>
              <a:rPr lang="en-US" dirty="0"/>
              <a:t> </a:t>
            </a:r>
            <a:r>
              <a:rPr lang="en-US" b="1" dirty="0"/>
              <a:t>Base (Chatbots)</a:t>
            </a:r>
            <a:r>
              <a:rPr lang="en-US" dirty="0"/>
              <a:t> is curated from </a:t>
            </a:r>
            <a:r>
              <a:rPr lang="en-US" b="1" dirty="0"/>
              <a:t>openly available PDF books </a:t>
            </a:r>
            <a:r>
              <a:rPr lang="en-US" dirty="0"/>
              <a:t>and </a:t>
            </a:r>
            <a:r>
              <a:rPr lang="en-US" b="1" dirty="0"/>
              <a:t>reports</a:t>
            </a:r>
            <a:r>
              <a:rPr lang="en-US" dirty="0"/>
              <a:t> covering various </a:t>
            </a:r>
            <a:r>
              <a:rPr lang="en-US" b="1" dirty="0"/>
              <a:t>agricultural</a:t>
            </a:r>
            <a:r>
              <a:rPr lang="en-US" dirty="0"/>
              <a:t> </a:t>
            </a:r>
            <a:r>
              <a:rPr lang="en-US" b="1" dirty="0"/>
              <a:t>topics</a:t>
            </a:r>
            <a:r>
              <a:rPr lang="en-US" dirty="0"/>
              <a:t>.</a:t>
            </a:r>
          </a:p>
          <a:p>
            <a:pPr marL="400050" lvl="0" indent="-285750" algn="l" rtl="0">
              <a:spcBef>
                <a:spcPts val="0"/>
              </a:spcBef>
              <a:spcAft>
                <a:spcPts val="0"/>
              </a:spcAft>
              <a:buSzPts val="1800"/>
              <a:buFont typeface="Wingdings" panose="05000000000000000000" pitchFamily="2" charset="2"/>
              <a:buChar char="Ø"/>
            </a:pPr>
            <a:endParaRPr lang="en-US" dirty="0"/>
          </a:p>
          <a:p>
            <a:pPr marL="400050" lvl="0" indent="-285750" algn="l" rtl="0">
              <a:spcBef>
                <a:spcPts val="0"/>
              </a:spcBef>
              <a:spcAft>
                <a:spcPts val="0"/>
              </a:spcAft>
              <a:buSzPts val="1800"/>
              <a:buFont typeface="Wingdings" panose="05000000000000000000" pitchFamily="2" charset="2"/>
              <a:buChar char="Ø"/>
            </a:pPr>
            <a:r>
              <a:rPr lang="en-US" dirty="0"/>
              <a:t>Many of existing solutions lack the incorporation of </a:t>
            </a:r>
            <a:r>
              <a:rPr lang="en-US" b="1" dirty="0" err="1"/>
              <a:t>GenAI</a:t>
            </a:r>
            <a:r>
              <a:rPr lang="en-US" dirty="0"/>
              <a:t> system to carry out the user queries which leads to </a:t>
            </a:r>
            <a:r>
              <a:rPr lang="en-US" b="1" dirty="0"/>
              <a:t>poor</a:t>
            </a:r>
            <a:r>
              <a:rPr lang="en-US" dirty="0"/>
              <a:t> </a:t>
            </a:r>
            <a:r>
              <a:rPr lang="en-US" b="1" dirty="0"/>
              <a:t>user</a:t>
            </a:r>
            <a:r>
              <a:rPr lang="en-US" dirty="0"/>
              <a:t> </a:t>
            </a:r>
            <a:r>
              <a:rPr lang="en-US" b="1" dirty="0"/>
              <a:t>experience</a:t>
            </a:r>
            <a:r>
              <a:rPr lang="en-US" dirty="0"/>
              <a:t> and </a:t>
            </a:r>
            <a:r>
              <a:rPr lang="en-US" b="1" dirty="0"/>
              <a:t>incorrect</a:t>
            </a:r>
            <a:r>
              <a:rPr lang="en-US" dirty="0"/>
              <a:t> </a:t>
            </a:r>
            <a:r>
              <a:rPr lang="en-US" b="1" dirty="0"/>
              <a:t>response</a:t>
            </a:r>
            <a:r>
              <a:rPr lang="en-US" dirty="0"/>
              <a:t> to their queries </a:t>
            </a:r>
            <a:r>
              <a:rPr lang="en-US" b="1" dirty="0"/>
              <a:t>without</a:t>
            </a:r>
            <a:r>
              <a:rPr lang="en-US" dirty="0"/>
              <a:t> any </a:t>
            </a:r>
            <a:r>
              <a:rPr lang="en-US" b="1" dirty="0"/>
              <a:t>real-time</a:t>
            </a:r>
            <a:r>
              <a:rPr lang="en-US" dirty="0"/>
              <a:t> input from devices which are present on the agricultural fields to extract its exact conditions.</a:t>
            </a:r>
          </a:p>
          <a:p>
            <a:pPr marL="114300" lvl="0" algn="l" rtl="0">
              <a:spcBef>
                <a:spcPts val="0"/>
              </a:spcBef>
              <a:spcAft>
                <a:spcPts val="0"/>
              </a:spcAft>
              <a:buSzPts val="1800"/>
            </a:pPr>
            <a:endParaRPr lang="en-US" dirty="0"/>
          </a:p>
          <a:p>
            <a:pPr marL="400050" lvl="0" indent="-285750" algn="l" rtl="0">
              <a:spcBef>
                <a:spcPts val="0"/>
              </a:spcBef>
              <a:spcAft>
                <a:spcPts val="0"/>
              </a:spcAft>
              <a:buSzPts val="1800"/>
              <a:buFont typeface="Wingdings" panose="05000000000000000000" pitchFamily="2" charset="2"/>
              <a:buChar char="Ø"/>
            </a:pPr>
            <a:r>
              <a:rPr lang="en-US" dirty="0"/>
              <a:t>Our solutions incorporate a </a:t>
            </a:r>
            <a:r>
              <a:rPr lang="en-US" b="1" dirty="0"/>
              <a:t>robust</a:t>
            </a:r>
            <a:r>
              <a:rPr lang="en-US" dirty="0"/>
              <a:t> </a:t>
            </a:r>
            <a:r>
              <a:rPr lang="en-US" b="1" dirty="0" err="1"/>
              <a:t>MoE</a:t>
            </a:r>
            <a:r>
              <a:rPr lang="en-US" b="1" dirty="0"/>
              <a:t>-styled</a:t>
            </a:r>
            <a:r>
              <a:rPr lang="en-US" dirty="0"/>
              <a:t> </a:t>
            </a:r>
            <a:r>
              <a:rPr lang="en-US" b="1" dirty="0"/>
              <a:t>framework</a:t>
            </a:r>
            <a:r>
              <a:rPr lang="en-US" dirty="0"/>
              <a:t> which incorporates data from </a:t>
            </a:r>
            <a:r>
              <a:rPr lang="en-US" b="1" dirty="0"/>
              <a:t>external</a:t>
            </a:r>
            <a:r>
              <a:rPr lang="en-US" dirty="0"/>
              <a:t> </a:t>
            </a:r>
            <a:r>
              <a:rPr lang="en-US" b="1" dirty="0"/>
              <a:t>IoT</a:t>
            </a:r>
            <a:r>
              <a:rPr lang="en-US" dirty="0"/>
              <a:t> devices while making use of </a:t>
            </a:r>
            <a:r>
              <a:rPr lang="en-US" b="1" dirty="0" err="1"/>
              <a:t>GenAI</a:t>
            </a:r>
            <a:r>
              <a:rPr lang="en-US" dirty="0"/>
              <a:t> like </a:t>
            </a:r>
            <a:r>
              <a:rPr lang="en-US" b="1" dirty="0"/>
              <a:t>Gemini</a:t>
            </a:r>
            <a:r>
              <a:rPr lang="en-US" dirty="0"/>
              <a:t> </a:t>
            </a:r>
            <a:r>
              <a:rPr lang="en-US" b="1" dirty="0"/>
              <a:t>1.5 Pro </a:t>
            </a:r>
            <a:r>
              <a:rPr lang="en-US" dirty="0"/>
              <a:t>and </a:t>
            </a:r>
            <a:r>
              <a:rPr lang="en-US" b="1" dirty="0"/>
              <a:t>fine-tuned</a:t>
            </a:r>
            <a:r>
              <a:rPr lang="en-US" dirty="0"/>
              <a:t> </a:t>
            </a:r>
            <a:r>
              <a:rPr lang="en-US" b="1" dirty="0"/>
              <a:t>SLMs(Phi3) </a:t>
            </a:r>
            <a:r>
              <a:rPr lang="en-US" dirty="0"/>
              <a:t>acting as </a:t>
            </a:r>
            <a:r>
              <a:rPr lang="en-US" b="1" dirty="0"/>
              <a:t>”experts” </a:t>
            </a:r>
            <a:r>
              <a:rPr lang="en-US" dirty="0"/>
              <a:t>in their respective fields.</a:t>
            </a:r>
          </a:p>
          <a:p>
            <a:pPr marL="114300" lvl="0" algn="l" rtl="0">
              <a:spcBef>
                <a:spcPts val="0"/>
              </a:spcBef>
              <a:spcAft>
                <a:spcPts val="0"/>
              </a:spcAft>
              <a:buSzPts val="1800"/>
            </a:pPr>
            <a:endParaRPr lang="en-US" dirty="0"/>
          </a:p>
          <a:p>
            <a:pPr marL="400050" lvl="0" indent="-285750" algn="l" rtl="0">
              <a:spcBef>
                <a:spcPts val="0"/>
              </a:spcBef>
              <a:spcAft>
                <a:spcPts val="0"/>
              </a:spcAft>
              <a:buSzPts val="1800"/>
              <a:buFont typeface="Wingdings" panose="05000000000000000000" pitchFamily="2" charset="2"/>
              <a:buChar char="Ø"/>
            </a:pPr>
            <a:r>
              <a:rPr lang="en-US" dirty="0"/>
              <a:t>This is accompanied by a </a:t>
            </a:r>
            <a:r>
              <a:rPr lang="en-US" b="1" dirty="0"/>
              <a:t>sophisticated</a:t>
            </a:r>
            <a:r>
              <a:rPr lang="en-US" dirty="0"/>
              <a:t> </a:t>
            </a:r>
            <a:r>
              <a:rPr lang="en-US" b="1" dirty="0"/>
              <a:t>RAG</a:t>
            </a:r>
            <a:r>
              <a:rPr lang="en-US" dirty="0"/>
              <a:t> system which make use of </a:t>
            </a:r>
            <a:r>
              <a:rPr lang="en-US" b="1" dirty="0"/>
              <a:t>publicly</a:t>
            </a:r>
            <a:r>
              <a:rPr lang="en-US" dirty="0"/>
              <a:t> </a:t>
            </a:r>
            <a:r>
              <a:rPr lang="en-US" b="1" dirty="0"/>
              <a:t>available</a:t>
            </a:r>
            <a:r>
              <a:rPr lang="en-US" dirty="0"/>
              <a:t> </a:t>
            </a:r>
            <a:r>
              <a:rPr lang="en-US" b="1" dirty="0"/>
              <a:t>books</a:t>
            </a:r>
            <a:r>
              <a:rPr lang="en-US" dirty="0"/>
              <a:t> on agricultural and other components to </a:t>
            </a:r>
            <a:r>
              <a:rPr lang="en-US" b="1" dirty="0"/>
              <a:t>better</a:t>
            </a:r>
            <a:r>
              <a:rPr lang="en-US" dirty="0"/>
              <a:t> </a:t>
            </a:r>
            <a:r>
              <a:rPr lang="en-US" b="1" dirty="0"/>
              <a:t>expand</a:t>
            </a:r>
            <a:r>
              <a:rPr lang="en-US" dirty="0"/>
              <a:t> </a:t>
            </a:r>
            <a:r>
              <a:rPr lang="en-US" b="1" dirty="0"/>
              <a:t>and</a:t>
            </a:r>
            <a:r>
              <a:rPr lang="en-US" dirty="0"/>
              <a:t> </a:t>
            </a:r>
            <a:r>
              <a:rPr lang="en-US" b="1" dirty="0"/>
              <a:t>build</a:t>
            </a:r>
            <a:r>
              <a:rPr lang="en-US" dirty="0"/>
              <a:t> upon the user queries for a </a:t>
            </a:r>
            <a:r>
              <a:rPr lang="en-US" b="1" dirty="0"/>
              <a:t>hallucination-free</a:t>
            </a:r>
            <a:r>
              <a:rPr lang="en-US" dirty="0"/>
              <a:t> and </a:t>
            </a:r>
            <a:r>
              <a:rPr lang="en-US" b="1" dirty="0"/>
              <a:t>high</a:t>
            </a:r>
            <a:r>
              <a:rPr lang="en-US" dirty="0"/>
              <a:t> </a:t>
            </a:r>
            <a:r>
              <a:rPr lang="en-US" b="1" dirty="0"/>
              <a:t>accuracy</a:t>
            </a:r>
            <a:r>
              <a:rPr lang="en-US" dirty="0"/>
              <a:t> </a:t>
            </a:r>
            <a:r>
              <a:rPr lang="en-US" b="1" dirty="0"/>
              <a:t>answer</a:t>
            </a:r>
            <a:r>
              <a:rPr lang="en-US" dirty="0"/>
              <a:t>.</a:t>
            </a:r>
          </a:p>
          <a:p>
            <a:pPr marL="400050" lvl="0" indent="-285750" algn="l" rtl="0">
              <a:spcBef>
                <a:spcPts val="0"/>
              </a:spcBef>
              <a:spcAft>
                <a:spcPts val="0"/>
              </a:spcAft>
              <a:buSzPts val="1800"/>
              <a:buFont typeface="Wingdings" panose="05000000000000000000" pitchFamily="2" charset="2"/>
              <a:buChar char="Ø"/>
            </a:pPr>
            <a:endParaRPr lang="en-US" dirty="0"/>
          </a:p>
          <a:p>
            <a:pPr marL="114300" lvl="0" algn="l" rtl="0">
              <a:spcBef>
                <a:spcPts val="0"/>
              </a:spcBef>
              <a:spcAft>
                <a:spcPts val="0"/>
              </a:spcAft>
              <a:buSzPts val="1800"/>
            </a:pPr>
            <a:endParaRPr lang="en-US" dirty="0"/>
          </a:p>
          <a:p>
            <a:pPr marL="114300" lvl="0" algn="l" rtl="0">
              <a:spcBef>
                <a:spcPts val="0"/>
              </a:spcBef>
              <a:spcAft>
                <a:spcPts val="0"/>
              </a:spcAft>
              <a:buSzPts val="1800"/>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2" name="Google Shape;72;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3" name="Google Shape;73;p15"/>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3" name="TextBox 2">
            <a:extLst>
              <a:ext uri="{FF2B5EF4-FFF2-40B4-BE49-F238E27FC236}">
                <a16:creationId xmlns:a16="http://schemas.microsoft.com/office/drawing/2014/main" id="{F6FE279C-F560-77AC-6D7C-88CF0F012B86}"/>
              </a:ext>
            </a:extLst>
          </p:cNvPr>
          <p:cNvSpPr txBox="1"/>
          <p:nvPr/>
        </p:nvSpPr>
        <p:spPr>
          <a:xfrm>
            <a:off x="23524" y="803850"/>
            <a:ext cx="8808768" cy="4339650"/>
          </a:xfrm>
          <a:prstGeom prst="rect">
            <a:avLst/>
          </a:prstGeom>
          <a:noFill/>
        </p:spPr>
        <p:txBody>
          <a:bodyPr wrap="square" rtlCol="0">
            <a:spAutoFit/>
          </a:bodyPr>
          <a:lstStyle/>
          <a:p>
            <a:pPr marL="0" lvl="0" indent="0" algn="l" rtl="0">
              <a:spcBef>
                <a:spcPts val="0"/>
              </a:spcBef>
              <a:spcAft>
                <a:spcPts val="0"/>
              </a:spcAft>
              <a:buNone/>
            </a:pPr>
            <a:r>
              <a:rPr lang="en-US" sz="1200" dirty="0"/>
              <a:t>Opportunities</a:t>
            </a:r>
          </a:p>
          <a:p>
            <a:pPr marL="457200" lvl="0" indent="-342900" algn="l" rtl="0">
              <a:spcBef>
                <a:spcPts val="0"/>
              </a:spcBef>
              <a:spcAft>
                <a:spcPts val="0"/>
              </a:spcAft>
              <a:buSzPts val="1800"/>
              <a:buChar char="●"/>
            </a:pPr>
            <a:r>
              <a:rPr lang="en-US" sz="1200" dirty="0"/>
              <a:t>How will it be able to solve the problem?</a:t>
            </a:r>
          </a:p>
          <a:p>
            <a:pPr marL="114300" lvl="0" algn="l" rtl="0">
              <a:spcBef>
                <a:spcPts val="0"/>
              </a:spcBef>
              <a:spcAft>
                <a:spcPts val="0"/>
              </a:spcAft>
              <a:buSzPts val="1800"/>
            </a:pPr>
            <a:endParaRPr lang="en-US" sz="1200" dirty="0"/>
          </a:p>
          <a:p>
            <a:pPr marL="457200" indent="-342900">
              <a:buSzPts val="1800"/>
              <a:buFont typeface="Wingdings" panose="05000000000000000000" pitchFamily="2" charset="2"/>
              <a:buChar char="Ø"/>
            </a:pPr>
            <a:r>
              <a:rPr lang="en-US" sz="1200" dirty="0"/>
              <a:t> Our framework incorporates a </a:t>
            </a:r>
            <a:r>
              <a:rPr lang="en-US" sz="1200" dirty="0" err="1"/>
              <a:t>MoE</a:t>
            </a:r>
            <a:r>
              <a:rPr lang="en-US" sz="1200" dirty="0"/>
              <a:t> (Mixture of Style framework) + sophisticated RAG framework catered towards reducing hallucinations by leveraging the prowess of fine-tuned SLMs(Phi-3) as experts and LLMs for conversation. </a:t>
            </a:r>
          </a:p>
          <a:p>
            <a:pPr marL="114300">
              <a:buSzPts val="1800"/>
            </a:pPr>
            <a:endParaRPr lang="en-US" sz="1200" dirty="0"/>
          </a:p>
          <a:p>
            <a:pPr marL="457200" indent="-342900">
              <a:buSzPts val="1800"/>
              <a:buFont typeface="Wingdings" panose="05000000000000000000" pitchFamily="2" charset="2"/>
              <a:buChar char="Ø"/>
            </a:pPr>
            <a:r>
              <a:rPr lang="en-US" sz="1200" dirty="0"/>
              <a:t>We also introduced a multi-agent debate framework to better predict the crops using IoT-enabled devices real-time data which make use of multiple LLMs as agents or “Experts” sharing their views on a particular user query and the “Judge” LLM makes the final judgement call (answer).</a:t>
            </a:r>
          </a:p>
          <a:p>
            <a:pPr marL="114300">
              <a:buSzPts val="1800"/>
            </a:pPr>
            <a:endParaRPr lang="en-US" sz="1200" dirty="0"/>
          </a:p>
          <a:p>
            <a:pPr marL="457200" lvl="0" indent="-342900" algn="l" rtl="0">
              <a:spcBef>
                <a:spcPts val="0"/>
              </a:spcBef>
              <a:spcAft>
                <a:spcPts val="0"/>
              </a:spcAft>
              <a:buSzPts val="1800"/>
              <a:buChar char="●"/>
            </a:pPr>
            <a:r>
              <a:rPr lang="en-GB" sz="1200" dirty="0"/>
              <a:t>USP of the proposed solution</a:t>
            </a:r>
          </a:p>
          <a:p>
            <a:pPr marL="457200" lvl="0" indent="-342900" algn="l" rtl="0">
              <a:spcBef>
                <a:spcPts val="0"/>
              </a:spcBef>
              <a:spcAft>
                <a:spcPts val="0"/>
              </a:spcAft>
              <a:buSzPts val="1800"/>
              <a:buChar char="●"/>
            </a:pPr>
            <a:endParaRPr lang="en-GB" sz="1200" dirty="0"/>
          </a:p>
          <a:p>
            <a:pPr marL="457200" lvl="0" indent="-342900" algn="l" rtl="0">
              <a:spcBef>
                <a:spcPts val="0"/>
              </a:spcBef>
              <a:spcAft>
                <a:spcPts val="0"/>
              </a:spcAft>
              <a:buSzPts val="1800"/>
              <a:buFont typeface="Wingdings" panose="05000000000000000000" pitchFamily="2" charset="2"/>
              <a:buChar char="Ø"/>
            </a:pPr>
            <a:r>
              <a:rPr lang="en-GB" sz="1200" dirty="0"/>
              <a:t>A </a:t>
            </a:r>
            <a:r>
              <a:rPr lang="en-GB" sz="1200" b="1" dirty="0"/>
              <a:t>fast</a:t>
            </a:r>
            <a:r>
              <a:rPr lang="en-GB" sz="1200" dirty="0"/>
              <a:t> and </a:t>
            </a:r>
            <a:r>
              <a:rPr lang="en-GB" sz="1200" b="1" dirty="0"/>
              <a:t>responsive</a:t>
            </a:r>
            <a:r>
              <a:rPr lang="en-GB" sz="1200" dirty="0"/>
              <a:t> </a:t>
            </a:r>
            <a:r>
              <a:rPr lang="en-GB" sz="1200" b="1" dirty="0"/>
              <a:t>website</a:t>
            </a:r>
            <a:r>
              <a:rPr lang="en-GB" sz="1200" dirty="0"/>
              <a:t> with seamless user-experience encompassing various features including </a:t>
            </a:r>
            <a:r>
              <a:rPr lang="en-GB" sz="1200" b="1" dirty="0"/>
              <a:t>Conversational-AI</a:t>
            </a:r>
            <a:r>
              <a:rPr lang="en-GB" sz="1200" dirty="0"/>
              <a:t> for </a:t>
            </a:r>
            <a:r>
              <a:rPr lang="en-GB" sz="1200" b="1" dirty="0"/>
              <a:t>hallucinations-free</a:t>
            </a:r>
            <a:r>
              <a:rPr lang="en-GB" sz="1200" dirty="0"/>
              <a:t> and accurate answers, </a:t>
            </a:r>
            <a:r>
              <a:rPr lang="en-GB" sz="1200" b="1" dirty="0"/>
              <a:t>Marketplace</a:t>
            </a:r>
            <a:r>
              <a:rPr lang="en-GB" sz="1200" dirty="0"/>
              <a:t> for </a:t>
            </a:r>
            <a:r>
              <a:rPr lang="en-GB" sz="1200" b="1" dirty="0"/>
              <a:t>easy online shopping </a:t>
            </a:r>
            <a:r>
              <a:rPr lang="en-GB" sz="1200" dirty="0"/>
              <a:t>alongside </a:t>
            </a:r>
            <a:r>
              <a:rPr lang="en-GB" sz="1200" b="1" dirty="0"/>
              <a:t>promoting</a:t>
            </a:r>
            <a:r>
              <a:rPr lang="en-GB" sz="1200" dirty="0"/>
              <a:t> local shops into </a:t>
            </a:r>
            <a:r>
              <a:rPr lang="en-GB" sz="1200" b="1" dirty="0"/>
              <a:t>“Digital Marketing”, </a:t>
            </a:r>
            <a:r>
              <a:rPr lang="en-GB" sz="1200" dirty="0"/>
              <a:t>AI-enabled </a:t>
            </a:r>
            <a:r>
              <a:rPr lang="en-GB" sz="1200" b="1" dirty="0"/>
              <a:t>Decision</a:t>
            </a:r>
            <a:r>
              <a:rPr lang="en-GB" sz="1200" dirty="0"/>
              <a:t> </a:t>
            </a:r>
            <a:r>
              <a:rPr lang="en-GB" sz="1200" b="1" dirty="0"/>
              <a:t>Support</a:t>
            </a:r>
            <a:r>
              <a:rPr lang="en-GB" sz="1200" dirty="0"/>
              <a:t> System for </a:t>
            </a:r>
            <a:r>
              <a:rPr lang="en-GB" sz="1200" b="1" dirty="0"/>
              <a:t>complex</a:t>
            </a:r>
            <a:r>
              <a:rPr lang="en-GB" sz="1200" dirty="0"/>
              <a:t> demands and a </a:t>
            </a:r>
            <a:r>
              <a:rPr lang="en-GB" sz="1200" b="1" dirty="0"/>
              <a:t>Community</a:t>
            </a:r>
            <a:r>
              <a:rPr lang="en-GB" sz="1200" dirty="0"/>
              <a:t> Forum to promote collaborations.</a:t>
            </a:r>
          </a:p>
          <a:p>
            <a:pPr marL="114300" lvl="0" algn="l" rtl="0">
              <a:spcBef>
                <a:spcPts val="0"/>
              </a:spcBef>
              <a:spcAft>
                <a:spcPts val="0"/>
              </a:spcAft>
              <a:buSzPts val="1800"/>
            </a:pPr>
            <a:endParaRPr lang="en-GB" sz="1200" dirty="0"/>
          </a:p>
          <a:p>
            <a:pPr marL="457200" lvl="0" indent="-342900" algn="l" rtl="0">
              <a:spcBef>
                <a:spcPts val="0"/>
              </a:spcBef>
              <a:spcAft>
                <a:spcPts val="0"/>
              </a:spcAft>
              <a:buSzPts val="1800"/>
              <a:buFont typeface="Wingdings" panose="05000000000000000000" pitchFamily="2" charset="2"/>
              <a:buChar char="Ø"/>
            </a:pPr>
            <a:r>
              <a:rPr lang="en-GB" sz="1200" dirty="0"/>
              <a:t>Our </a:t>
            </a:r>
            <a:r>
              <a:rPr lang="en-GB" sz="1200" b="1" dirty="0"/>
              <a:t>Conversational AI </a:t>
            </a:r>
            <a:r>
              <a:rPr lang="en-GB" sz="1200" dirty="0"/>
              <a:t>and </a:t>
            </a:r>
            <a:r>
              <a:rPr lang="en-GB" sz="1200" b="1" dirty="0"/>
              <a:t>Multi-Agent Debate </a:t>
            </a:r>
            <a:r>
              <a:rPr lang="en-GB" sz="1200" dirty="0"/>
              <a:t>Framework powered by </a:t>
            </a:r>
            <a:r>
              <a:rPr lang="en-GB" sz="1200" b="1" dirty="0"/>
              <a:t>LLMs</a:t>
            </a:r>
            <a:r>
              <a:rPr lang="en-GB" sz="1200" dirty="0"/>
              <a:t> and </a:t>
            </a:r>
            <a:r>
              <a:rPr lang="en-GB" sz="1200" b="1" dirty="0"/>
              <a:t>Realtime</a:t>
            </a:r>
            <a:r>
              <a:rPr lang="en-GB" sz="1200" dirty="0"/>
              <a:t> </a:t>
            </a:r>
            <a:r>
              <a:rPr lang="en-GB" sz="1200" b="1" dirty="0"/>
              <a:t>data</a:t>
            </a:r>
            <a:r>
              <a:rPr lang="en-GB" sz="1200" dirty="0"/>
              <a:t> from </a:t>
            </a:r>
            <a:r>
              <a:rPr lang="en-GB" sz="1200" b="1" dirty="0"/>
              <a:t>IoT-devices</a:t>
            </a:r>
            <a:r>
              <a:rPr lang="en-GB" sz="1200" dirty="0"/>
              <a:t> will provide the </a:t>
            </a:r>
            <a:r>
              <a:rPr lang="en-GB" sz="1200" b="1" dirty="0"/>
              <a:t>farmers</a:t>
            </a:r>
            <a:r>
              <a:rPr lang="en-GB" sz="1200" dirty="0"/>
              <a:t> the ease with which they can </a:t>
            </a:r>
            <a:r>
              <a:rPr lang="en-GB" sz="1200" b="1" dirty="0"/>
              <a:t>communicate</a:t>
            </a:r>
            <a:r>
              <a:rPr lang="en-GB" sz="1200" dirty="0"/>
              <a:t> with AI which can be referred to as their </a:t>
            </a:r>
            <a:r>
              <a:rPr lang="en-GB" sz="1200" b="1" dirty="0"/>
              <a:t>‘partner’ </a:t>
            </a:r>
            <a:r>
              <a:rPr lang="en-GB" sz="1200" dirty="0"/>
              <a:t>which can not only help them with </a:t>
            </a:r>
            <a:r>
              <a:rPr lang="en-GB" sz="1200" b="1" dirty="0"/>
              <a:t>simple-to-complex queries </a:t>
            </a:r>
            <a:r>
              <a:rPr lang="en-GB" sz="1200" dirty="0"/>
              <a:t>with </a:t>
            </a:r>
            <a:r>
              <a:rPr lang="en-GB" sz="1200" b="1" dirty="0"/>
              <a:t>high accuracy </a:t>
            </a:r>
            <a:r>
              <a:rPr lang="en-GB" sz="1200" dirty="0"/>
              <a:t>and </a:t>
            </a:r>
            <a:r>
              <a:rPr lang="en-GB" sz="1200" b="1" dirty="0"/>
              <a:t>low</a:t>
            </a:r>
            <a:r>
              <a:rPr lang="en-GB" sz="1200" dirty="0"/>
              <a:t> </a:t>
            </a:r>
            <a:r>
              <a:rPr lang="en-GB" sz="1200" b="1" dirty="0"/>
              <a:t>hallucinations</a:t>
            </a:r>
            <a:r>
              <a:rPr lang="en-GB" sz="1200" dirty="0"/>
              <a:t> but also </a:t>
            </a:r>
            <a:r>
              <a:rPr lang="en-GB" sz="1200" b="1" dirty="0"/>
              <a:t>give</a:t>
            </a:r>
            <a:r>
              <a:rPr lang="en-GB" sz="1200" dirty="0"/>
              <a:t> </a:t>
            </a:r>
            <a:r>
              <a:rPr lang="en-GB" sz="1200" b="1" dirty="0"/>
              <a:t>suggestions</a:t>
            </a:r>
            <a:r>
              <a:rPr lang="en-GB" sz="1200" dirty="0"/>
              <a:t> about </a:t>
            </a:r>
            <a:r>
              <a:rPr lang="en-GB" sz="1200" b="1" dirty="0"/>
              <a:t>best-yields crop </a:t>
            </a:r>
            <a:r>
              <a:rPr lang="en-GB" sz="1200" dirty="0"/>
              <a:t>suited purely according to </a:t>
            </a:r>
            <a:r>
              <a:rPr lang="en-GB" sz="1200" b="1" dirty="0"/>
              <a:t>their</a:t>
            </a:r>
            <a:r>
              <a:rPr lang="en-GB" sz="1200" dirty="0"/>
              <a:t> </a:t>
            </a:r>
            <a:r>
              <a:rPr lang="en-GB" sz="1200" b="1" dirty="0"/>
              <a:t>agricultural</a:t>
            </a:r>
            <a:r>
              <a:rPr lang="en-GB" sz="1200" dirty="0"/>
              <a:t> </a:t>
            </a:r>
            <a:r>
              <a:rPr lang="en-GB" sz="1200" b="1" dirty="0"/>
              <a:t>fields</a:t>
            </a:r>
            <a:r>
              <a:rPr lang="en-GB" sz="1200" dirty="0"/>
              <a:t> </a:t>
            </a:r>
            <a:r>
              <a:rPr lang="en-GB" sz="1200" b="1" dirty="0"/>
              <a:t>conditions</a:t>
            </a:r>
            <a:r>
              <a:rPr lang="en-GB" sz="1200" dirty="0"/>
              <a:t>.</a:t>
            </a:r>
          </a:p>
          <a:p>
            <a:pPr marL="114300" lvl="0" algn="l" rtl="0">
              <a:spcBef>
                <a:spcPts val="0"/>
              </a:spcBef>
              <a:spcAft>
                <a:spcPts val="0"/>
              </a:spcAft>
              <a:buSzPts val="1800"/>
            </a:pPr>
            <a:endParaRPr lang="en-US" sz="1200" dirty="0"/>
          </a:p>
          <a:p>
            <a:endParaRPr lang="en-US" sz="1200" dirty="0"/>
          </a:p>
        </p:txBody>
      </p:sp>
    </p:spTree>
    <p:extLst>
      <p:ext uri="{BB962C8B-B14F-4D97-AF65-F5344CB8AC3E}">
        <p14:creationId xmlns:p14="http://schemas.microsoft.com/office/powerpoint/2010/main" val="215459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0" name="Google Shape;80;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1" name="Google Shape;81;p16"/>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6" name="Google Shape;81;p16">
            <a:extLst>
              <a:ext uri="{FF2B5EF4-FFF2-40B4-BE49-F238E27FC236}">
                <a16:creationId xmlns:a16="http://schemas.microsoft.com/office/drawing/2014/main" id="{010DB967-AA6B-94FB-91DF-9A0AADCD362E}"/>
              </a:ext>
            </a:extLst>
          </p:cNvPr>
          <p:cNvSpPr txBox="1"/>
          <p:nvPr/>
        </p:nvSpPr>
        <p:spPr>
          <a:xfrm>
            <a:off x="146600" y="642817"/>
            <a:ext cx="8747700" cy="41010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List of features offered by the solution</a:t>
            </a:r>
          </a:p>
          <a:p>
            <a:pPr marL="0" lvl="0" indent="0" algn="l" rtl="0">
              <a:spcBef>
                <a:spcPts val="0"/>
              </a:spcBef>
              <a:spcAft>
                <a:spcPts val="0"/>
              </a:spcAft>
              <a:buNone/>
            </a:pPr>
            <a:endParaRPr sz="1800" dirty="0"/>
          </a:p>
        </p:txBody>
      </p:sp>
      <p:sp>
        <p:nvSpPr>
          <p:cNvPr id="7" name="Google Shape;6203;p5">
            <a:extLst>
              <a:ext uri="{FF2B5EF4-FFF2-40B4-BE49-F238E27FC236}">
                <a16:creationId xmlns:a16="http://schemas.microsoft.com/office/drawing/2014/main" id="{DB4BCC03-2009-87E4-D2C5-92597932FF4E}"/>
              </a:ext>
            </a:extLst>
          </p:cNvPr>
          <p:cNvSpPr txBox="1">
            <a:spLocks noGrp="1"/>
          </p:cNvSpPr>
          <p:nvPr/>
        </p:nvSpPr>
        <p:spPr>
          <a:xfrm>
            <a:off x="146600" y="1015382"/>
            <a:ext cx="4114800" cy="428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44444"/>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2pPr>
            <a:lvl3pPr marL="1371600" marR="0" lvl="2"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3pPr>
            <a:lvl4pPr marL="1828800" marR="0" lvl="3"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4pPr>
            <a:lvl5pPr marL="2286000" marR="0" lvl="4"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lvl="0" indent="0" algn="l" rtl="0">
              <a:lnSpc>
                <a:spcPct val="144444"/>
              </a:lnSpc>
              <a:spcBef>
                <a:spcPts val="0"/>
              </a:spcBef>
              <a:spcAft>
                <a:spcPts val="0"/>
              </a:spcAft>
              <a:buClr>
                <a:srgbClr val="7F7F7F"/>
              </a:buClr>
              <a:buSzPts val="1800"/>
              <a:buNone/>
            </a:pPr>
            <a:r>
              <a:rPr lang="en-US" sz="1400" u="sng" dirty="0"/>
              <a:t>WEBSITE</a:t>
            </a:r>
            <a:endParaRPr sz="1400" u="sng" dirty="0"/>
          </a:p>
        </p:txBody>
      </p:sp>
      <p:sp>
        <p:nvSpPr>
          <p:cNvPr id="8" name="Google Shape;6204;p5">
            <a:extLst>
              <a:ext uri="{FF2B5EF4-FFF2-40B4-BE49-F238E27FC236}">
                <a16:creationId xmlns:a16="http://schemas.microsoft.com/office/drawing/2014/main" id="{5CAFA912-3830-8237-ECE0-2D319BE7837B}"/>
              </a:ext>
            </a:extLst>
          </p:cNvPr>
          <p:cNvSpPr txBox="1">
            <a:spLocks noGrp="1"/>
          </p:cNvSpPr>
          <p:nvPr/>
        </p:nvSpPr>
        <p:spPr>
          <a:xfrm>
            <a:off x="17951" y="1290237"/>
            <a:ext cx="5787300" cy="38717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42857"/>
              </a:lnSpc>
              <a:spcBef>
                <a:spcPts val="0"/>
              </a:spcBef>
              <a:spcAft>
                <a:spcPts val="0"/>
              </a:spcAft>
              <a:buClr>
                <a:schemeClr val="dk1"/>
              </a:buClr>
              <a:buSzPts val="1400"/>
              <a:buFont typeface="Arial"/>
              <a:buNone/>
              <a:defRPr sz="1400" b="0" i="0" u="none" strike="noStrike" cap="none">
                <a:solidFill>
                  <a:schemeClr val="dk1"/>
                </a:solidFill>
                <a:latin typeface="Avenir"/>
                <a:ea typeface="Avenir"/>
                <a:cs typeface="Avenir"/>
                <a:sym typeface="Avenir"/>
              </a:defRPr>
            </a:lvl1pPr>
            <a:lvl2pPr marL="914400" marR="0" lvl="1"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2pPr>
            <a:lvl3pPr marL="1371600" marR="0" lvl="2"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3pPr>
            <a:lvl4pPr marL="1828800" marR="0" lvl="3"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4pPr>
            <a:lvl5pPr marL="2286000" marR="0" lvl="4"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lvl="0" indent="0" algn="l" rtl="0">
              <a:lnSpc>
                <a:spcPct val="142857"/>
              </a:lnSpc>
              <a:spcBef>
                <a:spcPts val="0"/>
              </a:spcBef>
              <a:spcAft>
                <a:spcPts val="0"/>
              </a:spcAft>
              <a:buClr>
                <a:schemeClr val="dk1"/>
              </a:buClr>
              <a:buSzPts val="980"/>
              <a:buNone/>
            </a:pPr>
            <a:r>
              <a:rPr lang="en-US" b="1" dirty="0">
                <a:latin typeface="Arial" panose="020B0604020202020204" pitchFamily="34" charset="0"/>
                <a:ea typeface="Calibri"/>
                <a:cs typeface="Arial" panose="020B0604020202020204" pitchFamily="34" charset="0"/>
                <a:sym typeface="Calibri"/>
              </a:rPr>
              <a:t>1. Dual Marketplace</a:t>
            </a:r>
            <a:r>
              <a:rPr lang="en-US" dirty="0">
                <a:latin typeface="Arial" panose="020B0604020202020204" pitchFamily="34" charset="0"/>
                <a:ea typeface="Calibri"/>
                <a:cs typeface="Arial" panose="020B0604020202020204" pitchFamily="34" charset="0"/>
                <a:sym typeface="Calibri"/>
              </a:rPr>
              <a:t>:</a:t>
            </a:r>
          </a:p>
          <a:p>
            <a:pPr marL="0" lvl="0" indent="0" algn="l" rtl="0">
              <a:lnSpc>
                <a:spcPct val="142857"/>
              </a:lnSpc>
              <a:spcBef>
                <a:spcPts val="0"/>
              </a:spcBef>
              <a:spcAft>
                <a:spcPts val="0"/>
              </a:spcAft>
              <a:buClr>
                <a:schemeClr val="dk1"/>
              </a:buClr>
              <a:buSzPts val="980"/>
              <a:buNone/>
            </a:pPr>
            <a:r>
              <a:rPr lang="en-US" dirty="0">
                <a:latin typeface="Arial" panose="020B0604020202020204" pitchFamily="34" charset="0"/>
                <a:ea typeface="Calibri"/>
                <a:cs typeface="Arial" panose="020B0604020202020204" pitchFamily="34" charset="0"/>
                <a:sym typeface="Calibri"/>
              </a:rPr>
              <a:t>	</a:t>
            </a:r>
            <a:r>
              <a:rPr lang="en-US" dirty="0" err="1">
                <a:latin typeface="Arial" panose="020B0604020202020204" pitchFamily="34" charset="0"/>
                <a:ea typeface="Calibri"/>
                <a:cs typeface="Arial" panose="020B0604020202020204" pitchFamily="34" charset="0"/>
                <a:sym typeface="Calibri"/>
              </a:rPr>
              <a:t>i</a:t>
            </a:r>
            <a:r>
              <a:rPr lang="en-US" dirty="0">
                <a:latin typeface="Arial" panose="020B0604020202020204" pitchFamily="34" charset="0"/>
                <a:ea typeface="Calibri"/>
                <a:cs typeface="Arial" panose="020B0604020202020204" pitchFamily="34" charset="0"/>
                <a:sym typeface="Calibri"/>
              </a:rPr>
              <a:t>.  Input Marketplace (for local sellers and dealers)</a:t>
            </a:r>
          </a:p>
          <a:p>
            <a:pPr marL="0" lvl="0" indent="0" algn="l" rtl="0">
              <a:lnSpc>
                <a:spcPct val="142857"/>
              </a:lnSpc>
              <a:spcBef>
                <a:spcPts val="0"/>
              </a:spcBef>
              <a:spcAft>
                <a:spcPts val="0"/>
              </a:spcAft>
              <a:buClr>
                <a:schemeClr val="dk1"/>
              </a:buClr>
              <a:buSzPts val="980"/>
              <a:buNone/>
            </a:pPr>
            <a:r>
              <a:rPr lang="en-US" dirty="0">
                <a:latin typeface="Arial" panose="020B0604020202020204" pitchFamily="34" charset="0"/>
                <a:ea typeface="Calibri"/>
                <a:cs typeface="Arial" panose="020B0604020202020204" pitchFamily="34" charset="0"/>
                <a:sym typeface="Calibri"/>
              </a:rPr>
              <a:t>	ii. Output Marketplace (for farmers)</a:t>
            </a:r>
          </a:p>
          <a:p>
            <a:pPr marL="0" lvl="0" indent="0" algn="l" rtl="0">
              <a:lnSpc>
                <a:spcPct val="142857"/>
              </a:lnSpc>
              <a:spcBef>
                <a:spcPts val="0"/>
              </a:spcBef>
              <a:spcAft>
                <a:spcPts val="0"/>
              </a:spcAft>
              <a:buClr>
                <a:schemeClr val="dk1"/>
              </a:buClr>
              <a:buSzPts val="980"/>
              <a:buNone/>
            </a:pPr>
            <a:r>
              <a:rPr lang="en-US" dirty="0">
                <a:latin typeface="Arial" panose="020B0604020202020204" pitchFamily="34" charset="0"/>
                <a:ea typeface="Calibri"/>
                <a:cs typeface="Arial" panose="020B0604020202020204" pitchFamily="34" charset="0"/>
                <a:sym typeface="Calibri"/>
              </a:rPr>
              <a:t>2. </a:t>
            </a:r>
            <a:r>
              <a:rPr lang="en-US" b="1" dirty="0" err="1">
                <a:latin typeface="Arial" panose="020B0604020202020204" pitchFamily="34" charset="0"/>
                <a:ea typeface="Calibri"/>
                <a:cs typeface="Arial" panose="020B0604020202020204" pitchFamily="34" charset="0"/>
                <a:sym typeface="Calibri"/>
              </a:rPr>
              <a:t>AgriScheme</a:t>
            </a:r>
            <a:endParaRPr lang="en-US" b="1" dirty="0">
              <a:latin typeface="Arial" panose="020B0604020202020204" pitchFamily="34" charset="0"/>
              <a:ea typeface="Calibri"/>
              <a:cs typeface="Arial" panose="020B0604020202020204" pitchFamily="34" charset="0"/>
              <a:sym typeface="Calibri"/>
            </a:endParaRPr>
          </a:p>
          <a:p>
            <a:pPr marL="342900" lvl="0" indent="-342900" rtl="0">
              <a:lnSpc>
                <a:spcPct val="142857"/>
              </a:lnSpc>
              <a:spcBef>
                <a:spcPts val="0"/>
              </a:spcBef>
              <a:spcAft>
                <a:spcPts val="0"/>
              </a:spcAft>
              <a:buClr>
                <a:schemeClr val="dk1"/>
              </a:buClr>
              <a:buSzPts val="980"/>
              <a:buFont typeface="Wingdings" panose="05000000000000000000" pitchFamily="2" charset="2"/>
              <a:buChar char="Ø"/>
            </a:pPr>
            <a:r>
              <a:rPr lang="en-US" sz="1300" b="1" dirty="0">
                <a:latin typeface="Arial" panose="020B0604020202020204" pitchFamily="34" charset="0"/>
                <a:ea typeface="Calibri"/>
                <a:cs typeface="Arial" panose="020B0604020202020204" pitchFamily="34" charset="0"/>
                <a:sym typeface="Calibri"/>
              </a:rPr>
              <a:t>Empowering Farmers: </a:t>
            </a:r>
            <a:r>
              <a:rPr lang="en-US" sz="1300" dirty="0">
                <a:latin typeface="Arial" panose="020B0604020202020204" pitchFamily="34" charset="0"/>
                <a:ea typeface="Calibri"/>
                <a:cs typeface="Arial" panose="020B0604020202020204" pitchFamily="34" charset="0"/>
                <a:sym typeface="Calibri"/>
              </a:rPr>
              <a:t>A dedicated platform designed to provide farmers with essential information on government schemes for agriculture and farming.</a:t>
            </a:r>
          </a:p>
          <a:p>
            <a:pPr marL="342900" lvl="0" indent="-342900" rtl="0">
              <a:lnSpc>
                <a:spcPct val="142857"/>
              </a:lnSpc>
              <a:spcBef>
                <a:spcPts val="0"/>
              </a:spcBef>
              <a:spcAft>
                <a:spcPts val="0"/>
              </a:spcAft>
              <a:buClr>
                <a:schemeClr val="dk1"/>
              </a:buClr>
              <a:buSzPts val="980"/>
              <a:buFont typeface="Wingdings" panose="05000000000000000000" pitchFamily="2" charset="2"/>
              <a:buChar char="Ø"/>
            </a:pPr>
            <a:r>
              <a:rPr lang="en-US" sz="1300" b="1" dirty="0">
                <a:latin typeface="Arial" panose="020B0604020202020204" pitchFamily="34" charset="0"/>
                <a:ea typeface="Calibri"/>
                <a:cs typeface="Arial" panose="020B0604020202020204" pitchFamily="34" charset="0"/>
                <a:sym typeface="Calibri"/>
              </a:rPr>
              <a:t>User-Friendly Interface: </a:t>
            </a:r>
            <a:r>
              <a:rPr lang="en-US" sz="1300" dirty="0">
                <a:latin typeface="Arial" panose="020B0604020202020204" pitchFamily="34" charset="0"/>
                <a:ea typeface="Calibri"/>
                <a:cs typeface="Arial" panose="020B0604020202020204" pitchFamily="34" charset="0"/>
                <a:sym typeface="Calibri"/>
              </a:rPr>
              <a:t>Intuitive navigation allows for easy access to a wealth of resources, ensuring a seamless experience for users.</a:t>
            </a:r>
          </a:p>
          <a:p>
            <a:pPr marL="342900" lvl="0" indent="-342900" rtl="0">
              <a:lnSpc>
                <a:spcPct val="142857"/>
              </a:lnSpc>
              <a:spcBef>
                <a:spcPts val="0"/>
              </a:spcBef>
              <a:spcAft>
                <a:spcPts val="0"/>
              </a:spcAft>
              <a:buClr>
                <a:schemeClr val="dk1"/>
              </a:buClr>
              <a:buSzPts val="980"/>
              <a:buFont typeface="Wingdings" panose="05000000000000000000" pitchFamily="2" charset="2"/>
              <a:buChar char="Ø"/>
            </a:pPr>
            <a:r>
              <a:rPr lang="en-US" sz="1300" b="1" dirty="0">
                <a:latin typeface="Arial" panose="020B0604020202020204" pitchFamily="34" charset="0"/>
                <a:ea typeface="Calibri"/>
                <a:cs typeface="Arial" panose="020B0604020202020204" pitchFamily="34" charset="0"/>
                <a:sym typeface="Calibri"/>
              </a:rPr>
              <a:t>Comprehensive Database: </a:t>
            </a:r>
            <a:r>
              <a:rPr lang="en-US" sz="1300" dirty="0">
                <a:latin typeface="Arial" panose="020B0604020202020204" pitchFamily="34" charset="0"/>
                <a:ea typeface="Calibri"/>
                <a:cs typeface="Arial" panose="020B0604020202020204" pitchFamily="34" charset="0"/>
                <a:sym typeface="Calibri"/>
              </a:rPr>
              <a:t>Explore a wide variety of initiatives, including subsidies, grants, and training programs tailored to support farmers.</a:t>
            </a:r>
            <a:endParaRPr lang="en-US" b="1" dirty="0">
              <a:latin typeface="Arial" panose="020B0604020202020204" pitchFamily="34" charset="0"/>
              <a:ea typeface="Calibri"/>
              <a:cs typeface="Arial" panose="020B0604020202020204" pitchFamily="34" charset="0"/>
              <a:sym typeface="Calibri"/>
            </a:endParaRPr>
          </a:p>
          <a:p>
            <a:pPr marL="0" lvl="0" indent="0" algn="l" rtl="0">
              <a:lnSpc>
                <a:spcPct val="142857"/>
              </a:lnSpc>
              <a:spcBef>
                <a:spcPts val="0"/>
              </a:spcBef>
              <a:spcAft>
                <a:spcPts val="0"/>
              </a:spcAft>
              <a:buClr>
                <a:schemeClr val="dk1"/>
              </a:buClr>
              <a:buSzPts val="980"/>
              <a:buNone/>
            </a:pPr>
            <a:endParaRPr lang="en-US" b="1" dirty="0">
              <a:latin typeface="Arial" panose="020B0604020202020204" pitchFamily="34" charset="0"/>
              <a:ea typeface="Calibri"/>
              <a:cs typeface="Arial" panose="020B0604020202020204" pitchFamily="34" charset="0"/>
              <a:sym typeface="Calibri"/>
            </a:endParaRPr>
          </a:p>
        </p:txBody>
      </p:sp>
      <p:sp>
        <p:nvSpPr>
          <p:cNvPr id="9" name="Google Shape;6207;p5">
            <a:extLst>
              <a:ext uri="{FF2B5EF4-FFF2-40B4-BE49-F238E27FC236}">
                <a16:creationId xmlns:a16="http://schemas.microsoft.com/office/drawing/2014/main" id="{F9BB6C10-BA46-CBC4-AD25-D8858C2E3E21}"/>
              </a:ext>
            </a:extLst>
          </p:cNvPr>
          <p:cNvSpPr txBox="1">
            <a:spLocks noGrp="1"/>
          </p:cNvSpPr>
          <p:nvPr/>
        </p:nvSpPr>
        <p:spPr>
          <a:xfrm>
            <a:off x="5734038" y="1020948"/>
            <a:ext cx="4114800" cy="428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44444"/>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2pPr>
            <a:lvl3pPr marL="1371600" marR="0" lvl="2"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3pPr>
            <a:lvl4pPr marL="1828800" marR="0" lvl="3"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4pPr>
            <a:lvl5pPr marL="2286000" marR="0" lvl="4"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lvl="0" indent="0" algn="l" rtl="0">
              <a:lnSpc>
                <a:spcPct val="144444"/>
              </a:lnSpc>
              <a:spcBef>
                <a:spcPts val="0"/>
              </a:spcBef>
              <a:spcAft>
                <a:spcPts val="0"/>
              </a:spcAft>
              <a:buClr>
                <a:srgbClr val="7F7F7F"/>
              </a:buClr>
              <a:buSzPts val="1800"/>
              <a:buNone/>
            </a:pPr>
            <a:r>
              <a:rPr lang="en-US" sz="1400" u="sng" dirty="0"/>
              <a:t>COMMUNITY FORUM</a:t>
            </a:r>
            <a:endParaRPr sz="1400" u="sng" dirty="0"/>
          </a:p>
        </p:txBody>
      </p:sp>
      <p:sp>
        <p:nvSpPr>
          <p:cNvPr id="10" name="Google Shape;6208;p5">
            <a:extLst>
              <a:ext uri="{FF2B5EF4-FFF2-40B4-BE49-F238E27FC236}">
                <a16:creationId xmlns:a16="http://schemas.microsoft.com/office/drawing/2014/main" id="{C9B2596C-210E-BB02-0274-37A03BBC731D}"/>
              </a:ext>
            </a:extLst>
          </p:cNvPr>
          <p:cNvSpPr txBox="1">
            <a:spLocks noGrp="1"/>
          </p:cNvSpPr>
          <p:nvPr/>
        </p:nvSpPr>
        <p:spPr>
          <a:xfrm>
            <a:off x="5791474" y="1447537"/>
            <a:ext cx="4474200" cy="15118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42857"/>
              </a:lnSpc>
              <a:spcBef>
                <a:spcPts val="0"/>
              </a:spcBef>
              <a:spcAft>
                <a:spcPts val="0"/>
              </a:spcAft>
              <a:buClr>
                <a:schemeClr val="dk1"/>
              </a:buClr>
              <a:buSzPts val="1400"/>
              <a:buFont typeface="Arial"/>
              <a:buNone/>
              <a:defRPr sz="1400" b="0" i="0" u="none" strike="noStrike" cap="none">
                <a:solidFill>
                  <a:schemeClr val="dk1"/>
                </a:solidFill>
                <a:latin typeface="Avenir"/>
                <a:ea typeface="Avenir"/>
                <a:cs typeface="Avenir"/>
                <a:sym typeface="Avenir"/>
              </a:defRPr>
            </a:lvl1pPr>
            <a:lvl2pPr marL="914400" marR="0" lvl="1"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2pPr>
            <a:lvl3pPr marL="1371600" marR="0" lvl="2"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3pPr>
            <a:lvl4pPr marL="1828800" marR="0" lvl="3"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4pPr>
            <a:lvl5pPr marL="2286000" marR="0" lvl="4"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lvl="0" indent="0" algn="l" rtl="0">
              <a:lnSpc>
                <a:spcPct val="132857"/>
              </a:lnSpc>
              <a:spcBef>
                <a:spcPts val="0"/>
              </a:spcBef>
              <a:spcAft>
                <a:spcPts val="0"/>
              </a:spcAft>
              <a:buClr>
                <a:schemeClr val="dk1"/>
              </a:buClr>
              <a:buSzPts val="1295"/>
              <a:buNone/>
            </a:pPr>
            <a:r>
              <a:rPr lang="en-US" sz="1600" dirty="0">
                <a:latin typeface="Arial" panose="020B0604020202020204" pitchFamily="34" charset="0"/>
                <a:ea typeface="Calibri"/>
                <a:cs typeface="Arial" panose="020B0604020202020204" pitchFamily="34" charset="0"/>
                <a:sym typeface="Calibri"/>
              </a:rPr>
              <a:t>1. </a:t>
            </a:r>
            <a:r>
              <a:rPr lang="en-US" sz="1600" b="1" dirty="0">
                <a:latin typeface="Arial" panose="020B0604020202020204" pitchFamily="34" charset="0"/>
                <a:ea typeface="Calibri"/>
                <a:cs typeface="Arial" panose="020B0604020202020204" pitchFamily="34" charset="0"/>
                <a:sym typeface="Calibri"/>
              </a:rPr>
              <a:t>Multilingual Support</a:t>
            </a:r>
          </a:p>
          <a:p>
            <a:pPr marL="0" lvl="0" indent="0" algn="l" rtl="0">
              <a:lnSpc>
                <a:spcPct val="132857"/>
              </a:lnSpc>
              <a:spcBef>
                <a:spcPts val="0"/>
              </a:spcBef>
              <a:spcAft>
                <a:spcPts val="0"/>
              </a:spcAft>
              <a:buClr>
                <a:schemeClr val="dk1"/>
              </a:buClr>
              <a:buSzPts val="1295"/>
              <a:buNone/>
            </a:pPr>
            <a:r>
              <a:rPr lang="en-US" sz="1600" dirty="0">
                <a:latin typeface="Arial" panose="020B0604020202020204" pitchFamily="34" charset="0"/>
                <a:ea typeface="Calibri"/>
                <a:cs typeface="Arial" panose="020B0604020202020204" pitchFamily="34" charset="0"/>
                <a:sym typeface="Calibri"/>
              </a:rPr>
              <a:t>2. </a:t>
            </a:r>
            <a:r>
              <a:rPr lang="en-US" sz="1600" b="1" dirty="0">
                <a:latin typeface="Arial" panose="020B0604020202020204" pitchFamily="34" charset="0"/>
                <a:ea typeface="Calibri"/>
                <a:cs typeface="Arial" panose="020B0604020202020204" pitchFamily="34" charset="0"/>
                <a:sym typeface="Calibri"/>
              </a:rPr>
              <a:t>Gamified help system</a:t>
            </a:r>
          </a:p>
          <a:p>
            <a:pPr marL="0" lvl="0" indent="0" algn="l" rtl="0">
              <a:lnSpc>
                <a:spcPct val="132857"/>
              </a:lnSpc>
              <a:spcBef>
                <a:spcPts val="0"/>
              </a:spcBef>
              <a:spcAft>
                <a:spcPts val="0"/>
              </a:spcAft>
              <a:buClr>
                <a:schemeClr val="dk1"/>
              </a:buClr>
              <a:buSzPts val="1295"/>
              <a:buNone/>
            </a:pPr>
            <a:r>
              <a:rPr lang="en-US" sz="1600" dirty="0">
                <a:latin typeface="Arial" panose="020B0604020202020204" pitchFamily="34" charset="0"/>
                <a:ea typeface="Calibri"/>
                <a:cs typeface="Arial" panose="020B0604020202020204" pitchFamily="34" charset="0"/>
                <a:sym typeface="Calibri"/>
              </a:rPr>
              <a:t>3. </a:t>
            </a:r>
            <a:r>
              <a:rPr lang="en-US" sz="1600" b="1" dirty="0">
                <a:latin typeface="Arial" panose="020B0604020202020204" pitchFamily="34" charset="0"/>
                <a:ea typeface="Calibri"/>
                <a:cs typeface="Arial" panose="020B0604020202020204" pitchFamily="34" charset="0"/>
                <a:sym typeface="Calibri"/>
              </a:rPr>
              <a:t>Communities</a:t>
            </a:r>
            <a:endParaRPr sz="1600" b="1" dirty="0">
              <a:latin typeface="Arial" panose="020B0604020202020204" pitchFamily="34" charset="0"/>
              <a:ea typeface="Calibri"/>
              <a:cs typeface="Arial" panose="020B0604020202020204" pitchFamily="34"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1" name="Google Shape;81;p16"/>
          <p:cNvPicPr preferRelativeResize="0"/>
          <p:nvPr/>
        </p:nvPicPr>
        <p:blipFill rotWithShape="1">
          <a:blip r:embed="rId3">
            <a:alphaModFix/>
          </a:blip>
          <a:srcRect l="39" r="49"/>
          <a:stretch/>
        </p:blipFill>
        <p:spPr>
          <a:xfrm>
            <a:off x="6739" y="0"/>
            <a:ext cx="9130521" cy="5143501"/>
          </a:xfrm>
          <a:prstGeom prst="rect">
            <a:avLst/>
          </a:prstGeom>
          <a:noFill/>
          <a:ln>
            <a:noFill/>
          </a:ln>
        </p:spPr>
      </p:pic>
      <p:pic>
        <p:nvPicPr>
          <p:cNvPr id="2" name="Picture 1">
            <a:extLst>
              <a:ext uri="{FF2B5EF4-FFF2-40B4-BE49-F238E27FC236}">
                <a16:creationId xmlns:a16="http://schemas.microsoft.com/office/drawing/2014/main" id="{11172660-D5FF-117E-D4AF-117DB2FB56BC}"/>
              </a:ext>
            </a:extLst>
          </p:cNvPr>
          <p:cNvPicPr>
            <a:picLocks noChangeAspect="1"/>
          </p:cNvPicPr>
          <p:nvPr/>
        </p:nvPicPr>
        <p:blipFill>
          <a:blip r:embed="rId4"/>
          <a:stretch>
            <a:fillRect/>
          </a:stretch>
        </p:blipFill>
        <p:spPr>
          <a:xfrm>
            <a:off x="27037" y="666469"/>
            <a:ext cx="9089924" cy="4346825"/>
          </a:xfrm>
          <a:prstGeom prst="rect">
            <a:avLst/>
          </a:prstGeom>
        </p:spPr>
      </p:pic>
    </p:spTree>
    <p:extLst>
      <p:ext uri="{BB962C8B-B14F-4D97-AF65-F5344CB8AC3E}">
        <p14:creationId xmlns:p14="http://schemas.microsoft.com/office/powerpoint/2010/main" val="110739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0" name="Google Shape;160;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1" name="Google Shape;161;p26"/>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2" name="Google Shape;81;p16">
            <a:extLst>
              <a:ext uri="{FF2B5EF4-FFF2-40B4-BE49-F238E27FC236}">
                <a16:creationId xmlns:a16="http://schemas.microsoft.com/office/drawing/2014/main" id="{D37E2C96-C375-611C-2B69-96B9FDDF1643}"/>
              </a:ext>
            </a:extLst>
          </p:cNvPr>
          <p:cNvSpPr txBox="1"/>
          <p:nvPr/>
        </p:nvSpPr>
        <p:spPr>
          <a:xfrm>
            <a:off x="84592" y="744575"/>
            <a:ext cx="8747700" cy="41010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List of features offered by the solution</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u="sng" dirty="0">
                <a:solidFill>
                  <a:srgbClr val="7F7F7F"/>
                </a:solidFill>
              </a:rPr>
              <a:t>Market </a:t>
            </a:r>
            <a:r>
              <a:rPr lang="en-US" sz="1800" u="sng" dirty="0" err="1">
                <a:solidFill>
                  <a:srgbClr val="7F7F7F"/>
                </a:solidFill>
              </a:rPr>
              <a:t>ChatBot</a:t>
            </a:r>
            <a:endParaRPr lang="en-US" sz="1800" u="sng" dirty="0">
              <a:solidFill>
                <a:srgbClr val="7F7F7F"/>
              </a:solidFill>
            </a:endParaRPr>
          </a:p>
          <a:p>
            <a:pPr marL="0" lvl="0" indent="0" algn="l" rtl="0">
              <a:spcBef>
                <a:spcPts val="0"/>
              </a:spcBef>
              <a:spcAft>
                <a:spcPts val="0"/>
              </a:spcAft>
              <a:buNone/>
            </a:pPr>
            <a:endParaRPr lang="en-US" sz="1800" u="sng" dirty="0">
              <a:solidFill>
                <a:srgbClr val="7F7F7F"/>
              </a:solidFill>
            </a:endParaRPr>
          </a:p>
          <a:p>
            <a:pPr marL="342900" lvl="0" indent="-342900" algn="l" rtl="0">
              <a:spcBef>
                <a:spcPts val="0"/>
              </a:spcBef>
              <a:spcAft>
                <a:spcPts val="0"/>
              </a:spcAft>
              <a:buFont typeface="+mj-lt"/>
              <a:buAutoNum type="arabicPeriod"/>
            </a:pPr>
            <a:r>
              <a:rPr lang="en-US" sz="1800" dirty="0"/>
              <a:t>Query using Natural Language</a:t>
            </a:r>
          </a:p>
          <a:p>
            <a:pPr marL="342900" lvl="0" indent="-342900" algn="l" rtl="0">
              <a:spcBef>
                <a:spcPts val="0"/>
              </a:spcBef>
              <a:spcAft>
                <a:spcPts val="0"/>
              </a:spcAft>
              <a:buFont typeface="+mj-lt"/>
              <a:buAutoNum type="arabicPeriod"/>
            </a:pPr>
            <a:r>
              <a:rPr lang="en-US" sz="1800" dirty="0"/>
              <a:t>Fetches in-depth Product Reviews, Relevant Search Items, </a:t>
            </a:r>
            <a:r>
              <a:rPr lang="en-US" sz="1800" dirty="0" err="1"/>
              <a:t>etc</a:t>
            </a:r>
            <a:endParaRPr lang="en-US" sz="1800" dirty="0"/>
          </a:p>
          <a:p>
            <a:pPr marL="342900" lvl="0" indent="-342900" algn="l" rtl="0">
              <a:spcBef>
                <a:spcPts val="0"/>
              </a:spcBef>
              <a:spcAft>
                <a:spcPts val="0"/>
              </a:spcAft>
              <a:buFont typeface="+mj-lt"/>
              <a:buAutoNum type="arabicPeriod"/>
            </a:pPr>
            <a:r>
              <a:rPr lang="en-US" sz="1800" dirty="0"/>
              <a:t>Shows the availability of the item from nearby stores first</a:t>
            </a:r>
          </a:p>
          <a:p>
            <a:pPr marL="285750" lvl="0" indent="-285750" algn="l" rtl="0">
              <a:spcBef>
                <a:spcPts val="0"/>
              </a:spcBef>
              <a:spcAft>
                <a:spcPts val="0"/>
              </a:spcAft>
              <a:buFont typeface="Wingdings" panose="05000000000000000000" pitchFamily="2" charset="2"/>
              <a:buChar char="Ø"/>
            </a:pPr>
            <a:endParaRPr lang="en-US" sz="1800" dirty="0"/>
          </a:p>
          <a:p>
            <a:pPr marL="285750" lvl="0" indent="-285750" algn="l" rtl="0">
              <a:spcBef>
                <a:spcPts val="0"/>
              </a:spcBef>
              <a:spcAft>
                <a:spcPts val="0"/>
              </a:spcAft>
              <a:buFont typeface="Wingdings" panose="05000000000000000000" pitchFamily="2" charset="2"/>
              <a:buChar char="Ø"/>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8" name="Google Shape;88;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9" name="Google Shape;89;p17"/>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90" name="Google Shape;90;p17"/>
          <p:cNvSpPr txBox="1"/>
          <p:nvPr/>
        </p:nvSpPr>
        <p:spPr>
          <a:xfrm>
            <a:off x="195475" y="674620"/>
            <a:ext cx="87720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Process flow diagram or Use-case diagram</a:t>
            </a:r>
            <a:endParaRPr sz="1800" b="1" dirty="0"/>
          </a:p>
        </p:txBody>
      </p:sp>
      <p:pic>
        <p:nvPicPr>
          <p:cNvPr id="2" name="Picture 1">
            <a:extLst>
              <a:ext uri="{FF2B5EF4-FFF2-40B4-BE49-F238E27FC236}">
                <a16:creationId xmlns:a16="http://schemas.microsoft.com/office/drawing/2014/main" id="{90A0D816-A9BF-C8A6-3BC1-4A62E5D0B57C}"/>
              </a:ext>
            </a:extLst>
          </p:cNvPr>
          <p:cNvPicPr>
            <a:picLocks noChangeAspect="1"/>
          </p:cNvPicPr>
          <p:nvPr/>
        </p:nvPicPr>
        <p:blipFill>
          <a:blip r:embed="rId4"/>
          <a:stretch>
            <a:fillRect/>
          </a:stretch>
        </p:blipFill>
        <p:spPr>
          <a:xfrm>
            <a:off x="9475" y="1368202"/>
            <a:ext cx="9144000" cy="24070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6" name="Google Shape;96;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7" name="Google Shape;97;p18"/>
          <p:cNvPicPr preferRelativeResize="0"/>
          <p:nvPr/>
        </p:nvPicPr>
        <p:blipFill rotWithShape="1">
          <a:blip r:embed="rId3">
            <a:alphaModFix/>
          </a:blip>
          <a:srcRect l="39" r="49"/>
          <a:stretch/>
        </p:blipFill>
        <p:spPr>
          <a:xfrm>
            <a:off x="6739" y="0"/>
            <a:ext cx="9130521" cy="5143501"/>
          </a:xfrm>
          <a:prstGeom prst="rect">
            <a:avLst/>
          </a:prstGeom>
          <a:noFill/>
          <a:ln>
            <a:noFill/>
          </a:ln>
        </p:spPr>
      </p:pic>
      <p:sp>
        <p:nvSpPr>
          <p:cNvPr id="98" name="Google Shape;98;p18"/>
          <p:cNvSpPr txBox="1"/>
          <p:nvPr/>
        </p:nvSpPr>
        <p:spPr>
          <a:xfrm>
            <a:off x="207700" y="879650"/>
            <a:ext cx="8723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t>Wireframes/Mock diagrams of the proposed solution (optional)</a:t>
            </a:r>
            <a:endParaRPr sz="1800"/>
          </a:p>
        </p:txBody>
      </p:sp>
      <p:pic>
        <p:nvPicPr>
          <p:cNvPr id="2" name="Picture 1" descr="A screenshot of a computer&#10;&#10;Description automatically generated">
            <a:extLst>
              <a:ext uri="{FF2B5EF4-FFF2-40B4-BE49-F238E27FC236}">
                <a16:creationId xmlns:a16="http://schemas.microsoft.com/office/drawing/2014/main" id="{5521057D-AACE-65D6-B063-985D05463B3E}"/>
              </a:ext>
            </a:extLst>
          </p:cNvPr>
          <p:cNvPicPr>
            <a:picLocks noChangeAspect="1"/>
          </p:cNvPicPr>
          <p:nvPr/>
        </p:nvPicPr>
        <p:blipFill>
          <a:blip r:embed="rId4"/>
          <a:stretch>
            <a:fillRect/>
          </a:stretch>
        </p:blipFill>
        <p:spPr>
          <a:xfrm>
            <a:off x="3293842" y="1219810"/>
            <a:ext cx="5850158" cy="3653853"/>
          </a:xfrm>
          <a:prstGeom prst="rect">
            <a:avLst/>
          </a:prstGeom>
        </p:spPr>
      </p:pic>
      <p:sp>
        <p:nvSpPr>
          <p:cNvPr id="3" name="TextBox 2">
            <a:extLst>
              <a:ext uri="{FF2B5EF4-FFF2-40B4-BE49-F238E27FC236}">
                <a16:creationId xmlns:a16="http://schemas.microsoft.com/office/drawing/2014/main" id="{1F2055CC-781D-6FFD-82E4-EA3DB56444EB}"/>
              </a:ext>
            </a:extLst>
          </p:cNvPr>
          <p:cNvSpPr txBox="1"/>
          <p:nvPr/>
        </p:nvSpPr>
        <p:spPr>
          <a:xfrm>
            <a:off x="367822" y="1482037"/>
            <a:ext cx="4627002" cy="307777"/>
          </a:xfrm>
          <a:prstGeom prst="rect">
            <a:avLst/>
          </a:prstGeom>
          <a:noFill/>
        </p:spPr>
        <p:txBody>
          <a:bodyPr wrap="square">
            <a:spAutoFit/>
          </a:bodyPr>
          <a:lstStyle/>
          <a:p>
            <a:r>
              <a:rPr lang="en-GB" sz="1400" u="sng" dirty="0"/>
              <a:t>CHATBOT</a:t>
            </a:r>
          </a:p>
        </p:txBody>
      </p:sp>
      <p:pic>
        <p:nvPicPr>
          <p:cNvPr id="5" name="Picture 4" descr="A diagram of a cloud controller&#10;&#10;Description automatically generated">
            <a:extLst>
              <a:ext uri="{FF2B5EF4-FFF2-40B4-BE49-F238E27FC236}">
                <a16:creationId xmlns:a16="http://schemas.microsoft.com/office/drawing/2014/main" id="{40196BBC-2049-5C93-2153-1A031DA69192}"/>
              </a:ext>
            </a:extLst>
          </p:cNvPr>
          <p:cNvPicPr>
            <a:picLocks noChangeAspect="1"/>
          </p:cNvPicPr>
          <p:nvPr/>
        </p:nvPicPr>
        <p:blipFill>
          <a:blip r:embed="rId5"/>
          <a:stretch>
            <a:fillRect/>
          </a:stretch>
        </p:blipFill>
        <p:spPr>
          <a:xfrm>
            <a:off x="62862" y="1517332"/>
            <a:ext cx="3236616" cy="236185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1176</Words>
  <Application>Microsoft Office PowerPoint</Application>
  <PresentationFormat>On-screen Show (16:9)</PresentationFormat>
  <Paragraphs>104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Yuvraj Singh</dc:creator>
  <cp:lastModifiedBy>swataswayamdash@outlook.com</cp:lastModifiedBy>
  <cp:revision>5</cp:revision>
  <dcterms:modified xsi:type="dcterms:W3CDTF">2024-08-14T18:21:23Z</dcterms:modified>
</cp:coreProperties>
</file>