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embeddedFontLst>
    <p:embeddedFont>
      <p:font typeface="Arial Black"/>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7" roundtripDataSignature="AMtx7mi1QxoLu7Xotmbp1N3/35ls7xmV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8BD594-5C28-4F46-AE56-824ECC9FAC67}">
  <a:tblStyle styleId="{548BD594-5C28-4F46-AE56-824ECC9FAC6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ArialBlack-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8" name="Google Shape;21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7" name="Google Shape;23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9" name="Google Shape;27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4" name="Google Shape;29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9" name="Google Shape;34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7" name="Google Shape;35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6" name="Google Shape;36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9" name="Google Shape;14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9" name="Google Shape;15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6" name="Google Shape;17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0"/>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4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1"/>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1"/>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3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3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6" name="Shape 46"/>
        <p:cNvGrpSpPr/>
        <p:nvPr/>
      </p:nvGrpSpPr>
      <p:grpSpPr>
        <a:xfrm>
          <a:off x="0" y="0"/>
          <a:ext cx="0" cy="0"/>
          <a:chOff x="0" y="0"/>
          <a:chExt cx="0" cy="0"/>
        </a:xfrm>
      </p:grpSpPr>
      <p:sp>
        <p:nvSpPr>
          <p:cNvPr id="47" name="Google Shape;47;p3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51" name="Google Shape;51;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4" name="Google Shape;54;p3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3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3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3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3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8"/>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8"/>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38"/>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38"/>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9"/>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9"/>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9"/>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9"/>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39"/>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0"/>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portal.research.lu.se/portal/en/publications/resolving-the-shortest-path-problem-using-the-haversine-algorithm(22de05fb-cd8b-496b-b6da-77bced3e3ba6).html" TargetMode="External"/><Relationship Id="rId4" Type="http://schemas.openxmlformats.org/officeDocument/2006/relationships/hyperlink" Target="https://portal.research.lu.se/portal/en/journals/journal-of-critical-reviews(f1c8c937-80f0-43a6-a3ef-0377763a6c3f)/publications.html" TargetMode="External"/><Relationship Id="rId5" Type="http://schemas.openxmlformats.org/officeDocument/2006/relationships/hyperlink" Target="https://doi.org/10.22159/jcr.07.01.1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416050" y="1187095"/>
            <a:ext cx="9359900" cy="158727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83992A"/>
              </a:buClr>
              <a:buSzPct val="115000"/>
              <a:buFont typeface="Times New Roman"/>
              <a:buNone/>
            </a:pP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SMART CITY</a:t>
            </a: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A Complaint Management System for the Convenience and Better Living of citizens using GPS.</a:t>
            </a:r>
            <a:br>
              <a:rPr lang="en-US" sz="2400">
                <a:latin typeface="Calibri"/>
                <a:ea typeface="Calibri"/>
                <a:cs typeface="Calibri"/>
                <a:sym typeface="Calibri"/>
              </a:rPr>
            </a:br>
            <a:endParaRPr sz="2400">
              <a:latin typeface="Times New Roman"/>
              <a:ea typeface="Times New Roman"/>
              <a:cs typeface="Times New Roman"/>
              <a:sym typeface="Times New Roman"/>
            </a:endParaRPr>
          </a:p>
        </p:txBody>
      </p:sp>
      <p:sp>
        <p:nvSpPr>
          <p:cNvPr id="106" name="Google Shape;106;p1"/>
          <p:cNvSpPr txBox="1"/>
          <p:nvPr/>
        </p:nvSpPr>
        <p:spPr>
          <a:xfrm>
            <a:off x="2567608" y="283120"/>
            <a:ext cx="7057405" cy="1527791"/>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Indira College Of Engineering And Management, Pune</a:t>
            </a:r>
            <a:br>
              <a:rPr b="1" i="0" lang="en-US" sz="1800" u="none" cap="none" strike="noStrike">
                <a:solidFill>
                  <a:schemeClr val="dk1"/>
                </a:solidFill>
                <a:latin typeface="Calibri"/>
                <a:ea typeface="Calibri"/>
                <a:cs typeface="Calibri"/>
                <a:sym typeface="Calibri"/>
              </a:rPr>
            </a:br>
            <a:endParaRPr b="1" i="0" sz="3600" u="none" cap="none" strike="noStrike">
              <a:solidFill>
                <a:schemeClr val="dk1"/>
              </a:solidFill>
              <a:latin typeface="Times New Roman"/>
              <a:ea typeface="Times New Roman"/>
              <a:cs typeface="Times New Roman"/>
              <a:sym typeface="Times New Roman"/>
            </a:endParaRPr>
          </a:p>
        </p:txBody>
      </p:sp>
      <p:graphicFrame>
        <p:nvGraphicFramePr>
          <p:cNvPr id="107" name="Google Shape;107;p1"/>
          <p:cNvGraphicFramePr/>
          <p:nvPr/>
        </p:nvGraphicFramePr>
        <p:xfrm>
          <a:off x="3143673" y="2780928"/>
          <a:ext cx="3000000" cy="3000000"/>
        </p:xfrm>
        <a:graphic>
          <a:graphicData uri="http://schemas.openxmlformats.org/drawingml/2006/table">
            <a:tbl>
              <a:tblPr>
                <a:noFill/>
                <a:tableStyleId>{548BD594-5C28-4F46-AE56-824ECC9FAC67}</a:tableStyleId>
              </a:tblPr>
              <a:tblGrid>
                <a:gridCol w="6192700"/>
              </a:tblGrid>
              <a:tr h="432050">
                <a:tc>
                  <a:txBody>
                    <a:bodyPr/>
                    <a:lstStyle/>
                    <a:p>
                      <a:pPr indent="0" lvl="0" marL="0" marR="0" rtl="0" algn="l">
                        <a:spcBef>
                          <a:spcPts val="0"/>
                        </a:spcBef>
                        <a:spcAft>
                          <a:spcPts val="0"/>
                        </a:spcAft>
                        <a:buNone/>
                      </a:pPr>
                      <a:r>
                        <a:rPr lang="en-US" sz="1800" u="none" cap="none" strike="noStrike"/>
                        <a:t>Guide:- Dr. Priya Pise                      Goup ID:- 4</a:t>
                      </a:r>
                      <a:endParaRPr/>
                    </a:p>
                  </a:txBody>
                  <a:tcPr marT="45725" marB="45725" marR="91450" marL="91450"/>
                </a:tc>
              </a:tr>
              <a:tr h="432050">
                <a:tc>
                  <a:txBody>
                    <a:bodyPr/>
                    <a:lstStyle/>
                    <a:p>
                      <a:pPr indent="0" lvl="0" marL="0" marR="0" rtl="0" algn="l">
                        <a:spcBef>
                          <a:spcPts val="0"/>
                        </a:spcBef>
                        <a:spcAft>
                          <a:spcPts val="0"/>
                        </a:spcAft>
                        <a:buNone/>
                      </a:pPr>
                      <a:r>
                        <a:rPr lang="en-US" sz="1800"/>
                        <a:t>Swateja Bagal                  B150524208  </a:t>
                      </a:r>
                      <a:endParaRPr/>
                    </a:p>
                  </a:txBody>
                  <a:tcPr marT="45725" marB="45725" marR="91450" marL="91450"/>
                </a:tc>
              </a:tr>
              <a:tr h="432050">
                <a:tc>
                  <a:txBody>
                    <a:bodyPr/>
                    <a:lstStyle/>
                    <a:p>
                      <a:pPr indent="0" lvl="0" marL="0" marR="0" rtl="0" algn="l">
                        <a:spcBef>
                          <a:spcPts val="0"/>
                        </a:spcBef>
                        <a:spcAft>
                          <a:spcPts val="0"/>
                        </a:spcAft>
                        <a:buNone/>
                      </a:pPr>
                      <a:r>
                        <a:rPr lang="en-US" sz="1800"/>
                        <a:t>Shraddhha Namde         B150524258</a:t>
                      </a:r>
                      <a:endParaRPr/>
                    </a:p>
                  </a:txBody>
                  <a:tcPr marT="45725" marB="45725" marR="91450" marL="91450"/>
                </a:tc>
              </a:tr>
              <a:tr h="432050">
                <a:tc>
                  <a:txBody>
                    <a:bodyPr/>
                    <a:lstStyle/>
                    <a:p>
                      <a:pPr indent="0" lvl="0" marL="0" marR="0" rtl="0" algn="l">
                        <a:spcBef>
                          <a:spcPts val="0"/>
                        </a:spcBef>
                        <a:spcAft>
                          <a:spcPts val="0"/>
                        </a:spcAft>
                        <a:buNone/>
                      </a:pPr>
                      <a:r>
                        <a:rPr lang="en-US" sz="1800"/>
                        <a:t>Rohit Anagire                  B150524283</a:t>
                      </a:r>
                      <a:endParaRPr/>
                    </a:p>
                  </a:txBody>
                  <a:tcPr marT="45725" marB="45725" marR="91450" marL="91450"/>
                </a:tc>
              </a:tr>
              <a:tr h="432050">
                <a:tc>
                  <a:txBody>
                    <a:bodyPr/>
                    <a:lstStyle/>
                    <a:p>
                      <a:pPr indent="0" lvl="0" marL="0" marR="0" rtl="0" algn="l">
                        <a:spcBef>
                          <a:spcPts val="0"/>
                        </a:spcBef>
                        <a:spcAft>
                          <a:spcPts val="0"/>
                        </a:spcAft>
                        <a:buNone/>
                      </a:pPr>
                      <a:r>
                        <a:rPr lang="en-US" sz="1800"/>
                        <a:t>Vinay Sawardekar           B150524311</a:t>
                      </a:r>
                      <a:endParaRPr/>
                    </a:p>
                  </a:txBody>
                  <a:tcPr marT="45725" marB="45725" marR="91450" marL="91450"/>
                </a:tc>
              </a:tr>
            </a:tbl>
          </a:graphicData>
        </a:graphic>
      </p:graphicFrame>
      <p:pic>
        <p:nvPicPr>
          <p:cNvPr descr="RemotLog | Savitribai Phule Pune University - Jaykar Library" id="108" name="Google Shape;108;p1"/>
          <p:cNvPicPr preferRelativeResize="0"/>
          <p:nvPr/>
        </p:nvPicPr>
        <p:blipFill rotWithShape="1">
          <a:blip r:embed="rId3">
            <a:alphaModFix/>
          </a:blip>
          <a:srcRect b="0" l="0" r="0" t="0"/>
          <a:stretch/>
        </p:blipFill>
        <p:spPr>
          <a:xfrm>
            <a:off x="0" y="0"/>
            <a:ext cx="2438400" cy="1828800"/>
          </a:xfrm>
          <a:prstGeom prst="rect">
            <a:avLst/>
          </a:prstGeom>
          <a:noFill/>
          <a:ln>
            <a:noFill/>
          </a:ln>
        </p:spPr>
      </p:pic>
      <p:sp>
        <p:nvSpPr>
          <p:cNvPr id="109" name="Google Shape;109;p1"/>
          <p:cNvSpPr txBox="1"/>
          <p:nvPr/>
        </p:nvSpPr>
        <p:spPr>
          <a:xfrm>
            <a:off x="2999656" y="5949280"/>
            <a:ext cx="61926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Engineering, 2020-2021</a:t>
            </a:r>
            <a:endParaRPr/>
          </a:p>
        </p:txBody>
      </p:sp>
      <p:pic>
        <p:nvPicPr>
          <p:cNvPr descr="Indira College of Engineering &amp; Management, Pune - Home | Facebook" id="110" name="Google Shape;110;p1"/>
          <p:cNvPicPr preferRelativeResize="0"/>
          <p:nvPr/>
        </p:nvPicPr>
        <p:blipFill rotWithShape="1">
          <a:blip r:embed="rId4">
            <a:alphaModFix/>
          </a:blip>
          <a:srcRect b="0" l="0" r="0" t="0"/>
          <a:stretch/>
        </p:blipFill>
        <p:spPr>
          <a:xfrm>
            <a:off x="10054318" y="115533"/>
            <a:ext cx="2143125" cy="17132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3600"/>
              <a:buFont typeface="Times New Roman"/>
              <a:buNone/>
            </a:pPr>
            <a:r>
              <a:rPr lang="en-US" sz="3600">
                <a:latin typeface="Times New Roman"/>
                <a:ea typeface="Times New Roman"/>
                <a:cs typeface="Times New Roman"/>
                <a:sym typeface="Times New Roman"/>
              </a:rPr>
              <a:t>Justification of Literature Survey</a:t>
            </a:r>
            <a:endParaRPr sz="3600">
              <a:latin typeface="Times New Roman"/>
              <a:ea typeface="Times New Roman"/>
              <a:cs typeface="Times New Roman"/>
              <a:sym typeface="Times New Roman"/>
            </a:endParaRPr>
          </a:p>
        </p:txBody>
      </p:sp>
      <p:sp>
        <p:nvSpPr>
          <p:cNvPr id="188" name="Google Shape;188;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189" name="Google Shape;189;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190" name="Google Shape;190;p10"/>
          <p:cNvSpPr txBox="1"/>
          <p:nvPr>
            <p:ph idx="12" type="sldNum"/>
          </p:nvPr>
        </p:nvSpPr>
        <p:spPr>
          <a:xfrm>
            <a:off x="9900458" y="6508771"/>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graphicFrame>
        <p:nvGraphicFramePr>
          <p:cNvPr id="191" name="Google Shape;191;p10"/>
          <p:cNvGraphicFramePr/>
          <p:nvPr/>
        </p:nvGraphicFramePr>
        <p:xfrm>
          <a:off x="0" y="0"/>
          <a:ext cx="3000000" cy="3000000"/>
        </p:xfrm>
        <a:graphic>
          <a:graphicData uri="http://schemas.openxmlformats.org/drawingml/2006/table">
            <a:tbl>
              <a:tblPr bandRow="1" firstRow="1">
                <a:noFill/>
                <a:tableStyleId>{548BD594-5C28-4F46-AE56-824ECC9FAC67}</a:tableStyleId>
              </a:tblPr>
              <a:tblGrid>
                <a:gridCol w="639450"/>
                <a:gridCol w="2810275"/>
                <a:gridCol w="2437850"/>
                <a:gridCol w="4083650"/>
                <a:gridCol w="2220750"/>
              </a:tblGrid>
              <a:tr h="612675">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Sr. No.</a:t>
                      </a:r>
                      <a:endParaRPr sz="1400"/>
                    </a:p>
                  </a:txBody>
                  <a:tcPr marT="45725" marB="45725" marR="91450" marL="91450"/>
                </a:tc>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Paper Title</a:t>
                      </a:r>
                      <a:endParaRPr sz="1400"/>
                    </a:p>
                  </a:txBody>
                  <a:tcPr marT="45725" marB="45725" marR="91450" marL="91450"/>
                </a:tc>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Keywords</a:t>
                      </a:r>
                      <a:endParaRPr sz="1400"/>
                    </a:p>
                  </a:txBody>
                  <a:tcPr marT="45725" marB="45725" marR="91450" marL="91450"/>
                </a:tc>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Abstract</a:t>
                      </a:r>
                      <a:endParaRPr sz="1400"/>
                    </a:p>
                  </a:txBody>
                  <a:tcPr marT="45725" marB="45725" marR="91450" marL="91450"/>
                </a:tc>
                <a:tc>
                  <a:txBody>
                    <a:bodyPr/>
                    <a:lstStyle/>
                    <a:p>
                      <a:pPr indent="0" lvl="0" marL="0" marR="0" rtl="0" algn="ctr">
                        <a:spcBef>
                          <a:spcPts val="0"/>
                        </a:spcBef>
                        <a:spcAft>
                          <a:spcPts val="0"/>
                        </a:spcAft>
                        <a:buNone/>
                      </a:pPr>
                      <a:r>
                        <a:rPr lang="en-US" sz="1400">
                          <a:solidFill>
                            <a:srgbClr val="FFFFFF"/>
                          </a:solidFill>
                          <a:latin typeface="Arial Black"/>
                          <a:ea typeface="Arial Black"/>
                          <a:cs typeface="Arial Black"/>
                          <a:sym typeface="Arial Black"/>
                        </a:rPr>
                        <a:t>Techniques/Algorithms</a:t>
                      </a:r>
                      <a:endParaRPr sz="1400"/>
                    </a:p>
                  </a:txBody>
                  <a:tcPr marT="45725" marB="45725" marR="91450" marL="91450"/>
                </a:tc>
              </a:tr>
              <a:tr h="2610125">
                <a:tc>
                  <a:txBody>
                    <a:bodyPr/>
                    <a:lstStyle/>
                    <a:p>
                      <a:pPr indent="0" lvl="0" marL="0" marR="0" rtl="0" algn="l">
                        <a:spcBef>
                          <a:spcPts val="0"/>
                        </a:spcBef>
                        <a:spcAft>
                          <a:spcPts val="0"/>
                        </a:spcAft>
                        <a:buClr>
                          <a:schemeClr val="dk1"/>
                        </a:buClr>
                        <a:buSzPts val="1400"/>
                        <a:buFont typeface="Calibri"/>
                        <a:buNone/>
                      </a:pPr>
                      <a:r>
                        <a:rPr lang="en-US" sz="1400"/>
                        <a:t>3.</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Use Case in Cybersecurity based in Blockchain to deal with the security and privacy of citizens and Smart Cities Cyberinfrastructures, 2018</a:t>
                      </a:r>
                      <a:endParaRPr b="1" i="1" sz="1600">
                        <a:solidFill>
                          <a:srgbClr val="0C0C0C"/>
                        </a:solidFill>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Smart Citizens Identity, Blockchain, Cybersecurity, Internet of Things, Smart Cities, Smart Buildings. </a:t>
                      </a:r>
                      <a:endParaRPr/>
                    </a:p>
                  </a:txBody>
                  <a:tcPr marT="45725" marB="45725" marR="91450" marL="91450"/>
                </a:tc>
                <a:tc>
                  <a:txBody>
                    <a:bodyPr/>
                    <a:lstStyle/>
                    <a:p>
                      <a:pPr indent="0" lvl="0" marL="0" marR="0" rtl="0" algn="just">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The ledger system is decentralized, but information is transparently available to members of the precise blockchain. All members (or nodes) can record, pass along and consider any transactional data that's encrypted onto their blockchain. This process creates trust while also maintaining a high level of knowledge integrity. </a:t>
                      </a:r>
                      <a:endParaRPr sz="14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Blockchain, SVM, KNN</a:t>
                      </a:r>
                      <a:endParaRPr/>
                    </a:p>
                  </a:txBody>
                  <a:tcPr marT="45725" marB="45725" marR="91450" marL="91450"/>
                </a:tc>
              </a:tr>
              <a:tr h="3236975">
                <a:tc>
                  <a:txBody>
                    <a:bodyPr/>
                    <a:lstStyle/>
                    <a:p>
                      <a:pPr indent="0" lvl="0" marL="0" marR="0" rtl="0" algn="l">
                        <a:spcBef>
                          <a:spcPts val="0"/>
                        </a:spcBef>
                        <a:spcAft>
                          <a:spcPts val="0"/>
                        </a:spcAft>
                        <a:buClr>
                          <a:schemeClr val="dk1"/>
                        </a:buClr>
                        <a:buSzPts val="1400"/>
                        <a:buFont typeface="Calibri"/>
                        <a:buNone/>
                      </a:pPr>
                      <a:r>
                        <a:rPr lang="en-US" sz="1400"/>
                        <a:t>4.</a:t>
                      </a:r>
                      <a:endParaRPr/>
                    </a:p>
                  </a:txBody>
                  <a:tcPr marT="45725" marB="45725" marR="91450" marL="91450"/>
                </a:tc>
                <a:tc>
                  <a:txBody>
                    <a:bodyPr/>
                    <a:lstStyle/>
                    <a:p>
                      <a:pPr indent="0" lvl="0" marL="0" marR="0" rtl="0" algn="l">
                        <a:spcBef>
                          <a:spcPts val="0"/>
                        </a:spcBef>
                        <a:spcAft>
                          <a:spcPts val="0"/>
                        </a:spcAft>
                        <a:buNone/>
                      </a:pPr>
                      <a:r>
                        <a:rPr lang="en-US" sz="1800" u="none">
                          <a:solidFill>
                            <a:schemeClr val="dk1"/>
                          </a:solidFill>
                          <a:latin typeface="Calibri"/>
                          <a:ea typeface="Calibri"/>
                          <a:cs typeface="Calibri"/>
                          <a:sym typeface="Calibri"/>
                        </a:rPr>
                        <a:t>Resolving the shortest path problem using the haversine algorithm.</a:t>
                      </a:r>
                      <a:endParaRPr b="1" i="1" sz="1600" u="none">
                        <a:solidFill>
                          <a:srgbClr val="000000"/>
                        </a:solidFill>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Shortest path, haversine algorithm</a:t>
                      </a:r>
                      <a:endParaRPr/>
                    </a:p>
                  </a:txBody>
                  <a:tcPr marT="45725" marB="45725" marR="91450" marL="91450"/>
                </a:tc>
                <a:tc>
                  <a:txBody>
                    <a:bodyPr/>
                    <a:lstStyle/>
                    <a:p>
                      <a:pPr indent="0" lvl="0" marL="0" marR="0" rtl="0" algn="just">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The haversine method calculates the space between one coordinate with another during a line and ignores hills or valleys on the surface. The input of this method is latitude and longitude. It is the coordinates of the earth. The output is the value of the distance between the two locations. </a:t>
                      </a:r>
                      <a:endParaRPr sz="14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Graph theory, Dijkstra's algorithm, Haversine algorithm</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3600"/>
              <a:buFont typeface="Times New Roman"/>
              <a:buNone/>
            </a:pPr>
            <a:r>
              <a:rPr lang="en-US" sz="3600">
                <a:latin typeface="Times New Roman"/>
                <a:ea typeface="Times New Roman"/>
                <a:cs typeface="Times New Roman"/>
                <a:sym typeface="Times New Roman"/>
              </a:rPr>
              <a:t>Justification of Literature Survey</a:t>
            </a:r>
            <a:endParaRPr sz="3600">
              <a:latin typeface="Times New Roman"/>
              <a:ea typeface="Times New Roman"/>
              <a:cs typeface="Times New Roman"/>
              <a:sym typeface="Times New Roman"/>
            </a:endParaRPr>
          </a:p>
        </p:txBody>
      </p:sp>
      <p:sp>
        <p:nvSpPr>
          <p:cNvPr id="197" name="Google Shape;197;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198" name="Google Shape;198;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199" name="Google Shape;199;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graphicFrame>
        <p:nvGraphicFramePr>
          <p:cNvPr id="200" name="Google Shape;200;p11"/>
          <p:cNvGraphicFramePr/>
          <p:nvPr/>
        </p:nvGraphicFramePr>
        <p:xfrm>
          <a:off x="0" y="1"/>
          <a:ext cx="3000000" cy="3000000"/>
        </p:xfrm>
        <a:graphic>
          <a:graphicData uri="http://schemas.openxmlformats.org/drawingml/2006/table">
            <a:tbl>
              <a:tblPr bandRow="1" firstRow="1">
                <a:noFill/>
                <a:tableStyleId>{548BD594-5C28-4F46-AE56-824ECC9FAC67}</a:tableStyleId>
              </a:tblPr>
              <a:tblGrid>
                <a:gridCol w="639450"/>
                <a:gridCol w="2810275"/>
                <a:gridCol w="2437850"/>
                <a:gridCol w="4083650"/>
                <a:gridCol w="2220750"/>
              </a:tblGrid>
              <a:tr h="707975">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Sr. No.</a:t>
                      </a:r>
                      <a:endParaRPr sz="1400"/>
                    </a:p>
                  </a:txBody>
                  <a:tcPr marT="45725" marB="45725" marR="91450" marL="91450"/>
                </a:tc>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Paper Title</a:t>
                      </a:r>
                      <a:endParaRPr sz="1400"/>
                    </a:p>
                  </a:txBody>
                  <a:tcPr marT="45725" marB="45725" marR="91450" marL="91450"/>
                </a:tc>
                <a:tc>
                  <a:txBody>
                    <a:bodyPr/>
                    <a:lstStyle/>
                    <a:p>
                      <a:pPr indent="0" lvl="0" marL="0" marR="0" rtl="0" algn="l">
                        <a:spcBef>
                          <a:spcPts val="0"/>
                        </a:spcBef>
                        <a:spcAft>
                          <a:spcPts val="0"/>
                        </a:spcAft>
                        <a:buClr>
                          <a:srgbClr val="FFFFFF"/>
                        </a:buClr>
                        <a:buSzPts val="1600"/>
                        <a:buFont typeface="Arial Black"/>
                        <a:buNone/>
                      </a:pPr>
                      <a:r>
                        <a:rPr lang="en-US" sz="1600">
                          <a:solidFill>
                            <a:srgbClr val="FFFFFF"/>
                          </a:solidFill>
                          <a:latin typeface="Arial Black"/>
                          <a:ea typeface="Arial Black"/>
                          <a:cs typeface="Arial Black"/>
                          <a:sym typeface="Arial Black"/>
                        </a:rPr>
                        <a:t>Keywords</a:t>
                      </a:r>
                      <a:endParaRPr sz="1600"/>
                    </a:p>
                  </a:txBody>
                  <a:tcPr marT="45725" marB="45725" marR="91450" marL="91450"/>
                </a:tc>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Abstract</a:t>
                      </a:r>
                      <a:endParaRPr sz="1400"/>
                    </a:p>
                  </a:txBody>
                  <a:tcPr marT="45725" marB="45725" marR="91450" marL="91450"/>
                </a:tc>
                <a:tc>
                  <a:txBody>
                    <a:bodyPr/>
                    <a:lstStyle/>
                    <a:p>
                      <a:pPr indent="0" lvl="0" marL="0" marR="0" rtl="0" algn="ctr">
                        <a:spcBef>
                          <a:spcPts val="0"/>
                        </a:spcBef>
                        <a:spcAft>
                          <a:spcPts val="0"/>
                        </a:spcAft>
                        <a:buNone/>
                      </a:pPr>
                      <a:r>
                        <a:rPr lang="en-US" sz="1400">
                          <a:solidFill>
                            <a:srgbClr val="FFFFFF"/>
                          </a:solidFill>
                          <a:latin typeface="Arial Black"/>
                          <a:ea typeface="Arial Black"/>
                          <a:cs typeface="Arial Black"/>
                          <a:sym typeface="Arial Black"/>
                        </a:rPr>
                        <a:t>Techniques/Algorithms</a:t>
                      </a:r>
                      <a:endParaRPr sz="1400"/>
                    </a:p>
                  </a:txBody>
                  <a:tcPr marT="45725" marB="45725" marR="91450" marL="91450"/>
                </a:tc>
              </a:tr>
              <a:tr h="2555025">
                <a:tc>
                  <a:txBody>
                    <a:bodyPr/>
                    <a:lstStyle/>
                    <a:p>
                      <a:pPr indent="0" lvl="0" marL="0" marR="0" rtl="0" algn="l">
                        <a:spcBef>
                          <a:spcPts val="0"/>
                        </a:spcBef>
                        <a:spcAft>
                          <a:spcPts val="0"/>
                        </a:spcAft>
                        <a:buClr>
                          <a:schemeClr val="dk1"/>
                        </a:buClr>
                        <a:buSzPts val="1400"/>
                        <a:buFont typeface="Calibri"/>
                        <a:buNone/>
                      </a:pPr>
                      <a:r>
                        <a:rPr lang="en-US" sz="1400"/>
                        <a:t>5.</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Mobile application for a smart city, 2018</a:t>
                      </a:r>
                      <a:endParaRPr sz="14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Smart home; Mobile application</a:t>
                      </a:r>
                      <a:endParaRPr/>
                    </a:p>
                  </a:txBody>
                  <a:tcPr marT="45725" marB="45725" marR="91450" marL="91450"/>
                </a:tc>
                <a:tc>
                  <a:txBody>
                    <a:bodyPr/>
                    <a:lstStyle/>
                    <a:p>
                      <a:pPr indent="0" lvl="0" marL="0" marR="0" rtl="0" algn="l">
                        <a:spcBef>
                          <a:spcPts val="0"/>
                        </a:spcBef>
                        <a:spcAft>
                          <a:spcPts val="0"/>
                        </a:spcAft>
                        <a:buClr>
                          <a:schemeClr val="dk1"/>
                        </a:buClr>
                        <a:buSzPts val="1600"/>
                        <a:buFont typeface="Calibri"/>
                        <a:buNone/>
                      </a:pPr>
                      <a:r>
                        <a:rPr lang="en-US" sz="1600"/>
                        <a:t>This project focuses on the Document of Understanding  (DOU) contract oriented to supply chain operations, which forms the basis for the relationship between a consumer service and the provider of that service. The sign off of this process is currently too long; opening an opportunity to apply </a:t>
                      </a:r>
                      <a:endParaRPr/>
                    </a:p>
                    <a:p>
                      <a:pPr indent="0" lvl="0" marL="0" marR="0" rtl="0" algn="l">
                        <a:spcBef>
                          <a:spcPts val="0"/>
                        </a:spcBef>
                        <a:spcAft>
                          <a:spcPts val="0"/>
                        </a:spcAft>
                        <a:buClr>
                          <a:schemeClr val="dk1"/>
                        </a:buClr>
                        <a:buSzPts val="1600"/>
                        <a:buFont typeface="Calibri"/>
                        <a:buNone/>
                      </a:pPr>
                      <a:r>
                        <a:rPr lang="en-US" sz="1600"/>
                        <a:t>Blockchain as a solution. For this task, we have used local resources, applying design thinking and agile practices to create a local Blockchain Ledger.</a:t>
                      </a:r>
                      <a:endParaRPr/>
                    </a:p>
                  </a:txBody>
                  <a:tcPr marT="45725" marB="45725" marR="91450" marL="91450"/>
                </a:tc>
                <a:tc>
                  <a:txBody>
                    <a:bodyPr/>
                    <a:lstStyle/>
                    <a:p>
                      <a:pPr indent="0" lvl="0" marL="0" marR="0" rtl="0" algn="l">
                        <a:spcBef>
                          <a:spcPts val="0"/>
                        </a:spcBef>
                        <a:spcAft>
                          <a:spcPts val="0"/>
                        </a:spcAft>
                        <a:buClr>
                          <a:schemeClr val="dk1"/>
                        </a:buClr>
                        <a:buSzPts val="1600"/>
                        <a:buFont typeface="Calibri"/>
                        <a:buNone/>
                      </a:pPr>
                      <a:r>
                        <a:rPr lang="en-US" sz="1600"/>
                        <a:t>Blockchain, SVM, KNN</a:t>
                      </a:r>
                      <a:endParaRPr/>
                    </a:p>
                  </a:txBody>
                  <a:tcPr marT="45725" marB="45725" marR="91450" marL="91450"/>
                </a:tc>
              </a:tr>
              <a:tr h="2902300">
                <a:tc>
                  <a:txBody>
                    <a:bodyPr/>
                    <a:lstStyle/>
                    <a:p>
                      <a:pPr indent="0" lvl="0" marL="0" marR="0" rtl="0" algn="l">
                        <a:spcBef>
                          <a:spcPts val="0"/>
                        </a:spcBef>
                        <a:spcAft>
                          <a:spcPts val="0"/>
                        </a:spcAft>
                        <a:buClr>
                          <a:schemeClr val="dk1"/>
                        </a:buClr>
                        <a:buSzPts val="1400"/>
                        <a:buFont typeface="Calibri"/>
                        <a:buNone/>
                      </a:pPr>
                      <a:r>
                        <a:rPr lang="en-US" sz="1400"/>
                        <a:t>6.</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Advance e-governance system, 2017</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Services, NGO, Public sector, Private sector, schemes, services, tracking.</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The proposed system is based on MVC design pattern. It is implemented using Java language on Hibernate and Spring framework. The proposed system will provide the additional services related to education, health, insurance, banking, personal etc. with extra features in existing services. </a:t>
                      </a:r>
                      <a:endParaRPr sz="1400"/>
                    </a:p>
                  </a:txBody>
                  <a:tcPr marT="45725" marB="45725" marR="91450" marL="91450"/>
                </a:tc>
                <a:tc>
                  <a:txBody>
                    <a:bodyPr/>
                    <a:lstStyle/>
                    <a:p>
                      <a:pPr indent="0" lvl="0" marL="0" marR="0" rtl="0" algn="l">
                        <a:spcBef>
                          <a:spcPts val="0"/>
                        </a:spcBef>
                        <a:spcAft>
                          <a:spcPts val="0"/>
                        </a:spcAft>
                        <a:buClr>
                          <a:schemeClr val="dk1"/>
                        </a:buClr>
                        <a:buSzPts val="1600"/>
                        <a:buFont typeface="Calibri"/>
                        <a:buNone/>
                      </a:pPr>
                      <a:r>
                        <a:rPr lang="en-US" sz="1600"/>
                        <a:t>Graph theory, Dijkstra's algorithm</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206" name="Google Shape;20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graphicFrame>
        <p:nvGraphicFramePr>
          <p:cNvPr id="207" name="Google Shape;207;p12"/>
          <p:cNvGraphicFramePr/>
          <p:nvPr/>
        </p:nvGraphicFramePr>
        <p:xfrm>
          <a:off x="0" y="719666"/>
          <a:ext cx="3000000" cy="3000000"/>
        </p:xfrm>
        <a:graphic>
          <a:graphicData uri="http://schemas.openxmlformats.org/drawingml/2006/table">
            <a:tbl>
              <a:tblPr bandRow="1" firstRow="1">
                <a:noFill/>
                <a:tableStyleId>{548BD594-5C28-4F46-AE56-824ECC9FAC67}</a:tableStyleId>
              </a:tblPr>
              <a:tblGrid>
                <a:gridCol w="911425"/>
                <a:gridCol w="2592300"/>
                <a:gridCol w="2304250"/>
                <a:gridCol w="3945625"/>
                <a:gridCol w="2438400"/>
              </a:tblGrid>
              <a:tr h="405075">
                <a:tc>
                  <a:txBody>
                    <a:bodyPr/>
                    <a:lstStyle/>
                    <a:p>
                      <a:pPr indent="0" lvl="0" marL="0" marR="0" rtl="0" algn="l">
                        <a:lnSpc>
                          <a:spcPct val="100000"/>
                        </a:lnSpc>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Sr. No.</a:t>
                      </a:r>
                      <a:endParaRPr sz="1400"/>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lnSpc>
                          <a:spcPct val="100000"/>
                        </a:lnSpc>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Paper Title</a:t>
                      </a:r>
                      <a:endParaRPr sz="1400"/>
                    </a:p>
                  </a:txBody>
                  <a:tcPr marT="45725" marB="45725" marR="91450" marL="91450"/>
                </a:tc>
                <a:tc>
                  <a:txBody>
                    <a:bodyPr/>
                    <a:lstStyle/>
                    <a:p>
                      <a:pPr indent="0" lvl="0" marL="0" marR="0" rtl="0" algn="l">
                        <a:lnSpc>
                          <a:spcPct val="100000"/>
                        </a:lnSpc>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Keywords</a:t>
                      </a:r>
                      <a:endParaRPr sz="1400"/>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lnSpc>
                          <a:spcPct val="100000"/>
                        </a:lnSpc>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Abstract</a:t>
                      </a:r>
                      <a:endParaRPr sz="1400"/>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lnSpc>
                          <a:spcPct val="100000"/>
                        </a:lnSpc>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Techniques/Algorithms</a:t>
                      </a:r>
                      <a:endParaRPr sz="1400"/>
                    </a:p>
                    <a:p>
                      <a:pPr indent="0" lvl="0" marL="0" marR="0" rtl="0" algn="l">
                        <a:spcBef>
                          <a:spcPts val="0"/>
                        </a:spcBef>
                        <a:spcAft>
                          <a:spcPts val="0"/>
                        </a:spcAft>
                        <a:buNone/>
                      </a:pPr>
                      <a:r>
                        <a:t/>
                      </a:r>
                      <a:endParaRPr sz="1400"/>
                    </a:p>
                  </a:txBody>
                  <a:tcPr marT="45725" marB="45725" marR="91450" marL="91450"/>
                </a:tc>
              </a:tr>
              <a:tr h="1462675">
                <a:tc>
                  <a:txBody>
                    <a:bodyPr/>
                    <a:lstStyle/>
                    <a:p>
                      <a:pPr indent="0" lvl="0" marL="0" marR="0" rtl="0" algn="l">
                        <a:spcBef>
                          <a:spcPts val="0"/>
                        </a:spcBef>
                        <a:spcAft>
                          <a:spcPts val="0"/>
                        </a:spcAft>
                        <a:buNone/>
                      </a:pPr>
                      <a:r>
                        <a:rPr lang="en-US" sz="1800"/>
                        <a:t>7.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HERMES: GS1-based Smart City Service Intercommunity, 2018</a:t>
                      </a:r>
                      <a:endParaRPr sz="14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Service Intercommunity Platform; GS1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The GS1 is a non-profit international standards organization that develops the GS1 ID, a global identification standard for increasing the quality and visibility of global production, logistics, distribution, and consumption networks. The GS1 ID is made up of the following elements: GS1, company prefix, reference, and serial/extension number.</a:t>
                      </a:r>
                      <a:endParaRPr sz="14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GS1, cybersecurity</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Proposed System</a:t>
            </a:r>
            <a:endParaRPr/>
          </a:p>
        </p:txBody>
      </p:sp>
      <p:sp>
        <p:nvSpPr>
          <p:cNvPr id="213" name="Google Shape;213;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Daily Operations Through Supply Chain</a:t>
            </a:r>
            <a:endParaRPr/>
          </a:p>
        </p:txBody>
      </p:sp>
      <p:sp>
        <p:nvSpPr>
          <p:cNvPr id="214" name="Google Shape;214;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sp>
        <p:nvSpPr>
          <p:cNvPr id="215" name="Google Shape;215;p13"/>
          <p:cNvSpPr txBox="1"/>
          <p:nvPr/>
        </p:nvSpPr>
        <p:spPr>
          <a:xfrm>
            <a:off x="1154084" y="1737360"/>
            <a:ext cx="10058400" cy="443198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The proposed system is based on GPS, where citizens can share their complaints with real time image and location. The proposed system replaces the current manual processes for a smart city. As we discussed earlier this system saves citizens complaint process time. Citizens can take photos of garbage, road networks, accidents and send them to a higher authority. Higher authorities take appropriate action on the complaint. Further higher authorities divided into three sub-divisions i.e., Main desk, Sub Desk, Service Provider.</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There are three modules in the system:</a:t>
            </a:r>
            <a:endParaRPr/>
          </a:p>
          <a:p>
            <a:pPr indent="-342900" lvl="0" marL="342900" marR="0" rtl="0" algn="just">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Road Module</a:t>
            </a:r>
            <a:endParaRPr/>
          </a:p>
          <a:p>
            <a:pPr indent="-342900" lvl="0" marL="342900" marR="0" rtl="0" algn="just">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Garbage Module</a:t>
            </a:r>
            <a:endParaRPr/>
          </a:p>
          <a:p>
            <a:pPr indent="-342900" lvl="0" marL="342900" marR="0" rtl="0" algn="just">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Accident Module</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idx="11" type="ftr"/>
          </p:nvPr>
        </p:nvSpPr>
        <p:spPr>
          <a:xfrm>
            <a:off x="3719736" y="6538912"/>
            <a:ext cx="5369768" cy="24100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221" name="Google Shape;221;p14"/>
          <p:cNvSpPr txBox="1"/>
          <p:nvPr>
            <p:ph idx="12" type="sldNum"/>
          </p:nvPr>
        </p:nvSpPr>
        <p:spPr>
          <a:xfrm>
            <a:off x="8842869" y="64147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sp>
        <p:nvSpPr>
          <p:cNvPr id="222" name="Google Shape;222;p14"/>
          <p:cNvSpPr txBox="1"/>
          <p:nvPr>
            <p:ph idx="4294967295" type="title"/>
          </p:nvPr>
        </p:nvSpPr>
        <p:spPr>
          <a:xfrm>
            <a:off x="1199356" y="74529"/>
            <a:ext cx="9793288" cy="863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3600"/>
              <a:buFont typeface="Times New Roman"/>
              <a:buNone/>
            </a:pPr>
            <a:r>
              <a:rPr lang="en-US" sz="3600">
                <a:solidFill>
                  <a:srgbClr val="7030A0"/>
                </a:solidFill>
                <a:latin typeface="Times New Roman"/>
                <a:ea typeface="Times New Roman"/>
                <a:cs typeface="Times New Roman"/>
                <a:sym typeface="Times New Roman"/>
              </a:rPr>
              <a:t>Proposed System Architecture</a:t>
            </a:r>
            <a:endParaRPr sz="3600">
              <a:solidFill>
                <a:srgbClr val="7030A0"/>
              </a:solidFill>
              <a:latin typeface="Times New Roman"/>
              <a:ea typeface="Times New Roman"/>
              <a:cs typeface="Times New Roman"/>
              <a:sym typeface="Times New Roman"/>
            </a:endParaRPr>
          </a:p>
        </p:txBody>
      </p:sp>
      <p:pic>
        <p:nvPicPr>
          <p:cNvPr id="223" name="Google Shape;223;p14"/>
          <p:cNvPicPr preferRelativeResize="0"/>
          <p:nvPr/>
        </p:nvPicPr>
        <p:blipFill rotWithShape="1">
          <a:blip r:embed="rId3">
            <a:alphaModFix/>
          </a:blip>
          <a:srcRect b="0" l="0" r="0" t="0"/>
          <a:stretch/>
        </p:blipFill>
        <p:spPr>
          <a:xfrm>
            <a:off x="1991544" y="915803"/>
            <a:ext cx="7488832" cy="55247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Algorithm – Haversine Formula</a:t>
            </a:r>
            <a:endParaRPr/>
          </a:p>
        </p:txBody>
      </p:sp>
      <p:sp>
        <p:nvSpPr>
          <p:cNvPr id="229" name="Google Shape;229;p15"/>
          <p:cNvSpPr txBox="1"/>
          <p:nvPr/>
        </p:nvSpPr>
        <p:spPr>
          <a:xfrm>
            <a:off x="1097279" y="1845734"/>
            <a:ext cx="7411710" cy="4023360"/>
          </a:xfrm>
          <a:prstGeom prst="rect">
            <a:avLst/>
          </a:prstGeom>
          <a:noFill/>
          <a:ln>
            <a:noFill/>
          </a:ln>
        </p:spPr>
        <p:txBody>
          <a:bodyPr anchorCtr="0" anchor="t" bIns="45700" lIns="0" spcFirstLastPara="1" rIns="0" wrap="square" tIns="45700">
            <a:normAutofit/>
          </a:bodyPr>
          <a:lstStyle/>
          <a:p>
            <a:pPr indent="0" lvl="0" marL="0" marR="0" rtl="0" algn="just">
              <a:lnSpc>
                <a:spcPct val="90000"/>
              </a:lnSpc>
              <a:spcBef>
                <a:spcPts val="0"/>
              </a:spcBef>
              <a:spcAft>
                <a:spcPts val="0"/>
              </a:spcAft>
              <a:buNone/>
            </a:pPr>
            <a:r>
              <a:rPr lang="en-US" sz="2000">
                <a:solidFill>
                  <a:schemeClr val="dk1"/>
                </a:solidFill>
                <a:latin typeface="Calibri"/>
                <a:ea typeface="Calibri"/>
                <a:cs typeface="Calibri"/>
                <a:sym typeface="Calibri"/>
              </a:rPr>
              <a:t>The Haversine Formula is an essential equation in finding straight line distance between two coordinates on the earth using longitude and latitude parameters. The haversine algorithm is an example of modelling calculation in the form of trigonometry, which is applied to a round shape. This algorithm discusses the shapes of sides and angles in spherical triangles. </a:t>
            </a:r>
            <a:endParaRPr/>
          </a:p>
          <a:p>
            <a:pPr indent="0" lvl="0" marL="0" marR="0" rtl="0" algn="just">
              <a:lnSpc>
                <a:spcPct val="90000"/>
              </a:lnSpc>
              <a:spcBef>
                <a:spcPts val="0"/>
              </a:spcBef>
              <a:spcAft>
                <a:spcPts val="0"/>
              </a:spcAft>
              <a:buNone/>
            </a:pPr>
            <a:r>
              <a:rPr lang="en-US" sz="2000">
                <a:solidFill>
                  <a:schemeClr val="dk1"/>
                </a:solidFill>
                <a:latin typeface="Calibri"/>
                <a:ea typeface="Calibri"/>
                <a:cs typeface="Calibri"/>
                <a:sym typeface="Calibri"/>
              </a:rPr>
              <a:t>Many methods can be occupied to find the distance among locations on the world map, one of which is the haversine algorithm / method. The haversine method is commonly used in the world of aviation to calculate the distance of an aircraft with the coordinates of the destination.</a:t>
            </a:r>
            <a:endParaRPr/>
          </a:p>
          <a:p>
            <a:pPr indent="0" lvl="0" marL="0" marR="0" rtl="0" algn="l">
              <a:lnSpc>
                <a:spcPct val="90000"/>
              </a:lnSpc>
              <a:spcBef>
                <a:spcPts val="1000"/>
              </a:spcBef>
              <a:spcAft>
                <a:spcPts val="0"/>
              </a:spcAft>
              <a:buNone/>
            </a:pPr>
            <a:r>
              <a:t/>
            </a:r>
            <a:endParaRPr sz="1800">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sz="1800">
              <a:solidFill>
                <a:srgbClr val="3F3F3F"/>
              </a:solidFill>
              <a:latin typeface="Calibri"/>
              <a:ea typeface="Calibri"/>
              <a:cs typeface="Calibri"/>
              <a:sym typeface="Calibri"/>
            </a:endParaRPr>
          </a:p>
        </p:txBody>
      </p:sp>
      <p:pic>
        <p:nvPicPr>
          <p:cNvPr descr="Schematic&#10;&#10;Description automatically generated with low confidence" id="230" name="Google Shape;230;p15"/>
          <p:cNvPicPr preferRelativeResize="0"/>
          <p:nvPr/>
        </p:nvPicPr>
        <p:blipFill rotWithShape="1">
          <a:blip r:embed="rId3">
            <a:alphaModFix/>
          </a:blip>
          <a:srcRect b="0" l="0" r="0" t="0"/>
          <a:stretch/>
        </p:blipFill>
        <p:spPr>
          <a:xfrm>
            <a:off x="8760296" y="1894720"/>
            <a:ext cx="3135109" cy="2064811"/>
          </a:xfrm>
          <a:prstGeom prst="rect">
            <a:avLst/>
          </a:prstGeom>
          <a:noFill/>
          <a:ln>
            <a:noFill/>
          </a:ln>
        </p:spPr>
      </p:pic>
      <p:sp>
        <p:nvSpPr>
          <p:cNvPr id="231" name="Google Shape;231;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232" name="Google Shape;23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pic>
        <p:nvPicPr>
          <p:cNvPr descr="\operatorname{haversin}\left(\frac{d}{r}\right) = \operatorname{haversin}(\phi_2 - \phi_1) + \cos(\phi_1) \cos(\phi_2)\operatorname{haversin}(\lambda_2-\lambda_1)" id="233" name="Google Shape;233;p15"/>
          <p:cNvPicPr preferRelativeResize="0"/>
          <p:nvPr/>
        </p:nvPicPr>
        <p:blipFill rotWithShape="1">
          <a:blip r:embed="rId4">
            <a:alphaModFix/>
          </a:blip>
          <a:srcRect b="0" l="0" r="0" t="0"/>
          <a:stretch/>
        </p:blipFill>
        <p:spPr>
          <a:xfrm>
            <a:off x="1097279" y="5257388"/>
            <a:ext cx="5718801" cy="7200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Requirements</a:t>
            </a:r>
            <a:endParaRPr/>
          </a:p>
        </p:txBody>
      </p:sp>
      <p:sp>
        <p:nvSpPr>
          <p:cNvPr id="240" name="Google Shape;240;p16"/>
          <p:cNvSpPr txBox="1"/>
          <p:nvPr/>
        </p:nvSpPr>
        <p:spPr>
          <a:xfrm>
            <a:off x="1097279" y="1845734"/>
            <a:ext cx="10058400"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None/>
            </a:pPr>
            <a:r>
              <a:t/>
            </a:r>
            <a:endParaRPr sz="1800">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sz="1800">
              <a:solidFill>
                <a:srgbClr val="3F3F3F"/>
              </a:solidFill>
              <a:latin typeface="Calibri"/>
              <a:ea typeface="Calibri"/>
              <a:cs typeface="Calibri"/>
              <a:sym typeface="Calibri"/>
            </a:endParaRPr>
          </a:p>
        </p:txBody>
      </p:sp>
      <p:sp>
        <p:nvSpPr>
          <p:cNvPr id="241" name="Google Shape;241;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242" name="Google Shape;24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sp>
        <p:nvSpPr>
          <p:cNvPr id="243" name="Google Shape;243;p16"/>
          <p:cNvSpPr txBox="1"/>
          <p:nvPr/>
        </p:nvSpPr>
        <p:spPr>
          <a:xfrm>
            <a:off x="1097279" y="1845734"/>
            <a:ext cx="100584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strike="noStrike">
                <a:solidFill>
                  <a:schemeClr val="dk1"/>
                </a:solidFill>
                <a:latin typeface="Calibri"/>
                <a:ea typeface="Calibri"/>
                <a:cs typeface="Calibri"/>
                <a:sym typeface="Calibri"/>
              </a:rPr>
              <a:t>Software Requirements</a:t>
            </a:r>
            <a:endParaRPr/>
          </a:p>
          <a:p>
            <a:pPr indent="-285750" lvl="0" marL="285750" marR="0" rtl="0" algn="l">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Operating System: Windows 7 and Above</a:t>
            </a:r>
            <a:endParaRPr/>
          </a:p>
          <a:p>
            <a:pPr indent="-285750" lvl="0" marL="285750" marR="0" rtl="0" algn="l">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Front - End: HTML and CSS, JavaScript, XML</a:t>
            </a:r>
            <a:endParaRPr/>
          </a:p>
          <a:p>
            <a:pPr indent="-285750" lvl="0" marL="285750" marR="0" rtl="0" algn="l">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Back - End: PHP and MySQL, JAVA</a:t>
            </a:r>
            <a:endParaRPr/>
          </a:p>
          <a:p>
            <a:pPr indent="-285750" lvl="0" marL="285750" marR="0" rtl="0" algn="l">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Server: Tomcat 8.0</a:t>
            </a:r>
            <a:endParaRPr/>
          </a:p>
          <a:p>
            <a:pPr indent="-285750" lvl="0" marL="285750" marR="0" rtl="0" algn="l">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Platform: Eclipse, Android studio</a:t>
            </a:r>
            <a:endParaRPr/>
          </a:p>
          <a:p>
            <a:pPr indent="0" lvl="0" marL="0" marR="0" rtl="0" algn="l">
              <a:spcBef>
                <a:spcPts val="0"/>
              </a:spcBef>
              <a:spcAft>
                <a:spcPts val="0"/>
              </a:spcAft>
              <a:buNone/>
            </a:pPr>
            <a:r>
              <a:t/>
            </a:r>
            <a:endParaRPr b="0" i="0" sz="2400" u="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400" u="none" strike="noStrike">
                <a:solidFill>
                  <a:schemeClr val="dk1"/>
                </a:solidFill>
                <a:latin typeface="Calibri"/>
                <a:ea typeface="Calibri"/>
                <a:cs typeface="Calibri"/>
                <a:sym typeface="Calibri"/>
              </a:rPr>
              <a:t>Hardware Requirements</a:t>
            </a:r>
            <a:endParaRPr/>
          </a:p>
          <a:p>
            <a:pPr indent="-285750" lvl="0" marL="285750" marR="0" rtl="0" algn="l">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Processor: Intel P4 1.5GHz or above</a:t>
            </a:r>
            <a:endParaRPr/>
          </a:p>
          <a:p>
            <a:pPr indent="-285750" lvl="0" marL="285750" marR="0" rtl="0" algn="l">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RAM: 512MB and above</a:t>
            </a:r>
            <a:endParaRPr/>
          </a:p>
          <a:p>
            <a:pPr indent="-285750" lvl="0" marL="285750" marR="0" rtl="0" algn="l">
              <a:spcBef>
                <a:spcPts val="0"/>
              </a:spcBef>
              <a:spcAft>
                <a:spcPts val="0"/>
              </a:spcAft>
              <a:buClr>
                <a:schemeClr val="dk1"/>
              </a:buClr>
              <a:buSzPts val="1800"/>
              <a:buFont typeface="Arial"/>
              <a:buChar char="•"/>
            </a:pPr>
            <a:r>
              <a:rPr b="0" i="0" lang="en-US" sz="1800" u="none" strike="noStrike">
                <a:solidFill>
                  <a:schemeClr val="dk1"/>
                </a:solidFill>
                <a:latin typeface="Calibri"/>
                <a:ea typeface="Calibri"/>
                <a:cs typeface="Calibri"/>
                <a:sym typeface="Calibri"/>
              </a:rPr>
              <a:t>Hard Disk: 80GB HDD and Above</a:t>
            </a:r>
            <a:endParaRPr sz="1800">
              <a:solidFill>
                <a:schemeClr val="dk1"/>
              </a:solidFill>
              <a:latin typeface="Calibri"/>
              <a:ea typeface="Calibri"/>
              <a:cs typeface="Calibri"/>
              <a:sym typeface="Calibri"/>
            </a:endParaRPr>
          </a:p>
        </p:txBody>
      </p:sp>
      <p:pic>
        <p:nvPicPr>
          <p:cNvPr descr="Hardware and software pre-requisites tutorials" id="244" name="Google Shape;244;p16"/>
          <p:cNvPicPr preferRelativeResize="0"/>
          <p:nvPr/>
        </p:nvPicPr>
        <p:blipFill rotWithShape="1">
          <a:blip r:embed="rId3">
            <a:alphaModFix/>
          </a:blip>
          <a:srcRect b="0" l="0" r="0" t="0"/>
          <a:stretch/>
        </p:blipFill>
        <p:spPr>
          <a:xfrm>
            <a:off x="6816080" y="2132856"/>
            <a:ext cx="4536504" cy="35283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System Specifications:</a:t>
            </a:r>
            <a:endParaRPr/>
          </a:p>
        </p:txBody>
      </p:sp>
      <p:sp>
        <p:nvSpPr>
          <p:cNvPr id="250" name="Google Shape;250;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Smart City – A complaint management system</a:t>
            </a:r>
            <a:endParaRPr sz="1800"/>
          </a:p>
          <a:p>
            <a:pPr indent="0" lvl="0" marL="0" rtl="0" algn="ctr">
              <a:spcBef>
                <a:spcPts val="0"/>
              </a:spcBef>
              <a:spcAft>
                <a:spcPts val="0"/>
              </a:spcAft>
              <a:buNone/>
            </a:pPr>
            <a:r>
              <a:t/>
            </a:r>
            <a:endParaRPr/>
          </a:p>
        </p:txBody>
      </p:sp>
      <p:sp>
        <p:nvSpPr>
          <p:cNvPr id="251" name="Google Shape;251;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
        <p:nvSpPr>
          <p:cNvPr id="252" name="Google Shape;252;p17"/>
          <p:cNvSpPr txBox="1"/>
          <p:nvPr/>
        </p:nvSpPr>
        <p:spPr>
          <a:xfrm>
            <a:off x="1271464" y="2060848"/>
            <a:ext cx="9884216" cy="295465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Through the GPS location tracking is simple.</a:t>
            </a:r>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Haversine formula is used for capturing nearby service provider and near by police station and hospital.</a:t>
            </a:r>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Each complaint have unique ticket number so easy to track.</a:t>
            </a:r>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Graphical visualization of complaint progress.</a:t>
            </a:r>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Feedback system.</a:t>
            </a:r>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OTP verification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System Architecture:</a:t>
            </a:r>
            <a:endParaRPr/>
          </a:p>
        </p:txBody>
      </p:sp>
      <p:sp>
        <p:nvSpPr>
          <p:cNvPr id="258" name="Google Shape;258;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400"/>
              <a:buNone/>
            </a:pPr>
            <a:r>
              <a:rPr b="0" i="0" lang="en-US" sz="2400" u="none" strike="noStrike">
                <a:solidFill>
                  <a:schemeClr val="dk1"/>
                </a:solidFill>
                <a:latin typeface="Calibri"/>
                <a:ea typeface="Calibri"/>
                <a:cs typeface="Calibri"/>
                <a:sym typeface="Calibri"/>
              </a:rPr>
              <a:t>System architecture is the phenomenon in which the relationship between different</a:t>
            </a:r>
            <a:r>
              <a:rPr lang="en-US" sz="2400">
                <a:solidFill>
                  <a:schemeClr val="dk1"/>
                </a:solidFill>
                <a:latin typeface="Calibri"/>
                <a:ea typeface="Calibri"/>
                <a:cs typeface="Calibri"/>
                <a:sym typeface="Calibri"/>
              </a:rPr>
              <a:t> </a:t>
            </a:r>
            <a:r>
              <a:rPr b="0" i="0" lang="en-US" sz="2400" u="none" strike="noStrike">
                <a:solidFill>
                  <a:schemeClr val="dk1"/>
                </a:solidFill>
                <a:latin typeface="Calibri"/>
                <a:ea typeface="Calibri"/>
                <a:cs typeface="Calibri"/>
                <a:sym typeface="Calibri"/>
              </a:rPr>
              <a:t>types of components can be denoted. </a:t>
            </a:r>
            <a:endParaRPr/>
          </a:p>
          <a:p>
            <a:pPr indent="0" lvl="0" marL="0" rtl="0" algn="l">
              <a:lnSpc>
                <a:spcPct val="90000"/>
              </a:lnSpc>
              <a:spcBef>
                <a:spcPts val="1400"/>
              </a:spcBef>
              <a:spcAft>
                <a:spcPts val="0"/>
              </a:spcAft>
              <a:buSzPts val="2400"/>
              <a:buNone/>
            </a:pPr>
            <a:r>
              <a:rPr b="0" i="0" lang="en-US" sz="2400" u="none" strike="noStrike">
                <a:solidFill>
                  <a:schemeClr val="dk1"/>
                </a:solidFill>
                <a:latin typeface="Calibri"/>
                <a:ea typeface="Calibri"/>
                <a:cs typeface="Calibri"/>
                <a:sym typeface="Calibri"/>
              </a:rPr>
              <a:t>After developing a particular system, it is necessary to design various types of diagrams that gives a short summary about components used in the system. </a:t>
            </a:r>
            <a:endParaRPr/>
          </a:p>
          <a:p>
            <a:pPr indent="0" lvl="0" marL="0" rtl="0" algn="l">
              <a:lnSpc>
                <a:spcPct val="90000"/>
              </a:lnSpc>
              <a:spcBef>
                <a:spcPts val="1400"/>
              </a:spcBef>
              <a:spcAft>
                <a:spcPts val="0"/>
              </a:spcAft>
              <a:buSzPts val="2400"/>
              <a:buNone/>
            </a:pPr>
            <a:r>
              <a:rPr b="0" i="0" lang="en-US" sz="2400" u="none" strike="noStrike">
                <a:solidFill>
                  <a:schemeClr val="dk1"/>
                </a:solidFill>
                <a:latin typeface="Calibri"/>
                <a:ea typeface="Calibri"/>
                <a:cs typeface="Calibri"/>
                <a:sym typeface="Calibri"/>
              </a:rPr>
              <a:t>System architecture also deals with the ow of the entire system because of which the developer as well as the organization can understand easily the working model of particular project or system. There are various ways in order to define system architecture.</a:t>
            </a:r>
            <a:endParaRPr sz="2400">
              <a:solidFill>
                <a:schemeClr val="dk1"/>
              </a:solidFill>
              <a:latin typeface="Calibri"/>
              <a:ea typeface="Calibri"/>
              <a:cs typeface="Calibri"/>
              <a:sym typeface="Calibri"/>
            </a:endParaRPr>
          </a:p>
        </p:txBody>
      </p:sp>
      <p:sp>
        <p:nvSpPr>
          <p:cNvPr id="259" name="Google Shape;259;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rPr>
              <a:t>Smart City – A complaint management system</a:t>
            </a:r>
            <a:endParaRPr sz="1600"/>
          </a:p>
          <a:p>
            <a:pPr indent="0" lvl="0" marL="0" rtl="0" algn="ctr">
              <a:spcBef>
                <a:spcPts val="0"/>
              </a:spcBef>
              <a:spcAft>
                <a:spcPts val="0"/>
              </a:spcAft>
              <a:buNone/>
            </a:pPr>
            <a:r>
              <a:t/>
            </a:r>
            <a:endParaRPr sz="1600"/>
          </a:p>
        </p:txBody>
      </p:sp>
      <p:sp>
        <p:nvSpPr>
          <p:cNvPr id="260" name="Google Shape;260;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solidFill>
                  <a:schemeClr val="dk1"/>
                </a:solidFill>
              </a:rPr>
              <a:t>21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1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269" name="Google Shape;269;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0" name="Google Shape;270;p19"/>
          <p:cNvPicPr preferRelativeResize="0"/>
          <p:nvPr>
            <p:ph idx="1" type="body"/>
          </p:nvPr>
        </p:nvPicPr>
        <p:blipFill rotWithShape="1">
          <a:blip r:embed="rId3">
            <a:alphaModFix/>
          </a:blip>
          <a:srcRect b="0" l="0" r="0" t="0"/>
          <a:stretch/>
        </p:blipFill>
        <p:spPr>
          <a:xfrm>
            <a:off x="910243" y="640080"/>
            <a:ext cx="5723178" cy="5577840"/>
          </a:xfrm>
          <a:prstGeom prst="rect">
            <a:avLst/>
          </a:prstGeom>
          <a:noFill/>
          <a:ln>
            <a:noFill/>
          </a:ln>
        </p:spPr>
      </p:pic>
      <p:sp>
        <p:nvSpPr>
          <p:cNvPr id="271" name="Google Shape;271;p19"/>
          <p:cNvSpPr/>
          <p:nvPr/>
        </p:nvSpPr>
        <p:spPr>
          <a:xfrm>
            <a:off x="7613486" y="0"/>
            <a:ext cx="4584734"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txBox="1"/>
          <p:nvPr>
            <p:ph type="title"/>
          </p:nvPr>
        </p:nvSpPr>
        <p:spPr>
          <a:xfrm>
            <a:off x="8096885" y="640080"/>
            <a:ext cx="3659246" cy="292608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4400"/>
              <a:buFont typeface="Calibri"/>
              <a:buNone/>
            </a:pPr>
            <a:r>
              <a:rPr lang="en-US" sz="4400">
                <a:solidFill>
                  <a:srgbClr val="FFFFFF"/>
                </a:solidFill>
              </a:rPr>
              <a:t>UML Diagram</a:t>
            </a:r>
            <a:endParaRPr/>
          </a:p>
        </p:txBody>
      </p:sp>
      <p:sp>
        <p:nvSpPr>
          <p:cNvPr id="273" name="Google Shape;273;p19"/>
          <p:cNvSpPr txBox="1"/>
          <p:nvPr>
            <p:ph idx="11" type="ftr"/>
          </p:nvPr>
        </p:nvSpPr>
        <p:spPr>
          <a:xfrm>
            <a:off x="274849" y="6459785"/>
            <a:ext cx="7050183"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0" i="0" lang="en-US" u="none" cap="none" strike="noStrike">
                <a:solidFill>
                  <a:schemeClr val="dk2"/>
                </a:solidFill>
                <a:latin typeface="Calibri"/>
                <a:ea typeface="Calibri"/>
                <a:cs typeface="Calibri"/>
                <a:sym typeface="Calibri"/>
              </a:rPr>
              <a:t>SMART CITY – A COMPLAINT MANAGEMENT SYSTEM</a:t>
            </a:r>
            <a:endParaRPr cap="none">
              <a:solidFill>
                <a:schemeClr val="dk2"/>
              </a:solidFill>
              <a:latin typeface="Calibri"/>
              <a:ea typeface="Calibri"/>
              <a:cs typeface="Calibri"/>
              <a:sym typeface="Calibri"/>
            </a:endParaRPr>
          </a:p>
          <a:p>
            <a:pPr indent="0" lvl="0" marL="0" rtl="0" algn="l">
              <a:spcBef>
                <a:spcPts val="600"/>
              </a:spcBef>
              <a:spcAft>
                <a:spcPts val="0"/>
              </a:spcAft>
              <a:buNone/>
            </a:pPr>
            <a:r>
              <a:t/>
            </a:r>
            <a:endParaRPr cap="none">
              <a:solidFill>
                <a:schemeClr val="dk2"/>
              </a:solidFill>
              <a:latin typeface="Calibri"/>
              <a:ea typeface="Calibri"/>
              <a:cs typeface="Calibri"/>
              <a:sym typeface="Calibri"/>
            </a:endParaRPr>
          </a:p>
        </p:txBody>
      </p:sp>
      <p:sp>
        <p:nvSpPr>
          <p:cNvPr id="274" name="Google Shape;274;p19"/>
          <p:cNvSpPr/>
          <p:nvPr/>
        </p:nvSpPr>
        <p:spPr>
          <a:xfrm>
            <a:off x="7556906"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txBox="1"/>
          <p:nvPr>
            <p:ph idx="12" type="sldNum"/>
          </p:nvPr>
        </p:nvSpPr>
        <p:spPr>
          <a:xfrm>
            <a:off x="11030574" y="6459785"/>
            <a:ext cx="725557"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solidFill>
                  <a:schemeClr val="dk1"/>
                </a:solidFill>
              </a:rPr>
              <a:t>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1097280" y="286603"/>
            <a:ext cx="10058400" cy="119818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Times New Roman"/>
              <a:buNone/>
            </a:pPr>
            <a:r>
              <a:rPr lang="en-US" sz="4400">
                <a:latin typeface="Times New Roman"/>
                <a:ea typeface="Times New Roman"/>
                <a:cs typeface="Times New Roman"/>
                <a:sym typeface="Times New Roman"/>
              </a:rPr>
              <a:t>Contents</a:t>
            </a:r>
            <a:endParaRPr sz="4400">
              <a:latin typeface="Times New Roman"/>
              <a:ea typeface="Times New Roman"/>
              <a:cs typeface="Times New Roman"/>
              <a:sym typeface="Times New Roman"/>
            </a:endParaRPr>
          </a:p>
        </p:txBody>
      </p:sp>
      <p:sp>
        <p:nvSpPr>
          <p:cNvPr id="117" name="Google Shape;117;p2"/>
          <p:cNvSpPr txBox="1"/>
          <p:nvPr>
            <p:ph idx="1" type="body"/>
          </p:nvPr>
        </p:nvSpPr>
        <p:spPr>
          <a:xfrm>
            <a:off x="839416" y="1772816"/>
            <a:ext cx="10346432" cy="4391578"/>
          </a:xfrm>
          <a:prstGeom prst="rect">
            <a:avLst/>
          </a:prstGeom>
          <a:noFill/>
          <a:ln cap="flat" cmpd="sng" w="9525">
            <a:solidFill>
              <a:schemeClr val="dk1"/>
            </a:solidFill>
            <a:prstDash val="solid"/>
            <a:miter lim="800000"/>
            <a:headEnd len="sm" w="sm" type="none"/>
            <a:tailEnd len="sm" w="sm" type="none"/>
          </a:ln>
        </p:spPr>
        <p:txBody>
          <a:bodyPr anchorCtr="0" anchor="t" bIns="45700" lIns="0" spcFirstLastPara="1" rIns="0" wrap="square" tIns="45700">
            <a:normAutofit fontScale="62500" lnSpcReduction="20000"/>
          </a:bodyPr>
          <a:lstStyle/>
          <a:p>
            <a:pPr indent="-95250" lvl="0" marL="91440" rtl="0" algn="l">
              <a:lnSpc>
                <a:spcPct val="90000"/>
              </a:lnSpc>
              <a:spcBef>
                <a:spcPts val="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Problem Statement/Definition</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Motivation</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Objectives</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Project Scope</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Justification with Literature Review</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Proposed Architecture</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Algorithms</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Requirements</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System Specifications</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System Architecture</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Future scope</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Design</a:t>
            </a:r>
            <a:endParaRPr/>
          </a:p>
          <a:p>
            <a:pPr indent="-95250" lvl="0" marL="91440" rtl="0" algn="l">
              <a:lnSpc>
                <a:spcPct val="90000"/>
              </a:lnSpc>
              <a:spcBef>
                <a:spcPts val="1400"/>
              </a:spcBef>
              <a:spcAft>
                <a:spcPts val="0"/>
              </a:spcAft>
              <a:buSzPct val="100000"/>
              <a:buFont typeface="Noto Sans Symbols"/>
              <a:buChar char="⮚"/>
            </a:pPr>
            <a:r>
              <a:rPr lang="en-US" sz="2400">
                <a:solidFill>
                  <a:schemeClr val="dk1"/>
                </a:solidFill>
                <a:latin typeface="Times New Roman"/>
                <a:ea typeface="Times New Roman"/>
                <a:cs typeface="Times New Roman"/>
                <a:sym typeface="Times New Roman"/>
              </a:rPr>
              <a:t>References</a:t>
            </a:r>
            <a:endParaRPr/>
          </a:p>
          <a:p>
            <a:pPr indent="-12064" lvl="0" marL="91440" rtl="0" algn="l">
              <a:lnSpc>
                <a:spcPct val="90000"/>
              </a:lnSpc>
              <a:spcBef>
                <a:spcPts val="1400"/>
              </a:spcBef>
              <a:spcAft>
                <a:spcPts val="0"/>
              </a:spcAft>
              <a:buSzPct val="100000"/>
              <a:buNone/>
            </a:pPr>
            <a:r>
              <a:t/>
            </a:r>
            <a:endParaRPr>
              <a:latin typeface="Times New Roman"/>
              <a:ea typeface="Times New Roman"/>
              <a:cs typeface="Times New Roman"/>
              <a:sym typeface="Times New Roman"/>
            </a:endParaRPr>
          </a:p>
          <a:p>
            <a:pPr indent="-12064" lvl="0" marL="91440" rtl="0" algn="l">
              <a:lnSpc>
                <a:spcPct val="90000"/>
              </a:lnSpc>
              <a:spcBef>
                <a:spcPts val="1400"/>
              </a:spcBef>
              <a:spcAft>
                <a:spcPts val="0"/>
              </a:spcAft>
              <a:buSzPct val="100000"/>
              <a:buNone/>
            </a:pPr>
            <a:r>
              <a:t/>
            </a:r>
            <a:endParaRPr>
              <a:latin typeface="Times New Roman"/>
              <a:ea typeface="Times New Roman"/>
              <a:cs typeface="Times New Roman"/>
              <a:sym typeface="Times New Roman"/>
            </a:endParaRPr>
          </a:p>
          <a:p>
            <a:pPr indent="-12064" lvl="0" marL="91440" rtl="0" algn="l">
              <a:lnSpc>
                <a:spcPct val="90000"/>
              </a:lnSpc>
              <a:spcBef>
                <a:spcPts val="1400"/>
              </a:spcBef>
              <a:spcAft>
                <a:spcPts val="0"/>
              </a:spcAft>
              <a:buSzPct val="100000"/>
              <a:buNone/>
            </a:pPr>
            <a:r>
              <a:t/>
            </a:r>
            <a:endParaRPr/>
          </a:p>
          <a:p>
            <a:pPr indent="-12064" lvl="0" marL="91440" rtl="0" algn="l">
              <a:lnSpc>
                <a:spcPct val="90000"/>
              </a:lnSpc>
              <a:spcBef>
                <a:spcPts val="1400"/>
              </a:spcBef>
              <a:spcAft>
                <a:spcPts val="0"/>
              </a:spcAft>
              <a:buSzPct val="100000"/>
              <a:buNone/>
            </a:pPr>
            <a:r>
              <a:t/>
            </a:r>
            <a:endParaRPr/>
          </a:p>
          <a:p>
            <a:pPr indent="-12064" lvl="0" marL="91440" rtl="0" algn="l">
              <a:lnSpc>
                <a:spcPct val="90000"/>
              </a:lnSpc>
              <a:spcBef>
                <a:spcPts val="1400"/>
              </a:spcBef>
              <a:spcAft>
                <a:spcPts val="0"/>
              </a:spcAft>
              <a:buSzPct val="100000"/>
              <a:buNone/>
            </a:pPr>
            <a:r>
              <a:t/>
            </a:r>
            <a:endParaRPr/>
          </a:p>
        </p:txBody>
      </p:sp>
      <p:sp>
        <p:nvSpPr>
          <p:cNvPr id="118" name="Google Shape;118;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a:p>
        </p:txBody>
      </p:sp>
      <p:sp>
        <p:nvSpPr>
          <p:cNvPr id="119" name="Google Shape;119;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050" u="none" cap="none" strike="noStrike">
                <a:solidFill>
                  <a:schemeClr val="dk1"/>
                </a:solidFill>
                <a:latin typeface="Calibri"/>
                <a:ea typeface="Calibri"/>
                <a:cs typeface="Calibri"/>
                <a:sym typeface="Calibri"/>
              </a:rPr>
              <a:t>‹#›</a:t>
            </a:fld>
            <a:endParaRPr b="0" i="0" sz="105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2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284" name="Google Shape;284;p20"/>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20"/>
          <p:cNvSpPr txBox="1"/>
          <p:nvPr>
            <p:ph type="title"/>
          </p:nvPr>
        </p:nvSpPr>
        <p:spPr>
          <a:xfrm>
            <a:off x="633999" y="4550229"/>
            <a:ext cx="10909073" cy="105765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Entity Relationship Diagram</a:t>
            </a:r>
            <a:endParaRPr/>
          </a:p>
        </p:txBody>
      </p:sp>
      <p:pic>
        <p:nvPicPr>
          <p:cNvPr id="286" name="Google Shape;286;p20"/>
          <p:cNvPicPr preferRelativeResize="0"/>
          <p:nvPr/>
        </p:nvPicPr>
        <p:blipFill rotWithShape="1">
          <a:blip r:embed="rId3">
            <a:alphaModFix/>
          </a:blip>
          <a:srcRect b="0" l="0" r="0" t="0"/>
          <a:stretch/>
        </p:blipFill>
        <p:spPr>
          <a:xfrm>
            <a:off x="635457" y="188640"/>
            <a:ext cx="10907615" cy="4740797"/>
          </a:xfrm>
          <a:prstGeom prst="rect">
            <a:avLst/>
          </a:prstGeom>
          <a:noFill/>
          <a:ln>
            <a:noFill/>
          </a:ln>
        </p:spPr>
      </p:pic>
      <p:cxnSp>
        <p:nvCxnSpPr>
          <p:cNvPr id="287" name="Google Shape;287;p20"/>
          <p:cNvCxnSpPr/>
          <p:nvPr/>
        </p:nvCxnSpPr>
        <p:spPr>
          <a:xfrm>
            <a:off x="721086" y="5618770"/>
            <a:ext cx="10515600" cy="0"/>
          </a:xfrm>
          <a:prstGeom prst="straightConnector1">
            <a:avLst/>
          </a:prstGeom>
          <a:noFill/>
          <a:ln cap="flat" cmpd="sng" w="9525">
            <a:solidFill>
              <a:schemeClr val="dk2">
                <a:alpha val="89803"/>
              </a:schemeClr>
            </a:solidFill>
            <a:prstDash val="solid"/>
            <a:round/>
            <a:headEnd len="sm" w="sm" type="none"/>
            <a:tailEnd len="sm" w="sm" type="none"/>
          </a:ln>
        </p:spPr>
      </p:cxnSp>
      <p:sp>
        <p:nvSpPr>
          <p:cNvPr id="288" name="Google Shape;288;p20"/>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chemeClr val="dk1"/>
                </a:solidFill>
                <a:latin typeface="Calibri"/>
                <a:ea typeface="Calibri"/>
                <a:cs typeface="Calibri"/>
                <a:sym typeface="Calibri"/>
              </a:rPr>
              <a:t>SMART CITY – A COMPLAINT MANAGEMENT SYSTEM</a:t>
            </a:r>
            <a:endParaRPr sz="1600" cap="none">
              <a:solidFill>
                <a:schemeClr val="dk1"/>
              </a:solidFill>
              <a:latin typeface="Calibri"/>
              <a:ea typeface="Calibri"/>
              <a:cs typeface="Calibri"/>
              <a:sym typeface="Calibri"/>
            </a:endParaRPr>
          </a:p>
          <a:p>
            <a:pPr indent="0" lvl="0" marL="0" rtl="0" algn="ctr">
              <a:spcBef>
                <a:spcPts val="600"/>
              </a:spcBef>
              <a:spcAft>
                <a:spcPts val="0"/>
              </a:spcAft>
              <a:buNone/>
            </a:pPr>
            <a:r>
              <a:t/>
            </a:r>
            <a:endParaRPr sz="1600" cap="none">
              <a:solidFill>
                <a:schemeClr val="dk1"/>
              </a:solidFill>
              <a:latin typeface="Calibri"/>
              <a:ea typeface="Calibri"/>
              <a:cs typeface="Calibri"/>
              <a:sym typeface="Calibri"/>
            </a:endParaRPr>
          </a:p>
        </p:txBody>
      </p:sp>
      <p:sp>
        <p:nvSpPr>
          <p:cNvPr id="291" name="Google Shape;291;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solidFill>
                  <a:schemeClr val="dk1"/>
                </a:solidFill>
              </a:rPr>
              <a:t>23</a:t>
            </a:r>
            <a:endParaRPr/>
          </a:p>
          <a:p>
            <a:pPr indent="0" lvl="0" marL="0" rtl="0" algn="r">
              <a:spcBef>
                <a:spcPts val="600"/>
              </a:spcBef>
              <a:spcAft>
                <a:spcPts val="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txBox="1"/>
          <p:nvPr>
            <p:ph type="title"/>
          </p:nvPr>
        </p:nvSpPr>
        <p:spPr>
          <a:xfrm>
            <a:off x="1097280" y="286603"/>
            <a:ext cx="10058400" cy="6941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292929"/>
              </a:buClr>
              <a:buSzPct val="100000"/>
              <a:buFont typeface="Times New Roman"/>
              <a:buNone/>
            </a:pPr>
            <a:r>
              <a:rPr b="1" lang="en-US" sz="1800">
                <a:solidFill>
                  <a:srgbClr val="292929"/>
                </a:solidFill>
                <a:latin typeface="Times New Roman"/>
                <a:ea typeface="Times New Roman"/>
                <a:cs typeface="Times New Roman"/>
                <a:sym typeface="Times New Roman"/>
              </a:rPr>
              <a:t>Observation &amp; Result</a:t>
            </a:r>
            <a:br>
              <a:rPr lang="en-US" sz="1800">
                <a:latin typeface="Calibri"/>
                <a:ea typeface="Calibri"/>
                <a:cs typeface="Calibri"/>
                <a:sym typeface="Calibri"/>
              </a:rPr>
            </a:br>
            <a:endParaRPr/>
          </a:p>
        </p:txBody>
      </p:sp>
      <p:sp>
        <p:nvSpPr>
          <p:cNvPr id="297" name="Google Shape;297;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40000" lnSpcReduction="20000"/>
          </a:bodyPr>
          <a:lstStyle/>
          <a:p>
            <a:pPr indent="0" lvl="0" marL="0" marR="0" rtl="0" algn="just">
              <a:lnSpc>
                <a:spcPct val="115000"/>
              </a:lnSpc>
              <a:spcBef>
                <a:spcPts val="0"/>
              </a:spcBef>
              <a:spcAft>
                <a:spcPts val="0"/>
              </a:spcAft>
              <a:buSzPct val="100000"/>
              <a:buChar char=" "/>
            </a:pPr>
            <a:r>
              <a:rPr lang="en-US" sz="3400"/>
              <a:t>This study uses the unit of kilometres in determining the results of the distance test between two coordinates. The test results will be based on a predetermined sample. There are 7 samples tested to determine the nearest service provider based on haversine formula. The service request raised at Nigdi location so before forwarding to service provider, we have to check nearest service provider. There are 7 service providers who are working at different city location so the new service request will map with existing service request and assign to nearest service provider. By </a:t>
            </a:r>
            <a:endParaRPr sz="3400"/>
          </a:p>
          <a:p>
            <a:pPr indent="0" lvl="0" marL="0" marR="0" rtl="0" algn="just">
              <a:lnSpc>
                <a:spcPct val="115000"/>
              </a:lnSpc>
              <a:spcBef>
                <a:spcPts val="1000"/>
              </a:spcBef>
              <a:spcAft>
                <a:spcPts val="0"/>
              </a:spcAft>
              <a:buSzPct val="100000"/>
              <a:buChar char=" "/>
            </a:pPr>
            <a:r>
              <a:rPr lang="en-US" sz="2200">
                <a:latin typeface="Times New Roman"/>
                <a:ea typeface="Times New Roman"/>
                <a:cs typeface="Times New Roman"/>
                <a:sym typeface="Times New Roman"/>
              </a:rPr>
              <a:t> </a:t>
            </a:r>
            <a:r>
              <a:rPr lang="en-US" sz="3400">
                <a:latin typeface="Times New Roman"/>
                <a:ea typeface="Times New Roman"/>
                <a:cs typeface="Times New Roman"/>
                <a:sym typeface="Times New Roman"/>
              </a:rPr>
              <a:t>using Haversine formula will calculate distance and then find nearest location.</a:t>
            </a:r>
            <a:endParaRPr sz="3400">
              <a:latin typeface="Calibri"/>
              <a:ea typeface="Calibri"/>
              <a:cs typeface="Calibri"/>
              <a:sym typeface="Calibri"/>
            </a:endParaRPr>
          </a:p>
          <a:p>
            <a:pPr indent="0" lvl="0" marL="0" marR="0" rtl="0" algn="l">
              <a:lnSpc>
                <a:spcPct val="115000"/>
              </a:lnSpc>
              <a:spcBef>
                <a:spcPts val="1000"/>
              </a:spcBef>
              <a:spcAft>
                <a:spcPts val="0"/>
              </a:spcAft>
              <a:buSzPct val="100000"/>
              <a:buChar char=" "/>
            </a:pPr>
            <a:r>
              <a:rPr lang="en-US" sz="3400">
                <a:latin typeface="Times New Roman"/>
                <a:ea typeface="Times New Roman"/>
                <a:cs typeface="Times New Roman"/>
                <a:sym typeface="Times New Roman"/>
              </a:rPr>
              <a:t>The following calculation will explain the Haversine calculation.</a:t>
            </a:r>
            <a:endParaRPr sz="3400">
              <a:latin typeface="Calibri"/>
              <a:ea typeface="Calibri"/>
              <a:cs typeface="Calibri"/>
              <a:sym typeface="Calibri"/>
            </a:endParaRPr>
          </a:p>
          <a:p>
            <a:pPr indent="0" lvl="0" marL="0" marR="0" rtl="0" algn="just">
              <a:lnSpc>
                <a:spcPct val="115000"/>
              </a:lnSpc>
              <a:spcBef>
                <a:spcPts val="1000"/>
              </a:spcBef>
              <a:spcAft>
                <a:spcPts val="0"/>
              </a:spcAft>
              <a:buSzPct val="100000"/>
              <a:buChar char=" "/>
            </a:pPr>
            <a:r>
              <a:rPr lang="en-US" sz="3400">
                <a:latin typeface="Times New Roman"/>
                <a:ea typeface="Times New Roman"/>
                <a:cs typeface="Times New Roman"/>
                <a:sym typeface="Times New Roman"/>
              </a:rPr>
              <a:t>Source: Nigdi </a:t>
            </a:r>
            <a:endParaRPr sz="3400">
              <a:latin typeface="Calibri"/>
              <a:ea typeface="Calibri"/>
              <a:cs typeface="Calibri"/>
              <a:sym typeface="Calibri"/>
            </a:endParaRPr>
          </a:p>
          <a:p>
            <a:pPr indent="0" lvl="0" marL="0" marR="0" rtl="0" algn="l">
              <a:lnSpc>
                <a:spcPct val="115000"/>
              </a:lnSpc>
              <a:spcBef>
                <a:spcPts val="0"/>
              </a:spcBef>
              <a:spcAft>
                <a:spcPts val="0"/>
              </a:spcAft>
              <a:buSzPct val="100000"/>
              <a:buChar char=" "/>
            </a:pPr>
            <a:r>
              <a:rPr lang="en-US" sz="3400">
                <a:latin typeface="Times New Roman"/>
                <a:ea typeface="Times New Roman"/>
                <a:cs typeface="Times New Roman"/>
                <a:sym typeface="Times New Roman"/>
              </a:rPr>
              <a:t>Latitude: 18.648964989771898, </a:t>
            </a:r>
            <a:endParaRPr sz="3400">
              <a:latin typeface="Calibri"/>
              <a:ea typeface="Calibri"/>
              <a:cs typeface="Calibri"/>
              <a:sym typeface="Calibri"/>
            </a:endParaRPr>
          </a:p>
          <a:p>
            <a:pPr indent="0" lvl="0" marL="0" marR="0" rtl="0" algn="l">
              <a:lnSpc>
                <a:spcPct val="115000"/>
              </a:lnSpc>
              <a:spcBef>
                <a:spcPts val="0"/>
              </a:spcBef>
              <a:spcAft>
                <a:spcPts val="0"/>
              </a:spcAft>
              <a:buSzPct val="100000"/>
              <a:buChar char=" "/>
            </a:pPr>
            <a:r>
              <a:rPr lang="en-US" sz="3400">
                <a:latin typeface="Times New Roman"/>
                <a:ea typeface="Times New Roman"/>
                <a:cs typeface="Times New Roman"/>
                <a:sym typeface="Times New Roman"/>
              </a:rPr>
              <a:t>Longitude: 73.77045729012457</a:t>
            </a:r>
            <a:endParaRPr sz="3400">
              <a:latin typeface="Calibri"/>
              <a:ea typeface="Calibri"/>
              <a:cs typeface="Calibri"/>
              <a:sym typeface="Calibri"/>
            </a:endParaRPr>
          </a:p>
          <a:p>
            <a:pPr indent="0" lvl="0" marL="0" marR="0" rtl="0" algn="l">
              <a:lnSpc>
                <a:spcPct val="115000"/>
              </a:lnSpc>
              <a:spcBef>
                <a:spcPts val="0"/>
              </a:spcBef>
              <a:spcAft>
                <a:spcPts val="0"/>
              </a:spcAft>
              <a:buSzPct val="100000"/>
              <a:buChar char=" "/>
            </a:pPr>
            <a:r>
              <a:rPr lang="en-US" sz="3400">
                <a:latin typeface="Times New Roman"/>
                <a:ea typeface="Times New Roman"/>
                <a:cs typeface="Times New Roman"/>
                <a:sym typeface="Times New Roman"/>
              </a:rPr>
              <a:t>Destination: Ravet</a:t>
            </a:r>
            <a:endParaRPr sz="3400">
              <a:latin typeface="Calibri"/>
              <a:ea typeface="Calibri"/>
              <a:cs typeface="Calibri"/>
              <a:sym typeface="Calibri"/>
            </a:endParaRPr>
          </a:p>
          <a:p>
            <a:pPr indent="0" lvl="0" marL="0" marR="0" rtl="0" algn="l">
              <a:lnSpc>
                <a:spcPct val="115000"/>
              </a:lnSpc>
              <a:spcBef>
                <a:spcPts val="0"/>
              </a:spcBef>
              <a:spcAft>
                <a:spcPts val="0"/>
              </a:spcAft>
              <a:buSzPct val="100000"/>
              <a:buChar char=" "/>
            </a:pPr>
            <a:r>
              <a:rPr lang="en-US" sz="3400">
                <a:latin typeface="Times New Roman"/>
                <a:ea typeface="Times New Roman"/>
                <a:cs typeface="Times New Roman"/>
                <a:sym typeface="Times New Roman"/>
              </a:rPr>
              <a:t>Latitude: 18.660837905935313,</a:t>
            </a:r>
            <a:endParaRPr sz="3400">
              <a:latin typeface="Calibri"/>
              <a:ea typeface="Calibri"/>
              <a:cs typeface="Calibri"/>
              <a:sym typeface="Calibri"/>
            </a:endParaRPr>
          </a:p>
          <a:p>
            <a:pPr indent="0" lvl="0" marL="0" marR="0" rtl="0" algn="l">
              <a:lnSpc>
                <a:spcPct val="115000"/>
              </a:lnSpc>
              <a:spcBef>
                <a:spcPts val="0"/>
              </a:spcBef>
              <a:spcAft>
                <a:spcPts val="0"/>
              </a:spcAft>
              <a:buSzPct val="100000"/>
              <a:buChar char=" "/>
            </a:pPr>
            <a:r>
              <a:rPr lang="en-US" sz="3400">
                <a:latin typeface="Times New Roman"/>
                <a:ea typeface="Times New Roman"/>
                <a:cs typeface="Times New Roman"/>
                <a:sym typeface="Times New Roman"/>
              </a:rPr>
              <a:t>Longitude: 73.73183348048588</a:t>
            </a:r>
            <a:endParaRPr sz="3400">
              <a:latin typeface="Calibri"/>
              <a:ea typeface="Calibri"/>
              <a:cs typeface="Calibri"/>
              <a:sym typeface="Calibri"/>
            </a:endParaRPr>
          </a:p>
          <a:p>
            <a:pPr indent="0" lvl="0" marL="0" marR="0" rtl="0" algn="l">
              <a:lnSpc>
                <a:spcPct val="115000"/>
              </a:lnSpc>
              <a:spcBef>
                <a:spcPts val="0"/>
              </a:spcBef>
              <a:spcAft>
                <a:spcPts val="0"/>
              </a:spcAft>
              <a:buSzPct val="100000"/>
              <a:buChar char=" "/>
            </a:pPr>
            <a:r>
              <a:rPr lang="en-US" sz="3400">
                <a:latin typeface="Times New Roman"/>
                <a:ea typeface="Times New Roman"/>
                <a:cs typeface="Times New Roman"/>
                <a:sym typeface="Times New Roman"/>
              </a:rPr>
              <a:t>Haversine = ACOS((SIN(18.648964989771898,) * SIN(18.660837905935313,)) + (COS(18.648964989771898,) * COS(18.660837905935313,) * COS(73.73183348048588 - 73.77045729012457))) * 63713,549128345</a:t>
            </a:r>
            <a:endParaRPr sz="3400">
              <a:latin typeface="Calibri"/>
              <a:ea typeface="Calibri"/>
              <a:cs typeface="Calibri"/>
              <a:sym typeface="Calibri"/>
            </a:endParaRPr>
          </a:p>
          <a:p>
            <a:pPr indent="0" lvl="0" marL="0" marR="0" rtl="0" algn="l">
              <a:lnSpc>
                <a:spcPct val="115000"/>
              </a:lnSpc>
              <a:spcBef>
                <a:spcPts val="1000"/>
              </a:spcBef>
              <a:spcAft>
                <a:spcPts val="0"/>
              </a:spcAft>
              <a:buSzPct val="100000"/>
              <a:buChar char=" "/>
            </a:pPr>
            <a:r>
              <a:rPr lang="en-US" sz="3400">
                <a:latin typeface="Times New Roman"/>
                <a:ea typeface="Times New Roman"/>
                <a:cs typeface="Times New Roman"/>
                <a:sym typeface="Times New Roman"/>
              </a:rPr>
              <a:t>Distance is 4.2 Km.</a:t>
            </a:r>
            <a:endParaRPr sz="3400">
              <a:latin typeface="Calibri"/>
              <a:ea typeface="Calibri"/>
              <a:cs typeface="Calibri"/>
              <a:sym typeface="Calibri"/>
            </a:endParaRPr>
          </a:p>
          <a:p>
            <a:pPr indent="-40639" lvl="0" marL="91440" rtl="0" algn="l">
              <a:lnSpc>
                <a:spcPct val="90000"/>
              </a:lnSpc>
              <a:spcBef>
                <a:spcPts val="2200"/>
              </a:spcBef>
              <a:spcAft>
                <a:spcPts val="0"/>
              </a:spcAft>
              <a:buSzPct val="100000"/>
              <a:buNone/>
            </a:pPr>
            <a:r>
              <a:t/>
            </a:r>
            <a:endParaRPr/>
          </a:p>
        </p:txBody>
      </p:sp>
      <p:sp>
        <p:nvSpPr>
          <p:cNvPr id="298" name="Google Shape;298;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10-06-2021</a:t>
            </a:r>
            <a:endParaRPr/>
          </a:p>
        </p:txBody>
      </p:sp>
      <p:sp>
        <p:nvSpPr>
          <p:cNvPr id="299" name="Google Shape;299;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TITLE OF THE PROJECT</a:t>
            </a:r>
            <a:endParaRPr/>
          </a:p>
        </p:txBody>
      </p:sp>
      <p:sp>
        <p:nvSpPr>
          <p:cNvPr id="300" name="Google Shape;300;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Font typeface="Times New Roman"/>
              <a:buNone/>
            </a:pPr>
            <a:r>
              <a:rPr lang="en-US" sz="1800">
                <a:latin typeface="Times New Roman"/>
                <a:ea typeface="Times New Roman"/>
                <a:cs typeface="Times New Roman"/>
                <a:sym typeface="Times New Roman"/>
              </a:rPr>
              <a:t>Similarly, distance for all service provider location is calculated and we get Ravet as nearest service provider location.</a:t>
            </a:r>
            <a:br>
              <a:rPr lang="en-US" sz="1800">
                <a:latin typeface="Calibri"/>
                <a:ea typeface="Calibri"/>
                <a:cs typeface="Calibri"/>
                <a:sym typeface="Calibri"/>
              </a:rPr>
            </a:br>
            <a:endParaRPr/>
          </a:p>
        </p:txBody>
      </p:sp>
      <p:graphicFrame>
        <p:nvGraphicFramePr>
          <p:cNvPr id="306" name="Google Shape;306;p22"/>
          <p:cNvGraphicFramePr/>
          <p:nvPr/>
        </p:nvGraphicFramePr>
        <p:xfrm>
          <a:off x="695400" y="2122105"/>
          <a:ext cx="3000000" cy="3000000"/>
        </p:xfrm>
        <a:graphic>
          <a:graphicData uri="http://schemas.openxmlformats.org/drawingml/2006/table">
            <a:tbl>
              <a:tblPr bandRow="1" firstCol="1" firstRow="1">
                <a:noFill/>
                <a:tableStyleId>{548BD594-5C28-4F46-AE56-824ECC9FAC67}</a:tableStyleId>
              </a:tblPr>
              <a:tblGrid>
                <a:gridCol w="522400"/>
                <a:gridCol w="935100"/>
                <a:gridCol w="1578050"/>
                <a:gridCol w="1461325"/>
                <a:gridCol w="759700"/>
              </a:tblGrid>
              <a:tr h="598550">
                <a:tc>
                  <a:txBody>
                    <a:bodyPr/>
                    <a:lstStyle/>
                    <a:p>
                      <a:pPr indent="0" lvl="0" marL="0" marR="0" rtl="0" algn="just">
                        <a:lnSpc>
                          <a:spcPct val="115000"/>
                        </a:lnSpc>
                        <a:spcBef>
                          <a:spcPts val="0"/>
                        </a:spcBef>
                        <a:spcAft>
                          <a:spcPts val="0"/>
                        </a:spcAft>
                        <a:buNone/>
                      </a:pPr>
                      <a:r>
                        <a:rPr lang="en-US" sz="1200"/>
                        <a:t>Sr.No</a:t>
                      </a:r>
                      <a:endParaRPr sz="1100"/>
                    </a:p>
                    <a:p>
                      <a:pPr indent="0" lvl="0" marL="0" marR="0" rtl="0" algn="just">
                        <a:lnSpc>
                          <a:spcPct val="115000"/>
                        </a:lnSpc>
                        <a:spcBef>
                          <a:spcPts val="0"/>
                        </a:spcBef>
                        <a:spcAft>
                          <a:spcPts val="0"/>
                        </a:spcAft>
                        <a:buNone/>
                      </a:pPr>
                      <a:r>
                        <a:rPr lang="en-US" sz="1200"/>
                        <a:t> </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Location</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Latitude</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Longitude</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Distance </a:t>
                      </a:r>
                      <a:endParaRPr sz="1100">
                        <a:latin typeface="Calibri"/>
                        <a:ea typeface="Calibri"/>
                        <a:cs typeface="Calibri"/>
                        <a:sym typeface="Calibri"/>
                      </a:endParaRPr>
                    </a:p>
                  </a:txBody>
                  <a:tcPr marT="0" marB="0" marR="68575" marL="68575"/>
                </a:tc>
              </a:tr>
              <a:tr h="369550">
                <a:tc>
                  <a:txBody>
                    <a:bodyPr/>
                    <a:lstStyle/>
                    <a:p>
                      <a:pPr indent="0" lvl="0" marL="0" marR="0" rtl="0" algn="just">
                        <a:lnSpc>
                          <a:spcPct val="115000"/>
                        </a:lnSpc>
                        <a:spcBef>
                          <a:spcPts val="0"/>
                        </a:spcBef>
                        <a:spcAft>
                          <a:spcPts val="0"/>
                        </a:spcAft>
                        <a:buNone/>
                      </a:pPr>
                      <a:r>
                        <a:rPr lang="en-US" sz="1200"/>
                        <a:t>1</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Pimpri</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18.626053374966805 </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73.80535412978594</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12.2KM</a:t>
                      </a:r>
                      <a:endParaRPr sz="1100">
                        <a:latin typeface="Calibri"/>
                        <a:ea typeface="Calibri"/>
                        <a:cs typeface="Calibri"/>
                        <a:sym typeface="Calibri"/>
                      </a:endParaRPr>
                    </a:p>
                  </a:txBody>
                  <a:tcPr marT="0" marB="0" marR="68575" marL="68575"/>
                </a:tc>
              </a:tr>
              <a:tr h="297875">
                <a:tc>
                  <a:txBody>
                    <a:bodyPr/>
                    <a:lstStyle/>
                    <a:p>
                      <a:pPr indent="0" lvl="0" marL="0" marR="0" rtl="0" algn="just">
                        <a:lnSpc>
                          <a:spcPct val="115000"/>
                        </a:lnSpc>
                        <a:spcBef>
                          <a:spcPts val="0"/>
                        </a:spcBef>
                        <a:spcAft>
                          <a:spcPts val="0"/>
                        </a:spcAft>
                        <a:buNone/>
                      </a:pPr>
                      <a:r>
                        <a:rPr lang="en-US" sz="1200"/>
                        <a:t>2</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Bhosari</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18.631711800447366 </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73.84679235225029</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16.5KM</a:t>
                      </a:r>
                      <a:endParaRPr sz="1100">
                        <a:latin typeface="Calibri"/>
                        <a:ea typeface="Calibri"/>
                        <a:cs typeface="Calibri"/>
                        <a:sym typeface="Calibri"/>
                      </a:endParaRPr>
                    </a:p>
                  </a:txBody>
                  <a:tcPr marT="0" marB="0" marR="68575" marL="68575"/>
                </a:tc>
              </a:tr>
              <a:tr h="290250">
                <a:tc>
                  <a:txBody>
                    <a:bodyPr/>
                    <a:lstStyle/>
                    <a:p>
                      <a:pPr indent="0" lvl="0" marL="0" marR="0" rtl="0" algn="just">
                        <a:lnSpc>
                          <a:spcPct val="115000"/>
                        </a:lnSpc>
                        <a:spcBef>
                          <a:spcPts val="0"/>
                        </a:spcBef>
                        <a:spcAft>
                          <a:spcPts val="0"/>
                        </a:spcAft>
                        <a:buNone/>
                      </a:pPr>
                      <a:r>
                        <a:rPr lang="en-US" sz="1200"/>
                        <a:t>3</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Ravet</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18.660837905935313 </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73.73183348048588</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4.2KM</a:t>
                      </a:r>
                      <a:endParaRPr sz="1100">
                        <a:latin typeface="Calibri"/>
                        <a:ea typeface="Calibri"/>
                        <a:cs typeface="Calibri"/>
                        <a:sym typeface="Calibri"/>
                      </a:endParaRPr>
                    </a:p>
                  </a:txBody>
                  <a:tcPr marT="0" marB="0" marR="68575" marL="68575"/>
                </a:tc>
              </a:tr>
              <a:tr h="318350">
                <a:tc>
                  <a:txBody>
                    <a:bodyPr/>
                    <a:lstStyle/>
                    <a:p>
                      <a:pPr indent="0" lvl="0" marL="0" marR="0" rtl="0" algn="just">
                        <a:lnSpc>
                          <a:spcPct val="115000"/>
                        </a:lnSpc>
                        <a:spcBef>
                          <a:spcPts val="0"/>
                        </a:spcBef>
                        <a:spcAft>
                          <a:spcPts val="0"/>
                        </a:spcAft>
                        <a:buNone/>
                      </a:pPr>
                      <a:r>
                        <a:rPr lang="en-US" sz="1200"/>
                        <a:t>4</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Shivajinagar</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18.53295131778907</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73.84273719016952</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19.7KM</a:t>
                      </a:r>
                      <a:endParaRPr sz="1100">
                        <a:latin typeface="Calibri"/>
                        <a:ea typeface="Calibri"/>
                        <a:cs typeface="Calibri"/>
                        <a:sym typeface="Calibri"/>
                      </a:endParaRPr>
                    </a:p>
                  </a:txBody>
                  <a:tcPr marT="0" marB="0" marR="68575" marL="68575"/>
                </a:tc>
              </a:tr>
              <a:tr h="349075">
                <a:tc>
                  <a:txBody>
                    <a:bodyPr/>
                    <a:lstStyle/>
                    <a:p>
                      <a:pPr indent="0" lvl="0" marL="0" marR="0" rtl="0" algn="just">
                        <a:lnSpc>
                          <a:spcPct val="115000"/>
                        </a:lnSpc>
                        <a:spcBef>
                          <a:spcPts val="0"/>
                        </a:spcBef>
                        <a:spcAft>
                          <a:spcPts val="0"/>
                        </a:spcAft>
                        <a:buNone/>
                      </a:pPr>
                      <a:r>
                        <a:rPr lang="en-US" sz="1200"/>
                        <a:t>5</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Dapodi</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18.58590956256002</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73.83335444975128</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13KM</a:t>
                      </a:r>
                      <a:endParaRPr sz="1100">
                        <a:latin typeface="Calibri"/>
                        <a:ea typeface="Calibri"/>
                        <a:cs typeface="Calibri"/>
                        <a:sym typeface="Calibri"/>
                      </a:endParaRPr>
                    </a:p>
                  </a:txBody>
                  <a:tcPr marT="0" marB="0" marR="68575" marL="68575"/>
                </a:tc>
              </a:tr>
              <a:tr h="349075">
                <a:tc>
                  <a:txBody>
                    <a:bodyPr/>
                    <a:lstStyle/>
                    <a:p>
                      <a:pPr indent="0" lvl="0" marL="0" marR="0" rtl="0" algn="just">
                        <a:lnSpc>
                          <a:spcPct val="115000"/>
                        </a:lnSpc>
                        <a:spcBef>
                          <a:spcPts val="0"/>
                        </a:spcBef>
                        <a:spcAft>
                          <a:spcPts val="0"/>
                        </a:spcAft>
                        <a:buNone/>
                      </a:pPr>
                      <a:r>
                        <a:rPr lang="en-US" sz="1200"/>
                        <a:t>6</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Wagholi</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18.58084918119413</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73.97888428157549</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29KM</a:t>
                      </a:r>
                      <a:endParaRPr sz="1100">
                        <a:latin typeface="Calibri"/>
                        <a:ea typeface="Calibri"/>
                        <a:cs typeface="Calibri"/>
                        <a:sym typeface="Calibri"/>
                      </a:endParaRPr>
                    </a:p>
                  </a:txBody>
                  <a:tcPr marT="0" marB="0" marR="68575" marL="68575"/>
                </a:tc>
              </a:tr>
              <a:tr h="318350">
                <a:tc>
                  <a:txBody>
                    <a:bodyPr/>
                    <a:lstStyle/>
                    <a:p>
                      <a:pPr indent="0" lvl="0" marL="0" marR="0" rtl="0" algn="just">
                        <a:lnSpc>
                          <a:spcPct val="115000"/>
                        </a:lnSpc>
                        <a:spcBef>
                          <a:spcPts val="0"/>
                        </a:spcBef>
                        <a:spcAft>
                          <a:spcPts val="0"/>
                        </a:spcAft>
                        <a:buNone/>
                      </a:pPr>
                      <a:r>
                        <a:rPr lang="en-US" sz="1200"/>
                        <a:t>7</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Aundh</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18.564486511029703 </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73.81016681248482</a:t>
                      </a:r>
                      <a:endParaRPr sz="1100">
                        <a:latin typeface="Calibri"/>
                        <a:ea typeface="Calibri"/>
                        <a:cs typeface="Calibri"/>
                        <a:sym typeface="Calibri"/>
                      </a:endParaRPr>
                    </a:p>
                  </a:txBody>
                  <a:tcPr marT="0" marB="0" marR="68575" marL="68575"/>
                </a:tc>
                <a:tc>
                  <a:txBody>
                    <a:bodyPr/>
                    <a:lstStyle/>
                    <a:p>
                      <a:pPr indent="0" lvl="0" marL="0" marR="0" rtl="0" algn="just">
                        <a:lnSpc>
                          <a:spcPct val="115000"/>
                        </a:lnSpc>
                        <a:spcBef>
                          <a:spcPts val="0"/>
                        </a:spcBef>
                        <a:spcAft>
                          <a:spcPts val="0"/>
                        </a:spcAft>
                        <a:buNone/>
                      </a:pPr>
                      <a:r>
                        <a:rPr lang="en-US" sz="1200"/>
                        <a:t>14KM</a:t>
                      </a:r>
                      <a:endParaRPr sz="1100">
                        <a:latin typeface="Calibri"/>
                        <a:ea typeface="Calibri"/>
                        <a:cs typeface="Calibri"/>
                        <a:sym typeface="Calibri"/>
                      </a:endParaRPr>
                    </a:p>
                  </a:txBody>
                  <a:tcPr marT="0" marB="0" marR="68575" marL="68575"/>
                </a:tc>
              </a:tr>
            </a:tbl>
          </a:graphicData>
        </a:graphic>
      </p:graphicFrame>
      <p:sp>
        <p:nvSpPr>
          <p:cNvPr id="307" name="Google Shape;307;p2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308" name="Google Shape;308;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10-06-2021</a:t>
            </a:r>
            <a:endParaRPr/>
          </a:p>
        </p:txBody>
      </p:sp>
      <p:sp>
        <p:nvSpPr>
          <p:cNvPr id="309" name="Google Shape;309;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TITLE OF THE PROJECT</a:t>
            </a:r>
            <a:endParaRPr/>
          </a:p>
        </p:txBody>
      </p:sp>
      <p:sp>
        <p:nvSpPr>
          <p:cNvPr id="310" name="Google Shape;310;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Map&#10;&#10;Description automatically generated" id="311" name="Google Shape;311;p22"/>
          <p:cNvPicPr preferRelativeResize="0"/>
          <p:nvPr/>
        </p:nvPicPr>
        <p:blipFill rotWithShape="1">
          <a:blip r:embed="rId3">
            <a:alphaModFix/>
          </a:blip>
          <a:srcRect b="0" l="0" r="0" t="0"/>
          <a:stretch/>
        </p:blipFill>
        <p:spPr>
          <a:xfrm flipH="1">
            <a:off x="6456040" y="1988840"/>
            <a:ext cx="4176464" cy="38164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Future Scope</a:t>
            </a:r>
            <a:endParaRPr/>
          </a:p>
        </p:txBody>
      </p:sp>
      <p:sp>
        <p:nvSpPr>
          <p:cNvPr id="317" name="Google Shape;317;p23"/>
          <p:cNvSpPr txBox="1"/>
          <p:nvPr/>
        </p:nvSpPr>
        <p:spPr>
          <a:xfrm>
            <a:off x="1097279" y="1845734"/>
            <a:ext cx="10058400" cy="4023360"/>
          </a:xfrm>
          <a:prstGeom prst="rect">
            <a:avLst/>
          </a:prstGeom>
          <a:noFill/>
          <a:ln>
            <a:noFill/>
          </a:ln>
        </p:spPr>
        <p:txBody>
          <a:bodyPr anchorCtr="0" anchor="t" bIns="45700" lIns="0" spcFirstLastPara="1" rIns="0" wrap="square" tIns="45700">
            <a:noAutofit/>
          </a:bodyPr>
          <a:lstStyle/>
          <a:p>
            <a:pPr indent="-342900" lvl="0" marL="342900" marR="0" rtl="0" algn="just">
              <a:spcBef>
                <a:spcPts val="0"/>
              </a:spcBef>
              <a:spcAft>
                <a:spcPts val="0"/>
              </a:spcAft>
              <a:buClr>
                <a:srgbClr val="000000"/>
              </a:buClr>
              <a:buSzPts val="2200"/>
              <a:buFont typeface="Arial"/>
              <a:buChar char="•"/>
            </a:pPr>
            <a:r>
              <a:rPr lang="en-US" sz="2200">
                <a:solidFill>
                  <a:srgbClr val="000000"/>
                </a:solidFill>
                <a:latin typeface="Calibri"/>
                <a:ea typeface="Calibri"/>
                <a:cs typeface="Calibri"/>
                <a:sym typeface="Calibri"/>
              </a:rPr>
              <a:t>As Considering future work the image processing will add to this system to automatically classify the complaint details. Such as if the image of road issue attached then it will identify does it street issue, speed breaker issue, broken road. Similarly, If garbage complaint upload then verify the type of garbage and density of garbage. So it will reduce citizen effort to write complaint details this will automatically capture the image info.</a:t>
            </a:r>
            <a:endParaRPr sz="22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2200"/>
              <a:buFont typeface="Arial"/>
              <a:buChar char="•"/>
            </a:pPr>
            <a:r>
              <a:rPr lang="en-US" sz="2200">
                <a:solidFill>
                  <a:srgbClr val="000000"/>
                </a:solidFill>
                <a:latin typeface="Calibri"/>
                <a:ea typeface="Calibri"/>
                <a:cs typeface="Calibri"/>
                <a:sym typeface="Calibri"/>
              </a:rPr>
              <a:t>There are chances that different citizens from same city can upload same complaint. So in future by applying suitable algorithm the complaint will verify with existing complaints if same complaint already upload then citizen get message which indicates progress of the particular complaint. In future not only road or garbage module will be there we will add other module as well such as Electricity, Gas pipeline issue, Water management, residents’ complaints issue.</a:t>
            </a:r>
            <a:endParaRPr sz="2200">
              <a:solidFill>
                <a:srgbClr val="3F3F3F"/>
              </a:solidFill>
              <a:latin typeface="Calibri"/>
              <a:ea typeface="Calibri"/>
              <a:cs typeface="Calibri"/>
              <a:sym typeface="Calibri"/>
            </a:endParaRPr>
          </a:p>
        </p:txBody>
      </p:sp>
      <p:sp>
        <p:nvSpPr>
          <p:cNvPr id="318" name="Google Shape;318;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319" name="Google Shape;319;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Conclusion</a:t>
            </a:r>
            <a:endParaRPr/>
          </a:p>
        </p:txBody>
      </p:sp>
      <p:sp>
        <p:nvSpPr>
          <p:cNvPr id="325" name="Google Shape;325;p24"/>
          <p:cNvSpPr txBox="1"/>
          <p:nvPr/>
        </p:nvSpPr>
        <p:spPr>
          <a:xfrm>
            <a:off x="1097279" y="1845734"/>
            <a:ext cx="10058400"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None/>
            </a:pPr>
            <a:r>
              <a:t/>
            </a:r>
            <a:endParaRPr sz="1800">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sz="1800">
              <a:solidFill>
                <a:srgbClr val="3F3F3F"/>
              </a:solidFill>
              <a:latin typeface="Calibri"/>
              <a:ea typeface="Calibri"/>
              <a:cs typeface="Calibri"/>
              <a:sym typeface="Calibri"/>
            </a:endParaRPr>
          </a:p>
        </p:txBody>
      </p:sp>
      <p:sp>
        <p:nvSpPr>
          <p:cNvPr id="326" name="Google Shape;326;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327" name="Google Shape;327;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sp>
        <p:nvSpPr>
          <p:cNvPr id="328" name="Google Shape;328;p24"/>
          <p:cNvSpPr txBox="1"/>
          <p:nvPr/>
        </p:nvSpPr>
        <p:spPr>
          <a:xfrm>
            <a:off x="1036320" y="1845734"/>
            <a:ext cx="10176163" cy="431470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2400">
                <a:solidFill>
                  <a:schemeClr val="dk1"/>
                </a:solidFill>
                <a:latin typeface="Calibri"/>
                <a:ea typeface="Calibri"/>
                <a:cs typeface="Calibri"/>
                <a:sym typeface="Calibri"/>
              </a:rPr>
              <a:t>In our predicted system, individuals will take exposure to the real task i.e., waste, road network, and health. The device could enhance the present position anywhere the picture is taken. The priority of the objection would certainly be raised if the quantity of them is dramatically a great deal in a region. These System also provides us the documents without taking time which is needed on an urgent basis for important work. Then it is an excellent relevance to the everyday life of the people within a country like India. This predicted job could supply vital details worrying about the accidents also an unoccupied space. This full forecasted system, application, and our learning and understanding of automaton have significantly fully grown over the last couple of months.</a:t>
            </a:r>
            <a:endParaRPr sz="2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References</a:t>
            </a:r>
            <a:endParaRPr/>
          </a:p>
        </p:txBody>
      </p:sp>
      <p:sp>
        <p:nvSpPr>
          <p:cNvPr id="334" name="Google Shape;334;p25"/>
          <p:cNvSpPr txBox="1"/>
          <p:nvPr/>
        </p:nvSpPr>
        <p:spPr>
          <a:xfrm>
            <a:off x="1097279" y="1845734"/>
            <a:ext cx="10058400"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None/>
            </a:pPr>
            <a:r>
              <a:t/>
            </a:r>
            <a:endParaRPr sz="1800">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sz="1800">
              <a:solidFill>
                <a:srgbClr val="3F3F3F"/>
              </a:solidFill>
              <a:latin typeface="Calibri"/>
              <a:ea typeface="Calibri"/>
              <a:cs typeface="Calibri"/>
              <a:sym typeface="Calibri"/>
            </a:endParaRPr>
          </a:p>
        </p:txBody>
      </p:sp>
      <p:sp>
        <p:nvSpPr>
          <p:cNvPr id="335" name="Google Shape;335;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336" name="Google Shape;336;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sp>
        <p:nvSpPr>
          <p:cNvPr id="337" name="Google Shape;337;p25"/>
          <p:cNvSpPr txBox="1"/>
          <p:nvPr/>
        </p:nvSpPr>
        <p:spPr>
          <a:xfrm>
            <a:off x="1097279" y="1845734"/>
            <a:ext cx="10058400" cy="44490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1800">
                <a:solidFill>
                  <a:schemeClr val="dk1"/>
                </a:solidFill>
                <a:latin typeface="Calibri"/>
                <a:ea typeface="Calibri"/>
                <a:cs typeface="Calibri"/>
                <a:sym typeface="Calibri"/>
              </a:rPr>
              <a:t>[1] S. Kazi, S. Ansari, M. Momin and A. Damarwala, "Smart E-Grievance System For Effective Communication In smart Cities," 2018 International Conference on Smart City and Emerging Technology (ICSCET), 2018, pp. 1-4, doi: 10.1109/ICSCET.2018.8537244.</a:t>
            </a:r>
            <a:endParaRPr/>
          </a:p>
          <a:p>
            <a:pPr indent="0" lvl="0" marL="0" marR="0" rtl="0" algn="just">
              <a:lnSpc>
                <a:spcPct val="115000"/>
              </a:lnSpc>
              <a:spcBef>
                <a:spcPts val="270"/>
              </a:spcBef>
              <a:spcAft>
                <a:spcPts val="0"/>
              </a:spcAft>
              <a:buNone/>
            </a:pPr>
            <a:r>
              <a:rPr b="1" lang="en-US" sz="1800">
                <a:solidFill>
                  <a:srgbClr val="1F497D"/>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rgbClr val="000000"/>
                </a:solidFill>
                <a:latin typeface="Calibri"/>
                <a:ea typeface="Calibri"/>
                <a:cs typeface="Calibri"/>
                <a:sym typeface="Calibri"/>
              </a:rPr>
              <a:t>[2] </a:t>
            </a:r>
            <a:r>
              <a:rPr lang="en-US" sz="1800">
                <a:solidFill>
                  <a:schemeClr val="dk1"/>
                </a:solidFill>
                <a:latin typeface="Calibri"/>
                <a:ea typeface="Calibri"/>
                <a:cs typeface="Calibri"/>
                <a:sym typeface="Calibri"/>
              </a:rPr>
              <a:t>J. M. Montes, C. E. Ramirez, M. C. Gutierrez and V. M. Larios, "Smart Contracts for supply chain applicable to Smart Cities daily operations," 2019 IEEE International Smart Cities Conference (ISC2), 2019, pp. 565-570, doi: 10.1109/ISC246665.2019.9071650. </a:t>
            </a:r>
            <a:endParaRPr/>
          </a:p>
          <a:p>
            <a:pPr indent="0" lvl="0" marL="0" marR="0" rtl="0" algn="just">
              <a:spcBef>
                <a:spcPts val="0"/>
              </a:spcBef>
              <a:spcAft>
                <a:spcPts val="0"/>
              </a:spcAft>
              <a:buNone/>
            </a:pPr>
            <a:r>
              <a:rPr lang="en-US" sz="1800">
                <a:solidFill>
                  <a:srgbClr val="000000"/>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rgbClr val="000000"/>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000000"/>
                </a:solidFill>
                <a:latin typeface="Calibri"/>
                <a:ea typeface="Calibri"/>
                <a:cs typeface="Calibri"/>
                <a:sym typeface="Calibri"/>
              </a:rPr>
              <a:t>O. B. Mora, R. Rivera, V. M. Larios, J. R. Beltrán-Ramírez, R. Maciel and A. Ochoa, "A Use Case in Cybersecurity based in Blockchain to deal with the security and privacy of citizens and Smart Cities Cyberinfrastructures," 2018 IEEE International Smart Cities Conference (ISC2), 2018, pp. 1-4, doi: 10.1109/ISC2.2018.8656694.</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Cambria"/>
                <a:ea typeface="Cambria"/>
                <a:cs typeface="Cambria"/>
                <a:sym typeface="Cambria"/>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References</a:t>
            </a:r>
            <a:endParaRPr/>
          </a:p>
        </p:txBody>
      </p:sp>
      <p:sp>
        <p:nvSpPr>
          <p:cNvPr id="343" name="Google Shape;343;p26"/>
          <p:cNvSpPr txBox="1"/>
          <p:nvPr/>
        </p:nvSpPr>
        <p:spPr>
          <a:xfrm>
            <a:off x="1097279" y="1845734"/>
            <a:ext cx="10058400"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None/>
            </a:pPr>
            <a:r>
              <a:t/>
            </a:r>
            <a:endParaRPr sz="1800">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sz="1800">
              <a:solidFill>
                <a:srgbClr val="3F3F3F"/>
              </a:solidFill>
              <a:latin typeface="Calibri"/>
              <a:ea typeface="Calibri"/>
              <a:cs typeface="Calibri"/>
              <a:sym typeface="Calibri"/>
            </a:endParaRPr>
          </a:p>
        </p:txBody>
      </p:sp>
      <p:sp>
        <p:nvSpPr>
          <p:cNvPr id="344" name="Google Shape;344;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345" name="Google Shape;345;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sp>
        <p:nvSpPr>
          <p:cNvPr id="346" name="Google Shape;346;p26"/>
          <p:cNvSpPr txBox="1"/>
          <p:nvPr/>
        </p:nvSpPr>
        <p:spPr>
          <a:xfrm>
            <a:off x="1097279" y="1845734"/>
            <a:ext cx="1005840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[4] Prasetya, DA, Nguyen, PT, Faizullin, R, Iswanto, I &amp; Armay, EF 2020, '</a:t>
            </a:r>
            <a:r>
              <a:rPr lang="en-US" sz="1800" u="sng">
                <a:solidFill>
                  <a:schemeClr val="dk1"/>
                </a:solidFill>
                <a:latin typeface="Calibri"/>
                <a:ea typeface="Calibri"/>
                <a:cs typeface="Calibri"/>
                <a:sym typeface="Calibri"/>
                <a:hlinkClick r:id="rId3">
                  <a:extLst>
                    <a:ext uri="{A12FA001-AC4F-418D-AE19-62706E023703}">
                      <ahyp:hlinkClr val="tx"/>
                    </a:ext>
                  </a:extLst>
                </a:hlinkClick>
              </a:rPr>
              <a:t>Resolving the shortest path problem using the haversine algorithm</a:t>
            </a:r>
            <a:r>
              <a:rPr lang="en-US" sz="1800">
                <a:solidFill>
                  <a:schemeClr val="dk1"/>
                </a:solidFill>
                <a:latin typeface="Calibri"/>
                <a:ea typeface="Calibri"/>
                <a:cs typeface="Calibri"/>
                <a:sym typeface="Calibri"/>
              </a:rPr>
              <a:t>', </a:t>
            </a:r>
            <a:r>
              <a:rPr i="1" lang="en-US" sz="1800" u="sng" strike="noStrike">
                <a:solidFill>
                  <a:schemeClr val="dk1"/>
                </a:solidFill>
                <a:latin typeface="Calibri"/>
                <a:ea typeface="Calibri"/>
                <a:cs typeface="Calibri"/>
                <a:sym typeface="Calibri"/>
                <a:hlinkClick r:id="rId4">
                  <a:extLst>
                    <a:ext uri="{A12FA001-AC4F-418D-AE19-62706E023703}">
                      <ahyp:hlinkClr val="tx"/>
                    </a:ext>
                  </a:extLst>
                </a:hlinkClick>
              </a:rPr>
              <a:t>Journal of Critical Reviews</a:t>
            </a:r>
            <a:r>
              <a:rPr lang="en-US" sz="1800">
                <a:solidFill>
                  <a:schemeClr val="dk1"/>
                </a:solidFill>
                <a:latin typeface="Calibri"/>
                <a:ea typeface="Calibri"/>
                <a:cs typeface="Calibri"/>
                <a:sym typeface="Calibri"/>
              </a:rPr>
              <a:t>, vol. 7, no. 1, pp. 62-64. </a:t>
            </a:r>
            <a:r>
              <a:rPr lang="en-US" sz="1800" u="sng">
                <a:solidFill>
                  <a:schemeClr val="dk1"/>
                </a:solidFill>
                <a:latin typeface="Calibri"/>
                <a:ea typeface="Calibri"/>
                <a:cs typeface="Calibri"/>
                <a:sym typeface="Calibri"/>
                <a:hlinkClick r:id="rId5">
                  <a:extLst>
                    <a:ext uri="{A12FA001-AC4F-418D-AE19-62706E023703}">
                      <ahyp:hlinkClr val="tx"/>
                    </a:ext>
                  </a:extLst>
                </a:hlinkClick>
              </a:rPr>
              <a:t>https://doi.org/10.22159/jcr.07.01.11</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rgbClr val="000000"/>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rgbClr val="000000"/>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rgbClr val="000000"/>
                </a:solidFill>
                <a:latin typeface="Calibri"/>
                <a:ea typeface="Calibri"/>
                <a:cs typeface="Calibri"/>
                <a:sym typeface="Calibri"/>
              </a:rPr>
              <a:t>[5] </a:t>
            </a:r>
            <a:r>
              <a:rPr lang="en-US" sz="1800">
                <a:solidFill>
                  <a:schemeClr val="dk1"/>
                </a:solidFill>
                <a:latin typeface="Calibri"/>
                <a:ea typeface="Calibri"/>
                <a:cs typeface="Calibri"/>
                <a:sym typeface="Calibri"/>
              </a:rPr>
              <a:t>A. Nitu, C. Stirbu and F. M. Enescu, "Mobile application for a smart city," 2018 10th International Conference on Electronics, Computers and Artificial Intelligence (ECAI), 2018, pp. 1-4, doi: 10.1109/ECAI.2018.8679038.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[6] S. Kumar, S. K. Sharma, R. K. Keswani and S. Mohanta, "Advance e-governance system," 2017 International Conference on Energy, Communication, Data Analytics and Soft Computing (ICECDS), 2017, pp. 521-525, doi: 10.1109/ICECDS.2017.8390221.</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[7]</a:t>
            </a:r>
            <a:r>
              <a:rPr lang="en-US" sz="1800">
                <a:solidFill>
                  <a:srgbClr val="000000"/>
                </a:solidFill>
                <a:latin typeface="Calibri"/>
                <a:ea typeface="Calibri"/>
                <a:cs typeface="Calibri"/>
                <a:sym typeface="Calibri"/>
              </a:rPr>
              <a:t> </a:t>
            </a:r>
            <a:r>
              <a:rPr lang="en-US" sz="1800">
                <a:solidFill>
                  <a:schemeClr val="dk1"/>
                </a:solidFill>
                <a:latin typeface="Calibri"/>
                <a:ea typeface="Calibri"/>
                <a:cs typeface="Calibri"/>
                <a:sym typeface="Calibri"/>
              </a:rPr>
              <a:t>W. Yoon et al., "HERMES: GS1-based Smart City Service Intercommunity," 2018 IEEE International Smart Cities Conference (ISC2), 2018, pp. 1-8, doi: 10.1109/ISC2.2018.8656925.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352" name="Google Shape;352;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10-06-2021</a:t>
            </a:r>
            <a:endParaRPr/>
          </a:p>
        </p:txBody>
      </p:sp>
      <p:sp>
        <p:nvSpPr>
          <p:cNvPr id="353" name="Google Shape;353;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TITLE OF THE PROJECT</a:t>
            </a:r>
            <a:endParaRPr/>
          </a:p>
        </p:txBody>
      </p:sp>
      <p:sp>
        <p:nvSpPr>
          <p:cNvPr id="354" name="Google Shape;354;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360" name="Google Shape;360;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10-06-2021</a:t>
            </a:r>
            <a:endParaRPr/>
          </a:p>
        </p:txBody>
      </p:sp>
      <p:sp>
        <p:nvSpPr>
          <p:cNvPr id="361" name="Google Shape;361;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TITLE OF THE PROJECT</a:t>
            </a:r>
            <a:endParaRPr/>
          </a:p>
        </p:txBody>
      </p:sp>
      <p:sp>
        <p:nvSpPr>
          <p:cNvPr id="362" name="Google Shape;362;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ow To Write A Thank You Note In Five Easy Steps" id="370" name="Google Shape;370;p29"/>
          <p:cNvPicPr preferRelativeResize="0"/>
          <p:nvPr/>
        </p:nvPicPr>
        <p:blipFill rotWithShape="1">
          <a:blip r:embed="rId3">
            <a:alphaModFix/>
          </a:blip>
          <a:srcRect b="12965" l="0" r="1" t="4704"/>
          <a:stretch/>
        </p:blipFill>
        <p:spPr>
          <a:xfrm>
            <a:off x="988747" y="988906"/>
            <a:ext cx="10211360" cy="4728964"/>
          </a:xfrm>
          <a:prstGeom prst="rect">
            <a:avLst/>
          </a:prstGeom>
          <a:noFill/>
          <a:ln>
            <a:noFill/>
          </a:ln>
        </p:spPr>
      </p:pic>
      <p:sp>
        <p:nvSpPr>
          <p:cNvPr id="371" name="Google Shape;371;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0" i="0" lang="en-US" sz="1600" u="none" cap="none" strike="noStrike">
                <a:solidFill>
                  <a:schemeClr val="dk1"/>
                </a:solidFill>
              </a:rPr>
              <a:t>SMART CITY – A COMPLAINT MANAGEMENT SYSTEM</a:t>
            </a:r>
            <a:endParaRPr sz="1600" cap="none">
              <a:solidFill>
                <a:schemeClr val="dk1"/>
              </a:solidFill>
            </a:endParaRPr>
          </a:p>
        </p:txBody>
      </p:sp>
      <p:sp>
        <p:nvSpPr>
          <p:cNvPr id="372" name="Google Shape;372;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sp>
        <p:nvSpPr>
          <p:cNvPr id="373" name="Google Shape;373;p29"/>
          <p:cNvSpPr txBox="1"/>
          <p:nvPr/>
        </p:nvSpPr>
        <p:spPr>
          <a:xfrm>
            <a:off x="1097279" y="1845734"/>
            <a:ext cx="10058400"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None/>
            </a:pPr>
            <a:r>
              <a:t/>
            </a:r>
            <a:endParaRPr sz="1800">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sz="180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Problem Statement</a:t>
            </a:r>
            <a:endParaRPr/>
          </a:p>
        </p:txBody>
      </p:sp>
      <p:sp>
        <p:nvSpPr>
          <p:cNvPr id="125" name="Google Shape;125;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solidFill>
                  <a:schemeClr val="dk1"/>
                </a:solidFill>
              </a:rPr>
              <a:t>“To make current waste disposal and road management system SMARTER using machine learning algorithm and operational process flows, intern to make a city as Smart City”. </a:t>
            </a:r>
            <a:endParaRPr/>
          </a:p>
          <a:p>
            <a:pPr indent="-152400" lvl="0" marL="91440" rtl="0" algn="just">
              <a:lnSpc>
                <a:spcPct val="90000"/>
              </a:lnSpc>
              <a:spcBef>
                <a:spcPts val="1400"/>
              </a:spcBef>
              <a:spcAft>
                <a:spcPts val="0"/>
              </a:spcAft>
              <a:buSzPts val="2400"/>
              <a:buChar char=" "/>
            </a:pPr>
            <a:r>
              <a:rPr lang="en-US" sz="2400">
                <a:solidFill>
                  <a:schemeClr val="dk1"/>
                </a:solidFill>
              </a:rPr>
              <a:t>1. Define required process flows for garbage management, road network and   accident module. </a:t>
            </a:r>
            <a:endParaRPr/>
          </a:p>
          <a:p>
            <a:pPr indent="-152400" lvl="0" marL="91440" rtl="0" algn="just">
              <a:lnSpc>
                <a:spcPct val="90000"/>
              </a:lnSpc>
              <a:spcBef>
                <a:spcPts val="1400"/>
              </a:spcBef>
              <a:spcAft>
                <a:spcPts val="0"/>
              </a:spcAft>
              <a:buSzPts val="2400"/>
              <a:buChar char=" "/>
            </a:pPr>
            <a:r>
              <a:rPr lang="en-US" sz="2400">
                <a:solidFill>
                  <a:schemeClr val="dk1"/>
                </a:solidFill>
              </a:rPr>
              <a:t>2. Interface to raise the service requests. </a:t>
            </a:r>
            <a:endParaRPr/>
          </a:p>
          <a:p>
            <a:pPr indent="-152400" lvl="0" marL="91440" rtl="0" algn="just">
              <a:lnSpc>
                <a:spcPct val="90000"/>
              </a:lnSpc>
              <a:spcBef>
                <a:spcPts val="1400"/>
              </a:spcBef>
              <a:spcAft>
                <a:spcPts val="0"/>
              </a:spcAft>
              <a:buSzPts val="2400"/>
              <a:buChar char=" "/>
            </a:pPr>
            <a:r>
              <a:rPr lang="en-US" sz="2400">
                <a:solidFill>
                  <a:schemeClr val="dk1"/>
                </a:solidFill>
              </a:rPr>
              <a:t>3. User registration to use the current system functionality. </a:t>
            </a:r>
            <a:endParaRPr/>
          </a:p>
          <a:p>
            <a:pPr indent="-152400" lvl="0" marL="91440" rtl="0" algn="just">
              <a:lnSpc>
                <a:spcPct val="90000"/>
              </a:lnSpc>
              <a:spcBef>
                <a:spcPts val="1400"/>
              </a:spcBef>
              <a:spcAft>
                <a:spcPts val="0"/>
              </a:spcAft>
              <a:buSzPts val="2400"/>
              <a:buChar char=" "/>
            </a:pPr>
            <a:r>
              <a:rPr lang="en-US" sz="2400">
                <a:solidFill>
                  <a:schemeClr val="dk1"/>
                </a:solidFill>
              </a:rPr>
              <a:t>4. Reporting and dashboard for service requests and issues raised by end user. </a:t>
            </a:r>
            <a:endParaRPr/>
          </a:p>
        </p:txBody>
      </p:sp>
      <p:sp>
        <p:nvSpPr>
          <p:cNvPr id="126" name="Google Shape;126;p3"/>
          <p:cNvSpPr txBox="1"/>
          <p:nvPr>
            <p:ph idx="11" type="ftr"/>
          </p:nvPr>
        </p:nvSpPr>
        <p:spPr>
          <a:xfrm>
            <a:off x="3686184" y="6459786"/>
            <a:ext cx="5002103" cy="463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127" name="Google Shape;127;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Motivation</a:t>
            </a:r>
            <a:endParaRPr/>
          </a:p>
        </p:txBody>
      </p:sp>
      <p:sp>
        <p:nvSpPr>
          <p:cNvPr id="133" name="Google Shape;133;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134" name="Google Shape;134;p4"/>
          <p:cNvSpPr txBox="1"/>
          <p:nvPr>
            <p:ph idx="12" type="sldNum"/>
          </p:nvPr>
        </p:nvSpPr>
        <p:spPr>
          <a:xfrm>
            <a:off x="9900458" y="6492442"/>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050" u="none" cap="none" strike="noStrike">
                <a:solidFill>
                  <a:schemeClr val="dk1"/>
                </a:solidFill>
                <a:latin typeface="Calibri"/>
                <a:ea typeface="Calibri"/>
                <a:cs typeface="Calibri"/>
                <a:sym typeface="Calibri"/>
              </a:rPr>
              <a:t>‹#›</a:t>
            </a:fld>
            <a:endParaRPr b="0" i="0" sz="1050" u="none" cap="none" strike="noStrike">
              <a:solidFill>
                <a:schemeClr val="dk1"/>
              </a:solidFill>
              <a:latin typeface="Calibri"/>
              <a:ea typeface="Calibri"/>
              <a:cs typeface="Calibri"/>
              <a:sym typeface="Calibri"/>
            </a:endParaRPr>
          </a:p>
        </p:txBody>
      </p:sp>
      <p:sp>
        <p:nvSpPr>
          <p:cNvPr id="135" name="Google Shape;135;p4"/>
          <p:cNvSpPr txBox="1"/>
          <p:nvPr/>
        </p:nvSpPr>
        <p:spPr>
          <a:xfrm>
            <a:off x="1343472" y="1988840"/>
            <a:ext cx="9812208" cy="332398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main motivation is to handle the complaints regarding healthcare, roads and garbage and provide service to the user complaint registered. </a:t>
            </a:r>
            <a:endParaRPr/>
          </a:p>
          <a:p>
            <a:pPr indent="-342900" lvl="0" marL="3429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Communication gap of reporting an roads and street-lights to the emergency number, slow service cause problems. Time taken to relay information to the authorities is long, as no one is interested go to the office and place a complain regarding roads.</a:t>
            </a:r>
            <a:endParaRPr/>
          </a:p>
          <a:p>
            <a:pPr indent="-342900" lvl="0" marL="3429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third motivation is developing convenient citizen complaint management system for better living.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 name="Google Shape;136;p4"/>
          <p:cNvPicPr preferRelativeResize="0"/>
          <p:nvPr/>
        </p:nvPicPr>
        <p:blipFill rotWithShape="1">
          <a:blip r:embed="rId3">
            <a:alphaModFix/>
          </a:blip>
          <a:srcRect b="0" l="0" r="0" t="0"/>
          <a:stretch/>
        </p:blipFill>
        <p:spPr>
          <a:xfrm>
            <a:off x="5447928" y="116632"/>
            <a:ext cx="6048672" cy="151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Objectives</a:t>
            </a:r>
            <a:endParaRPr/>
          </a:p>
        </p:txBody>
      </p:sp>
      <p:sp>
        <p:nvSpPr>
          <p:cNvPr id="142" name="Google Shape;142;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77800" lvl="0" marL="91440" rtl="0" algn="just">
              <a:lnSpc>
                <a:spcPct val="100000"/>
              </a:lnSpc>
              <a:spcBef>
                <a:spcPts val="0"/>
              </a:spcBef>
              <a:spcAft>
                <a:spcPts val="0"/>
              </a:spcAft>
              <a:buSzPts val="2800"/>
              <a:buChar char=" "/>
            </a:pPr>
            <a:r>
              <a:rPr lang="en-US" sz="2800">
                <a:solidFill>
                  <a:schemeClr val="dk1"/>
                </a:solidFill>
              </a:rPr>
              <a:t>1.Time Saving</a:t>
            </a:r>
            <a:endParaRPr/>
          </a:p>
          <a:p>
            <a:pPr indent="0" lvl="0" marL="91440" rtl="0" algn="just">
              <a:lnSpc>
                <a:spcPct val="100000"/>
              </a:lnSpc>
              <a:spcBef>
                <a:spcPts val="0"/>
              </a:spcBef>
              <a:spcAft>
                <a:spcPts val="0"/>
              </a:spcAft>
              <a:buSzPts val="2800"/>
              <a:buNone/>
            </a:pPr>
            <a:r>
              <a:t/>
            </a:r>
            <a:endParaRPr sz="2800">
              <a:solidFill>
                <a:schemeClr val="dk1"/>
              </a:solidFill>
            </a:endParaRPr>
          </a:p>
          <a:p>
            <a:pPr indent="-177800" lvl="0" marL="91440" rtl="0" algn="just">
              <a:lnSpc>
                <a:spcPct val="100000"/>
              </a:lnSpc>
              <a:spcBef>
                <a:spcPts val="0"/>
              </a:spcBef>
              <a:spcAft>
                <a:spcPts val="0"/>
              </a:spcAft>
              <a:buSzPts val="2800"/>
              <a:buChar char=" "/>
            </a:pPr>
            <a:r>
              <a:rPr lang="en-US" sz="2800">
                <a:solidFill>
                  <a:schemeClr val="dk1"/>
                </a:solidFill>
              </a:rPr>
              <a:t>2.User Friendly</a:t>
            </a:r>
            <a:endParaRPr/>
          </a:p>
          <a:p>
            <a:pPr indent="0" lvl="0" marL="91440" rtl="0" algn="just">
              <a:lnSpc>
                <a:spcPct val="100000"/>
              </a:lnSpc>
              <a:spcBef>
                <a:spcPts val="0"/>
              </a:spcBef>
              <a:spcAft>
                <a:spcPts val="0"/>
              </a:spcAft>
              <a:buSzPts val="2800"/>
              <a:buNone/>
            </a:pPr>
            <a:r>
              <a:t/>
            </a:r>
            <a:endParaRPr sz="2800">
              <a:solidFill>
                <a:schemeClr val="dk1"/>
              </a:solidFill>
            </a:endParaRPr>
          </a:p>
          <a:p>
            <a:pPr indent="-177800" lvl="0" marL="91440" rtl="0" algn="just">
              <a:lnSpc>
                <a:spcPct val="100000"/>
              </a:lnSpc>
              <a:spcBef>
                <a:spcPts val="0"/>
              </a:spcBef>
              <a:spcAft>
                <a:spcPts val="0"/>
              </a:spcAft>
              <a:buSzPts val="2800"/>
              <a:buChar char=" "/>
            </a:pPr>
            <a:r>
              <a:rPr lang="en-US" sz="2800">
                <a:solidFill>
                  <a:schemeClr val="dk1"/>
                </a:solidFill>
              </a:rPr>
              <a:t>3.Verification</a:t>
            </a:r>
            <a:endParaRPr/>
          </a:p>
          <a:p>
            <a:pPr indent="0" lvl="0" marL="91440" rtl="0" algn="just">
              <a:lnSpc>
                <a:spcPct val="100000"/>
              </a:lnSpc>
              <a:spcBef>
                <a:spcPts val="0"/>
              </a:spcBef>
              <a:spcAft>
                <a:spcPts val="0"/>
              </a:spcAft>
              <a:buSzPts val="2800"/>
              <a:buNone/>
            </a:pPr>
            <a:r>
              <a:t/>
            </a:r>
            <a:endParaRPr sz="2800">
              <a:solidFill>
                <a:schemeClr val="dk1"/>
              </a:solidFill>
            </a:endParaRPr>
          </a:p>
          <a:p>
            <a:pPr indent="-177800" lvl="0" marL="91440" rtl="0" algn="just">
              <a:lnSpc>
                <a:spcPct val="100000"/>
              </a:lnSpc>
              <a:spcBef>
                <a:spcPts val="0"/>
              </a:spcBef>
              <a:spcAft>
                <a:spcPts val="0"/>
              </a:spcAft>
              <a:buSzPts val="2800"/>
              <a:buChar char=" "/>
            </a:pPr>
            <a:r>
              <a:rPr lang="en-US" sz="2800">
                <a:solidFill>
                  <a:schemeClr val="dk1"/>
                </a:solidFill>
              </a:rPr>
              <a:t>4.Portable</a:t>
            </a:r>
            <a:endParaRPr/>
          </a:p>
        </p:txBody>
      </p:sp>
      <p:sp>
        <p:nvSpPr>
          <p:cNvPr id="143" name="Google Shape;143;p5"/>
          <p:cNvSpPr txBox="1"/>
          <p:nvPr>
            <p:ph idx="11" type="ftr"/>
          </p:nvPr>
        </p:nvSpPr>
        <p:spPr>
          <a:xfrm>
            <a:off x="3686184" y="6459786"/>
            <a:ext cx="5002103" cy="463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144" name="Google Shape;144;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pic>
        <p:nvPicPr>
          <p:cNvPr descr="smart city: Opinion: Why Smart Cities will evolve into hyper-connected  cities, Government News, ET Government" id="145" name="Google Shape;145;p5"/>
          <p:cNvPicPr preferRelativeResize="0"/>
          <p:nvPr/>
        </p:nvPicPr>
        <p:blipFill rotWithShape="1">
          <a:blip r:embed="rId3">
            <a:alphaModFix/>
          </a:blip>
          <a:srcRect b="0" l="0" r="0" t="0"/>
          <a:stretch/>
        </p:blipFill>
        <p:spPr>
          <a:xfrm>
            <a:off x="6960096" y="1844824"/>
            <a:ext cx="4032448" cy="3384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Project</a:t>
            </a:r>
            <a:r>
              <a:rPr lang="en-US">
                <a:solidFill>
                  <a:srgbClr val="7030A0"/>
                </a:solidFill>
              </a:rPr>
              <a:t> Scope:</a:t>
            </a:r>
            <a:endParaRPr/>
          </a:p>
        </p:txBody>
      </p:sp>
      <p:sp>
        <p:nvSpPr>
          <p:cNvPr id="152" name="Google Shape;152;p6"/>
          <p:cNvSpPr txBox="1"/>
          <p:nvPr>
            <p:ph idx="1" type="body"/>
          </p:nvPr>
        </p:nvSpPr>
        <p:spPr>
          <a:xfrm>
            <a:off x="983432" y="1772816"/>
            <a:ext cx="10399320" cy="4023360"/>
          </a:xfrm>
          <a:prstGeom prst="rect">
            <a:avLst/>
          </a:prstGeom>
          <a:noFill/>
          <a:ln>
            <a:noFill/>
          </a:ln>
        </p:spPr>
        <p:txBody>
          <a:bodyPr anchorCtr="0" anchor="t" bIns="45700" lIns="0" spcFirstLastPara="1" rIns="0" wrap="square" tIns="45700">
            <a:noAutofit/>
          </a:bodyPr>
          <a:lstStyle/>
          <a:p>
            <a:pPr indent="-127000" lvl="0" marL="91440" rtl="0" algn="just">
              <a:lnSpc>
                <a:spcPct val="90000"/>
              </a:lnSpc>
              <a:spcBef>
                <a:spcPts val="0"/>
              </a:spcBef>
              <a:spcAft>
                <a:spcPts val="0"/>
              </a:spcAft>
              <a:buSzPts val="2000"/>
              <a:buChar char=" "/>
            </a:pPr>
            <a:r>
              <a:rPr b="0" i="0" lang="en-US" u="none" strike="noStrike">
                <a:solidFill>
                  <a:schemeClr val="dk1"/>
                </a:solidFill>
                <a:latin typeface="Calibri"/>
                <a:ea typeface="Calibri"/>
                <a:cs typeface="Calibri"/>
                <a:sym typeface="Calibri"/>
              </a:rPr>
              <a:t>As we all know there are many problems/complaints regarding garbage overflow, road damage problems and healthcare issues in cities. To resolve this problem of common people we are proposing an application through which they can easily register their complaint and get proper treatment according to the problem. </a:t>
            </a:r>
            <a:endParaRPr/>
          </a:p>
          <a:p>
            <a:pPr indent="-127000" lvl="0" marL="91440" rtl="0" algn="just">
              <a:lnSpc>
                <a:spcPct val="90000"/>
              </a:lnSpc>
              <a:spcBef>
                <a:spcPts val="1400"/>
              </a:spcBef>
              <a:spcAft>
                <a:spcPts val="0"/>
              </a:spcAft>
              <a:buSzPts val="2000"/>
              <a:buChar char=" "/>
            </a:pPr>
            <a:r>
              <a:rPr b="0" i="0" lang="en-US" u="none" strike="noStrike">
                <a:solidFill>
                  <a:schemeClr val="dk1"/>
                </a:solidFill>
                <a:latin typeface="Calibri"/>
                <a:ea typeface="Calibri"/>
                <a:cs typeface="Calibri"/>
                <a:sym typeface="Calibri"/>
              </a:rPr>
              <a:t>The project is all about to save the time of people and get proper solution to the problem at time. We all as a human being want a better, convenient and smart life-style so the main motive behind developing this project is to make current waste disposal, road management system and healthcare management system SMARTER using machine learning algorithm and operational process intern to make a city as Smart City.</a:t>
            </a:r>
            <a:endParaRPr/>
          </a:p>
          <a:p>
            <a:pPr indent="0" lvl="0" marL="91440" rtl="0" algn="just">
              <a:lnSpc>
                <a:spcPct val="90000"/>
              </a:lnSpc>
              <a:spcBef>
                <a:spcPts val="1400"/>
              </a:spcBef>
              <a:spcAft>
                <a:spcPts val="0"/>
              </a:spcAft>
              <a:buSzPts val="2000"/>
              <a:buNone/>
            </a:pPr>
            <a:r>
              <a:t/>
            </a:r>
            <a:endParaRPr>
              <a:latin typeface="Calibri"/>
              <a:ea typeface="Calibri"/>
              <a:cs typeface="Calibri"/>
              <a:sym typeface="Calibri"/>
            </a:endParaRPr>
          </a:p>
        </p:txBody>
      </p:sp>
      <p:sp>
        <p:nvSpPr>
          <p:cNvPr id="153" name="Google Shape;153;p6"/>
          <p:cNvSpPr txBox="1"/>
          <p:nvPr>
            <p:ph idx="11" type="ftr"/>
          </p:nvPr>
        </p:nvSpPr>
        <p:spPr>
          <a:xfrm>
            <a:off x="3215680" y="6381328"/>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a:p>
            <a:pPr indent="0" lvl="0" marL="0" rtl="0" algn="ctr">
              <a:spcBef>
                <a:spcPts val="0"/>
              </a:spcBef>
              <a:spcAft>
                <a:spcPts val="0"/>
              </a:spcAft>
              <a:buNone/>
            </a:pPr>
            <a:r>
              <a:t/>
            </a:r>
            <a:endParaRPr/>
          </a:p>
        </p:txBody>
      </p:sp>
      <p:sp>
        <p:nvSpPr>
          <p:cNvPr id="154" name="Google Shape;154;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pic>
        <p:nvPicPr>
          <p:cNvPr id="155" name="Google Shape;155;p6"/>
          <p:cNvPicPr preferRelativeResize="0"/>
          <p:nvPr/>
        </p:nvPicPr>
        <p:blipFill rotWithShape="1">
          <a:blip r:embed="rId3">
            <a:alphaModFix/>
          </a:blip>
          <a:srcRect b="0" l="0" r="0" t="0"/>
          <a:stretch/>
        </p:blipFill>
        <p:spPr>
          <a:xfrm>
            <a:off x="4799856" y="4293096"/>
            <a:ext cx="6408712" cy="18722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0000"/>
              </a:buClr>
              <a:buSzPts val="4000"/>
              <a:buFont typeface="Times New Roman"/>
              <a:buNone/>
            </a:pPr>
            <a:br>
              <a:rPr lang="en-US" sz="4000">
                <a:solidFill>
                  <a:srgbClr val="FF0000"/>
                </a:solidFill>
                <a:latin typeface="Times New Roman"/>
                <a:ea typeface="Times New Roman"/>
                <a:cs typeface="Times New Roman"/>
                <a:sym typeface="Times New Roman"/>
              </a:rPr>
            </a:br>
            <a:r>
              <a:rPr lang="en-US">
                <a:solidFill>
                  <a:srgbClr val="7030A0"/>
                </a:solidFill>
                <a:latin typeface="Times New Roman"/>
                <a:ea typeface="Times New Roman"/>
                <a:cs typeface="Times New Roman"/>
                <a:sym typeface="Times New Roman"/>
              </a:rPr>
              <a:t>Introduction</a:t>
            </a:r>
            <a:endParaRPr>
              <a:solidFill>
                <a:srgbClr val="7030A0"/>
              </a:solidFill>
              <a:latin typeface="Times New Roman"/>
              <a:ea typeface="Times New Roman"/>
              <a:cs typeface="Times New Roman"/>
              <a:sym typeface="Times New Roman"/>
            </a:endParaRPr>
          </a:p>
        </p:txBody>
      </p:sp>
      <p:sp>
        <p:nvSpPr>
          <p:cNvPr id="162" name="Google Shape;162;p7"/>
          <p:cNvSpPr txBox="1"/>
          <p:nvPr>
            <p:ph idx="11" type="ftr"/>
          </p:nvPr>
        </p:nvSpPr>
        <p:spPr>
          <a:xfrm>
            <a:off x="3686185" y="6492442"/>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163" name="Google Shape;163;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sp>
        <p:nvSpPr>
          <p:cNvPr id="164" name="Google Shape;164;p7"/>
          <p:cNvSpPr txBox="1"/>
          <p:nvPr/>
        </p:nvSpPr>
        <p:spPr>
          <a:xfrm>
            <a:off x="1199456" y="1737360"/>
            <a:ext cx="9956224" cy="37856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are proposing an application that replaces the current manual processes for a smart city. Users can take photos of garbage, road networks, accidents and send them to a higher authority. </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Higher authorities take appropriate action on the complaint. Proposed system improves the handling of service requests and issues raised by common people regarding garbage, road network and healthcare issues in municipal corporation jurisdictions very effectively and efficiently by the service providers and respective departments in municipal corporation. </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will help to review and analyze the operational performance of service providers and Municipal departments and governance bodies.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7030A0"/>
              </a:buClr>
              <a:buSzPts val="4800"/>
              <a:buFont typeface="Times New Roman"/>
              <a:buNone/>
            </a:pPr>
            <a:r>
              <a:rPr lang="en-US">
                <a:solidFill>
                  <a:srgbClr val="7030A0"/>
                </a:solidFill>
                <a:latin typeface="Times New Roman"/>
                <a:ea typeface="Times New Roman"/>
                <a:cs typeface="Times New Roman"/>
                <a:sym typeface="Times New Roman"/>
              </a:rPr>
              <a:t>Literature Survey</a:t>
            </a:r>
            <a:endParaRPr sz="3600">
              <a:solidFill>
                <a:srgbClr val="7030A0"/>
              </a:solidFill>
              <a:latin typeface="Times New Roman"/>
              <a:ea typeface="Times New Roman"/>
              <a:cs typeface="Times New Roman"/>
              <a:sym typeface="Times New Roman"/>
            </a:endParaRPr>
          </a:p>
        </p:txBody>
      </p:sp>
      <p:sp>
        <p:nvSpPr>
          <p:cNvPr id="170" name="Google Shape;170;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 A complaint management system</a:t>
            </a:r>
            <a:endParaRPr sz="1600"/>
          </a:p>
        </p:txBody>
      </p:sp>
      <p:sp>
        <p:nvSpPr>
          <p:cNvPr id="171" name="Google Shape;171;p8"/>
          <p:cNvSpPr txBox="1"/>
          <p:nvPr>
            <p:ph idx="12" type="sldNum"/>
          </p:nvPr>
        </p:nvSpPr>
        <p:spPr>
          <a:xfrm>
            <a:off x="9843655" y="6546043"/>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050">
                <a:solidFill>
                  <a:schemeClr val="dk1"/>
                </a:solidFill>
                <a:latin typeface="Calibri"/>
                <a:ea typeface="Calibri"/>
                <a:cs typeface="Calibri"/>
                <a:sym typeface="Calibri"/>
              </a:rPr>
              <a:t>8</a:t>
            </a:r>
            <a:endParaRPr/>
          </a:p>
        </p:txBody>
      </p:sp>
      <p:pic>
        <p:nvPicPr>
          <p:cNvPr descr="Free Searching Profile People Icon of Glyph style - Available in SVG, PNG,  EPS, AI &amp; Icon fonts" id="172" name="Google Shape;172;p8"/>
          <p:cNvPicPr preferRelativeResize="0"/>
          <p:nvPr/>
        </p:nvPicPr>
        <p:blipFill rotWithShape="1">
          <a:blip r:embed="rId3">
            <a:alphaModFix/>
          </a:blip>
          <a:srcRect b="0" l="0" r="0" t="0"/>
          <a:stretch/>
        </p:blipFill>
        <p:spPr>
          <a:xfrm>
            <a:off x="2279576" y="2357438"/>
            <a:ext cx="5472608" cy="30157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3600"/>
              <a:buFont typeface="Times New Roman"/>
              <a:buNone/>
            </a:pPr>
            <a:r>
              <a:rPr lang="en-US" sz="3600">
                <a:latin typeface="Times New Roman"/>
                <a:ea typeface="Times New Roman"/>
                <a:cs typeface="Times New Roman"/>
                <a:sym typeface="Times New Roman"/>
              </a:rPr>
              <a:t>Justification of Literature Survey</a:t>
            </a:r>
            <a:endParaRPr sz="3600">
              <a:latin typeface="Times New Roman"/>
              <a:ea typeface="Times New Roman"/>
              <a:cs typeface="Times New Roman"/>
              <a:sym typeface="Times New Roman"/>
            </a:endParaRPr>
          </a:p>
        </p:txBody>
      </p:sp>
      <p:sp>
        <p:nvSpPr>
          <p:cNvPr id="179" name="Google Shape;179;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180" name="Google Shape;180;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Smart City Daily Operations Through Supply Chain</a:t>
            </a:r>
            <a:endParaRPr/>
          </a:p>
        </p:txBody>
      </p:sp>
      <p:sp>
        <p:nvSpPr>
          <p:cNvPr id="181" name="Google Shape;181;p9"/>
          <p:cNvSpPr txBox="1"/>
          <p:nvPr>
            <p:ph idx="12" type="sldNum"/>
          </p:nvPr>
        </p:nvSpPr>
        <p:spPr>
          <a:xfrm>
            <a:off x="9900458" y="6492442"/>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050">
                <a:solidFill>
                  <a:schemeClr val="dk1"/>
                </a:solidFill>
                <a:latin typeface="Calibri"/>
                <a:ea typeface="Calibri"/>
                <a:cs typeface="Calibri"/>
                <a:sym typeface="Calibri"/>
              </a:rPr>
              <a:t>‹#›</a:t>
            </a:fld>
            <a:endParaRPr sz="1050">
              <a:solidFill>
                <a:schemeClr val="dk1"/>
              </a:solidFill>
              <a:latin typeface="Calibri"/>
              <a:ea typeface="Calibri"/>
              <a:cs typeface="Calibri"/>
              <a:sym typeface="Calibri"/>
            </a:endParaRPr>
          </a:p>
        </p:txBody>
      </p:sp>
      <p:graphicFrame>
        <p:nvGraphicFramePr>
          <p:cNvPr id="182" name="Google Shape;182;p9"/>
          <p:cNvGraphicFramePr/>
          <p:nvPr/>
        </p:nvGraphicFramePr>
        <p:xfrm>
          <a:off x="0" y="2"/>
          <a:ext cx="3000000" cy="3000000"/>
        </p:xfrm>
        <a:graphic>
          <a:graphicData uri="http://schemas.openxmlformats.org/drawingml/2006/table">
            <a:tbl>
              <a:tblPr bandRow="1" firstRow="1">
                <a:noFill/>
                <a:tableStyleId>{548BD594-5C28-4F46-AE56-824ECC9FAC67}</a:tableStyleId>
              </a:tblPr>
              <a:tblGrid>
                <a:gridCol w="639450"/>
                <a:gridCol w="2810275"/>
                <a:gridCol w="2437850"/>
                <a:gridCol w="4083650"/>
                <a:gridCol w="2220750"/>
              </a:tblGrid>
              <a:tr h="553500">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Sr. No.</a:t>
                      </a:r>
                      <a:endParaRPr sz="1400"/>
                    </a:p>
                  </a:txBody>
                  <a:tcPr marT="45725" marB="45725" marR="91450" marL="91450"/>
                </a:tc>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Paper Title</a:t>
                      </a:r>
                      <a:endParaRPr sz="1400"/>
                    </a:p>
                  </a:txBody>
                  <a:tcPr marT="45725" marB="45725" marR="91450" marL="91450"/>
                </a:tc>
                <a:tc>
                  <a:txBody>
                    <a:bodyPr/>
                    <a:lstStyle/>
                    <a:p>
                      <a:pPr indent="0" lvl="0" marL="0" marR="0" rtl="0" algn="l">
                        <a:spcBef>
                          <a:spcPts val="0"/>
                        </a:spcBef>
                        <a:spcAft>
                          <a:spcPts val="0"/>
                        </a:spcAft>
                        <a:buClr>
                          <a:srgbClr val="FFFFFF"/>
                        </a:buClr>
                        <a:buSzPts val="1600"/>
                        <a:buFont typeface="Arial Black"/>
                        <a:buNone/>
                      </a:pPr>
                      <a:r>
                        <a:rPr lang="en-US" sz="1600">
                          <a:solidFill>
                            <a:srgbClr val="FFFFFF"/>
                          </a:solidFill>
                          <a:latin typeface="Arial Black"/>
                          <a:ea typeface="Arial Black"/>
                          <a:cs typeface="Arial Black"/>
                          <a:sym typeface="Arial Black"/>
                        </a:rPr>
                        <a:t>Keywords</a:t>
                      </a:r>
                      <a:endParaRPr sz="1600"/>
                    </a:p>
                  </a:txBody>
                  <a:tcPr marT="45725" marB="45725" marR="91450" marL="91450"/>
                </a:tc>
                <a:tc>
                  <a:txBody>
                    <a:bodyPr/>
                    <a:lstStyle/>
                    <a:p>
                      <a:pPr indent="0" lvl="0" marL="0" marR="0" rtl="0" algn="l">
                        <a:spcBef>
                          <a:spcPts val="0"/>
                        </a:spcBef>
                        <a:spcAft>
                          <a:spcPts val="0"/>
                        </a:spcAft>
                        <a:buClr>
                          <a:srgbClr val="FFFFFF"/>
                        </a:buClr>
                        <a:buSzPts val="1400"/>
                        <a:buFont typeface="Arial Black"/>
                        <a:buNone/>
                      </a:pPr>
                      <a:r>
                        <a:rPr lang="en-US" sz="1400">
                          <a:solidFill>
                            <a:srgbClr val="FFFFFF"/>
                          </a:solidFill>
                          <a:latin typeface="Arial Black"/>
                          <a:ea typeface="Arial Black"/>
                          <a:cs typeface="Arial Black"/>
                          <a:sym typeface="Arial Black"/>
                        </a:rPr>
                        <a:t>Abstract</a:t>
                      </a:r>
                      <a:endParaRPr sz="1400"/>
                    </a:p>
                  </a:txBody>
                  <a:tcPr marT="45725" marB="45725" marR="91450" marL="91450"/>
                </a:tc>
                <a:tc>
                  <a:txBody>
                    <a:bodyPr/>
                    <a:lstStyle/>
                    <a:p>
                      <a:pPr indent="0" lvl="0" marL="0" marR="0" rtl="0" algn="ctr">
                        <a:spcBef>
                          <a:spcPts val="0"/>
                        </a:spcBef>
                        <a:spcAft>
                          <a:spcPts val="0"/>
                        </a:spcAft>
                        <a:buNone/>
                      </a:pPr>
                      <a:r>
                        <a:rPr lang="en-US" sz="1400">
                          <a:solidFill>
                            <a:srgbClr val="FFFFFF"/>
                          </a:solidFill>
                          <a:latin typeface="Arial Black"/>
                          <a:ea typeface="Arial Black"/>
                          <a:cs typeface="Arial Black"/>
                          <a:sym typeface="Arial Black"/>
                        </a:rPr>
                        <a:t>Techniques/Algorithms</a:t>
                      </a:r>
                      <a:endParaRPr sz="1400"/>
                    </a:p>
                  </a:txBody>
                  <a:tcPr marT="45725" marB="45725" marR="91450" marL="91450"/>
                </a:tc>
              </a:tr>
              <a:tr h="2828350">
                <a:tc>
                  <a:txBody>
                    <a:bodyPr/>
                    <a:lstStyle/>
                    <a:p>
                      <a:pPr indent="0" lvl="0" marL="0" marR="0" rtl="0" algn="l">
                        <a:spcBef>
                          <a:spcPts val="0"/>
                        </a:spcBef>
                        <a:spcAft>
                          <a:spcPts val="0"/>
                        </a:spcAft>
                        <a:buClr>
                          <a:schemeClr val="dk1"/>
                        </a:buClr>
                        <a:buSzPts val="1400"/>
                        <a:buFont typeface="Calibri"/>
                        <a:buNone/>
                      </a:pPr>
                      <a:r>
                        <a:rPr lang="en-US" sz="1400"/>
                        <a:t>1.</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Smart E-Grievance System For Effective Communication In smart Cities, 2018</a:t>
                      </a:r>
                      <a:endParaRPr sz="14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e-grievance, effective communication, Serve India, volunteer, free service, digital India </a:t>
                      </a:r>
                      <a:endParaRPr/>
                    </a:p>
                  </a:txBody>
                  <a:tcPr marT="45725" marB="45725" marR="91450" marL="91450"/>
                </a:tc>
                <a:tc>
                  <a:txBody>
                    <a:bodyPr/>
                    <a:lstStyle/>
                    <a:p>
                      <a:pPr indent="0" lvl="0" marL="0" marR="0" rtl="0" algn="just">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In smart E- grievance system Map reduce algorithm is used for sorting of the complaints. Implementation of MapReduce Algorithm All the complains that will be uploaded by the users will be analyzed by using the map reduce method, as the amount of data will be large and therefore the basic analysis method cannot be used. Map reduce method with Hadoop file system for simplifying the analysis of the large data.</a:t>
                      </a:r>
                      <a:endParaRPr sz="16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Map Reduce</a:t>
                      </a:r>
                      <a:endParaRPr/>
                    </a:p>
                  </a:txBody>
                  <a:tcPr marT="45725" marB="45725" marR="91450" marL="91450"/>
                </a:tc>
              </a:tr>
              <a:tr h="3077925">
                <a:tc>
                  <a:txBody>
                    <a:bodyPr/>
                    <a:lstStyle/>
                    <a:p>
                      <a:pPr indent="0" lvl="0" marL="0" marR="0" rtl="0" algn="l">
                        <a:spcBef>
                          <a:spcPts val="0"/>
                        </a:spcBef>
                        <a:spcAft>
                          <a:spcPts val="0"/>
                        </a:spcAft>
                        <a:buClr>
                          <a:schemeClr val="dk1"/>
                        </a:buClr>
                        <a:buSzPts val="1400"/>
                        <a:buFont typeface="Calibri"/>
                        <a:buNone/>
                      </a:pPr>
                      <a:r>
                        <a:rPr lang="en-US" sz="1400"/>
                        <a:t>2.</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Smart Contracts for supply chain applicable to Smart Cities daily operations</a:t>
                      </a:r>
                      <a:r>
                        <a:rPr lang="en-US" sz="14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2019</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Blockchain, Smart Cities, Smart Contracts, Document of Understanding, Design Thinking, Agile </a:t>
                      </a:r>
                      <a:endParaRPr/>
                    </a:p>
                  </a:txBody>
                  <a:tcPr marT="45725" marB="45725" marR="91450" marL="91450"/>
                </a:tc>
                <a:tc>
                  <a:txBody>
                    <a:bodyPr/>
                    <a:lstStyle/>
                    <a:p>
                      <a:pPr indent="0" lvl="0" marL="0" marR="0" rtl="0" algn="just">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Paper focuses on the Document of Understanding (DOU) contract oriented to provide chain operations, which forms the idea for the connection between a consumer service and therefore the provider of that service. The sign-off of this process is currently too long; opening a chance to use blockchain as an answer . For this task, we've used local resources, applying design thinking and agile practices to make an area blockchain Ledger.</a:t>
                      </a:r>
                      <a:endParaRPr sz="16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Blockchain, DOU</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2011-03-24T13:48:34Z</dcterms:created>
  <dc:creator>Sachin-SCOE</dc:creator>
</cp:coreProperties>
</file>