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roxima Nova Condensed Bold" charset="1" panose="02000506030000020004"/>
      <p:regular r:id="rId23"/>
    </p:embeddedFont>
    <p:embeddedFont>
      <p:font typeface="Proxima Nova Bold" charset="1" panose="02000506030000020004"/>
      <p:regular r:id="rId24"/>
    </p:embeddedFont>
    <p:embeddedFont>
      <p:font typeface="Proxima Nova Bold Italics" charset="1" panose="02000506030000020004"/>
      <p:regular r:id="rId25"/>
    </p:embeddedFont>
    <p:embeddedFont>
      <p:font typeface="Proxima Nova" charset="1" panose="02000506030000020004"/>
      <p:regular r:id="rId26"/>
    </p:embeddedFont>
    <p:embeddedFont>
      <p:font typeface="Proxima Nova Italics" charset="1" panose="020005060300000200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ailto:vkarthick86@gmail.com"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http://paperpile.com/b/eXbCaB/2dWT" TargetMode="External" Type="http://schemas.openxmlformats.org/officeDocument/2006/relationships/hyperlink"/><Relationship Id="rId11" Target="http://paperpile.com/b/eXbCaB/2dWT"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http://paperpile.com/b/eXbCaB/yQfoz" TargetMode="External" Type="http://schemas.openxmlformats.org/officeDocument/2006/relationships/hyperlink"/><Relationship Id="rId5" Target="http://paperpile.com/b/eXbCaB/2dWT" TargetMode="External" Type="http://schemas.openxmlformats.org/officeDocument/2006/relationships/hyperlink"/><Relationship Id="rId6" Target="http://paperpile.com/b/eXbCaB/2dWT" TargetMode="External" Type="http://schemas.openxmlformats.org/officeDocument/2006/relationships/hyperlink"/><Relationship Id="rId7" Target="http://paperpile.com/b/eXbCaB/2dWT" TargetMode="External" Type="http://schemas.openxmlformats.org/officeDocument/2006/relationships/hyperlink"/><Relationship Id="rId8" Target="http://paperpile.com/b/eXbCaB/2dWT" TargetMode="External" Type="http://schemas.openxmlformats.org/officeDocument/2006/relationships/hyperlink"/><Relationship Id="rId9" Target="http://paperpile.com/b/eXbCaB/2dWT" TargetMode="External" Type="http://schemas.openxmlformats.org/officeDocument/2006/relationships/hyperlink"/></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paperpile.com/b/eXbCaB/2dWT" TargetMode="External" Type="http://schemas.openxmlformats.org/officeDocument/2006/relationships/hyperlink"/><Relationship Id="rId5" Target="http://paperpile.com/b/eXbCaB/2dWT" TargetMode="External" Type="http://schemas.openxmlformats.org/officeDocument/2006/relationships/hyperlink"/><Relationship Id="rId6" Target="http://paperpile.com/b/eXbCaB/2dWT" TargetMode="External" Type="http://schemas.openxmlformats.org/officeDocument/2006/relationships/hyperlink"/><Relationship Id="rId7" Target="http://paperpile.com/b/eXbCaB/2dWT"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paperpile.com/b/eXbCaB/2dWT"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5270064" y="-1590951"/>
            <a:ext cx="13736816" cy="12098007"/>
          </a:xfrm>
          <a:custGeom>
            <a:avLst/>
            <a:gdLst/>
            <a:ahLst/>
            <a:cxnLst/>
            <a:rect r="r" b="b" t="t" l="l"/>
            <a:pathLst>
              <a:path h="12098007" w="13736816">
                <a:moveTo>
                  <a:pt x="0" y="0"/>
                </a:moveTo>
                <a:lnTo>
                  <a:pt x="13736817" y="0"/>
                </a:lnTo>
                <a:lnTo>
                  <a:pt x="13736817" y="12098007"/>
                </a:lnTo>
                <a:lnTo>
                  <a:pt x="0" y="12098007"/>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4692695" y="-1619986"/>
            <a:ext cx="13335628" cy="15002808"/>
          </a:xfrm>
          <a:prstGeom prst="rect">
            <a:avLst/>
          </a:prstGeom>
        </p:spPr>
        <p:txBody>
          <a:bodyPr anchor="t" rtlCol="false" tIns="0" lIns="0" bIns="0" rIns="0">
            <a:spAutoFit/>
          </a:bodyPr>
          <a:lstStyle/>
          <a:p>
            <a:pPr algn="r">
              <a:lnSpc>
                <a:spcPts val="115580"/>
              </a:lnSpc>
            </a:pPr>
            <a:r>
              <a:rPr lang="en-US" sz="105073">
                <a:solidFill>
                  <a:srgbClr val="D1E2E4"/>
                </a:solidFill>
                <a:latin typeface="Proxima Nova Condensed Bold"/>
              </a:rPr>
              <a:t>AI</a:t>
            </a:r>
          </a:p>
        </p:txBody>
      </p:sp>
      <p:sp>
        <p:nvSpPr>
          <p:cNvPr name="TextBox 4" id="4"/>
          <p:cNvSpPr txBox="true"/>
          <p:nvPr/>
        </p:nvSpPr>
        <p:spPr>
          <a:xfrm rot="0">
            <a:off x="1028700" y="1171575"/>
            <a:ext cx="15316254" cy="6118226"/>
          </a:xfrm>
          <a:prstGeom prst="rect">
            <a:avLst/>
          </a:prstGeom>
        </p:spPr>
        <p:txBody>
          <a:bodyPr anchor="t" rtlCol="false" tIns="0" lIns="0" bIns="0" rIns="0">
            <a:spAutoFit/>
          </a:bodyPr>
          <a:lstStyle/>
          <a:p>
            <a:pPr algn="l">
              <a:lnSpc>
                <a:spcPts val="8000"/>
              </a:lnSpc>
            </a:pPr>
            <a:r>
              <a:rPr lang="en-US" sz="8000">
                <a:solidFill>
                  <a:srgbClr val="141E20"/>
                </a:solidFill>
                <a:latin typeface="Proxima Nova Bold"/>
              </a:rPr>
              <a:t>Mapping and Visual Analysis of Vocation Career with personality trait based on Big Five and Holland’s code using Machine Learning</a:t>
            </a:r>
          </a:p>
          <a:p>
            <a:pPr algn="l">
              <a:lnSpc>
                <a:spcPts val="8000"/>
              </a:lnSpc>
            </a:pPr>
          </a:p>
        </p:txBody>
      </p:sp>
      <p:sp>
        <p:nvSpPr>
          <p:cNvPr name="TextBox 5" id="5"/>
          <p:cNvSpPr txBox="true"/>
          <p:nvPr/>
        </p:nvSpPr>
        <p:spPr>
          <a:xfrm rot="0">
            <a:off x="1028700" y="7120439"/>
            <a:ext cx="5461778" cy="2398279"/>
          </a:xfrm>
          <a:prstGeom prst="rect">
            <a:avLst/>
          </a:prstGeom>
        </p:spPr>
        <p:txBody>
          <a:bodyPr anchor="t" rtlCol="false" tIns="0" lIns="0" bIns="0" rIns="0">
            <a:spAutoFit/>
          </a:bodyPr>
          <a:lstStyle/>
          <a:p>
            <a:pPr algn="l">
              <a:lnSpc>
                <a:spcPts val="2719"/>
              </a:lnSpc>
            </a:pPr>
            <a:r>
              <a:rPr lang="en-US" sz="1942">
                <a:solidFill>
                  <a:srgbClr val="141E20"/>
                </a:solidFill>
                <a:latin typeface="Proxima Nova Bold"/>
              </a:rPr>
              <a:t>V Karthick, Associate Professor</a:t>
            </a:r>
          </a:p>
          <a:p>
            <a:pPr algn="l">
              <a:lnSpc>
                <a:spcPts val="2719"/>
              </a:lnSpc>
            </a:pPr>
            <a:r>
              <a:rPr lang="en-US" sz="1942">
                <a:solidFill>
                  <a:srgbClr val="141E20"/>
                </a:solidFill>
                <a:latin typeface="Proxima Nova Bold Italics"/>
              </a:rPr>
              <a:t>Department of Computer Science and Engineering,</a:t>
            </a:r>
          </a:p>
          <a:p>
            <a:pPr algn="l">
              <a:lnSpc>
                <a:spcPts val="2719"/>
              </a:lnSpc>
            </a:pPr>
            <a:r>
              <a:rPr lang="en-US" sz="1942">
                <a:solidFill>
                  <a:srgbClr val="141E20"/>
                </a:solidFill>
                <a:latin typeface="Proxima Nova Bold Italics"/>
              </a:rPr>
              <a:t>Rajalakshmi Engineering College,</a:t>
            </a:r>
          </a:p>
          <a:p>
            <a:pPr algn="l">
              <a:lnSpc>
                <a:spcPts val="2719"/>
              </a:lnSpc>
            </a:pPr>
            <a:r>
              <a:rPr lang="en-US" sz="1942">
                <a:solidFill>
                  <a:srgbClr val="141E20"/>
                </a:solidFill>
                <a:latin typeface="Proxima Nova Bold"/>
              </a:rPr>
              <a:t>Chennai - 602105.</a:t>
            </a:r>
          </a:p>
          <a:p>
            <a:pPr algn="l">
              <a:lnSpc>
                <a:spcPts val="2719"/>
              </a:lnSpc>
            </a:pPr>
            <a:r>
              <a:rPr lang="en-US" sz="1942" u="sng">
                <a:solidFill>
                  <a:srgbClr val="141E20"/>
                </a:solidFill>
                <a:latin typeface="Proxima Nova Bold"/>
                <a:hlinkClick r:id="rId4" tooltip="mailto:vkarthick86@gmail.com"/>
              </a:rPr>
              <a:t>vkarthick86@gmail.com</a:t>
            </a:r>
          </a:p>
          <a:p>
            <a:pPr algn="l">
              <a:lnSpc>
                <a:spcPts val="2719"/>
              </a:lnSpc>
              <a:spcBef>
                <a:spcPct val="0"/>
              </a:spcBef>
            </a:pPr>
          </a:p>
        </p:txBody>
      </p:sp>
      <p:sp>
        <p:nvSpPr>
          <p:cNvPr name="TextBox 6" id="6"/>
          <p:cNvSpPr txBox="true"/>
          <p:nvPr/>
        </p:nvSpPr>
        <p:spPr>
          <a:xfrm rot="0">
            <a:off x="6779442" y="7120439"/>
            <a:ext cx="5359030" cy="3083990"/>
          </a:xfrm>
          <a:prstGeom prst="rect">
            <a:avLst/>
          </a:prstGeom>
        </p:spPr>
        <p:txBody>
          <a:bodyPr anchor="t" rtlCol="false" tIns="0" lIns="0" bIns="0" rIns="0">
            <a:spAutoFit/>
          </a:bodyPr>
          <a:lstStyle/>
          <a:p>
            <a:pPr algn="l">
              <a:lnSpc>
                <a:spcPts val="2719"/>
              </a:lnSpc>
            </a:pPr>
            <a:r>
              <a:rPr lang="en-US" sz="1942">
                <a:solidFill>
                  <a:srgbClr val="141E20"/>
                </a:solidFill>
                <a:latin typeface="Proxima Nova Bold"/>
              </a:rPr>
              <a:t>Swathi S</a:t>
            </a:r>
          </a:p>
          <a:p>
            <a:pPr algn="l">
              <a:lnSpc>
                <a:spcPts val="2719"/>
              </a:lnSpc>
            </a:pPr>
            <a:r>
              <a:rPr lang="en-US" sz="1942">
                <a:solidFill>
                  <a:srgbClr val="141E20"/>
                </a:solidFill>
                <a:latin typeface="Proxima Nova Bold Italics"/>
              </a:rPr>
              <a:t>Department of Computer Science and Engineering,</a:t>
            </a:r>
          </a:p>
          <a:p>
            <a:pPr algn="l">
              <a:lnSpc>
                <a:spcPts val="2719"/>
              </a:lnSpc>
            </a:pPr>
            <a:r>
              <a:rPr lang="en-US" sz="1942">
                <a:solidFill>
                  <a:srgbClr val="141E20"/>
                </a:solidFill>
                <a:latin typeface="Proxima Nova Bold Italics"/>
              </a:rPr>
              <a:t>Rajalakshmi Engineering College,</a:t>
            </a:r>
          </a:p>
          <a:p>
            <a:pPr algn="l">
              <a:lnSpc>
                <a:spcPts val="2719"/>
              </a:lnSpc>
            </a:pPr>
            <a:r>
              <a:rPr lang="en-US" sz="1942">
                <a:solidFill>
                  <a:srgbClr val="141E20"/>
                </a:solidFill>
                <a:latin typeface="Proxima Nova Bold Italics"/>
              </a:rPr>
              <a:t>Chennai - 602105.</a:t>
            </a:r>
          </a:p>
          <a:p>
            <a:pPr algn="l">
              <a:lnSpc>
                <a:spcPts val="2719"/>
              </a:lnSpc>
            </a:pPr>
            <a:r>
              <a:rPr lang="en-US" sz="1942">
                <a:solidFill>
                  <a:srgbClr val="141E20"/>
                </a:solidFill>
                <a:latin typeface="Proxima Nova Bold Italics"/>
              </a:rPr>
              <a:t>210701274@rajalakshmi.edu.in</a:t>
            </a:r>
          </a:p>
          <a:p>
            <a:pPr algn="l">
              <a:lnSpc>
                <a:spcPts val="2719"/>
              </a:lnSpc>
            </a:pPr>
          </a:p>
          <a:p>
            <a:pPr algn="l">
              <a:lnSpc>
                <a:spcPts val="2719"/>
              </a:lnSpc>
            </a:pPr>
          </a:p>
          <a:p>
            <a:pPr algn="l">
              <a:lnSpc>
                <a:spcPts val="2719"/>
              </a:lnSpc>
              <a:spcBef>
                <a:spcPct val="0"/>
              </a:spcBef>
            </a:pPr>
          </a:p>
        </p:txBody>
      </p:sp>
      <p:sp>
        <p:nvSpPr>
          <p:cNvPr name="TextBox 7" id="7"/>
          <p:cNvSpPr txBox="true"/>
          <p:nvPr/>
        </p:nvSpPr>
        <p:spPr>
          <a:xfrm rot="0">
            <a:off x="12537258" y="7120439"/>
            <a:ext cx="5491064" cy="3083990"/>
          </a:xfrm>
          <a:prstGeom prst="rect">
            <a:avLst/>
          </a:prstGeom>
        </p:spPr>
        <p:txBody>
          <a:bodyPr anchor="t" rtlCol="false" tIns="0" lIns="0" bIns="0" rIns="0">
            <a:spAutoFit/>
          </a:bodyPr>
          <a:lstStyle/>
          <a:p>
            <a:pPr algn="l">
              <a:lnSpc>
                <a:spcPts val="2719"/>
              </a:lnSpc>
            </a:pPr>
            <a:r>
              <a:rPr lang="en-US" sz="1942">
                <a:solidFill>
                  <a:srgbClr val="141E20"/>
                </a:solidFill>
                <a:latin typeface="Proxima Nova Bold"/>
              </a:rPr>
              <a:t>Tejashree D</a:t>
            </a:r>
          </a:p>
          <a:p>
            <a:pPr algn="l">
              <a:lnSpc>
                <a:spcPts val="2719"/>
              </a:lnSpc>
            </a:pPr>
            <a:r>
              <a:rPr lang="en-US" sz="1942">
                <a:solidFill>
                  <a:srgbClr val="141E20"/>
                </a:solidFill>
                <a:latin typeface="Proxima Nova Bold Italics"/>
              </a:rPr>
              <a:t>Department of Computer Science and Engineering,</a:t>
            </a:r>
          </a:p>
          <a:p>
            <a:pPr algn="l">
              <a:lnSpc>
                <a:spcPts val="2719"/>
              </a:lnSpc>
            </a:pPr>
            <a:r>
              <a:rPr lang="en-US" sz="1942">
                <a:solidFill>
                  <a:srgbClr val="141E20"/>
                </a:solidFill>
                <a:latin typeface="Proxima Nova Bold Italics"/>
              </a:rPr>
              <a:t>Rajalakshmi Engineering College,</a:t>
            </a:r>
          </a:p>
          <a:p>
            <a:pPr algn="l">
              <a:lnSpc>
                <a:spcPts val="2719"/>
              </a:lnSpc>
            </a:pPr>
            <a:r>
              <a:rPr lang="en-US" sz="1942">
                <a:solidFill>
                  <a:srgbClr val="141E20"/>
                </a:solidFill>
                <a:latin typeface="Proxima Nova Bold Italics"/>
              </a:rPr>
              <a:t>Chennai - 602105.</a:t>
            </a:r>
          </a:p>
          <a:p>
            <a:pPr algn="l">
              <a:lnSpc>
                <a:spcPts val="2719"/>
              </a:lnSpc>
            </a:pPr>
            <a:r>
              <a:rPr lang="en-US" sz="1942">
                <a:solidFill>
                  <a:srgbClr val="141E20"/>
                </a:solidFill>
                <a:latin typeface="Proxima Nova Bold Italics"/>
              </a:rPr>
              <a:t>210701287@rajalakshmi.edu.in</a:t>
            </a:r>
          </a:p>
          <a:p>
            <a:pPr algn="l">
              <a:lnSpc>
                <a:spcPts val="2719"/>
              </a:lnSpc>
            </a:pPr>
          </a:p>
          <a:p>
            <a:pPr algn="l">
              <a:lnSpc>
                <a:spcPts val="2719"/>
              </a:lnSpc>
            </a:pPr>
          </a:p>
          <a:p>
            <a:pPr algn="l">
              <a:lnSpc>
                <a:spcPts val="271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40605" y="-209481"/>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TextBox 3" id="3"/>
          <p:cNvSpPr txBox="true"/>
          <p:nvPr/>
        </p:nvSpPr>
        <p:spPr>
          <a:xfrm rot="0">
            <a:off x="1729526" y="-1853079"/>
            <a:ext cx="13335628" cy="15002808"/>
          </a:xfrm>
          <a:prstGeom prst="rect">
            <a:avLst/>
          </a:prstGeom>
        </p:spPr>
        <p:txBody>
          <a:bodyPr anchor="t" rtlCol="false" tIns="0" lIns="0" bIns="0" rIns="0">
            <a:spAutoFit/>
          </a:bodyPr>
          <a:lstStyle/>
          <a:p>
            <a:pPr algn="ctr">
              <a:lnSpc>
                <a:spcPts val="115580"/>
              </a:lnSpc>
            </a:pPr>
            <a:r>
              <a:rPr lang="en-US" sz="105073">
                <a:solidFill>
                  <a:srgbClr val="D1E2E4"/>
                </a:solidFill>
                <a:latin typeface="Proxima Nova Condensed Bold"/>
              </a:rPr>
              <a:t>AI</a:t>
            </a:r>
          </a:p>
        </p:txBody>
      </p:sp>
      <p:sp>
        <p:nvSpPr>
          <p:cNvPr name="Freeform 4" id="4"/>
          <p:cNvSpPr/>
          <p:nvPr/>
        </p:nvSpPr>
        <p:spPr>
          <a:xfrm flipH="false" flipV="false" rot="0">
            <a:off x="1311740" y="2246743"/>
            <a:ext cx="7085599" cy="6164471"/>
          </a:xfrm>
          <a:custGeom>
            <a:avLst/>
            <a:gdLst/>
            <a:ahLst/>
            <a:cxnLst/>
            <a:rect r="r" b="b" t="t" l="l"/>
            <a:pathLst>
              <a:path h="6164471" w="7085599">
                <a:moveTo>
                  <a:pt x="0" y="0"/>
                </a:moveTo>
                <a:lnTo>
                  <a:pt x="7085600" y="0"/>
                </a:lnTo>
                <a:lnTo>
                  <a:pt x="7085600" y="6164472"/>
                </a:lnTo>
                <a:lnTo>
                  <a:pt x="0" y="6164472"/>
                </a:lnTo>
                <a:lnTo>
                  <a:pt x="0" y="0"/>
                </a:lnTo>
                <a:close/>
              </a:path>
            </a:pathLst>
          </a:custGeom>
          <a:blipFill>
            <a:blip r:embed="rId4"/>
            <a:stretch>
              <a:fillRect l="0" t="0" r="0" b="0"/>
            </a:stretch>
          </a:blipFill>
        </p:spPr>
      </p:sp>
      <p:sp>
        <p:nvSpPr>
          <p:cNvPr name="Freeform 5" id="5"/>
          <p:cNvSpPr/>
          <p:nvPr/>
        </p:nvSpPr>
        <p:spPr>
          <a:xfrm flipH="false" flipV="false" rot="0">
            <a:off x="9400547" y="2246743"/>
            <a:ext cx="7795713" cy="6164471"/>
          </a:xfrm>
          <a:custGeom>
            <a:avLst/>
            <a:gdLst/>
            <a:ahLst/>
            <a:cxnLst/>
            <a:rect r="r" b="b" t="t" l="l"/>
            <a:pathLst>
              <a:path h="6164471" w="7795713">
                <a:moveTo>
                  <a:pt x="0" y="0"/>
                </a:moveTo>
                <a:lnTo>
                  <a:pt x="7795713" y="0"/>
                </a:lnTo>
                <a:lnTo>
                  <a:pt x="7795713" y="6164472"/>
                </a:lnTo>
                <a:lnTo>
                  <a:pt x="0" y="6164472"/>
                </a:lnTo>
                <a:lnTo>
                  <a:pt x="0" y="0"/>
                </a:lnTo>
                <a:close/>
              </a:path>
            </a:pathLst>
          </a:custGeom>
          <a:blipFill>
            <a:blip r:embed="rId5"/>
            <a:stretch>
              <a:fillRect l="0" t="0" r="0" b="0"/>
            </a:stretch>
          </a:blipFill>
        </p:spPr>
      </p:sp>
      <p:sp>
        <p:nvSpPr>
          <p:cNvPr name="TextBox 6" id="6"/>
          <p:cNvSpPr txBox="true"/>
          <p:nvPr/>
        </p:nvSpPr>
        <p:spPr>
          <a:xfrm rot="0">
            <a:off x="1311740" y="627581"/>
            <a:ext cx="2707092" cy="1038137"/>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
        <p:nvSpPr>
          <p:cNvPr name="TextBox 7" id="7"/>
          <p:cNvSpPr txBox="true"/>
          <p:nvPr/>
        </p:nvSpPr>
        <p:spPr>
          <a:xfrm rot="0">
            <a:off x="2099196" y="8954752"/>
            <a:ext cx="5510689" cy="621029"/>
          </a:xfrm>
          <a:prstGeom prst="rect">
            <a:avLst/>
          </a:prstGeom>
        </p:spPr>
        <p:txBody>
          <a:bodyPr anchor="t" rtlCol="false" tIns="0" lIns="0" bIns="0" rIns="0">
            <a:spAutoFit/>
          </a:bodyPr>
          <a:lstStyle/>
          <a:p>
            <a:pPr algn="ctr">
              <a:lnSpc>
                <a:spcPts val="2520"/>
              </a:lnSpc>
              <a:spcBef>
                <a:spcPct val="0"/>
              </a:spcBef>
            </a:pPr>
            <a:r>
              <a:rPr lang="en-US" sz="1800" spc="36">
                <a:solidFill>
                  <a:srgbClr val="000000"/>
                </a:solidFill>
                <a:latin typeface="Proxima Nova Bold"/>
              </a:rPr>
              <a:t>Fig 1 </a:t>
            </a:r>
            <a:r>
              <a:rPr lang="en-US" sz="1800" spc="36">
                <a:solidFill>
                  <a:srgbClr val="000000"/>
                </a:solidFill>
                <a:latin typeface="Proxima Nova Bold"/>
              </a:rPr>
              <a:t>RIASEC Types Mapped to Big Five Personality</a:t>
            </a:r>
          </a:p>
          <a:p>
            <a:pPr algn="ctr">
              <a:lnSpc>
                <a:spcPts val="2520"/>
              </a:lnSpc>
              <a:spcBef>
                <a:spcPct val="0"/>
              </a:spcBef>
            </a:pPr>
            <a:r>
              <a:rPr lang="en-US" sz="1800" spc="36">
                <a:solidFill>
                  <a:srgbClr val="000000"/>
                </a:solidFill>
                <a:latin typeface="Proxima Nova Bold"/>
              </a:rPr>
              <a:t> Trait Scores for cluster 1</a:t>
            </a:r>
          </a:p>
        </p:txBody>
      </p:sp>
      <p:sp>
        <p:nvSpPr>
          <p:cNvPr name="TextBox 8" id="8"/>
          <p:cNvSpPr txBox="true"/>
          <p:nvPr/>
        </p:nvSpPr>
        <p:spPr>
          <a:xfrm rot="0">
            <a:off x="11455838" y="8686148"/>
            <a:ext cx="3026926" cy="306704"/>
          </a:xfrm>
          <a:prstGeom prst="rect">
            <a:avLst/>
          </a:prstGeom>
        </p:spPr>
        <p:txBody>
          <a:bodyPr anchor="t" rtlCol="false" tIns="0" lIns="0" bIns="0" rIns="0">
            <a:spAutoFit/>
          </a:bodyPr>
          <a:lstStyle/>
          <a:p>
            <a:pPr algn="ctr">
              <a:lnSpc>
                <a:spcPts val="2520"/>
              </a:lnSpc>
              <a:spcBef>
                <a:spcPct val="0"/>
              </a:spcBef>
            </a:pPr>
            <a:r>
              <a:rPr lang="en-US" sz="1800" spc="36">
                <a:solidFill>
                  <a:srgbClr val="000000"/>
                </a:solidFill>
                <a:latin typeface="Proxima Nova Bold"/>
              </a:rPr>
              <a:t>Fig 2 Scatterplot of cluster 1</a:t>
            </a:r>
          </a:p>
        </p:txBody>
      </p:sp>
      <p:sp>
        <p:nvSpPr>
          <p:cNvPr name="TextBox 9" id="9"/>
          <p:cNvSpPr txBox="true"/>
          <p:nvPr/>
        </p:nvSpPr>
        <p:spPr>
          <a:xfrm rot="0">
            <a:off x="9217341" y="9078917"/>
            <a:ext cx="8313650" cy="372701"/>
          </a:xfrm>
          <a:prstGeom prst="rect">
            <a:avLst/>
          </a:prstGeom>
        </p:spPr>
        <p:txBody>
          <a:bodyPr anchor="t" rtlCol="false" tIns="0" lIns="0" bIns="0" rIns="0">
            <a:spAutoFit/>
          </a:bodyPr>
          <a:lstStyle/>
          <a:p>
            <a:pPr algn="ctr">
              <a:lnSpc>
                <a:spcPts val="3080"/>
              </a:lnSpc>
              <a:spcBef>
                <a:spcPct val="0"/>
              </a:spcBef>
            </a:pPr>
            <a:r>
              <a:rPr lang="en-US" sz="2200" spc="44">
                <a:solidFill>
                  <a:srgbClr val="000000"/>
                </a:solidFill>
                <a:latin typeface="Proxima Nova Bold"/>
              </a:rPr>
              <a:t>Inference : Realistic individuals tend to be more conscientious!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8398" y="-45112"/>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TextBox 3" id="3"/>
          <p:cNvSpPr txBox="true"/>
          <p:nvPr/>
        </p:nvSpPr>
        <p:spPr>
          <a:xfrm rot="0">
            <a:off x="2476186" y="-2303969"/>
            <a:ext cx="13335628" cy="15002808"/>
          </a:xfrm>
          <a:prstGeom prst="rect">
            <a:avLst/>
          </a:prstGeom>
        </p:spPr>
        <p:txBody>
          <a:bodyPr anchor="t" rtlCol="false" tIns="0" lIns="0" bIns="0" rIns="0">
            <a:spAutoFit/>
          </a:bodyPr>
          <a:lstStyle/>
          <a:p>
            <a:pPr algn="ctr">
              <a:lnSpc>
                <a:spcPts val="115580"/>
              </a:lnSpc>
            </a:pPr>
            <a:r>
              <a:rPr lang="en-US" sz="105073">
                <a:solidFill>
                  <a:srgbClr val="D1E2E4"/>
                </a:solidFill>
                <a:latin typeface="Proxima Nova Condensed Bold"/>
              </a:rPr>
              <a:t>AI</a:t>
            </a:r>
          </a:p>
        </p:txBody>
      </p:sp>
      <p:sp>
        <p:nvSpPr>
          <p:cNvPr name="TextBox 4" id="4"/>
          <p:cNvSpPr txBox="true"/>
          <p:nvPr/>
        </p:nvSpPr>
        <p:spPr>
          <a:xfrm rot="0">
            <a:off x="5847640" y="8691528"/>
            <a:ext cx="5917406" cy="306704"/>
          </a:xfrm>
          <a:prstGeom prst="rect">
            <a:avLst/>
          </a:prstGeom>
        </p:spPr>
        <p:txBody>
          <a:bodyPr anchor="t" rtlCol="false" tIns="0" lIns="0" bIns="0" rIns="0">
            <a:spAutoFit/>
          </a:bodyPr>
          <a:lstStyle/>
          <a:p>
            <a:pPr algn="ctr">
              <a:lnSpc>
                <a:spcPts val="2520"/>
              </a:lnSpc>
              <a:spcBef>
                <a:spcPct val="0"/>
              </a:spcBef>
            </a:pPr>
            <a:r>
              <a:rPr lang="en-US" sz="1800" spc="36">
                <a:solidFill>
                  <a:srgbClr val="000000"/>
                </a:solidFill>
                <a:latin typeface="Proxima Nova Bold"/>
              </a:rPr>
              <a:t>Fig 3 Scores for different personality types for cluster 1</a:t>
            </a:r>
          </a:p>
        </p:txBody>
      </p:sp>
      <p:sp>
        <p:nvSpPr>
          <p:cNvPr name="Freeform 5" id="5"/>
          <p:cNvSpPr/>
          <p:nvPr/>
        </p:nvSpPr>
        <p:spPr>
          <a:xfrm flipH="false" flipV="false" rot="0">
            <a:off x="1626159" y="2599793"/>
            <a:ext cx="15242523" cy="5343640"/>
          </a:xfrm>
          <a:custGeom>
            <a:avLst/>
            <a:gdLst/>
            <a:ahLst/>
            <a:cxnLst/>
            <a:rect r="r" b="b" t="t" l="l"/>
            <a:pathLst>
              <a:path h="5343640" w="15242523">
                <a:moveTo>
                  <a:pt x="0" y="0"/>
                </a:moveTo>
                <a:lnTo>
                  <a:pt x="15242523" y="0"/>
                </a:lnTo>
                <a:lnTo>
                  <a:pt x="15242523" y="5343639"/>
                </a:lnTo>
                <a:lnTo>
                  <a:pt x="0" y="5343639"/>
                </a:lnTo>
                <a:lnTo>
                  <a:pt x="0" y="0"/>
                </a:lnTo>
                <a:close/>
              </a:path>
            </a:pathLst>
          </a:custGeom>
          <a:blipFill>
            <a:blip r:embed="rId4"/>
            <a:stretch>
              <a:fillRect l="0" t="0" r="0" b="-582"/>
            </a:stretch>
          </a:blipFill>
        </p:spPr>
      </p:sp>
      <p:sp>
        <p:nvSpPr>
          <p:cNvPr name="TextBox 6" id="6"/>
          <p:cNvSpPr txBox="true"/>
          <p:nvPr/>
        </p:nvSpPr>
        <p:spPr>
          <a:xfrm rot="0">
            <a:off x="1626159" y="1136046"/>
            <a:ext cx="2705833"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8398" y="41577"/>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Freeform 3" id="3"/>
          <p:cNvSpPr/>
          <p:nvPr/>
        </p:nvSpPr>
        <p:spPr>
          <a:xfrm flipH="false" flipV="false" rot="0">
            <a:off x="5828675" y="1028700"/>
            <a:ext cx="7259850" cy="7954097"/>
          </a:xfrm>
          <a:custGeom>
            <a:avLst/>
            <a:gdLst/>
            <a:ahLst/>
            <a:cxnLst/>
            <a:rect r="r" b="b" t="t" l="l"/>
            <a:pathLst>
              <a:path h="7954097" w="7259850">
                <a:moveTo>
                  <a:pt x="0" y="0"/>
                </a:moveTo>
                <a:lnTo>
                  <a:pt x="7259850" y="0"/>
                </a:lnTo>
                <a:lnTo>
                  <a:pt x="7259850" y="7954097"/>
                </a:lnTo>
                <a:lnTo>
                  <a:pt x="0" y="7954097"/>
                </a:lnTo>
                <a:lnTo>
                  <a:pt x="0" y="0"/>
                </a:lnTo>
                <a:close/>
              </a:path>
            </a:pathLst>
          </a:custGeom>
          <a:blipFill>
            <a:blip r:embed="rId4"/>
            <a:stretch>
              <a:fillRect l="0" t="0" r="0" b="0"/>
            </a:stretch>
          </a:blipFill>
        </p:spPr>
      </p:sp>
      <p:sp>
        <p:nvSpPr>
          <p:cNvPr name="TextBox 4" id="4"/>
          <p:cNvSpPr txBox="true"/>
          <p:nvPr/>
        </p:nvSpPr>
        <p:spPr>
          <a:xfrm rot="0">
            <a:off x="1028700" y="447675"/>
            <a:ext cx="2705833"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
        <p:nvSpPr>
          <p:cNvPr name="TextBox 5" id="5"/>
          <p:cNvSpPr txBox="true"/>
          <p:nvPr/>
        </p:nvSpPr>
        <p:spPr>
          <a:xfrm rot="0">
            <a:off x="5191737" y="9220200"/>
            <a:ext cx="9152097" cy="763270"/>
          </a:xfrm>
          <a:prstGeom prst="rect">
            <a:avLst/>
          </a:prstGeom>
        </p:spPr>
        <p:txBody>
          <a:bodyPr anchor="t" rtlCol="false" tIns="0" lIns="0" bIns="0" rIns="0">
            <a:spAutoFit/>
          </a:bodyPr>
          <a:lstStyle/>
          <a:p>
            <a:pPr algn="ctr">
              <a:lnSpc>
                <a:spcPts val="3080"/>
              </a:lnSpc>
            </a:pPr>
            <a:r>
              <a:rPr lang="en-US" sz="2200">
                <a:solidFill>
                  <a:srgbClr val="000000"/>
                </a:solidFill>
                <a:latin typeface="Proxima Nova Bold"/>
              </a:rPr>
              <a:t>Fig 4. Radar Chart representing to identify strengths and weaknesses of </a:t>
            </a:r>
          </a:p>
          <a:p>
            <a:pPr algn="ctr">
              <a:lnSpc>
                <a:spcPts val="3080"/>
              </a:lnSpc>
              <a:spcBef>
                <a:spcPct val="0"/>
              </a:spcBef>
            </a:pPr>
            <a:r>
              <a:rPr lang="en-US" sz="2200">
                <a:solidFill>
                  <a:srgbClr val="000000"/>
                </a:solidFill>
                <a:latin typeface="Proxima Nova Bold"/>
              </a:rPr>
              <a:t>each trait in each clusterin</a:t>
            </a:r>
            <a:r>
              <a:rPr lang="en-US" sz="2200">
                <a:solidFill>
                  <a:srgbClr val="000000"/>
                </a:solidFill>
                <a:latin typeface="Proxima Nova Bold"/>
              </a:rPr>
              <a:t>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8398" y="41577"/>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Freeform 3" id="3"/>
          <p:cNvSpPr/>
          <p:nvPr/>
        </p:nvSpPr>
        <p:spPr>
          <a:xfrm flipH="false" flipV="false" rot="0">
            <a:off x="6328727" y="571500"/>
            <a:ext cx="7387273" cy="7387273"/>
          </a:xfrm>
          <a:custGeom>
            <a:avLst/>
            <a:gdLst/>
            <a:ahLst/>
            <a:cxnLst/>
            <a:rect r="r" b="b" t="t" l="l"/>
            <a:pathLst>
              <a:path h="7387273" w="7387273">
                <a:moveTo>
                  <a:pt x="0" y="0"/>
                </a:moveTo>
                <a:lnTo>
                  <a:pt x="7387273" y="0"/>
                </a:lnTo>
                <a:lnTo>
                  <a:pt x="7387273" y="7387273"/>
                </a:lnTo>
                <a:lnTo>
                  <a:pt x="0" y="7387273"/>
                </a:lnTo>
                <a:lnTo>
                  <a:pt x="0" y="0"/>
                </a:lnTo>
                <a:close/>
              </a:path>
            </a:pathLst>
          </a:custGeom>
          <a:blipFill>
            <a:blip r:embed="rId4"/>
            <a:stretch>
              <a:fillRect l="0" t="0" r="0" b="0"/>
            </a:stretch>
          </a:blipFill>
        </p:spPr>
      </p:sp>
      <p:sp>
        <p:nvSpPr>
          <p:cNvPr name="TextBox 4" id="4"/>
          <p:cNvSpPr txBox="true"/>
          <p:nvPr/>
        </p:nvSpPr>
        <p:spPr>
          <a:xfrm rot="0">
            <a:off x="1028700" y="447675"/>
            <a:ext cx="2705833"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
        <p:nvSpPr>
          <p:cNvPr name="TextBox 5" id="5"/>
          <p:cNvSpPr txBox="true"/>
          <p:nvPr/>
        </p:nvSpPr>
        <p:spPr>
          <a:xfrm rot="0">
            <a:off x="6805218" y="8584096"/>
            <a:ext cx="6910782" cy="398490"/>
          </a:xfrm>
          <a:prstGeom prst="rect">
            <a:avLst/>
          </a:prstGeom>
        </p:spPr>
        <p:txBody>
          <a:bodyPr anchor="t" rtlCol="false" tIns="0" lIns="0" bIns="0" rIns="0">
            <a:spAutoFit/>
          </a:bodyPr>
          <a:lstStyle/>
          <a:p>
            <a:pPr algn="ctr">
              <a:lnSpc>
                <a:spcPts val="3229"/>
              </a:lnSpc>
              <a:spcBef>
                <a:spcPct val="0"/>
              </a:spcBef>
            </a:pPr>
            <a:r>
              <a:rPr lang="en-US" sz="2306">
                <a:solidFill>
                  <a:srgbClr val="000000"/>
                </a:solidFill>
                <a:latin typeface="Proxima Nova Bold"/>
              </a:rPr>
              <a:t>Fig 5. Inertia and silhouette scores for each clusters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8398" y="41577"/>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Freeform 3" id="3"/>
          <p:cNvSpPr/>
          <p:nvPr/>
        </p:nvSpPr>
        <p:spPr>
          <a:xfrm flipH="false" flipV="false" rot="0">
            <a:off x="4217888" y="1485900"/>
            <a:ext cx="11539985" cy="6362140"/>
          </a:xfrm>
          <a:custGeom>
            <a:avLst/>
            <a:gdLst/>
            <a:ahLst/>
            <a:cxnLst/>
            <a:rect r="r" b="b" t="t" l="l"/>
            <a:pathLst>
              <a:path h="6362140" w="11539985">
                <a:moveTo>
                  <a:pt x="0" y="0"/>
                </a:moveTo>
                <a:lnTo>
                  <a:pt x="11539985" y="0"/>
                </a:lnTo>
                <a:lnTo>
                  <a:pt x="11539985" y="6362140"/>
                </a:lnTo>
                <a:lnTo>
                  <a:pt x="0" y="6362140"/>
                </a:lnTo>
                <a:lnTo>
                  <a:pt x="0" y="0"/>
                </a:lnTo>
                <a:close/>
              </a:path>
            </a:pathLst>
          </a:custGeom>
          <a:blipFill>
            <a:blip r:embed="rId4"/>
            <a:stretch>
              <a:fillRect l="-1334" t="0" r="-1334" b="0"/>
            </a:stretch>
          </a:blipFill>
        </p:spPr>
      </p:sp>
      <p:sp>
        <p:nvSpPr>
          <p:cNvPr name="TextBox 4" id="4"/>
          <p:cNvSpPr txBox="true"/>
          <p:nvPr/>
        </p:nvSpPr>
        <p:spPr>
          <a:xfrm rot="0">
            <a:off x="1028700" y="447675"/>
            <a:ext cx="2705833"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
        <p:nvSpPr>
          <p:cNvPr name="TextBox 5" id="5"/>
          <p:cNvSpPr txBox="true"/>
          <p:nvPr/>
        </p:nvSpPr>
        <p:spPr>
          <a:xfrm rot="0">
            <a:off x="6437496" y="8104505"/>
            <a:ext cx="7100768" cy="1153795"/>
          </a:xfrm>
          <a:prstGeom prst="rect">
            <a:avLst/>
          </a:prstGeom>
        </p:spPr>
        <p:txBody>
          <a:bodyPr anchor="t" rtlCol="false" tIns="0" lIns="0" bIns="0" rIns="0">
            <a:spAutoFit/>
          </a:bodyPr>
          <a:lstStyle/>
          <a:p>
            <a:pPr algn="ctr">
              <a:lnSpc>
                <a:spcPts val="3080"/>
              </a:lnSpc>
            </a:pPr>
            <a:r>
              <a:rPr lang="en-US" sz="2200">
                <a:solidFill>
                  <a:srgbClr val="000000"/>
                </a:solidFill>
                <a:latin typeface="Proxima Nova Bold"/>
              </a:rPr>
              <a:t>Fig. 6  Analyzing performance of K-Means of inertia and </a:t>
            </a:r>
          </a:p>
          <a:p>
            <a:pPr algn="ctr">
              <a:lnSpc>
                <a:spcPts val="3080"/>
              </a:lnSpc>
            </a:pPr>
            <a:r>
              <a:rPr lang="en-US" sz="2200">
                <a:solidFill>
                  <a:srgbClr val="000000"/>
                </a:solidFill>
                <a:latin typeface="Proxima Nova Bold"/>
              </a:rPr>
              <a:t>Silhouette Score clustering</a:t>
            </a:r>
          </a:p>
          <a:p>
            <a:pPr algn="ctr">
              <a:lnSpc>
                <a:spcPts val="308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028700" y="447675"/>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References</a:t>
            </a:r>
          </a:p>
        </p:txBody>
      </p:sp>
      <p:sp>
        <p:nvSpPr>
          <p:cNvPr name="TextBox 4" id="4"/>
          <p:cNvSpPr txBox="true"/>
          <p:nvPr/>
        </p:nvSpPr>
        <p:spPr>
          <a:xfrm rot="0">
            <a:off x="1028700" y="1775756"/>
            <a:ext cx="15999429" cy="8233966"/>
          </a:xfrm>
          <a:prstGeom prst="rect">
            <a:avLst/>
          </a:prstGeom>
        </p:spPr>
        <p:txBody>
          <a:bodyPr anchor="t" rtlCol="false" tIns="0" lIns="0" bIns="0" rIns="0">
            <a:spAutoFit/>
          </a:bodyPr>
          <a:lstStyle/>
          <a:p>
            <a:pPr algn="just">
              <a:lnSpc>
                <a:spcPts val="3827"/>
              </a:lnSpc>
            </a:pPr>
            <a:r>
              <a:rPr lang="en-US" sz="2348" spc="46">
                <a:solidFill>
                  <a:srgbClr val="141E20"/>
                </a:solidFill>
                <a:latin typeface="Proxima Nova"/>
              </a:rPr>
              <a:t>[1]  </a:t>
            </a:r>
            <a:r>
              <a:rPr lang="en-US" sz="2348" spc="46">
                <a:solidFill>
                  <a:srgbClr val="141E20"/>
                </a:solidFill>
                <a:latin typeface="Proxima Nova"/>
                <a:hlinkClick r:id="rId4" tooltip="http://paperpile.com/b/eXbCaB/yQfoz"/>
              </a:rPr>
              <a:t>Gottfredson, G.D., and J.L. Holland, “Dictionary of Holland Occupational Codes,” Psychological Assessment Resources Incorporated, (1996).</a:t>
            </a:r>
          </a:p>
          <a:p>
            <a:pPr algn="just">
              <a:lnSpc>
                <a:spcPts val="3827"/>
              </a:lnSpc>
            </a:pPr>
            <a:r>
              <a:rPr lang="en-US" sz="2348" spc="46">
                <a:solidFill>
                  <a:srgbClr val="141E20"/>
                </a:solidFill>
                <a:latin typeface="Proxima Nova"/>
              </a:rPr>
              <a:t>[2]  </a:t>
            </a:r>
            <a:r>
              <a:rPr lang="en-US" sz="2348" spc="46">
                <a:solidFill>
                  <a:srgbClr val="141E20"/>
                </a:solidFill>
                <a:latin typeface="Proxima Nova"/>
                <a:hlinkClick r:id="rId5" tooltip="http://paperpile.com/b/eXbCaB/2dWT"/>
              </a:rPr>
              <a:t>Hicks, S.C., R. Liu, Y. Ni, E. Purdom, and D. </a:t>
            </a:r>
          </a:p>
          <a:p>
            <a:pPr algn="just">
              <a:lnSpc>
                <a:spcPts val="3827"/>
              </a:lnSpc>
            </a:pPr>
            <a:r>
              <a:rPr lang="en-US" sz="2348" spc="46">
                <a:solidFill>
                  <a:srgbClr val="141E20"/>
                </a:solidFill>
                <a:latin typeface="Proxima Nova"/>
                <a:hlinkClick r:id="rId6" tooltip="http://paperpile.com/b/eXbCaB/2dWT"/>
              </a:rPr>
              <a:t>Risso, “mbkmeans: Fast clustering for single cell data using mini-batch k-means,” </a:t>
            </a:r>
            <a:r>
              <a:rPr lang="en-US" sz="2348" spc="46">
                <a:solidFill>
                  <a:srgbClr val="141E20"/>
                </a:solidFill>
                <a:latin typeface="Proxima Nova Italics"/>
                <a:hlinkClick r:id="rId7" tooltip="http://paperpile.com/b/eXbCaB/2dWT"/>
              </a:rPr>
              <a:t>PLoS computational biology</a:t>
            </a:r>
            <a:r>
              <a:rPr lang="en-US" sz="2348" spc="46">
                <a:solidFill>
                  <a:srgbClr val="141E20"/>
                </a:solidFill>
                <a:latin typeface="Proxima Nova"/>
                <a:hlinkClick r:id="rId8" tooltip="http://paperpile.com/b/eXbCaB/2dWT"/>
              </a:rPr>
              <a:t>, 17 (1), p. e1008625 (2021).</a:t>
            </a:r>
          </a:p>
          <a:p>
            <a:pPr algn="just">
              <a:lnSpc>
                <a:spcPts val="3827"/>
              </a:lnSpc>
            </a:pPr>
            <a:r>
              <a:rPr lang="en-US" sz="2348" spc="46">
                <a:solidFill>
                  <a:srgbClr val="141E20"/>
                </a:solidFill>
                <a:latin typeface="Proxima Nova"/>
              </a:rPr>
              <a:t>[3]  Saucier, Gerard, and Lewis R. Goldberg. "What is beyond the Big Five?."(1998)</a:t>
            </a:r>
          </a:p>
          <a:p>
            <a:pPr algn="just">
              <a:lnSpc>
                <a:spcPts val="3827"/>
              </a:lnSpc>
            </a:pPr>
            <a:r>
              <a:rPr lang="en-US" sz="2348" spc="46">
                <a:solidFill>
                  <a:srgbClr val="141E20"/>
                </a:solidFill>
                <a:latin typeface="Proxima Nova"/>
              </a:rPr>
              <a:t>[4] Y. Mehta, S. Fatehi, A. Kazameini, C. Stachl, E. Cambria and S. Eetemadi, "Bottom-Up and Top-Down: Predicting Personality with Psycholinguistic and Language Model Features," </a:t>
            </a:r>
          </a:p>
          <a:p>
            <a:pPr algn="just">
              <a:lnSpc>
                <a:spcPts val="3827"/>
              </a:lnSpc>
            </a:pPr>
            <a:r>
              <a:rPr lang="en-US" sz="2348" spc="46">
                <a:solidFill>
                  <a:srgbClr val="141E20"/>
                </a:solidFill>
                <a:latin typeface="Proxima Nova"/>
              </a:rPr>
              <a:t>[5] Batista, Jonatan Santana, and Sônia Maria Guedes Gondim. 2023. "Personality and Person-Work Environment Fit”</a:t>
            </a:r>
          </a:p>
          <a:p>
            <a:pPr algn="just">
              <a:lnSpc>
                <a:spcPts val="3827"/>
              </a:lnSpc>
            </a:pPr>
            <a:r>
              <a:rPr lang="en-US" sz="2348" spc="46">
                <a:solidFill>
                  <a:srgbClr val="141E20"/>
                </a:solidFill>
                <a:latin typeface="Proxima Nova"/>
              </a:rPr>
              <a:t>[6] N. Majumder, S. Poria, A. Gelbukh, and E. Cambria, “Deep learning based document modeling for personality detection from text.” (2017)</a:t>
            </a:r>
          </a:p>
          <a:p>
            <a:pPr algn="just">
              <a:lnSpc>
                <a:spcPts val="3827"/>
              </a:lnSpc>
            </a:pPr>
            <a:r>
              <a:rPr lang="en-US" sz="2348" spc="46">
                <a:solidFill>
                  <a:srgbClr val="141E20"/>
                </a:solidFill>
                <a:latin typeface="Proxima Nova"/>
              </a:rPr>
              <a:t>[7] Y. Mehta, N. Majumder, A. Gelbukh, and E. Cambria, “Recent trends in deep learning based personality detection”.</a:t>
            </a:r>
          </a:p>
          <a:p>
            <a:pPr algn="just">
              <a:lnSpc>
                <a:spcPts val="3827"/>
              </a:lnSpc>
            </a:pPr>
            <a:r>
              <a:rPr lang="en-US" sz="2348" spc="46">
                <a:solidFill>
                  <a:srgbClr val="141E20"/>
                </a:solidFill>
                <a:latin typeface="Proxima Nova"/>
              </a:rPr>
              <a:t>[8] Khan, Alam Sher, et al. "Personality classification from online text using machine learning approach."(2020)</a:t>
            </a:r>
          </a:p>
          <a:p>
            <a:pPr algn="just">
              <a:lnSpc>
                <a:spcPts val="3827"/>
              </a:lnSpc>
            </a:pPr>
            <a:r>
              <a:rPr lang="en-US" sz="2348" spc="46">
                <a:solidFill>
                  <a:srgbClr val="141E20"/>
                </a:solidFill>
                <a:latin typeface="Proxima Nova"/>
              </a:rPr>
              <a:t>[9]  F. Mairesse, M. A. Walker, M. R. Mehl, and R. K. Moore, “Using linguistic cues for the automatic recognition of personality in conversation and text.”</a:t>
            </a:r>
          </a:p>
          <a:p>
            <a:pPr algn="just">
              <a:lnSpc>
                <a:spcPts val="3827"/>
              </a:lnSpc>
            </a:pPr>
            <a:r>
              <a:rPr lang="en-US" sz="2348" spc="46">
                <a:solidFill>
                  <a:srgbClr val="141E20"/>
                </a:solidFill>
                <a:latin typeface="Proxima Nova"/>
              </a:rPr>
              <a:t>[10] </a:t>
            </a:r>
            <a:r>
              <a:rPr lang="en-US" sz="2348" spc="46">
                <a:solidFill>
                  <a:srgbClr val="141E20"/>
                </a:solidFill>
                <a:latin typeface="Proxima Nova"/>
                <a:hlinkClick r:id="rId9" tooltip="http://paperpile.com/b/eXbCaB/2dWT"/>
              </a:rPr>
              <a:t>Hicks, S.C., R. Liu, Y. Ni, E. Purdom, and D. Risso, “mbk means: Fast clustering for single cell data using mini-batch k-means,” </a:t>
            </a:r>
            <a:r>
              <a:rPr lang="en-US" sz="2348" spc="46">
                <a:solidFill>
                  <a:srgbClr val="141E20"/>
                </a:solidFill>
                <a:latin typeface="Proxima Nova Italics"/>
                <a:hlinkClick r:id="rId10" tooltip="http://paperpile.com/b/eXbCaB/2dWT"/>
              </a:rPr>
              <a:t>PLoS computational biology</a:t>
            </a:r>
            <a:r>
              <a:rPr lang="en-US" sz="2348" spc="46">
                <a:solidFill>
                  <a:srgbClr val="141E20"/>
                </a:solidFill>
                <a:latin typeface="Proxima Nova"/>
                <a:hlinkClick r:id="rId11" tooltip="http://paperpile.com/b/eXbCaB/2dWT"/>
              </a:rPr>
              <a:t>, 17 (1), p. e1008625 (2021).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028700" y="1123370"/>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Discussion</a:t>
            </a:r>
          </a:p>
        </p:txBody>
      </p:sp>
      <p:sp>
        <p:nvSpPr>
          <p:cNvPr name="TextBox 4" id="4"/>
          <p:cNvSpPr txBox="true"/>
          <p:nvPr/>
        </p:nvSpPr>
        <p:spPr>
          <a:xfrm rot="0">
            <a:off x="1028700" y="2780253"/>
            <a:ext cx="7901038" cy="5477510"/>
          </a:xfrm>
          <a:prstGeom prst="rect">
            <a:avLst/>
          </a:prstGeom>
        </p:spPr>
        <p:txBody>
          <a:bodyPr anchor="t" rtlCol="false" tIns="0" lIns="0" bIns="0" rIns="0">
            <a:spAutoFit/>
          </a:bodyPr>
          <a:lstStyle/>
          <a:p>
            <a:pPr algn="l">
              <a:lnSpc>
                <a:spcPts val="3640"/>
              </a:lnSpc>
              <a:spcBef>
                <a:spcPct val="0"/>
              </a:spcBef>
            </a:pPr>
            <a:r>
              <a:rPr lang="en-US" sz="2600" spc="52">
                <a:solidFill>
                  <a:srgbClr val="141E20"/>
                </a:solidFill>
                <a:latin typeface="Proxima Nova"/>
              </a:rPr>
              <a:t>In this paper, we have proposed a system by showcasing the effectiveness of machine learning algorithms in predicting the career path of the student. This project shows the key insights into the link between the Big Five traits and Holland’s RIASEC career type. This system is trained and data predictive models by using repositories of personality traits using Big Five Personality - and mapping each of the personality to Holland’s code vocational career namely RIASEC. Also, by using K-Means Clustering maps the personality traits with the careers well.</a:t>
            </a:r>
          </a:p>
        </p:txBody>
      </p:sp>
      <p:sp>
        <p:nvSpPr>
          <p:cNvPr name="TextBox 5" id="5"/>
          <p:cNvSpPr txBox="true"/>
          <p:nvPr/>
        </p:nvSpPr>
        <p:spPr>
          <a:xfrm rot="0">
            <a:off x="9358363" y="2780253"/>
            <a:ext cx="7901038" cy="5477510"/>
          </a:xfrm>
          <a:prstGeom prst="rect">
            <a:avLst/>
          </a:prstGeom>
        </p:spPr>
        <p:txBody>
          <a:bodyPr anchor="t" rtlCol="false" tIns="0" lIns="0" bIns="0" rIns="0">
            <a:spAutoFit/>
          </a:bodyPr>
          <a:lstStyle/>
          <a:p>
            <a:pPr algn="l">
              <a:lnSpc>
                <a:spcPts val="3640"/>
              </a:lnSpc>
            </a:pPr>
            <a:r>
              <a:rPr lang="en-US" sz="2600" spc="52">
                <a:solidFill>
                  <a:srgbClr val="141E20"/>
                </a:solidFill>
                <a:latin typeface="Proxima Nova"/>
              </a:rPr>
              <a:t>Also, by using K-Means Clustering maps the personality traits with the careers well.The clustering finds the clear personality groups that align closely with the RIASEC Type. </a:t>
            </a:r>
          </a:p>
          <a:p>
            <a:pPr algn="l">
              <a:lnSpc>
                <a:spcPts val="3640"/>
              </a:lnSpc>
            </a:pPr>
          </a:p>
          <a:p>
            <a:pPr algn="l">
              <a:lnSpc>
                <a:spcPts val="3640"/>
              </a:lnSpc>
            </a:pPr>
            <a:r>
              <a:rPr lang="en-US" sz="2600" spc="52">
                <a:solidFill>
                  <a:srgbClr val="141E20"/>
                </a:solidFill>
                <a:latin typeface="Proxima Nova"/>
              </a:rPr>
              <a:t>In contrast to previous studies that looked at the Big Five Personality traits and Holland’s RIASEC codes separately, this study stands out by combining these two frameworks with the advanced machine learning techniques to provide more accurate insights to choose career paths.</a:t>
            </a:r>
          </a:p>
          <a:p>
            <a:pPr algn="l">
              <a:lnSpc>
                <a:spcPts val="364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6786340" y="4105363"/>
            <a:ext cx="4426357" cy="1038137"/>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028700" y="1123370"/>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Abstract </a:t>
            </a:r>
          </a:p>
        </p:txBody>
      </p:sp>
      <p:sp>
        <p:nvSpPr>
          <p:cNvPr name="TextBox 4" id="4"/>
          <p:cNvSpPr txBox="true"/>
          <p:nvPr/>
        </p:nvSpPr>
        <p:spPr>
          <a:xfrm rot="0">
            <a:off x="1028700" y="7771988"/>
            <a:ext cx="15623957" cy="1420495"/>
          </a:xfrm>
          <a:prstGeom prst="rect">
            <a:avLst/>
          </a:prstGeom>
        </p:spPr>
        <p:txBody>
          <a:bodyPr anchor="t" rtlCol="false" tIns="0" lIns="0" bIns="0" rIns="0">
            <a:spAutoFit/>
          </a:bodyPr>
          <a:lstStyle/>
          <a:p>
            <a:pPr algn="just">
              <a:lnSpc>
                <a:spcPts val="3769"/>
              </a:lnSpc>
            </a:pPr>
            <a:r>
              <a:rPr lang="en-US" sz="2899">
                <a:solidFill>
                  <a:srgbClr val="141E20"/>
                </a:solidFill>
                <a:latin typeface="Proxima Nova Bold Italics"/>
              </a:rPr>
              <a:t>Keywords - Holland’s Code, RIASEC, Big Five Personality, K-Means, Extraversion, Conscientiousness, Support Vector Machine</a:t>
            </a:r>
          </a:p>
          <a:p>
            <a:pPr algn="just">
              <a:lnSpc>
                <a:spcPts val="3769"/>
              </a:lnSpc>
            </a:pPr>
          </a:p>
        </p:txBody>
      </p:sp>
      <p:sp>
        <p:nvSpPr>
          <p:cNvPr name="TextBox 5" id="5"/>
          <p:cNvSpPr txBox="true"/>
          <p:nvPr/>
        </p:nvSpPr>
        <p:spPr>
          <a:xfrm rot="0">
            <a:off x="1028700" y="2780253"/>
            <a:ext cx="16695581" cy="5020310"/>
          </a:xfrm>
          <a:prstGeom prst="rect">
            <a:avLst/>
          </a:prstGeom>
        </p:spPr>
        <p:txBody>
          <a:bodyPr anchor="t" rtlCol="false" tIns="0" lIns="0" bIns="0" rIns="0">
            <a:spAutoFit/>
          </a:bodyPr>
          <a:lstStyle/>
          <a:p>
            <a:pPr algn="just">
              <a:lnSpc>
                <a:spcPts val="3640"/>
              </a:lnSpc>
            </a:pPr>
            <a:r>
              <a:rPr lang="en-US" sz="2600" spc="52">
                <a:solidFill>
                  <a:srgbClr val="141E20"/>
                </a:solidFill>
                <a:latin typeface="Proxima Nova"/>
              </a:rPr>
              <a:t> Working professionals often feel burnt out and lose interest in their domain due to career dissatisfaction. </a:t>
            </a:r>
            <a:r>
              <a:rPr lang="en-US" sz="2600" spc="52">
                <a:solidFill>
                  <a:srgbClr val="141E20"/>
                </a:solidFill>
                <a:latin typeface="Proxima Nova"/>
              </a:rPr>
              <a:t>Lack of choosing a career path aligned with personal interests. Our study helps students choose careers based on their unique traits and personality. To address this challenge, this project helps students and children choose their career according to their particular traits and personality. This system is trained and data predictive models by using repositories of personality traits using Big Five Personality - and mapping each of the personality to Holland’s code vocational career namely RIASEC. By analyzing these models, children can have an idea to pick their career. The integration of K-Means Clustering analyzes personality data to find patterns or groupings that could be useful in psychological research, career counseling, or personal development. Neural Networks present novel opportunities for capturing intricate patterns in customer data and improving churn prediction capabilities. </a:t>
            </a:r>
          </a:p>
          <a:p>
            <a:pPr algn="just">
              <a:lnSpc>
                <a:spcPts val="364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731280" y="737836"/>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Introduction</a:t>
            </a:r>
          </a:p>
        </p:txBody>
      </p:sp>
      <p:sp>
        <p:nvSpPr>
          <p:cNvPr name="TextBox 4" id="4"/>
          <p:cNvSpPr txBox="true"/>
          <p:nvPr/>
        </p:nvSpPr>
        <p:spPr>
          <a:xfrm rot="0">
            <a:off x="374590" y="1737961"/>
            <a:ext cx="17538819" cy="8549039"/>
          </a:xfrm>
          <a:prstGeom prst="rect">
            <a:avLst/>
          </a:prstGeom>
        </p:spPr>
        <p:txBody>
          <a:bodyPr anchor="t" rtlCol="false" tIns="0" lIns="0" bIns="0" rIns="0">
            <a:spAutoFit/>
          </a:bodyPr>
          <a:lstStyle/>
          <a:p>
            <a:pPr algn="just">
              <a:lnSpc>
                <a:spcPts val="3393"/>
              </a:lnSpc>
            </a:pPr>
          </a:p>
          <a:p>
            <a:pPr algn="just" marL="523270" indent="-261635" lvl="1">
              <a:lnSpc>
                <a:spcPts val="3393"/>
              </a:lnSpc>
              <a:buFont typeface="Arial"/>
              <a:buChar char="•"/>
            </a:pPr>
            <a:r>
              <a:rPr lang="en-US" sz="2423" spc="48">
                <a:solidFill>
                  <a:srgbClr val="141E20"/>
                </a:solidFill>
                <a:latin typeface="Proxima Nova"/>
              </a:rPr>
              <a:t>The project explores the relationship between vocational career prediction and personality traits. It focuses on correlating Holland’s code (RIASEC) and the Big Five personality traits Holland’s code categorizes occupations into six types: Realistic, Investigative, Artistic, Social, Conventional.</a:t>
            </a:r>
          </a:p>
          <a:p>
            <a:pPr algn="just">
              <a:lnSpc>
                <a:spcPts val="3393"/>
              </a:lnSpc>
            </a:pPr>
          </a:p>
          <a:p>
            <a:pPr algn="just" marL="523270" indent="-261635" lvl="1">
              <a:lnSpc>
                <a:spcPts val="3393"/>
              </a:lnSpc>
              <a:buFont typeface="Arial"/>
              <a:buChar char="•"/>
            </a:pPr>
            <a:r>
              <a:rPr lang="en-US" sz="2423" spc="48">
                <a:solidFill>
                  <a:srgbClr val="141E20"/>
                </a:solidFill>
                <a:latin typeface="Proxima Nova"/>
              </a:rPr>
              <a:t>The Big Five personality traits are Openness, Conscientiousness, Neuroticism, Agreeableness, and Extraversion. Machine learning algorithms map each Big Five trait to corresponding RIASEC types. </a:t>
            </a:r>
          </a:p>
          <a:p>
            <a:pPr algn="just">
              <a:lnSpc>
                <a:spcPts val="3393"/>
              </a:lnSpc>
            </a:pPr>
          </a:p>
          <a:p>
            <a:pPr algn="just" marL="523270" indent="-261635" lvl="1">
              <a:lnSpc>
                <a:spcPts val="3393"/>
              </a:lnSpc>
              <a:buFont typeface="Arial"/>
              <a:buChar char="•"/>
            </a:pPr>
            <a:r>
              <a:rPr lang="en-US" sz="2423" spc="48">
                <a:solidFill>
                  <a:srgbClr val="141E20"/>
                </a:solidFill>
                <a:latin typeface="Proxima Nova"/>
              </a:rPr>
              <a:t>Visual insights are provided to enhance understanding. Earlier studies focused on either Big Five or RIASEC separately This project integrates both models and provides visual representations. Facilitates interdisciplinary collaboration for deeper insights into human behavior. </a:t>
            </a:r>
          </a:p>
          <a:p>
            <a:pPr algn="just">
              <a:lnSpc>
                <a:spcPts val="3393"/>
              </a:lnSpc>
            </a:pPr>
          </a:p>
          <a:p>
            <a:pPr algn="just" marL="523270" indent="-261635" lvl="1">
              <a:lnSpc>
                <a:spcPts val="3393"/>
              </a:lnSpc>
              <a:buFont typeface="Arial"/>
              <a:buChar char="•"/>
            </a:pPr>
            <a:r>
              <a:rPr lang="en-US" sz="2423" spc="48">
                <a:solidFill>
                  <a:srgbClr val="141E20"/>
                </a:solidFill>
                <a:latin typeface="Proxima Nova"/>
              </a:rPr>
              <a:t>Most of the studies focussed on either the Big 5 personality or RIASEC model separately. Although some studies mapped using psychological factors but did not show visual insights. </a:t>
            </a:r>
          </a:p>
          <a:p>
            <a:pPr algn="just" marL="523270" indent="-261635" lvl="1">
              <a:lnSpc>
                <a:spcPts val="3393"/>
              </a:lnSpc>
              <a:buFont typeface="Arial"/>
              <a:buChar char="•"/>
            </a:pPr>
            <a:r>
              <a:rPr lang="en-US" sz="2423" spc="48">
                <a:solidFill>
                  <a:srgbClr val="141E20"/>
                </a:solidFill>
                <a:latin typeface="Proxima Nova"/>
              </a:rPr>
              <a:t>This grew the motivation behind this paper to be developed. This involves clustering individuals based on their personality surveys and mapping them with RIASEC code, and finally showing visual insights. </a:t>
            </a:r>
          </a:p>
          <a:p>
            <a:pPr algn="just">
              <a:lnSpc>
                <a:spcPts val="3393"/>
              </a:lnSpc>
            </a:pPr>
          </a:p>
          <a:p>
            <a:pPr algn="just" marL="523270" indent="-261635" lvl="1">
              <a:lnSpc>
                <a:spcPts val="3393"/>
              </a:lnSpc>
              <a:buFont typeface="Arial"/>
              <a:buChar char="•"/>
            </a:pPr>
            <a:r>
              <a:rPr lang="en-US" sz="2423" spc="48">
                <a:solidFill>
                  <a:srgbClr val="141E20"/>
                </a:solidFill>
                <a:latin typeface="Proxima Nova"/>
              </a:rPr>
              <a:t>This study can also help researchers from different fields like psychology, sociology, and data science collaborate to gain deeper insights into human behavior. </a:t>
            </a:r>
          </a:p>
          <a:p>
            <a:pPr algn="just">
              <a:lnSpc>
                <a:spcPts val="339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139337" y="254622"/>
            <a:ext cx="11391375" cy="10032378"/>
          </a:xfrm>
          <a:custGeom>
            <a:avLst/>
            <a:gdLst/>
            <a:ahLst/>
            <a:cxnLst/>
            <a:rect r="r" b="b" t="t" l="l"/>
            <a:pathLst>
              <a:path h="10032378" w="11391375">
                <a:moveTo>
                  <a:pt x="0" y="0"/>
                </a:moveTo>
                <a:lnTo>
                  <a:pt x="11391374" y="0"/>
                </a:lnTo>
                <a:lnTo>
                  <a:pt x="11391374" y="10032378"/>
                </a:lnTo>
                <a:lnTo>
                  <a:pt x="0" y="1003237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graphicFrame>
        <p:nvGraphicFramePr>
          <p:cNvPr name="Table 3" id="3"/>
          <p:cNvGraphicFramePr>
            <a:graphicFrameLocks noGrp="true"/>
          </p:cNvGraphicFramePr>
          <p:nvPr/>
        </p:nvGraphicFramePr>
        <p:xfrm>
          <a:off x="685338" y="1750421"/>
          <a:ext cx="16129545" cy="7622779"/>
        </p:xfrm>
        <a:graphic>
          <a:graphicData uri="http://schemas.openxmlformats.org/drawingml/2006/table">
            <a:tbl>
              <a:tblPr/>
              <a:tblGrid>
                <a:gridCol w="3251064"/>
                <a:gridCol w="2592135"/>
                <a:gridCol w="3723602"/>
                <a:gridCol w="6562745"/>
              </a:tblGrid>
              <a:tr h="1257455">
                <a:tc>
                  <a:txBody>
                    <a:bodyPr anchor="t" rtlCol="false"/>
                    <a:lstStyle/>
                    <a:p>
                      <a:pPr algn="ctr">
                        <a:lnSpc>
                          <a:spcPts val="3471"/>
                        </a:lnSpc>
                        <a:defRPr/>
                      </a:pPr>
                      <a:r>
                        <a:rPr lang="en-US" sz="2479">
                          <a:solidFill>
                            <a:srgbClr val="141E20"/>
                          </a:solidFill>
                          <a:latin typeface="Proxima Nova Bold"/>
                        </a:rPr>
                        <a:t>PAPER</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ctr">
                        <a:lnSpc>
                          <a:spcPts val="3471"/>
                        </a:lnSpc>
                        <a:defRPr/>
                      </a:pPr>
                      <a:r>
                        <a:rPr lang="en-US" sz="2479">
                          <a:solidFill>
                            <a:srgbClr val="141E20"/>
                          </a:solidFill>
                          <a:latin typeface="Proxima Nova Bold"/>
                        </a:rPr>
                        <a:t>AUTHORS</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ctr">
                        <a:lnSpc>
                          <a:spcPts val="3471"/>
                        </a:lnSpc>
                        <a:defRPr/>
                      </a:pPr>
                      <a:r>
                        <a:rPr lang="en-US" sz="2479">
                          <a:solidFill>
                            <a:srgbClr val="141E20"/>
                          </a:solidFill>
                          <a:latin typeface="Proxima Nova Bold"/>
                        </a:rPr>
                        <a:t>DATE </a:t>
                      </a:r>
                      <a:endParaRPr lang="en-US" sz="1100"/>
                    </a:p>
                    <a:p>
                      <a:pPr algn="ctr">
                        <a:lnSpc>
                          <a:spcPts val="3471"/>
                        </a:lnSpc>
                      </a:pPr>
                      <a:r>
                        <a:rPr lang="en-US" sz="2479">
                          <a:solidFill>
                            <a:srgbClr val="141E20"/>
                          </a:solidFill>
                          <a:latin typeface="Proxima Nova Bold"/>
                        </a:rPr>
                        <a:t>PUBLISHED</a:t>
                      </a:r>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ctr">
                        <a:lnSpc>
                          <a:spcPts val="3471"/>
                        </a:lnSpc>
                        <a:defRPr/>
                      </a:pPr>
                      <a:r>
                        <a:rPr lang="en-US" sz="2479">
                          <a:solidFill>
                            <a:srgbClr val="141E20"/>
                          </a:solidFill>
                          <a:latin typeface="Proxima Nova Bold"/>
                        </a:rPr>
                        <a:t>REVIEW</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r>
              <a:tr h="1760437">
                <a:tc>
                  <a:txBody>
                    <a:bodyPr anchor="t" rtlCol="false"/>
                    <a:lstStyle/>
                    <a:p>
                      <a:pPr algn="l">
                        <a:lnSpc>
                          <a:spcPts val="2803"/>
                        </a:lnSpc>
                        <a:defRPr/>
                      </a:pP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F. Mairesse, M. A. Walker, M. R. Mehl, and R. K. Moore</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ctr">
                        <a:lnSpc>
                          <a:spcPts val="2803"/>
                        </a:lnSpc>
                        <a:defRPr/>
                      </a:pPr>
                      <a:r>
                        <a:rPr lang="en-US" sz="2002">
                          <a:solidFill>
                            <a:srgbClr val="141E20"/>
                          </a:solidFill>
                          <a:latin typeface="Proxima Nova"/>
                        </a:rPr>
                        <a:t>2022</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The authors propose methods for leveraging linguistic features to accurately identify personality traits, advancing the understanding of how language relates to individual characteristics.</a:t>
                      </a:r>
                      <a:r>
                        <a:rPr lang="en-US" sz="2002">
                          <a:solidFill>
                            <a:srgbClr val="141E20"/>
                          </a:solidFill>
                          <a:latin typeface="Proxima Nova"/>
                        </a:rPr>
                        <a:t> </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r>
              <a:tr h="1760437">
                <a:tc>
                  <a:txBody>
                    <a:bodyPr anchor="t" rtlCol="false"/>
                    <a:lstStyle/>
                    <a:p>
                      <a:pPr algn="l">
                        <a:lnSpc>
                          <a:spcPts val="2803"/>
                        </a:lnSpc>
                        <a:defRPr/>
                      </a:pPr>
                      <a:r>
                        <a:rPr lang="en-US" sz="2002">
                          <a:solidFill>
                            <a:srgbClr val="141E20"/>
                          </a:solidFill>
                          <a:latin typeface="Proxima Nova"/>
                          <a:hlinkClick r:id="rId4" tooltip="http://paperpile.com/b/eXbCaB/2dWT"/>
                        </a:rPr>
                        <a:t>Fast clustering for single cell data using mini-batch k-means,” </a:t>
                      </a:r>
                      <a:r>
                        <a:rPr lang="en-US" sz="2002">
                          <a:solidFill>
                            <a:srgbClr val="141E20"/>
                          </a:solidFill>
                          <a:latin typeface="Proxima Nova Italics"/>
                          <a:hlinkClick r:id="rId5" tooltip="http://paperpile.com/b/eXbCaB/2dWT"/>
                        </a:rPr>
                        <a:t>PLoS computational biology</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 </a:t>
                      </a:r>
                      <a:r>
                        <a:rPr lang="en-US" sz="2002">
                          <a:solidFill>
                            <a:srgbClr val="141E20"/>
                          </a:solidFill>
                          <a:latin typeface="Proxima Nova"/>
                          <a:hlinkClick r:id="rId6" tooltip="http://paperpile.com/b/eXbCaB/2dWT"/>
                        </a:rPr>
                        <a:t>Hicks, S.C., R. Liu, Y. Ni, E. Purdom, and D. </a:t>
                      </a:r>
                      <a:endParaRPr lang="en-US" sz="1100"/>
                    </a:p>
                    <a:p>
                      <a:pPr algn="l">
                        <a:lnSpc>
                          <a:spcPts val="2803"/>
                        </a:lnSpc>
                      </a:pPr>
                      <a:r>
                        <a:rPr lang="en-US" sz="2002">
                          <a:solidFill>
                            <a:srgbClr val="141E20"/>
                          </a:solidFill>
                          <a:latin typeface="Proxima Nova"/>
                          <a:hlinkClick r:id="rId7" tooltip="http://paperpile.com/b/eXbCaB/2dWT"/>
                        </a:rPr>
                        <a:t>Risso</a:t>
                      </a:r>
                    </a:p>
                    <a:p>
                      <a:pPr algn="l">
                        <a:lnSpc>
                          <a:spcPts val="2803"/>
                        </a:lnSpc>
                      </a:pPr>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ctr">
                        <a:lnSpc>
                          <a:spcPts val="2803"/>
                        </a:lnSpc>
                        <a:defRPr/>
                      </a:pPr>
                      <a:r>
                        <a:rPr lang="en-US" sz="2002">
                          <a:solidFill>
                            <a:srgbClr val="141E20"/>
                          </a:solidFill>
                          <a:latin typeface="Proxima Nova"/>
                        </a:rPr>
                        <a:t>2021</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It utilizes a set of hand-engineered features, such as LIWC, SenticNet, NRC Emotion Lexicon, VAD Lexicon, and readability measures.</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r>
              <a:tr h="1422225">
                <a:tc>
                  <a:txBody>
                    <a:bodyPr anchor="t" rtlCol="false"/>
                    <a:lstStyle/>
                    <a:p>
                      <a:pPr algn="l">
                        <a:lnSpc>
                          <a:spcPts val="2803"/>
                        </a:lnSpc>
                        <a:defRPr/>
                      </a:pPr>
                      <a:r>
                        <a:rPr lang="en-US" sz="2002">
                          <a:solidFill>
                            <a:srgbClr val="141E20"/>
                          </a:solidFill>
                          <a:latin typeface="Proxima Nova"/>
                        </a:rPr>
                        <a:t>What is beyond the Big Five?</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Saucier, Gerard, and Lewis R. Goldberg</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ctr">
                        <a:lnSpc>
                          <a:spcPts val="2803"/>
                        </a:lnSpc>
                        <a:defRPr/>
                      </a:pPr>
                      <a:r>
                        <a:rPr lang="en-US" sz="2002">
                          <a:solidFill>
                            <a:srgbClr val="141E20"/>
                          </a:solidFill>
                          <a:latin typeface="Proxima Nova"/>
                        </a:rPr>
                        <a:t>2023</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This paper is about the 1-D CNN n-grams model achieved the personality prediction performance. </a:t>
                      </a:r>
                      <a:endParaRPr lang="en-US" sz="1100"/>
                    </a:p>
                    <a:p>
                      <a:pPr algn="l">
                        <a:lnSpc>
                          <a:spcPts val="2803"/>
                        </a:lnSpc>
                      </a:pPr>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r>
              <a:tr h="1422225">
                <a:tc>
                  <a:txBody>
                    <a:bodyPr anchor="t" rtlCol="false"/>
                    <a:lstStyle/>
                    <a:p>
                      <a:pPr algn="l">
                        <a:lnSpc>
                          <a:spcPts val="2803"/>
                        </a:lnSpc>
                        <a:defRPr/>
                      </a:pPr>
                      <a:r>
                        <a:rPr lang="en-US" sz="2002">
                          <a:solidFill>
                            <a:srgbClr val="141E20"/>
                          </a:solidFill>
                          <a:latin typeface="Proxima Nova"/>
                        </a:rPr>
                        <a:t>Personality and Person-Work Environment Fit”</a:t>
                      </a:r>
                      <a:endParaRPr lang="en-US" sz="1100"/>
                    </a:p>
                    <a:p>
                      <a:pPr algn="l">
                        <a:lnSpc>
                          <a:spcPts val="2803"/>
                        </a:lnSpc>
                      </a:pPr>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 </a:t>
                      </a:r>
                      <a:r>
                        <a:rPr lang="en-US" sz="2002">
                          <a:solidFill>
                            <a:srgbClr val="141E20"/>
                          </a:solidFill>
                          <a:latin typeface="Proxima Nova"/>
                        </a:rPr>
                        <a:t>Batista, Jonatan Santana, Sônia Maria Guedes Gondim.</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ctr">
                        <a:lnSpc>
                          <a:spcPts val="2803"/>
                        </a:lnSpc>
                        <a:defRPr/>
                      </a:pPr>
                      <a:r>
                        <a:rPr lang="en-US" sz="2002">
                          <a:solidFill>
                            <a:srgbClr val="141E20"/>
                          </a:solidFill>
                          <a:latin typeface="Proxima Nova"/>
                        </a:rPr>
                        <a:t>2023</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Conducted a comprehensive review of recent advancements in deep learning-based automated personality prediction.</a:t>
                      </a:r>
                      <a:endParaRPr lang="en-US" sz="1100"/>
                    </a:p>
                  </a:txBody>
                  <a:tcPr marL="172584" marR="172584" marT="172584" marB="172584" anchor="ctr">
                    <a:lnL cmpd="sng" algn="ctr" cap="flat" w="8662">
                      <a:solidFill>
                        <a:srgbClr val="141E20"/>
                      </a:solidFill>
                      <a:prstDash val="solid"/>
                      <a:round/>
                      <a:headEnd type="none" w="med" len="med"/>
                      <a:tailEnd type="none" w="med" len="med"/>
                    </a:lnL>
                    <a:lnR cmpd="sng" algn="ctr" cap="flat" w="8662">
                      <a:solidFill>
                        <a:srgbClr val="141E20"/>
                      </a:solidFill>
                      <a:prstDash val="solid"/>
                      <a:round/>
                      <a:headEnd type="none" w="med" len="med"/>
                      <a:tailEnd type="none" w="med" len="med"/>
                    </a:lnR>
                    <a:lnT cmpd="sng" algn="ctr" cap="flat" w="8662">
                      <a:solidFill>
                        <a:srgbClr val="141E20"/>
                      </a:solidFill>
                      <a:prstDash val="solid"/>
                      <a:round/>
                      <a:headEnd type="none" w="med" len="med"/>
                      <a:tailEnd type="none" w="med" len="med"/>
                    </a:lnT>
                    <a:lnB cmpd="sng" algn="ctr" cap="flat" w="8662">
                      <a:solidFill>
                        <a:srgbClr val="141E20"/>
                      </a:solidFill>
                      <a:prstDash val="solid"/>
                      <a:round/>
                      <a:headEnd type="none" w="med" len="med"/>
                      <a:tailEnd type="none" w="med" len="med"/>
                    </a:lnB>
                  </a:tcPr>
                </a:tc>
              </a:tr>
            </a:tbl>
          </a:graphicData>
        </a:graphic>
      </p:graphicFrame>
      <p:sp>
        <p:nvSpPr>
          <p:cNvPr name="TextBox 4" id="4"/>
          <p:cNvSpPr txBox="true"/>
          <p:nvPr/>
        </p:nvSpPr>
        <p:spPr>
          <a:xfrm rot="0">
            <a:off x="685338" y="457200"/>
            <a:ext cx="16230600" cy="962594"/>
          </a:xfrm>
          <a:prstGeom prst="rect">
            <a:avLst/>
          </a:prstGeom>
        </p:spPr>
        <p:txBody>
          <a:bodyPr anchor="t" rtlCol="false" tIns="0" lIns="0" bIns="0" rIns="0">
            <a:spAutoFit/>
          </a:bodyPr>
          <a:lstStyle/>
          <a:p>
            <a:pPr algn="l">
              <a:lnSpc>
                <a:spcPts val="7840"/>
              </a:lnSpc>
              <a:spcBef>
                <a:spcPct val="0"/>
              </a:spcBef>
            </a:pPr>
            <a:r>
              <a:rPr lang="en-US" sz="5600">
                <a:solidFill>
                  <a:srgbClr val="141E20"/>
                </a:solidFill>
                <a:latin typeface="Proxima Nova Bold"/>
              </a:rPr>
              <a:t>Literature Review</a:t>
            </a:r>
          </a:p>
        </p:txBody>
      </p:sp>
      <p:sp>
        <p:nvSpPr>
          <p:cNvPr name="TextBox 5" id="5"/>
          <p:cNvSpPr txBox="true"/>
          <p:nvPr/>
        </p:nvSpPr>
        <p:spPr>
          <a:xfrm rot="0">
            <a:off x="852799" y="3123907"/>
            <a:ext cx="3131497" cy="1413766"/>
          </a:xfrm>
          <a:prstGeom prst="rect">
            <a:avLst/>
          </a:prstGeom>
        </p:spPr>
        <p:txBody>
          <a:bodyPr anchor="t" rtlCol="false" tIns="0" lIns="0" bIns="0" rIns="0">
            <a:spAutoFit/>
          </a:bodyPr>
          <a:lstStyle/>
          <a:p>
            <a:pPr algn="just">
              <a:lnSpc>
                <a:spcPts val="2803"/>
              </a:lnSpc>
              <a:spcBef>
                <a:spcPct val="0"/>
              </a:spcBef>
            </a:pPr>
            <a:r>
              <a:rPr lang="en-US" sz="2002">
                <a:solidFill>
                  <a:srgbClr val="141E20"/>
                </a:solidFill>
                <a:latin typeface="Proxima Nova"/>
              </a:rPr>
              <a:t>Using linguistic cues for the automatic recognition of personality in conversation and text.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graphicFrame>
        <p:nvGraphicFramePr>
          <p:cNvPr name="Table 3" id="3"/>
          <p:cNvGraphicFramePr>
            <a:graphicFrameLocks noGrp="true"/>
          </p:cNvGraphicFramePr>
          <p:nvPr/>
        </p:nvGraphicFramePr>
        <p:xfrm>
          <a:off x="291902" y="1279240"/>
          <a:ext cx="17704197" cy="8528695"/>
        </p:xfrm>
        <a:graphic>
          <a:graphicData uri="http://schemas.openxmlformats.org/drawingml/2006/table">
            <a:tbl>
              <a:tblPr/>
              <a:tblGrid>
                <a:gridCol w="3627317"/>
                <a:gridCol w="2892129"/>
                <a:gridCol w="4154543"/>
                <a:gridCol w="7030208"/>
              </a:tblGrid>
              <a:tr h="1469927">
                <a:tc>
                  <a:txBody>
                    <a:bodyPr anchor="t" rtlCol="false"/>
                    <a:lstStyle/>
                    <a:p>
                      <a:pPr algn="ctr">
                        <a:lnSpc>
                          <a:spcPts val="3640"/>
                        </a:lnSpc>
                        <a:defRPr/>
                      </a:pPr>
                      <a:r>
                        <a:rPr lang="en-US" sz="2600">
                          <a:solidFill>
                            <a:srgbClr val="141E20"/>
                          </a:solidFill>
                          <a:latin typeface="Proxima Nova Bold"/>
                        </a:rPr>
                        <a:t>PAPER</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3640"/>
                        </a:lnSpc>
                        <a:defRPr/>
                      </a:pPr>
                      <a:r>
                        <a:rPr lang="en-US" sz="2600">
                          <a:solidFill>
                            <a:srgbClr val="141E20"/>
                          </a:solidFill>
                          <a:latin typeface="Proxima Nova Bold"/>
                        </a:rPr>
                        <a:t>AUTHORS</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3640"/>
                        </a:lnSpc>
                        <a:defRPr/>
                      </a:pPr>
                      <a:r>
                        <a:rPr lang="en-US" sz="2600">
                          <a:solidFill>
                            <a:srgbClr val="141E20"/>
                          </a:solidFill>
                          <a:latin typeface="Proxima Nova Bold"/>
                        </a:rPr>
                        <a:t>DATE </a:t>
                      </a:r>
                      <a:endParaRPr lang="en-US" sz="1100"/>
                    </a:p>
                    <a:p>
                      <a:pPr algn="ctr">
                        <a:lnSpc>
                          <a:spcPts val="3640"/>
                        </a:lnSpc>
                      </a:pPr>
                      <a:r>
                        <a:rPr lang="en-US" sz="2600">
                          <a:solidFill>
                            <a:srgbClr val="141E20"/>
                          </a:solidFill>
                          <a:latin typeface="Proxima Nova Bold"/>
                        </a:rPr>
                        <a:t>PUBLISHED</a:t>
                      </a:r>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3640"/>
                        </a:lnSpc>
                        <a:defRPr/>
                      </a:pPr>
                      <a:r>
                        <a:rPr lang="en-US" sz="2600">
                          <a:solidFill>
                            <a:srgbClr val="141E20"/>
                          </a:solidFill>
                          <a:latin typeface="Proxima Nova Bold"/>
                        </a:rPr>
                        <a:t>REVIEW</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r h="1935737">
                <a:tc>
                  <a:txBody>
                    <a:bodyPr anchor="t" rtlCol="false"/>
                    <a:lstStyle/>
                    <a:p>
                      <a:pPr algn="l">
                        <a:lnSpc>
                          <a:spcPts val="2940"/>
                        </a:lnSpc>
                        <a:defRPr/>
                      </a:pP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M. A. Hearst, S. T. Dumais, E. Osuna, J. Platt, and B. Scholkopf</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2940"/>
                        </a:lnSpc>
                        <a:defRPr/>
                      </a:pPr>
                      <a:r>
                        <a:rPr lang="en-US" sz="2100">
                          <a:solidFill>
                            <a:srgbClr val="141E20"/>
                          </a:solidFill>
                          <a:latin typeface="Proxima Nova"/>
                        </a:rPr>
                        <a:t>2024</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The authors give an in-depth review of SVMs, covering its theoretical basis, optimization approaches, and practical applications in a variety of disciplines.</a:t>
                      </a:r>
                      <a:endParaRPr lang="en-US" sz="1100"/>
                    </a:p>
                    <a:p>
                      <a:pPr algn="l">
                        <a:lnSpc>
                          <a:spcPts val="2940"/>
                        </a:lnSpc>
                      </a:pPr>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r h="1940390">
                <a:tc>
                  <a:txBody>
                    <a:bodyPr anchor="t" rtlCol="false"/>
                    <a:lstStyle/>
                    <a:p>
                      <a:pPr algn="l">
                        <a:lnSpc>
                          <a:spcPts val="2940"/>
                        </a:lnSpc>
                        <a:defRPr/>
                      </a:pPr>
                      <a:r>
                        <a:rPr lang="en-US" sz="2100">
                          <a:solidFill>
                            <a:srgbClr val="141E20"/>
                          </a:solidFill>
                          <a:latin typeface="Proxima Nova"/>
                          <a:hlinkClick r:id="rId4" tooltip="http://paperpile.com/b/eXbCaB/2dWT"/>
                        </a:rPr>
                        <a:t>Personality trait detection using bagged svm over bert word embedding ensembles</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A. Kazameini, S. Fatehi, Y. Mehta, S. Eetemadi, E. Cambria</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2940"/>
                        </a:lnSpc>
                        <a:defRPr/>
                      </a:pPr>
                      <a:r>
                        <a:rPr lang="en-US" sz="2100">
                          <a:solidFill>
                            <a:srgbClr val="141E20"/>
                          </a:solidFill>
                          <a:latin typeface="Proxima Nova"/>
                        </a:rPr>
                        <a:t>2020</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39"/>
                        </a:lnSpc>
                        <a:defRPr/>
                      </a:pPr>
                      <a:r>
                        <a:rPr lang="en-US" sz="2099">
                          <a:solidFill>
                            <a:srgbClr val="141E20"/>
                          </a:solidFill>
                          <a:latin typeface="Proxima Nova"/>
                        </a:rPr>
                        <a:t> </a:t>
                      </a:r>
                      <a:r>
                        <a:rPr lang="en-US" sz="2099">
                          <a:solidFill>
                            <a:srgbClr val="141E20"/>
                          </a:solidFill>
                          <a:latin typeface="Proxima Nova"/>
                        </a:rPr>
                        <a:t>Improve the accuracy and robustness of personality detection systems by integrating SVM with BERT word embeddings.</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r h="1935737">
                <a:tc>
                  <a:txBody>
                    <a:bodyPr anchor="t" rtlCol="false"/>
                    <a:lstStyle/>
                    <a:p>
                      <a:pPr algn="l">
                        <a:lnSpc>
                          <a:spcPts val="2940"/>
                        </a:lnSpc>
                        <a:defRPr/>
                      </a:pPr>
                      <a:r>
                        <a:rPr lang="en-US" sz="2100">
                          <a:solidFill>
                            <a:srgbClr val="141E20"/>
                          </a:solidFill>
                          <a:latin typeface="Proxima Nova"/>
                        </a:rPr>
                        <a:t>Recent trends in deep learning based personality detection</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Y. Mehta, N. Majumder, A. Gelbukh, and E. Cambria</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2940"/>
                        </a:lnSpc>
                        <a:defRPr/>
                      </a:pPr>
                      <a:r>
                        <a:rPr lang="en-US" sz="2100">
                          <a:solidFill>
                            <a:srgbClr val="141E20"/>
                          </a:solidFill>
                          <a:latin typeface="Proxima Nova"/>
                        </a:rPr>
                        <a:t>2020</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The authors review the many procedures and techniques used in the field, including advances in neural network topologies, training tactics, and feature extraction methods.</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r h="1246904">
                <a:tc>
                  <a:txBody>
                    <a:bodyPr anchor="t" rtlCol="false"/>
                    <a:lstStyle/>
                    <a:p>
                      <a:pPr algn="l">
                        <a:lnSpc>
                          <a:spcPts val="2940"/>
                        </a:lnSpc>
                        <a:defRPr/>
                      </a:pPr>
                      <a:r>
                        <a:rPr lang="en-US" sz="2100">
                          <a:solidFill>
                            <a:srgbClr val="141E20"/>
                          </a:solidFill>
                          <a:latin typeface="Proxima Nova"/>
                        </a:rPr>
                        <a:t>The hourglass model revisited</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Y. Susanto, A. Livingstone</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2940"/>
                        </a:lnSpc>
                        <a:defRPr/>
                      </a:pPr>
                      <a:r>
                        <a:rPr lang="en-US" sz="2100">
                          <a:solidFill>
                            <a:srgbClr val="141E20"/>
                          </a:solidFill>
                          <a:latin typeface="Proxima Nova"/>
                        </a:rPr>
                        <a:t>2020</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39"/>
                        </a:lnSpc>
                        <a:defRPr/>
                      </a:pPr>
                      <a:r>
                        <a:rPr lang="en-US" sz="2099">
                          <a:solidFill>
                            <a:srgbClr val="141E20"/>
                          </a:solidFill>
                          <a:latin typeface="Proxima Nova"/>
                        </a:rPr>
                        <a:t>The new Hourglass model improved the accuracy of personality prediction.</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bl>
          </a:graphicData>
        </a:graphic>
      </p:graphicFrame>
      <p:sp>
        <p:nvSpPr>
          <p:cNvPr name="TextBox 4" id="4"/>
          <p:cNvSpPr txBox="true"/>
          <p:nvPr/>
        </p:nvSpPr>
        <p:spPr>
          <a:xfrm rot="0">
            <a:off x="291902" y="241015"/>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Literature Review</a:t>
            </a:r>
          </a:p>
        </p:txBody>
      </p:sp>
      <p:sp>
        <p:nvSpPr>
          <p:cNvPr name="TextBox 5" id="5"/>
          <p:cNvSpPr txBox="true"/>
          <p:nvPr/>
        </p:nvSpPr>
        <p:spPr>
          <a:xfrm rot="0">
            <a:off x="538397" y="2846815"/>
            <a:ext cx="3283743" cy="1099185"/>
          </a:xfrm>
          <a:prstGeom prst="rect">
            <a:avLst/>
          </a:prstGeom>
        </p:spPr>
        <p:txBody>
          <a:bodyPr anchor="t" rtlCol="false" tIns="0" lIns="0" bIns="0" rIns="0">
            <a:spAutoFit/>
          </a:bodyPr>
          <a:lstStyle/>
          <a:p>
            <a:pPr algn="just">
              <a:lnSpc>
                <a:spcPts val="2940"/>
              </a:lnSpc>
              <a:spcBef>
                <a:spcPct val="0"/>
              </a:spcBef>
            </a:pPr>
            <a:r>
              <a:rPr lang="en-US" sz="2100">
                <a:solidFill>
                  <a:srgbClr val="141E20"/>
                </a:solidFill>
                <a:latin typeface="Proxima Nova"/>
              </a:rPr>
              <a:t>Support vector machines, Intelligent Systems and their applications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2452299" y="-45112"/>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TextBox 3" id="3"/>
          <p:cNvSpPr txBox="true"/>
          <p:nvPr/>
        </p:nvSpPr>
        <p:spPr>
          <a:xfrm rot="0">
            <a:off x="696451" y="904875"/>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Research Gap</a:t>
            </a:r>
          </a:p>
        </p:txBody>
      </p:sp>
      <p:sp>
        <p:nvSpPr>
          <p:cNvPr name="TextBox 4" id="4"/>
          <p:cNvSpPr txBox="true"/>
          <p:nvPr/>
        </p:nvSpPr>
        <p:spPr>
          <a:xfrm rot="0">
            <a:off x="696451" y="2637531"/>
            <a:ext cx="16562849" cy="4257322"/>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141E20"/>
                </a:solidFill>
                <a:latin typeface="Proxima Nova"/>
              </a:rPr>
              <a:t>Most of the studies focussed on either the Big 5 personality or RIASEC model separately. </a:t>
            </a:r>
          </a:p>
          <a:p>
            <a:pPr algn="l" marL="647700" indent="-323850" lvl="1">
              <a:lnSpc>
                <a:spcPts val="4200"/>
              </a:lnSpc>
              <a:buFont typeface="Arial"/>
              <a:buChar char="•"/>
            </a:pPr>
            <a:r>
              <a:rPr lang="en-US" sz="3000">
                <a:solidFill>
                  <a:srgbClr val="141E20"/>
                </a:solidFill>
                <a:latin typeface="Proxima Nova"/>
              </a:rPr>
              <a:t>Although some studies mapped using psychological factors but did not show visual insights. </a:t>
            </a:r>
          </a:p>
          <a:p>
            <a:pPr algn="l" marL="647700" indent="-323850" lvl="1">
              <a:lnSpc>
                <a:spcPts val="4200"/>
              </a:lnSpc>
              <a:buFont typeface="Arial"/>
              <a:buChar char="•"/>
            </a:pPr>
            <a:r>
              <a:rPr lang="en-US" sz="3000">
                <a:solidFill>
                  <a:srgbClr val="141E20"/>
                </a:solidFill>
                <a:latin typeface="Proxima Nova"/>
              </a:rPr>
              <a:t>This grew the motivation behind this paper to be developed. </a:t>
            </a:r>
          </a:p>
          <a:p>
            <a:pPr algn="l" marL="647700" indent="-323850" lvl="1">
              <a:lnSpc>
                <a:spcPts val="4200"/>
              </a:lnSpc>
              <a:buFont typeface="Arial"/>
              <a:buChar char="•"/>
            </a:pPr>
            <a:r>
              <a:rPr lang="en-US" sz="3000">
                <a:solidFill>
                  <a:srgbClr val="141E20"/>
                </a:solidFill>
                <a:latin typeface="Proxima Nova"/>
              </a:rPr>
              <a:t>This involves clustering individuals based on their personality surveys and mapping them with RIASEC code, and finally showing visual insights. </a:t>
            </a:r>
          </a:p>
          <a:p>
            <a:pPr algn="l" marL="647700" indent="-323850" lvl="1">
              <a:lnSpc>
                <a:spcPts val="4200"/>
              </a:lnSpc>
              <a:buFont typeface="Arial"/>
              <a:buChar char="•"/>
            </a:pPr>
            <a:r>
              <a:rPr lang="en-US" sz="3000">
                <a:solidFill>
                  <a:srgbClr val="141E20"/>
                </a:solidFill>
                <a:latin typeface="Proxima Nova"/>
              </a:rPr>
              <a:t>This study can also help researchers from different fields like psychology, sociology, and data science collaborate to gain deeper insights into human behavior. </a:t>
            </a:r>
          </a:p>
          <a:p>
            <a:pPr algn="l">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21625" y="1580082"/>
            <a:ext cx="13839504" cy="8319936"/>
          </a:xfrm>
          <a:custGeom>
            <a:avLst/>
            <a:gdLst/>
            <a:ahLst/>
            <a:cxnLst/>
            <a:rect r="r" b="b" t="t" l="l"/>
            <a:pathLst>
              <a:path h="8319936" w="13839504">
                <a:moveTo>
                  <a:pt x="0" y="0"/>
                </a:moveTo>
                <a:lnTo>
                  <a:pt x="13839504" y="0"/>
                </a:lnTo>
                <a:lnTo>
                  <a:pt x="13839504" y="8319937"/>
                </a:lnTo>
                <a:lnTo>
                  <a:pt x="0" y="8319937"/>
                </a:lnTo>
                <a:lnTo>
                  <a:pt x="0" y="0"/>
                </a:lnTo>
                <a:close/>
              </a:path>
            </a:pathLst>
          </a:custGeom>
          <a:blipFill>
            <a:blip r:embed="rId2"/>
            <a:stretch>
              <a:fillRect l="0" t="0" r="0" b="0"/>
            </a:stretch>
          </a:blipFill>
        </p:spPr>
      </p:sp>
      <p:sp>
        <p:nvSpPr>
          <p:cNvPr name="TextBox 3" id="3"/>
          <p:cNvSpPr txBox="true"/>
          <p:nvPr/>
        </p:nvSpPr>
        <p:spPr>
          <a:xfrm rot="0">
            <a:off x="3347995" y="537528"/>
            <a:ext cx="11592010" cy="887094"/>
          </a:xfrm>
          <a:prstGeom prst="rect">
            <a:avLst/>
          </a:prstGeom>
        </p:spPr>
        <p:txBody>
          <a:bodyPr anchor="t" rtlCol="false" tIns="0" lIns="0" bIns="0" rIns="0">
            <a:spAutoFit/>
          </a:bodyPr>
          <a:lstStyle/>
          <a:p>
            <a:pPr algn="l">
              <a:lnSpc>
                <a:spcPts val="7280"/>
              </a:lnSpc>
              <a:spcBef>
                <a:spcPct val="0"/>
              </a:spcBef>
            </a:pPr>
            <a:r>
              <a:rPr lang="en-US" sz="5200">
                <a:solidFill>
                  <a:srgbClr val="141E20"/>
                </a:solidFill>
                <a:latin typeface="Proxima Nova Bold"/>
              </a:rPr>
              <a:t>Methodology - Architecture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TextBox 2" id="2"/>
          <p:cNvSpPr txBox="true"/>
          <p:nvPr/>
        </p:nvSpPr>
        <p:spPr>
          <a:xfrm rot="0">
            <a:off x="834308" y="2945553"/>
            <a:ext cx="3736106" cy="4483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Data Acquistion</a:t>
            </a:r>
          </a:p>
        </p:txBody>
      </p:sp>
      <p:sp>
        <p:nvSpPr>
          <p:cNvPr name="Freeform 3" id="3"/>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4" id="4"/>
          <p:cNvSpPr txBox="true"/>
          <p:nvPr/>
        </p:nvSpPr>
        <p:spPr>
          <a:xfrm rot="0">
            <a:off x="11218394" y="3013363"/>
            <a:ext cx="3736106" cy="4483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Feature Selection</a:t>
            </a:r>
          </a:p>
        </p:txBody>
      </p:sp>
      <p:sp>
        <p:nvSpPr>
          <p:cNvPr name="TextBox 5" id="5"/>
          <p:cNvSpPr txBox="true"/>
          <p:nvPr/>
        </p:nvSpPr>
        <p:spPr>
          <a:xfrm rot="0">
            <a:off x="6027740" y="2955078"/>
            <a:ext cx="3736106" cy="9055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Data Cleaning and Preprocessing</a:t>
            </a:r>
          </a:p>
        </p:txBody>
      </p:sp>
      <p:sp>
        <p:nvSpPr>
          <p:cNvPr name="AutoShape 6" id="6"/>
          <p:cNvSpPr/>
          <p:nvPr/>
        </p:nvSpPr>
        <p:spPr>
          <a:xfrm>
            <a:off x="4286225" y="3198283"/>
            <a:ext cx="1892844" cy="0"/>
          </a:xfrm>
          <a:prstGeom prst="line">
            <a:avLst/>
          </a:prstGeom>
          <a:ln cap="flat" w="19050">
            <a:solidFill>
              <a:srgbClr val="141E20"/>
            </a:solidFill>
            <a:prstDash val="solid"/>
            <a:headEnd type="none" len="sm" w="sm"/>
            <a:tailEnd type="none" len="sm" w="sm"/>
          </a:ln>
        </p:spPr>
      </p:sp>
      <p:sp>
        <p:nvSpPr>
          <p:cNvPr name="AutoShape 7" id="7"/>
          <p:cNvSpPr/>
          <p:nvPr/>
        </p:nvSpPr>
        <p:spPr>
          <a:xfrm>
            <a:off x="2112371" y="5570041"/>
            <a:ext cx="884797" cy="0"/>
          </a:xfrm>
          <a:prstGeom prst="line">
            <a:avLst/>
          </a:prstGeom>
          <a:ln cap="flat" w="19050">
            <a:solidFill>
              <a:srgbClr val="141E20"/>
            </a:solidFill>
            <a:prstDash val="solid"/>
            <a:headEnd type="none" len="sm" w="sm"/>
            <a:tailEnd type="none" len="sm" w="sm"/>
          </a:ln>
        </p:spPr>
      </p:sp>
      <p:sp>
        <p:nvSpPr>
          <p:cNvPr name="AutoShape 8" id="8"/>
          <p:cNvSpPr/>
          <p:nvPr/>
        </p:nvSpPr>
        <p:spPr>
          <a:xfrm>
            <a:off x="9656973" y="3256568"/>
            <a:ext cx="1892844" cy="0"/>
          </a:xfrm>
          <a:prstGeom prst="line">
            <a:avLst/>
          </a:prstGeom>
          <a:ln cap="flat" w="19050">
            <a:solidFill>
              <a:srgbClr val="141E20"/>
            </a:solidFill>
            <a:prstDash val="solid"/>
            <a:headEnd type="none" len="sm" w="sm"/>
            <a:tailEnd type="none" len="sm" w="sm"/>
          </a:ln>
        </p:spPr>
      </p:sp>
      <p:sp>
        <p:nvSpPr>
          <p:cNvPr name="AutoShape 9" id="9"/>
          <p:cNvSpPr/>
          <p:nvPr/>
        </p:nvSpPr>
        <p:spPr>
          <a:xfrm>
            <a:off x="14651401" y="3282976"/>
            <a:ext cx="1591406" cy="0"/>
          </a:xfrm>
          <a:prstGeom prst="line">
            <a:avLst/>
          </a:prstGeom>
          <a:ln cap="flat" w="19050">
            <a:solidFill>
              <a:srgbClr val="141E20"/>
            </a:solidFill>
            <a:prstDash val="solid"/>
            <a:headEnd type="none" len="sm" w="sm"/>
            <a:tailEnd type="none" len="sm" w="sm"/>
          </a:ln>
        </p:spPr>
      </p:sp>
      <p:sp>
        <p:nvSpPr>
          <p:cNvPr name="AutoShape 10" id="10"/>
          <p:cNvSpPr/>
          <p:nvPr/>
        </p:nvSpPr>
        <p:spPr>
          <a:xfrm>
            <a:off x="11560589" y="5579566"/>
            <a:ext cx="1261731" cy="0"/>
          </a:xfrm>
          <a:prstGeom prst="line">
            <a:avLst/>
          </a:prstGeom>
          <a:ln cap="flat" w="19050">
            <a:solidFill>
              <a:srgbClr val="141E20"/>
            </a:solidFill>
            <a:prstDash val="solid"/>
            <a:headEnd type="none" len="sm" w="sm"/>
            <a:tailEnd type="none" len="sm" w="sm"/>
          </a:ln>
        </p:spPr>
      </p:sp>
      <p:sp>
        <p:nvSpPr>
          <p:cNvPr name="Freeform 11" id="11"/>
          <p:cNvSpPr/>
          <p:nvPr/>
        </p:nvSpPr>
        <p:spPr>
          <a:xfrm flipH="false" flipV="false" rot="5400000">
            <a:off x="15807026" y="3815978"/>
            <a:ext cx="2376287" cy="1276518"/>
          </a:xfrm>
          <a:custGeom>
            <a:avLst/>
            <a:gdLst/>
            <a:ahLst/>
            <a:cxnLst/>
            <a:rect r="r" b="b" t="t" l="l"/>
            <a:pathLst>
              <a:path h="1276518" w="2376287">
                <a:moveTo>
                  <a:pt x="0" y="0"/>
                </a:moveTo>
                <a:lnTo>
                  <a:pt x="2376288" y="0"/>
                </a:lnTo>
                <a:lnTo>
                  <a:pt x="2376288" y="1276518"/>
                </a:lnTo>
                <a:lnTo>
                  <a:pt x="0" y="12765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78180" y="6198016"/>
            <a:ext cx="2713751" cy="1457800"/>
          </a:xfrm>
          <a:custGeom>
            <a:avLst/>
            <a:gdLst/>
            <a:ahLst/>
            <a:cxnLst/>
            <a:rect r="r" b="b" t="t" l="l"/>
            <a:pathLst>
              <a:path h="1457800" w="2713751">
                <a:moveTo>
                  <a:pt x="0" y="0"/>
                </a:moveTo>
                <a:lnTo>
                  <a:pt x="2713751" y="0"/>
                </a:lnTo>
                <a:lnTo>
                  <a:pt x="2713751" y="1457800"/>
                </a:lnTo>
                <a:lnTo>
                  <a:pt x="0" y="1457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017433" y="983491"/>
            <a:ext cx="687836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Methodology - Flow </a:t>
            </a:r>
          </a:p>
        </p:txBody>
      </p:sp>
      <p:sp>
        <p:nvSpPr>
          <p:cNvPr name="TextBox 14" id="14"/>
          <p:cNvSpPr txBox="true"/>
          <p:nvPr/>
        </p:nvSpPr>
        <p:spPr>
          <a:xfrm rot="0">
            <a:off x="7672570" y="5348393"/>
            <a:ext cx="3504920" cy="1362644"/>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Silhouette score and inertia score evaluation</a:t>
            </a:r>
          </a:p>
        </p:txBody>
      </p:sp>
      <p:sp>
        <p:nvSpPr>
          <p:cNvPr name="TextBox 15" id="15"/>
          <p:cNvSpPr txBox="true"/>
          <p:nvPr/>
        </p:nvSpPr>
        <p:spPr>
          <a:xfrm rot="0">
            <a:off x="834308" y="3477683"/>
            <a:ext cx="3736106" cy="727710"/>
          </a:xfrm>
          <a:prstGeom prst="rect">
            <a:avLst/>
          </a:prstGeom>
        </p:spPr>
        <p:txBody>
          <a:bodyPr anchor="t" rtlCol="false" tIns="0" lIns="0" bIns="0" rIns="0">
            <a:spAutoFit/>
          </a:bodyPr>
          <a:lstStyle/>
          <a:p>
            <a:pPr algn="ctr">
              <a:lnSpc>
                <a:spcPts val="2940"/>
              </a:lnSpc>
              <a:spcBef>
                <a:spcPct val="0"/>
              </a:spcBef>
            </a:pPr>
            <a:r>
              <a:rPr lang="en-US" sz="2100">
                <a:solidFill>
                  <a:srgbClr val="141E20"/>
                </a:solidFill>
                <a:latin typeface="Proxima Nova"/>
              </a:rPr>
              <a:t>Understanding the basics of AI and its potential implications</a:t>
            </a:r>
          </a:p>
        </p:txBody>
      </p:sp>
      <p:sp>
        <p:nvSpPr>
          <p:cNvPr name="TextBox 16" id="16"/>
          <p:cNvSpPr txBox="true"/>
          <p:nvPr/>
        </p:nvSpPr>
        <p:spPr>
          <a:xfrm rot="0">
            <a:off x="12917570" y="5348393"/>
            <a:ext cx="3344091" cy="9055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Splitting Dataset and cluster forming</a:t>
            </a:r>
          </a:p>
        </p:txBody>
      </p:sp>
      <p:sp>
        <p:nvSpPr>
          <p:cNvPr name="TextBox 17" id="17"/>
          <p:cNvSpPr txBox="true"/>
          <p:nvPr/>
        </p:nvSpPr>
        <p:spPr>
          <a:xfrm rot="0">
            <a:off x="2418172" y="7862192"/>
            <a:ext cx="3736106" cy="448288"/>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Visualization</a:t>
            </a:r>
          </a:p>
        </p:txBody>
      </p:sp>
      <p:sp>
        <p:nvSpPr>
          <p:cNvPr name="TextBox 18" id="18"/>
          <p:cNvSpPr txBox="true"/>
          <p:nvPr/>
        </p:nvSpPr>
        <p:spPr>
          <a:xfrm rot="0">
            <a:off x="2069879" y="8348580"/>
            <a:ext cx="4773467" cy="727577"/>
          </a:xfrm>
          <a:prstGeom prst="rect">
            <a:avLst/>
          </a:prstGeom>
        </p:spPr>
        <p:txBody>
          <a:bodyPr anchor="t" rtlCol="false" tIns="0" lIns="0" bIns="0" rIns="0">
            <a:spAutoFit/>
          </a:bodyPr>
          <a:lstStyle/>
          <a:p>
            <a:pPr algn="ctr">
              <a:lnSpc>
                <a:spcPts val="2940"/>
              </a:lnSpc>
              <a:spcBef>
                <a:spcPct val="0"/>
              </a:spcBef>
            </a:pPr>
            <a:r>
              <a:rPr lang="en-US" sz="2100">
                <a:solidFill>
                  <a:srgbClr val="141E20"/>
                </a:solidFill>
                <a:latin typeface="Proxima Nova"/>
              </a:rPr>
              <a:t>Generate heatmaps and scatter plots to visualize trait and career correlations.</a:t>
            </a:r>
          </a:p>
        </p:txBody>
      </p:sp>
      <p:sp>
        <p:nvSpPr>
          <p:cNvPr name="TextBox 19" id="19"/>
          <p:cNvSpPr txBox="true"/>
          <p:nvPr/>
        </p:nvSpPr>
        <p:spPr>
          <a:xfrm rot="0">
            <a:off x="2395547" y="5367443"/>
            <a:ext cx="4285137" cy="815208"/>
          </a:xfrm>
          <a:prstGeom prst="rect">
            <a:avLst/>
          </a:prstGeom>
        </p:spPr>
        <p:txBody>
          <a:bodyPr anchor="t" rtlCol="false" tIns="0" lIns="0" bIns="0" rIns="0">
            <a:spAutoFit/>
          </a:bodyPr>
          <a:lstStyle/>
          <a:p>
            <a:pPr algn="ctr">
              <a:lnSpc>
                <a:spcPts val="3360"/>
              </a:lnSpc>
              <a:spcBef>
                <a:spcPct val="0"/>
              </a:spcBef>
            </a:pPr>
            <a:r>
              <a:rPr lang="en-US" sz="2400" spc="48">
                <a:solidFill>
                  <a:srgbClr val="141E20"/>
                </a:solidFill>
                <a:latin typeface="Proxima Nova Bold"/>
              </a:rPr>
              <a:t>Mapping Traits to RIASEC Codes</a:t>
            </a:r>
          </a:p>
        </p:txBody>
      </p:sp>
      <p:sp>
        <p:nvSpPr>
          <p:cNvPr name="TextBox 20" id="20"/>
          <p:cNvSpPr txBox="true"/>
          <p:nvPr/>
        </p:nvSpPr>
        <p:spPr>
          <a:xfrm rot="0">
            <a:off x="2359555" y="6358373"/>
            <a:ext cx="4929916" cy="1098986"/>
          </a:xfrm>
          <a:prstGeom prst="rect">
            <a:avLst/>
          </a:prstGeom>
        </p:spPr>
        <p:txBody>
          <a:bodyPr anchor="t" rtlCol="false" tIns="0" lIns="0" bIns="0" rIns="0">
            <a:spAutoFit/>
          </a:bodyPr>
          <a:lstStyle/>
          <a:p>
            <a:pPr algn="ctr">
              <a:lnSpc>
                <a:spcPts val="2940"/>
              </a:lnSpc>
            </a:pPr>
            <a:r>
              <a:rPr lang="en-US" sz="2100">
                <a:solidFill>
                  <a:srgbClr val="141E20"/>
                </a:solidFill>
                <a:latin typeface="Proxima Nova"/>
              </a:rPr>
              <a:t>Map identified clusters to Holland's RIASEC codes for career recommendations.</a:t>
            </a:r>
          </a:p>
        </p:txBody>
      </p:sp>
      <p:sp>
        <p:nvSpPr>
          <p:cNvPr name="AutoShape 21" id="21"/>
          <p:cNvSpPr/>
          <p:nvPr/>
        </p:nvSpPr>
        <p:spPr>
          <a:xfrm>
            <a:off x="6027740" y="5661431"/>
            <a:ext cx="1261731" cy="0"/>
          </a:xfrm>
          <a:prstGeom prst="line">
            <a:avLst/>
          </a:prstGeom>
          <a:ln cap="flat" w="19050">
            <a:solidFill>
              <a:srgbClr val="141E2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74995" y="0"/>
            <a:ext cx="11945196" cy="10520128"/>
          </a:xfrm>
          <a:custGeom>
            <a:avLst/>
            <a:gdLst/>
            <a:ahLst/>
            <a:cxnLst/>
            <a:rect r="r" b="b" t="t" l="l"/>
            <a:pathLst>
              <a:path h="10520128" w="11945196">
                <a:moveTo>
                  <a:pt x="0" y="0"/>
                </a:moveTo>
                <a:lnTo>
                  <a:pt x="11945196" y="0"/>
                </a:lnTo>
                <a:lnTo>
                  <a:pt x="11945196"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797529" y="1325644"/>
            <a:ext cx="3950519"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Conclusion</a:t>
            </a:r>
          </a:p>
        </p:txBody>
      </p:sp>
      <p:sp>
        <p:nvSpPr>
          <p:cNvPr name="TextBox 4" id="4"/>
          <p:cNvSpPr txBox="true"/>
          <p:nvPr/>
        </p:nvSpPr>
        <p:spPr>
          <a:xfrm rot="0">
            <a:off x="797529" y="2950044"/>
            <a:ext cx="7901038" cy="6848780"/>
          </a:xfrm>
          <a:prstGeom prst="rect">
            <a:avLst/>
          </a:prstGeom>
        </p:spPr>
        <p:txBody>
          <a:bodyPr anchor="t" rtlCol="false" tIns="0" lIns="0" bIns="0" rIns="0">
            <a:spAutoFit/>
          </a:bodyPr>
          <a:lstStyle/>
          <a:p>
            <a:pPr algn="just">
              <a:lnSpc>
                <a:spcPts val="3640"/>
              </a:lnSpc>
            </a:pPr>
            <a:r>
              <a:rPr lang="en-US" sz="2600" spc="52">
                <a:solidFill>
                  <a:srgbClr val="141E20"/>
                </a:solidFill>
                <a:latin typeface="Proxima Nova"/>
              </a:rPr>
              <a:t>In this study, we presented a comprehensive approach to address the challenge of guiding individuals, particularly young students, in making informed career choices aligned with their interests and traits by visualizing their relationship. The project utilized a combination of Holland's RIASEC model and the Big Five Personality traits, using machine learning algorithms to predict vocational career paths. Overall, the project represents a significant step towards empowering the next generation to make meaningful and fulfilling career choices.</a:t>
            </a:r>
          </a:p>
          <a:p>
            <a:pPr algn="just">
              <a:lnSpc>
                <a:spcPts val="3640"/>
              </a:lnSpc>
            </a:pPr>
          </a:p>
          <a:p>
            <a:pPr algn="just">
              <a:lnSpc>
                <a:spcPts val="3640"/>
              </a:lnSpc>
            </a:pPr>
          </a:p>
          <a:p>
            <a:pPr algn="just">
              <a:lnSpc>
                <a:spcPts val="3640"/>
              </a:lnSpc>
              <a:spcBef>
                <a:spcPct val="0"/>
              </a:spcBef>
            </a:pPr>
          </a:p>
        </p:txBody>
      </p:sp>
      <p:sp>
        <p:nvSpPr>
          <p:cNvPr name="TextBox 5" id="5"/>
          <p:cNvSpPr txBox="true"/>
          <p:nvPr/>
        </p:nvSpPr>
        <p:spPr>
          <a:xfrm rot="0">
            <a:off x="9358262" y="2950044"/>
            <a:ext cx="7901038" cy="4562890"/>
          </a:xfrm>
          <a:prstGeom prst="rect">
            <a:avLst/>
          </a:prstGeom>
        </p:spPr>
        <p:txBody>
          <a:bodyPr anchor="t" rtlCol="false" tIns="0" lIns="0" bIns="0" rIns="0">
            <a:spAutoFit/>
          </a:bodyPr>
          <a:lstStyle/>
          <a:p>
            <a:pPr algn="just">
              <a:lnSpc>
                <a:spcPts val="3640"/>
              </a:lnSpc>
            </a:pPr>
            <a:r>
              <a:rPr lang="en-US" sz="2600" spc="52">
                <a:solidFill>
                  <a:srgbClr val="141E20"/>
                </a:solidFill>
                <a:latin typeface="Proxima Nova"/>
              </a:rPr>
              <a:t>Future work could focus on further refining the predictive models through larger and more diverse datasets. Additionally, integrating additional factors such as aptitude tests, personal values, and preferences could enhance the accuracy and relevance of career predictions. In addition, creating a system for parents who can record down their childrens’ day-to-day activities which in turn can forecast what coursework would interest their children.</a:t>
            </a:r>
          </a:p>
        </p:txBody>
      </p:sp>
      <p:sp>
        <p:nvSpPr>
          <p:cNvPr name="TextBox 6" id="6"/>
          <p:cNvSpPr txBox="true"/>
          <p:nvPr/>
        </p:nvSpPr>
        <p:spPr>
          <a:xfrm rot="0">
            <a:off x="9358262" y="1325644"/>
            <a:ext cx="45705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Future 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DAGFpvqWwgc</dc:identifier>
  <dcterms:modified xsi:type="dcterms:W3CDTF">2011-08-01T06:04:30Z</dcterms:modified>
  <cp:revision>1</cp:revision>
  <dc:title>FOML </dc:title>
</cp:coreProperties>
</file>