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70" r:id="rId4"/>
    <p:sldId id="271" r:id="rId5"/>
    <p:sldId id="273" r:id="rId6"/>
    <p:sldId id="274" r:id="rId7"/>
    <p:sldId id="275" r:id="rId8"/>
    <p:sldId id="263" r:id="rId9"/>
    <p:sldId id="267" r:id="rId10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9D2BC-11A7-B548-74BA-15A895F6D24D}" v="2" dt="2024-11-18T01:21:00.476"/>
    <p1510:client id="{1F285C86-58D5-7D8A-C152-BD74EAA601CA}" v="29" dt="2024-11-18T01:45:35.755"/>
    <p1510:client id="{2AF80871-0947-8CD0-3BFB-4759A249F53C}" v="23" dt="2024-11-18T00:40:36.980"/>
    <p1510:client id="{478BB9C8-4539-B28C-EBC4-86300890DE39}" v="11" dt="2024-11-17T17:28:44.349"/>
    <p1510:client id="{575F2425-3A1C-6814-5168-DCF1EAE55A42}" v="280" dt="2024-11-18T00:57:36.214"/>
    <p1510:client id="{66EAC176-52A2-5D9D-6055-FF91F773C41D}" v="1481" dt="2024-11-18T01:13:14.396"/>
    <p1510:client id="{A305215F-17D2-03B7-25AB-700090490A3D}" v="654" dt="2024-11-17T05:59:11.064"/>
    <p1510:client id="{BE796A0F-F62D-38C5-6CEF-6148F7AB498A}" v="29" dt="2024-11-16T22:25:42.541"/>
    <p1510:client id="{C9B27553-28CA-AA67-0829-2B849BD8A59B}" v="799" dt="2024-11-17T02:57:40.906"/>
    <p1510:client id="{E94F7DC0-C1A0-51D3-22C2-F50C845E82BB}" v="529" dt="2024-11-16T07:20:16.958"/>
    <p1510:client id="{FB0D8C07-7915-54A9-257D-8D73AF6BE686}" v="22" dt="2024-11-16T18:38:44.516"/>
    <p1510:client id="{FD821CE3-B765-764D-9F0B-7970CB5F25B1}" v="1205" dt="2024-11-16T03:40:36.6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F8AAFE-6FBA-4FA3-A7EB-A5E6A1527BB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DA9773-7BBD-4A47-854E-5A030575EC5F}">
      <dgm:prSet/>
      <dgm:spPr/>
      <dgm:t>
        <a:bodyPr/>
        <a:lstStyle/>
        <a:p>
          <a:r>
            <a:rPr lang="en-US" dirty="0"/>
            <a:t>Actionable Insights</a:t>
          </a:r>
        </a:p>
      </dgm:t>
    </dgm:pt>
    <dgm:pt modelId="{DF2DBD0B-DEE8-42A5-929C-430D6F16C582}" type="parTrans" cxnId="{EEF100C1-A3D3-4696-A50A-8181C1232871}">
      <dgm:prSet/>
      <dgm:spPr/>
      <dgm:t>
        <a:bodyPr/>
        <a:lstStyle/>
        <a:p>
          <a:endParaRPr lang="en-US"/>
        </a:p>
      </dgm:t>
    </dgm:pt>
    <dgm:pt modelId="{2C0BD0A1-1787-413D-B713-C0F272D66E34}" type="sibTrans" cxnId="{EEF100C1-A3D3-4696-A50A-8181C1232871}">
      <dgm:prSet/>
      <dgm:spPr/>
      <dgm:t>
        <a:bodyPr/>
        <a:lstStyle/>
        <a:p>
          <a:endParaRPr lang="en-US"/>
        </a:p>
      </dgm:t>
    </dgm:pt>
    <dgm:pt modelId="{378F1B4F-5EB4-4972-BB8C-5A2A8DB2D5BC}">
      <dgm:prSet/>
      <dgm:spPr/>
      <dgm:t>
        <a:bodyPr/>
        <a:lstStyle/>
        <a:p>
          <a:pPr rtl="0"/>
          <a:r>
            <a:rPr lang="en-US" dirty="0"/>
            <a:t>High-Value Buyers</a:t>
          </a:r>
          <a:r>
            <a:rPr lang="en-US" dirty="0">
              <a:latin typeface="Calibri"/>
            </a:rPr>
            <a:t>(Cluster 2) :</a:t>
          </a:r>
          <a:r>
            <a:rPr lang="en-US" dirty="0"/>
            <a:t> </a:t>
          </a:r>
          <a:r>
            <a:rPr lang="en-US" b="1" dirty="0"/>
            <a:t>Exclusive loyalty programs and personalized offers.</a:t>
          </a:r>
        </a:p>
      </dgm:t>
    </dgm:pt>
    <dgm:pt modelId="{9D07F7C2-0B48-467F-9045-A2954B90D5DF}" type="parTrans" cxnId="{03365C3C-8C8F-4CA0-9472-68BB35ED4DDE}">
      <dgm:prSet/>
      <dgm:spPr/>
      <dgm:t>
        <a:bodyPr/>
        <a:lstStyle/>
        <a:p>
          <a:endParaRPr lang="en-US"/>
        </a:p>
      </dgm:t>
    </dgm:pt>
    <dgm:pt modelId="{3597E1A7-D40E-4F65-8619-765F666F6205}" type="sibTrans" cxnId="{03365C3C-8C8F-4CA0-9472-68BB35ED4DDE}">
      <dgm:prSet/>
      <dgm:spPr/>
      <dgm:t>
        <a:bodyPr/>
        <a:lstStyle/>
        <a:p>
          <a:endParaRPr lang="en-US"/>
        </a:p>
      </dgm:t>
    </dgm:pt>
    <dgm:pt modelId="{3690A2AA-4DD5-4065-A358-A6132322A3A5}">
      <dgm:prSet/>
      <dgm:spPr/>
      <dgm:t>
        <a:bodyPr/>
        <a:lstStyle/>
        <a:p>
          <a:pPr rtl="0"/>
          <a:r>
            <a:rPr lang="en-US" dirty="0"/>
            <a:t>Moderate Buyers</a:t>
          </a:r>
          <a:r>
            <a:rPr lang="en-US" dirty="0">
              <a:latin typeface="Calibri"/>
            </a:rPr>
            <a:t>(Cluster 0):</a:t>
          </a:r>
          <a:r>
            <a:rPr lang="en-US" dirty="0"/>
            <a:t> </a:t>
          </a:r>
          <a:r>
            <a:rPr lang="en-US" b="1" dirty="0"/>
            <a:t>Cross-sell, upsell, and seasonal promotions.</a:t>
          </a:r>
        </a:p>
      </dgm:t>
    </dgm:pt>
    <dgm:pt modelId="{095A2A42-9C27-4653-9C70-CA432C39A9A2}" type="parTrans" cxnId="{83B02D55-90E1-410A-A4C6-B75B0902266F}">
      <dgm:prSet/>
      <dgm:spPr/>
      <dgm:t>
        <a:bodyPr/>
        <a:lstStyle/>
        <a:p>
          <a:endParaRPr lang="en-US"/>
        </a:p>
      </dgm:t>
    </dgm:pt>
    <dgm:pt modelId="{10EDCB2D-A1BF-4D65-BE51-AF6D0A24A857}" type="sibTrans" cxnId="{83B02D55-90E1-410A-A4C6-B75B0902266F}">
      <dgm:prSet/>
      <dgm:spPr/>
      <dgm:t>
        <a:bodyPr/>
        <a:lstStyle/>
        <a:p>
          <a:endParaRPr lang="en-US"/>
        </a:p>
      </dgm:t>
    </dgm:pt>
    <dgm:pt modelId="{2358BFA9-C0AC-461D-B6B6-CA16C03D2ADE}">
      <dgm:prSet/>
      <dgm:spPr/>
      <dgm:t>
        <a:bodyPr/>
        <a:lstStyle/>
        <a:p>
          <a:pPr rtl="0"/>
          <a:r>
            <a:rPr lang="en-US" dirty="0"/>
            <a:t>Inactive Buyers</a:t>
          </a:r>
          <a:r>
            <a:rPr lang="en-US" dirty="0">
              <a:latin typeface="Calibri"/>
            </a:rPr>
            <a:t> (Cluster 1):</a:t>
          </a:r>
          <a:r>
            <a:rPr lang="en-US" dirty="0"/>
            <a:t> </a:t>
          </a:r>
          <a:r>
            <a:rPr lang="en-US" b="1" dirty="0"/>
            <a:t>Reactivation campaigns and engagement surveys.</a:t>
          </a:r>
        </a:p>
      </dgm:t>
    </dgm:pt>
    <dgm:pt modelId="{E6C0FF81-80BA-4A78-8F10-98705FEA112E}" type="parTrans" cxnId="{5D99183A-681D-49DD-B9FE-D0101B099794}">
      <dgm:prSet/>
      <dgm:spPr/>
      <dgm:t>
        <a:bodyPr/>
        <a:lstStyle/>
        <a:p>
          <a:endParaRPr lang="en-US"/>
        </a:p>
      </dgm:t>
    </dgm:pt>
    <dgm:pt modelId="{AE4B6EBB-B2F3-4B1A-94DD-DEAF8B74F536}" type="sibTrans" cxnId="{5D99183A-681D-49DD-B9FE-D0101B099794}">
      <dgm:prSet/>
      <dgm:spPr/>
      <dgm:t>
        <a:bodyPr/>
        <a:lstStyle/>
        <a:p>
          <a:endParaRPr lang="en-US"/>
        </a:p>
      </dgm:t>
    </dgm:pt>
    <dgm:pt modelId="{AEF00032-DB3B-4B0F-B746-6FC1A92978C1}">
      <dgm:prSet/>
      <dgm:spPr/>
      <dgm:t>
        <a:bodyPr/>
        <a:lstStyle/>
        <a:p>
          <a:r>
            <a:rPr lang="en-US" dirty="0"/>
            <a:t>Overall: Develop data-driven </a:t>
          </a:r>
          <a:r>
            <a:rPr lang="en-US" b="1" dirty="0"/>
            <a:t>pricing strategies</a:t>
          </a:r>
          <a:r>
            <a:rPr lang="en-US" dirty="0"/>
            <a:t> and monitor customer feedback for continuous improvement.</a:t>
          </a:r>
        </a:p>
      </dgm:t>
    </dgm:pt>
    <dgm:pt modelId="{0E4510F9-117B-49E8-9818-FF18D4800517}" type="parTrans" cxnId="{3F4B9061-FC19-477F-BF4D-05E046BD8E0E}">
      <dgm:prSet/>
      <dgm:spPr/>
      <dgm:t>
        <a:bodyPr/>
        <a:lstStyle/>
        <a:p>
          <a:endParaRPr lang="en-US"/>
        </a:p>
      </dgm:t>
    </dgm:pt>
    <dgm:pt modelId="{C1563E58-454D-41F7-ADC5-B3E3EEFA3328}" type="sibTrans" cxnId="{3F4B9061-FC19-477F-BF4D-05E046BD8E0E}">
      <dgm:prSet/>
      <dgm:spPr/>
      <dgm:t>
        <a:bodyPr/>
        <a:lstStyle/>
        <a:p>
          <a:endParaRPr lang="en-US"/>
        </a:p>
      </dgm:t>
    </dgm:pt>
    <dgm:pt modelId="{3303058C-0382-4B6F-BF43-FBF7CDF0ACE1}">
      <dgm:prSet/>
      <dgm:spPr/>
      <dgm:t>
        <a:bodyPr/>
        <a:lstStyle/>
        <a:p>
          <a:r>
            <a:rPr lang="en-US" dirty="0"/>
            <a:t>Implementation Ideas:</a:t>
          </a:r>
        </a:p>
      </dgm:t>
    </dgm:pt>
    <dgm:pt modelId="{040C2F24-3C5D-4377-AD97-4E4B9F4D886B}" type="parTrans" cxnId="{E06D5ED5-4FC3-4FDC-B0C2-CDCB57082111}">
      <dgm:prSet/>
      <dgm:spPr/>
      <dgm:t>
        <a:bodyPr/>
        <a:lstStyle/>
        <a:p>
          <a:endParaRPr lang="en-US"/>
        </a:p>
      </dgm:t>
    </dgm:pt>
    <dgm:pt modelId="{39C1AF61-9B8F-4EEA-B424-0192718ACB13}" type="sibTrans" cxnId="{E06D5ED5-4FC3-4FDC-B0C2-CDCB57082111}">
      <dgm:prSet/>
      <dgm:spPr/>
      <dgm:t>
        <a:bodyPr/>
        <a:lstStyle/>
        <a:p>
          <a:endParaRPr lang="en-US"/>
        </a:p>
      </dgm:t>
    </dgm:pt>
    <dgm:pt modelId="{ACBDCCCD-9CDD-42F4-B2EB-EBC91556390B}">
      <dgm:prSet/>
      <dgm:spPr/>
      <dgm:t>
        <a:bodyPr/>
        <a:lstStyle/>
        <a:p>
          <a:r>
            <a:rPr lang="en-US" dirty="0"/>
            <a:t>Use </a:t>
          </a:r>
          <a:r>
            <a:rPr lang="en-US" b="1" dirty="0"/>
            <a:t>real-time segmentation dashboards</a:t>
          </a:r>
          <a:r>
            <a:rPr lang="en-US" dirty="0"/>
            <a:t> to track customer behavior.</a:t>
          </a:r>
        </a:p>
      </dgm:t>
    </dgm:pt>
    <dgm:pt modelId="{E1BDF88E-76DA-4805-880B-9FCDDB63AAB1}" type="parTrans" cxnId="{398C5E35-F25F-4C56-8258-CA42729E1F56}">
      <dgm:prSet/>
      <dgm:spPr/>
      <dgm:t>
        <a:bodyPr/>
        <a:lstStyle/>
        <a:p>
          <a:endParaRPr lang="en-US"/>
        </a:p>
      </dgm:t>
    </dgm:pt>
    <dgm:pt modelId="{97BDB488-9B4D-4556-9B56-F90CE4F7C9CF}" type="sibTrans" cxnId="{398C5E35-F25F-4C56-8258-CA42729E1F56}">
      <dgm:prSet/>
      <dgm:spPr/>
      <dgm:t>
        <a:bodyPr/>
        <a:lstStyle/>
        <a:p>
          <a:endParaRPr lang="en-US"/>
        </a:p>
      </dgm:t>
    </dgm:pt>
    <dgm:pt modelId="{E7B07348-E1CC-4237-8AB2-650195E412A0}">
      <dgm:prSet/>
      <dgm:spPr/>
      <dgm:t>
        <a:bodyPr/>
        <a:lstStyle/>
        <a:p>
          <a:r>
            <a:rPr lang="en-US" b="1" dirty="0"/>
            <a:t>Align marketing budgets with high-ROI</a:t>
          </a:r>
          <a:r>
            <a:rPr lang="en-US" dirty="0"/>
            <a:t> segments.</a:t>
          </a:r>
        </a:p>
      </dgm:t>
    </dgm:pt>
    <dgm:pt modelId="{956FA7FB-6CDE-496A-8E9C-99C49B9C03B5}" type="parTrans" cxnId="{9C21B40E-797B-424D-9073-313950BF81D9}">
      <dgm:prSet/>
      <dgm:spPr/>
      <dgm:t>
        <a:bodyPr/>
        <a:lstStyle/>
        <a:p>
          <a:endParaRPr lang="en-US"/>
        </a:p>
      </dgm:t>
    </dgm:pt>
    <dgm:pt modelId="{E878B270-AAC7-47DE-A35A-77DF32776EA2}" type="sibTrans" cxnId="{9C21B40E-797B-424D-9073-313950BF81D9}">
      <dgm:prSet/>
      <dgm:spPr/>
      <dgm:t>
        <a:bodyPr/>
        <a:lstStyle/>
        <a:p>
          <a:endParaRPr lang="en-US"/>
        </a:p>
      </dgm:t>
    </dgm:pt>
    <dgm:pt modelId="{D74BDD95-2C7F-408B-9E2A-DB52E61CC60F}">
      <dgm:prSet/>
      <dgm:spPr/>
      <dgm:t>
        <a:bodyPr/>
        <a:lstStyle/>
        <a:p>
          <a:r>
            <a:rPr lang="en-US" dirty="0"/>
            <a:t>Strategic Value:</a:t>
          </a:r>
        </a:p>
      </dgm:t>
    </dgm:pt>
    <dgm:pt modelId="{AA46D58F-6BC9-48DB-B7F6-D557D795E7B0}" type="parTrans" cxnId="{15C44B70-2336-44B1-BED0-87FA653AB443}">
      <dgm:prSet/>
      <dgm:spPr/>
      <dgm:t>
        <a:bodyPr/>
        <a:lstStyle/>
        <a:p>
          <a:endParaRPr lang="en-US"/>
        </a:p>
      </dgm:t>
    </dgm:pt>
    <dgm:pt modelId="{1326F138-ABBD-42A2-B0A0-C03C2F41E50A}" type="sibTrans" cxnId="{15C44B70-2336-44B1-BED0-87FA653AB443}">
      <dgm:prSet/>
      <dgm:spPr/>
      <dgm:t>
        <a:bodyPr/>
        <a:lstStyle/>
        <a:p>
          <a:endParaRPr lang="en-US"/>
        </a:p>
      </dgm:t>
    </dgm:pt>
    <dgm:pt modelId="{D882EFE3-92C4-41B5-8F96-3BE1E041B48E}">
      <dgm:prSet/>
      <dgm:spPr/>
      <dgm:t>
        <a:bodyPr/>
        <a:lstStyle/>
        <a:p>
          <a:r>
            <a:rPr lang="en-US" b="1" dirty="0"/>
            <a:t>Boost revenue</a:t>
          </a:r>
          <a:r>
            <a:rPr lang="en-US" dirty="0"/>
            <a:t> through tailored customer strategies.</a:t>
          </a:r>
        </a:p>
      </dgm:t>
    </dgm:pt>
    <dgm:pt modelId="{602042C4-D725-4D04-8B11-A5C7E3EC44EE}" type="parTrans" cxnId="{7D1C900A-AED5-48D5-808B-E5890068E9DE}">
      <dgm:prSet/>
      <dgm:spPr/>
      <dgm:t>
        <a:bodyPr/>
        <a:lstStyle/>
        <a:p>
          <a:endParaRPr lang="en-US"/>
        </a:p>
      </dgm:t>
    </dgm:pt>
    <dgm:pt modelId="{4A920838-6DCB-4350-A090-561F6FC51253}" type="sibTrans" cxnId="{7D1C900A-AED5-48D5-808B-E5890068E9DE}">
      <dgm:prSet/>
      <dgm:spPr/>
      <dgm:t>
        <a:bodyPr/>
        <a:lstStyle/>
        <a:p>
          <a:endParaRPr lang="en-US"/>
        </a:p>
      </dgm:t>
    </dgm:pt>
    <dgm:pt modelId="{523A8AFC-67C0-4C40-88A2-D71D7D1EC999}">
      <dgm:prSet/>
      <dgm:spPr/>
      <dgm:t>
        <a:bodyPr/>
        <a:lstStyle/>
        <a:p>
          <a:r>
            <a:rPr lang="en-US" b="1" dirty="0"/>
            <a:t>Enhance retention and reduce churn</a:t>
          </a:r>
          <a:r>
            <a:rPr lang="en-US" dirty="0"/>
            <a:t> through proactive engagement.</a:t>
          </a:r>
        </a:p>
      </dgm:t>
    </dgm:pt>
    <dgm:pt modelId="{E856D7A2-97B2-4AF9-A5DD-07A7D23817D0}" type="parTrans" cxnId="{785113FB-57EF-480B-A8C9-0899DEA4885F}">
      <dgm:prSet/>
      <dgm:spPr/>
      <dgm:t>
        <a:bodyPr/>
        <a:lstStyle/>
        <a:p>
          <a:endParaRPr lang="en-US"/>
        </a:p>
      </dgm:t>
    </dgm:pt>
    <dgm:pt modelId="{93BFB61A-5091-4345-90F9-A42BDB77BB30}" type="sibTrans" cxnId="{785113FB-57EF-480B-A8C9-0899DEA4885F}">
      <dgm:prSet/>
      <dgm:spPr/>
      <dgm:t>
        <a:bodyPr/>
        <a:lstStyle/>
        <a:p>
          <a:endParaRPr lang="en-US"/>
        </a:p>
      </dgm:t>
    </dgm:pt>
    <dgm:pt modelId="{5E3ACABA-BB44-4007-91B7-09C9F1462AFE}">
      <dgm:prSet/>
      <dgm:spPr/>
      <dgm:t>
        <a:bodyPr/>
        <a:lstStyle/>
        <a:p>
          <a:r>
            <a:rPr lang="en-US" b="1" dirty="0"/>
            <a:t>Strengthen customer relationships</a:t>
          </a:r>
          <a:r>
            <a:rPr lang="en-US" dirty="0"/>
            <a:t> by addressing specific needs and behaviors.</a:t>
          </a:r>
        </a:p>
      </dgm:t>
    </dgm:pt>
    <dgm:pt modelId="{0FB48814-AA5B-4EBB-BEA9-DDFC9875090E}" type="parTrans" cxnId="{F0A58AF3-7E3E-49FD-A60C-740D925CDED5}">
      <dgm:prSet/>
      <dgm:spPr/>
      <dgm:t>
        <a:bodyPr/>
        <a:lstStyle/>
        <a:p>
          <a:endParaRPr lang="en-US"/>
        </a:p>
      </dgm:t>
    </dgm:pt>
    <dgm:pt modelId="{F37E85B4-8E61-4F4E-9DCD-35B95AE2EE21}" type="sibTrans" cxnId="{F0A58AF3-7E3E-49FD-A60C-740D925CDED5}">
      <dgm:prSet/>
      <dgm:spPr/>
      <dgm:t>
        <a:bodyPr/>
        <a:lstStyle/>
        <a:p>
          <a:endParaRPr lang="en-US"/>
        </a:p>
      </dgm:t>
    </dgm:pt>
    <dgm:pt modelId="{89B61314-8249-43EF-B991-A135438FF7A2}">
      <dgm:prSet phldr="0"/>
      <dgm:spPr/>
      <dgm:t>
        <a:bodyPr/>
        <a:lstStyle/>
        <a:p>
          <a:r>
            <a:rPr lang="en-US" dirty="0"/>
            <a:t>Establish a </a:t>
          </a:r>
          <a:r>
            <a:rPr lang="en-US" b="1" dirty="0"/>
            <a:t>quarterly review</a:t>
          </a:r>
          <a:r>
            <a:rPr lang="en-US" dirty="0"/>
            <a:t> process to reassess cluster assignments and adjust strategies accordingly.</a:t>
          </a:r>
          <a:endParaRPr lang="en-US" dirty="0">
            <a:latin typeface="Calibri"/>
          </a:endParaRPr>
        </a:p>
      </dgm:t>
    </dgm:pt>
    <dgm:pt modelId="{CEC2269C-F2E7-4A48-B247-D2A3853CEDED}" type="parTrans" cxnId="{C8529BE1-99E4-4FD1-BA74-103D541CB7C5}">
      <dgm:prSet/>
      <dgm:spPr/>
    </dgm:pt>
    <dgm:pt modelId="{BA578BD6-71EB-42C8-B253-73FD3E13CF81}" type="sibTrans" cxnId="{C8529BE1-99E4-4FD1-BA74-103D541CB7C5}">
      <dgm:prSet/>
      <dgm:spPr/>
    </dgm:pt>
    <dgm:pt modelId="{56E9F261-CD44-448F-8053-0632F5D016B5}" type="pres">
      <dgm:prSet presAssocID="{88F8AAFE-6FBA-4FA3-A7EB-A5E6A1527BB7}" presName="linear" presStyleCnt="0">
        <dgm:presLayoutVars>
          <dgm:dir/>
          <dgm:animLvl val="lvl"/>
          <dgm:resizeHandles val="exact"/>
        </dgm:presLayoutVars>
      </dgm:prSet>
      <dgm:spPr/>
    </dgm:pt>
    <dgm:pt modelId="{525CCFFB-6C60-4322-A767-3F94915F12C4}" type="pres">
      <dgm:prSet presAssocID="{77DA9773-7BBD-4A47-854E-5A030575EC5F}" presName="parentLin" presStyleCnt="0"/>
      <dgm:spPr/>
    </dgm:pt>
    <dgm:pt modelId="{C7CE465E-DC46-4383-B94E-56D699DA764F}" type="pres">
      <dgm:prSet presAssocID="{77DA9773-7BBD-4A47-854E-5A030575EC5F}" presName="parentLeftMargin" presStyleLbl="node1" presStyleIdx="0" presStyleCnt="3"/>
      <dgm:spPr/>
    </dgm:pt>
    <dgm:pt modelId="{3D614E9B-8A12-4681-A341-38BADC784839}" type="pres">
      <dgm:prSet presAssocID="{77DA9773-7BBD-4A47-854E-5A030575EC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CAE88DC-7974-4224-81C9-6CC76143E1D1}" type="pres">
      <dgm:prSet presAssocID="{77DA9773-7BBD-4A47-854E-5A030575EC5F}" presName="negativeSpace" presStyleCnt="0"/>
      <dgm:spPr/>
    </dgm:pt>
    <dgm:pt modelId="{4AABB155-0559-4499-AD49-6A01E7F2CE8A}" type="pres">
      <dgm:prSet presAssocID="{77DA9773-7BBD-4A47-854E-5A030575EC5F}" presName="childText" presStyleLbl="conFgAcc1" presStyleIdx="0" presStyleCnt="3">
        <dgm:presLayoutVars>
          <dgm:bulletEnabled val="1"/>
        </dgm:presLayoutVars>
      </dgm:prSet>
      <dgm:spPr/>
    </dgm:pt>
    <dgm:pt modelId="{B7A57729-59A3-48BA-9E2C-C372EFDCDB6F}" type="pres">
      <dgm:prSet presAssocID="{2C0BD0A1-1787-413D-B713-C0F272D66E34}" presName="spaceBetweenRectangles" presStyleCnt="0"/>
      <dgm:spPr/>
    </dgm:pt>
    <dgm:pt modelId="{4A7247A7-8D56-455F-B913-9273918F487B}" type="pres">
      <dgm:prSet presAssocID="{3303058C-0382-4B6F-BF43-FBF7CDF0ACE1}" presName="parentLin" presStyleCnt="0"/>
      <dgm:spPr/>
    </dgm:pt>
    <dgm:pt modelId="{535F8C28-4E78-4465-9069-7D2658085D07}" type="pres">
      <dgm:prSet presAssocID="{3303058C-0382-4B6F-BF43-FBF7CDF0ACE1}" presName="parentLeftMargin" presStyleLbl="node1" presStyleIdx="0" presStyleCnt="3"/>
      <dgm:spPr/>
    </dgm:pt>
    <dgm:pt modelId="{78ECCCD9-7135-431B-BD3D-4312C8995F0C}" type="pres">
      <dgm:prSet presAssocID="{3303058C-0382-4B6F-BF43-FBF7CDF0AC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F8F2E66-48F1-4259-A5E8-8884C404C906}" type="pres">
      <dgm:prSet presAssocID="{3303058C-0382-4B6F-BF43-FBF7CDF0ACE1}" presName="negativeSpace" presStyleCnt="0"/>
      <dgm:spPr/>
    </dgm:pt>
    <dgm:pt modelId="{F238F237-4A01-43AE-B164-B56CCB327E17}" type="pres">
      <dgm:prSet presAssocID="{3303058C-0382-4B6F-BF43-FBF7CDF0ACE1}" presName="childText" presStyleLbl="conFgAcc1" presStyleIdx="1" presStyleCnt="3">
        <dgm:presLayoutVars>
          <dgm:bulletEnabled val="1"/>
        </dgm:presLayoutVars>
      </dgm:prSet>
      <dgm:spPr/>
    </dgm:pt>
    <dgm:pt modelId="{351E19FF-B834-43C6-8C42-A2B9AFC9E186}" type="pres">
      <dgm:prSet presAssocID="{39C1AF61-9B8F-4EEA-B424-0192718ACB13}" presName="spaceBetweenRectangles" presStyleCnt="0"/>
      <dgm:spPr/>
    </dgm:pt>
    <dgm:pt modelId="{95BF6542-74CA-4D87-BE6D-12B09330EDF2}" type="pres">
      <dgm:prSet presAssocID="{D74BDD95-2C7F-408B-9E2A-DB52E61CC60F}" presName="parentLin" presStyleCnt="0"/>
      <dgm:spPr/>
    </dgm:pt>
    <dgm:pt modelId="{3F2718EF-2ACC-4095-8B5E-A70D87E7897A}" type="pres">
      <dgm:prSet presAssocID="{D74BDD95-2C7F-408B-9E2A-DB52E61CC60F}" presName="parentLeftMargin" presStyleLbl="node1" presStyleIdx="1" presStyleCnt="3"/>
      <dgm:spPr/>
    </dgm:pt>
    <dgm:pt modelId="{4C5866EC-05C6-4145-B22A-8C2A54D461CE}" type="pres">
      <dgm:prSet presAssocID="{D74BDD95-2C7F-408B-9E2A-DB52E61CC60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FDE613-98FD-467D-9300-E922E72071AA}" type="pres">
      <dgm:prSet presAssocID="{D74BDD95-2C7F-408B-9E2A-DB52E61CC60F}" presName="negativeSpace" presStyleCnt="0"/>
      <dgm:spPr/>
    </dgm:pt>
    <dgm:pt modelId="{181A8DE9-5424-497E-8312-187F97E3342C}" type="pres">
      <dgm:prSet presAssocID="{D74BDD95-2C7F-408B-9E2A-DB52E61CC6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1C900A-AED5-48D5-808B-E5890068E9DE}" srcId="{D74BDD95-2C7F-408B-9E2A-DB52E61CC60F}" destId="{D882EFE3-92C4-41B5-8F96-3BE1E041B48E}" srcOrd="0" destOrd="0" parTransId="{602042C4-D725-4D04-8B11-A5C7E3EC44EE}" sibTransId="{4A920838-6DCB-4350-A090-561F6FC51253}"/>
    <dgm:cxn modelId="{BE03F10D-4110-4E96-AC2D-F167C2AFF3E3}" type="presOf" srcId="{523A8AFC-67C0-4C40-88A2-D71D7D1EC999}" destId="{181A8DE9-5424-497E-8312-187F97E3342C}" srcOrd="0" destOrd="1" presId="urn:microsoft.com/office/officeart/2005/8/layout/list1"/>
    <dgm:cxn modelId="{9C21B40E-797B-424D-9073-313950BF81D9}" srcId="{3303058C-0382-4B6F-BF43-FBF7CDF0ACE1}" destId="{E7B07348-E1CC-4237-8AB2-650195E412A0}" srcOrd="2" destOrd="0" parTransId="{956FA7FB-6CDE-496A-8E9C-99C49B9C03B5}" sibTransId="{E878B270-AAC7-47DE-A35A-77DF32776EA2}"/>
    <dgm:cxn modelId="{2671241C-83FB-440E-A738-CD21D375A8D3}" type="presOf" srcId="{378F1B4F-5EB4-4972-BB8C-5A2A8DB2D5BC}" destId="{4AABB155-0559-4499-AD49-6A01E7F2CE8A}" srcOrd="0" destOrd="0" presId="urn:microsoft.com/office/officeart/2005/8/layout/list1"/>
    <dgm:cxn modelId="{29E1F61D-DEB2-4DAD-9561-610631C3A30F}" type="presOf" srcId="{89B61314-8249-43EF-B991-A135438FF7A2}" destId="{F238F237-4A01-43AE-B164-B56CCB327E17}" srcOrd="0" destOrd="1" presId="urn:microsoft.com/office/officeart/2005/8/layout/list1"/>
    <dgm:cxn modelId="{9B54742B-79F3-4B3E-86D5-73027B4648A3}" type="presOf" srcId="{77DA9773-7BBD-4A47-854E-5A030575EC5F}" destId="{3D614E9B-8A12-4681-A341-38BADC784839}" srcOrd="1" destOrd="0" presId="urn:microsoft.com/office/officeart/2005/8/layout/list1"/>
    <dgm:cxn modelId="{01CE1634-67AD-4BB7-9454-C457A54653F7}" type="presOf" srcId="{2358BFA9-C0AC-461D-B6B6-CA16C03D2ADE}" destId="{4AABB155-0559-4499-AD49-6A01E7F2CE8A}" srcOrd="0" destOrd="2" presId="urn:microsoft.com/office/officeart/2005/8/layout/list1"/>
    <dgm:cxn modelId="{398C5E35-F25F-4C56-8258-CA42729E1F56}" srcId="{3303058C-0382-4B6F-BF43-FBF7CDF0ACE1}" destId="{ACBDCCCD-9CDD-42F4-B2EB-EBC91556390B}" srcOrd="0" destOrd="0" parTransId="{E1BDF88E-76DA-4805-880B-9FCDDB63AAB1}" sibTransId="{97BDB488-9B4D-4556-9B56-F90CE4F7C9CF}"/>
    <dgm:cxn modelId="{5D99183A-681D-49DD-B9FE-D0101B099794}" srcId="{77DA9773-7BBD-4A47-854E-5A030575EC5F}" destId="{2358BFA9-C0AC-461D-B6B6-CA16C03D2ADE}" srcOrd="2" destOrd="0" parTransId="{E6C0FF81-80BA-4A78-8F10-98705FEA112E}" sibTransId="{AE4B6EBB-B2F3-4B1A-94DD-DEAF8B74F536}"/>
    <dgm:cxn modelId="{03365C3C-8C8F-4CA0-9472-68BB35ED4DDE}" srcId="{77DA9773-7BBD-4A47-854E-5A030575EC5F}" destId="{378F1B4F-5EB4-4972-BB8C-5A2A8DB2D5BC}" srcOrd="0" destOrd="0" parTransId="{9D07F7C2-0B48-467F-9045-A2954B90D5DF}" sibTransId="{3597E1A7-D40E-4F65-8619-765F666F6205}"/>
    <dgm:cxn modelId="{8EB25F40-9045-4FCD-AB3D-A74FC65424FD}" type="presOf" srcId="{ACBDCCCD-9CDD-42F4-B2EB-EBC91556390B}" destId="{F238F237-4A01-43AE-B164-B56CCB327E17}" srcOrd="0" destOrd="0" presId="urn:microsoft.com/office/officeart/2005/8/layout/list1"/>
    <dgm:cxn modelId="{3BADCF5B-00DE-4D15-A8F1-058CFFB21A6E}" type="presOf" srcId="{AEF00032-DB3B-4B0F-B746-6FC1A92978C1}" destId="{4AABB155-0559-4499-AD49-6A01E7F2CE8A}" srcOrd="0" destOrd="3" presId="urn:microsoft.com/office/officeart/2005/8/layout/list1"/>
    <dgm:cxn modelId="{3F4B9061-FC19-477F-BF4D-05E046BD8E0E}" srcId="{77DA9773-7BBD-4A47-854E-5A030575EC5F}" destId="{AEF00032-DB3B-4B0F-B746-6FC1A92978C1}" srcOrd="3" destOrd="0" parTransId="{0E4510F9-117B-49E8-9818-FF18D4800517}" sibTransId="{C1563E58-454D-41F7-ADC5-B3E3EEFA3328}"/>
    <dgm:cxn modelId="{4A162149-4940-4533-A7B2-5D8011349526}" type="presOf" srcId="{D74BDD95-2C7F-408B-9E2A-DB52E61CC60F}" destId="{4C5866EC-05C6-4145-B22A-8C2A54D461CE}" srcOrd="1" destOrd="0" presId="urn:microsoft.com/office/officeart/2005/8/layout/list1"/>
    <dgm:cxn modelId="{736ABE4B-28B1-4F6A-9639-B3814C4ADF5C}" type="presOf" srcId="{88F8AAFE-6FBA-4FA3-A7EB-A5E6A1527BB7}" destId="{56E9F261-CD44-448F-8053-0632F5D016B5}" srcOrd="0" destOrd="0" presId="urn:microsoft.com/office/officeart/2005/8/layout/list1"/>
    <dgm:cxn modelId="{15C44B70-2336-44B1-BED0-87FA653AB443}" srcId="{88F8AAFE-6FBA-4FA3-A7EB-A5E6A1527BB7}" destId="{D74BDD95-2C7F-408B-9E2A-DB52E61CC60F}" srcOrd="2" destOrd="0" parTransId="{AA46D58F-6BC9-48DB-B7F6-D557D795E7B0}" sibTransId="{1326F138-ABBD-42A2-B0A0-C03C2F41E50A}"/>
    <dgm:cxn modelId="{83B02D55-90E1-410A-A4C6-B75B0902266F}" srcId="{77DA9773-7BBD-4A47-854E-5A030575EC5F}" destId="{3690A2AA-4DD5-4065-A358-A6132322A3A5}" srcOrd="1" destOrd="0" parTransId="{095A2A42-9C27-4653-9C70-CA432C39A9A2}" sibTransId="{10EDCB2D-A1BF-4D65-BE51-AF6D0A24A857}"/>
    <dgm:cxn modelId="{73D84A5A-2D8D-4775-B4F4-05EEC437EE42}" type="presOf" srcId="{5E3ACABA-BB44-4007-91B7-09C9F1462AFE}" destId="{181A8DE9-5424-497E-8312-187F97E3342C}" srcOrd="0" destOrd="2" presId="urn:microsoft.com/office/officeart/2005/8/layout/list1"/>
    <dgm:cxn modelId="{E9DC6686-6A2B-4117-96FC-2A44787B8C2B}" type="presOf" srcId="{3303058C-0382-4B6F-BF43-FBF7CDF0ACE1}" destId="{535F8C28-4E78-4465-9069-7D2658085D07}" srcOrd="0" destOrd="0" presId="urn:microsoft.com/office/officeart/2005/8/layout/list1"/>
    <dgm:cxn modelId="{30E28587-B17F-4DB8-A609-F43B8C18FF12}" type="presOf" srcId="{E7B07348-E1CC-4237-8AB2-650195E412A0}" destId="{F238F237-4A01-43AE-B164-B56CCB327E17}" srcOrd="0" destOrd="2" presId="urn:microsoft.com/office/officeart/2005/8/layout/list1"/>
    <dgm:cxn modelId="{95C048AF-CFCD-4173-A7E8-42CBC1E448F0}" type="presOf" srcId="{D882EFE3-92C4-41B5-8F96-3BE1E041B48E}" destId="{181A8DE9-5424-497E-8312-187F97E3342C}" srcOrd="0" destOrd="0" presId="urn:microsoft.com/office/officeart/2005/8/layout/list1"/>
    <dgm:cxn modelId="{EEF100C1-A3D3-4696-A50A-8181C1232871}" srcId="{88F8AAFE-6FBA-4FA3-A7EB-A5E6A1527BB7}" destId="{77DA9773-7BBD-4A47-854E-5A030575EC5F}" srcOrd="0" destOrd="0" parTransId="{DF2DBD0B-DEE8-42A5-929C-430D6F16C582}" sibTransId="{2C0BD0A1-1787-413D-B713-C0F272D66E34}"/>
    <dgm:cxn modelId="{961265C8-BCE7-44DD-B717-CAB0893D0F88}" type="presOf" srcId="{3303058C-0382-4B6F-BF43-FBF7CDF0ACE1}" destId="{78ECCCD9-7135-431B-BD3D-4312C8995F0C}" srcOrd="1" destOrd="0" presId="urn:microsoft.com/office/officeart/2005/8/layout/list1"/>
    <dgm:cxn modelId="{E06D5ED5-4FC3-4FDC-B0C2-CDCB57082111}" srcId="{88F8AAFE-6FBA-4FA3-A7EB-A5E6A1527BB7}" destId="{3303058C-0382-4B6F-BF43-FBF7CDF0ACE1}" srcOrd="1" destOrd="0" parTransId="{040C2F24-3C5D-4377-AD97-4E4B9F4D886B}" sibTransId="{39C1AF61-9B8F-4EEA-B424-0192718ACB13}"/>
    <dgm:cxn modelId="{3A268ADC-AE9E-4B1D-98F4-9952961B0383}" type="presOf" srcId="{D74BDD95-2C7F-408B-9E2A-DB52E61CC60F}" destId="{3F2718EF-2ACC-4095-8B5E-A70D87E7897A}" srcOrd="0" destOrd="0" presId="urn:microsoft.com/office/officeart/2005/8/layout/list1"/>
    <dgm:cxn modelId="{C8529BE1-99E4-4FD1-BA74-103D541CB7C5}" srcId="{3303058C-0382-4B6F-BF43-FBF7CDF0ACE1}" destId="{89B61314-8249-43EF-B991-A135438FF7A2}" srcOrd="1" destOrd="0" parTransId="{CEC2269C-F2E7-4A48-B247-D2A3853CEDED}" sibTransId="{BA578BD6-71EB-42C8-B253-73FD3E13CF81}"/>
    <dgm:cxn modelId="{95772AEB-BD12-4D62-874C-195FE99B7D33}" type="presOf" srcId="{77DA9773-7BBD-4A47-854E-5A030575EC5F}" destId="{C7CE465E-DC46-4383-B94E-56D699DA764F}" srcOrd="0" destOrd="0" presId="urn:microsoft.com/office/officeart/2005/8/layout/list1"/>
    <dgm:cxn modelId="{D3B98CEF-8C74-4FA5-BBCF-8BECBFB3CFCA}" type="presOf" srcId="{3690A2AA-4DD5-4065-A358-A6132322A3A5}" destId="{4AABB155-0559-4499-AD49-6A01E7F2CE8A}" srcOrd="0" destOrd="1" presId="urn:microsoft.com/office/officeart/2005/8/layout/list1"/>
    <dgm:cxn modelId="{F0A58AF3-7E3E-49FD-A60C-740D925CDED5}" srcId="{D74BDD95-2C7F-408B-9E2A-DB52E61CC60F}" destId="{5E3ACABA-BB44-4007-91B7-09C9F1462AFE}" srcOrd="2" destOrd="0" parTransId="{0FB48814-AA5B-4EBB-BEA9-DDFC9875090E}" sibTransId="{F37E85B4-8E61-4F4E-9DCD-35B95AE2EE21}"/>
    <dgm:cxn modelId="{785113FB-57EF-480B-A8C9-0899DEA4885F}" srcId="{D74BDD95-2C7F-408B-9E2A-DB52E61CC60F}" destId="{523A8AFC-67C0-4C40-88A2-D71D7D1EC999}" srcOrd="1" destOrd="0" parTransId="{E856D7A2-97B2-4AF9-A5DD-07A7D23817D0}" sibTransId="{93BFB61A-5091-4345-90F9-A42BDB77BB30}"/>
    <dgm:cxn modelId="{169D1927-87F1-419D-9DCE-B5792E6A5EC3}" type="presParOf" srcId="{56E9F261-CD44-448F-8053-0632F5D016B5}" destId="{525CCFFB-6C60-4322-A767-3F94915F12C4}" srcOrd="0" destOrd="0" presId="urn:microsoft.com/office/officeart/2005/8/layout/list1"/>
    <dgm:cxn modelId="{64664FCA-0635-4635-A918-03FD2EB3AE52}" type="presParOf" srcId="{525CCFFB-6C60-4322-A767-3F94915F12C4}" destId="{C7CE465E-DC46-4383-B94E-56D699DA764F}" srcOrd="0" destOrd="0" presId="urn:microsoft.com/office/officeart/2005/8/layout/list1"/>
    <dgm:cxn modelId="{77825895-807F-4AE2-986B-F3DF38B87482}" type="presParOf" srcId="{525CCFFB-6C60-4322-A767-3F94915F12C4}" destId="{3D614E9B-8A12-4681-A341-38BADC784839}" srcOrd="1" destOrd="0" presId="urn:microsoft.com/office/officeart/2005/8/layout/list1"/>
    <dgm:cxn modelId="{C8E8D007-9272-4825-BBCA-74763910CFFF}" type="presParOf" srcId="{56E9F261-CD44-448F-8053-0632F5D016B5}" destId="{7CAE88DC-7974-4224-81C9-6CC76143E1D1}" srcOrd="1" destOrd="0" presId="urn:microsoft.com/office/officeart/2005/8/layout/list1"/>
    <dgm:cxn modelId="{AF100697-C2F4-4E9D-B4BB-8348C0AD4EB7}" type="presParOf" srcId="{56E9F261-CD44-448F-8053-0632F5D016B5}" destId="{4AABB155-0559-4499-AD49-6A01E7F2CE8A}" srcOrd="2" destOrd="0" presId="urn:microsoft.com/office/officeart/2005/8/layout/list1"/>
    <dgm:cxn modelId="{0047CDDA-956E-4321-8E55-6787F3709ABF}" type="presParOf" srcId="{56E9F261-CD44-448F-8053-0632F5D016B5}" destId="{B7A57729-59A3-48BA-9E2C-C372EFDCDB6F}" srcOrd="3" destOrd="0" presId="urn:microsoft.com/office/officeart/2005/8/layout/list1"/>
    <dgm:cxn modelId="{EB1C34D5-129B-4649-BF6E-5F47D0B07B4E}" type="presParOf" srcId="{56E9F261-CD44-448F-8053-0632F5D016B5}" destId="{4A7247A7-8D56-455F-B913-9273918F487B}" srcOrd="4" destOrd="0" presId="urn:microsoft.com/office/officeart/2005/8/layout/list1"/>
    <dgm:cxn modelId="{E5113432-3AE8-4657-9114-D129F762AAFE}" type="presParOf" srcId="{4A7247A7-8D56-455F-B913-9273918F487B}" destId="{535F8C28-4E78-4465-9069-7D2658085D07}" srcOrd="0" destOrd="0" presId="urn:microsoft.com/office/officeart/2005/8/layout/list1"/>
    <dgm:cxn modelId="{5FAC9D8B-DBA8-4516-B205-733E05902376}" type="presParOf" srcId="{4A7247A7-8D56-455F-B913-9273918F487B}" destId="{78ECCCD9-7135-431B-BD3D-4312C8995F0C}" srcOrd="1" destOrd="0" presId="urn:microsoft.com/office/officeart/2005/8/layout/list1"/>
    <dgm:cxn modelId="{C9BE5273-B081-4870-B3F1-6E3745ABC13D}" type="presParOf" srcId="{56E9F261-CD44-448F-8053-0632F5D016B5}" destId="{BF8F2E66-48F1-4259-A5E8-8884C404C906}" srcOrd="5" destOrd="0" presId="urn:microsoft.com/office/officeart/2005/8/layout/list1"/>
    <dgm:cxn modelId="{F62E2DFF-8ED3-49DF-9F88-782DC4F4F8AF}" type="presParOf" srcId="{56E9F261-CD44-448F-8053-0632F5D016B5}" destId="{F238F237-4A01-43AE-B164-B56CCB327E17}" srcOrd="6" destOrd="0" presId="urn:microsoft.com/office/officeart/2005/8/layout/list1"/>
    <dgm:cxn modelId="{25D3EC85-D250-4850-96F8-49D93C876D01}" type="presParOf" srcId="{56E9F261-CD44-448F-8053-0632F5D016B5}" destId="{351E19FF-B834-43C6-8C42-A2B9AFC9E186}" srcOrd="7" destOrd="0" presId="urn:microsoft.com/office/officeart/2005/8/layout/list1"/>
    <dgm:cxn modelId="{FFFC499F-7943-4B54-BD43-B778F2E2F2B6}" type="presParOf" srcId="{56E9F261-CD44-448F-8053-0632F5D016B5}" destId="{95BF6542-74CA-4D87-BE6D-12B09330EDF2}" srcOrd="8" destOrd="0" presId="urn:microsoft.com/office/officeart/2005/8/layout/list1"/>
    <dgm:cxn modelId="{457DFD5F-5757-43F8-9FD4-8F5E6A6491E9}" type="presParOf" srcId="{95BF6542-74CA-4D87-BE6D-12B09330EDF2}" destId="{3F2718EF-2ACC-4095-8B5E-A70D87E7897A}" srcOrd="0" destOrd="0" presId="urn:microsoft.com/office/officeart/2005/8/layout/list1"/>
    <dgm:cxn modelId="{194067B8-1363-4133-8853-AE25F92D5FC3}" type="presParOf" srcId="{95BF6542-74CA-4D87-BE6D-12B09330EDF2}" destId="{4C5866EC-05C6-4145-B22A-8C2A54D461CE}" srcOrd="1" destOrd="0" presId="urn:microsoft.com/office/officeart/2005/8/layout/list1"/>
    <dgm:cxn modelId="{3420F082-9333-4EE2-8575-41CB29D5C6D0}" type="presParOf" srcId="{56E9F261-CD44-448F-8053-0632F5D016B5}" destId="{47FDE613-98FD-467D-9300-E922E72071AA}" srcOrd="9" destOrd="0" presId="urn:microsoft.com/office/officeart/2005/8/layout/list1"/>
    <dgm:cxn modelId="{D8D0459F-0CC3-4183-BDED-0CD457A3C455}" type="presParOf" srcId="{56E9F261-CD44-448F-8053-0632F5D016B5}" destId="{181A8DE9-5424-497E-8312-187F97E334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BB155-0559-4499-AD49-6A01E7F2CE8A}">
      <dsp:nvSpPr>
        <dsp:cNvPr id="0" name=""/>
        <dsp:cNvSpPr/>
      </dsp:nvSpPr>
      <dsp:spPr>
        <a:xfrm>
          <a:off x="0" y="355390"/>
          <a:ext cx="11472229" cy="182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372" tIns="354076" rIns="890372" bIns="120904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High-Value Buyers</a:t>
          </a:r>
          <a:r>
            <a:rPr lang="en-US" sz="1700" kern="1200" dirty="0">
              <a:latin typeface="Calibri"/>
            </a:rPr>
            <a:t>(Cluster 2) :</a:t>
          </a:r>
          <a:r>
            <a:rPr lang="en-US" sz="1700" kern="1200" dirty="0"/>
            <a:t> </a:t>
          </a:r>
          <a:r>
            <a:rPr lang="en-US" sz="1700" b="1" kern="1200" dirty="0"/>
            <a:t>Exclusive loyalty programs and personalized offers.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Moderate Buyers</a:t>
          </a:r>
          <a:r>
            <a:rPr lang="en-US" sz="1700" kern="1200" dirty="0">
              <a:latin typeface="Calibri"/>
            </a:rPr>
            <a:t>(Cluster 0):</a:t>
          </a:r>
          <a:r>
            <a:rPr lang="en-US" sz="1700" kern="1200" dirty="0"/>
            <a:t> </a:t>
          </a:r>
          <a:r>
            <a:rPr lang="en-US" sz="1700" b="1" kern="1200" dirty="0"/>
            <a:t>Cross-sell, upsell, and seasonal promotions.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Inactive Buyers</a:t>
          </a:r>
          <a:r>
            <a:rPr lang="en-US" sz="1700" kern="1200" dirty="0">
              <a:latin typeface="Calibri"/>
            </a:rPr>
            <a:t> (Cluster 1):</a:t>
          </a:r>
          <a:r>
            <a:rPr lang="en-US" sz="1700" kern="1200" dirty="0"/>
            <a:t> </a:t>
          </a:r>
          <a:r>
            <a:rPr lang="en-US" sz="1700" b="1" kern="1200" dirty="0"/>
            <a:t>Reactivation campaigns and engagement surveys.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Overall: Develop data-driven </a:t>
          </a:r>
          <a:r>
            <a:rPr lang="en-US" sz="1700" b="1" kern="1200" dirty="0"/>
            <a:t>pricing strategies</a:t>
          </a:r>
          <a:r>
            <a:rPr lang="en-US" sz="1700" kern="1200" dirty="0"/>
            <a:t> and monitor customer feedback for continuous improvement.</a:t>
          </a:r>
        </a:p>
      </dsp:txBody>
      <dsp:txXfrm>
        <a:off x="0" y="355390"/>
        <a:ext cx="11472229" cy="1820700"/>
      </dsp:txXfrm>
    </dsp:sp>
    <dsp:sp modelId="{3D614E9B-8A12-4681-A341-38BADC784839}">
      <dsp:nvSpPr>
        <dsp:cNvPr id="0" name=""/>
        <dsp:cNvSpPr/>
      </dsp:nvSpPr>
      <dsp:spPr>
        <a:xfrm>
          <a:off x="573611" y="104470"/>
          <a:ext cx="80305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36" tIns="0" rIns="303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Actionable Insights</a:t>
          </a:r>
        </a:p>
      </dsp:txBody>
      <dsp:txXfrm>
        <a:off x="598109" y="128968"/>
        <a:ext cx="7981564" cy="452844"/>
      </dsp:txXfrm>
    </dsp:sp>
    <dsp:sp modelId="{F238F237-4A01-43AE-B164-B56CCB327E17}">
      <dsp:nvSpPr>
        <dsp:cNvPr id="0" name=""/>
        <dsp:cNvSpPr/>
      </dsp:nvSpPr>
      <dsp:spPr>
        <a:xfrm>
          <a:off x="0" y="2518810"/>
          <a:ext cx="11472229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372" tIns="354076" rIns="89037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 </a:t>
          </a:r>
          <a:r>
            <a:rPr lang="en-US" sz="1700" b="1" kern="1200" dirty="0"/>
            <a:t>real-time segmentation dashboards</a:t>
          </a:r>
          <a:r>
            <a:rPr lang="en-US" sz="1700" kern="1200" dirty="0"/>
            <a:t> to track customer behavior.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Establish a </a:t>
          </a:r>
          <a:r>
            <a:rPr lang="en-US" sz="1700" b="1" kern="1200" dirty="0"/>
            <a:t>quarterly review</a:t>
          </a:r>
          <a:r>
            <a:rPr lang="en-US" sz="1700" kern="1200" dirty="0"/>
            <a:t> process to reassess cluster assignments and adjust strategies accordingly.</a:t>
          </a:r>
          <a:endParaRPr lang="en-US" sz="1700" kern="1200" dirty="0">
            <a:latin typeface="Calibr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Align marketing budgets with high-ROI</a:t>
          </a:r>
          <a:r>
            <a:rPr lang="en-US" sz="1700" kern="1200" dirty="0"/>
            <a:t> segments.</a:t>
          </a:r>
        </a:p>
      </dsp:txBody>
      <dsp:txXfrm>
        <a:off x="0" y="2518810"/>
        <a:ext cx="11472229" cy="1285200"/>
      </dsp:txXfrm>
    </dsp:sp>
    <dsp:sp modelId="{78ECCCD9-7135-431B-BD3D-4312C8995F0C}">
      <dsp:nvSpPr>
        <dsp:cNvPr id="0" name=""/>
        <dsp:cNvSpPr/>
      </dsp:nvSpPr>
      <dsp:spPr>
        <a:xfrm>
          <a:off x="573611" y="2267890"/>
          <a:ext cx="80305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36" tIns="0" rIns="303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Implementation Ideas:</a:t>
          </a:r>
        </a:p>
      </dsp:txBody>
      <dsp:txXfrm>
        <a:off x="598109" y="2292388"/>
        <a:ext cx="7981564" cy="452844"/>
      </dsp:txXfrm>
    </dsp:sp>
    <dsp:sp modelId="{181A8DE9-5424-497E-8312-187F97E3342C}">
      <dsp:nvSpPr>
        <dsp:cNvPr id="0" name=""/>
        <dsp:cNvSpPr/>
      </dsp:nvSpPr>
      <dsp:spPr>
        <a:xfrm>
          <a:off x="0" y="4146730"/>
          <a:ext cx="11472229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0372" tIns="354076" rIns="890372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Boost revenue</a:t>
          </a:r>
          <a:r>
            <a:rPr lang="en-US" sz="1700" kern="1200" dirty="0"/>
            <a:t> through tailored customer strategies.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Enhance retention and reduce churn</a:t>
          </a:r>
          <a:r>
            <a:rPr lang="en-US" sz="1700" kern="1200" dirty="0"/>
            <a:t> through proactive engagement.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/>
            <a:t>Strengthen customer relationships</a:t>
          </a:r>
          <a:r>
            <a:rPr lang="en-US" sz="1700" kern="1200" dirty="0"/>
            <a:t> by addressing specific needs and behaviors.</a:t>
          </a:r>
        </a:p>
      </dsp:txBody>
      <dsp:txXfrm>
        <a:off x="0" y="4146730"/>
        <a:ext cx="11472229" cy="1285200"/>
      </dsp:txXfrm>
    </dsp:sp>
    <dsp:sp modelId="{4C5866EC-05C6-4145-B22A-8C2A54D461CE}">
      <dsp:nvSpPr>
        <dsp:cNvPr id="0" name=""/>
        <dsp:cNvSpPr/>
      </dsp:nvSpPr>
      <dsp:spPr>
        <a:xfrm>
          <a:off x="573611" y="3895810"/>
          <a:ext cx="803056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536" tIns="0" rIns="303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Strategic Value:</a:t>
          </a:r>
        </a:p>
      </dsp:txBody>
      <dsp:txXfrm>
        <a:off x="598109" y="3920308"/>
        <a:ext cx="7981564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6229349"/>
            <a:ext cx="12191999" cy="628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94888" y="211659"/>
            <a:ext cx="599440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6758" y="1359153"/>
            <a:ext cx="10838484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"/>
            <a:ext cx="9143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086762" y="3875278"/>
            <a:ext cx="6855460" cy="5975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800" b="1">
                <a:latin typeface="Arial"/>
                <a:cs typeface="Arial"/>
              </a:rPr>
              <a:t>Data Mining Project- Group 6 </a:t>
            </a:r>
            <a:endParaRPr sz="3800" err="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77312" y="5098406"/>
            <a:ext cx="4902861" cy="1290097"/>
          </a:xfrm>
          <a:prstGeom prst="rect">
            <a:avLst/>
          </a:prstGeom>
        </p:spPr>
        <p:txBody>
          <a:bodyPr vert="horz" wrap="square" lIns="0" tIns="73660" rIns="0" bIns="0" rtlCol="0" anchor="t">
            <a:spAutoFit/>
          </a:bodyPr>
          <a:lstStyle/>
          <a:p>
            <a:pPr marL="12700">
              <a:spcBef>
                <a:spcPts val="580"/>
              </a:spcBef>
            </a:pPr>
            <a:r>
              <a:rPr lang="en-US" sz="1600" b="1">
                <a:latin typeface="Arial"/>
                <a:cs typeface="Arial"/>
              </a:rPr>
              <a:t>Ashwini Deshmukh (1002125106)</a:t>
            </a:r>
          </a:p>
          <a:p>
            <a:pPr marL="12700">
              <a:spcBef>
                <a:spcPts val="580"/>
              </a:spcBef>
            </a:pPr>
            <a:r>
              <a:rPr lang="en-US" sz="1600" b="1">
                <a:latin typeface="Arial"/>
                <a:cs typeface="Arial"/>
              </a:rPr>
              <a:t>Deepan Akash Don Bosco (1002148522)</a:t>
            </a:r>
          </a:p>
          <a:p>
            <a:pPr marL="12700">
              <a:spcBef>
                <a:spcPts val="580"/>
              </a:spcBef>
            </a:pPr>
            <a:r>
              <a:rPr lang="en-US" sz="1600" b="1">
                <a:latin typeface="Arial"/>
                <a:cs typeface="Arial"/>
              </a:rPr>
              <a:t>Nicholas Kingston (1001523093)</a:t>
            </a:r>
          </a:p>
          <a:p>
            <a:pPr marL="12700">
              <a:spcBef>
                <a:spcPts val="580"/>
              </a:spcBef>
            </a:pPr>
            <a:r>
              <a:rPr lang="en-US" sz="1600" b="1">
                <a:latin typeface="Arial"/>
                <a:cs typeface="Arial"/>
              </a:rPr>
              <a:t>Swathi Manjunatha (1002162937)</a:t>
            </a:r>
            <a:endParaRPr sz="1600" b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1884" y="4482705"/>
            <a:ext cx="7304162" cy="3821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>
                <a:solidFill>
                  <a:srgbClr val="12409F"/>
                </a:solidFill>
                <a:latin typeface="Arial"/>
                <a:cs typeface="Arial"/>
              </a:rPr>
              <a:t>Project Title: Online Retail Customer Segmentation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93214" y="1317880"/>
            <a:ext cx="7732221" cy="3742068"/>
            <a:chOff x="569213" y="1317879"/>
            <a:chExt cx="7732221" cy="3742068"/>
          </a:xfrm>
        </p:grpSpPr>
        <p:sp>
          <p:nvSpPr>
            <p:cNvPr id="7" name="object 7"/>
            <p:cNvSpPr/>
            <p:nvPr/>
          </p:nvSpPr>
          <p:spPr>
            <a:xfrm flipV="1">
              <a:off x="569213" y="5048743"/>
              <a:ext cx="7016077" cy="11204"/>
            </a:xfrm>
            <a:custGeom>
              <a:avLst/>
              <a:gdLst/>
              <a:ahLst/>
              <a:cxnLst/>
              <a:rect l="l" t="t" r="r" b="b"/>
              <a:pathLst>
                <a:path w="4886960">
                  <a:moveTo>
                    <a:pt x="0" y="0"/>
                  </a:moveTo>
                  <a:lnTo>
                    <a:pt x="488696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0780" y="1317879"/>
              <a:ext cx="2470654" cy="26520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0694" y="211659"/>
            <a:ext cx="8640528" cy="113364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pc="-10">
                <a:latin typeface="Calibri"/>
              </a:rPr>
              <a:t>Business Context and Problem Statement</a:t>
            </a:r>
            <a:endParaRPr lang="en-US">
              <a:latin typeface="Calibri"/>
            </a:endParaRPr>
          </a:p>
          <a:p>
            <a:pPr marL="12700">
              <a:spcBef>
                <a:spcPts val="100"/>
              </a:spcBef>
            </a:pPr>
            <a:endParaRPr lang="en-US">
              <a:latin typeface="Calibri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397945-58B0-0070-0E1E-EBBD6E82C0B7}"/>
              </a:ext>
            </a:extLst>
          </p:cNvPr>
          <p:cNvSpPr/>
          <p:nvPr/>
        </p:nvSpPr>
        <p:spPr>
          <a:xfrm>
            <a:off x="85070" y="779358"/>
            <a:ext cx="12019730" cy="57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2400" b="1">
                <a:solidFill>
                  <a:srgbClr val="000000"/>
                </a:solidFill>
                <a:cs typeface="Calibri"/>
              </a:rPr>
              <a:t>Business Context </a:t>
            </a:r>
            <a:endParaRPr lang="en-US" sz="24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D9F604-8335-F2E1-CEF4-E13D6132BABB}"/>
              </a:ext>
            </a:extLst>
          </p:cNvPr>
          <p:cNvSpPr/>
          <p:nvPr/>
        </p:nvSpPr>
        <p:spPr>
          <a:xfrm>
            <a:off x="85069" y="2966549"/>
            <a:ext cx="12030169" cy="57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2400" b="1">
                <a:solidFill>
                  <a:srgbClr val="000000"/>
                </a:solidFill>
                <a:cs typeface="Calibri"/>
              </a:rPr>
              <a:t>Business Problem Statement </a:t>
            </a:r>
            <a:endParaRPr lang="en-US" sz="240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AE65D8-B451-93E0-7455-C0EE0662628C}"/>
              </a:ext>
            </a:extLst>
          </p:cNvPr>
          <p:cNvSpPr/>
          <p:nvPr/>
        </p:nvSpPr>
        <p:spPr>
          <a:xfrm>
            <a:off x="84035" y="1359861"/>
            <a:ext cx="12010125" cy="132803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2400">
                <a:solidFill>
                  <a:srgbClr val="000000"/>
                </a:solidFill>
                <a:cs typeface="Calibri"/>
              </a:rPr>
              <a:t>Our project focuses on a UK-based online retail store aiming to optimize customer segmentation. By understanding customer behavior, the company can deliver personalized marketing strategies, improve customer retention, and maximize revenue.</a:t>
            </a:r>
            <a:endParaRPr lang="en-US" sz="2400">
              <a:cs typeface="Calibri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3C4C2E-04D3-1837-AECD-F7026EDFB188}"/>
              </a:ext>
            </a:extLst>
          </p:cNvPr>
          <p:cNvSpPr/>
          <p:nvPr/>
        </p:nvSpPr>
        <p:spPr>
          <a:xfrm>
            <a:off x="88777" y="3546745"/>
            <a:ext cx="12032319" cy="122446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2400">
                <a:solidFill>
                  <a:srgbClr val="000000"/>
                </a:solidFill>
                <a:cs typeface="Calibri"/>
              </a:rPr>
              <a:t>How can we group customers effectively based on their purchasing behavior to enhance targeted promotions, increase customer satisfaction, and boost overall sales performance?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09EE-C69B-001A-85E1-5950AB39C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927" y="63698"/>
            <a:ext cx="5994400" cy="49244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latin typeface="Calibri"/>
                <a:cs typeface="Calibri"/>
              </a:rPr>
              <a:t>Tackling the Business Problem</a:t>
            </a:r>
            <a:endParaRPr lang="en-US" sz="3200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68B3B-9F0C-19A4-8015-9C2DEE360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489" y="702522"/>
            <a:ext cx="11544133" cy="3637278"/>
          </a:xfrm>
        </p:spPr>
        <p:txBody>
          <a:bodyPr wrap="square" lIns="0" tIns="0" rIns="0" bIns="0" anchor="t">
            <a:spAutoFit/>
          </a:bodyPr>
          <a:lstStyle/>
          <a:p>
            <a:pPr algn="l"/>
            <a:br>
              <a:rPr lang="en-US" sz="1800" b="1">
                <a:latin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</a:rPr>
              <a:t>Traditional managerial approaches categorize customers broadly, using generic </a:t>
            </a:r>
            <a:r>
              <a:rPr lang="en-US" sz="1800">
                <a:latin typeface="Calibri"/>
              </a:rPr>
              <a:t>promotions</a:t>
            </a:r>
            <a:r>
              <a:rPr lang="en-US" sz="1800">
                <a:solidFill>
                  <a:srgbClr val="000000"/>
                </a:solidFill>
                <a:latin typeface="Calibri"/>
              </a:rPr>
              <a:t>.</a:t>
            </a:r>
            <a:r>
              <a:rPr lang="en-US" sz="1800">
                <a:latin typeface="Calibri"/>
              </a:rPr>
              <a:t> This often fails to uncover nuanced patterns such as loyalty, spending, and inactivity.  (e.g., Broad campaigns lead to overspending on low-value customers)</a:t>
            </a:r>
            <a:endParaRPr lang="en-US" sz="1800" b="1">
              <a:latin typeface="Calibri"/>
            </a:endParaRPr>
          </a:p>
          <a:p>
            <a:pPr algn="just">
              <a:lnSpc>
                <a:spcPct val="0"/>
              </a:lnSpc>
            </a:pPr>
            <a:endParaRPr lang="en-US" sz="1800">
              <a:latin typeface="Calibri"/>
            </a:endParaRPr>
          </a:p>
          <a:p>
            <a:pPr algn="just"/>
            <a:endParaRPr lang="en-US" sz="1800" b="1">
              <a:latin typeface="Calibri"/>
            </a:endParaRPr>
          </a:p>
          <a:p>
            <a:pPr marL="342900" indent="-342900" algn="just">
              <a:buAutoNum type="arabicPeriod"/>
            </a:pPr>
            <a:r>
              <a:rPr lang="en-US" sz="1800">
                <a:latin typeface="Calibri"/>
                <a:cs typeface="Arial"/>
              </a:rPr>
              <a:t>Focus on </a:t>
            </a:r>
            <a:r>
              <a:rPr lang="en-US" sz="1800" b="1">
                <a:latin typeface="Calibri"/>
                <a:cs typeface="Arial"/>
              </a:rPr>
              <a:t>RFM-based segmentation</a:t>
            </a:r>
            <a:r>
              <a:rPr lang="en-US" sz="1800">
                <a:latin typeface="Calibri"/>
                <a:cs typeface="Arial"/>
              </a:rPr>
              <a:t> to uncover customer behavior.</a:t>
            </a:r>
          </a:p>
          <a:p>
            <a:pPr marL="342900" indent="-342900" algn="just">
              <a:buAutoNum type="arabicPeriod"/>
            </a:pPr>
            <a:r>
              <a:rPr lang="en-US" sz="1800">
                <a:latin typeface="Calibri"/>
                <a:cs typeface="Arial"/>
              </a:rPr>
              <a:t>Apply </a:t>
            </a:r>
            <a:r>
              <a:rPr lang="en-US" sz="1800" b="1">
                <a:latin typeface="Calibri"/>
                <a:cs typeface="Arial"/>
              </a:rPr>
              <a:t>unsupervised learning techniques</a:t>
            </a:r>
            <a:r>
              <a:rPr lang="en-US" sz="1800">
                <a:latin typeface="Calibri"/>
                <a:cs typeface="Arial"/>
              </a:rPr>
              <a:t>  to identify unique customer groups.</a:t>
            </a:r>
            <a:endParaRPr lang="en-US"/>
          </a:p>
          <a:p>
            <a:pPr marL="342900" indent="-342900" algn="just">
              <a:buAutoNum type="arabicPeriod"/>
            </a:pPr>
            <a:r>
              <a:rPr lang="en-US" sz="1800">
                <a:latin typeface="Calibri"/>
                <a:cs typeface="Arial"/>
              </a:rPr>
              <a:t>Combine </a:t>
            </a:r>
            <a:r>
              <a:rPr lang="en-US" sz="1800" b="1">
                <a:latin typeface="Calibri"/>
                <a:cs typeface="Arial"/>
              </a:rPr>
              <a:t>data-driven insights</a:t>
            </a:r>
            <a:r>
              <a:rPr lang="en-US" sz="1800">
                <a:latin typeface="Calibri"/>
                <a:cs typeface="Arial"/>
              </a:rPr>
              <a:t> with</a:t>
            </a:r>
            <a:r>
              <a:rPr lang="en-US" sz="1800">
                <a:latin typeface="Calibri"/>
              </a:rPr>
              <a:t> tailored business strategies to maximize engagement and revenue.</a:t>
            </a:r>
            <a:endParaRPr lang="en-US"/>
          </a:p>
          <a:p>
            <a:pPr algn="just">
              <a:lnSpc>
                <a:spcPct val="0"/>
              </a:lnSpc>
            </a:pPr>
            <a:endParaRPr lang="en-US" sz="1800" b="1">
              <a:latin typeface="Calibri"/>
            </a:endParaRPr>
          </a:p>
          <a:p>
            <a:pPr algn="just"/>
            <a:endParaRPr lang="en-US" sz="1800">
              <a:latin typeface="Calibri"/>
            </a:endParaRPr>
          </a:p>
          <a:p>
            <a:pPr algn="just"/>
            <a:r>
              <a:rPr lang="en-US" sz="1800">
                <a:latin typeface="Calibri"/>
              </a:rPr>
              <a:t> </a:t>
            </a:r>
            <a:r>
              <a:rPr lang="en-US" sz="1800" b="1">
                <a:latin typeface="Calibri"/>
              </a:rPr>
              <a:t>Dataset</a:t>
            </a:r>
            <a:r>
              <a:rPr lang="en-US" sz="1800">
                <a:latin typeface="Calibri"/>
              </a:rPr>
              <a:t> Source from  Kaggle – contains 500,000+ transactions from a UK-based online retailer (Dec 2010-Dec 2011).</a:t>
            </a:r>
            <a:endParaRPr lang="en-US"/>
          </a:p>
          <a:p>
            <a:pPr algn="l">
              <a:buFont typeface="Arial"/>
              <a:buChar char="•"/>
            </a:pPr>
            <a:r>
              <a:rPr lang="en-US" sz="1800">
                <a:latin typeface="Calibri"/>
              </a:rPr>
              <a:t> The company caters to a diverse customer base, including individual buyers and wholesalers.</a:t>
            </a:r>
          </a:p>
          <a:p>
            <a:pPr algn="l">
              <a:buFont typeface="Arial"/>
              <a:buChar char="•"/>
            </a:pPr>
            <a:r>
              <a:rPr lang="en-US" sz="1800" b="1">
                <a:latin typeface="Calibri"/>
              </a:rPr>
              <a:t> Tools</a:t>
            </a:r>
            <a:r>
              <a:rPr lang="en-US" sz="1800">
                <a:latin typeface="Calibri"/>
              </a:rPr>
              <a:t>: Python, clustering algorithms, and visualization techniques.</a:t>
            </a:r>
          </a:p>
          <a:p>
            <a:pPr algn="l"/>
            <a:endParaRPr lang="en-US" sz="2000">
              <a:latin typeface="Calibri"/>
            </a:endParaRPr>
          </a:p>
        </p:txBody>
      </p:sp>
      <p:pic>
        <p:nvPicPr>
          <p:cNvPr id="4" name="Picture 3" descr="A white paper with black text&#10;&#10;Description automatically generated">
            <a:extLst>
              <a:ext uri="{FF2B5EF4-FFF2-40B4-BE49-F238E27FC236}">
                <a16:creationId xmlns:a16="http://schemas.microsoft.com/office/drawing/2014/main" id="{96002DC5-90EA-47C6-AE97-61C66818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260" t="-141" r="3141" b="141"/>
          <a:stretch/>
        </p:blipFill>
        <p:spPr>
          <a:xfrm>
            <a:off x="-1253" y="4252264"/>
            <a:ext cx="8777158" cy="201639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1DA7B-5B1A-E109-DDDF-E6BD146241C3}"/>
              </a:ext>
            </a:extLst>
          </p:cNvPr>
          <p:cNvSpPr/>
          <p:nvPr/>
        </p:nvSpPr>
        <p:spPr>
          <a:xfrm>
            <a:off x="291646" y="548866"/>
            <a:ext cx="11706883" cy="312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Challenges with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Conventional Managerial Insights:</a:t>
            </a:r>
            <a:endParaRPr lang="en-US" sz="1700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45B306-61AE-5E70-59B3-21B1AB0F3DF0}"/>
              </a:ext>
            </a:extLst>
          </p:cNvPr>
          <p:cNvSpPr/>
          <p:nvPr/>
        </p:nvSpPr>
        <p:spPr>
          <a:xfrm>
            <a:off x="284248" y="1813934"/>
            <a:ext cx="11706883" cy="3121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Our Approach:</a:t>
            </a:r>
            <a:endParaRPr lang="en-US" b="1">
              <a:solidFill>
                <a:srgbClr val="000000"/>
              </a:solidFill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D2FA58-D99D-3917-108D-E76586003F06}"/>
              </a:ext>
            </a:extLst>
          </p:cNvPr>
          <p:cNvSpPr/>
          <p:nvPr/>
        </p:nvSpPr>
        <p:spPr>
          <a:xfrm>
            <a:off x="295922" y="2877893"/>
            <a:ext cx="11714281" cy="289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Available Resources:</a:t>
            </a:r>
            <a:endParaRPr lang="en-US" b="1">
              <a:solidFill>
                <a:srgbClr val="00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22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8641-7970-9DBB-D68F-64588268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468" y="13620"/>
            <a:ext cx="7474011" cy="49244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latin typeface="Calibri"/>
              </a:rPr>
              <a:t>Data Overview and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EF688-DA18-399F-9087-9D805A5D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12" y="830344"/>
            <a:ext cx="6605458" cy="5545814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800" dirty="0">
                <a:latin typeface="Calibri"/>
                <a:ea typeface="+mn-lt"/>
              </a:rPr>
              <a:t>I</a:t>
            </a:r>
            <a:r>
              <a:rPr lang="en-US" sz="1800" dirty="0">
                <a:latin typeface="Calibri"/>
              </a:rPr>
              <a:t>ncludes transactional data containing 541,909 transactions from an online retailer with 8 features as in table.</a:t>
            </a:r>
            <a:endParaRPr lang="en-US" sz="1800" b="1" dirty="0">
              <a:latin typeface="Calibri"/>
            </a:endParaRPr>
          </a:p>
          <a:p>
            <a:pPr algn="l"/>
            <a:r>
              <a:rPr lang="en-US" sz="1800" dirty="0">
                <a:latin typeface="Calibri"/>
              </a:rPr>
              <a:t>Contains Unique, all-occasion gifts with a significant wholesale customer base.</a:t>
            </a:r>
          </a:p>
          <a:p>
            <a:pPr algn="l"/>
            <a:endParaRPr lang="en-US" sz="1800" b="1">
              <a:latin typeface="Calibri"/>
            </a:endParaRPr>
          </a:p>
          <a:p>
            <a:pPr algn="l">
              <a:lnSpc>
                <a:spcPct val="0"/>
              </a:lnSpc>
            </a:pPr>
            <a:endParaRPr lang="en-US" sz="1800" b="1" dirty="0">
              <a:latin typeface="Calibri"/>
            </a:endParaRPr>
          </a:p>
          <a:p>
            <a:pPr algn="l"/>
            <a:r>
              <a:rPr lang="en-US" sz="1800" b="1">
                <a:latin typeface="Calibri"/>
              </a:rPr>
              <a:t>Data Cleaning</a:t>
            </a:r>
            <a:r>
              <a:rPr lang="en-US" sz="1800" dirty="0">
                <a:latin typeface="Calibri"/>
              </a:rPr>
              <a:t>: Removed missing values for CustomerID  </a:t>
            </a:r>
            <a:endParaRPr lang="en-US"/>
          </a:p>
          <a:p>
            <a:pPr algn="l"/>
            <a:r>
              <a:rPr lang="en-US" sz="1800" b="1" dirty="0">
                <a:latin typeface="Calibri"/>
              </a:rPr>
              <a:t>Feature Engineering</a:t>
            </a:r>
            <a:r>
              <a:rPr lang="en-US" sz="1800" dirty="0">
                <a:latin typeface="Calibri"/>
              </a:rPr>
              <a:t>:</a:t>
            </a:r>
            <a:endParaRPr lang="en-US" dirty="0"/>
          </a:p>
          <a:p>
            <a:pPr algn="l"/>
            <a:r>
              <a:rPr lang="en-US" sz="1800" dirty="0">
                <a:latin typeface="Calibri"/>
              </a:rPr>
              <a:t>  Added </a:t>
            </a:r>
            <a:r>
              <a:rPr lang="en-US" sz="1800" b="1" dirty="0" err="1">
                <a:latin typeface="Calibri"/>
              </a:rPr>
              <a:t>TotalPrice</a:t>
            </a:r>
            <a:r>
              <a:rPr lang="en-US" sz="1800" dirty="0">
                <a:latin typeface="Calibri"/>
              </a:rPr>
              <a:t> (</a:t>
            </a:r>
            <a:r>
              <a:rPr lang="en-US" sz="1800" dirty="0">
                <a:latin typeface="Calibri"/>
                <a:cs typeface="Calibri"/>
              </a:rPr>
              <a:t>Quantity * </a:t>
            </a:r>
            <a:r>
              <a:rPr lang="en-US" sz="1800" dirty="0" err="1">
                <a:latin typeface="Calibri"/>
                <a:cs typeface="Calibri"/>
              </a:rPr>
              <a:t>UnitPrice</a:t>
            </a:r>
            <a:r>
              <a:rPr lang="en-US" sz="1800" dirty="0">
                <a:latin typeface="Calibri"/>
              </a:rPr>
              <a:t>) for spending analysis.</a:t>
            </a:r>
            <a:endParaRPr lang="en-US" sz="1800" dirty="0"/>
          </a:p>
          <a:p>
            <a:pPr algn="l"/>
            <a:r>
              <a:rPr lang="en-US" sz="1800" dirty="0">
                <a:latin typeface="Calibri"/>
              </a:rPr>
              <a:t>  Extracted </a:t>
            </a:r>
            <a:r>
              <a:rPr lang="en-US" sz="1800" b="1" dirty="0">
                <a:latin typeface="Calibri"/>
              </a:rPr>
              <a:t>Month</a:t>
            </a:r>
            <a:r>
              <a:rPr lang="en-US" sz="1800" dirty="0">
                <a:latin typeface="Calibri"/>
              </a:rPr>
              <a:t>, </a:t>
            </a:r>
            <a:r>
              <a:rPr lang="en-US" sz="1800" b="1" dirty="0">
                <a:latin typeface="Calibri"/>
              </a:rPr>
              <a:t>Quarter</a:t>
            </a:r>
            <a:r>
              <a:rPr lang="en-US" sz="1800" dirty="0">
                <a:latin typeface="Calibri"/>
              </a:rPr>
              <a:t>, </a:t>
            </a:r>
            <a:r>
              <a:rPr lang="en-US" sz="1800" b="1" dirty="0">
                <a:latin typeface="Calibri"/>
              </a:rPr>
              <a:t>Day of Week </a:t>
            </a:r>
            <a:r>
              <a:rPr lang="en-US" sz="1800" dirty="0">
                <a:latin typeface="Calibri"/>
              </a:rPr>
              <a:t>and </a:t>
            </a:r>
            <a:r>
              <a:rPr lang="en-US" sz="1800" b="1" dirty="0">
                <a:latin typeface="Calibri"/>
                <a:cs typeface="Calibri"/>
              </a:rPr>
              <a:t>Hour </a:t>
            </a:r>
            <a:r>
              <a:rPr lang="en-US" sz="1800" dirty="0">
                <a:latin typeface="Calibri"/>
                <a:cs typeface="Calibri"/>
              </a:rPr>
              <a:t>from InvoiceDate</a:t>
            </a:r>
            <a:endParaRPr lang="en-US" sz="1800" dirty="0">
              <a:latin typeface="Calibri"/>
            </a:endParaRPr>
          </a:p>
          <a:p>
            <a:pPr algn="l"/>
            <a:r>
              <a:rPr lang="en-US" sz="1800" b="1" dirty="0">
                <a:latin typeface="Calibri"/>
                <a:cs typeface="Calibri"/>
              </a:rPr>
              <a:t>Normalization</a:t>
            </a:r>
            <a:r>
              <a:rPr lang="en-US" sz="1800" dirty="0">
                <a:latin typeface="Calibri"/>
                <a:cs typeface="Calibri"/>
              </a:rPr>
              <a:t>: </a:t>
            </a:r>
            <a:r>
              <a:rPr lang="en-US" sz="1800" dirty="0" err="1">
                <a:latin typeface="Calibri"/>
                <a:cs typeface="Calibri"/>
              </a:rPr>
              <a:t>StandardScaler</a:t>
            </a:r>
            <a:r>
              <a:rPr lang="en-US" sz="1800" dirty="0">
                <a:latin typeface="Calibri"/>
                <a:cs typeface="Calibri"/>
              </a:rPr>
              <a:t> applied to RFM metrics</a:t>
            </a:r>
            <a:r>
              <a:rPr lang="en-US" sz="1800" dirty="0">
                <a:latin typeface="Calibri"/>
              </a:rPr>
              <a:t> </a:t>
            </a:r>
            <a:r>
              <a:rPr lang="en-US" sz="1800" b="1" dirty="0">
                <a:latin typeface="Calibri"/>
              </a:rPr>
              <a:t>                                                         </a:t>
            </a:r>
            <a:endParaRPr lang="en-US" sz="1800">
              <a:latin typeface="Calibri"/>
            </a:endParaRPr>
          </a:p>
          <a:p>
            <a:pPr algn="l"/>
            <a:r>
              <a:rPr lang="en-US" sz="1800" b="1" dirty="0">
                <a:latin typeface="Calibri"/>
              </a:rPr>
              <a:t>Aggregated data to create RFM Metrics</a:t>
            </a:r>
            <a:r>
              <a:rPr lang="en-US" sz="1800" dirty="0">
                <a:latin typeface="Calibri"/>
              </a:rPr>
              <a:t>:</a:t>
            </a:r>
          </a:p>
          <a:p>
            <a:pPr lvl="1" algn="l"/>
            <a:r>
              <a:rPr lang="en-US" b="1" dirty="0">
                <a:latin typeface="Calibri"/>
                <a:cs typeface="Calibri"/>
              </a:rPr>
              <a:t>Recency</a:t>
            </a:r>
            <a:r>
              <a:rPr lang="en-US" dirty="0">
                <a:latin typeface="Calibri"/>
                <a:cs typeface="Calibri"/>
              </a:rPr>
              <a:t>: Days since last purchase.</a:t>
            </a:r>
          </a:p>
          <a:p>
            <a:pPr lvl="1" algn="l"/>
            <a:r>
              <a:rPr lang="en-US" b="1" dirty="0"/>
              <a:t>Frequency</a:t>
            </a:r>
            <a:r>
              <a:rPr lang="en-US" dirty="0"/>
              <a:t>: Number of purchase invoices.</a:t>
            </a:r>
          </a:p>
          <a:p>
            <a:pPr lvl="1" algn="l"/>
            <a:r>
              <a:rPr lang="en-US" b="1" dirty="0"/>
              <a:t>Monetary</a:t>
            </a:r>
            <a:r>
              <a:rPr lang="en-US" dirty="0"/>
              <a:t>: Total spending.</a:t>
            </a:r>
            <a:r>
              <a:rPr lang="en-US" sz="1600" b="1" dirty="0">
                <a:latin typeface="+mn-lt"/>
              </a:rPr>
              <a:t> </a:t>
            </a:r>
            <a:endParaRPr lang="en-US" sz="1800" dirty="0">
              <a:latin typeface="Calibri"/>
            </a:endParaRPr>
          </a:p>
          <a:p>
            <a:pPr lvl="1" algn="l">
              <a:lnSpc>
                <a:spcPct val="0"/>
              </a:lnSpc>
            </a:pPr>
            <a:endParaRPr lang="en-US" sz="2000" b="1" dirty="0">
              <a:latin typeface="Calibri"/>
              <a:cs typeface="Calibri"/>
            </a:endParaRPr>
          </a:p>
          <a:p>
            <a:pPr algn="l"/>
            <a:endParaRPr lang="en-US" sz="1800" b="1" dirty="0">
              <a:latin typeface="Calibri"/>
            </a:endParaRPr>
          </a:p>
          <a:p>
            <a:pPr algn="l"/>
            <a:r>
              <a:rPr lang="en-US" sz="1800" b="1">
                <a:latin typeface="Calibri"/>
              </a:rPr>
              <a:t>Trends: </a:t>
            </a:r>
            <a:r>
              <a:rPr lang="en-US" sz="1800" dirty="0">
                <a:latin typeface="Calibri"/>
              </a:rPr>
              <a:t>Peak sales observed in </a:t>
            </a:r>
            <a:r>
              <a:rPr lang="en-US" sz="1800" b="1" dirty="0">
                <a:latin typeface="Calibri"/>
              </a:rPr>
              <a:t>October-December (Q4)</a:t>
            </a:r>
            <a:r>
              <a:rPr lang="en-US" sz="1800" dirty="0">
                <a:latin typeface="Calibri"/>
              </a:rPr>
              <a:t>.</a:t>
            </a:r>
            <a:endParaRPr lang="en-US"/>
          </a:p>
          <a:p>
            <a:pPr algn="l"/>
            <a:r>
              <a:rPr lang="en-US" sz="1800" b="1" dirty="0">
                <a:latin typeface="Calibri"/>
              </a:rPr>
              <a:t>Patterns: </a:t>
            </a:r>
            <a:r>
              <a:rPr lang="en-US" sz="1800" dirty="0">
                <a:latin typeface="Calibri"/>
                <a:cs typeface="Calibri"/>
              </a:rPr>
              <a:t>High customer activity on </a:t>
            </a:r>
            <a:r>
              <a:rPr lang="en-US" sz="1800" b="1" dirty="0">
                <a:latin typeface="Calibri"/>
                <a:cs typeface="Calibri"/>
              </a:rPr>
              <a:t>Thursdays</a:t>
            </a:r>
            <a:r>
              <a:rPr lang="en-US" sz="1800" dirty="0">
                <a:latin typeface="Calibri"/>
                <a:cs typeface="Calibri"/>
              </a:rPr>
              <a:t>.</a:t>
            </a:r>
            <a:endParaRPr lang="en-US" dirty="0"/>
          </a:p>
          <a:p>
            <a:pPr lvl="1" algn="l"/>
            <a:r>
              <a:rPr lang="en-US" b="1" dirty="0">
                <a:latin typeface="Calibri"/>
                <a:cs typeface="Calibri"/>
              </a:rPr>
              <a:t>        Afternoon hours</a:t>
            </a:r>
            <a:r>
              <a:rPr lang="en-US" dirty="0">
                <a:latin typeface="Calibri"/>
                <a:cs typeface="Calibri"/>
              </a:rPr>
              <a:t> show the most engagement.</a:t>
            </a:r>
          </a:p>
          <a:p>
            <a:pPr algn="l"/>
            <a:endParaRPr lang="en-US" sz="1800" b="1">
              <a:latin typeface="Calibri"/>
            </a:endParaRPr>
          </a:p>
          <a:p>
            <a:pPr algn="l">
              <a:buFont typeface="Arial"/>
              <a:buChar char="•"/>
            </a:pPr>
            <a:endParaRPr lang="en-US" sz="180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04776A58-1C94-9148-BEEF-5B4210AD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58" t="-72" r="4981" b="782"/>
          <a:stretch/>
        </p:blipFill>
        <p:spPr>
          <a:xfrm>
            <a:off x="6760391" y="2741155"/>
            <a:ext cx="5398740" cy="3519812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690711-9619-F46A-A94B-4519CF1F5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46066"/>
              </p:ext>
            </p:extLst>
          </p:nvPr>
        </p:nvGraphicFramePr>
        <p:xfrm>
          <a:off x="6760307" y="508000"/>
          <a:ext cx="5377133" cy="21915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40876">
                  <a:extLst>
                    <a:ext uri="{9D8B030D-6E8A-4147-A177-3AD203B41FA5}">
                      <a16:colId xmlns:a16="http://schemas.microsoft.com/office/drawing/2014/main" val="1887755919"/>
                    </a:ext>
                  </a:extLst>
                </a:gridCol>
                <a:gridCol w="2960010">
                  <a:extLst>
                    <a:ext uri="{9D8B030D-6E8A-4147-A177-3AD203B41FA5}">
                      <a16:colId xmlns:a16="http://schemas.microsoft.com/office/drawing/2014/main" val="3889432800"/>
                    </a:ext>
                  </a:extLst>
                </a:gridCol>
                <a:gridCol w="1176247">
                  <a:extLst>
                    <a:ext uri="{9D8B030D-6E8A-4147-A177-3AD203B41FA5}">
                      <a16:colId xmlns:a16="http://schemas.microsoft.com/office/drawing/2014/main" val="2978805080"/>
                    </a:ext>
                  </a:extLst>
                </a:gridCol>
              </a:tblGrid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NAME         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913747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InvoiceNo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Unique identifier for each invoice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Numeric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444121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StockCode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Unique identifier for each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Numeric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78267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Description of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Textual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658262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Quantity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Quantity of the product purchased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Numeric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703768"/>
                  </a:ext>
                </a:extLst>
              </a:tr>
              <a:tr h="3733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InvoiceDate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Date and time when the invoice was generated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Datetime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37336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UnitPrice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Price of a single unit of the product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Numeric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535264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CustomerID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Unique identifier for the customer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Numeric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310189"/>
                  </a:ext>
                </a:extLst>
              </a:tr>
              <a:tr h="22727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Country where the customer is located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Categorical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58702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1371B9-9BCA-76EE-70E8-CE546B5EF8F3}"/>
              </a:ext>
            </a:extLst>
          </p:cNvPr>
          <p:cNvSpPr/>
          <p:nvPr/>
        </p:nvSpPr>
        <p:spPr>
          <a:xfrm>
            <a:off x="33283" y="507961"/>
            <a:ext cx="6602223" cy="326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b="1">
                <a:solidFill>
                  <a:srgbClr val="000000"/>
                </a:solidFill>
                <a:cs typeface="Calibri"/>
              </a:rPr>
              <a:t>Data Description</a:t>
            </a:r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515E9A-178D-8C30-D20C-E47F14ADF894}"/>
              </a:ext>
            </a:extLst>
          </p:cNvPr>
          <p:cNvSpPr/>
          <p:nvPr/>
        </p:nvSpPr>
        <p:spPr>
          <a:xfrm>
            <a:off x="33283" y="1916533"/>
            <a:ext cx="6602223" cy="326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b="1">
                <a:solidFill>
                  <a:srgbClr val="000000"/>
                </a:solidFill>
                <a:cs typeface="Calibri"/>
              </a:rPr>
              <a:t>Preprocessing</a:t>
            </a:r>
            <a:endParaRPr lang="en-US" b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477F5A-BDBD-1544-EDAF-E5E8E60E6A8F}"/>
              </a:ext>
            </a:extLst>
          </p:cNvPr>
          <p:cNvSpPr/>
          <p:nvPr/>
        </p:nvSpPr>
        <p:spPr>
          <a:xfrm>
            <a:off x="-964" y="4673608"/>
            <a:ext cx="6602223" cy="326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b="1">
                <a:solidFill>
                  <a:srgbClr val="000000"/>
                </a:solidFill>
                <a:cs typeface="Calibri"/>
              </a:rPr>
              <a:t>Exploratory Data Analysis (EDA)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5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1B18-6EFF-EFFE-6A37-9D68AAFC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820" y="96837"/>
            <a:ext cx="5994400" cy="553998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dirty="0">
                <a:latin typeface="Calibri"/>
              </a:rPr>
              <a:t>Data Mining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5C605-4180-F3A2-CCD1-01D39EDC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62" y="621244"/>
            <a:ext cx="11960049" cy="153888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endParaRPr lang="en-US" sz="1800" b="1"/>
          </a:p>
          <a:p>
            <a:pPr algn="ctr"/>
            <a:endParaRPr lang="en-US" sz="1800" b="1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  <a:p>
            <a:pPr algn="ctr"/>
            <a:endParaRPr lang="en-US" sz="160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2F87CBA-29FD-F848-E97E-97B94615F4C8}"/>
              </a:ext>
            </a:extLst>
          </p:cNvPr>
          <p:cNvSpPr/>
          <p:nvPr/>
        </p:nvSpPr>
        <p:spPr>
          <a:xfrm>
            <a:off x="170290" y="763465"/>
            <a:ext cx="2361910" cy="8021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Data Aggregation</a:t>
            </a:r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E865576-9197-7AB5-9F78-350EEBF81AC9}"/>
              </a:ext>
            </a:extLst>
          </p:cNvPr>
          <p:cNvSpPr/>
          <p:nvPr/>
        </p:nvSpPr>
        <p:spPr>
          <a:xfrm>
            <a:off x="2532736" y="748669"/>
            <a:ext cx="2344743" cy="81694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Exploratory Data Analysis (EDA)</a:t>
            </a:r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540A06A-54D5-90CE-9B06-EFF97D8DAB8A}"/>
              </a:ext>
            </a:extLst>
          </p:cNvPr>
          <p:cNvSpPr/>
          <p:nvPr/>
        </p:nvSpPr>
        <p:spPr>
          <a:xfrm>
            <a:off x="4880387" y="763465"/>
            <a:ext cx="2334974" cy="80214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Clustering for Segmentation</a:t>
            </a:r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50F5FFF-3C36-CE43-76C3-3C97212EC465}"/>
              </a:ext>
            </a:extLst>
          </p:cNvPr>
          <p:cNvSpPr/>
          <p:nvPr/>
        </p:nvSpPr>
        <p:spPr>
          <a:xfrm>
            <a:off x="7208499" y="768492"/>
            <a:ext cx="2276358" cy="7971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 Outlier removal &amp; Model refinement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46AF4-6988-2D15-0556-65BD66FC0A8C}"/>
              </a:ext>
            </a:extLst>
          </p:cNvPr>
          <p:cNvSpPr txBox="1"/>
          <p:nvPr/>
        </p:nvSpPr>
        <p:spPr>
          <a:xfrm>
            <a:off x="156499" y="1710209"/>
            <a:ext cx="738616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b="1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Used to 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segment customers into distinct groups based on their Recency, Frequency, and Monetary (RFM) metrics.</a:t>
            </a:r>
            <a:endParaRPr lang="en-US">
              <a:solidFill>
                <a:schemeClr val="tx1"/>
              </a:solidFill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Customers were grouped by minimizing differences within clusters and maximizing differences between clusters. Centroids represent each cluster's average traits for easy interpretation. The </a:t>
            </a:r>
            <a:r>
              <a:rPr lang="en-US" b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Elbow Method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identified </a:t>
            </a:r>
            <a:r>
              <a:rPr lang="en-US" b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3 clusters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[domain expertise decide to take 3] as optimal for business relevance.</a:t>
            </a:r>
          </a:p>
          <a:p>
            <a:pPr algn="l"/>
            <a:endParaRPr lang="en-US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algn="l"/>
            <a:endParaRPr lang="en-US" b="1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Used to 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validate K-Means results and visualize customer relationships through a </a:t>
            </a:r>
            <a:r>
              <a:rPr lang="en-US" b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dendrogram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.</a:t>
            </a:r>
          </a:p>
          <a:p>
            <a:pPr marL="285750" indent="-285750" algn="l"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Customers were grouped by splitting clusters based on similarities using </a:t>
            </a:r>
            <a:r>
              <a:rPr lang="en-US" b="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Ward linkage</a:t>
            </a:r>
            <a:r>
              <a:rPr lang="en-US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to minimize variance. A dendrogram guided the selection of 3 clusters for consistency with K-Means.</a:t>
            </a:r>
          </a:p>
          <a:p>
            <a:pPr algn="l"/>
            <a:endParaRPr lang="en-US">
              <a:solidFill>
                <a:schemeClr val="tx1"/>
              </a:solidFill>
              <a:latin typeface="Calibri"/>
              <a:ea typeface="+mn-ea"/>
              <a:cs typeface="Calibri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5443472-5B82-2B31-E1D1-F89FB1827BBE}"/>
              </a:ext>
            </a:extLst>
          </p:cNvPr>
          <p:cNvSpPr/>
          <p:nvPr/>
        </p:nvSpPr>
        <p:spPr>
          <a:xfrm>
            <a:off x="9487100" y="768492"/>
            <a:ext cx="2276358" cy="797120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Insights and Recommendations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4F4918-A3AA-8697-CE12-279B66FE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14" y="1878682"/>
            <a:ext cx="4434374" cy="414680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E882E4-93F8-E441-6D6F-78175CB72245}"/>
              </a:ext>
            </a:extLst>
          </p:cNvPr>
          <p:cNvSpPr/>
          <p:nvPr/>
        </p:nvSpPr>
        <p:spPr>
          <a:xfrm>
            <a:off x="173745" y="1715769"/>
            <a:ext cx="7269772" cy="3090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b="1">
                <a:solidFill>
                  <a:schemeClr val="tx1"/>
                </a:solidFill>
                <a:cs typeface="Calibri"/>
              </a:rPr>
              <a:t>K-Means Clustering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57D37C-3B18-5057-3FBF-896387E28B73}"/>
              </a:ext>
            </a:extLst>
          </p:cNvPr>
          <p:cNvSpPr/>
          <p:nvPr/>
        </p:nvSpPr>
        <p:spPr>
          <a:xfrm>
            <a:off x="154206" y="4130597"/>
            <a:ext cx="7262373" cy="3386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b="1">
                <a:solidFill>
                  <a:schemeClr val="tx1"/>
                </a:solidFill>
                <a:cs typeface="Calibri"/>
              </a:rPr>
              <a:t>Hierarchical Clustering 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79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D57-A654-F306-1E4D-B0EE3B1B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810" y="68386"/>
            <a:ext cx="5994400" cy="98488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3200">
                <a:latin typeface="Calibri"/>
              </a:rPr>
              <a:t>Detailed Model Description</a:t>
            </a:r>
          </a:p>
          <a:p>
            <a:pPr algn="ctr"/>
            <a:endParaRPr lang="en-US" sz="3200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C5BF1-A36F-65E0-56D4-A424CFBE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67" y="891252"/>
            <a:ext cx="6773091" cy="3400931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1700" b="1">
                <a:latin typeface="Calibri"/>
                <a:cs typeface="Calibri"/>
              </a:rPr>
              <a:t> </a:t>
            </a:r>
            <a:endParaRPr lang="en-US" sz="1700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700">
                <a:latin typeface="Calibri"/>
              </a:rPr>
              <a:t> With optimal k=3, used </a:t>
            </a:r>
            <a:r>
              <a:rPr lang="en-US" sz="1700" b="1">
                <a:latin typeface="Calibri"/>
              </a:rPr>
              <a:t>PCA</a:t>
            </a:r>
            <a:r>
              <a:rPr lang="en-US" sz="1700">
                <a:latin typeface="Calibri"/>
              </a:rPr>
              <a:t> to reduce dimensions and visualize clusters in 2D space.</a:t>
            </a:r>
            <a:endParaRPr lang="en-US" sz="1700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700">
                <a:latin typeface="Calibri"/>
                <a:cs typeface="Arial"/>
              </a:rPr>
              <a:t>Identified initial rectangular edges in PCA plots, smoothed out clusters by </a:t>
            </a:r>
            <a:r>
              <a:rPr lang="en-US" sz="1700" b="1">
                <a:latin typeface="Calibri"/>
                <a:cs typeface="Arial"/>
              </a:rPr>
              <a:t>removing outliers (~692 customers).</a:t>
            </a:r>
            <a:endParaRPr lang="en-US" sz="1700" b="1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700">
                <a:latin typeface="Calibri"/>
                <a:cs typeface="Arial"/>
              </a:rPr>
              <a:t>Post-outlier removal, clusters showed </a:t>
            </a:r>
            <a:r>
              <a:rPr lang="en-US" sz="1700" b="1">
                <a:latin typeface="Calibri"/>
                <a:cs typeface="Arial"/>
              </a:rPr>
              <a:t>improved</a:t>
            </a:r>
            <a:r>
              <a:rPr lang="en-US" sz="1700">
                <a:latin typeface="Calibri"/>
                <a:cs typeface="Arial"/>
              </a:rPr>
              <a:t> cohesion (3.35) and separation (9.61).</a:t>
            </a:r>
            <a:endParaRPr lang="en-US" sz="1700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r>
              <a:rPr lang="en-US" sz="1700">
                <a:latin typeface="Calibri"/>
              </a:rPr>
              <a:t>Why: Scalable, efficient for large datasets, and interprets customer segments via centroids.</a:t>
            </a:r>
            <a:endParaRPr lang="en-US" sz="1700">
              <a:latin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sz="1700">
              <a:solidFill>
                <a:srgbClr val="000000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sz="1700">
              <a:solidFill>
                <a:srgbClr val="000000"/>
              </a:solidFill>
              <a:latin typeface="Calibri"/>
            </a:endParaRPr>
          </a:p>
          <a:p>
            <a:pPr algn="l"/>
            <a:endParaRPr lang="en-US" sz="1700">
              <a:solidFill>
                <a:srgbClr val="000000"/>
              </a:solidFill>
              <a:latin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sz="170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5" name="Picture 4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D606AB5E-5888-B73F-7FC5-C1E5195E7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029" y="239747"/>
            <a:ext cx="5173210" cy="2526564"/>
          </a:xfrm>
          <a:prstGeom prst="rect">
            <a:avLst/>
          </a:prstGeom>
        </p:spPr>
      </p:pic>
      <p:pic>
        <p:nvPicPr>
          <p:cNvPr id="7" name="Picture 6" descr="A diagram of a city&#10;&#10;Description automatically generated">
            <a:extLst>
              <a:ext uri="{FF2B5EF4-FFF2-40B4-BE49-F238E27FC236}">
                <a16:creationId xmlns:a16="http://schemas.microsoft.com/office/drawing/2014/main" id="{EA826046-9C0B-A34B-31BB-418C0A6DD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89" y="2901950"/>
            <a:ext cx="5112865" cy="33331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6EF739-6526-ADA6-6675-152E56E56C40}"/>
              </a:ext>
            </a:extLst>
          </p:cNvPr>
          <p:cNvSpPr txBox="1"/>
          <p:nvPr/>
        </p:nvSpPr>
        <p:spPr>
          <a:xfrm>
            <a:off x="-34760" y="3425301"/>
            <a:ext cx="6634576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700"/>
          </a:p>
          <a:p>
            <a:pPr marL="171450" indent="-171450" algn="l">
              <a:buFont typeface="Arial"/>
              <a:buChar char="•"/>
            </a:pPr>
            <a:r>
              <a:rPr lang="en-US" sz="1700"/>
              <a:t>Generated a dendrogram using </a:t>
            </a:r>
            <a:r>
              <a:rPr lang="en-US" sz="1700" b="1"/>
              <a:t>Ward’s linkage   &amp; Euclidean </a:t>
            </a:r>
            <a:r>
              <a:rPr lang="en-US" b="1"/>
              <a:t>distance</a:t>
            </a:r>
            <a:r>
              <a:rPr lang="en-US"/>
              <a:t> to assess cluster relationships.</a:t>
            </a:r>
            <a:r>
              <a:rPr lang="en-US" sz="1700"/>
              <a:t> </a:t>
            </a:r>
            <a:endParaRPr lang="en-US"/>
          </a:p>
          <a:p>
            <a:pPr marL="171450" indent="-171450" algn="l">
              <a:buFont typeface="Arial"/>
              <a:buChar char="•"/>
            </a:pPr>
            <a:r>
              <a:rPr lang="en-US" sz="1700"/>
              <a:t>Horizontal </a:t>
            </a:r>
            <a:r>
              <a:rPr lang="en-US" sz="1700" b="1"/>
              <a:t>cut at 35</a:t>
            </a:r>
            <a:r>
              <a:rPr lang="en-US" sz="1700"/>
              <a:t> distance indicated a 3-cluster solution </a:t>
            </a:r>
            <a:r>
              <a:rPr lang="en-US"/>
              <a:t>consistent with K-Means results.</a:t>
            </a:r>
            <a:r>
              <a:rPr lang="en-US" sz="1700"/>
              <a:t> </a:t>
            </a:r>
            <a:endParaRPr lang="en-US"/>
          </a:p>
          <a:p>
            <a:pPr marL="171450" indent="-171450" algn="l">
              <a:buFont typeface="Arial"/>
              <a:buChar char="•"/>
            </a:pPr>
            <a:r>
              <a:rPr lang="en-US" sz="1700"/>
              <a:t>Applied </a:t>
            </a:r>
            <a:r>
              <a:rPr lang="en-US" sz="1700" b="1"/>
              <a:t>Agglomerative Clustering</a:t>
            </a:r>
            <a:r>
              <a:rPr lang="en-US" sz="1700"/>
              <a:t> for grouping customers into </a:t>
            </a:r>
            <a:r>
              <a:rPr lang="en-US" sz="1700">
                <a:latin typeface="Calibri"/>
                <a:cs typeface="Calibri"/>
              </a:rPr>
              <a:t>3 </a:t>
            </a:r>
            <a:r>
              <a:rPr lang="en-US">
                <a:latin typeface="Calibri"/>
                <a:cs typeface="Calibri"/>
              </a:rPr>
              <a:t>hierarchical clusters.</a:t>
            </a:r>
            <a:endParaRPr lang="en-US"/>
          </a:p>
          <a:p>
            <a:pPr marL="285750" indent="-285750" algn="l">
              <a:buFont typeface="Arial"/>
              <a:buChar char="•"/>
            </a:pPr>
            <a:r>
              <a:rPr lang="en-US">
                <a:latin typeface="Calibri"/>
                <a:cs typeface="Calibri"/>
              </a:rPr>
              <a:t>Why: Validates K-Means and visualizes customer relationships with dendrograms.</a:t>
            </a:r>
            <a:endParaRPr lang="en-US"/>
          </a:p>
          <a:p>
            <a:pPr algn="l"/>
            <a:endParaRPr lang="en-US"/>
          </a:p>
          <a:p>
            <a:pPr algn="l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D22960-3527-6464-93E7-5427C4202AF0}"/>
              </a:ext>
            </a:extLst>
          </p:cNvPr>
          <p:cNvSpPr/>
          <p:nvPr/>
        </p:nvSpPr>
        <p:spPr>
          <a:xfrm>
            <a:off x="62876" y="727166"/>
            <a:ext cx="6602223" cy="326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K-Means Clustering:</a:t>
            </a:r>
            <a:endParaRPr lang="en-US" sz="1700" b="1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434A65-AF5D-ADEF-B69D-63D0F73362FA}"/>
              </a:ext>
            </a:extLst>
          </p:cNvPr>
          <p:cNvSpPr/>
          <p:nvPr/>
        </p:nvSpPr>
        <p:spPr>
          <a:xfrm>
            <a:off x="47510" y="3345332"/>
            <a:ext cx="6602223" cy="326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Hierarchical Clustering: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5776-A6D3-01FD-94B7-A3267AC5E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6806" y="35407"/>
            <a:ext cx="5994400" cy="430887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2800" dirty="0">
                <a:latin typeface="Calibri"/>
              </a:rPr>
              <a:t>Results and Model Evaluation</a:t>
            </a:r>
            <a:endParaRPr lang="en-US" sz="2800" dirty="0"/>
          </a:p>
        </p:txBody>
      </p:sp>
      <p:pic>
        <p:nvPicPr>
          <p:cNvPr id="7" name="Picture 6" descr="A diagram of a cluster&#10;&#10;Description automatically generated">
            <a:extLst>
              <a:ext uri="{FF2B5EF4-FFF2-40B4-BE49-F238E27FC236}">
                <a16:creationId xmlns:a16="http://schemas.microsoft.com/office/drawing/2014/main" id="{1858264A-3EFB-B7DD-0070-36F0C2784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" y="3537017"/>
            <a:ext cx="11707090" cy="2508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11AD33-E3E2-26CF-D933-3293A2FE4B24}"/>
              </a:ext>
            </a:extLst>
          </p:cNvPr>
          <p:cNvSpPr txBox="1"/>
          <p:nvPr/>
        </p:nvSpPr>
        <p:spPr>
          <a:xfrm>
            <a:off x="8039246" y="782106"/>
            <a:ext cx="3973572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600" b="1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latin typeface="Calibri"/>
                <a:cs typeface="Calibri"/>
              </a:rPr>
              <a:t>K-Means</a:t>
            </a:r>
            <a:r>
              <a:rPr lang="en-US" sz="1600">
                <a:latin typeface="Calibri"/>
                <a:cs typeface="Calibri"/>
              </a:rPr>
              <a:t> was chosen for its scalability, computational efficiency, and clear centroid-based clusters align with business strategies, offering actionable insights.</a:t>
            </a:r>
            <a:endParaRPr lang="en-US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>
              <a:latin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>
                <a:latin typeface="Calibri"/>
                <a:cs typeface="Calibri"/>
              </a:rPr>
              <a:t>Hierarchical Clustering, while offering slightly better silhouette scores, is less suitable for large datasets and lacks adaptability for real-time updates.</a:t>
            </a:r>
            <a:endParaRPr lang="en-US">
              <a:latin typeface="Calibri"/>
              <a:cs typeface="Calibri"/>
            </a:endParaRPr>
          </a:p>
          <a:p>
            <a:pPr algn="l"/>
            <a:endParaRPr lang="en-US" sz="1600">
              <a:latin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6AFC76-35AD-EA98-B4C0-F5D2B5003F5F}"/>
              </a:ext>
            </a:extLst>
          </p:cNvPr>
          <p:cNvSpPr/>
          <p:nvPr/>
        </p:nvSpPr>
        <p:spPr>
          <a:xfrm>
            <a:off x="8065631" y="433827"/>
            <a:ext cx="3810037" cy="3486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l"/>
            <a:r>
              <a:rPr lang="en-US" sz="1700" b="1">
                <a:solidFill>
                  <a:srgbClr val="000000"/>
                </a:solidFill>
                <a:cs typeface="Calibri"/>
              </a:rPr>
              <a:t>Model Selection:</a:t>
            </a:r>
            <a:endParaRPr lang="en-US"/>
          </a:p>
        </p:txBody>
      </p:sp>
      <p:pic>
        <p:nvPicPr>
          <p:cNvPr id="6" name="Picture 5" descr="A table with text and numbers&#10;&#10;Description automatically generated">
            <a:extLst>
              <a:ext uri="{FF2B5EF4-FFF2-40B4-BE49-F238E27FC236}">
                <a16:creationId xmlns:a16="http://schemas.microsoft.com/office/drawing/2014/main" id="{3F64BDC0-6FAF-593C-134C-8CA244D1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29" y="460881"/>
            <a:ext cx="7810499" cy="304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875" y="110806"/>
            <a:ext cx="6504266" cy="8874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l"/>
            <a:r>
              <a:rPr lang="en-US" sz="2800" spc="-10" dirty="0">
                <a:latin typeface="Calibri"/>
              </a:rPr>
              <a:t>Interpreting Results in Business Context</a:t>
            </a:r>
          </a:p>
          <a:p>
            <a:pPr marL="12700">
              <a:spcBef>
                <a:spcPts val="100"/>
              </a:spcBef>
            </a:pPr>
            <a:endParaRPr lang="en-US" sz="2800">
              <a:latin typeface="Calibri"/>
            </a:endParaRPr>
          </a:p>
        </p:txBody>
      </p:sp>
      <p:pic>
        <p:nvPicPr>
          <p:cNvPr id="12" name="Picture 11" descr="A pie chart with numbers and a green triangle&#10;&#10;Description automatically generated">
            <a:extLst>
              <a:ext uri="{FF2B5EF4-FFF2-40B4-BE49-F238E27FC236}">
                <a16:creationId xmlns:a16="http://schemas.microsoft.com/office/drawing/2014/main" id="{EDFF47B5-0605-4C65-16ED-60EBDFD6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740" y="110938"/>
            <a:ext cx="3849133" cy="2848533"/>
          </a:xfrm>
          <a:prstGeom prst="rect">
            <a:avLst/>
          </a:prstGeom>
        </p:spPr>
      </p:pic>
      <p:pic>
        <p:nvPicPr>
          <p:cNvPr id="13" name="Picture 12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B5178CF7-8997-14EB-6878-33B7DFB0A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91" y="3123744"/>
            <a:ext cx="3849225" cy="2938183"/>
          </a:xfrm>
          <a:prstGeom prst="rect">
            <a:avLst/>
          </a:prstGeom>
        </p:spPr>
      </p:pic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B504FF03-959B-DAB1-C464-8981D1069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64" y="557814"/>
            <a:ext cx="7969864" cy="5498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70F6-E730-FE63-D4AB-FC476FF1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903" y="211659"/>
            <a:ext cx="6347385" cy="541058"/>
          </a:xfr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Managerial Insights and Recommendations</a:t>
            </a: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40CB32EB-DBC5-FAE1-CB1A-45FC588691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702681"/>
              </p:ext>
            </p:extLst>
          </p:nvPr>
        </p:nvGraphicFramePr>
        <p:xfrm>
          <a:off x="460106" y="648835"/>
          <a:ext cx="11472229" cy="5536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16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Business Context and Problem Statement </vt:lpstr>
      <vt:lpstr>Tackling the Business Problem</vt:lpstr>
      <vt:lpstr>Data Overview and Preprocessing</vt:lpstr>
      <vt:lpstr>Data Mining Models</vt:lpstr>
      <vt:lpstr>Detailed Model Description </vt:lpstr>
      <vt:lpstr>Results and Model Evaluation</vt:lpstr>
      <vt:lpstr>Interpreting Results in Business Context </vt:lpstr>
      <vt:lpstr>Managerial Insights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Tackett</dc:creator>
  <cp:revision>205</cp:revision>
  <dcterms:created xsi:type="dcterms:W3CDTF">2024-11-12T03:56:18Z</dcterms:created>
  <dcterms:modified xsi:type="dcterms:W3CDTF">2024-11-18T01:46:15Z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2024-11-12T00:00:00Z</vt:filetime>
  </property>
  <property fmtid="{D5CDD505-2E9C-101B-9397-08002B2CF9AE}" pid="5" name="Producer">
    <vt:lpwstr>3-Heights(TM) PDF Security Shell 4.8.25.2 (http://www.pdf-tools.com)</vt:lpwstr>
  </property>
</Properties>
</file>