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 id="2147483661" r:id="rId5"/>
    <p:sldMasterId id="2147483674" r:id="rId6"/>
  </p:sldMasterIdLst>
  <p:notesMasterIdLst>
    <p:notesMasterId r:id="rId33"/>
  </p:notesMasterIdLst>
  <p:sldIdLst>
    <p:sldId id="258" r:id="rId7"/>
    <p:sldId id="283" r:id="rId8"/>
    <p:sldId id="257" r:id="rId9"/>
    <p:sldId id="329" r:id="rId10"/>
    <p:sldId id="338" r:id="rId11"/>
    <p:sldId id="331" r:id="rId12"/>
    <p:sldId id="330" r:id="rId13"/>
    <p:sldId id="279" r:id="rId14"/>
    <p:sldId id="304" r:id="rId15"/>
    <p:sldId id="261" r:id="rId16"/>
    <p:sldId id="303" r:id="rId17"/>
    <p:sldId id="262" r:id="rId18"/>
    <p:sldId id="273" r:id="rId19"/>
    <p:sldId id="300" r:id="rId20"/>
    <p:sldId id="292" r:id="rId21"/>
    <p:sldId id="282" r:id="rId22"/>
    <p:sldId id="342" r:id="rId23"/>
    <p:sldId id="277" r:id="rId24"/>
    <p:sldId id="341" r:id="rId25"/>
    <p:sldId id="340" r:id="rId26"/>
    <p:sldId id="302" r:id="rId27"/>
    <p:sldId id="295" r:id="rId28"/>
    <p:sldId id="296" r:id="rId29"/>
    <p:sldId id="343" r:id="rId30"/>
    <p:sldId id="299"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A36"/>
    <a:srgbClr val="5D8741"/>
    <a:srgbClr val="595959"/>
    <a:srgbClr val="EBEBEB"/>
    <a:srgbClr val="FAFAFA"/>
    <a:srgbClr val="5CB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38CEB-3B36-FFD0-6C4E-FA4873FDB526}" v="141" dt="2024-04-22T18:24:57.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C83E1-10AE-47C3-86DF-8896DC7CD312}"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66BF2F41-FE26-4447-BFA2-680E0B02B688}">
      <dgm:prSet phldrT="[Text]" phldr="0"/>
      <dgm:spPr/>
      <dgm:t>
        <a:bodyPr/>
        <a:lstStyle/>
        <a:p>
          <a:pPr rtl="0"/>
          <a:r>
            <a:rPr lang="en-US">
              <a:latin typeface="Aptos Display" panose="02110004020202020204"/>
            </a:rPr>
            <a:t>Phase 1: Defining</a:t>
          </a:r>
          <a:endParaRPr lang="en-US"/>
        </a:p>
      </dgm:t>
    </dgm:pt>
    <dgm:pt modelId="{DA34EFE6-A903-4565-A246-FCBB9AC45C8A}" type="parTrans" cxnId="{AD05CEFD-52ED-4318-A59D-523BA281CC15}">
      <dgm:prSet/>
      <dgm:spPr/>
      <dgm:t>
        <a:bodyPr/>
        <a:lstStyle/>
        <a:p>
          <a:endParaRPr lang="en-US"/>
        </a:p>
      </dgm:t>
    </dgm:pt>
    <dgm:pt modelId="{F866992F-9751-473A-918A-CE153C864152}" type="sibTrans" cxnId="{AD05CEFD-52ED-4318-A59D-523BA281CC15}">
      <dgm:prSet/>
      <dgm:spPr/>
      <dgm:t>
        <a:bodyPr/>
        <a:lstStyle/>
        <a:p>
          <a:endParaRPr lang="en-US"/>
        </a:p>
      </dgm:t>
    </dgm:pt>
    <dgm:pt modelId="{85F9931E-EDBC-4A92-B605-8F39C6BAB0C7}">
      <dgm:prSet phldrT="[Text]" phldr="0"/>
      <dgm:spPr/>
      <dgm:t>
        <a:bodyPr/>
        <a:lstStyle/>
        <a:p>
          <a:pPr rtl="0"/>
          <a:r>
            <a:rPr lang="en-US">
              <a:latin typeface="Aptos Display" panose="02110004020202020204"/>
            </a:rPr>
            <a:t>May 18th 2022 - July 17th 2022</a:t>
          </a:r>
          <a:endParaRPr lang="en-US"/>
        </a:p>
      </dgm:t>
    </dgm:pt>
    <dgm:pt modelId="{948B436C-EFED-4647-8D68-61A85CA23848}" type="parTrans" cxnId="{4A6B8545-BEC2-4140-AF3B-3B8D07994FBE}">
      <dgm:prSet/>
      <dgm:spPr/>
      <dgm:t>
        <a:bodyPr/>
        <a:lstStyle/>
        <a:p>
          <a:endParaRPr lang="en-US"/>
        </a:p>
      </dgm:t>
    </dgm:pt>
    <dgm:pt modelId="{5460F328-7CF3-4F36-B64E-EA441447FE4A}" type="sibTrans" cxnId="{4A6B8545-BEC2-4140-AF3B-3B8D07994FBE}">
      <dgm:prSet/>
      <dgm:spPr/>
      <dgm:t>
        <a:bodyPr/>
        <a:lstStyle/>
        <a:p>
          <a:endParaRPr lang="en-US"/>
        </a:p>
      </dgm:t>
    </dgm:pt>
    <dgm:pt modelId="{F9B44207-C5EF-4163-876B-4C2227765804}">
      <dgm:prSet phldrT="[Text]" phldr="0"/>
      <dgm:spPr/>
      <dgm:t>
        <a:bodyPr/>
        <a:lstStyle/>
        <a:p>
          <a:pPr rtl="0"/>
          <a:r>
            <a:rPr lang="en-US">
              <a:latin typeface="Aptos Display" panose="02110004020202020204"/>
            </a:rPr>
            <a:t>Phase 2: Planning </a:t>
          </a:r>
          <a:endParaRPr lang="en-US"/>
        </a:p>
      </dgm:t>
    </dgm:pt>
    <dgm:pt modelId="{FBC572EE-3279-40E8-B699-8D138CDE573D}" type="parTrans" cxnId="{A7D79FB7-269E-4276-A550-23879652B41E}">
      <dgm:prSet/>
      <dgm:spPr/>
      <dgm:t>
        <a:bodyPr/>
        <a:lstStyle/>
        <a:p>
          <a:endParaRPr lang="en-US"/>
        </a:p>
      </dgm:t>
    </dgm:pt>
    <dgm:pt modelId="{AB970251-7585-4E4D-9540-A000C79EFD02}" type="sibTrans" cxnId="{A7D79FB7-269E-4276-A550-23879652B41E}">
      <dgm:prSet/>
      <dgm:spPr/>
      <dgm:t>
        <a:bodyPr/>
        <a:lstStyle/>
        <a:p>
          <a:endParaRPr lang="en-US"/>
        </a:p>
      </dgm:t>
    </dgm:pt>
    <dgm:pt modelId="{BB627FD0-B82C-4FDF-BA0C-E106A57B98BB}">
      <dgm:prSet phldrT="[Text]" phldr="0"/>
      <dgm:spPr/>
      <dgm:t>
        <a:bodyPr/>
        <a:lstStyle/>
        <a:p>
          <a:pPr rtl="0"/>
          <a:r>
            <a:rPr lang="en-US">
              <a:latin typeface="Aptos Display" panose="02110004020202020204"/>
            </a:rPr>
            <a:t>July 18th 2022 – October 3rd 2023</a:t>
          </a:r>
          <a:endParaRPr lang="en-US"/>
        </a:p>
      </dgm:t>
    </dgm:pt>
    <dgm:pt modelId="{F960E42B-0267-4C50-B3A2-7D05670E0FB8}" type="parTrans" cxnId="{3CC42EBA-3FEF-45ED-94A1-B2302A0E4A1C}">
      <dgm:prSet/>
      <dgm:spPr/>
      <dgm:t>
        <a:bodyPr/>
        <a:lstStyle/>
        <a:p>
          <a:endParaRPr lang="en-US"/>
        </a:p>
      </dgm:t>
    </dgm:pt>
    <dgm:pt modelId="{BCFAA924-D27B-4E0C-8B02-3E655D46995C}" type="sibTrans" cxnId="{3CC42EBA-3FEF-45ED-94A1-B2302A0E4A1C}">
      <dgm:prSet/>
      <dgm:spPr/>
      <dgm:t>
        <a:bodyPr/>
        <a:lstStyle/>
        <a:p>
          <a:endParaRPr lang="en-US"/>
        </a:p>
      </dgm:t>
    </dgm:pt>
    <dgm:pt modelId="{9A69A888-EC94-444F-A7B2-CDD779DD63D1}" type="pres">
      <dgm:prSet presAssocID="{D35C83E1-10AE-47C3-86DF-8896DC7CD312}" presName="linear" presStyleCnt="0">
        <dgm:presLayoutVars>
          <dgm:animLvl val="lvl"/>
          <dgm:resizeHandles val="exact"/>
        </dgm:presLayoutVars>
      </dgm:prSet>
      <dgm:spPr/>
    </dgm:pt>
    <dgm:pt modelId="{155B169A-59D7-46AE-851A-1BA93FE9282C}" type="pres">
      <dgm:prSet presAssocID="{66BF2F41-FE26-4447-BFA2-680E0B02B688}" presName="parentText" presStyleLbl="node1" presStyleIdx="0" presStyleCnt="2">
        <dgm:presLayoutVars>
          <dgm:chMax val="0"/>
          <dgm:bulletEnabled val="1"/>
        </dgm:presLayoutVars>
      </dgm:prSet>
      <dgm:spPr/>
    </dgm:pt>
    <dgm:pt modelId="{1B6B2CD7-A3CE-4198-8040-DCE392BE7090}" type="pres">
      <dgm:prSet presAssocID="{66BF2F41-FE26-4447-BFA2-680E0B02B688}" presName="childText" presStyleLbl="revTx" presStyleIdx="0" presStyleCnt="2">
        <dgm:presLayoutVars>
          <dgm:bulletEnabled val="1"/>
        </dgm:presLayoutVars>
      </dgm:prSet>
      <dgm:spPr/>
    </dgm:pt>
    <dgm:pt modelId="{630D7ABF-99A1-49CA-A984-BEE108034FFD}" type="pres">
      <dgm:prSet presAssocID="{F9B44207-C5EF-4163-876B-4C2227765804}" presName="parentText" presStyleLbl="node1" presStyleIdx="1" presStyleCnt="2">
        <dgm:presLayoutVars>
          <dgm:chMax val="0"/>
          <dgm:bulletEnabled val="1"/>
        </dgm:presLayoutVars>
      </dgm:prSet>
      <dgm:spPr/>
    </dgm:pt>
    <dgm:pt modelId="{B2561FD3-F5A9-437B-8141-4A3A29EC315D}" type="pres">
      <dgm:prSet presAssocID="{F9B44207-C5EF-4163-876B-4C2227765804}" presName="childText" presStyleLbl="revTx" presStyleIdx="1" presStyleCnt="2">
        <dgm:presLayoutVars>
          <dgm:bulletEnabled val="1"/>
        </dgm:presLayoutVars>
      </dgm:prSet>
      <dgm:spPr/>
    </dgm:pt>
  </dgm:ptLst>
  <dgm:cxnLst>
    <dgm:cxn modelId="{1DA15C26-FF79-44EB-8BE1-99D2E42D355F}" type="presOf" srcId="{F9B44207-C5EF-4163-876B-4C2227765804}" destId="{630D7ABF-99A1-49CA-A984-BEE108034FFD}" srcOrd="0" destOrd="0" presId="urn:microsoft.com/office/officeart/2005/8/layout/vList2"/>
    <dgm:cxn modelId="{4A6B8545-BEC2-4140-AF3B-3B8D07994FBE}" srcId="{66BF2F41-FE26-4447-BFA2-680E0B02B688}" destId="{85F9931E-EDBC-4A92-B605-8F39C6BAB0C7}" srcOrd="0" destOrd="0" parTransId="{948B436C-EFED-4647-8D68-61A85CA23848}" sibTransId="{5460F328-7CF3-4F36-B64E-EA441447FE4A}"/>
    <dgm:cxn modelId="{F8A60486-19CF-4DD4-B1A1-6BAA9BF46CA8}" type="presOf" srcId="{85F9931E-EDBC-4A92-B605-8F39C6BAB0C7}" destId="{1B6B2CD7-A3CE-4198-8040-DCE392BE7090}" srcOrd="0" destOrd="0" presId="urn:microsoft.com/office/officeart/2005/8/layout/vList2"/>
    <dgm:cxn modelId="{B7E22AAF-ABC6-482B-A6B5-4DE02CADFF7D}" type="presOf" srcId="{BB627FD0-B82C-4FDF-BA0C-E106A57B98BB}" destId="{B2561FD3-F5A9-437B-8141-4A3A29EC315D}" srcOrd="0" destOrd="0" presId="urn:microsoft.com/office/officeart/2005/8/layout/vList2"/>
    <dgm:cxn modelId="{44E9FFB3-5B86-4697-AC39-1F14C8A23174}" type="presOf" srcId="{D35C83E1-10AE-47C3-86DF-8896DC7CD312}" destId="{9A69A888-EC94-444F-A7B2-CDD779DD63D1}" srcOrd="0" destOrd="0" presId="urn:microsoft.com/office/officeart/2005/8/layout/vList2"/>
    <dgm:cxn modelId="{A7D79FB7-269E-4276-A550-23879652B41E}" srcId="{D35C83E1-10AE-47C3-86DF-8896DC7CD312}" destId="{F9B44207-C5EF-4163-876B-4C2227765804}" srcOrd="1" destOrd="0" parTransId="{FBC572EE-3279-40E8-B699-8D138CDE573D}" sibTransId="{AB970251-7585-4E4D-9540-A000C79EFD02}"/>
    <dgm:cxn modelId="{3CC42EBA-3FEF-45ED-94A1-B2302A0E4A1C}" srcId="{F9B44207-C5EF-4163-876B-4C2227765804}" destId="{BB627FD0-B82C-4FDF-BA0C-E106A57B98BB}" srcOrd="0" destOrd="0" parTransId="{F960E42B-0267-4C50-B3A2-7D05670E0FB8}" sibTransId="{BCFAA924-D27B-4E0C-8B02-3E655D46995C}"/>
    <dgm:cxn modelId="{EE5712D3-B7CB-4CBB-B87C-059E52FEE73C}" type="presOf" srcId="{66BF2F41-FE26-4447-BFA2-680E0B02B688}" destId="{155B169A-59D7-46AE-851A-1BA93FE9282C}" srcOrd="0" destOrd="0" presId="urn:microsoft.com/office/officeart/2005/8/layout/vList2"/>
    <dgm:cxn modelId="{AD05CEFD-52ED-4318-A59D-523BA281CC15}" srcId="{D35C83E1-10AE-47C3-86DF-8896DC7CD312}" destId="{66BF2F41-FE26-4447-BFA2-680E0B02B688}" srcOrd="0" destOrd="0" parTransId="{DA34EFE6-A903-4565-A246-FCBB9AC45C8A}" sibTransId="{F866992F-9751-473A-918A-CE153C864152}"/>
    <dgm:cxn modelId="{C3B5BF30-FE2C-4727-9086-57330ECC093F}" type="presParOf" srcId="{9A69A888-EC94-444F-A7B2-CDD779DD63D1}" destId="{155B169A-59D7-46AE-851A-1BA93FE9282C}" srcOrd="0" destOrd="0" presId="urn:microsoft.com/office/officeart/2005/8/layout/vList2"/>
    <dgm:cxn modelId="{B2345217-1638-4610-BC94-F1775C965711}" type="presParOf" srcId="{9A69A888-EC94-444F-A7B2-CDD779DD63D1}" destId="{1B6B2CD7-A3CE-4198-8040-DCE392BE7090}" srcOrd="1" destOrd="0" presId="urn:microsoft.com/office/officeart/2005/8/layout/vList2"/>
    <dgm:cxn modelId="{4C847F8B-9714-428D-BAA6-587B61429A62}" type="presParOf" srcId="{9A69A888-EC94-444F-A7B2-CDD779DD63D1}" destId="{630D7ABF-99A1-49CA-A984-BEE108034FFD}" srcOrd="2" destOrd="0" presId="urn:microsoft.com/office/officeart/2005/8/layout/vList2"/>
    <dgm:cxn modelId="{45CDBFB4-3484-48CB-8D7A-003B109E317B}" type="presParOf" srcId="{9A69A888-EC94-444F-A7B2-CDD779DD63D1}" destId="{B2561FD3-F5A9-437B-8141-4A3A29EC315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5C83E1-10AE-47C3-86DF-8896DC7CD312}"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n-US"/>
        </a:p>
      </dgm:t>
    </dgm:pt>
    <dgm:pt modelId="{66BF2F41-FE26-4447-BFA2-680E0B02B688}">
      <dgm:prSet phldrT="[Text]" phldr="0"/>
      <dgm:spPr/>
      <dgm:t>
        <a:bodyPr/>
        <a:lstStyle/>
        <a:p>
          <a:pPr rtl="0"/>
          <a:r>
            <a:rPr lang="en-US">
              <a:latin typeface="Aptos Display" panose="02110004020202020204"/>
            </a:rPr>
            <a:t>Phase 3: Execution </a:t>
          </a:r>
          <a:endParaRPr lang="en-US"/>
        </a:p>
      </dgm:t>
    </dgm:pt>
    <dgm:pt modelId="{DA34EFE6-A903-4565-A246-FCBB9AC45C8A}" type="parTrans" cxnId="{AD05CEFD-52ED-4318-A59D-523BA281CC15}">
      <dgm:prSet/>
      <dgm:spPr/>
      <dgm:t>
        <a:bodyPr/>
        <a:lstStyle/>
        <a:p>
          <a:endParaRPr lang="en-US"/>
        </a:p>
      </dgm:t>
    </dgm:pt>
    <dgm:pt modelId="{F866992F-9751-473A-918A-CE153C864152}" type="sibTrans" cxnId="{AD05CEFD-52ED-4318-A59D-523BA281CC15}">
      <dgm:prSet/>
      <dgm:spPr/>
      <dgm:t>
        <a:bodyPr/>
        <a:lstStyle/>
        <a:p>
          <a:endParaRPr lang="en-US"/>
        </a:p>
      </dgm:t>
    </dgm:pt>
    <dgm:pt modelId="{F9B44207-C5EF-4163-876B-4C2227765804}">
      <dgm:prSet phldrT="[Text]" phldr="0"/>
      <dgm:spPr/>
      <dgm:t>
        <a:bodyPr/>
        <a:lstStyle/>
        <a:p>
          <a:pPr rtl="0"/>
          <a:r>
            <a:rPr lang="en-US">
              <a:latin typeface="Aptos Display" panose="02110004020202020204"/>
            </a:rPr>
            <a:t>Phase 4: Closing </a:t>
          </a:r>
          <a:endParaRPr lang="en-US"/>
        </a:p>
      </dgm:t>
    </dgm:pt>
    <dgm:pt modelId="{FBC572EE-3279-40E8-B699-8D138CDE573D}" type="parTrans" cxnId="{A7D79FB7-269E-4276-A550-23879652B41E}">
      <dgm:prSet/>
      <dgm:spPr/>
      <dgm:t>
        <a:bodyPr/>
        <a:lstStyle/>
        <a:p>
          <a:endParaRPr lang="en-US"/>
        </a:p>
      </dgm:t>
    </dgm:pt>
    <dgm:pt modelId="{AB970251-7585-4E4D-9540-A000C79EFD02}" type="sibTrans" cxnId="{A7D79FB7-269E-4276-A550-23879652B41E}">
      <dgm:prSet/>
      <dgm:spPr/>
      <dgm:t>
        <a:bodyPr/>
        <a:lstStyle/>
        <a:p>
          <a:endParaRPr lang="en-US"/>
        </a:p>
      </dgm:t>
    </dgm:pt>
    <dgm:pt modelId="{BB627FD0-B82C-4FDF-BA0C-E106A57B98BB}">
      <dgm:prSet phldrT="[Text]" phldr="0"/>
      <dgm:spPr/>
      <dgm:t>
        <a:bodyPr/>
        <a:lstStyle/>
        <a:p>
          <a:pPr rtl="0"/>
          <a:r>
            <a:rPr lang="en-US">
              <a:latin typeface="Aptos Display" panose="02110004020202020204"/>
            </a:rPr>
            <a:t>May 14th 2024 – May 21st 2024 </a:t>
          </a:r>
          <a:endParaRPr lang="en-US"/>
        </a:p>
      </dgm:t>
    </dgm:pt>
    <dgm:pt modelId="{F960E42B-0267-4C50-B3A2-7D05670E0FB8}" type="parTrans" cxnId="{3CC42EBA-3FEF-45ED-94A1-B2302A0E4A1C}">
      <dgm:prSet/>
      <dgm:spPr/>
      <dgm:t>
        <a:bodyPr/>
        <a:lstStyle/>
        <a:p>
          <a:endParaRPr lang="en-US"/>
        </a:p>
      </dgm:t>
    </dgm:pt>
    <dgm:pt modelId="{BCFAA924-D27B-4E0C-8B02-3E655D46995C}" type="sibTrans" cxnId="{3CC42EBA-3FEF-45ED-94A1-B2302A0E4A1C}">
      <dgm:prSet/>
      <dgm:spPr/>
      <dgm:t>
        <a:bodyPr/>
        <a:lstStyle/>
        <a:p>
          <a:endParaRPr lang="en-US"/>
        </a:p>
      </dgm:t>
    </dgm:pt>
    <dgm:pt modelId="{40AF9AC1-BFD4-4C46-B197-14A8984FE82E}">
      <dgm:prSet phldr="0"/>
      <dgm:spPr/>
      <dgm:t>
        <a:bodyPr/>
        <a:lstStyle/>
        <a:p>
          <a:pPr rtl="0"/>
          <a:r>
            <a:rPr lang="en-US">
              <a:latin typeface="Aptos Display" panose="02110004020202020204"/>
            </a:rPr>
            <a:t>April 16th 2024- May 13th 2024</a:t>
          </a:r>
        </a:p>
      </dgm:t>
    </dgm:pt>
    <dgm:pt modelId="{AA2DD6DD-8D9C-4DD9-B032-46AEA349600F}" type="parTrans" cxnId="{5F9A8023-C493-4546-954E-77D30D429997}">
      <dgm:prSet/>
      <dgm:spPr/>
    </dgm:pt>
    <dgm:pt modelId="{ECB208E1-2D33-4576-A4AE-4A1A87CD167A}" type="sibTrans" cxnId="{5F9A8023-C493-4546-954E-77D30D429997}">
      <dgm:prSet/>
      <dgm:spPr/>
    </dgm:pt>
    <dgm:pt modelId="{9A69A888-EC94-444F-A7B2-CDD779DD63D1}" type="pres">
      <dgm:prSet presAssocID="{D35C83E1-10AE-47C3-86DF-8896DC7CD312}" presName="linear" presStyleCnt="0">
        <dgm:presLayoutVars>
          <dgm:animLvl val="lvl"/>
          <dgm:resizeHandles val="exact"/>
        </dgm:presLayoutVars>
      </dgm:prSet>
      <dgm:spPr/>
    </dgm:pt>
    <dgm:pt modelId="{155B169A-59D7-46AE-851A-1BA93FE9282C}" type="pres">
      <dgm:prSet presAssocID="{66BF2F41-FE26-4447-BFA2-680E0B02B688}" presName="parentText" presStyleLbl="node1" presStyleIdx="0" presStyleCnt="2">
        <dgm:presLayoutVars>
          <dgm:chMax val="0"/>
          <dgm:bulletEnabled val="1"/>
        </dgm:presLayoutVars>
      </dgm:prSet>
      <dgm:spPr/>
    </dgm:pt>
    <dgm:pt modelId="{1B6B2CD7-A3CE-4198-8040-DCE392BE7090}" type="pres">
      <dgm:prSet presAssocID="{66BF2F41-FE26-4447-BFA2-680E0B02B688}" presName="childText" presStyleLbl="revTx" presStyleIdx="0" presStyleCnt="2">
        <dgm:presLayoutVars>
          <dgm:bulletEnabled val="1"/>
        </dgm:presLayoutVars>
      </dgm:prSet>
      <dgm:spPr/>
    </dgm:pt>
    <dgm:pt modelId="{F2C36E4F-810B-45CA-BA3E-C90ECA9D970D}" type="pres">
      <dgm:prSet presAssocID="{F9B44207-C5EF-4163-876B-4C2227765804}" presName="parentText" presStyleLbl="node1" presStyleIdx="1" presStyleCnt="2">
        <dgm:presLayoutVars>
          <dgm:chMax val="0"/>
          <dgm:bulletEnabled val="1"/>
        </dgm:presLayoutVars>
      </dgm:prSet>
      <dgm:spPr/>
    </dgm:pt>
    <dgm:pt modelId="{44B738B8-969F-4067-860C-F82538AFC2B2}" type="pres">
      <dgm:prSet presAssocID="{F9B44207-C5EF-4163-876B-4C2227765804}" presName="childText" presStyleLbl="revTx" presStyleIdx="1" presStyleCnt="2">
        <dgm:presLayoutVars>
          <dgm:bulletEnabled val="1"/>
        </dgm:presLayoutVars>
      </dgm:prSet>
      <dgm:spPr/>
    </dgm:pt>
  </dgm:ptLst>
  <dgm:cxnLst>
    <dgm:cxn modelId="{F9A8640A-2D0E-4E71-9A70-DA98ABAE5407}" type="presOf" srcId="{F9B44207-C5EF-4163-876B-4C2227765804}" destId="{F2C36E4F-810B-45CA-BA3E-C90ECA9D970D}" srcOrd="0" destOrd="0" presId="urn:microsoft.com/office/officeart/2005/8/layout/vList2"/>
    <dgm:cxn modelId="{5F9A8023-C493-4546-954E-77D30D429997}" srcId="{66BF2F41-FE26-4447-BFA2-680E0B02B688}" destId="{40AF9AC1-BFD4-4C46-B197-14A8984FE82E}" srcOrd="0" destOrd="0" parTransId="{AA2DD6DD-8D9C-4DD9-B032-46AEA349600F}" sibTransId="{ECB208E1-2D33-4576-A4AE-4A1A87CD167A}"/>
    <dgm:cxn modelId="{52382725-D3F2-4615-9765-A540E8638955}" type="presOf" srcId="{40AF9AC1-BFD4-4C46-B197-14A8984FE82E}" destId="{1B6B2CD7-A3CE-4198-8040-DCE392BE7090}" srcOrd="0" destOrd="0" presId="urn:microsoft.com/office/officeart/2005/8/layout/vList2"/>
    <dgm:cxn modelId="{44E9FFB3-5B86-4697-AC39-1F14C8A23174}" type="presOf" srcId="{D35C83E1-10AE-47C3-86DF-8896DC7CD312}" destId="{9A69A888-EC94-444F-A7B2-CDD779DD63D1}" srcOrd="0" destOrd="0" presId="urn:microsoft.com/office/officeart/2005/8/layout/vList2"/>
    <dgm:cxn modelId="{A7D79FB7-269E-4276-A550-23879652B41E}" srcId="{D35C83E1-10AE-47C3-86DF-8896DC7CD312}" destId="{F9B44207-C5EF-4163-876B-4C2227765804}" srcOrd="1" destOrd="0" parTransId="{FBC572EE-3279-40E8-B699-8D138CDE573D}" sibTransId="{AB970251-7585-4E4D-9540-A000C79EFD02}"/>
    <dgm:cxn modelId="{3CC42EBA-3FEF-45ED-94A1-B2302A0E4A1C}" srcId="{F9B44207-C5EF-4163-876B-4C2227765804}" destId="{BB627FD0-B82C-4FDF-BA0C-E106A57B98BB}" srcOrd="0" destOrd="0" parTransId="{F960E42B-0267-4C50-B3A2-7D05670E0FB8}" sibTransId="{BCFAA924-D27B-4E0C-8B02-3E655D46995C}"/>
    <dgm:cxn modelId="{DD1AB6F7-9330-4132-8122-329A7D8C070B}" type="presOf" srcId="{66BF2F41-FE26-4447-BFA2-680E0B02B688}" destId="{155B169A-59D7-46AE-851A-1BA93FE9282C}" srcOrd="0" destOrd="0" presId="urn:microsoft.com/office/officeart/2005/8/layout/vList2"/>
    <dgm:cxn modelId="{AD05CEFD-52ED-4318-A59D-523BA281CC15}" srcId="{D35C83E1-10AE-47C3-86DF-8896DC7CD312}" destId="{66BF2F41-FE26-4447-BFA2-680E0B02B688}" srcOrd="0" destOrd="0" parTransId="{DA34EFE6-A903-4565-A246-FCBB9AC45C8A}" sibTransId="{F866992F-9751-473A-918A-CE153C864152}"/>
    <dgm:cxn modelId="{C8B4B5FE-B258-4245-97B8-D3031A864B63}" type="presOf" srcId="{BB627FD0-B82C-4FDF-BA0C-E106A57B98BB}" destId="{44B738B8-969F-4067-860C-F82538AFC2B2}" srcOrd="0" destOrd="0" presId="urn:microsoft.com/office/officeart/2005/8/layout/vList2"/>
    <dgm:cxn modelId="{6C924BCB-235F-4AA9-B0A8-D57CB52CC17F}" type="presParOf" srcId="{9A69A888-EC94-444F-A7B2-CDD779DD63D1}" destId="{155B169A-59D7-46AE-851A-1BA93FE9282C}" srcOrd="0" destOrd="0" presId="urn:microsoft.com/office/officeart/2005/8/layout/vList2"/>
    <dgm:cxn modelId="{B831F2EB-C0B5-4C73-A50B-00321D4FBA2E}" type="presParOf" srcId="{9A69A888-EC94-444F-A7B2-CDD779DD63D1}" destId="{1B6B2CD7-A3CE-4198-8040-DCE392BE7090}" srcOrd="1" destOrd="0" presId="urn:microsoft.com/office/officeart/2005/8/layout/vList2"/>
    <dgm:cxn modelId="{E088F662-13CD-414A-BF6D-3B273C1A9687}" type="presParOf" srcId="{9A69A888-EC94-444F-A7B2-CDD779DD63D1}" destId="{F2C36E4F-810B-45CA-BA3E-C90ECA9D970D}" srcOrd="2" destOrd="0" presId="urn:microsoft.com/office/officeart/2005/8/layout/vList2"/>
    <dgm:cxn modelId="{832A94C3-C221-4460-9B4C-54982DC2419A}" type="presParOf" srcId="{9A69A888-EC94-444F-A7B2-CDD779DD63D1}" destId="{44B738B8-969F-4067-860C-F82538AFC2B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8184F1-4727-4695-B2FB-EC5118C69E3A}" type="doc">
      <dgm:prSet loTypeId="urn:microsoft.com/office/officeart/2005/8/layout/list1" loCatId="list" qsTypeId="urn:microsoft.com/office/officeart/2005/8/quickstyle/simple1" qsCatId="simple" csTypeId="urn:microsoft.com/office/officeart/2005/8/colors/accent3_4" csCatId="accent3" phldr="1"/>
      <dgm:spPr/>
      <dgm:t>
        <a:bodyPr/>
        <a:lstStyle/>
        <a:p>
          <a:endParaRPr lang="en-US"/>
        </a:p>
      </dgm:t>
    </dgm:pt>
    <dgm:pt modelId="{3BCF9852-AC9D-4656-851C-F6F3CC372C8F}">
      <dgm:prSet phldr="0"/>
      <dgm:spPr/>
      <dgm:t>
        <a:bodyPr/>
        <a:lstStyle/>
        <a:p>
          <a:pPr rtl="0"/>
          <a:r>
            <a:rPr lang="en-US">
              <a:latin typeface="Times New Roman"/>
              <a:cs typeface="Times New Roman"/>
            </a:rPr>
            <a:t> </a:t>
          </a:r>
          <a:r>
            <a:rPr lang="en-US">
              <a:latin typeface="Arial"/>
              <a:cs typeface="Arial"/>
            </a:rPr>
            <a:t>ML Algorithm Development</a:t>
          </a:r>
        </a:p>
      </dgm:t>
    </dgm:pt>
    <dgm:pt modelId="{98B15832-2686-4B28-AFFB-E70423B3186D}" type="parTrans" cxnId="{8E395E74-33C4-4C5A-8C94-49D3DAE4271C}">
      <dgm:prSet/>
      <dgm:spPr/>
    </dgm:pt>
    <dgm:pt modelId="{95C78753-9A1D-4F49-AADA-5F7D637FC676}" type="sibTrans" cxnId="{8E395E74-33C4-4C5A-8C94-49D3DAE4271C}">
      <dgm:prSet/>
      <dgm:spPr/>
    </dgm:pt>
    <dgm:pt modelId="{FFD2A8EB-14B5-403A-A2C1-684E21E23FCA}">
      <dgm:prSet phldr="0"/>
      <dgm:spPr/>
      <dgm:t>
        <a:bodyPr/>
        <a:lstStyle/>
        <a:p>
          <a:pPr rtl="0"/>
          <a:r>
            <a:rPr lang="en-US">
              <a:latin typeface="Times New Roman"/>
              <a:cs typeface="Times New Roman"/>
            </a:rPr>
            <a:t> Web App Design</a:t>
          </a:r>
          <a:endParaRPr lang="en-US">
            <a:latin typeface="Aptos Display" panose="02110004020202020204"/>
            <a:cs typeface="Times New Roman"/>
          </a:endParaRPr>
        </a:p>
      </dgm:t>
    </dgm:pt>
    <dgm:pt modelId="{E1CCD8D8-721D-4ECC-A8CE-97346FBA4FAB}" type="parTrans" cxnId="{2FB04B29-4053-4C0E-BEC3-E934685379D4}">
      <dgm:prSet/>
      <dgm:spPr/>
    </dgm:pt>
    <dgm:pt modelId="{7167D99F-1F95-42AB-8F02-5BFB181680A0}" type="sibTrans" cxnId="{2FB04B29-4053-4C0E-BEC3-E934685379D4}">
      <dgm:prSet/>
      <dgm:spPr/>
    </dgm:pt>
    <dgm:pt modelId="{A9002FD3-F8AD-4EB5-9BA3-0D036B2D2F23}">
      <dgm:prSet phldr="0"/>
      <dgm:spPr/>
      <dgm:t>
        <a:bodyPr/>
        <a:lstStyle/>
        <a:p>
          <a:pPr rtl="0"/>
          <a:r>
            <a:rPr lang="en-US">
              <a:latin typeface="Times New Roman"/>
              <a:cs typeface="Times New Roman"/>
            </a:rPr>
            <a:t> Adoption of HTML, CSS, JavaScript, and frameworks like React.</a:t>
          </a:r>
          <a:endParaRPr lang="en-US"/>
        </a:p>
      </dgm:t>
    </dgm:pt>
    <dgm:pt modelId="{38A8A5EB-4971-4206-B1D0-5B95C7749A6A}" type="parTrans" cxnId="{92ABA828-5F1F-49DC-A9E5-F0335F98E4DB}">
      <dgm:prSet/>
      <dgm:spPr/>
    </dgm:pt>
    <dgm:pt modelId="{DCC71420-1414-4C5A-B387-609086188936}" type="sibTrans" cxnId="{92ABA828-5F1F-49DC-A9E5-F0335F98E4DB}">
      <dgm:prSet/>
      <dgm:spPr/>
    </dgm:pt>
    <dgm:pt modelId="{CB7F7D90-1FDB-4CB8-A209-2A43ADC87BB5}">
      <dgm:prSet phldr="0"/>
      <dgm:spPr/>
      <dgm:t>
        <a:bodyPr/>
        <a:lstStyle/>
        <a:p>
          <a:pPr rtl="0"/>
          <a:r>
            <a:rPr lang="en-US">
              <a:latin typeface="Times New Roman"/>
              <a:cs typeface="Times New Roman"/>
            </a:rPr>
            <a:t> UI components created as per design mockups for visual consistency.</a:t>
          </a:r>
          <a:endParaRPr lang="en-US"/>
        </a:p>
      </dgm:t>
    </dgm:pt>
    <dgm:pt modelId="{EA0F59B8-771F-477C-8596-6127C4B3123D}" type="parTrans" cxnId="{E4BC020C-25E8-481B-AC71-B7D6A79FD3B9}">
      <dgm:prSet/>
      <dgm:spPr/>
    </dgm:pt>
    <dgm:pt modelId="{EF7FEFDE-689F-4BE6-995F-A0AC594F49F9}" type="sibTrans" cxnId="{E4BC020C-25E8-481B-AC71-B7D6A79FD3B9}">
      <dgm:prSet/>
      <dgm:spPr/>
    </dgm:pt>
    <dgm:pt modelId="{289664FC-D663-47CA-9B18-CEA7FA01B0AC}">
      <dgm:prSet phldr="0"/>
      <dgm:spPr/>
      <dgm:t>
        <a:bodyPr/>
        <a:lstStyle/>
        <a:p>
          <a:pPr rtl="0"/>
          <a:r>
            <a:rPr lang="en-US">
              <a:latin typeface="Times New Roman"/>
              <a:cs typeface="Times New Roman"/>
            </a:rPr>
            <a:t> Web App Features</a:t>
          </a:r>
          <a:endParaRPr lang="en-US">
            <a:latin typeface="Aptos Display" panose="02110004020202020204"/>
            <a:cs typeface="Times New Roman"/>
          </a:endParaRPr>
        </a:p>
      </dgm:t>
    </dgm:pt>
    <dgm:pt modelId="{7D62E5FB-168B-4C1D-9093-20A621008099}" type="parTrans" cxnId="{1840DBB0-12F1-41B1-9D59-72918F6F704B}">
      <dgm:prSet/>
      <dgm:spPr/>
    </dgm:pt>
    <dgm:pt modelId="{C36B6481-E4B3-45F3-83E5-0D0FEC55782E}" type="sibTrans" cxnId="{1840DBB0-12F1-41B1-9D59-72918F6F704B}">
      <dgm:prSet/>
      <dgm:spPr/>
    </dgm:pt>
    <dgm:pt modelId="{DF0DE196-FD42-49A2-BD33-ED331E315D3F}">
      <dgm:prSet phldr="0"/>
      <dgm:spPr/>
      <dgm:t>
        <a:bodyPr/>
        <a:lstStyle/>
        <a:p>
          <a:pPr rtl="0"/>
          <a:r>
            <a:rPr lang="en-US">
              <a:latin typeface="Times New Roman"/>
              <a:cs typeface="Times New Roman"/>
            </a:rPr>
            <a:t> Testing and Accessibility</a:t>
          </a:r>
          <a:endParaRPr lang="en-US">
            <a:latin typeface="Aptos Display" panose="02110004020202020204"/>
            <a:cs typeface="Times New Roman"/>
          </a:endParaRPr>
        </a:p>
      </dgm:t>
    </dgm:pt>
    <dgm:pt modelId="{EFB8D015-5B71-4F87-90D5-B4C1AF489C8F}" type="parTrans" cxnId="{CA83F38A-4475-4CE0-B400-CABB32F7C26B}">
      <dgm:prSet/>
      <dgm:spPr/>
    </dgm:pt>
    <dgm:pt modelId="{793CCD17-559D-44DE-8C5B-50189C80AA4D}" type="sibTrans" cxnId="{CA83F38A-4475-4CE0-B400-CABB32F7C26B}">
      <dgm:prSet/>
      <dgm:spPr/>
    </dgm:pt>
    <dgm:pt modelId="{A8A3D52E-B485-4639-94CB-CF1F253B28DF}">
      <dgm:prSet phldr="0"/>
      <dgm:spPr/>
      <dgm:t>
        <a:bodyPr/>
        <a:lstStyle/>
        <a:p>
          <a:pPr rtl="0"/>
          <a:r>
            <a:rPr lang="en-US">
              <a:latin typeface="Times New Roman"/>
              <a:cs typeface="Times New Roman"/>
            </a:rPr>
            <a:t> Design and development of user-friendly web app interface.</a:t>
          </a:r>
          <a:endParaRPr lang="en-US"/>
        </a:p>
      </dgm:t>
    </dgm:pt>
    <dgm:pt modelId="{4B469CA7-A94C-4DFF-A9B2-A90D808235B0}" type="parTrans" cxnId="{18076F9E-BAD7-4FA3-88E3-2BEA6EBD2EAC}">
      <dgm:prSet/>
      <dgm:spPr/>
    </dgm:pt>
    <dgm:pt modelId="{80EE84CA-D3FF-42A9-9077-89B51C67F885}" type="sibTrans" cxnId="{18076F9E-BAD7-4FA3-88E3-2BEA6EBD2EAC}">
      <dgm:prSet/>
      <dgm:spPr/>
    </dgm:pt>
    <dgm:pt modelId="{0F6F2D42-C7FE-4A20-B123-D3A48A59D02D}">
      <dgm:prSet phldr="0"/>
      <dgm:spPr/>
      <dgm:t>
        <a:bodyPr/>
        <a:lstStyle/>
        <a:p>
          <a:pPr rtl="0"/>
          <a:r>
            <a:rPr lang="en-US">
              <a:latin typeface="Times New Roman"/>
              <a:cs typeface="Times New Roman"/>
            </a:rPr>
            <a:t> Provision of predictive analysis capabilities for crop yield forecasting. </a:t>
          </a:r>
          <a:endParaRPr lang="en-US">
            <a:latin typeface="Aptos Display" panose="02110004020202020204"/>
            <a:cs typeface="Times New Roman"/>
          </a:endParaRPr>
        </a:p>
      </dgm:t>
    </dgm:pt>
    <dgm:pt modelId="{492EF5CC-93D8-48D9-B283-2BD494D100B5}" type="parTrans" cxnId="{075FD303-2B86-45D0-B37A-0BCCDA4B46FA}">
      <dgm:prSet/>
      <dgm:spPr/>
    </dgm:pt>
    <dgm:pt modelId="{3344D762-BA5C-4EEB-955B-F24B61361A7A}" type="sibTrans" cxnId="{075FD303-2B86-45D0-B37A-0BCCDA4B46FA}">
      <dgm:prSet/>
      <dgm:spPr/>
    </dgm:pt>
    <dgm:pt modelId="{CA66F9BC-AC90-4855-958F-DC5025DFF486}">
      <dgm:prSet phldr="0"/>
      <dgm:spPr/>
      <dgm:t>
        <a:bodyPr/>
        <a:lstStyle/>
        <a:p>
          <a:pPr rtl="0"/>
          <a:r>
            <a:rPr lang="en-US">
              <a:latin typeface="Times New Roman"/>
              <a:cs typeface="Times New Roman"/>
            </a:rPr>
            <a:t> Implementation of responsive design principles for multi-device compatibility.</a:t>
          </a:r>
          <a:endParaRPr lang="en-US">
            <a:latin typeface="Aptos Display" panose="02110004020202020204"/>
            <a:cs typeface="Times New Roman"/>
          </a:endParaRPr>
        </a:p>
      </dgm:t>
    </dgm:pt>
    <dgm:pt modelId="{A93B4585-924B-4F4B-962C-8C96BE3B28FD}" type="parTrans" cxnId="{15B58A13-82A7-465A-9F81-31A8DBB01473}">
      <dgm:prSet/>
      <dgm:spPr/>
    </dgm:pt>
    <dgm:pt modelId="{97DF9753-90A1-4302-89B4-13D906290CF2}" type="sibTrans" cxnId="{15B58A13-82A7-465A-9F81-31A8DBB01473}">
      <dgm:prSet/>
      <dgm:spPr/>
    </dgm:pt>
    <dgm:pt modelId="{1F4D550C-85EA-4BFC-856E-72B15E1E3FEE}">
      <dgm:prSet phldr="0"/>
      <dgm:spPr/>
      <dgm:t>
        <a:bodyPr/>
        <a:lstStyle/>
        <a:p>
          <a:r>
            <a:rPr lang="en-US">
              <a:latin typeface="Times New Roman"/>
              <a:cs typeface="Times New Roman"/>
            </a:rPr>
            <a:t> Addition of context menu feature for enhanced user interaction.</a:t>
          </a:r>
          <a:endParaRPr lang="en-US"/>
        </a:p>
      </dgm:t>
    </dgm:pt>
    <dgm:pt modelId="{D516D96F-6E03-4504-A91E-310E6D55FE22}" type="parTrans" cxnId="{988160A9-9399-4F90-A38F-7A5C080FB740}">
      <dgm:prSet/>
      <dgm:spPr/>
    </dgm:pt>
    <dgm:pt modelId="{2B802A75-7EA2-481F-A2A0-06CED6F86D91}" type="sibTrans" cxnId="{988160A9-9399-4F90-A38F-7A5C080FB740}">
      <dgm:prSet/>
      <dgm:spPr/>
    </dgm:pt>
    <dgm:pt modelId="{A3DE3F91-C424-468B-8B03-D505078D0E04}">
      <dgm:prSet phldr="0"/>
      <dgm:spPr/>
      <dgm:t>
        <a:bodyPr/>
        <a:lstStyle/>
        <a:p>
          <a:pPr rtl="0"/>
          <a:r>
            <a:rPr lang="en-US">
              <a:latin typeface="Times New Roman"/>
              <a:cs typeface="Times New Roman"/>
            </a:rPr>
            <a:t> Testing for consistent rendering across various browsers.</a:t>
          </a:r>
          <a:endParaRPr lang="en-US">
            <a:latin typeface="Aptos Display" panose="02110004020202020204"/>
            <a:cs typeface="Times New Roman"/>
          </a:endParaRPr>
        </a:p>
      </dgm:t>
    </dgm:pt>
    <dgm:pt modelId="{3BBAD643-413C-47DF-B11B-6306F21FEF25}" type="parTrans" cxnId="{061F9B58-A7C7-4AD9-A8B0-66E3F3ED15A3}">
      <dgm:prSet/>
      <dgm:spPr/>
    </dgm:pt>
    <dgm:pt modelId="{BDE22B54-3E12-417F-96E0-3BF6CA1A5CBD}" type="sibTrans" cxnId="{061F9B58-A7C7-4AD9-A8B0-66E3F3ED15A3}">
      <dgm:prSet/>
      <dgm:spPr/>
    </dgm:pt>
    <dgm:pt modelId="{9DCC33D0-A2E5-45FC-9A8E-29862A6CCC8B}">
      <dgm:prSet phldr="0"/>
      <dgm:spPr/>
      <dgm:t>
        <a:bodyPr/>
        <a:lstStyle/>
        <a:p>
          <a:pPr rtl="0"/>
          <a:r>
            <a:rPr lang="en-US">
              <a:latin typeface="Times New Roman"/>
              <a:cs typeface="Times New Roman"/>
            </a:rPr>
            <a:t> Implementation of accessibility features for usability by individuals with disabilities.</a:t>
          </a:r>
          <a:endParaRPr lang="en-US"/>
        </a:p>
      </dgm:t>
    </dgm:pt>
    <dgm:pt modelId="{3FC46D43-D92D-4262-8B12-542FD56169E6}" type="parTrans" cxnId="{7A092B2F-D55B-4AD4-98D6-08AC7C664DE2}">
      <dgm:prSet/>
      <dgm:spPr/>
    </dgm:pt>
    <dgm:pt modelId="{6FF30B35-A7C7-4888-9985-C65DE445259F}" type="sibTrans" cxnId="{7A092B2F-D55B-4AD4-98D6-08AC7C664DE2}">
      <dgm:prSet/>
      <dgm:spPr/>
    </dgm:pt>
    <dgm:pt modelId="{9A89BEA2-F1BB-4187-A055-1C0B69727795}">
      <dgm:prSet phldr="0"/>
      <dgm:spPr/>
      <dgm:t>
        <a:bodyPr/>
        <a:lstStyle/>
        <a:p>
          <a:pPr rtl="0"/>
          <a:r>
            <a:rPr lang="en-US">
              <a:latin typeface="Arial"/>
              <a:cs typeface="Arial"/>
            </a:rPr>
            <a:t> Creation and training of ML algorithms for data analysis and predictive insights.</a:t>
          </a:r>
        </a:p>
      </dgm:t>
    </dgm:pt>
    <dgm:pt modelId="{DA5695E0-95CC-4B00-BC30-C2963037BB5C}" type="parTrans" cxnId="{73AC4A60-9B65-444D-BE54-F62B98FED368}">
      <dgm:prSet/>
      <dgm:spPr/>
    </dgm:pt>
    <dgm:pt modelId="{116617E1-F9C0-45C2-8215-C09FF037D82B}" type="sibTrans" cxnId="{73AC4A60-9B65-444D-BE54-F62B98FED368}">
      <dgm:prSet/>
      <dgm:spPr/>
    </dgm:pt>
    <dgm:pt modelId="{8956F965-615C-449D-B6FE-D4E4F4117035}">
      <dgm:prSet phldr="0"/>
      <dgm:spPr/>
      <dgm:t>
        <a:bodyPr/>
        <a:lstStyle/>
        <a:p>
          <a:r>
            <a:rPr lang="en-US">
              <a:latin typeface="Arial"/>
              <a:cs typeface="Arial"/>
            </a:rPr>
            <a:t> Iterative refinement of ML models to enhance accuracy and reliability.</a:t>
          </a:r>
        </a:p>
      </dgm:t>
    </dgm:pt>
    <dgm:pt modelId="{BAD38167-773D-415A-8650-2A52AB16F5BC}" type="parTrans" cxnId="{35F9FA46-DF35-4BB6-83D7-1ECDA2DCC688}">
      <dgm:prSet/>
      <dgm:spPr/>
    </dgm:pt>
    <dgm:pt modelId="{37ADDE46-CE10-4A78-9999-134454BDA056}" type="sibTrans" cxnId="{35F9FA46-DF35-4BB6-83D7-1ECDA2DCC688}">
      <dgm:prSet/>
      <dgm:spPr/>
    </dgm:pt>
    <dgm:pt modelId="{06CF47C2-95EF-4C15-9574-282A31AC6AFD}">
      <dgm:prSet phldr="0"/>
      <dgm:spPr/>
      <dgm:t>
        <a:bodyPr/>
        <a:lstStyle/>
        <a:p>
          <a:pPr rtl="0"/>
          <a:r>
            <a:rPr lang="en-US">
              <a:latin typeface="Arial"/>
              <a:cs typeface="Arial"/>
            </a:rPr>
            <a:t> Utilization of Python, TensorFlow, and scikit-learn for algorithm development.</a:t>
          </a:r>
        </a:p>
      </dgm:t>
    </dgm:pt>
    <dgm:pt modelId="{EB6474F5-1669-419E-9B1E-15F8ACE03ACE}" type="parTrans" cxnId="{3B023111-1C0D-475F-88CE-D3AAE39E4454}">
      <dgm:prSet/>
      <dgm:spPr/>
    </dgm:pt>
    <dgm:pt modelId="{EF1CA14B-FAF0-4750-9897-C988C51BD3B1}" type="sibTrans" cxnId="{3B023111-1C0D-475F-88CE-D3AAE39E4454}">
      <dgm:prSet/>
      <dgm:spPr/>
    </dgm:pt>
    <dgm:pt modelId="{8D118D5D-9801-4A23-B738-CE564C5D3B38}" type="pres">
      <dgm:prSet presAssocID="{798184F1-4727-4695-B2FB-EC5118C69E3A}" presName="linear" presStyleCnt="0">
        <dgm:presLayoutVars>
          <dgm:dir/>
          <dgm:animLvl val="lvl"/>
          <dgm:resizeHandles val="exact"/>
        </dgm:presLayoutVars>
      </dgm:prSet>
      <dgm:spPr/>
    </dgm:pt>
    <dgm:pt modelId="{A8405E17-4AC7-45FD-A832-62072A7309B5}" type="pres">
      <dgm:prSet presAssocID="{3BCF9852-AC9D-4656-851C-F6F3CC372C8F}" presName="parentLin" presStyleCnt="0"/>
      <dgm:spPr/>
    </dgm:pt>
    <dgm:pt modelId="{153B11E0-14C1-47D2-B114-5FAE7272CC9F}" type="pres">
      <dgm:prSet presAssocID="{3BCF9852-AC9D-4656-851C-F6F3CC372C8F}" presName="parentLeftMargin" presStyleLbl="node1" presStyleIdx="0" presStyleCnt="4"/>
      <dgm:spPr/>
    </dgm:pt>
    <dgm:pt modelId="{B5B7E384-8735-49B7-B7B8-D526C6C10CBF}" type="pres">
      <dgm:prSet presAssocID="{3BCF9852-AC9D-4656-851C-F6F3CC372C8F}" presName="parentText" presStyleLbl="node1" presStyleIdx="0" presStyleCnt="4">
        <dgm:presLayoutVars>
          <dgm:chMax val="0"/>
          <dgm:bulletEnabled val="1"/>
        </dgm:presLayoutVars>
      </dgm:prSet>
      <dgm:spPr/>
    </dgm:pt>
    <dgm:pt modelId="{573C95EB-185F-4CC0-9EB5-BDB42D1180A2}" type="pres">
      <dgm:prSet presAssocID="{3BCF9852-AC9D-4656-851C-F6F3CC372C8F}" presName="negativeSpace" presStyleCnt="0"/>
      <dgm:spPr/>
    </dgm:pt>
    <dgm:pt modelId="{8F3EFE4C-BB2D-4D56-8E99-D3223B24D265}" type="pres">
      <dgm:prSet presAssocID="{3BCF9852-AC9D-4656-851C-F6F3CC372C8F}" presName="childText" presStyleLbl="conFgAcc1" presStyleIdx="0" presStyleCnt="4">
        <dgm:presLayoutVars>
          <dgm:bulletEnabled val="1"/>
        </dgm:presLayoutVars>
      </dgm:prSet>
      <dgm:spPr/>
    </dgm:pt>
    <dgm:pt modelId="{B42B2D7A-969F-438E-A971-E369235C9D9F}" type="pres">
      <dgm:prSet presAssocID="{95C78753-9A1D-4F49-AADA-5F7D637FC676}" presName="spaceBetweenRectangles" presStyleCnt="0"/>
      <dgm:spPr/>
    </dgm:pt>
    <dgm:pt modelId="{070FD61B-7D86-447A-ADDE-DFD00EEF5356}" type="pres">
      <dgm:prSet presAssocID="{FFD2A8EB-14B5-403A-A2C1-684E21E23FCA}" presName="parentLin" presStyleCnt="0"/>
      <dgm:spPr/>
    </dgm:pt>
    <dgm:pt modelId="{A9C0FF71-9EF3-499D-9FE6-84C39D60C6E0}" type="pres">
      <dgm:prSet presAssocID="{FFD2A8EB-14B5-403A-A2C1-684E21E23FCA}" presName="parentLeftMargin" presStyleLbl="node1" presStyleIdx="0" presStyleCnt="4"/>
      <dgm:spPr/>
    </dgm:pt>
    <dgm:pt modelId="{971B9389-E093-4C25-950F-A132E1062982}" type="pres">
      <dgm:prSet presAssocID="{FFD2A8EB-14B5-403A-A2C1-684E21E23FCA}" presName="parentText" presStyleLbl="node1" presStyleIdx="1" presStyleCnt="4">
        <dgm:presLayoutVars>
          <dgm:chMax val="0"/>
          <dgm:bulletEnabled val="1"/>
        </dgm:presLayoutVars>
      </dgm:prSet>
      <dgm:spPr/>
    </dgm:pt>
    <dgm:pt modelId="{8306CF75-BE0A-4808-91CD-1AE5A0E55F47}" type="pres">
      <dgm:prSet presAssocID="{FFD2A8EB-14B5-403A-A2C1-684E21E23FCA}" presName="negativeSpace" presStyleCnt="0"/>
      <dgm:spPr/>
    </dgm:pt>
    <dgm:pt modelId="{8951AF87-9FE9-4615-A6ED-92F15950C2CD}" type="pres">
      <dgm:prSet presAssocID="{FFD2A8EB-14B5-403A-A2C1-684E21E23FCA}" presName="childText" presStyleLbl="conFgAcc1" presStyleIdx="1" presStyleCnt="4">
        <dgm:presLayoutVars>
          <dgm:bulletEnabled val="1"/>
        </dgm:presLayoutVars>
      </dgm:prSet>
      <dgm:spPr/>
    </dgm:pt>
    <dgm:pt modelId="{8C9D40C3-5EBC-42B3-8A7F-865FC74CB6CB}" type="pres">
      <dgm:prSet presAssocID="{7167D99F-1F95-42AB-8F02-5BFB181680A0}" presName="spaceBetweenRectangles" presStyleCnt="0"/>
      <dgm:spPr/>
    </dgm:pt>
    <dgm:pt modelId="{68AE08B2-8555-4B95-ACBA-B412750AF91E}" type="pres">
      <dgm:prSet presAssocID="{289664FC-D663-47CA-9B18-CEA7FA01B0AC}" presName="parentLin" presStyleCnt="0"/>
      <dgm:spPr/>
    </dgm:pt>
    <dgm:pt modelId="{173FB005-2BF1-4F41-89EA-7B7CDC9095B8}" type="pres">
      <dgm:prSet presAssocID="{289664FC-D663-47CA-9B18-CEA7FA01B0AC}" presName="parentLeftMargin" presStyleLbl="node1" presStyleIdx="1" presStyleCnt="4"/>
      <dgm:spPr/>
    </dgm:pt>
    <dgm:pt modelId="{F28D89C6-182D-44EA-99E8-2417271DE8F3}" type="pres">
      <dgm:prSet presAssocID="{289664FC-D663-47CA-9B18-CEA7FA01B0AC}" presName="parentText" presStyleLbl="node1" presStyleIdx="2" presStyleCnt="4">
        <dgm:presLayoutVars>
          <dgm:chMax val="0"/>
          <dgm:bulletEnabled val="1"/>
        </dgm:presLayoutVars>
      </dgm:prSet>
      <dgm:spPr/>
    </dgm:pt>
    <dgm:pt modelId="{BC06004E-64E4-4EB7-8A56-767FF85CFF93}" type="pres">
      <dgm:prSet presAssocID="{289664FC-D663-47CA-9B18-CEA7FA01B0AC}" presName="negativeSpace" presStyleCnt="0"/>
      <dgm:spPr/>
    </dgm:pt>
    <dgm:pt modelId="{78E3EFE7-F3F8-47A8-B19A-73601FAF40AC}" type="pres">
      <dgm:prSet presAssocID="{289664FC-D663-47CA-9B18-CEA7FA01B0AC}" presName="childText" presStyleLbl="conFgAcc1" presStyleIdx="2" presStyleCnt="4">
        <dgm:presLayoutVars>
          <dgm:bulletEnabled val="1"/>
        </dgm:presLayoutVars>
      </dgm:prSet>
      <dgm:spPr/>
    </dgm:pt>
    <dgm:pt modelId="{53097CAD-06D2-4463-8054-EF76D078CE5D}" type="pres">
      <dgm:prSet presAssocID="{C36B6481-E4B3-45F3-83E5-0D0FEC55782E}" presName="spaceBetweenRectangles" presStyleCnt="0"/>
      <dgm:spPr/>
    </dgm:pt>
    <dgm:pt modelId="{3FD7D4EF-3EFE-4E3F-84C5-4927C353DFDF}" type="pres">
      <dgm:prSet presAssocID="{DF0DE196-FD42-49A2-BD33-ED331E315D3F}" presName="parentLin" presStyleCnt="0"/>
      <dgm:spPr/>
    </dgm:pt>
    <dgm:pt modelId="{7848470C-B00E-405A-B4D8-0340FD605A54}" type="pres">
      <dgm:prSet presAssocID="{DF0DE196-FD42-49A2-BD33-ED331E315D3F}" presName="parentLeftMargin" presStyleLbl="node1" presStyleIdx="2" presStyleCnt="4"/>
      <dgm:spPr/>
    </dgm:pt>
    <dgm:pt modelId="{A81D2B35-C767-4885-B76E-1771E87359C3}" type="pres">
      <dgm:prSet presAssocID="{DF0DE196-FD42-49A2-BD33-ED331E315D3F}" presName="parentText" presStyleLbl="node1" presStyleIdx="3" presStyleCnt="4">
        <dgm:presLayoutVars>
          <dgm:chMax val="0"/>
          <dgm:bulletEnabled val="1"/>
        </dgm:presLayoutVars>
      </dgm:prSet>
      <dgm:spPr/>
    </dgm:pt>
    <dgm:pt modelId="{F2F32F1E-6F97-4DE0-8276-A5827C9E8642}" type="pres">
      <dgm:prSet presAssocID="{DF0DE196-FD42-49A2-BD33-ED331E315D3F}" presName="negativeSpace" presStyleCnt="0"/>
      <dgm:spPr/>
    </dgm:pt>
    <dgm:pt modelId="{997846A6-D10F-47B4-9555-109B8AC97D8F}" type="pres">
      <dgm:prSet presAssocID="{DF0DE196-FD42-49A2-BD33-ED331E315D3F}" presName="childText" presStyleLbl="conFgAcc1" presStyleIdx="3" presStyleCnt="4">
        <dgm:presLayoutVars>
          <dgm:bulletEnabled val="1"/>
        </dgm:presLayoutVars>
      </dgm:prSet>
      <dgm:spPr/>
    </dgm:pt>
  </dgm:ptLst>
  <dgm:cxnLst>
    <dgm:cxn modelId="{075FD303-2B86-45D0-B37A-0BCCDA4B46FA}" srcId="{289664FC-D663-47CA-9B18-CEA7FA01B0AC}" destId="{0F6F2D42-C7FE-4A20-B123-D3A48A59D02D}" srcOrd="0" destOrd="0" parTransId="{492EF5CC-93D8-48D9-B283-2BD494D100B5}" sibTransId="{3344D762-BA5C-4EEB-955B-F24B61361A7A}"/>
    <dgm:cxn modelId="{3F684408-6E5D-4437-A384-5F91978689FC}" type="presOf" srcId="{8956F965-615C-449D-B6FE-D4E4F4117035}" destId="{8F3EFE4C-BB2D-4D56-8E99-D3223B24D265}" srcOrd="0" destOrd="1" presId="urn:microsoft.com/office/officeart/2005/8/layout/list1"/>
    <dgm:cxn modelId="{AD8B5A08-4F22-458A-BA2F-B13B8DB080E9}" type="presOf" srcId="{06CF47C2-95EF-4C15-9574-282A31AC6AFD}" destId="{8F3EFE4C-BB2D-4D56-8E99-D3223B24D265}" srcOrd="0" destOrd="2" presId="urn:microsoft.com/office/officeart/2005/8/layout/list1"/>
    <dgm:cxn modelId="{0BD88609-E93C-4B3D-8E76-87D4C2D5CB53}" type="presOf" srcId="{3BCF9852-AC9D-4656-851C-F6F3CC372C8F}" destId="{B5B7E384-8735-49B7-B7B8-D526C6C10CBF}" srcOrd="1" destOrd="0" presId="urn:microsoft.com/office/officeart/2005/8/layout/list1"/>
    <dgm:cxn modelId="{BBFD8A0A-5FA1-4952-8786-8D7E5369A057}" type="presOf" srcId="{A9002FD3-F8AD-4EB5-9BA3-0D036B2D2F23}" destId="{8951AF87-9FE9-4615-A6ED-92F15950C2CD}" srcOrd="0" destOrd="1" presId="urn:microsoft.com/office/officeart/2005/8/layout/list1"/>
    <dgm:cxn modelId="{E4BC020C-25E8-481B-AC71-B7D6A79FD3B9}" srcId="{FFD2A8EB-14B5-403A-A2C1-684E21E23FCA}" destId="{CB7F7D90-1FDB-4CB8-A209-2A43ADC87BB5}" srcOrd="2" destOrd="0" parTransId="{EA0F59B8-771F-477C-8596-6127C4B3123D}" sibTransId="{EF7FEFDE-689F-4BE6-995F-A0AC594F49F9}"/>
    <dgm:cxn modelId="{3B023111-1C0D-475F-88CE-D3AAE39E4454}" srcId="{3BCF9852-AC9D-4656-851C-F6F3CC372C8F}" destId="{06CF47C2-95EF-4C15-9574-282A31AC6AFD}" srcOrd="2" destOrd="0" parTransId="{EB6474F5-1669-419E-9B1E-15F8ACE03ACE}" sibTransId="{EF1CA14B-FAF0-4750-9897-C988C51BD3B1}"/>
    <dgm:cxn modelId="{8BB75211-D7E7-48DF-A863-0C791054E668}" type="presOf" srcId="{CA66F9BC-AC90-4855-958F-DC5025DFF486}" destId="{78E3EFE7-F3F8-47A8-B19A-73601FAF40AC}" srcOrd="0" destOrd="1" presId="urn:microsoft.com/office/officeart/2005/8/layout/list1"/>
    <dgm:cxn modelId="{582FE211-C982-465F-8852-2FCC9EAFF1F3}" type="presOf" srcId="{DF0DE196-FD42-49A2-BD33-ED331E315D3F}" destId="{7848470C-B00E-405A-B4D8-0340FD605A54}" srcOrd="0" destOrd="0" presId="urn:microsoft.com/office/officeart/2005/8/layout/list1"/>
    <dgm:cxn modelId="{15B58A13-82A7-465A-9F81-31A8DBB01473}" srcId="{289664FC-D663-47CA-9B18-CEA7FA01B0AC}" destId="{CA66F9BC-AC90-4855-958F-DC5025DFF486}" srcOrd="1" destOrd="0" parTransId="{A93B4585-924B-4F4B-962C-8C96BE3B28FD}" sibTransId="{97DF9753-90A1-4302-89B4-13D906290CF2}"/>
    <dgm:cxn modelId="{92ABA828-5F1F-49DC-A9E5-F0335F98E4DB}" srcId="{FFD2A8EB-14B5-403A-A2C1-684E21E23FCA}" destId="{A9002FD3-F8AD-4EB5-9BA3-0D036B2D2F23}" srcOrd="1" destOrd="0" parTransId="{38A8A5EB-4971-4206-B1D0-5B95C7749A6A}" sibTransId="{DCC71420-1414-4C5A-B387-609086188936}"/>
    <dgm:cxn modelId="{2FB04B29-4053-4C0E-BEC3-E934685379D4}" srcId="{798184F1-4727-4695-B2FB-EC5118C69E3A}" destId="{FFD2A8EB-14B5-403A-A2C1-684E21E23FCA}" srcOrd="1" destOrd="0" parTransId="{E1CCD8D8-721D-4ECC-A8CE-97346FBA4FAB}" sibTransId="{7167D99F-1F95-42AB-8F02-5BFB181680A0}"/>
    <dgm:cxn modelId="{7A092B2F-D55B-4AD4-98D6-08AC7C664DE2}" srcId="{DF0DE196-FD42-49A2-BD33-ED331E315D3F}" destId="{9DCC33D0-A2E5-45FC-9A8E-29862A6CCC8B}" srcOrd="1" destOrd="0" parTransId="{3FC46D43-D92D-4262-8B12-542FD56169E6}" sibTransId="{6FF30B35-A7C7-4888-9985-C65DE445259F}"/>
    <dgm:cxn modelId="{679E743B-0216-452D-B02B-64421BE547C8}" type="presOf" srcId="{1F4D550C-85EA-4BFC-856E-72B15E1E3FEE}" destId="{78E3EFE7-F3F8-47A8-B19A-73601FAF40AC}" srcOrd="0" destOrd="2" presId="urn:microsoft.com/office/officeart/2005/8/layout/list1"/>
    <dgm:cxn modelId="{73AC4A60-9B65-444D-BE54-F62B98FED368}" srcId="{3BCF9852-AC9D-4656-851C-F6F3CC372C8F}" destId="{9A89BEA2-F1BB-4187-A055-1C0B69727795}" srcOrd="0" destOrd="0" parTransId="{DA5695E0-95CC-4B00-BC30-C2963037BB5C}" sibTransId="{116617E1-F9C0-45C2-8215-C09FF037D82B}"/>
    <dgm:cxn modelId="{9DA81344-BAAC-4B39-A9E0-2C8D9D354444}" type="presOf" srcId="{9DCC33D0-A2E5-45FC-9A8E-29862A6CCC8B}" destId="{997846A6-D10F-47B4-9555-109B8AC97D8F}" srcOrd="0" destOrd="1" presId="urn:microsoft.com/office/officeart/2005/8/layout/list1"/>
    <dgm:cxn modelId="{35F9FA46-DF35-4BB6-83D7-1ECDA2DCC688}" srcId="{3BCF9852-AC9D-4656-851C-F6F3CC372C8F}" destId="{8956F965-615C-449D-B6FE-D4E4F4117035}" srcOrd="1" destOrd="0" parTransId="{BAD38167-773D-415A-8650-2A52AB16F5BC}" sibTransId="{37ADDE46-CE10-4A78-9999-134454BDA056}"/>
    <dgm:cxn modelId="{5B11464A-B5B6-49D5-B748-9B367A9A9A2A}" type="presOf" srcId="{FFD2A8EB-14B5-403A-A2C1-684E21E23FCA}" destId="{971B9389-E093-4C25-950F-A132E1062982}" srcOrd="1" destOrd="0" presId="urn:microsoft.com/office/officeart/2005/8/layout/list1"/>
    <dgm:cxn modelId="{A2D6B46A-8913-4412-A33D-42D3C545380A}" type="presOf" srcId="{0F6F2D42-C7FE-4A20-B123-D3A48A59D02D}" destId="{78E3EFE7-F3F8-47A8-B19A-73601FAF40AC}" srcOrd="0" destOrd="0" presId="urn:microsoft.com/office/officeart/2005/8/layout/list1"/>
    <dgm:cxn modelId="{3B92606F-B29F-44A9-A5E9-3E60F34AFAAB}" type="presOf" srcId="{FFD2A8EB-14B5-403A-A2C1-684E21E23FCA}" destId="{A9C0FF71-9EF3-499D-9FE6-84C39D60C6E0}" srcOrd="0" destOrd="0" presId="urn:microsoft.com/office/officeart/2005/8/layout/list1"/>
    <dgm:cxn modelId="{A167AB51-DF86-4E0F-8206-C49931E2FEE5}" type="presOf" srcId="{798184F1-4727-4695-B2FB-EC5118C69E3A}" destId="{8D118D5D-9801-4A23-B738-CE564C5D3B38}" srcOrd="0" destOrd="0" presId="urn:microsoft.com/office/officeart/2005/8/layout/list1"/>
    <dgm:cxn modelId="{8E102454-1E95-4F3D-990C-34DAE3321165}" type="presOf" srcId="{289664FC-D663-47CA-9B18-CEA7FA01B0AC}" destId="{F28D89C6-182D-44EA-99E8-2417271DE8F3}" srcOrd="1" destOrd="0" presId="urn:microsoft.com/office/officeart/2005/8/layout/list1"/>
    <dgm:cxn modelId="{8E395E74-33C4-4C5A-8C94-49D3DAE4271C}" srcId="{798184F1-4727-4695-B2FB-EC5118C69E3A}" destId="{3BCF9852-AC9D-4656-851C-F6F3CC372C8F}" srcOrd="0" destOrd="0" parTransId="{98B15832-2686-4B28-AFFB-E70423B3186D}" sibTransId="{95C78753-9A1D-4F49-AADA-5F7D637FC676}"/>
    <dgm:cxn modelId="{98046455-DFFD-4216-A6A6-C2C206F6465E}" type="presOf" srcId="{CB7F7D90-1FDB-4CB8-A209-2A43ADC87BB5}" destId="{8951AF87-9FE9-4615-A6ED-92F15950C2CD}" srcOrd="0" destOrd="2" presId="urn:microsoft.com/office/officeart/2005/8/layout/list1"/>
    <dgm:cxn modelId="{061F9B58-A7C7-4AD9-A8B0-66E3F3ED15A3}" srcId="{DF0DE196-FD42-49A2-BD33-ED331E315D3F}" destId="{A3DE3F91-C424-468B-8B03-D505078D0E04}" srcOrd="0" destOrd="0" parTransId="{3BBAD643-413C-47DF-B11B-6306F21FEF25}" sibTransId="{BDE22B54-3E12-417F-96E0-3BF6CA1A5CBD}"/>
    <dgm:cxn modelId="{06B5BB7E-9471-4CF8-B20E-308050EC6310}" type="presOf" srcId="{DF0DE196-FD42-49A2-BD33-ED331E315D3F}" destId="{A81D2B35-C767-4885-B76E-1771E87359C3}" srcOrd="1" destOrd="0" presId="urn:microsoft.com/office/officeart/2005/8/layout/list1"/>
    <dgm:cxn modelId="{E2982F84-3367-4F99-82D3-B66D0E070EAF}" type="presOf" srcId="{289664FC-D663-47CA-9B18-CEA7FA01B0AC}" destId="{173FB005-2BF1-4F41-89EA-7B7CDC9095B8}" srcOrd="0" destOrd="0" presId="urn:microsoft.com/office/officeart/2005/8/layout/list1"/>
    <dgm:cxn modelId="{CA83F38A-4475-4CE0-B400-CABB32F7C26B}" srcId="{798184F1-4727-4695-B2FB-EC5118C69E3A}" destId="{DF0DE196-FD42-49A2-BD33-ED331E315D3F}" srcOrd="3" destOrd="0" parTransId="{EFB8D015-5B71-4F87-90D5-B4C1AF489C8F}" sibTransId="{793CCD17-559D-44DE-8C5B-50189C80AA4D}"/>
    <dgm:cxn modelId="{68F18095-F1A0-4F22-8813-6F74072B5262}" type="presOf" srcId="{A8A3D52E-B485-4639-94CB-CF1F253B28DF}" destId="{8951AF87-9FE9-4615-A6ED-92F15950C2CD}" srcOrd="0" destOrd="0" presId="urn:microsoft.com/office/officeart/2005/8/layout/list1"/>
    <dgm:cxn modelId="{18076F9E-BAD7-4FA3-88E3-2BEA6EBD2EAC}" srcId="{FFD2A8EB-14B5-403A-A2C1-684E21E23FCA}" destId="{A8A3D52E-B485-4639-94CB-CF1F253B28DF}" srcOrd="0" destOrd="0" parTransId="{4B469CA7-A94C-4DFF-A9B2-A90D808235B0}" sibTransId="{80EE84CA-D3FF-42A9-9077-89B51C67F885}"/>
    <dgm:cxn modelId="{BE71589E-01D6-4610-8E12-9C70B2F9B2FE}" type="presOf" srcId="{A3DE3F91-C424-468B-8B03-D505078D0E04}" destId="{997846A6-D10F-47B4-9555-109B8AC97D8F}" srcOrd="0" destOrd="0" presId="urn:microsoft.com/office/officeart/2005/8/layout/list1"/>
    <dgm:cxn modelId="{69C3C5A4-7E75-48DE-ACE8-9BB5EAFB7AFB}" type="presOf" srcId="{9A89BEA2-F1BB-4187-A055-1C0B69727795}" destId="{8F3EFE4C-BB2D-4D56-8E99-D3223B24D265}" srcOrd="0" destOrd="0" presId="urn:microsoft.com/office/officeart/2005/8/layout/list1"/>
    <dgm:cxn modelId="{988160A9-9399-4F90-A38F-7A5C080FB740}" srcId="{289664FC-D663-47CA-9B18-CEA7FA01B0AC}" destId="{1F4D550C-85EA-4BFC-856E-72B15E1E3FEE}" srcOrd="2" destOrd="0" parTransId="{D516D96F-6E03-4504-A91E-310E6D55FE22}" sibTransId="{2B802A75-7EA2-481F-A2A0-06CED6F86D91}"/>
    <dgm:cxn modelId="{1840DBB0-12F1-41B1-9D59-72918F6F704B}" srcId="{798184F1-4727-4695-B2FB-EC5118C69E3A}" destId="{289664FC-D663-47CA-9B18-CEA7FA01B0AC}" srcOrd="2" destOrd="0" parTransId="{7D62E5FB-168B-4C1D-9093-20A621008099}" sibTransId="{C36B6481-E4B3-45F3-83E5-0D0FEC55782E}"/>
    <dgm:cxn modelId="{907C11C7-E86E-4CC1-B8EE-D88EB365A669}" type="presOf" srcId="{3BCF9852-AC9D-4656-851C-F6F3CC372C8F}" destId="{153B11E0-14C1-47D2-B114-5FAE7272CC9F}" srcOrd="0" destOrd="0" presId="urn:microsoft.com/office/officeart/2005/8/layout/list1"/>
    <dgm:cxn modelId="{0D52466B-CC86-4FB2-AD1E-B7F0B66F4D22}" type="presParOf" srcId="{8D118D5D-9801-4A23-B738-CE564C5D3B38}" destId="{A8405E17-4AC7-45FD-A832-62072A7309B5}" srcOrd="0" destOrd="0" presId="urn:microsoft.com/office/officeart/2005/8/layout/list1"/>
    <dgm:cxn modelId="{62DC4D2F-BB88-4AB5-BA3B-C4A4D96E4626}" type="presParOf" srcId="{A8405E17-4AC7-45FD-A832-62072A7309B5}" destId="{153B11E0-14C1-47D2-B114-5FAE7272CC9F}" srcOrd="0" destOrd="0" presId="urn:microsoft.com/office/officeart/2005/8/layout/list1"/>
    <dgm:cxn modelId="{939CB00B-9714-46E8-93AB-CD1F403CCA3F}" type="presParOf" srcId="{A8405E17-4AC7-45FD-A832-62072A7309B5}" destId="{B5B7E384-8735-49B7-B7B8-D526C6C10CBF}" srcOrd="1" destOrd="0" presId="urn:microsoft.com/office/officeart/2005/8/layout/list1"/>
    <dgm:cxn modelId="{725FEB21-237A-4973-8E66-AC5A03B7A14F}" type="presParOf" srcId="{8D118D5D-9801-4A23-B738-CE564C5D3B38}" destId="{573C95EB-185F-4CC0-9EB5-BDB42D1180A2}" srcOrd="1" destOrd="0" presId="urn:microsoft.com/office/officeart/2005/8/layout/list1"/>
    <dgm:cxn modelId="{EE4536F3-2FC0-42A4-B722-FE9A4AC2DE27}" type="presParOf" srcId="{8D118D5D-9801-4A23-B738-CE564C5D3B38}" destId="{8F3EFE4C-BB2D-4D56-8E99-D3223B24D265}" srcOrd="2" destOrd="0" presId="urn:microsoft.com/office/officeart/2005/8/layout/list1"/>
    <dgm:cxn modelId="{B8A795A6-7016-48B9-A355-96A721C0B24D}" type="presParOf" srcId="{8D118D5D-9801-4A23-B738-CE564C5D3B38}" destId="{B42B2D7A-969F-438E-A971-E369235C9D9F}" srcOrd="3" destOrd="0" presId="urn:microsoft.com/office/officeart/2005/8/layout/list1"/>
    <dgm:cxn modelId="{E26FAF63-8FD8-4DC5-BDFF-595F1A5C2F6F}" type="presParOf" srcId="{8D118D5D-9801-4A23-B738-CE564C5D3B38}" destId="{070FD61B-7D86-447A-ADDE-DFD00EEF5356}" srcOrd="4" destOrd="0" presId="urn:microsoft.com/office/officeart/2005/8/layout/list1"/>
    <dgm:cxn modelId="{B7F3E20A-53F1-429F-A1C5-A888FC211FA4}" type="presParOf" srcId="{070FD61B-7D86-447A-ADDE-DFD00EEF5356}" destId="{A9C0FF71-9EF3-499D-9FE6-84C39D60C6E0}" srcOrd="0" destOrd="0" presId="urn:microsoft.com/office/officeart/2005/8/layout/list1"/>
    <dgm:cxn modelId="{4707D648-4B81-4B2D-98DC-37308AB0E3CE}" type="presParOf" srcId="{070FD61B-7D86-447A-ADDE-DFD00EEF5356}" destId="{971B9389-E093-4C25-950F-A132E1062982}" srcOrd="1" destOrd="0" presId="urn:microsoft.com/office/officeart/2005/8/layout/list1"/>
    <dgm:cxn modelId="{5C1225C1-0A4F-4EE1-B505-C6C196FE9460}" type="presParOf" srcId="{8D118D5D-9801-4A23-B738-CE564C5D3B38}" destId="{8306CF75-BE0A-4808-91CD-1AE5A0E55F47}" srcOrd="5" destOrd="0" presId="urn:microsoft.com/office/officeart/2005/8/layout/list1"/>
    <dgm:cxn modelId="{5C8407C0-6A81-45CF-A88C-B6D6FCD51AF2}" type="presParOf" srcId="{8D118D5D-9801-4A23-B738-CE564C5D3B38}" destId="{8951AF87-9FE9-4615-A6ED-92F15950C2CD}" srcOrd="6" destOrd="0" presId="urn:microsoft.com/office/officeart/2005/8/layout/list1"/>
    <dgm:cxn modelId="{413F6EBC-AE80-4EF4-A867-4BBF1164B2A3}" type="presParOf" srcId="{8D118D5D-9801-4A23-B738-CE564C5D3B38}" destId="{8C9D40C3-5EBC-42B3-8A7F-865FC74CB6CB}" srcOrd="7" destOrd="0" presId="urn:microsoft.com/office/officeart/2005/8/layout/list1"/>
    <dgm:cxn modelId="{1ABAA11C-D6AB-49F1-A4C3-89D3E1B204C0}" type="presParOf" srcId="{8D118D5D-9801-4A23-B738-CE564C5D3B38}" destId="{68AE08B2-8555-4B95-ACBA-B412750AF91E}" srcOrd="8" destOrd="0" presId="urn:microsoft.com/office/officeart/2005/8/layout/list1"/>
    <dgm:cxn modelId="{6CFDBD74-DE6B-4E99-82F0-10C3A68ABFED}" type="presParOf" srcId="{68AE08B2-8555-4B95-ACBA-B412750AF91E}" destId="{173FB005-2BF1-4F41-89EA-7B7CDC9095B8}" srcOrd="0" destOrd="0" presId="urn:microsoft.com/office/officeart/2005/8/layout/list1"/>
    <dgm:cxn modelId="{FCB07BD5-39FF-4A2D-9DD7-4090F4EF6F2B}" type="presParOf" srcId="{68AE08B2-8555-4B95-ACBA-B412750AF91E}" destId="{F28D89C6-182D-44EA-99E8-2417271DE8F3}" srcOrd="1" destOrd="0" presId="urn:microsoft.com/office/officeart/2005/8/layout/list1"/>
    <dgm:cxn modelId="{CA9F5CD6-5E2D-4E02-84A0-95CA42DB6E51}" type="presParOf" srcId="{8D118D5D-9801-4A23-B738-CE564C5D3B38}" destId="{BC06004E-64E4-4EB7-8A56-767FF85CFF93}" srcOrd="9" destOrd="0" presId="urn:microsoft.com/office/officeart/2005/8/layout/list1"/>
    <dgm:cxn modelId="{1520D0DC-2E1A-499D-B80C-6037DF37F99B}" type="presParOf" srcId="{8D118D5D-9801-4A23-B738-CE564C5D3B38}" destId="{78E3EFE7-F3F8-47A8-B19A-73601FAF40AC}" srcOrd="10" destOrd="0" presId="urn:microsoft.com/office/officeart/2005/8/layout/list1"/>
    <dgm:cxn modelId="{A50BD4AA-0D78-484A-ABDF-9D3B73B6961A}" type="presParOf" srcId="{8D118D5D-9801-4A23-B738-CE564C5D3B38}" destId="{53097CAD-06D2-4463-8054-EF76D078CE5D}" srcOrd="11" destOrd="0" presId="urn:microsoft.com/office/officeart/2005/8/layout/list1"/>
    <dgm:cxn modelId="{1BC78D7F-1FCE-44DA-9FA1-AB0DCA0D0A01}" type="presParOf" srcId="{8D118D5D-9801-4A23-B738-CE564C5D3B38}" destId="{3FD7D4EF-3EFE-4E3F-84C5-4927C353DFDF}" srcOrd="12" destOrd="0" presId="urn:microsoft.com/office/officeart/2005/8/layout/list1"/>
    <dgm:cxn modelId="{76FA21DB-80DF-475F-9127-FB1ED44A02D9}" type="presParOf" srcId="{3FD7D4EF-3EFE-4E3F-84C5-4927C353DFDF}" destId="{7848470C-B00E-405A-B4D8-0340FD605A54}" srcOrd="0" destOrd="0" presId="urn:microsoft.com/office/officeart/2005/8/layout/list1"/>
    <dgm:cxn modelId="{255955CE-67B5-4070-8791-09B723C499CD}" type="presParOf" srcId="{3FD7D4EF-3EFE-4E3F-84C5-4927C353DFDF}" destId="{A81D2B35-C767-4885-B76E-1771E87359C3}" srcOrd="1" destOrd="0" presId="urn:microsoft.com/office/officeart/2005/8/layout/list1"/>
    <dgm:cxn modelId="{3FDD376B-243F-4412-A05D-0E35F921B4DD}" type="presParOf" srcId="{8D118D5D-9801-4A23-B738-CE564C5D3B38}" destId="{F2F32F1E-6F97-4DE0-8276-A5827C9E8642}" srcOrd="13" destOrd="0" presId="urn:microsoft.com/office/officeart/2005/8/layout/list1"/>
    <dgm:cxn modelId="{28C7FD55-DA1D-4D98-A94E-3174F21DAAE7}" type="presParOf" srcId="{8D118D5D-9801-4A23-B738-CE564C5D3B38}" destId="{997846A6-D10F-47B4-9555-109B8AC97D8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077B17-B83D-4BFA-A963-8FC27213A2CD}"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B08C204C-5024-49C6-8D9C-C10A6BFB780B}">
      <dgm:prSet/>
      <dgm:spPr/>
      <dgm:t>
        <a:bodyPr/>
        <a:lstStyle/>
        <a:p>
          <a:pPr rtl="0">
            <a:defRPr b="1"/>
          </a:pPr>
          <a:r>
            <a:rPr lang="en-US" b="1">
              <a:latin typeface="Aptos Display" panose="02110004020202020204"/>
            </a:rPr>
            <a:t>Sensor Deployment:</a:t>
          </a:r>
          <a:endParaRPr lang="en-US"/>
        </a:p>
      </dgm:t>
    </dgm:pt>
    <dgm:pt modelId="{F06F5DB9-5625-442A-81D3-E21A82048354}" type="parTrans" cxnId="{CB195068-6178-42B2-B3DD-BB660015B806}">
      <dgm:prSet/>
      <dgm:spPr/>
      <dgm:t>
        <a:bodyPr/>
        <a:lstStyle/>
        <a:p>
          <a:endParaRPr lang="en-US"/>
        </a:p>
      </dgm:t>
    </dgm:pt>
    <dgm:pt modelId="{4E19C045-09EC-4415-8F4F-59762DC285BB}" type="sibTrans" cxnId="{CB195068-6178-42B2-B3DD-BB660015B806}">
      <dgm:prSet/>
      <dgm:spPr/>
      <dgm:t>
        <a:bodyPr/>
        <a:lstStyle/>
        <a:p>
          <a:endParaRPr lang="en-US"/>
        </a:p>
      </dgm:t>
    </dgm:pt>
    <dgm:pt modelId="{55ECEE27-23B1-4E62-84E7-A2ED333ECD67}">
      <dgm:prSet/>
      <dgm:spPr/>
      <dgm:t>
        <a:bodyPr/>
        <a:lstStyle/>
        <a:p>
          <a:r>
            <a:rPr lang="en-US">
              <a:latin typeface="Trebuchet MS" panose="020B0603020202020204"/>
            </a:rPr>
            <a:t> </a:t>
          </a:r>
          <a:r>
            <a:rPr lang="en-US"/>
            <a:t>Identified agricultural fields for sensor deployment.​</a:t>
          </a:r>
        </a:p>
      </dgm:t>
    </dgm:pt>
    <dgm:pt modelId="{0DF3DCD5-1236-4A87-8BA4-ECD3833095E5}" type="parTrans" cxnId="{1430D1F0-01C7-4E2B-9D1C-D78C723B1891}">
      <dgm:prSet/>
      <dgm:spPr/>
      <dgm:t>
        <a:bodyPr/>
        <a:lstStyle/>
        <a:p>
          <a:endParaRPr lang="en-US"/>
        </a:p>
      </dgm:t>
    </dgm:pt>
    <dgm:pt modelId="{253DF58A-BE05-49ED-BB2D-E74E84347EDF}" type="sibTrans" cxnId="{1430D1F0-01C7-4E2B-9D1C-D78C723B1891}">
      <dgm:prSet/>
      <dgm:spPr/>
      <dgm:t>
        <a:bodyPr/>
        <a:lstStyle/>
        <a:p>
          <a:endParaRPr lang="en-US"/>
        </a:p>
      </dgm:t>
    </dgm:pt>
    <dgm:pt modelId="{67DE30A4-44F9-4DC5-9B01-35218F2B8516}">
      <dgm:prSet/>
      <dgm:spPr/>
      <dgm:t>
        <a:bodyPr/>
        <a:lstStyle/>
        <a:p>
          <a:pPr rtl="0"/>
          <a:r>
            <a:rPr lang="en-US">
              <a:latin typeface="Trebuchet MS" panose="020B0603020202020204"/>
            </a:rPr>
            <a:t> Researched and defined</a:t>
          </a:r>
          <a:r>
            <a:rPr lang="en-US"/>
            <a:t> sensor requirements based on agricultural monitoring needs (e.g., </a:t>
          </a:r>
          <a:r>
            <a:rPr lang="en-US">
              <a:latin typeface="Aptos Display" panose="02110004020202020204"/>
            </a:rPr>
            <a:t>pH levels,soil</a:t>
          </a:r>
          <a:r>
            <a:rPr lang="en-US"/>
            <a:t> moisture, temperature, humidity).​</a:t>
          </a:r>
        </a:p>
      </dgm:t>
    </dgm:pt>
    <dgm:pt modelId="{24DF5690-D91E-4F8A-A135-B7B652D8A856}" type="parTrans" cxnId="{6A3577F4-2BDB-4011-A120-9F101CE3D919}">
      <dgm:prSet/>
      <dgm:spPr/>
      <dgm:t>
        <a:bodyPr/>
        <a:lstStyle/>
        <a:p>
          <a:endParaRPr lang="en-US"/>
        </a:p>
      </dgm:t>
    </dgm:pt>
    <dgm:pt modelId="{1AF217F0-9A58-49D9-893D-DA9A8B08072A}" type="sibTrans" cxnId="{6A3577F4-2BDB-4011-A120-9F101CE3D919}">
      <dgm:prSet/>
      <dgm:spPr/>
      <dgm:t>
        <a:bodyPr/>
        <a:lstStyle/>
        <a:p>
          <a:endParaRPr lang="en-US"/>
        </a:p>
      </dgm:t>
    </dgm:pt>
    <dgm:pt modelId="{333B6FCB-04EC-4C2D-852B-6A3BF2C3EC46}">
      <dgm:prSet/>
      <dgm:spPr/>
      <dgm:t>
        <a:bodyPr/>
        <a:lstStyle/>
        <a:p>
          <a:r>
            <a:rPr lang="en-US">
              <a:latin typeface="Trebuchet MS" panose="020B0603020202020204"/>
            </a:rPr>
            <a:t> </a:t>
          </a:r>
          <a:r>
            <a:rPr lang="en-US"/>
            <a:t>Designed sensors to withstand outdoor environmental conditions and ensure durability.​</a:t>
          </a:r>
        </a:p>
      </dgm:t>
    </dgm:pt>
    <dgm:pt modelId="{E8200020-6373-4650-B77F-DCC5118F9C17}" type="parTrans" cxnId="{5E8F0962-E23B-467F-8FB4-17300265850E}">
      <dgm:prSet/>
      <dgm:spPr/>
      <dgm:t>
        <a:bodyPr/>
        <a:lstStyle/>
        <a:p>
          <a:endParaRPr lang="en-US"/>
        </a:p>
      </dgm:t>
    </dgm:pt>
    <dgm:pt modelId="{9856AF6C-E9CA-4748-A127-7AB932231336}" type="sibTrans" cxnId="{5E8F0962-E23B-467F-8FB4-17300265850E}">
      <dgm:prSet/>
      <dgm:spPr/>
      <dgm:t>
        <a:bodyPr/>
        <a:lstStyle/>
        <a:p>
          <a:endParaRPr lang="en-US"/>
        </a:p>
      </dgm:t>
    </dgm:pt>
    <dgm:pt modelId="{992564C3-B03C-4762-B0B8-020D155DAE35}">
      <dgm:prSet/>
      <dgm:spPr/>
      <dgm:t>
        <a:bodyPr/>
        <a:lstStyle/>
        <a:p>
          <a:pPr rtl="0"/>
          <a:r>
            <a:rPr lang="en-US">
              <a:latin typeface="Trebuchet MS" panose="020B0603020202020204"/>
            </a:rPr>
            <a:t> Developed</a:t>
          </a:r>
          <a:r>
            <a:rPr lang="en-US"/>
            <a:t> prototypes of IoT sensors based on the defined specifications.​</a:t>
          </a:r>
          <a:endParaRPr lang="en-US" b="0">
            <a:latin typeface="Aptos Display" panose="02110004020202020204"/>
          </a:endParaRPr>
        </a:p>
      </dgm:t>
    </dgm:pt>
    <dgm:pt modelId="{3E1FC54E-CA0C-45D9-8E95-67E1B4FFA730}" type="parTrans" cxnId="{30BF202E-526E-4A82-9FBA-C4F55DB39777}">
      <dgm:prSet/>
      <dgm:spPr/>
      <dgm:t>
        <a:bodyPr/>
        <a:lstStyle/>
        <a:p>
          <a:endParaRPr lang="en-US"/>
        </a:p>
      </dgm:t>
    </dgm:pt>
    <dgm:pt modelId="{F92F82AB-F541-48BF-8E34-D95F532DACAC}" type="sibTrans" cxnId="{30BF202E-526E-4A82-9FBA-C4F55DB39777}">
      <dgm:prSet/>
      <dgm:spPr/>
      <dgm:t>
        <a:bodyPr/>
        <a:lstStyle/>
        <a:p>
          <a:endParaRPr lang="en-US"/>
        </a:p>
      </dgm:t>
    </dgm:pt>
    <dgm:pt modelId="{211EB254-3AA3-4CE3-863C-8B2D404EE172}">
      <dgm:prSet/>
      <dgm:spPr/>
      <dgm:t>
        <a:bodyPr/>
        <a:lstStyle/>
        <a:p>
          <a:pPr rtl="0">
            <a:defRPr b="1"/>
          </a:pPr>
          <a:r>
            <a:rPr lang="en-US"/>
            <a:t>​</a:t>
          </a:r>
          <a:r>
            <a:rPr lang="en-US" b="1"/>
            <a:t> </a:t>
          </a:r>
          <a:r>
            <a:rPr lang="en-US" b="1">
              <a:latin typeface="Aptos Display" panose="02110004020202020204"/>
            </a:rPr>
            <a:t>Hardware Setup &amp; Configuration:</a:t>
          </a:r>
          <a:r>
            <a:rPr lang="en-US"/>
            <a:t>​</a:t>
          </a:r>
        </a:p>
      </dgm:t>
    </dgm:pt>
    <dgm:pt modelId="{A086E454-6459-45D8-92FB-B32A3B40C448}" type="parTrans" cxnId="{C418F269-E1FB-4B00-AA8B-4C2ECB33829B}">
      <dgm:prSet/>
      <dgm:spPr/>
      <dgm:t>
        <a:bodyPr/>
        <a:lstStyle/>
        <a:p>
          <a:endParaRPr lang="en-US"/>
        </a:p>
      </dgm:t>
    </dgm:pt>
    <dgm:pt modelId="{A5EAA538-F5BE-45BF-B10A-D1627F472BEF}" type="sibTrans" cxnId="{C418F269-E1FB-4B00-AA8B-4C2ECB33829B}">
      <dgm:prSet/>
      <dgm:spPr/>
      <dgm:t>
        <a:bodyPr/>
        <a:lstStyle/>
        <a:p>
          <a:endParaRPr lang="en-US"/>
        </a:p>
      </dgm:t>
    </dgm:pt>
    <dgm:pt modelId="{CAE64E9D-EEE2-4A7C-82A6-C658BF852168}">
      <dgm:prSet/>
      <dgm:spPr/>
      <dgm:t>
        <a:bodyPr/>
        <a:lstStyle/>
        <a:p>
          <a:r>
            <a:rPr lang="en-US">
              <a:latin typeface="Trebuchet MS" panose="020B0603020202020204"/>
            </a:rPr>
            <a:t> </a:t>
          </a:r>
          <a:r>
            <a:rPr lang="en-US"/>
            <a:t>Deploying IoT sensors across agricultural fields for data collection ​</a:t>
          </a:r>
        </a:p>
      </dgm:t>
    </dgm:pt>
    <dgm:pt modelId="{EA79E519-9AF3-4633-B6CA-7534F1D88678}" type="parTrans" cxnId="{9A3525A9-1D9E-4FA9-9976-4904EE4B4918}">
      <dgm:prSet/>
      <dgm:spPr/>
      <dgm:t>
        <a:bodyPr/>
        <a:lstStyle/>
        <a:p>
          <a:endParaRPr lang="en-US"/>
        </a:p>
      </dgm:t>
    </dgm:pt>
    <dgm:pt modelId="{4F4B0B13-7D62-4B25-84AD-FB2B6B76C8BE}" type="sibTrans" cxnId="{9A3525A9-1D9E-4FA9-9976-4904EE4B4918}">
      <dgm:prSet/>
      <dgm:spPr/>
      <dgm:t>
        <a:bodyPr/>
        <a:lstStyle/>
        <a:p>
          <a:endParaRPr lang="en-US"/>
        </a:p>
      </dgm:t>
    </dgm:pt>
    <dgm:pt modelId="{3FA8AF0C-3488-4DB3-8227-DA676841F0CA}">
      <dgm:prSet/>
      <dgm:spPr/>
      <dgm:t>
        <a:bodyPr/>
        <a:lstStyle/>
        <a:p>
          <a:r>
            <a:rPr lang="en-US">
              <a:latin typeface="Trebuchet MS" panose="020B0603020202020204"/>
            </a:rPr>
            <a:t> </a:t>
          </a:r>
          <a:r>
            <a:rPr lang="en-US"/>
            <a:t>Set up a network infrastructure to support the communication and data transmission from sensors to the web application​</a:t>
          </a:r>
          <a:r>
            <a:rPr lang="en-US">
              <a:latin typeface="Aptos Display" panose="02110004020202020204"/>
            </a:rPr>
            <a:t>.</a:t>
          </a:r>
          <a:endParaRPr lang="en-US"/>
        </a:p>
      </dgm:t>
    </dgm:pt>
    <dgm:pt modelId="{94804261-7154-414C-A0EE-47653DF3022E}" type="parTrans" cxnId="{CFE560D4-CF14-4A42-9A29-09054B88CE8D}">
      <dgm:prSet/>
      <dgm:spPr/>
      <dgm:t>
        <a:bodyPr/>
        <a:lstStyle/>
        <a:p>
          <a:endParaRPr lang="en-US"/>
        </a:p>
      </dgm:t>
    </dgm:pt>
    <dgm:pt modelId="{D723497B-558F-47E2-80B7-F965711DA4FB}" type="sibTrans" cxnId="{CFE560D4-CF14-4A42-9A29-09054B88CE8D}">
      <dgm:prSet/>
      <dgm:spPr/>
      <dgm:t>
        <a:bodyPr/>
        <a:lstStyle/>
        <a:p>
          <a:endParaRPr lang="en-US"/>
        </a:p>
      </dgm:t>
    </dgm:pt>
    <dgm:pt modelId="{E3CE8BD9-EC22-4DEA-8D42-C70C69B36648}">
      <dgm:prSet phldr="0"/>
      <dgm:spPr/>
      <dgm:t>
        <a:bodyPr/>
        <a:lstStyle/>
        <a:p>
          <a:pPr rtl="0"/>
          <a:r>
            <a:rPr lang="en-US" b="0">
              <a:latin typeface="Aptos Display" panose="02110004020202020204"/>
            </a:rPr>
            <a:t> </a:t>
          </a:r>
          <a:r>
            <a:rPr lang="en-US" b="0"/>
            <a:t>Procurement and installation of hardware components like data loggers, gateways, and servers, ensuring scalability and reliability.</a:t>
          </a:r>
          <a:endParaRPr lang="en-US" b="0">
            <a:latin typeface="Aptos Display" panose="02110004020202020204"/>
          </a:endParaRPr>
        </a:p>
      </dgm:t>
    </dgm:pt>
    <dgm:pt modelId="{F9CC15CB-F9AB-46D3-8B4F-E776EF8BCAEA}" type="parTrans" cxnId="{4B90FA0F-BB5F-431F-BB2C-1888FE3652CC}">
      <dgm:prSet/>
      <dgm:spPr/>
    </dgm:pt>
    <dgm:pt modelId="{0BE57F85-604B-454C-A457-46DA42C018AD}" type="sibTrans" cxnId="{4B90FA0F-BB5F-431F-BB2C-1888FE3652CC}">
      <dgm:prSet/>
      <dgm:spPr/>
      <dgm:t>
        <a:bodyPr/>
        <a:lstStyle/>
        <a:p>
          <a:endParaRPr lang="en-US"/>
        </a:p>
      </dgm:t>
    </dgm:pt>
    <dgm:pt modelId="{E9AE7992-F027-492A-8E1E-2589D6773883}">
      <dgm:prSet phldr="0"/>
      <dgm:spPr/>
      <dgm:t>
        <a:bodyPr/>
        <a:lstStyle/>
        <a:p>
          <a:pPr rtl="0"/>
          <a:r>
            <a:rPr lang="en-US" b="0">
              <a:latin typeface="Aptos Display" panose="02110004020202020204"/>
            </a:rPr>
            <a:t> </a:t>
          </a:r>
          <a:r>
            <a:rPr lang="en-US" b="0"/>
            <a:t>Coordination with vendors to address compatibility issues and mitigate system conflicts.</a:t>
          </a:r>
          <a:endParaRPr lang="en-US" b="1"/>
        </a:p>
      </dgm:t>
    </dgm:pt>
    <dgm:pt modelId="{D6FB4FC1-4D7B-4188-A1B0-040440FA1461}" type="parTrans" cxnId="{39CE519A-4638-4DAB-9C74-C908C19A0B63}">
      <dgm:prSet/>
      <dgm:spPr/>
    </dgm:pt>
    <dgm:pt modelId="{69980520-BF1E-4B77-94CB-9E5DB27BE638}" type="sibTrans" cxnId="{39CE519A-4638-4DAB-9C74-C908C19A0B63}">
      <dgm:prSet/>
      <dgm:spPr/>
      <dgm:t>
        <a:bodyPr/>
        <a:lstStyle/>
        <a:p>
          <a:endParaRPr lang="en-US"/>
        </a:p>
      </dgm:t>
    </dgm:pt>
    <dgm:pt modelId="{A4CDC00B-DF49-4573-BF68-CE9DFDA8EE58}">
      <dgm:prSet phldr="0"/>
      <dgm:spPr/>
      <dgm:t>
        <a:bodyPr/>
        <a:lstStyle/>
        <a:p>
          <a:pPr rtl="0"/>
          <a:r>
            <a:rPr lang="en-US">
              <a:latin typeface="Aptos Display" panose="02110004020202020204"/>
            </a:rPr>
            <a:t> </a:t>
          </a:r>
          <a:r>
            <a:rPr lang="en-US"/>
            <a:t>Seamless integration and compatibility between various sensor models and hardware components</a:t>
          </a:r>
          <a:r>
            <a:rPr lang="en-US">
              <a:latin typeface="Aptos Display" panose="02110004020202020204"/>
            </a:rPr>
            <a:t>.</a:t>
          </a:r>
        </a:p>
      </dgm:t>
    </dgm:pt>
    <dgm:pt modelId="{C1351A47-7125-473C-8B94-36CA78637829}" type="parTrans" cxnId="{0726F9CB-D00B-4EC2-A621-7B65B8DD369B}">
      <dgm:prSet/>
      <dgm:spPr/>
    </dgm:pt>
    <dgm:pt modelId="{73C4FE26-2C74-4191-B5A0-5188F9CF512B}" type="sibTrans" cxnId="{0726F9CB-D00B-4EC2-A621-7B65B8DD369B}">
      <dgm:prSet/>
      <dgm:spPr/>
      <dgm:t>
        <a:bodyPr/>
        <a:lstStyle/>
        <a:p>
          <a:endParaRPr lang="en-US"/>
        </a:p>
      </dgm:t>
    </dgm:pt>
    <dgm:pt modelId="{3D6CB0D1-E35A-4D0F-8300-4A2658F3C988}">
      <dgm:prSet phldr="0"/>
      <dgm:spPr/>
      <dgm:t>
        <a:bodyPr/>
        <a:lstStyle/>
        <a:p>
          <a:pPr rtl="0"/>
          <a:r>
            <a:rPr lang="en-US">
              <a:latin typeface="Aptos Display" panose="02110004020202020204"/>
            </a:rPr>
            <a:t> </a:t>
          </a:r>
          <a:r>
            <a:rPr lang="en-US"/>
            <a:t>Consideration of environmental factors impacting sensor performance and implementation of safeguarding strategies.</a:t>
          </a:r>
        </a:p>
      </dgm:t>
    </dgm:pt>
    <dgm:pt modelId="{B8F1932A-CD10-471C-908E-10B9A0B62069}" type="parTrans" cxnId="{E07C7F1A-2D5A-45DB-B663-FF7DC624F8D4}">
      <dgm:prSet/>
      <dgm:spPr/>
    </dgm:pt>
    <dgm:pt modelId="{029A4E02-AA24-43C1-BF24-DC2452B86A3C}" type="sibTrans" cxnId="{E07C7F1A-2D5A-45DB-B663-FF7DC624F8D4}">
      <dgm:prSet/>
      <dgm:spPr/>
      <dgm:t>
        <a:bodyPr/>
        <a:lstStyle/>
        <a:p>
          <a:endParaRPr lang="en-US"/>
        </a:p>
      </dgm:t>
    </dgm:pt>
    <dgm:pt modelId="{2CC110BD-C265-4BA7-AE00-D34FC107F2C1}">
      <dgm:prSet phldr="0"/>
      <dgm:spPr/>
      <dgm:t>
        <a:bodyPr/>
        <a:lstStyle/>
        <a:p>
          <a:pPr rtl="0"/>
          <a:r>
            <a:rPr lang="en-US"/>
            <a:t> Establish protocols for data aggregation, storage, and visualization.</a:t>
          </a:r>
          <a:r>
            <a:rPr lang="en-US">
              <a:latin typeface="Aptos Display" panose="02110004020202020204"/>
            </a:rPr>
            <a:t> </a:t>
          </a:r>
        </a:p>
      </dgm:t>
    </dgm:pt>
    <dgm:pt modelId="{AF1CA3B4-082B-4DB9-BB6A-95D5E754F1EA}" type="parTrans" cxnId="{C7ECBBFF-9ECD-4BD6-B71A-6A5E2FDB84EC}">
      <dgm:prSet/>
      <dgm:spPr/>
    </dgm:pt>
    <dgm:pt modelId="{07FC7C23-DD35-483E-8F6B-818ACF7C369D}" type="sibTrans" cxnId="{C7ECBBFF-9ECD-4BD6-B71A-6A5E2FDB84EC}">
      <dgm:prSet/>
      <dgm:spPr/>
      <dgm:t>
        <a:bodyPr/>
        <a:lstStyle/>
        <a:p>
          <a:endParaRPr lang="en-US"/>
        </a:p>
      </dgm:t>
    </dgm:pt>
    <dgm:pt modelId="{06FBE78A-EF73-45BB-847E-CDE473296002}" type="pres">
      <dgm:prSet presAssocID="{37077B17-B83D-4BFA-A963-8FC27213A2CD}" presName="linear" presStyleCnt="0">
        <dgm:presLayoutVars>
          <dgm:animLvl val="lvl"/>
          <dgm:resizeHandles val="exact"/>
        </dgm:presLayoutVars>
      </dgm:prSet>
      <dgm:spPr/>
    </dgm:pt>
    <dgm:pt modelId="{9296834B-F24B-4CC4-A6EF-1184132EE156}" type="pres">
      <dgm:prSet presAssocID="{B08C204C-5024-49C6-8D9C-C10A6BFB780B}" presName="parentText" presStyleLbl="node1" presStyleIdx="0" presStyleCnt="2">
        <dgm:presLayoutVars>
          <dgm:chMax val="0"/>
          <dgm:bulletEnabled val="1"/>
        </dgm:presLayoutVars>
      </dgm:prSet>
      <dgm:spPr/>
    </dgm:pt>
    <dgm:pt modelId="{E0285A4B-85BF-4065-BFF2-52B4D8DE6A33}" type="pres">
      <dgm:prSet presAssocID="{B08C204C-5024-49C6-8D9C-C10A6BFB780B}" presName="childText" presStyleLbl="revTx" presStyleIdx="0" presStyleCnt="2">
        <dgm:presLayoutVars>
          <dgm:bulletEnabled val="1"/>
        </dgm:presLayoutVars>
      </dgm:prSet>
      <dgm:spPr/>
    </dgm:pt>
    <dgm:pt modelId="{BEC69E8E-F17F-423A-B83E-BFB3CF5DAE44}" type="pres">
      <dgm:prSet presAssocID="{211EB254-3AA3-4CE3-863C-8B2D404EE172}" presName="parentText" presStyleLbl="node1" presStyleIdx="1" presStyleCnt="2">
        <dgm:presLayoutVars>
          <dgm:chMax val="0"/>
          <dgm:bulletEnabled val="1"/>
        </dgm:presLayoutVars>
      </dgm:prSet>
      <dgm:spPr/>
    </dgm:pt>
    <dgm:pt modelId="{682B389B-97AC-4E53-AEB1-C11FC02C0CCE}" type="pres">
      <dgm:prSet presAssocID="{211EB254-3AA3-4CE3-863C-8B2D404EE172}" presName="childText" presStyleLbl="revTx" presStyleIdx="1" presStyleCnt="2">
        <dgm:presLayoutVars>
          <dgm:bulletEnabled val="1"/>
        </dgm:presLayoutVars>
      </dgm:prSet>
      <dgm:spPr/>
    </dgm:pt>
  </dgm:ptLst>
  <dgm:cxnLst>
    <dgm:cxn modelId="{D91ADF05-5B52-45A8-9801-A74BA51A5E97}" type="presOf" srcId="{B08C204C-5024-49C6-8D9C-C10A6BFB780B}" destId="{9296834B-F24B-4CC4-A6EF-1184132EE156}" srcOrd="0" destOrd="0" presId="urn:microsoft.com/office/officeart/2005/8/layout/vList2"/>
    <dgm:cxn modelId="{2716410A-7F74-446D-A89E-8BE4ED23C6C7}" type="presOf" srcId="{E3CE8BD9-EC22-4DEA-8D42-C70C69B36648}" destId="{E0285A4B-85BF-4065-BFF2-52B4D8DE6A33}" srcOrd="0" destOrd="4" presId="urn:microsoft.com/office/officeart/2005/8/layout/vList2"/>
    <dgm:cxn modelId="{4B90FA0F-BB5F-431F-BB2C-1888FE3652CC}" srcId="{B08C204C-5024-49C6-8D9C-C10A6BFB780B}" destId="{E3CE8BD9-EC22-4DEA-8D42-C70C69B36648}" srcOrd="4" destOrd="0" parTransId="{F9CC15CB-F9AB-46D3-8B4F-E776EF8BCAEA}" sibTransId="{0BE57F85-604B-454C-A457-46DA42C018AD}"/>
    <dgm:cxn modelId="{BCC90A13-100D-4283-9E0C-2027893C61A4}" type="presOf" srcId="{3D6CB0D1-E35A-4D0F-8300-4A2658F3C988}" destId="{682B389B-97AC-4E53-AEB1-C11FC02C0CCE}" srcOrd="0" destOrd="4" presId="urn:microsoft.com/office/officeart/2005/8/layout/vList2"/>
    <dgm:cxn modelId="{E07C7F1A-2D5A-45DB-B663-FF7DC624F8D4}" srcId="{211EB254-3AA3-4CE3-863C-8B2D404EE172}" destId="{3D6CB0D1-E35A-4D0F-8300-4A2658F3C988}" srcOrd="4" destOrd="0" parTransId="{B8F1932A-CD10-471C-908E-10B9A0B62069}" sibTransId="{029A4E02-AA24-43C1-BF24-DC2452B86A3C}"/>
    <dgm:cxn modelId="{30BF202E-526E-4A82-9FBA-C4F55DB39777}" srcId="{B08C204C-5024-49C6-8D9C-C10A6BFB780B}" destId="{992564C3-B03C-4762-B0B8-020D155DAE35}" srcOrd="3" destOrd="0" parTransId="{3E1FC54E-CA0C-45D9-8E95-67E1B4FFA730}" sibTransId="{F92F82AB-F541-48BF-8E34-D95F532DACAC}"/>
    <dgm:cxn modelId="{A3DE2239-8D80-4289-B2DA-906BCA1AFBB1}" type="presOf" srcId="{3FA8AF0C-3488-4DB3-8227-DA676841F0CA}" destId="{682B389B-97AC-4E53-AEB1-C11FC02C0CCE}" srcOrd="0" destOrd="1" presId="urn:microsoft.com/office/officeart/2005/8/layout/vList2"/>
    <dgm:cxn modelId="{5E8F0962-E23B-467F-8FB4-17300265850E}" srcId="{B08C204C-5024-49C6-8D9C-C10A6BFB780B}" destId="{333B6FCB-04EC-4C2D-852B-6A3BF2C3EC46}" srcOrd="2" destOrd="0" parTransId="{E8200020-6373-4650-B77F-DCC5118F9C17}" sibTransId="{9856AF6C-E9CA-4748-A127-7AB932231336}"/>
    <dgm:cxn modelId="{92730D45-9245-48C0-9F27-564D08DD6BF1}" type="presOf" srcId="{992564C3-B03C-4762-B0B8-020D155DAE35}" destId="{E0285A4B-85BF-4065-BFF2-52B4D8DE6A33}" srcOrd="0" destOrd="3" presId="urn:microsoft.com/office/officeart/2005/8/layout/vList2"/>
    <dgm:cxn modelId="{CB195068-6178-42B2-B3DD-BB660015B806}" srcId="{37077B17-B83D-4BFA-A963-8FC27213A2CD}" destId="{B08C204C-5024-49C6-8D9C-C10A6BFB780B}" srcOrd="0" destOrd="0" parTransId="{F06F5DB9-5625-442A-81D3-E21A82048354}" sibTransId="{4E19C045-09EC-4415-8F4F-59762DC285BB}"/>
    <dgm:cxn modelId="{C418F269-E1FB-4B00-AA8B-4C2ECB33829B}" srcId="{37077B17-B83D-4BFA-A963-8FC27213A2CD}" destId="{211EB254-3AA3-4CE3-863C-8B2D404EE172}" srcOrd="1" destOrd="0" parTransId="{A086E454-6459-45D8-92FB-B32A3B40C448}" sibTransId="{A5EAA538-F5BE-45BF-B10A-D1627F472BEF}"/>
    <dgm:cxn modelId="{A8CE1D4B-764C-4DBE-BCBB-4D9314F501B9}" type="presOf" srcId="{67DE30A4-44F9-4DC5-9B01-35218F2B8516}" destId="{E0285A4B-85BF-4065-BFF2-52B4D8DE6A33}" srcOrd="0" destOrd="1" presId="urn:microsoft.com/office/officeart/2005/8/layout/vList2"/>
    <dgm:cxn modelId="{FFE18580-CAC6-4D72-9502-7E0CA7CD1DB3}" type="presOf" srcId="{55ECEE27-23B1-4E62-84E7-A2ED333ECD67}" destId="{E0285A4B-85BF-4065-BFF2-52B4D8DE6A33}" srcOrd="0" destOrd="0" presId="urn:microsoft.com/office/officeart/2005/8/layout/vList2"/>
    <dgm:cxn modelId="{2FB90E87-BC97-4F31-9FE5-7AA7C0712E5D}" type="presOf" srcId="{E9AE7992-F027-492A-8E1E-2589D6773883}" destId="{E0285A4B-85BF-4065-BFF2-52B4D8DE6A33}" srcOrd="0" destOrd="5" presId="urn:microsoft.com/office/officeart/2005/8/layout/vList2"/>
    <dgm:cxn modelId="{D442348B-8ABE-46C1-A2E2-3774EB1F8B7F}" type="presOf" srcId="{CAE64E9D-EEE2-4A7C-82A6-C658BF852168}" destId="{682B389B-97AC-4E53-AEB1-C11FC02C0CCE}" srcOrd="0" destOrd="0" presId="urn:microsoft.com/office/officeart/2005/8/layout/vList2"/>
    <dgm:cxn modelId="{3627A191-0BED-4A64-8E8D-98273A807337}" type="presOf" srcId="{211EB254-3AA3-4CE3-863C-8B2D404EE172}" destId="{BEC69E8E-F17F-423A-B83E-BFB3CF5DAE44}" srcOrd="0" destOrd="0" presId="urn:microsoft.com/office/officeart/2005/8/layout/vList2"/>
    <dgm:cxn modelId="{6D6F7F97-4BA2-41F5-B36F-62D7144C7358}" type="presOf" srcId="{333B6FCB-04EC-4C2D-852B-6A3BF2C3EC46}" destId="{E0285A4B-85BF-4065-BFF2-52B4D8DE6A33}" srcOrd="0" destOrd="2" presId="urn:microsoft.com/office/officeart/2005/8/layout/vList2"/>
    <dgm:cxn modelId="{39CE519A-4638-4DAB-9C74-C908C19A0B63}" srcId="{B08C204C-5024-49C6-8D9C-C10A6BFB780B}" destId="{E9AE7992-F027-492A-8E1E-2589D6773883}" srcOrd="5" destOrd="0" parTransId="{D6FB4FC1-4D7B-4188-A1B0-040440FA1461}" sibTransId="{69980520-BF1E-4B77-94CB-9E5DB27BE638}"/>
    <dgm:cxn modelId="{9A3525A9-1D9E-4FA9-9976-4904EE4B4918}" srcId="{211EB254-3AA3-4CE3-863C-8B2D404EE172}" destId="{CAE64E9D-EEE2-4A7C-82A6-C658BF852168}" srcOrd="0" destOrd="0" parTransId="{EA79E519-9AF3-4633-B6CA-7534F1D88678}" sibTransId="{4F4B0B13-7D62-4B25-84AD-FB2B6B76C8BE}"/>
    <dgm:cxn modelId="{10B6ADC9-E558-4E1A-81F7-04D7156875F4}" type="presOf" srcId="{2CC110BD-C265-4BA7-AE00-D34FC107F2C1}" destId="{682B389B-97AC-4E53-AEB1-C11FC02C0CCE}" srcOrd="0" destOrd="3" presId="urn:microsoft.com/office/officeart/2005/8/layout/vList2"/>
    <dgm:cxn modelId="{0726F9CB-D00B-4EC2-A621-7B65B8DD369B}" srcId="{211EB254-3AA3-4CE3-863C-8B2D404EE172}" destId="{A4CDC00B-DF49-4573-BF68-CE9DFDA8EE58}" srcOrd="2" destOrd="0" parTransId="{C1351A47-7125-473C-8B94-36CA78637829}" sibTransId="{73C4FE26-2C74-4191-B5A0-5188F9CF512B}"/>
    <dgm:cxn modelId="{45E1C3CC-6823-4C8F-A7CA-B96AB969C93C}" type="presOf" srcId="{A4CDC00B-DF49-4573-BF68-CE9DFDA8EE58}" destId="{682B389B-97AC-4E53-AEB1-C11FC02C0CCE}" srcOrd="0" destOrd="2" presId="urn:microsoft.com/office/officeart/2005/8/layout/vList2"/>
    <dgm:cxn modelId="{CFE560D4-CF14-4A42-9A29-09054B88CE8D}" srcId="{211EB254-3AA3-4CE3-863C-8B2D404EE172}" destId="{3FA8AF0C-3488-4DB3-8227-DA676841F0CA}" srcOrd="1" destOrd="0" parTransId="{94804261-7154-414C-A0EE-47653DF3022E}" sibTransId="{D723497B-558F-47E2-80B7-F965711DA4FB}"/>
    <dgm:cxn modelId="{ABE7D5DA-1554-4057-A027-EC1EBCB1F33E}" type="presOf" srcId="{37077B17-B83D-4BFA-A963-8FC27213A2CD}" destId="{06FBE78A-EF73-45BB-847E-CDE473296002}" srcOrd="0" destOrd="0" presId="urn:microsoft.com/office/officeart/2005/8/layout/vList2"/>
    <dgm:cxn modelId="{1430D1F0-01C7-4E2B-9D1C-D78C723B1891}" srcId="{B08C204C-5024-49C6-8D9C-C10A6BFB780B}" destId="{55ECEE27-23B1-4E62-84E7-A2ED333ECD67}" srcOrd="0" destOrd="0" parTransId="{0DF3DCD5-1236-4A87-8BA4-ECD3833095E5}" sibTransId="{253DF58A-BE05-49ED-BB2D-E74E84347EDF}"/>
    <dgm:cxn modelId="{6A3577F4-2BDB-4011-A120-9F101CE3D919}" srcId="{B08C204C-5024-49C6-8D9C-C10A6BFB780B}" destId="{67DE30A4-44F9-4DC5-9B01-35218F2B8516}" srcOrd="1" destOrd="0" parTransId="{24DF5690-D91E-4F8A-A135-B7B652D8A856}" sibTransId="{1AF217F0-9A58-49D9-893D-DA9A8B08072A}"/>
    <dgm:cxn modelId="{C7ECBBFF-9ECD-4BD6-B71A-6A5E2FDB84EC}" srcId="{211EB254-3AA3-4CE3-863C-8B2D404EE172}" destId="{2CC110BD-C265-4BA7-AE00-D34FC107F2C1}" srcOrd="3" destOrd="0" parTransId="{AF1CA3B4-082B-4DB9-BB6A-95D5E754F1EA}" sibTransId="{07FC7C23-DD35-483E-8F6B-818ACF7C369D}"/>
    <dgm:cxn modelId="{4FD4EFC2-4A44-44B6-8853-CBAF87D1F126}" type="presParOf" srcId="{06FBE78A-EF73-45BB-847E-CDE473296002}" destId="{9296834B-F24B-4CC4-A6EF-1184132EE156}" srcOrd="0" destOrd="0" presId="urn:microsoft.com/office/officeart/2005/8/layout/vList2"/>
    <dgm:cxn modelId="{69D236C7-6EFF-4B30-85D2-6F262605F5E7}" type="presParOf" srcId="{06FBE78A-EF73-45BB-847E-CDE473296002}" destId="{E0285A4B-85BF-4065-BFF2-52B4D8DE6A33}" srcOrd="1" destOrd="0" presId="urn:microsoft.com/office/officeart/2005/8/layout/vList2"/>
    <dgm:cxn modelId="{DE9868E1-85A2-4455-A7C2-E31426E6EDA0}" type="presParOf" srcId="{06FBE78A-EF73-45BB-847E-CDE473296002}" destId="{BEC69E8E-F17F-423A-B83E-BFB3CF5DAE44}" srcOrd="2" destOrd="0" presId="urn:microsoft.com/office/officeart/2005/8/layout/vList2"/>
    <dgm:cxn modelId="{325718CF-BD09-4D79-AFEC-5DAB94D95D8F}" type="presParOf" srcId="{06FBE78A-EF73-45BB-847E-CDE473296002}" destId="{682B389B-97AC-4E53-AEB1-C11FC02C0CC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7BFFE-211A-424C-B7BD-9989B75AB61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EC357B3-AB1E-457A-90CB-4DE7E224D43E}">
      <dgm:prSet/>
      <dgm:spPr/>
      <dgm:t>
        <a:bodyPr/>
        <a:lstStyle/>
        <a:p>
          <a:pPr>
            <a:lnSpc>
              <a:spcPct val="100000"/>
            </a:lnSpc>
          </a:pPr>
          <a:r>
            <a:rPr lang="en-US"/>
            <a:t>Integration of diverse components: Combining IoT sensors, ML models, web apps, and hardware into a unified system.</a:t>
          </a:r>
        </a:p>
      </dgm:t>
    </dgm:pt>
    <dgm:pt modelId="{726E0137-8284-4269-AD3E-86F1A04D2AF3}" type="parTrans" cxnId="{CA1C7C3D-60AB-4F06-A4BE-B79E4A6FBF9F}">
      <dgm:prSet/>
      <dgm:spPr/>
      <dgm:t>
        <a:bodyPr/>
        <a:lstStyle/>
        <a:p>
          <a:endParaRPr lang="en-US"/>
        </a:p>
      </dgm:t>
    </dgm:pt>
    <dgm:pt modelId="{DA6EC8C9-81DB-4C25-A3F9-E078035D80AD}" type="sibTrans" cxnId="{CA1C7C3D-60AB-4F06-A4BE-B79E4A6FBF9F}">
      <dgm:prSet/>
      <dgm:spPr/>
      <dgm:t>
        <a:bodyPr/>
        <a:lstStyle/>
        <a:p>
          <a:endParaRPr lang="en-US"/>
        </a:p>
      </dgm:t>
    </dgm:pt>
    <dgm:pt modelId="{375D504D-5754-47DF-AFC9-7BFC35E96618}">
      <dgm:prSet/>
      <dgm:spPr/>
      <dgm:t>
        <a:bodyPr/>
        <a:lstStyle/>
        <a:p>
          <a:pPr>
            <a:lnSpc>
              <a:spcPct val="100000"/>
            </a:lnSpc>
          </a:pPr>
          <a:r>
            <a:rPr lang="en-US"/>
            <a:t>Seamless data flow:Ensuring smooth interaction between modules for end-to-end functionality.</a:t>
          </a:r>
        </a:p>
      </dgm:t>
    </dgm:pt>
    <dgm:pt modelId="{F2E49DB3-2947-458E-A189-8751BD496C7B}" type="parTrans" cxnId="{16ADDFFF-AC4E-45C4-84D6-916349409D4A}">
      <dgm:prSet/>
      <dgm:spPr/>
      <dgm:t>
        <a:bodyPr/>
        <a:lstStyle/>
        <a:p>
          <a:endParaRPr lang="en-US"/>
        </a:p>
      </dgm:t>
    </dgm:pt>
    <dgm:pt modelId="{9F695E5F-FDE0-4FA9-9DA5-CAA42869854A}" type="sibTrans" cxnId="{16ADDFFF-AC4E-45C4-84D6-916349409D4A}">
      <dgm:prSet/>
      <dgm:spPr/>
      <dgm:t>
        <a:bodyPr/>
        <a:lstStyle/>
        <a:p>
          <a:endParaRPr lang="en-US"/>
        </a:p>
      </dgm:t>
    </dgm:pt>
    <dgm:pt modelId="{62A08BDC-6F50-43D4-A0B3-AB0DF5913661}">
      <dgm:prSet/>
      <dgm:spPr/>
      <dgm:t>
        <a:bodyPr/>
        <a:lstStyle/>
        <a:p>
          <a:pPr>
            <a:lnSpc>
              <a:spcPct val="100000"/>
            </a:lnSpc>
          </a:pPr>
          <a:r>
            <a:rPr lang="en-US"/>
            <a:t>Testing for validation: Utilizing various methodologies to verify system behavior and compliance.</a:t>
          </a:r>
        </a:p>
      </dgm:t>
    </dgm:pt>
    <dgm:pt modelId="{8C699718-FE0D-4BB6-B6FA-17F81FD246EB}" type="parTrans" cxnId="{E0A0FB99-0578-4044-BE5D-A63EB03D5679}">
      <dgm:prSet/>
      <dgm:spPr/>
      <dgm:t>
        <a:bodyPr/>
        <a:lstStyle/>
        <a:p>
          <a:endParaRPr lang="en-US"/>
        </a:p>
      </dgm:t>
    </dgm:pt>
    <dgm:pt modelId="{4E26CB38-13B2-434B-ACAA-98723ED4D908}" type="sibTrans" cxnId="{E0A0FB99-0578-4044-BE5D-A63EB03D5679}">
      <dgm:prSet/>
      <dgm:spPr/>
      <dgm:t>
        <a:bodyPr/>
        <a:lstStyle/>
        <a:p>
          <a:endParaRPr lang="en-US"/>
        </a:p>
      </dgm:t>
    </dgm:pt>
    <dgm:pt modelId="{AC701179-C08D-40FD-A61D-CA493C7FA9AA}">
      <dgm:prSet/>
      <dgm:spPr/>
      <dgm:t>
        <a:bodyPr/>
        <a:lstStyle/>
        <a:p>
          <a:pPr>
            <a:lnSpc>
              <a:spcPct val="100000"/>
            </a:lnSpc>
          </a:pPr>
          <a:r>
            <a:rPr lang="en-US"/>
            <a:t>Continuous monitoring: Gathering feedback for timely issue resolution.</a:t>
          </a:r>
        </a:p>
      </dgm:t>
    </dgm:pt>
    <dgm:pt modelId="{ADCE0036-401B-4C73-8D65-95C0611E6512}" type="parTrans" cxnId="{83CC02CD-DE73-4660-A2FD-80223D9602AD}">
      <dgm:prSet/>
      <dgm:spPr/>
      <dgm:t>
        <a:bodyPr/>
        <a:lstStyle/>
        <a:p>
          <a:endParaRPr lang="en-US"/>
        </a:p>
      </dgm:t>
    </dgm:pt>
    <dgm:pt modelId="{90FD9CD8-AF21-4F94-9114-9ED519B06B1E}" type="sibTrans" cxnId="{83CC02CD-DE73-4660-A2FD-80223D9602AD}">
      <dgm:prSet/>
      <dgm:spPr/>
      <dgm:t>
        <a:bodyPr/>
        <a:lstStyle/>
        <a:p>
          <a:endParaRPr lang="en-US"/>
        </a:p>
      </dgm:t>
    </dgm:pt>
    <dgm:pt modelId="{902BFC97-F783-4B26-B7FA-B5C9FBBE6CB0}">
      <dgm:prSet/>
      <dgm:spPr/>
      <dgm:t>
        <a:bodyPr/>
        <a:lstStyle/>
        <a:p>
          <a:pPr>
            <a:lnSpc>
              <a:spcPct val="100000"/>
            </a:lnSpc>
          </a:pPr>
          <a:r>
            <a:rPr lang="en-US"/>
            <a:t>Efficient resource utilization: Optimal allocation of human, financial, and technological resources within project constraints.</a:t>
          </a:r>
        </a:p>
      </dgm:t>
    </dgm:pt>
    <dgm:pt modelId="{A1781126-611A-4A04-8A65-2B5A4D07D2F0}" type="parTrans" cxnId="{AB7B7195-1110-4BDA-AE8A-EA1D3E9CC7F5}">
      <dgm:prSet/>
      <dgm:spPr/>
      <dgm:t>
        <a:bodyPr/>
        <a:lstStyle/>
        <a:p>
          <a:endParaRPr lang="en-US"/>
        </a:p>
      </dgm:t>
    </dgm:pt>
    <dgm:pt modelId="{1CC7B80C-1A81-4D24-A3C0-2FABA9DD3FFD}" type="sibTrans" cxnId="{AB7B7195-1110-4BDA-AE8A-EA1D3E9CC7F5}">
      <dgm:prSet/>
      <dgm:spPr/>
      <dgm:t>
        <a:bodyPr/>
        <a:lstStyle/>
        <a:p>
          <a:endParaRPr lang="en-US"/>
        </a:p>
      </dgm:t>
    </dgm:pt>
    <dgm:pt modelId="{3719B9C6-3C6C-45E3-A1B5-9411B90F14AB}" type="pres">
      <dgm:prSet presAssocID="{8FE7BFFE-211A-424C-B7BD-9989B75AB61F}" presName="root" presStyleCnt="0">
        <dgm:presLayoutVars>
          <dgm:dir/>
          <dgm:resizeHandles val="exact"/>
        </dgm:presLayoutVars>
      </dgm:prSet>
      <dgm:spPr/>
    </dgm:pt>
    <dgm:pt modelId="{3594668D-748C-4FAD-886D-160E3AC41CDE}" type="pres">
      <dgm:prSet presAssocID="{8EC357B3-AB1E-457A-90CB-4DE7E224D43E}" presName="compNode" presStyleCnt="0"/>
      <dgm:spPr/>
    </dgm:pt>
    <dgm:pt modelId="{4C8F569D-D8BF-408E-B67C-0D2D0F2F9DE2}" type="pres">
      <dgm:prSet presAssocID="{8EC357B3-AB1E-457A-90CB-4DE7E224D4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44D45D51-07ED-4D2E-9446-E2102D4B936A}" type="pres">
      <dgm:prSet presAssocID="{8EC357B3-AB1E-457A-90CB-4DE7E224D43E}" presName="spaceRect" presStyleCnt="0"/>
      <dgm:spPr/>
    </dgm:pt>
    <dgm:pt modelId="{C4B5C5BE-95E0-45E2-8F13-78A8AFCF3505}" type="pres">
      <dgm:prSet presAssocID="{8EC357B3-AB1E-457A-90CB-4DE7E224D43E}" presName="textRect" presStyleLbl="revTx" presStyleIdx="0" presStyleCnt="5">
        <dgm:presLayoutVars>
          <dgm:chMax val="1"/>
          <dgm:chPref val="1"/>
        </dgm:presLayoutVars>
      </dgm:prSet>
      <dgm:spPr/>
    </dgm:pt>
    <dgm:pt modelId="{E3070FB6-E171-4CC5-AC34-FF70368D5E83}" type="pres">
      <dgm:prSet presAssocID="{DA6EC8C9-81DB-4C25-A3F9-E078035D80AD}" presName="sibTrans" presStyleCnt="0"/>
      <dgm:spPr/>
    </dgm:pt>
    <dgm:pt modelId="{7855F502-F515-4DC2-BF61-49E9EDB1B76B}" type="pres">
      <dgm:prSet presAssocID="{375D504D-5754-47DF-AFC9-7BFC35E96618}" presName="compNode" presStyleCnt="0"/>
      <dgm:spPr/>
    </dgm:pt>
    <dgm:pt modelId="{4AAC5808-DB5F-44CD-A87C-5A12A3405419}" type="pres">
      <dgm:prSet presAssocID="{375D504D-5754-47DF-AFC9-7BFC35E966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471757F-F7C4-4C94-B4B9-FAE1246A75DD}" type="pres">
      <dgm:prSet presAssocID="{375D504D-5754-47DF-AFC9-7BFC35E96618}" presName="spaceRect" presStyleCnt="0"/>
      <dgm:spPr/>
    </dgm:pt>
    <dgm:pt modelId="{E28C0F4E-6924-4630-9E6D-530ABA606CFB}" type="pres">
      <dgm:prSet presAssocID="{375D504D-5754-47DF-AFC9-7BFC35E96618}" presName="textRect" presStyleLbl="revTx" presStyleIdx="1" presStyleCnt="5">
        <dgm:presLayoutVars>
          <dgm:chMax val="1"/>
          <dgm:chPref val="1"/>
        </dgm:presLayoutVars>
      </dgm:prSet>
      <dgm:spPr/>
    </dgm:pt>
    <dgm:pt modelId="{44C5FA17-8261-497E-A6B5-DF408014250E}" type="pres">
      <dgm:prSet presAssocID="{9F695E5F-FDE0-4FA9-9DA5-CAA42869854A}" presName="sibTrans" presStyleCnt="0"/>
      <dgm:spPr/>
    </dgm:pt>
    <dgm:pt modelId="{F3D02E38-9365-4494-8115-45F67B769345}" type="pres">
      <dgm:prSet presAssocID="{62A08BDC-6F50-43D4-A0B3-AB0DF5913661}" presName="compNode" presStyleCnt="0"/>
      <dgm:spPr/>
    </dgm:pt>
    <dgm:pt modelId="{935D6AE3-A593-4BC1-A1E0-A67FA3F7A2E4}" type="pres">
      <dgm:prSet presAssocID="{62A08BDC-6F50-43D4-A0B3-AB0DF59136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E8E12310-F16F-4173-B23B-F3877DC9EBCD}" type="pres">
      <dgm:prSet presAssocID="{62A08BDC-6F50-43D4-A0B3-AB0DF5913661}" presName="spaceRect" presStyleCnt="0"/>
      <dgm:spPr/>
    </dgm:pt>
    <dgm:pt modelId="{F0E31118-3848-437D-97D5-8BFEA8D99412}" type="pres">
      <dgm:prSet presAssocID="{62A08BDC-6F50-43D4-A0B3-AB0DF5913661}" presName="textRect" presStyleLbl="revTx" presStyleIdx="2" presStyleCnt="5">
        <dgm:presLayoutVars>
          <dgm:chMax val="1"/>
          <dgm:chPref val="1"/>
        </dgm:presLayoutVars>
      </dgm:prSet>
      <dgm:spPr/>
    </dgm:pt>
    <dgm:pt modelId="{21329990-64C1-4AC0-A597-D4BF46A0F9F3}" type="pres">
      <dgm:prSet presAssocID="{4E26CB38-13B2-434B-ACAA-98723ED4D908}" presName="sibTrans" presStyleCnt="0"/>
      <dgm:spPr/>
    </dgm:pt>
    <dgm:pt modelId="{4D709260-2148-4E2A-A578-2977FB214EE7}" type="pres">
      <dgm:prSet presAssocID="{AC701179-C08D-40FD-A61D-CA493C7FA9AA}" presName="compNode" presStyleCnt="0"/>
      <dgm:spPr/>
    </dgm:pt>
    <dgm:pt modelId="{187243B5-271B-4519-891B-806F85196551}" type="pres">
      <dgm:prSet presAssocID="{AC701179-C08D-40FD-A61D-CA493C7FA9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7AC38F01-4F80-4C6D-A260-4F7DABF3CBD3}" type="pres">
      <dgm:prSet presAssocID="{AC701179-C08D-40FD-A61D-CA493C7FA9AA}" presName="spaceRect" presStyleCnt="0"/>
      <dgm:spPr/>
    </dgm:pt>
    <dgm:pt modelId="{3E431DC9-E815-42E8-AC31-04043B8EE489}" type="pres">
      <dgm:prSet presAssocID="{AC701179-C08D-40FD-A61D-CA493C7FA9AA}" presName="textRect" presStyleLbl="revTx" presStyleIdx="3" presStyleCnt="5">
        <dgm:presLayoutVars>
          <dgm:chMax val="1"/>
          <dgm:chPref val="1"/>
        </dgm:presLayoutVars>
      </dgm:prSet>
      <dgm:spPr/>
    </dgm:pt>
    <dgm:pt modelId="{2FCA4F15-64BF-468F-B437-CA836A9063B0}" type="pres">
      <dgm:prSet presAssocID="{90FD9CD8-AF21-4F94-9114-9ED519B06B1E}" presName="sibTrans" presStyleCnt="0"/>
      <dgm:spPr/>
    </dgm:pt>
    <dgm:pt modelId="{628106F6-B0FB-4828-99A8-BEB76C75F33B}" type="pres">
      <dgm:prSet presAssocID="{902BFC97-F783-4B26-B7FA-B5C9FBBE6CB0}" presName="compNode" presStyleCnt="0"/>
      <dgm:spPr/>
    </dgm:pt>
    <dgm:pt modelId="{63D43C17-9E8E-4A43-B05B-3190BBAE00AF}" type="pres">
      <dgm:prSet presAssocID="{902BFC97-F783-4B26-B7FA-B5C9FBBE6CB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2F675F7E-3918-43BA-8627-6F0A01200CBB}" type="pres">
      <dgm:prSet presAssocID="{902BFC97-F783-4B26-B7FA-B5C9FBBE6CB0}" presName="spaceRect" presStyleCnt="0"/>
      <dgm:spPr/>
    </dgm:pt>
    <dgm:pt modelId="{DF1E1F72-FD19-477C-820D-D1CB3989939D}" type="pres">
      <dgm:prSet presAssocID="{902BFC97-F783-4B26-B7FA-B5C9FBBE6CB0}" presName="textRect" presStyleLbl="revTx" presStyleIdx="4" presStyleCnt="5">
        <dgm:presLayoutVars>
          <dgm:chMax val="1"/>
          <dgm:chPref val="1"/>
        </dgm:presLayoutVars>
      </dgm:prSet>
      <dgm:spPr/>
    </dgm:pt>
  </dgm:ptLst>
  <dgm:cxnLst>
    <dgm:cxn modelId="{65636B03-F227-48D7-9202-5D303E94EA5E}" type="presOf" srcId="{375D504D-5754-47DF-AFC9-7BFC35E96618}" destId="{E28C0F4E-6924-4630-9E6D-530ABA606CFB}" srcOrd="0" destOrd="0" presId="urn:microsoft.com/office/officeart/2018/2/layout/IconLabelList"/>
    <dgm:cxn modelId="{CA1C7C3D-60AB-4F06-A4BE-B79E4A6FBF9F}" srcId="{8FE7BFFE-211A-424C-B7BD-9989B75AB61F}" destId="{8EC357B3-AB1E-457A-90CB-4DE7E224D43E}" srcOrd="0" destOrd="0" parTransId="{726E0137-8284-4269-AD3E-86F1A04D2AF3}" sibTransId="{DA6EC8C9-81DB-4C25-A3F9-E078035D80AD}"/>
    <dgm:cxn modelId="{1D5B9376-76C1-440B-B873-E121BA197890}" type="presOf" srcId="{902BFC97-F783-4B26-B7FA-B5C9FBBE6CB0}" destId="{DF1E1F72-FD19-477C-820D-D1CB3989939D}" srcOrd="0" destOrd="0" presId="urn:microsoft.com/office/officeart/2018/2/layout/IconLabelList"/>
    <dgm:cxn modelId="{47631D80-FCF3-4AC1-936E-954B955EB0F1}" type="presOf" srcId="{8EC357B3-AB1E-457A-90CB-4DE7E224D43E}" destId="{C4B5C5BE-95E0-45E2-8F13-78A8AFCF3505}" srcOrd="0" destOrd="0" presId="urn:microsoft.com/office/officeart/2018/2/layout/IconLabelList"/>
    <dgm:cxn modelId="{AB7B7195-1110-4BDA-AE8A-EA1D3E9CC7F5}" srcId="{8FE7BFFE-211A-424C-B7BD-9989B75AB61F}" destId="{902BFC97-F783-4B26-B7FA-B5C9FBBE6CB0}" srcOrd="4" destOrd="0" parTransId="{A1781126-611A-4A04-8A65-2B5A4D07D2F0}" sibTransId="{1CC7B80C-1A81-4D24-A3C0-2FABA9DD3FFD}"/>
    <dgm:cxn modelId="{E0A0FB99-0578-4044-BE5D-A63EB03D5679}" srcId="{8FE7BFFE-211A-424C-B7BD-9989B75AB61F}" destId="{62A08BDC-6F50-43D4-A0B3-AB0DF5913661}" srcOrd="2" destOrd="0" parTransId="{8C699718-FE0D-4BB6-B6FA-17F81FD246EB}" sibTransId="{4E26CB38-13B2-434B-ACAA-98723ED4D908}"/>
    <dgm:cxn modelId="{862F029D-1F4C-467C-B43F-AEC955783849}" type="presOf" srcId="{62A08BDC-6F50-43D4-A0B3-AB0DF5913661}" destId="{F0E31118-3848-437D-97D5-8BFEA8D99412}" srcOrd="0" destOrd="0" presId="urn:microsoft.com/office/officeart/2018/2/layout/IconLabelList"/>
    <dgm:cxn modelId="{E65186B7-7E7E-44B6-B1CE-8DD7C97B2576}" type="presOf" srcId="{AC701179-C08D-40FD-A61D-CA493C7FA9AA}" destId="{3E431DC9-E815-42E8-AC31-04043B8EE489}" srcOrd="0" destOrd="0" presId="urn:microsoft.com/office/officeart/2018/2/layout/IconLabelList"/>
    <dgm:cxn modelId="{4ED489BF-43C0-4579-AFA0-8100E4B048B3}" type="presOf" srcId="{8FE7BFFE-211A-424C-B7BD-9989B75AB61F}" destId="{3719B9C6-3C6C-45E3-A1B5-9411B90F14AB}" srcOrd="0" destOrd="0" presId="urn:microsoft.com/office/officeart/2018/2/layout/IconLabelList"/>
    <dgm:cxn modelId="{83CC02CD-DE73-4660-A2FD-80223D9602AD}" srcId="{8FE7BFFE-211A-424C-B7BD-9989B75AB61F}" destId="{AC701179-C08D-40FD-A61D-CA493C7FA9AA}" srcOrd="3" destOrd="0" parTransId="{ADCE0036-401B-4C73-8D65-95C0611E6512}" sibTransId="{90FD9CD8-AF21-4F94-9114-9ED519B06B1E}"/>
    <dgm:cxn modelId="{16ADDFFF-AC4E-45C4-84D6-916349409D4A}" srcId="{8FE7BFFE-211A-424C-B7BD-9989B75AB61F}" destId="{375D504D-5754-47DF-AFC9-7BFC35E96618}" srcOrd="1" destOrd="0" parTransId="{F2E49DB3-2947-458E-A189-8751BD496C7B}" sibTransId="{9F695E5F-FDE0-4FA9-9DA5-CAA42869854A}"/>
    <dgm:cxn modelId="{71A03EC0-FD34-4F84-80AB-64ABAB9D1743}" type="presParOf" srcId="{3719B9C6-3C6C-45E3-A1B5-9411B90F14AB}" destId="{3594668D-748C-4FAD-886D-160E3AC41CDE}" srcOrd="0" destOrd="0" presId="urn:microsoft.com/office/officeart/2018/2/layout/IconLabelList"/>
    <dgm:cxn modelId="{20407FCE-19B7-4141-9345-12553302F835}" type="presParOf" srcId="{3594668D-748C-4FAD-886D-160E3AC41CDE}" destId="{4C8F569D-D8BF-408E-B67C-0D2D0F2F9DE2}" srcOrd="0" destOrd="0" presId="urn:microsoft.com/office/officeart/2018/2/layout/IconLabelList"/>
    <dgm:cxn modelId="{DB12A5BD-FECA-4658-BDBE-48F256DE9403}" type="presParOf" srcId="{3594668D-748C-4FAD-886D-160E3AC41CDE}" destId="{44D45D51-07ED-4D2E-9446-E2102D4B936A}" srcOrd="1" destOrd="0" presId="urn:microsoft.com/office/officeart/2018/2/layout/IconLabelList"/>
    <dgm:cxn modelId="{58519789-6546-4048-8899-1455ABFA8857}" type="presParOf" srcId="{3594668D-748C-4FAD-886D-160E3AC41CDE}" destId="{C4B5C5BE-95E0-45E2-8F13-78A8AFCF3505}" srcOrd="2" destOrd="0" presId="urn:microsoft.com/office/officeart/2018/2/layout/IconLabelList"/>
    <dgm:cxn modelId="{1E665B6D-2787-4AF9-B674-E4973B478B41}" type="presParOf" srcId="{3719B9C6-3C6C-45E3-A1B5-9411B90F14AB}" destId="{E3070FB6-E171-4CC5-AC34-FF70368D5E83}" srcOrd="1" destOrd="0" presId="urn:microsoft.com/office/officeart/2018/2/layout/IconLabelList"/>
    <dgm:cxn modelId="{D4825E43-9EDF-4A6E-9905-7A869936418E}" type="presParOf" srcId="{3719B9C6-3C6C-45E3-A1B5-9411B90F14AB}" destId="{7855F502-F515-4DC2-BF61-49E9EDB1B76B}" srcOrd="2" destOrd="0" presId="urn:microsoft.com/office/officeart/2018/2/layout/IconLabelList"/>
    <dgm:cxn modelId="{1AAB8479-89C8-4AF8-82E8-D476928B3D96}" type="presParOf" srcId="{7855F502-F515-4DC2-BF61-49E9EDB1B76B}" destId="{4AAC5808-DB5F-44CD-A87C-5A12A3405419}" srcOrd="0" destOrd="0" presId="urn:microsoft.com/office/officeart/2018/2/layout/IconLabelList"/>
    <dgm:cxn modelId="{8E28BFBD-F8A1-48D3-98D0-92A100C4B89E}" type="presParOf" srcId="{7855F502-F515-4DC2-BF61-49E9EDB1B76B}" destId="{F471757F-F7C4-4C94-B4B9-FAE1246A75DD}" srcOrd="1" destOrd="0" presId="urn:microsoft.com/office/officeart/2018/2/layout/IconLabelList"/>
    <dgm:cxn modelId="{E7783698-D0F8-41FB-BDB6-A6CEE1AB8FB2}" type="presParOf" srcId="{7855F502-F515-4DC2-BF61-49E9EDB1B76B}" destId="{E28C0F4E-6924-4630-9E6D-530ABA606CFB}" srcOrd="2" destOrd="0" presId="urn:microsoft.com/office/officeart/2018/2/layout/IconLabelList"/>
    <dgm:cxn modelId="{FD1007DD-D7DC-4F6C-9CE6-75B73AB06714}" type="presParOf" srcId="{3719B9C6-3C6C-45E3-A1B5-9411B90F14AB}" destId="{44C5FA17-8261-497E-A6B5-DF408014250E}" srcOrd="3" destOrd="0" presId="urn:microsoft.com/office/officeart/2018/2/layout/IconLabelList"/>
    <dgm:cxn modelId="{8C1685DF-177D-4A6D-972C-588353E8439A}" type="presParOf" srcId="{3719B9C6-3C6C-45E3-A1B5-9411B90F14AB}" destId="{F3D02E38-9365-4494-8115-45F67B769345}" srcOrd="4" destOrd="0" presId="urn:microsoft.com/office/officeart/2018/2/layout/IconLabelList"/>
    <dgm:cxn modelId="{2083255B-6459-4329-8E55-C4AE1A4BF95B}" type="presParOf" srcId="{F3D02E38-9365-4494-8115-45F67B769345}" destId="{935D6AE3-A593-4BC1-A1E0-A67FA3F7A2E4}" srcOrd="0" destOrd="0" presId="urn:microsoft.com/office/officeart/2018/2/layout/IconLabelList"/>
    <dgm:cxn modelId="{F388887A-24BC-4D42-A8F8-52480A1C3DFB}" type="presParOf" srcId="{F3D02E38-9365-4494-8115-45F67B769345}" destId="{E8E12310-F16F-4173-B23B-F3877DC9EBCD}" srcOrd="1" destOrd="0" presId="urn:microsoft.com/office/officeart/2018/2/layout/IconLabelList"/>
    <dgm:cxn modelId="{3753A51A-3604-468B-9631-178788E18C0C}" type="presParOf" srcId="{F3D02E38-9365-4494-8115-45F67B769345}" destId="{F0E31118-3848-437D-97D5-8BFEA8D99412}" srcOrd="2" destOrd="0" presId="urn:microsoft.com/office/officeart/2018/2/layout/IconLabelList"/>
    <dgm:cxn modelId="{8F55F4F3-6811-441C-86C3-E1CA8E5EB94E}" type="presParOf" srcId="{3719B9C6-3C6C-45E3-A1B5-9411B90F14AB}" destId="{21329990-64C1-4AC0-A597-D4BF46A0F9F3}" srcOrd="5" destOrd="0" presId="urn:microsoft.com/office/officeart/2018/2/layout/IconLabelList"/>
    <dgm:cxn modelId="{B53655D1-1E54-4A50-8AC0-D971440F164E}" type="presParOf" srcId="{3719B9C6-3C6C-45E3-A1B5-9411B90F14AB}" destId="{4D709260-2148-4E2A-A578-2977FB214EE7}" srcOrd="6" destOrd="0" presId="urn:microsoft.com/office/officeart/2018/2/layout/IconLabelList"/>
    <dgm:cxn modelId="{4E320101-F898-415F-845D-FCC1211E5249}" type="presParOf" srcId="{4D709260-2148-4E2A-A578-2977FB214EE7}" destId="{187243B5-271B-4519-891B-806F85196551}" srcOrd="0" destOrd="0" presId="urn:microsoft.com/office/officeart/2018/2/layout/IconLabelList"/>
    <dgm:cxn modelId="{91652DED-C568-4AD2-BBAD-E8FD1254EB85}" type="presParOf" srcId="{4D709260-2148-4E2A-A578-2977FB214EE7}" destId="{7AC38F01-4F80-4C6D-A260-4F7DABF3CBD3}" srcOrd="1" destOrd="0" presId="urn:microsoft.com/office/officeart/2018/2/layout/IconLabelList"/>
    <dgm:cxn modelId="{48A7223E-0E85-4F09-8836-A0E0819BCBD9}" type="presParOf" srcId="{4D709260-2148-4E2A-A578-2977FB214EE7}" destId="{3E431DC9-E815-42E8-AC31-04043B8EE489}" srcOrd="2" destOrd="0" presId="urn:microsoft.com/office/officeart/2018/2/layout/IconLabelList"/>
    <dgm:cxn modelId="{B6F3A5FF-4403-4DE0-9DD2-DABBDDBC7892}" type="presParOf" srcId="{3719B9C6-3C6C-45E3-A1B5-9411B90F14AB}" destId="{2FCA4F15-64BF-468F-B437-CA836A9063B0}" srcOrd="7" destOrd="0" presId="urn:microsoft.com/office/officeart/2018/2/layout/IconLabelList"/>
    <dgm:cxn modelId="{9B77C1C1-5189-4C44-BAA0-851B8A05F90F}" type="presParOf" srcId="{3719B9C6-3C6C-45E3-A1B5-9411B90F14AB}" destId="{628106F6-B0FB-4828-99A8-BEB76C75F33B}" srcOrd="8" destOrd="0" presId="urn:microsoft.com/office/officeart/2018/2/layout/IconLabelList"/>
    <dgm:cxn modelId="{9648FB73-165E-4F0D-9ADF-8C3B41D6A68A}" type="presParOf" srcId="{628106F6-B0FB-4828-99A8-BEB76C75F33B}" destId="{63D43C17-9E8E-4A43-B05B-3190BBAE00AF}" srcOrd="0" destOrd="0" presId="urn:microsoft.com/office/officeart/2018/2/layout/IconLabelList"/>
    <dgm:cxn modelId="{CBBAEE43-6490-490F-B4C8-CD30BF57F8D8}" type="presParOf" srcId="{628106F6-B0FB-4828-99A8-BEB76C75F33B}" destId="{2F675F7E-3918-43BA-8627-6F0A01200CBB}" srcOrd="1" destOrd="0" presId="urn:microsoft.com/office/officeart/2018/2/layout/IconLabelList"/>
    <dgm:cxn modelId="{AD8B9D2C-D131-457B-83C0-B2DECFBB6C30}" type="presParOf" srcId="{628106F6-B0FB-4828-99A8-BEB76C75F33B}" destId="{DF1E1F72-FD19-477C-820D-D1CB3989939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939C80-0392-4317-BECE-03DC78D4127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95966AB-DB77-459E-A7AA-B86BD9026E63}">
      <dgm:prSet/>
      <dgm:spPr/>
      <dgm:t>
        <a:bodyPr/>
        <a:lstStyle/>
        <a:p>
          <a:pPr>
            <a:lnSpc>
              <a:spcPct val="100000"/>
            </a:lnSpc>
          </a:pPr>
          <a:r>
            <a:rPr lang="en-US"/>
            <a:t>Conducted pilot deployment in selected rural areas with significant agricultural activity to implement SAMS components.</a:t>
          </a:r>
        </a:p>
      </dgm:t>
    </dgm:pt>
    <dgm:pt modelId="{59940370-0945-4697-9993-30D6CC93D3D6}" type="parTrans" cxnId="{2DF3D4AF-5550-4BB9-9CD0-D9A8B56B594D}">
      <dgm:prSet/>
      <dgm:spPr/>
      <dgm:t>
        <a:bodyPr/>
        <a:lstStyle/>
        <a:p>
          <a:endParaRPr lang="en-US"/>
        </a:p>
      </dgm:t>
    </dgm:pt>
    <dgm:pt modelId="{D2588BD7-8328-4A61-9926-9148C2D02429}" type="sibTrans" cxnId="{2DF3D4AF-5550-4BB9-9CD0-D9A8B56B594D}">
      <dgm:prSet/>
      <dgm:spPr/>
      <dgm:t>
        <a:bodyPr/>
        <a:lstStyle/>
        <a:p>
          <a:endParaRPr lang="en-US"/>
        </a:p>
      </dgm:t>
    </dgm:pt>
    <dgm:pt modelId="{E4397157-DB99-4B3C-AD4B-8C4C313D9E30}">
      <dgm:prSet/>
      <dgm:spPr/>
      <dgm:t>
        <a:bodyPr/>
        <a:lstStyle/>
        <a:p>
          <a:pPr>
            <a:lnSpc>
              <a:spcPct val="100000"/>
            </a:lnSpc>
          </a:pPr>
          <a:r>
            <a:rPr lang="en-US"/>
            <a:t>Collaborated closely with regional agriculture organizations and stakeholders to ensure seamless implementation and garner local support.</a:t>
          </a:r>
        </a:p>
      </dgm:t>
    </dgm:pt>
    <dgm:pt modelId="{E12946EE-D416-4A3D-8333-26BF93A8E63C}" type="parTrans" cxnId="{423FB0D0-42A0-49A1-B850-6DD10804D952}">
      <dgm:prSet/>
      <dgm:spPr/>
      <dgm:t>
        <a:bodyPr/>
        <a:lstStyle/>
        <a:p>
          <a:endParaRPr lang="en-US"/>
        </a:p>
      </dgm:t>
    </dgm:pt>
    <dgm:pt modelId="{1A709BED-ABAC-45CB-889C-516290F5E5DB}" type="sibTrans" cxnId="{423FB0D0-42A0-49A1-B850-6DD10804D952}">
      <dgm:prSet/>
      <dgm:spPr/>
      <dgm:t>
        <a:bodyPr/>
        <a:lstStyle/>
        <a:p>
          <a:endParaRPr lang="en-US"/>
        </a:p>
      </dgm:t>
    </dgm:pt>
    <dgm:pt modelId="{F5EB7D39-F88E-4EE6-9444-C510727FE1FF}">
      <dgm:prSet/>
      <dgm:spPr/>
      <dgm:t>
        <a:bodyPr/>
        <a:lstStyle/>
        <a:p>
          <a:pPr>
            <a:lnSpc>
              <a:spcPct val="100000"/>
            </a:lnSpc>
          </a:pPr>
          <a:r>
            <a:rPr lang="en-US"/>
            <a:t>Utilized a variety of IoT sensors, weather stations, and data loggers to gather comprehensive data on key agricultural parameters.</a:t>
          </a:r>
        </a:p>
      </dgm:t>
    </dgm:pt>
    <dgm:pt modelId="{2A38DA33-BA8C-4109-8171-EFE8774BBC25}" type="parTrans" cxnId="{982FB101-C770-44FF-8F17-0E0B039A0FDA}">
      <dgm:prSet/>
      <dgm:spPr/>
      <dgm:t>
        <a:bodyPr/>
        <a:lstStyle/>
        <a:p>
          <a:endParaRPr lang="en-US"/>
        </a:p>
      </dgm:t>
    </dgm:pt>
    <dgm:pt modelId="{1934BEB0-BC0A-4520-980A-BD72B1CD1C87}" type="sibTrans" cxnId="{982FB101-C770-44FF-8F17-0E0B039A0FDA}">
      <dgm:prSet/>
      <dgm:spPr/>
      <dgm:t>
        <a:bodyPr/>
        <a:lstStyle/>
        <a:p>
          <a:endParaRPr lang="en-US"/>
        </a:p>
      </dgm:t>
    </dgm:pt>
    <dgm:pt modelId="{C753DB13-2717-461B-B7E2-2BF6D6F1D8C5}">
      <dgm:prSet/>
      <dgm:spPr/>
      <dgm:t>
        <a:bodyPr/>
        <a:lstStyle/>
        <a:p>
          <a:pPr>
            <a:lnSpc>
              <a:spcPct val="100000"/>
            </a:lnSpc>
          </a:pPr>
          <a:r>
            <a:rPr lang="en-US"/>
            <a:t>Implemented both historical and real-time data collection methods to capture longitudinal trends and immediate insights.</a:t>
          </a:r>
        </a:p>
      </dgm:t>
    </dgm:pt>
    <dgm:pt modelId="{79330A46-2271-4987-AA23-51B67B3B7F0D}" type="parTrans" cxnId="{0C0CE64B-41A2-4BCD-9915-9A4929CE8456}">
      <dgm:prSet/>
      <dgm:spPr/>
      <dgm:t>
        <a:bodyPr/>
        <a:lstStyle/>
        <a:p>
          <a:endParaRPr lang="en-US"/>
        </a:p>
      </dgm:t>
    </dgm:pt>
    <dgm:pt modelId="{2FC9FFE2-4BEC-46A6-8245-621783A78DB1}" type="sibTrans" cxnId="{0C0CE64B-41A2-4BCD-9915-9A4929CE8456}">
      <dgm:prSet/>
      <dgm:spPr/>
      <dgm:t>
        <a:bodyPr/>
        <a:lstStyle/>
        <a:p>
          <a:endParaRPr lang="en-US"/>
        </a:p>
      </dgm:t>
    </dgm:pt>
    <dgm:pt modelId="{5970059A-E69C-4C51-B690-4D85758FC398}">
      <dgm:prSet/>
      <dgm:spPr/>
      <dgm:t>
        <a:bodyPr/>
        <a:lstStyle/>
        <a:p>
          <a:pPr>
            <a:lnSpc>
              <a:spcPct val="100000"/>
            </a:lnSpc>
          </a:pPr>
          <a:r>
            <a:rPr lang="en-US"/>
            <a:t>Employed advanced data analysis techniques such as statistical analysis, machine learning algorithms, and predictive modeling to derive actionable insights.</a:t>
          </a:r>
        </a:p>
      </dgm:t>
    </dgm:pt>
    <dgm:pt modelId="{F8580D1D-95C7-4CEF-A826-CCD2165DC594}" type="parTrans" cxnId="{FFBE6F27-7569-428D-898E-F12888242A18}">
      <dgm:prSet/>
      <dgm:spPr/>
      <dgm:t>
        <a:bodyPr/>
        <a:lstStyle/>
        <a:p>
          <a:endParaRPr lang="en-US"/>
        </a:p>
      </dgm:t>
    </dgm:pt>
    <dgm:pt modelId="{41F45476-751B-445E-A307-CCED986834C3}" type="sibTrans" cxnId="{FFBE6F27-7569-428D-898E-F12888242A18}">
      <dgm:prSet/>
      <dgm:spPr/>
      <dgm:t>
        <a:bodyPr/>
        <a:lstStyle/>
        <a:p>
          <a:endParaRPr lang="en-US"/>
        </a:p>
      </dgm:t>
    </dgm:pt>
    <dgm:pt modelId="{9E08118E-816D-43CD-8B83-FB1E8D716C52}">
      <dgm:prSet/>
      <dgm:spPr/>
      <dgm:t>
        <a:bodyPr/>
        <a:lstStyle/>
        <a:p>
          <a:pPr>
            <a:lnSpc>
              <a:spcPct val="100000"/>
            </a:lnSpc>
          </a:pPr>
          <a:r>
            <a:rPr lang="en-US"/>
            <a:t>Evaluated crop performance, soil health, pest infestations, and other relevant factors to inform decision-making and optimize agricultural practices.</a:t>
          </a:r>
        </a:p>
      </dgm:t>
    </dgm:pt>
    <dgm:pt modelId="{61DD634D-F7C5-4FEB-9437-DB85C92AAB8F}" type="parTrans" cxnId="{659A9F65-825D-4AC0-85DC-6944A59C2CC9}">
      <dgm:prSet/>
      <dgm:spPr/>
      <dgm:t>
        <a:bodyPr/>
        <a:lstStyle/>
        <a:p>
          <a:endParaRPr lang="en-US"/>
        </a:p>
      </dgm:t>
    </dgm:pt>
    <dgm:pt modelId="{B0B52A08-C5FB-467A-B4DC-C1B5AAAAA3DF}" type="sibTrans" cxnId="{659A9F65-825D-4AC0-85DC-6944A59C2CC9}">
      <dgm:prSet/>
      <dgm:spPr/>
      <dgm:t>
        <a:bodyPr/>
        <a:lstStyle/>
        <a:p>
          <a:endParaRPr lang="en-US"/>
        </a:p>
      </dgm:t>
    </dgm:pt>
    <dgm:pt modelId="{76D4CF4D-C754-4058-85B5-7FBFBFB3F0FB}" type="pres">
      <dgm:prSet presAssocID="{1A939C80-0392-4317-BECE-03DC78D41279}" presName="root" presStyleCnt="0">
        <dgm:presLayoutVars>
          <dgm:dir/>
          <dgm:resizeHandles val="exact"/>
        </dgm:presLayoutVars>
      </dgm:prSet>
      <dgm:spPr/>
    </dgm:pt>
    <dgm:pt modelId="{927A02B0-8EA8-45E1-B775-6910465F18CA}" type="pres">
      <dgm:prSet presAssocID="{D95966AB-DB77-459E-A7AA-B86BD9026E63}" presName="compNode" presStyleCnt="0"/>
      <dgm:spPr/>
    </dgm:pt>
    <dgm:pt modelId="{FBD86AC4-E017-49B2-B3AE-02935A736512}" type="pres">
      <dgm:prSet presAssocID="{D95966AB-DB77-459E-A7AA-B86BD9026E63}" presName="bgRect" presStyleLbl="bgShp" presStyleIdx="0" presStyleCnt="6"/>
      <dgm:spPr/>
    </dgm:pt>
    <dgm:pt modelId="{4902AA10-8B50-4ECF-946F-6DDBFCE8136B}" type="pres">
      <dgm:prSet presAssocID="{D95966AB-DB77-459E-A7AA-B86BD9026E6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3BB40A28-FE56-4364-9A28-20B4A7719C8C}" type="pres">
      <dgm:prSet presAssocID="{D95966AB-DB77-459E-A7AA-B86BD9026E63}" presName="spaceRect" presStyleCnt="0"/>
      <dgm:spPr/>
    </dgm:pt>
    <dgm:pt modelId="{E9D3B4FB-535D-44F3-B065-F55A4A2D8757}" type="pres">
      <dgm:prSet presAssocID="{D95966AB-DB77-459E-A7AA-B86BD9026E63}" presName="parTx" presStyleLbl="revTx" presStyleIdx="0" presStyleCnt="6">
        <dgm:presLayoutVars>
          <dgm:chMax val="0"/>
          <dgm:chPref val="0"/>
        </dgm:presLayoutVars>
      </dgm:prSet>
      <dgm:spPr/>
    </dgm:pt>
    <dgm:pt modelId="{DCE914AD-ACE4-4FDF-A047-95BF39B92BF7}" type="pres">
      <dgm:prSet presAssocID="{D2588BD7-8328-4A61-9926-9148C2D02429}" presName="sibTrans" presStyleCnt="0"/>
      <dgm:spPr/>
    </dgm:pt>
    <dgm:pt modelId="{03CBF0D0-4379-4FE4-B1F9-B459A8F37B7D}" type="pres">
      <dgm:prSet presAssocID="{E4397157-DB99-4B3C-AD4B-8C4C313D9E30}" presName="compNode" presStyleCnt="0"/>
      <dgm:spPr/>
    </dgm:pt>
    <dgm:pt modelId="{63E77F9D-B216-41B0-BD20-8764C543F4C5}" type="pres">
      <dgm:prSet presAssocID="{E4397157-DB99-4B3C-AD4B-8C4C313D9E30}" presName="bgRect" presStyleLbl="bgShp" presStyleIdx="1" presStyleCnt="6"/>
      <dgm:spPr/>
    </dgm:pt>
    <dgm:pt modelId="{A502C3F9-6F95-44CC-BBA6-53096254877B}" type="pres">
      <dgm:prSet presAssocID="{E4397157-DB99-4B3C-AD4B-8C4C313D9E3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nt"/>
        </a:ext>
      </dgm:extLst>
    </dgm:pt>
    <dgm:pt modelId="{0E34E66B-DDA3-413D-999A-210FD7B1ABF8}" type="pres">
      <dgm:prSet presAssocID="{E4397157-DB99-4B3C-AD4B-8C4C313D9E30}" presName="spaceRect" presStyleCnt="0"/>
      <dgm:spPr/>
    </dgm:pt>
    <dgm:pt modelId="{DD72E5CE-4E92-4DB7-9578-E5E5D8FF34BE}" type="pres">
      <dgm:prSet presAssocID="{E4397157-DB99-4B3C-AD4B-8C4C313D9E30}" presName="parTx" presStyleLbl="revTx" presStyleIdx="1" presStyleCnt="6">
        <dgm:presLayoutVars>
          <dgm:chMax val="0"/>
          <dgm:chPref val="0"/>
        </dgm:presLayoutVars>
      </dgm:prSet>
      <dgm:spPr/>
    </dgm:pt>
    <dgm:pt modelId="{C83D84F6-CD62-4DB3-ADF1-FCB3EE6421C7}" type="pres">
      <dgm:prSet presAssocID="{1A709BED-ABAC-45CB-889C-516290F5E5DB}" presName="sibTrans" presStyleCnt="0"/>
      <dgm:spPr/>
    </dgm:pt>
    <dgm:pt modelId="{8013E137-8636-4428-8346-6D84E6D7207D}" type="pres">
      <dgm:prSet presAssocID="{F5EB7D39-F88E-4EE6-9444-C510727FE1FF}" presName="compNode" presStyleCnt="0"/>
      <dgm:spPr/>
    </dgm:pt>
    <dgm:pt modelId="{E79A738A-53F2-4015-A528-1610F06A07DC}" type="pres">
      <dgm:prSet presAssocID="{F5EB7D39-F88E-4EE6-9444-C510727FE1FF}" presName="bgRect" presStyleLbl="bgShp" presStyleIdx="2" presStyleCnt="6"/>
      <dgm:spPr/>
    </dgm:pt>
    <dgm:pt modelId="{4720AFAD-BDDE-4DB7-873A-C9533875CB75}" type="pres">
      <dgm:prSet presAssocID="{F5EB7D39-F88E-4EE6-9444-C510727FE1F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BDF781A4-FD1F-4F40-8E5E-12E06AD075D8}" type="pres">
      <dgm:prSet presAssocID="{F5EB7D39-F88E-4EE6-9444-C510727FE1FF}" presName="spaceRect" presStyleCnt="0"/>
      <dgm:spPr/>
    </dgm:pt>
    <dgm:pt modelId="{F89C0004-1EB1-4F54-A81E-6F2A72F824E7}" type="pres">
      <dgm:prSet presAssocID="{F5EB7D39-F88E-4EE6-9444-C510727FE1FF}" presName="parTx" presStyleLbl="revTx" presStyleIdx="2" presStyleCnt="6">
        <dgm:presLayoutVars>
          <dgm:chMax val="0"/>
          <dgm:chPref val="0"/>
        </dgm:presLayoutVars>
      </dgm:prSet>
      <dgm:spPr/>
    </dgm:pt>
    <dgm:pt modelId="{29A6F1B1-8644-4CB3-B173-3C7B3485E10F}" type="pres">
      <dgm:prSet presAssocID="{1934BEB0-BC0A-4520-980A-BD72B1CD1C87}" presName="sibTrans" presStyleCnt="0"/>
      <dgm:spPr/>
    </dgm:pt>
    <dgm:pt modelId="{9361637E-4C78-4911-AD0E-69D76191175F}" type="pres">
      <dgm:prSet presAssocID="{C753DB13-2717-461B-B7E2-2BF6D6F1D8C5}" presName="compNode" presStyleCnt="0"/>
      <dgm:spPr/>
    </dgm:pt>
    <dgm:pt modelId="{EEADADB9-5A96-4AC4-ABB0-30310D818F68}" type="pres">
      <dgm:prSet presAssocID="{C753DB13-2717-461B-B7E2-2BF6D6F1D8C5}" presName="bgRect" presStyleLbl="bgShp" presStyleIdx="3" presStyleCnt="6"/>
      <dgm:spPr/>
    </dgm:pt>
    <dgm:pt modelId="{912FC293-C2AD-47C0-B1D2-419FF1D46E1E}" type="pres">
      <dgm:prSet presAssocID="{C753DB13-2717-461B-B7E2-2BF6D6F1D8C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CDE2FC83-DD00-4539-B93A-59EDC352949A}" type="pres">
      <dgm:prSet presAssocID="{C753DB13-2717-461B-B7E2-2BF6D6F1D8C5}" presName="spaceRect" presStyleCnt="0"/>
      <dgm:spPr/>
    </dgm:pt>
    <dgm:pt modelId="{25D9D647-E479-4747-A83F-9C0AE62DBDF6}" type="pres">
      <dgm:prSet presAssocID="{C753DB13-2717-461B-B7E2-2BF6D6F1D8C5}" presName="parTx" presStyleLbl="revTx" presStyleIdx="3" presStyleCnt="6">
        <dgm:presLayoutVars>
          <dgm:chMax val="0"/>
          <dgm:chPref val="0"/>
        </dgm:presLayoutVars>
      </dgm:prSet>
      <dgm:spPr/>
    </dgm:pt>
    <dgm:pt modelId="{197ECC62-3BE4-449B-AEB9-89A20E4B2579}" type="pres">
      <dgm:prSet presAssocID="{2FC9FFE2-4BEC-46A6-8245-621783A78DB1}" presName="sibTrans" presStyleCnt="0"/>
      <dgm:spPr/>
    </dgm:pt>
    <dgm:pt modelId="{3B8441B2-908B-4019-81E8-CD679F270A1C}" type="pres">
      <dgm:prSet presAssocID="{5970059A-E69C-4C51-B690-4D85758FC398}" presName="compNode" presStyleCnt="0"/>
      <dgm:spPr/>
    </dgm:pt>
    <dgm:pt modelId="{A3C3D80A-940B-4A3C-A0D5-36B6D72A0023}" type="pres">
      <dgm:prSet presAssocID="{5970059A-E69C-4C51-B690-4D85758FC398}" presName="bgRect" presStyleLbl="bgShp" presStyleIdx="4" presStyleCnt="6"/>
      <dgm:spPr/>
    </dgm:pt>
    <dgm:pt modelId="{9EE60968-5D73-496A-B917-2F5A4A507746}" type="pres">
      <dgm:prSet presAssocID="{5970059A-E69C-4C51-B690-4D85758FC3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D50A41F3-BC83-4571-B67A-454FB408F53A}" type="pres">
      <dgm:prSet presAssocID="{5970059A-E69C-4C51-B690-4D85758FC398}" presName="spaceRect" presStyleCnt="0"/>
      <dgm:spPr/>
    </dgm:pt>
    <dgm:pt modelId="{2D4E2E39-FF6D-40D0-A0DE-1DB22BEA41DD}" type="pres">
      <dgm:prSet presAssocID="{5970059A-E69C-4C51-B690-4D85758FC398}" presName="parTx" presStyleLbl="revTx" presStyleIdx="4" presStyleCnt="6">
        <dgm:presLayoutVars>
          <dgm:chMax val="0"/>
          <dgm:chPref val="0"/>
        </dgm:presLayoutVars>
      </dgm:prSet>
      <dgm:spPr/>
    </dgm:pt>
    <dgm:pt modelId="{6BA89D97-0998-4254-ADDC-87FAE7A8A2A4}" type="pres">
      <dgm:prSet presAssocID="{41F45476-751B-445E-A307-CCED986834C3}" presName="sibTrans" presStyleCnt="0"/>
      <dgm:spPr/>
    </dgm:pt>
    <dgm:pt modelId="{ABC10228-698D-4C43-9BAE-8AB77F9FF73B}" type="pres">
      <dgm:prSet presAssocID="{9E08118E-816D-43CD-8B83-FB1E8D716C52}" presName="compNode" presStyleCnt="0"/>
      <dgm:spPr/>
    </dgm:pt>
    <dgm:pt modelId="{BB07FF32-716F-414F-BFB7-DC5CBD71B5E6}" type="pres">
      <dgm:prSet presAssocID="{9E08118E-816D-43CD-8B83-FB1E8D716C52}" presName="bgRect" presStyleLbl="bgShp" presStyleIdx="5" presStyleCnt="6"/>
      <dgm:spPr/>
    </dgm:pt>
    <dgm:pt modelId="{D4A7B795-2AC9-4091-A533-B596D5DCE5C8}" type="pres">
      <dgm:prSet presAssocID="{9E08118E-816D-43CD-8B83-FB1E8D716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ug spray"/>
        </a:ext>
      </dgm:extLst>
    </dgm:pt>
    <dgm:pt modelId="{D63B9AAE-6B59-4AEE-A99C-A3915B3B7B7E}" type="pres">
      <dgm:prSet presAssocID="{9E08118E-816D-43CD-8B83-FB1E8D716C52}" presName="spaceRect" presStyleCnt="0"/>
      <dgm:spPr/>
    </dgm:pt>
    <dgm:pt modelId="{04C9A000-3304-4E65-9816-F86E971F80FE}" type="pres">
      <dgm:prSet presAssocID="{9E08118E-816D-43CD-8B83-FB1E8D716C52}" presName="parTx" presStyleLbl="revTx" presStyleIdx="5" presStyleCnt="6">
        <dgm:presLayoutVars>
          <dgm:chMax val="0"/>
          <dgm:chPref val="0"/>
        </dgm:presLayoutVars>
      </dgm:prSet>
      <dgm:spPr/>
    </dgm:pt>
  </dgm:ptLst>
  <dgm:cxnLst>
    <dgm:cxn modelId="{982FB101-C770-44FF-8F17-0E0B039A0FDA}" srcId="{1A939C80-0392-4317-BECE-03DC78D41279}" destId="{F5EB7D39-F88E-4EE6-9444-C510727FE1FF}" srcOrd="2" destOrd="0" parTransId="{2A38DA33-BA8C-4109-8171-EFE8774BBC25}" sibTransId="{1934BEB0-BC0A-4520-980A-BD72B1CD1C87}"/>
    <dgm:cxn modelId="{FFBE6F27-7569-428D-898E-F12888242A18}" srcId="{1A939C80-0392-4317-BECE-03DC78D41279}" destId="{5970059A-E69C-4C51-B690-4D85758FC398}" srcOrd="4" destOrd="0" parTransId="{F8580D1D-95C7-4CEF-A826-CCD2165DC594}" sibTransId="{41F45476-751B-445E-A307-CCED986834C3}"/>
    <dgm:cxn modelId="{8A7D1F29-E1CA-4123-89FC-A5B42E3058C3}" type="presOf" srcId="{F5EB7D39-F88E-4EE6-9444-C510727FE1FF}" destId="{F89C0004-1EB1-4F54-A81E-6F2A72F824E7}" srcOrd="0" destOrd="0" presId="urn:microsoft.com/office/officeart/2018/2/layout/IconVerticalSolidList"/>
    <dgm:cxn modelId="{659A9F65-825D-4AC0-85DC-6944A59C2CC9}" srcId="{1A939C80-0392-4317-BECE-03DC78D41279}" destId="{9E08118E-816D-43CD-8B83-FB1E8D716C52}" srcOrd="5" destOrd="0" parTransId="{61DD634D-F7C5-4FEB-9437-DB85C92AAB8F}" sibTransId="{B0B52A08-C5FB-467A-B4DC-C1B5AAAAA3DF}"/>
    <dgm:cxn modelId="{A382574B-C592-4AB0-B0FB-46939B467356}" type="presOf" srcId="{9E08118E-816D-43CD-8B83-FB1E8D716C52}" destId="{04C9A000-3304-4E65-9816-F86E971F80FE}" srcOrd="0" destOrd="0" presId="urn:microsoft.com/office/officeart/2018/2/layout/IconVerticalSolidList"/>
    <dgm:cxn modelId="{0C0CE64B-41A2-4BCD-9915-9A4929CE8456}" srcId="{1A939C80-0392-4317-BECE-03DC78D41279}" destId="{C753DB13-2717-461B-B7E2-2BF6D6F1D8C5}" srcOrd="3" destOrd="0" parTransId="{79330A46-2271-4987-AA23-51B67B3B7F0D}" sibTransId="{2FC9FFE2-4BEC-46A6-8245-621783A78DB1}"/>
    <dgm:cxn modelId="{62A5596F-BE14-4152-A45D-D5438257AF16}" type="presOf" srcId="{1A939C80-0392-4317-BECE-03DC78D41279}" destId="{76D4CF4D-C754-4058-85B5-7FBFBFB3F0FB}" srcOrd="0" destOrd="0" presId="urn:microsoft.com/office/officeart/2018/2/layout/IconVerticalSolidList"/>
    <dgm:cxn modelId="{5E64A852-BF39-4C6A-8E21-5C12EC725232}" type="presOf" srcId="{C753DB13-2717-461B-B7E2-2BF6D6F1D8C5}" destId="{25D9D647-E479-4747-A83F-9C0AE62DBDF6}" srcOrd="0" destOrd="0" presId="urn:microsoft.com/office/officeart/2018/2/layout/IconVerticalSolidList"/>
    <dgm:cxn modelId="{9D26C27A-304D-4D43-82FF-29F849F89108}" type="presOf" srcId="{D95966AB-DB77-459E-A7AA-B86BD9026E63}" destId="{E9D3B4FB-535D-44F3-B065-F55A4A2D8757}" srcOrd="0" destOrd="0" presId="urn:microsoft.com/office/officeart/2018/2/layout/IconVerticalSolidList"/>
    <dgm:cxn modelId="{F5797D92-6E62-44E5-A1D0-AA7E7B0AE98B}" type="presOf" srcId="{5970059A-E69C-4C51-B690-4D85758FC398}" destId="{2D4E2E39-FF6D-40D0-A0DE-1DB22BEA41DD}" srcOrd="0" destOrd="0" presId="urn:microsoft.com/office/officeart/2018/2/layout/IconVerticalSolidList"/>
    <dgm:cxn modelId="{AC3173AA-81A5-4397-A4F3-76535822829A}" type="presOf" srcId="{E4397157-DB99-4B3C-AD4B-8C4C313D9E30}" destId="{DD72E5CE-4E92-4DB7-9578-E5E5D8FF34BE}" srcOrd="0" destOrd="0" presId="urn:microsoft.com/office/officeart/2018/2/layout/IconVerticalSolidList"/>
    <dgm:cxn modelId="{2DF3D4AF-5550-4BB9-9CD0-D9A8B56B594D}" srcId="{1A939C80-0392-4317-BECE-03DC78D41279}" destId="{D95966AB-DB77-459E-A7AA-B86BD9026E63}" srcOrd="0" destOrd="0" parTransId="{59940370-0945-4697-9993-30D6CC93D3D6}" sibTransId="{D2588BD7-8328-4A61-9926-9148C2D02429}"/>
    <dgm:cxn modelId="{423FB0D0-42A0-49A1-B850-6DD10804D952}" srcId="{1A939C80-0392-4317-BECE-03DC78D41279}" destId="{E4397157-DB99-4B3C-AD4B-8C4C313D9E30}" srcOrd="1" destOrd="0" parTransId="{E12946EE-D416-4A3D-8333-26BF93A8E63C}" sibTransId="{1A709BED-ABAC-45CB-889C-516290F5E5DB}"/>
    <dgm:cxn modelId="{EFCE5A01-8205-4253-94B4-4519CA7FF24F}" type="presParOf" srcId="{76D4CF4D-C754-4058-85B5-7FBFBFB3F0FB}" destId="{927A02B0-8EA8-45E1-B775-6910465F18CA}" srcOrd="0" destOrd="0" presId="urn:microsoft.com/office/officeart/2018/2/layout/IconVerticalSolidList"/>
    <dgm:cxn modelId="{970414B6-D14A-4445-B75C-824EC3244563}" type="presParOf" srcId="{927A02B0-8EA8-45E1-B775-6910465F18CA}" destId="{FBD86AC4-E017-49B2-B3AE-02935A736512}" srcOrd="0" destOrd="0" presId="urn:microsoft.com/office/officeart/2018/2/layout/IconVerticalSolidList"/>
    <dgm:cxn modelId="{AE75F611-8F97-4F3B-A90F-969024F2042B}" type="presParOf" srcId="{927A02B0-8EA8-45E1-B775-6910465F18CA}" destId="{4902AA10-8B50-4ECF-946F-6DDBFCE8136B}" srcOrd="1" destOrd="0" presId="urn:microsoft.com/office/officeart/2018/2/layout/IconVerticalSolidList"/>
    <dgm:cxn modelId="{B8456E0D-C418-44AD-9FBB-C818CC3C194D}" type="presParOf" srcId="{927A02B0-8EA8-45E1-B775-6910465F18CA}" destId="{3BB40A28-FE56-4364-9A28-20B4A7719C8C}" srcOrd="2" destOrd="0" presId="urn:microsoft.com/office/officeart/2018/2/layout/IconVerticalSolidList"/>
    <dgm:cxn modelId="{728CFC2E-15C0-4A8F-9D0D-4DE198056897}" type="presParOf" srcId="{927A02B0-8EA8-45E1-B775-6910465F18CA}" destId="{E9D3B4FB-535D-44F3-B065-F55A4A2D8757}" srcOrd="3" destOrd="0" presId="urn:microsoft.com/office/officeart/2018/2/layout/IconVerticalSolidList"/>
    <dgm:cxn modelId="{F5251D9D-154C-4A99-8BC1-05974441042D}" type="presParOf" srcId="{76D4CF4D-C754-4058-85B5-7FBFBFB3F0FB}" destId="{DCE914AD-ACE4-4FDF-A047-95BF39B92BF7}" srcOrd="1" destOrd="0" presId="urn:microsoft.com/office/officeart/2018/2/layout/IconVerticalSolidList"/>
    <dgm:cxn modelId="{1AD5879A-305E-4A9C-B9B4-F606B97B7FED}" type="presParOf" srcId="{76D4CF4D-C754-4058-85B5-7FBFBFB3F0FB}" destId="{03CBF0D0-4379-4FE4-B1F9-B459A8F37B7D}" srcOrd="2" destOrd="0" presId="urn:microsoft.com/office/officeart/2018/2/layout/IconVerticalSolidList"/>
    <dgm:cxn modelId="{41E08A83-1DF4-4188-8BE1-68DB22C444F7}" type="presParOf" srcId="{03CBF0D0-4379-4FE4-B1F9-B459A8F37B7D}" destId="{63E77F9D-B216-41B0-BD20-8764C543F4C5}" srcOrd="0" destOrd="0" presId="urn:microsoft.com/office/officeart/2018/2/layout/IconVerticalSolidList"/>
    <dgm:cxn modelId="{0B84815C-8F0F-401E-8422-237B203604DC}" type="presParOf" srcId="{03CBF0D0-4379-4FE4-B1F9-B459A8F37B7D}" destId="{A502C3F9-6F95-44CC-BBA6-53096254877B}" srcOrd="1" destOrd="0" presId="urn:microsoft.com/office/officeart/2018/2/layout/IconVerticalSolidList"/>
    <dgm:cxn modelId="{752F2600-5230-4551-86CF-651ADA865F90}" type="presParOf" srcId="{03CBF0D0-4379-4FE4-B1F9-B459A8F37B7D}" destId="{0E34E66B-DDA3-413D-999A-210FD7B1ABF8}" srcOrd="2" destOrd="0" presId="urn:microsoft.com/office/officeart/2018/2/layout/IconVerticalSolidList"/>
    <dgm:cxn modelId="{3161131E-F299-45B3-BCEE-4EFCDE995F01}" type="presParOf" srcId="{03CBF0D0-4379-4FE4-B1F9-B459A8F37B7D}" destId="{DD72E5CE-4E92-4DB7-9578-E5E5D8FF34BE}" srcOrd="3" destOrd="0" presId="urn:microsoft.com/office/officeart/2018/2/layout/IconVerticalSolidList"/>
    <dgm:cxn modelId="{6AAF105B-61F9-44D1-9E2D-E01929216388}" type="presParOf" srcId="{76D4CF4D-C754-4058-85B5-7FBFBFB3F0FB}" destId="{C83D84F6-CD62-4DB3-ADF1-FCB3EE6421C7}" srcOrd="3" destOrd="0" presId="urn:microsoft.com/office/officeart/2018/2/layout/IconVerticalSolidList"/>
    <dgm:cxn modelId="{53584780-0D81-4AC9-88DC-433B728C8C22}" type="presParOf" srcId="{76D4CF4D-C754-4058-85B5-7FBFBFB3F0FB}" destId="{8013E137-8636-4428-8346-6D84E6D7207D}" srcOrd="4" destOrd="0" presId="urn:microsoft.com/office/officeart/2018/2/layout/IconVerticalSolidList"/>
    <dgm:cxn modelId="{EC82A061-1E59-4D97-B102-B23CFDD7763E}" type="presParOf" srcId="{8013E137-8636-4428-8346-6D84E6D7207D}" destId="{E79A738A-53F2-4015-A528-1610F06A07DC}" srcOrd="0" destOrd="0" presId="urn:microsoft.com/office/officeart/2018/2/layout/IconVerticalSolidList"/>
    <dgm:cxn modelId="{70486BF1-2D0E-4D73-AE4C-24A4099CF9F1}" type="presParOf" srcId="{8013E137-8636-4428-8346-6D84E6D7207D}" destId="{4720AFAD-BDDE-4DB7-873A-C9533875CB75}" srcOrd="1" destOrd="0" presId="urn:microsoft.com/office/officeart/2018/2/layout/IconVerticalSolidList"/>
    <dgm:cxn modelId="{B1A79CFF-9582-4165-855D-13409077A8F4}" type="presParOf" srcId="{8013E137-8636-4428-8346-6D84E6D7207D}" destId="{BDF781A4-FD1F-4F40-8E5E-12E06AD075D8}" srcOrd="2" destOrd="0" presId="urn:microsoft.com/office/officeart/2018/2/layout/IconVerticalSolidList"/>
    <dgm:cxn modelId="{637694F9-3462-45B7-833E-C1AE03FA21E4}" type="presParOf" srcId="{8013E137-8636-4428-8346-6D84E6D7207D}" destId="{F89C0004-1EB1-4F54-A81E-6F2A72F824E7}" srcOrd="3" destOrd="0" presId="urn:microsoft.com/office/officeart/2018/2/layout/IconVerticalSolidList"/>
    <dgm:cxn modelId="{20CC23CD-2CF1-41FC-A2DF-930811EF8887}" type="presParOf" srcId="{76D4CF4D-C754-4058-85B5-7FBFBFB3F0FB}" destId="{29A6F1B1-8644-4CB3-B173-3C7B3485E10F}" srcOrd="5" destOrd="0" presId="urn:microsoft.com/office/officeart/2018/2/layout/IconVerticalSolidList"/>
    <dgm:cxn modelId="{4C8A420E-87A3-4979-AD03-4D48218D49AE}" type="presParOf" srcId="{76D4CF4D-C754-4058-85B5-7FBFBFB3F0FB}" destId="{9361637E-4C78-4911-AD0E-69D76191175F}" srcOrd="6" destOrd="0" presId="urn:microsoft.com/office/officeart/2018/2/layout/IconVerticalSolidList"/>
    <dgm:cxn modelId="{95227714-1256-4351-8459-8CF7265C3627}" type="presParOf" srcId="{9361637E-4C78-4911-AD0E-69D76191175F}" destId="{EEADADB9-5A96-4AC4-ABB0-30310D818F68}" srcOrd="0" destOrd="0" presId="urn:microsoft.com/office/officeart/2018/2/layout/IconVerticalSolidList"/>
    <dgm:cxn modelId="{736257C7-942B-4C35-9BAA-102F07D35AC8}" type="presParOf" srcId="{9361637E-4C78-4911-AD0E-69D76191175F}" destId="{912FC293-C2AD-47C0-B1D2-419FF1D46E1E}" srcOrd="1" destOrd="0" presId="urn:microsoft.com/office/officeart/2018/2/layout/IconVerticalSolidList"/>
    <dgm:cxn modelId="{90F0185A-31DF-4AD4-8B53-E06743A107DE}" type="presParOf" srcId="{9361637E-4C78-4911-AD0E-69D76191175F}" destId="{CDE2FC83-DD00-4539-B93A-59EDC352949A}" srcOrd="2" destOrd="0" presId="urn:microsoft.com/office/officeart/2018/2/layout/IconVerticalSolidList"/>
    <dgm:cxn modelId="{2F29A2F4-6928-411F-9E9E-6407A1501DA8}" type="presParOf" srcId="{9361637E-4C78-4911-AD0E-69D76191175F}" destId="{25D9D647-E479-4747-A83F-9C0AE62DBDF6}" srcOrd="3" destOrd="0" presId="urn:microsoft.com/office/officeart/2018/2/layout/IconVerticalSolidList"/>
    <dgm:cxn modelId="{32F11EF1-6E9B-465E-B408-4A184FAA1D19}" type="presParOf" srcId="{76D4CF4D-C754-4058-85B5-7FBFBFB3F0FB}" destId="{197ECC62-3BE4-449B-AEB9-89A20E4B2579}" srcOrd="7" destOrd="0" presId="urn:microsoft.com/office/officeart/2018/2/layout/IconVerticalSolidList"/>
    <dgm:cxn modelId="{F0418EF6-50F3-4BA0-9346-FD81B6A8FE2F}" type="presParOf" srcId="{76D4CF4D-C754-4058-85B5-7FBFBFB3F0FB}" destId="{3B8441B2-908B-4019-81E8-CD679F270A1C}" srcOrd="8" destOrd="0" presId="urn:microsoft.com/office/officeart/2018/2/layout/IconVerticalSolidList"/>
    <dgm:cxn modelId="{82E5FA11-15CB-4AD5-AEB4-D991EE02F64C}" type="presParOf" srcId="{3B8441B2-908B-4019-81E8-CD679F270A1C}" destId="{A3C3D80A-940B-4A3C-A0D5-36B6D72A0023}" srcOrd="0" destOrd="0" presId="urn:microsoft.com/office/officeart/2018/2/layout/IconVerticalSolidList"/>
    <dgm:cxn modelId="{9EF850BB-BD93-4520-BE88-D7C356909FD9}" type="presParOf" srcId="{3B8441B2-908B-4019-81E8-CD679F270A1C}" destId="{9EE60968-5D73-496A-B917-2F5A4A507746}" srcOrd="1" destOrd="0" presId="urn:microsoft.com/office/officeart/2018/2/layout/IconVerticalSolidList"/>
    <dgm:cxn modelId="{B71A762A-63C9-406E-B0DF-C210E3380762}" type="presParOf" srcId="{3B8441B2-908B-4019-81E8-CD679F270A1C}" destId="{D50A41F3-BC83-4571-B67A-454FB408F53A}" srcOrd="2" destOrd="0" presId="urn:microsoft.com/office/officeart/2018/2/layout/IconVerticalSolidList"/>
    <dgm:cxn modelId="{650D7C89-3133-4F30-9EE7-16BC26CB8F53}" type="presParOf" srcId="{3B8441B2-908B-4019-81E8-CD679F270A1C}" destId="{2D4E2E39-FF6D-40D0-A0DE-1DB22BEA41DD}" srcOrd="3" destOrd="0" presId="urn:microsoft.com/office/officeart/2018/2/layout/IconVerticalSolidList"/>
    <dgm:cxn modelId="{2B586108-979D-4195-AC23-198F9E5496CE}" type="presParOf" srcId="{76D4CF4D-C754-4058-85B5-7FBFBFB3F0FB}" destId="{6BA89D97-0998-4254-ADDC-87FAE7A8A2A4}" srcOrd="9" destOrd="0" presId="urn:microsoft.com/office/officeart/2018/2/layout/IconVerticalSolidList"/>
    <dgm:cxn modelId="{E5C9090E-6615-4281-A741-58F152AC5B24}" type="presParOf" srcId="{76D4CF4D-C754-4058-85B5-7FBFBFB3F0FB}" destId="{ABC10228-698D-4C43-9BAE-8AB77F9FF73B}" srcOrd="10" destOrd="0" presId="urn:microsoft.com/office/officeart/2018/2/layout/IconVerticalSolidList"/>
    <dgm:cxn modelId="{CB695BA5-5485-4090-8A9D-6DD2F18D859B}" type="presParOf" srcId="{ABC10228-698D-4C43-9BAE-8AB77F9FF73B}" destId="{BB07FF32-716F-414F-BFB7-DC5CBD71B5E6}" srcOrd="0" destOrd="0" presId="urn:microsoft.com/office/officeart/2018/2/layout/IconVerticalSolidList"/>
    <dgm:cxn modelId="{1420BDDA-8D5C-411D-9339-819EAF7C28FB}" type="presParOf" srcId="{ABC10228-698D-4C43-9BAE-8AB77F9FF73B}" destId="{D4A7B795-2AC9-4091-A533-B596D5DCE5C8}" srcOrd="1" destOrd="0" presId="urn:microsoft.com/office/officeart/2018/2/layout/IconVerticalSolidList"/>
    <dgm:cxn modelId="{B5D612DE-2AAA-4C3D-86D8-4493EC8D45CA}" type="presParOf" srcId="{ABC10228-698D-4C43-9BAE-8AB77F9FF73B}" destId="{D63B9AAE-6B59-4AEE-A99C-A3915B3B7B7E}" srcOrd="2" destOrd="0" presId="urn:microsoft.com/office/officeart/2018/2/layout/IconVerticalSolidList"/>
    <dgm:cxn modelId="{30869328-2212-4D9C-95B6-436DAFB2473D}" type="presParOf" srcId="{ABC10228-698D-4C43-9BAE-8AB77F9FF73B}" destId="{04C9A000-3304-4E65-9816-F86E971F80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B169A-59D7-46AE-851A-1BA93FE9282C}">
      <dsp:nvSpPr>
        <dsp:cNvPr id="0" name=""/>
        <dsp:cNvSpPr/>
      </dsp:nvSpPr>
      <dsp:spPr>
        <a:xfrm>
          <a:off x="0" y="14907"/>
          <a:ext cx="6280082" cy="687960"/>
        </a:xfrm>
        <a:prstGeom prst="roundRect">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Aptos Display" panose="02110004020202020204"/>
            </a:rPr>
            <a:t>Phase 1: Defining</a:t>
          </a:r>
          <a:endParaRPr lang="en-US" sz="2800" kern="1200"/>
        </a:p>
      </dsp:txBody>
      <dsp:txXfrm>
        <a:off x="33583" y="48490"/>
        <a:ext cx="6212916" cy="620794"/>
      </dsp:txXfrm>
    </dsp:sp>
    <dsp:sp modelId="{1B6B2CD7-A3CE-4198-8040-DCE392BE7090}">
      <dsp:nvSpPr>
        <dsp:cNvPr id="0" name=""/>
        <dsp:cNvSpPr/>
      </dsp:nvSpPr>
      <dsp:spPr>
        <a:xfrm>
          <a:off x="0" y="702867"/>
          <a:ext cx="628008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393"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latin typeface="Aptos Display" panose="02110004020202020204"/>
            </a:rPr>
            <a:t>May 18th 2022 - July 17th 2022</a:t>
          </a:r>
          <a:endParaRPr lang="en-US" sz="2200" kern="1200"/>
        </a:p>
      </dsp:txBody>
      <dsp:txXfrm>
        <a:off x="0" y="702867"/>
        <a:ext cx="6280082" cy="463680"/>
      </dsp:txXfrm>
    </dsp:sp>
    <dsp:sp modelId="{630D7ABF-99A1-49CA-A984-BEE108034FFD}">
      <dsp:nvSpPr>
        <dsp:cNvPr id="0" name=""/>
        <dsp:cNvSpPr/>
      </dsp:nvSpPr>
      <dsp:spPr>
        <a:xfrm>
          <a:off x="0" y="1166547"/>
          <a:ext cx="6280082" cy="687960"/>
        </a:xfrm>
        <a:prstGeom prst="roundRect">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Aptos Display" panose="02110004020202020204"/>
            </a:rPr>
            <a:t>Phase 2: Planning </a:t>
          </a:r>
          <a:endParaRPr lang="en-US" sz="2800" kern="1200"/>
        </a:p>
      </dsp:txBody>
      <dsp:txXfrm>
        <a:off x="33583" y="1200130"/>
        <a:ext cx="6212916" cy="620794"/>
      </dsp:txXfrm>
    </dsp:sp>
    <dsp:sp modelId="{B2561FD3-F5A9-437B-8141-4A3A29EC315D}">
      <dsp:nvSpPr>
        <dsp:cNvPr id="0" name=""/>
        <dsp:cNvSpPr/>
      </dsp:nvSpPr>
      <dsp:spPr>
        <a:xfrm>
          <a:off x="0" y="1854507"/>
          <a:ext cx="628008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393"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kern="1200">
              <a:latin typeface="Aptos Display" panose="02110004020202020204"/>
            </a:rPr>
            <a:t>July 18th 2022 – October 3rd 2023</a:t>
          </a:r>
          <a:endParaRPr lang="en-US" sz="2200" kern="1200"/>
        </a:p>
      </dsp:txBody>
      <dsp:txXfrm>
        <a:off x="0" y="1854507"/>
        <a:ext cx="6280082" cy="4636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B169A-59D7-46AE-851A-1BA93FE9282C}">
      <dsp:nvSpPr>
        <dsp:cNvPr id="0" name=""/>
        <dsp:cNvSpPr/>
      </dsp:nvSpPr>
      <dsp:spPr>
        <a:xfrm>
          <a:off x="0" y="32645"/>
          <a:ext cx="6280083" cy="638820"/>
        </a:xfrm>
        <a:prstGeom prst="roundRect">
          <a:avLst/>
        </a:prstGeom>
        <a:solidFill>
          <a:schemeClr val="accent6">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Aptos Display" panose="02110004020202020204"/>
            </a:rPr>
            <a:t>Phase 3: Execution </a:t>
          </a:r>
          <a:endParaRPr lang="en-US" sz="2600" kern="1200"/>
        </a:p>
      </dsp:txBody>
      <dsp:txXfrm>
        <a:off x="31185" y="63830"/>
        <a:ext cx="6217713" cy="576450"/>
      </dsp:txXfrm>
    </dsp:sp>
    <dsp:sp modelId="{1B6B2CD7-A3CE-4198-8040-DCE392BE7090}">
      <dsp:nvSpPr>
        <dsp:cNvPr id="0" name=""/>
        <dsp:cNvSpPr/>
      </dsp:nvSpPr>
      <dsp:spPr>
        <a:xfrm>
          <a:off x="0" y="671466"/>
          <a:ext cx="628008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393"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a:latin typeface="Aptos Display" panose="02110004020202020204"/>
            </a:rPr>
            <a:t>April 16th 2024- May 13th 2024</a:t>
          </a:r>
        </a:p>
      </dsp:txBody>
      <dsp:txXfrm>
        <a:off x="0" y="671466"/>
        <a:ext cx="6280083" cy="430560"/>
      </dsp:txXfrm>
    </dsp:sp>
    <dsp:sp modelId="{F2C36E4F-810B-45CA-BA3E-C90ECA9D970D}">
      <dsp:nvSpPr>
        <dsp:cNvPr id="0" name=""/>
        <dsp:cNvSpPr/>
      </dsp:nvSpPr>
      <dsp:spPr>
        <a:xfrm>
          <a:off x="0" y="1102026"/>
          <a:ext cx="6280083" cy="638820"/>
        </a:xfrm>
        <a:prstGeom prst="roundRect">
          <a:avLst/>
        </a:prstGeom>
        <a:solidFill>
          <a:schemeClr val="accent6">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Aptos Display" panose="02110004020202020204"/>
            </a:rPr>
            <a:t>Phase 4: Closing </a:t>
          </a:r>
          <a:endParaRPr lang="en-US" sz="2600" kern="1200"/>
        </a:p>
      </dsp:txBody>
      <dsp:txXfrm>
        <a:off x="31185" y="1133211"/>
        <a:ext cx="6217713" cy="576450"/>
      </dsp:txXfrm>
    </dsp:sp>
    <dsp:sp modelId="{44B738B8-969F-4067-860C-F82538AFC2B2}">
      <dsp:nvSpPr>
        <dsp:cNvPr id="0" name=""/>
        <dsp:cNvSpPr/>
      </dsp:nvSpPr>
      <dsp:spPr>
        <a:xfrm>
          <a:off x="0" y="1740846"/>
          <a:ext cx="628008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393"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a:latin typeface="Aptos Display" panose="02110004020202020204"/>
            </a:rPr>
            <a:t>May 14th 2024 – May 21st 2024 </a:t>
          </a:r>
          <a:endParaRPr lang="en-US" sz="2000" kern="1200"/>
        </a:p>
      </dsp:txBody>
      <dsp:txXfrm>
        <a:off x="0" y="1740846"/>
        <a:ext cx="6280083" cy="430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3EFE4C-BB2D-4D56-8E99-D3223B24D265}">
      <dsp:nvSpPr>
        <dsp:cNvPr id="0" name=""/>
        <dsp:cNvSpPr/>
      </dsp:nvSpPr>
      <dsp:spPr>
        <a:xfrm>
          <a:off x="0" y="586006"/>
          <a:ext cx="7019265" cy="1345050"/>
        </a:xfrm>
        <a:prstGeom prst="rect">
          <a:avLst/>
        </a:prstGeom>
        <a:solidFill>
          <a:schemeClr val="lt1">
            <a:alpha val="90000"/>
            <a:hueOff val="0"/>
            <a:satOff val="0"/>
            <a:lumOff val="0"/>
            <a:alphaOff val="0"/>
          </a:schemeClr>
        </a:solidFill>
        <a:ln w="1905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773" tIns="291592" rIns="54477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a:latin typeface="Arial"/>
              <a:cs typeface="Arial"/>
            </a:rPr>
            <a:t> Creation and training of ML algorithms for data analysis and predictive insights.</a:t>
          </a:r>
        </a:p>
        <a:p>
          <a:pPr marL="114300" lvl="1" indent="-114300" algn="l" defTabSz="622300">
            <a:lnSpc>
              <a:spcPct val="90000"/>
            </a:lnSpc>
            <a:spcBef>
              <a:spcPct val="0"/>
            </a:spcBef>
            <a:spcAft>
              <a:spcPct val="15000"/>
            </a:spcAft>
            <a:buChar char="•"/>
          </a:pPr>
          <a:r>
            <a:rPr lang="en-US" sz="1400" kern="1200">
              <a:latin typeface="Arial"/>
              <a:cs typeface="Arial"/>
            </a:rPr>
            <a:t> Iterative refinement of ML models to enhance accuracy and reliability.</a:t>
          </a:r>
        </a:p>
        <a:p>
          <a:pPr marL="114300" lvl="1" indent="-114300" algn="l" defTabSz="622300" rtl="0">
            <a:lnSpc>
              <a:spcPct val="90000"/>
            </a:lnSpc>
            <a:spcBef>
              <a:spcPct val="0"/>
            </a:spcBef>
            <a:spcAft>
              <a:spcPct val="15000"/>
            </a:spcAft>
            <a:buChar char="•"/>
          </a:pPr>
          <a:r>
            <a:rPr lang="en-US" sz="1400" kern="1200">
              <a:latin typeface="Arial"/>
              <a:cs typeface="Arial"/>
            </a:rPr>
            <a:t> Utilization of Python, TensorFlow, and scikit-learn for algorithm development.</a:t>
          </a:r>
        </a:p>
      </dsp:txBody>
      <dsp:txXfrm>
        <a:off x="0" y="586006"/>
        <a:ext cx="7019265" cy="1345050"/>
      </dsp:txXfrm>
    </dsp:sp>
    <dsp:sp modelId="{B5B7E384-8735-49B7-B7B8-D526C6C10CBF}">
      <dsp:nvSpPr>
        <dsp:cNvPr id="0" name=""/>
        <dsp:cNvSpPr/>
      </dsp:nvSpPr>
      <dsp:spPr>
        <a:xfrm>
          <a:off x="350963" y="379366"/>
          <a:ext cx="4913485" cy="413280"/>
        </a:xfrm>
        <a:prstGeom prst="roundRect">
          <a:avLst/>
        </a:prstGeom>
        <a:solidFill>
          <a:schemeClr val="accent3">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18" tIns="0" rIns="185718" bIns="0" numCol="1" spcCol="1270" anchor="ctr" anchorCtr="0">
          <a:noAutofit/>
        </a:bodyPr>
        <a:lstStyle/>
        <a:p>
          <a:pPr marL="0" lvl="0" indent="0" algn="l" defTabSz="622300" rtl="0">
            <a:lnSpc>
              <a:spcPct val="90000"/>
            </a:lnSpc>
            <a:spcBef>
              <a:spcPct val="0"/>
            </a:spcBef>
            <a:spcAft>
              <a:spcPct val="35000"/>
            </a:spcAft>
            <a:buNone/>
          </a:pPr>
          <a:r>
            <a:rPr lang="en-US" sz="1400" kern="1200">
              <a:latin typeface="Times New Roman"/>
              <a:cs typeface="Times New Roman"/>
            </a:rPr>
            <a:t> </a:t>
          </a:r>
          <a:r>
            <a:rPr lang="en-US" sz="1400" kern="1200">
              <a:latin typeface="Arial"/>
              <a:cs typeface="Arial"/>
            </a:rPr>
            <a:t>ML Algorithm Development</a:t>
          </a:r>
        </a:p>
      </dsp:txBody>
      <dsp:txXfrm>
        <a:off x="371138" y="399541"/>
        <a:ext cx="4873135" cy="372930"/>
      </dsp:txXfrm>
    </dsp:sp>
    <dsp:sp modelId="{8951AF87-9FE9-4615-A6ED-92F15950C2CD}">
      <dsp:nvSpPr>
        <dsp:cNvPr id="0" name=""/>
        <dsp:cNvSpPr/>
      </dsp:nvSpPr>
      <dsp:spPr>
        <a:xfrm>
          <a:off x="0" y="2213297"/>
          <a:ext cx="7019265" cy="1058400"/>
        </a:xfrm>
        <a:prstGeom prst="rect">
          <a:avLst/>
        </a:prstGeom>
        <a:solidFill>
          <a:schemeClr val="lt1">
            <a:alpha val="90000"/>
            <a:hueOff val="0"/>
            <a:satOff val="0"/>
            <a:lumOff val="0"/>
            <a:alphaOff val="0"/>
          </a:schemeClr>
        </a:solidFill>
        <a:ln w="19050" cap="flat" cmpd="sng" algn="ctr">
          <a:solidFill>
            <a:schemeClr val="accent3">
              <a:shade val="50000"/>
              <a:hueOff val="-133245"/>
              <a:satOff val="-28790"/>
              <a:lumOff val="275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773" tIns="291592" rIns="54477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a:latin typeface="Times New Roman"/>
              <a:cs typeface="Times New Roman"/>
            </a:rPr>
            <a:t> Design and development of user-friendly web app interface.</a:t>
          </a:r>
          <a:endParaRPr lang="en-US" sz="1400" kern="1200"/>
        </a:p>
        <a:p>
          <a:pPr marL="114300" lvl="1" indent="-114300" algn="l" defTabSz="622300" rtl="0">
            <a:lnSpc>
              <a:spcPct val="90000"/>
            </a:lnSpc>
            <a:spcBef>
              <a:spcPct val="0"/>
            </a:spcBef>
            <a:spcAft>
              <a:spcPct val="15000"/>
            </a:spcAft>
            <a:buChar char="•"/>
          </a:pPr>
          <a:r>
            <a:rPr lang="en-US" sz="1400" kern="1200">
              <a:latin typeface="Times New Roman"/>
              <a:cs typeface="Times New Roman"/>
            </a:rPr>
            <a:t> Adoption of HTML, CSS, JavaScript, and frameworks like React.</a:t>
          </a:r>
          <a:endParaRPr lang="en-US" sz="1400" kern="1200"/>
        </a:p>
        <a:p>
          <a:pPr marL="114300" lvl="1" indent="-114300" algn="l" defTabSz="622300" rtl="0">
            <a:lnSpc>
              <a:spcPct val="90000"/>
            </a:lnSpc>
            <a:spcBef>
              <a:spcPct val="0"/>
            </a:spcBef>
            <a:spcAft>
              <a:spcPct val="15000"/>
            </a:spcAft>
            <a:buChar char="•"/>
          </a:pPr>
          <a:r>
            <a:rPr lang="en-US" sz="1400" kern="1200">
              <a:latin typeface="Times New Roman"/>
              <a:cs typeface="Times New Roman"/>
            </a:rPr>
            <a:t> UI components created as per design mockups for visual consistency.</a:t>
          </a:r>
          <a:endParaRPr lang="en-US" sz="1400" kern="1200"/>
        </a:p>
      </dsp:txBody>
      <dsp:txXfrm>
        <a:off x="0" y="2213297"/>
        <a:ext cx="7019265" cy="1058400"/>
      </dsp:txXfrm>
    </dsp:sp>
    <dsp:sp modelId="{971B9389-E093-4C25-950F-A132E1062982}">
      <dsp:nvSpPr>
        <dsp:cNvPr id="0" name=""/>
        <dsp:cNvSpPr/>
      </dsp:nvSpPr>
      <dsp:spPr>
        <a:xfrm>
          <a:off x="350963" y="2006657"/>
          <a:ext cx="4913485" cy="413280"/>
        </a:xfrm>
        <a:prstGeom prst="roundRect">
          <a:avLst/>
        </a:prstGeom>
        <a:solidFill>
          <a:schemeClr val="accent3">
            <a:shade val="50000"/>
            <a:hueOff val="-133245"/>
            <a:satOff val="-28790"/>
            <a:lumOff val="275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18" tIns="0" rIns="185718" bIns="0" numCol="1" spcCol="1270" anchor="ctr" anchorCtr="0">
          <a:noAutofit/>
        </a:bodyPr>
        <a:lstStyle/>
        <a:p>
          <a:pPr marL="0" lvl="0" indent="0" algn="l" defTabSz="622300" rtl="0">
            <a:lnSpc>
              <a:spcPct val="90000"/>
            </a:lnSpc>
            <a:spcBef>
              <a:spcPct val="0"/>
            </a:spcBef>
            <a:spcAft>
              <a:spcPct val="35000"/>
            </a:spcAft>
            <a:buNone/>
          </a:pPr>
          <a:r>
            <a:rPr lang="en-US" sz="1400" kern="1200">
              <a:latin typeface="Times New Roman"/>
              <a:cs typeface="Times New Roman"/>
            </a:rPr>
            <a:t> Web App Design</a:t>
          </a:r>
          <a:endParaRPr lang="en-US" sz="1400" kern="1200">
            <a:latin typeface="Aptos Display" panose="02110004020202020204"/>
            <a:cs typeface="Times New Roman"/>
          </a:endParaRPr>
        </a:p>
      </dsp:txBody>
      <dsp:txXfrm>
        <a:off x="371138" y="2026832"/>
        <a:ext cx="4873135" cy="372930"/>
      </dsp:txXfrm>
    </dsp:sp>
    <dsp:sp modelId="{78E3EFE7-F3F8-47A8-B19A-73601FAF40AC}">
      <dsp:nvSpPr>
        <dsp:cNvPr id="0" name=""/>
        <dsp:cNvSpPr/>
      </dsp:nvSpPr>
      <dsp:spPr>
        <a:xfrm>
          <a:off x="0" y="3553937"/>
          <a:ext cx="7019265" cy="1058400"/>
        </a:xfrm>
        <a:prstGeom prst="rect">
          <a:avLst/>
        </a:prstGeom>
        <a:solidFill>
          <a:schemeClr val="lt1">
            <a:alpha val="90000"/>
            <a:hueOff val="0"/>
            <a:satOff val="0"/>
            <a:lumOff val="0"/>
            <a:alphaOff val="0"/>
          </a:schemeClr>
        </a:solidFill>
        <a:ln w="19050" cap="flat" cmpd="sng" algn="ctr">
          <a:solidFill>
            <a:schemeClr val="accent3">
              <a:shade val="50000"/>
              <a:hueOff val="-266491"/>
              <a:satOff val="-57579"/>
              <a:lumOff val="550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773" tIns="291592" rIns="54477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a:latin typeface="Times New Roman"/>
              <a:cs typeface="Times New Roman"/>
            </a:rPr>
            <a:t> Provision of predictive analysis capabilities for crop yield forecasting. </a:t>
          </a:r>
          <a:endParaRPr lang="en-US" sz="1400" kern="1200">
            <a:latin typeface="Aptos Display" panose="02110004020202020204"/>
            <a:cs typeface="Times New Roman"/>
          </a:endParaRPr>
        </a:p>
        <a:p>
          <a:pPr marL="114300" lvl="1" indent="-114300" algn="l" defTabSz="622300" rtl="0">
            <a:lnSpc>
              <a:spcPct val="90000"/>
            </a:lnSpc>
            <a:spcBef>
              <a:spcPct val="0"/>
            </a:spcBef>
            <a:spcAft>
              <a:spcPct val="15000"/>
            </a:spcAft>
            <a:buChar char="•"/>
          </a:pPr>
          <a:r>
            <a:rPr lang="en-US" sz="1400" kern="1200">
              <a:latin typeface="Times New Roman"/>
              <a:cs typeface="Times New Roman"/>
            </a:rPr>
            <a:t> Implementation of responsive design principles for multi-device compatibility.</a:t>
          </a:r>
          <a:endParaRPr lang="en-US" sz="1400" kern="1200">
            <a:latin typeface="Aptos Display" panose="02110004020202020204"/>
            <a:cs typeface="Times New Roman"/>
          </a:endParaRPr>
        </a:p>
        <a:p>
          <a:pPr marL="114300" lvl="1" indent="-114300" algn="l" defTabSz="622300">
            <a:lnSpc>
              <a:spcPct val="90000"/>
            </a:lnSpc>
            <a:spcBef>
              <a:spcPct val="0"/>
            </a:spcBef>
            <a:spcAft>
              <a:spcPct val="15000"/>
            </a:spcAft>
            <a:buChar char="•"/>
          </a:pPr>
          <a:r>
            <a:rPr lang="en-US" sz="1400" kern="1200">
              <a:latin typeface="Times New Roman"/>
              <a:cs typeface="Times New Roman"/>
            </a:rPr>
            <a:t> Addition of context menu feature for enhanced user interaction.</a:t>
          </a:r>
          <a:endParaRPr lang="en-US" sz="1400" kern="1200"/>
        </a:p>
      </dsp:txBody>
      <dsp:txXfrm>
        <a:off x="0" y="3553937"/>
        <a:ext cx="7019265" cy="1058400"/>
      </dsp:txXfrm>
    </dsp:sp>
    <dsp:sp modelId="{F28D89C6-182D-44EA-99E8-2417271DE8F3}">
      <dsp:nvSpPr>
        <dsp:cNvPr id="0" name=""/>
        <dsp:cNvSpPr/>
      </dsp:nvSpPr>
      <dsp:spPr>
        <a:xfrm>
          <a:off x="350963" y="3347297"/>
          <a:ext cx="4913485" cy="413280"/>
        </a:xfrm>
        <a:prstGeom prst="roundRect">
          <a:avLst/>
        </a:prstGeom>
        <a:solidFill>
          <a:schemeClr val="accent3">
            <a:shade val="50000"/>
            <a:hueOff val="-266491"/>
            <a:satOff val="-57579"/>
            <a:lumOff val="5501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18" tIns="0" rIns="185718" bIns="0" numCol="1" spcCol="1270" anchor="ctr" anchorCtr="0">
          <a:noAutofit/>
        </a:bodyPr>
        <a:lstStyle/>
        <a:p>
          <a:pPr marL="0" lvl="0" indent="0" algn="l" defTabSz="622300" rtl="0">
            <a:lnSpc>
              <a:spcPct val="90000"/>
            </a:lnSpc>
            <a:spcBef>
              <a:spcPct val="0"/>
            </a:spcBef>
            <a:spcAft>
              <a:spcPct val="35000"/>
            </a:spcAft>
            <a:buNone/>
          </a:pPr>
          <a:r>
            <a:rPr lang="en-US" sz="1400" kern="1200">
              <a:latin typeface="Times New Roman"/>
              <a:cs typeface="Times New Roman"/>
            </a:rPr>
            <a:t> Web App Features</a:t>
          </a:r>
          <a:endParaRPr lang="en-US" sz="1400" kern="1200">
            <a:latin typeface="Aptos Display" panose="02110004020202020204"/>
            <a:cs typeface="Times New Roman"/>
          </a:endParaRPr>
        </a:p>
      </dsp:txBody>
      <dsp:txXfrm>
        <a:off x="371138" y="3367472"/>
        <a:ext cx="4873135" cy="372930"/>
      </dsp:txXfrm>
    </dsp:sp>
    <dsp:sp modelId="{997846A6-D10F-47B4-9555-109B8AC97D8F}">
      <dsp:nvSpPr>
        <dsp:cNvPr id="0" name=""/>
        <dsp:cNvSpPr/>
      </dsp:nvSpPr>
      <dsp:spPr>
        <a:xfrm>
          <a:off x="0" y="4894577"/>
          <a:ext cx="7019265" cy="1014300"/>
        </a:xfrm>
        <a:prstGeom prst="rect">
          <a:avLst/>
        </a:prstGeom>
        <a:solidFill>
          <a:schemeClr val="lt1">
            <a:alpha val="90000"/>
            <a:hueOff val="0"/>
            <a:satOff val="0"/>
            <a:lumOff val="0"/>
            <a:alphaOff val="0"/>
          </a:schemeClr>
        </a:solidFill>
        <a:ln w="19050" cap="flat" cmpd="sng" algn="ctr">
          <a:solidFill>
            <a:schemeClr val="accent3">
              <a:shade val="50000"/>
              <a:hueOff val="-133245"/>
              <a:satOff val="-28790"/>
              <a:lumOff val="275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4773" tIns="291592" rIns="54477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a:latin typeface="Times New Roman"/>
              <a:cs typeface="Times New Roman"/>
            </a:rPr>
            <a:t> Testing for consistent rendering across various browsers.</a:t>
          </a:r>
          <a:endParaRPr lang="en-US" sz="1400" kern="1200">
            <a:latin typeface="Aptos Display" panose="02110004020202020204"/>
            <a:cs typeface="Times New Roman"/>
          </a:endParaRPr>
        </a:p>
        <a:p>
          <a:pPr marL="114300" lvl="1" indent="-114300" algn="l" defTabSz="622300" rtl="0">
            <a:lnSpc>
              <a:spcPct val="90000"/>
            </a:lnSpc>
            <a:spcBef>
              <a:spcPct val="0"/>
            </a:spcBef>
            <a:spcAft>
              <a:spcPct val="15000"/>
            </a:spcAft>
            <a:buChar char="•"/>
          </a:pPr>
          <a:r>
            <a:rPr lang="en-US" sz="1400" kern="1200">
              <a:latin typeface="Times New Roman"/>
              <a:cs typeface="Times New Roman"/>
            </a:rPr>
            <a:t> Implementation of accessibility features for usability by individuals with disabilities.</a:t>
          </a:r>
          <a:endParaRPr lang="en-US" sz="1400" kern="1200"/>
        </a:p>
      </dsp:txBody>
      <dsp:txXfrm>
        <a:off x="0" y="4894577"/>
        <a:ext cx="7019265" cy="1014300"/>
      </dsp:txXfrm>
    </dsp:sp>
    <dsp:sp modelId="{A81D2B35-C767-4885-B76E-1771E87359C3}">
      <dsp:nvSpPr>
        <dsp:cNvPr id="0" name=""/>
        <dsp:cNvSpPr/>
      </dsp:nvSpPr>
      <dsp:spPr>
        <a:xfrm>
          <a:off x="350963" y="4687937"/>
          <a:ext cx="4913485" cy="413280"/>
        </a:xfrm>
        <a:prstGeom prst="roundRect">
          <a:avLst/>
        </a:prstGeom>
        <a:solidFill>
          <a:schemeClr val="accent3">
            <a:shade val="50000"/>
            <a:hueOff val="-133245"/>
            <a:satOff val="-28790"/>
            <a:lumOff val="275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5718" tIns="0" rIns="185718" bIns="0" numCol="1" spcCol="1270" anchor="ctr" anchorCtr="0">
          <a:noAutofit/>
        </a:bodyPr>
        <a:lstStyle/>
        <a:p>
          <a:pPr marL="0" lvl="0" indent="0" algn="l" defTabSz="622300" rtl="0">
            <a:lnSpc>
              <a:spcPct val="90000"/>
            </a:lnSpc>
            <a:spcBef>
              <a:spcPct val="0"/>
            </a:spcBef>
            <a:spcAft>
              <a:spcPct val="35000"/>
            </a:spcAft>
            <a:buNone/>
          </a:pPr>
          <a:r>
            <a:rPr lang="en-US" sz="1400" kern="1200">
              <a:latin typeface="Times New Roman"/>
              <a:cs typeface="Times New Roman"/>
            </a:rPr>
            <a:t> Testing and Accessibility</a:t>
          </a:r>
          <a:endParaRPr lang="en-US" sz="1400" kern="1200">
            <a:latin typeface="Aptos Display" panose="02110004020202020204"/>
            <a:cs typeface="Times New Roman"/>
          </a:endParaRPr>
        </a:p>
      </dsp:txBody>
      <dsp:txXfrm>
        <a:off x="371138" y="4708112"/>
        <a:ext cx="4873135"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6834B-F24B-4CC4-A6EF-1184132EE156}">
      <dsp:nvSpPr>
        <dsp:cNvPr id="0" name=""/>
        <dsp:cNvSpPr/>
      </dsp:nvSpPr>
      <dsp:spPr>
        <a:xfrm>
          <a:off x="0" y="43208"/>
          <a:ext cx="10507980" cy="540540"/>
        </a:xfrm>
        <a:prstGeom prst="roundRect">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defRPr b="1"/>
          </a:pPr>
          <a:r>
            <a:rPr lang="en-US" sz="2200" b="1" kern="1200">
              <a:latin typeface="Aptos Display" panose="02110004020202020204"/>
            </a:rPr>
            <a:t>Sensor Deployment:</a:t>
          </a:r>
          <a:endParaRPr lang="en-US" sz="2200" kern="1200"/>
        </a:p>
      </dsp:txBody>
      <dsp:txXfrm>
        <a:off x="26387" y="69595"/>
        <a:ext cx="10455206" cy="487766"/>
      </dsp:txXfrm>
    </dsp:sp>
    <dsp:sp modelId="{E0285A4B-85BF-4065-BFF2-52B4D8DE6A33}">
      <dsp:nvSpPr>
        <dsp:cNvPr id="0" name=""/>
        <dsp:cNvSpPr/>
      </dsp:nvSpPr>
      <dsp:spPr>
        <a:xfrm>
          <a:off x="0" y="583748"/>
          <a:ext cx="10507980" cy="223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62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Trebuchet MS" panose="020B0603020202020204"/>
            </a:rPr>
            <a:t> </a:t>
          </a:r>
          <a:r>
            <a:rPr lang="en-US" sz="1700" kern="1200"/>
            <a:t>Identified agricultural fields for sensor deployment.​</a:t>
          </a:r>
        </a:p>
        <a:p>
          <a:pPr marL="171450" lvl="1" indent="-171450" algn="l" defTabSz="755650" rtl="0">
            <a:lnSpc>
              <a:spcPct val="90000"/>
            </a:lnSpc>
            <a:spcBef>
              <a:spcPct val="0"/>
            </a:spcBef>
            <a:spcAft>
              <a:spcPct val="20000"/>
            </a:spcAft>
            <a:buChar char="•"/>
          </a:pPr>
          <a:r>
            <a:rPr lang="en-US" sz="1700" kern="1200">
              <a:latin typeface="Trebuchet MS" panose="020B0603020202020204"/>
            </a:rPr>
            <a:t> Researched and defined</a:t>
          </a:r>
          <a:r>
            <a:rPr lang="en-US" sz="1700" kern="1200"/>
            <a:t> sensor requirements based on agricultural monitoring needs (e.g., </a:t>
          </a:r>
          <a:r>
            <a:rPr lang="en-US" sz="1700" kern="1200">
              <a:latin typeface="Aptos Display" panose="02110004020202020204"/>
            </a:rPr>
            <a:t>pH levels,soil</a:t>
          </a:r>
          <a:r>
            <a:rPr lang="en-US" sz="1700" kern="1200"/>
            <a:t> moisture, temperature, humidity).​</a:t>
          </a:r>
        </a:p>
        <a:p>
          <a:pPr marL="171450" lvl="1" indent="-171450" algn="l" defTabSz="755650">
            <a:lnSpc>
              <a:spcPct val="90000"/>
            </a:lnSpc>
            <a:spcBef>
              <a:spcPct val="0"/>
            </a:spcBef>
            <a:spcAft>
              <a:spcPct val="20000"/>
            </a:spcAft>
            <a:buChar char="•"/>
          </a:pPr>
          <a:r>
            <a:rPr lang="en-US" sz="1700" kern="1200">
              <a:latin typeface="Trebuchet MS" panose="020B0603020202020204"/>
            </a:rPr>
            <a:t> </a:t>
          </a:r>
          <a:r>
            <a:rPr lang="en-US" sz="1700" kern="1200"/>
            <a:t>Designed sensors to withstand outdoor environmental conditions and ensure durability.​</a:t>
          </a:r>
        </a:p>
        <a:p>
          <a:pPr marL="171450" lvl="1" indent="-171450" algn="l" defTabSz="755650" rtl="0">
            <a:lnSpc>
              <a:spcPct val="90000"/>
            </a:lnSpc>
            <a:spcBef>
              <a:spcPct val="0"/>
            </a:spcBef>
            <a:spcAft>
              <a:spcPct val="20000"/>
            </a:spcAft>
            <a:buChar char="•"/>
          </a:pPr>
          <a:r>
            <a:rPr lang="en-US" sz="1700" kern="1200">
              <a:latin typeface="Trebuchet MS" panose="020B0603020202020204"/>
            </a:rPr>
            <a:t> Developed</a:t>
          </a:r>
          <a:r>
            <a:rPr lang="en-US" sz="1700" kern="1200"/>
            <a:t> prototypes of IoT sensors based on the defined specifications.​</a:t>
          </a:r>
          <a:endParaRPr lang="en-US" sz="1700" b="0" kern="1200">
            <a:latin typeface="Aptos Display" panose="02110004020202020204"/>
          </a:endParaRPr>
        </a:p>
        <a:p>
          <a:pPr marL="171450" lvl="1" indent="-171450" algn="l" defTabSz="755650" rtl="0">
            <a:lnSpc>
              <a:spcPct val="90000"/>
            </a:lnSpc>
            <a:spcBef>
              <a:spcPct val="0"/>
            </a:spcBef>
            <a:spcAft>
              <a:spcPct val="20000"/>
            </a:spcAft>
            <a:buChar char="•"/>
          </a:pPr>
          <a:r>
            <a:rPr lang="en-US" sz="1700" b="0" kern="1200">
              <a:latin typeface="Aptos Display" panose="02110004020202020204"/>
            </a:rPr>
            <a:t> </a:t>
          </a:r>
          <a:r>
            <a:rPr lang="en-US" sz="1700" b="0" kern="1200"/>
            <a:t>Procurement and installation of hardware components like data loggers, gateways, and servers, ensuring scalability and reliability.</a:t>
          </a:r>
          <a:endParaRPr lang="en-US" sz="1700" b="0" kern="1200">
            <a:latin typeface="Aptos Display" panose="02110004020202020204"/>
          </a:endParaRPr>
        </a:p>
        <a:p>
          <a:pPr marL="171450" lvl="1" indent="-171450" algn="l" defTabSz="755650" rtl="0">
            <a:lnSpc>
              <a:spcPct val="90000"/>
            </a:lnSpc>
            <a:spcBef>
              <a:spcPct val="0"/>
            </a:spcBef>
            <a:spcAft>
              <a:spcPct val="20000"/>
            </a:spcAft>
            <a:buChar char="•"/>
          </a:pPr>
          <a:r>
            <a:rPr lang="en-US" sz="1700" b="0" kern="1200">
              <a:latin typeface="Aptos Display" panose="02110004020202020204"/>
            </a:rPr>
            <a:t> </a:t>
          </a:r>
          <a:r>
            <a:rPr lang="en-US" sz="1700" b="0" kern="1200"/>
            <a:t>Coordination with vendors to address compatibility issues and mitigate system conflicts.</a:t>
          </a:r>
          <a:endParaRPr lang="en-US" sz="1700" b="1" kern="1200"/>
        </a:p>
      </dsp:txBody>
      <dsp:txXfrm>
        <a:off x="0" y="583748"/>
        <a:ext cx="10507980" cy="2231460"/>
      </dsp:txXfrm>
    </dsp:sp>
    <dsp:sp modelId="{BEC69E8E-F17F-423A-B83E-BFB3CF5DAE44}">
      <dsp:nvSpPr>
        <dsp:cNvPr id="0" name=""/>
        <dsp:cNvSpPr/>
      </dsp:nvSpPr>
      <dsp:spPr>
        <a:xfrm>
          <a:off x="0" y="2815208"/>
          <a:ext cx="10507980" cy="540540"/>
        </a:xfrm>
        <a:prstGeom prst="roundRect">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defRPr b="1"/>
          </a:pPr>
          <a:r>
            <a:rPr lang="en-US" sz="2200" kern="1200"/>
            <a:t>​</a:t>
          </a:r>
          <a:r>
            <a:rPr lang="en-US" sz="2200" b="1" kern="1200"/>
            <a:t> </a:t>
          </a:r>
          <a:r>
            <a:rPr lang="en-US" sz="2200" b="1" kern="1200">
              <a:latin typeface="Aptos Display" panose="02110004020202020204"/>
            </a:rPr>
            <a:t>Hardware Setup &amp; Configuration:</a:t>
          </a:r>
          <a:r>
            <a:rPr lang="en-US" sz="2200" kern="1200"/>
            <a:t>​</a:t>
          </a:r>
        </a:p>
      </dsp:txBody>
      <dsp:txXfrm>
        <a:off x="26387" y="2841595"/>
        <a:ext cx="10455206" cy="487766"/>
      </dsp:txXfrm>
    </dsp:sp>
    <dsp:sp modelId="{682B389B-97AC-4E53-AEB1-C11FC02C0CCE}">
      <dsp:nvSpPr>
        <dsp:cNvPr id="0" name=""/>
        <dsp:cNvSpPr/>
      </dsp:nvSpPr>
      <dsp:spPr>
        <a:xfrm>
          <a:off x="0" y="3355748"/>
          <a:ext cx="10507980" cy="195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628"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Trebuchet MS" panose="020B0603020202020204"/>
            </a:rPr>
            <a:t> </a:t>
          </a:r>
          <a:r>
            <a:rPr lang="en-US" sz="1700" kern="1200"/>
            <a:t>Deploying IoT sensors across agricultural fields for data collection ​</a:t>
          </a:r>
        </a:p>
        <a:p>
          <a:pPr marL="171450" lvl="1" indent="-171450" algn="l" defTabSz="755650">
            <a:lnSpc>
              <a:spcPct val="90000"/>
            </a:lnSpc>
            <a:spcBef>
              <a:spcPct val="0"/>
            </a:spcBef>
            <a:spcAft>
              <a:spcPct val="20000"/>
            </a:spcAft>
            <a:buChar char="•"/>
          </a:pPr>
          <a:r>
            <a:rPr lang="en-US" sz="1700" kern="1200">
              <a:latin typeface="Trebuchet MS" panose="020B0603020202020204"/>
            </a:rPr>
            <a:t> </a:t>
          </a:r>
          <a:r>
            <a:rPr lang="en-US" sz="1700" kern="1200"/>
            <a:t>Set up a network infrastructure to support the communication and data transmission from sensors to the web application​</a:t>
          </a:r>
          <a:r>
            <a:rPr lang="en-US" sz="1700" kern="1200">
              <a:latin typeface="Aptos Display" panose="02110004020202020204"/>
            </a:rPr>
            <a:t>.</a:t>
          </a:r>
          <a:endParaRPr lang="en-US" sz="1700" kern="1200"/>
        </a:p>
        <a:p>
          <a:pPr marL="171450" lvl="1" indent="-171450" algn="l" defTabSz="755650" rtl="0">
            <a:lnSpc>
              <a:spcPct val="90000"/>
            </a:lnSpc>
            <a:spcBef>
              <a:spcPct val="0"/>
            </a:spcBef>
            <a:spcAft>
              <a:spcPct val="20000"/>
            </a:spcAft>
            <a:buChar char="•"/>
          </a:pPr>
          <a:r>
            <a:rPr lang="en-US" sz="1700" kern="1200">
              <a:latin typeface="Aptos Display" panose="02110004020202020204"/>
            </a:rPr>
            <a:t> </a:t>
          </a:r>
          <a:r>
            <a:rPr lang="en-US" sz="1700" kern="1200"/>
            <a:t>Seamless integration and compatibility between various sensor models and hardware components</a:t>
          </a:r>
          <a:r>
            <a:rPr lang="en-US" sz="1700" kern="1200">
              <a:latin typeface="Aptos Display" panose="02110004020202020204"/>
            </a:rPr>
            <a:t>.</a:t>
          </a:r>
        </a:p>
        <a:p>
          <a:pPr marL="171450" lvl="1" indent="-171450" algn="l" defTabSz="755650" rtl="0">
            <a:lnSpc>
              <a:spcPct val="90000"/>
            </a:lnSpc>
            <a:spcBef>
              <a:spcPct val="0"/>
            </a:spcBef>
            <a:spcAft>
              <a:spcPct val="20000"/>
            </a:spcAft>
            <a:buChar char="•"/>
          </a:pPr>
          <a:r>
            <a:rPr lang="en-US" sz="1700" kern="1200"/>
            <a:t> Establish protocols for data aggregation, storage, and visualization.</a:t>
          </a:r>
          <a:r>
            <a:rPr lang="en-US" sz="1700" kern="1200">
              <a:latin typeface="Aptos Display" panose="02110004020202020204"/>
            </a:rPr>
            <a:t> </a:t>
          </a:r>
        </a:p>
        <a:p>
          <a:pPr marL="171450" lvl="1" indent="-171450" algn="l" defTabSz="755650" rtl="0">
            <a:lnSpc>
              <a:spcPct val="90000"/>
            </a:lnSpc>
            <a:spcBef>
              <a:spcPct val="0"/>
            </a:spcBef>
            <a:spcAft>
              <a:spcPct val="20000"/>
            </a:spcAft>
            <a:buChar char="•"/>
          </a:pPr>
          <a:r>
            <a:rPr lang="en-US" sz="1700" kern="1200">
              <a:latin typeface="Aptos Display" panose="02110004020202020204"/>
            </a:rPr>
            <a:t> </a:t>
          </a:r>
          <a:r>
            <a:rPr lang="en-US" sz="1700" kern="1200"/>
            <a:t>Consideration of environmental factors impacting sensor performance and implementation of safeguarding strategies.</a:t>
          </a:r>
        </a:p>
      </dsp:txBody>
      <dsp:txXfrm>
        <a:off x="0" y="3355748"/>
        <a:ext cx="10507980" cy="1958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F569D-D8BF-408E-B67C-0D2D0F2F9DE2}">
      <dsp:nvSpPr>
        <dsp:cNvPr id="0" name=""/>
        <dsp:cNvSpPr/>
      </dsp:nvSpPr>
      <dsp:spPr>
        <a:xfrm>
          <a:off x="347987" y="571131"/>
          <a:ext cx="565576" cy="565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5C5BE-95E0-45E2-8F13-78A8AFCF3505}">
      <dsp:nvSpPr>
        <dsp:cNvPr id="0" name=""/>
        <dsp:cNvSpPr/>
      </dsp:nvSpPr>
      <dsp:spPr>
        <a:xfrm>
          <a:off x="2357" y="1359474"/>
          <a:ext cx="1256835" cy="59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Integration of diverse components: Combining IoT sensors, ML models, web apps, and hardware into a unified system.</a:t>
          </a:r>
        </a:p>
      </dsp:txBody>
      <dsp:txXfrm>
        <a:off x="2357" y="1359474"/>
        <a:ext cx="1256835" cy="596997"/>
      </dsp:txXfrm>
    </dsp:sp>
    <dsp:sp modelId="{4AAC5808-DB5F-44CD-A87C-5A12A3405419}">
      <dsp:nvSpPr>
        <dsp:cNvPr id="0" name=""/>
        <dsp:cNvSpPr/>
      </dsp:nvSpPr>
      <dsp:spPr>
        <a:xfrm>
          <a:off x="1824769" y="571131"/>
          <a:ext cx="565576" cy="565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C0F4E-6924-4630-9E6D-530ABA606CFB}">
      <dsp:nvSpPr>
        <dsp:cNvPr id="0" name=""/>
        <dsp:cNvSpPr/>
      </dsp:nvSpPr>
      <dsp:spPr>
        <a:xfrm>
          <a:off x="1479139" y="1359474"/>
          <a:ext cx="1256835" cy="59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Seamless data flow:Ensuring smooth interaction between modules for end-to-end functionality.</a:t>
          </a:r>
        </a:p>
      </dsp:txBody>
      <dsp:txXfrm>
        <a:off x="1479139" y="1359474"/>
        <a:ext cx="1256835" cy="596997"/>
      </dsp:txXfrm>
    </dsp:sp>
    <dsp:sp modelId="{935D6AE3-A593-4BC1-A1E0-A67FA3F7A2E4}">
      <dsp:nvSpPr>
        <dsp:cNvPr id="0" name=""/>
        <dsp:cNvSpPr/>
      </dsp:nvSpPr>
      <dsp:spPr>
        <a:xfrm>
          <a:off x="3301551" y="571131"/>
          <a:ext cx="565576" cy="565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31118-3848-437D-97D5-8BFEA8D99412}">
      <dsp:nvSpPr>
        <dsp:cNvPr id="0" name=""/>
        <dsp:cNvSpPr/>
      </dsp:nvSpPr>
      <dsp:spPr>
        <a:xfrm>
          <a:off x="2955921" y="1359474"/>
          <a:ext cx="1256835" cy="59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Testing for validation: Utilizing various methodologies to verify system behavior and compliance.</a:t>
          </a:r>
        </a:p>
      </dsp:txBody>
      <dsp:txXfrm>
        <a:off x="2955921" y="1359474"/>
        <a:ext cx="1256835" cy="596997"/>
      </dsp:txXfrm>
    </dsp:sp>
    <dsp:sp modelId="{187243B5-271B-4519-891B-806F85196551}">
      <dsp:nvSpPr>
        <dsp:cNvPr id="0" name=""/>
        <dsp:cNvSpPr/>
      </dsp:nvSpPr>
      <dsp:spPr>
        <a:xfrm>
          <a:off x="1086378" y="2270680"/>
          <a:ext cx="565576" cy="565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431DC9-E815-42E8-AC31-04043B8EE489}">
      <dsp:nvSpPr>
        <dsp:cNvPr id="0" name=""/>
        <dsp:cNvSpPr/>
      </dsp:nvSpPr>
      <dsp:spPr>
        <a:xfrm>
          <a:off x="740748" y="3059024"/>
          <a:ext cx="1256835" cy="59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Continuous monitoring: Gathering feedback for timely issue resolution.</a:t>
          </a:r>
        </a:p>
      </dsp:txBody>
      <dsp:txXfrm>
        <a:off x="740748" y="3059024"/>
        <a:ext cx="1256835" cy="596997"/>
      </dsp:txXfrm>
    </dsp:sp>
    <dsp:sp modelId="{63D43C17-9E8E-4A43-B05B-3190BBAE00AF}">
      <dsp:nvSpPr>
        <dsp:cNvPr id="0" name=""/>
        <dsp:cNvSpPr/>
      </dsp:nvSpPr>
      <dsp:spPr>
        <a:xfrm>
          <a:off x="2563160" y="2270680"/>
          <a:ext cx="565576" cy="565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1E1F72-FD19-477C-820D-D1CB3989939D}">
      <dsp:nvSpPr>
        <dsp:cNvPr id="0" name=""/>
        <dsp:cNvSpPr/>
      </dsp:nvSpPr>
      <dsp:spPr>
        <a:xfrm>
          <a:off x="2217530" y="3059024"/>
          <a:ext cx="1256835" cy="596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Efficient resource utilization: Optimal allocation of human, financial, and technological resources within project constraints.</a:t>
          </a:r>
        </a:p>
      </dsp:txBody>
      <dsp:txXfrm>
        <a:off x="2217530" y="3059024"/>
        <a:ext cx="1256835" cy="5969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86AC4-E017-49B2-B3AE-02935A736512}">
      <dsp:nvSpPr>
        <dsp:cNvPr id="0" name=""/>
        <dsp:cNvSpPr/>
      </dsp:nvSpPr>
      <dsp:spPr>
        <a:xfrm>
          <a:off x="0" y="4630"/>
          <a:ext cx="4872417" cy="73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2AA10-8B50-4ECF-946F-6DDBFCE8136B}">
      <dsp:nvSpPr>
        <dsp:cNvPr id="0" name=""/>
        <dsp:cNvSpPr/>
      </dsp:nvSpPr>
      <dsp:spPr>
        <a:xfrm>
          <a:off x="223749" y="171055"/>
          <a:ext cx="407214" cy="4068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3B4FB-535D-44F3-B065-F55A4A2D8757}">
      <dsp:nvSpPr>
        <dsp:cNvPr id="0" name=""/>
        <dsp:cNvSpPr/>
      </dsp:nvSpPr>
      <dsp:spPr>
        <a:xfrm>
          <a:off x="854712" y="4630"/>
          <a:ext cx="3991816" cy="78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74" tIns="83174" rIns="83174" bIns="83174" numCol="1" spcCol="1270" anchor="ctr" anchorCtr="0">
          <a:noAutofit/>
        </a:bodyPr>
        <a:lstStyle/>
        <a:p>
          <a:pPr marL="0" lvl="0" indent="0" algn="l" defTabSz="622300">
            <a:lnSpc>
              <a:spcPct val="100000"/>
            </a:lnSpc>
            <a:spcBef>
              <a:spcPct val="0"/>
            </a:spcBef>
            <a:spcAft>
              <a:spcPct val="35000"/>
            </a:spcAft>
            <a:buNone/>
          </a:pPr>
          <a:r>
            <a:rPr lang="en-US" sz="1400" kern="1200"/>
            <a:t>Conducted pilot deployment in selected rural areas with significant agricultural activity to implement SAMS components.</a:t>
          </a:r>
        </a:p>
      </dsp:txBody>
      <dsp:txXfrm>
        <a:off x="854712" y="4630"/>
        <a:ext cx="3991816" cy="785895"/>
      </dsp:txXfrm>
    </dsp:sp>
    <dsp:sp modelId="{63E77F9D-B216-41B0-BD20-8764C543F4C5}">
      <dsp:nvSpPr>
        <dsp:cNvPr id="0" name=""/>
        <dsp:cNvSpPr/>
      </dsp:nvSpPr>
      <dsp:spPr>
        <a:xfrm>
          <a:off x="0" y="987000"/>
          <a:ext cx="4872417" cy="73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2C3F9-6F95-44CC-BBA6-53096254877B}">
      <dsp:nvSpPr>
        <dsp:cNvPr id="0" name=""/>
        <dsp:cNvSpPr/>
      </dsp:nvSpPr>
      <dsp:spPr>
        <a:xfrm>
          <a:off x="223749" y="1153425"/>
          <a:ext cx="407214" cy="406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72E5CE-4E92-4DB7-9578-E5E5D8FF34BE}">
      <dsp:nvSpPr>
        <dsp:cNvPr id="0" name=""/>
        <dsp:cNvSpPr/>
      </dsp:nvSpPr>
      <dsp:spPr>
        <a:xfrm>
          <a:off x="854712" y="987000"/>
          <a:ext cx="3991816" cy="78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74" tIns="83174" rIns="83174" bIns="83174" numCol="1" spcCol="1270" anchor="ctr" anchorCtr="0">
          <a:noAutofit/>
        </a:bodyPr>
        <a:lstStyle/>
        <a:p>
          <a:pPr marL="0" lvl="0" indent="0" algn="l" defTabSz="622300">
            <a:lnSpc>
              <a:spcPct val="100000"/>
            </a:lnSpc>
            <a:spcBef>
              <a:spcPct val="0"/>
            </a:spcBef>
            <a:spcAft>
              <a:spcPct val="35000"/>
            </a:spcAft>
            <a:buNone/>
          </a:pPr>
          <a:r>
            <a:rPr lang="en-US" sz="1400" kern="1200"/>
            <a:t>Collaborated closely with regional agriculture organizations and stakeholders to ensure seamless implementation and garner local support.</a:t>
          </a:r>
        </a:p>
      </dsp:txBody>
      <dsp:txXfrm>
        <a:off x="854712" y="987000"/>
        <a:ext cx="3991816" cy="785895"/>
      </dsp:txXfrm>
    </dsp:sp>
    <dsp:sp modelId="{E79A738A-53F2-4015-A528-1610F06A07DC}">
      <dsp:nvSpPr>
        <dsp:cNvPr id="0" name=""/>
        <dsp:cNvSpPr/>
      </dsp:nvSpPr>
      <dsp:spPr>
        <a:xfrm>
          <a:off x="0" y="1969369"/>
          <a:ext cx="4872417" cy="73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0AFAD-BDDE-4DB7-873A-C9533875CB75}">
      <dsp:nvSpPr>
        <dsp:cNvPr id="0" name=""/>
        <dsp:cNvSpPr/>
      </dsp:nvSpPr>
      <dsp:spPr>
        <a:xfrm>
          <a:off x="223749" y="2135794"/>
          <a:ext cx="407214" cy="406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9C0004-1EB1-4F54-A81E-6F2A72F824E7}">
      <dsp:nvSpPr>
        <dsp:cNvPr id="0" name=""/>
        <dsp:cNvSpPr/>
      </dsp:nvSpPr>
      <dsp:spPr>
        <a:xfrm>
          <a:off x="854712" y="1969369"/>
          <a:ext cx="3991816" cy="78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74" tIns="83174" rIns="83174" bIns="83174" numCol="1" spcCol="1270" anchor="ctr" anchorCtr="0">
          <a:noAutofit/>
        </a:bodyPr>
        <a:lstStyle/>
        <a:p>
          <a:pPr marL="0" lvl="0" indent="0" algn="l" defTabSz="622300">
            <a:lnSpc>
              <a:spcPct val="100000"/>
            </a:lnSpc>
            <a:spcBef>
              <a:spcPct val="0"/>
            </a:spcBef>
            <a:spcAft>
              <a:spcPct val="35000"/>
            </a:spcAft>
            <a:buNone/>
          </a:pPr>
          <a:r>
            <a:rPr lang="en-US" sz="1400" kern="1200"/>
            <a:t>Utilized a variety of IoT sensors, weather stations, and data loggers to gather comprehensive data on key agricultural parameters.</a:t>
          </a:r>
        </a:p>
      </dsp:txBody>
      <dsp:txXfrm>
        <a:off x="854712" y="1969369"/>
        <a:ext cx="3991816" cy="785895"/>
      </dsp:txXfrm>
    </dsp:sp>
    <dsp:sp modelId="{EEADADB9-5A96-4AC4-ABB0-30310D818F68}">
      <dsp:nvSpPr>
        <dsp:cNvPr id="0" name=""/>
        <dsp:cNvSpPr/>
      </dsp:nvSpPr>
      <dsp:spPr>
        <a:xfrm>
          <a:off x="0" y="2951738"/>
          <a:ext cx="4872417" cy="73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2FC293-C2AD-47C0-B1D2-419FF1D46E1E}">
      <dsp:nvSpPr>
        <dsp:cNvPr id="0" name=""/>
        <dsp:cNvSpPr/>
      </dsp:nvSpPr>
      <dsp:spPr>
        <a:xfrm>
          <a:off x="223749" y="3118163"/>
          <a:ext cx="407214" cy="406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9D647-E479-4747-A83F-9C0AE62DBDF6}">
      <dsp:nvSpPr>
        <dsp:cNvPr id="0" name=""/>
        <dsp:cNvSpPr/>
      </dsp:nvSpPr>
      <dsp:spPr>
        <a:xfrm>
          <a:off x="854712" y="2951738"/>
          <a:ext cx="3991816" cy="78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74" tIns="83174" rIns="83174" bIns="83174" numCol="1" spcCol="1270" anchor="ctr" anchorCtr="0">
          <a:noAutofit/>
        </a:bodyPr>
        <a:lstStyle/>
        <a:p>
          <a:pPr marL="0" lvl="0" indent="0" algn="l" defTabSz="622300">
            <a:lnSpc>
              <a:spcPct val="100000"/>
            </a:lnSpc>
            <a:spcBef>
              <a:spcPct val="0"/>
            </a:spcBef>
            <a:spcAft>
              <a:spcPct val="35000"/>
            </a:spcAft>
            <a:buNone/>
          </a:pPr>
          <a:r>
            <a:rPr lang="en-US" sz="1400" kern="1200"/>
            <a:t>Implemented both historical and real-time data collection methods to capture longitudinal trends and immediate insights.</a:t>
          </a:r>
        </a:p>
      </dsp:txBody>
      <dsp:txXfrm>
        <a:off x="854712" y="2951738"/>
        <a:ext cx="3991816" cy="785895"/>
      </dsp:txXfrm>
    </dsp:sp>
    <dsp:sp modelId="{A3C3D80A-940B-4A3C-A0D5-36B6D72A0023}">
      <dsp:nvSpPr>
        <dsp:cNvPr id="0" name=""/>
        <dsp:cNvSpPr/>
      </dsp:nvSpPr>
      <dsp:spPr>
        <a:xfrm>
          <a:off x="0" y="3934108"/>
          <a:ext cx="4872417" cy="73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60968-5D73-496A-B917-2F5A4A507746}">
      <dsp:nvSpPr>
        <dsp:cNvPr id="0" name=""/>
        <dsp:cNvSpPr/>
      </dsp:nvSpPr>
      <dsp:spPr>
        <a:xfrm>
          <a:off x="223749" y="4100533"/>
          <a:ext cx="407214" cy="406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E2E39-FF6D-40D0-A0DE-1DB22BEA41DD}">
      <dsp:nvSpPr>
        <dsp:cNvPr id="0" name=""/>
        <dsp:cNvSpPr/>
      </dsp:nvSpPr>
      <dsp:spPr>
        <a:xfrm>
          <a:off x="854712" y="3934108"/>
          <a:ext cx="3991816" cy="78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74" tIns="83174" rIns="83174" bIns="83174" numCol="1" spcCol="1270" anchor="ctr" anchorCtr="0">
          <a:noAutofit/>
        </a:bodyPr>
        <a:lstStyle/>
        <a:p>
          <a:pPr marL="0" lvl="0" indent="0" algn="l" defTabSz="622300">
            <a:lnSpc>
              <a:spcPct val="100000"/>
            </a:lnSpc>
            <a:spcBef>
              <a:spcPct val="0"/>
            </a:spcBef>
            <a:spcAft>
              <a:spcPct val="35000"/>
            </a:spcAft>
            <a:buNone/>
          </a:pPr>
          <a:r>
            <a:rPr lang="en-US" sz="1400" kern="1200"/>
            <a:t>Employed advanced data analysis techniques such as statistical analysis, machine learning algorithms, and predictive modeling to derive actionable insights.</a:t>
          </a:r>
        </a:p>
      </dsp:txBody>
      <dsp:txXfrm>
        <a:off x="854712" y="3934108"/>
        <a:ext cx="3991816" cy="785895"/>
      </dsp:txXfrm>
    </dsp:sp>
    <dsp:sp modelId="{BB07FF32-716F-414F-BFB7-DC5CBD71B5E6}">
      <dsp:nvSpPr>
        <dsp:cNvPr id="0" name=""/>
        <dsp:cNvSpPr/>
      </dsp:nvSpPr>
      <dsp:spPr>
        <a:xfrm>
          <a:off x="0" y="4916477"/>
          <a:ext cx="4872417" cy="73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7B795-2AC9-4091-A533-B596D5DCE5C8}">
      <dsp:nvSpPr>
        <dsp:cNvPr id="0" name=""/>
        <dsp:cNvSpPr/>
      </dsp:nvSpPr>
      <dsp:spPr>
        <a:xfrm>
          <a:off x="223749" y="5082902"/>
          <a:ext cx="407214" cy="4068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9A000-3304-4E65-9816-F86E971F80FE}">
      <dsp:nvSpPr>
        <dsp:cNvPr id="0" name=""/>
        <dsp:cNvSpPr/>
      </dsp:nvSpPr>
      <dsp:spPr>
        <a:xfrm>
          <a:off x="854712" y="4916477"/>
          <a:ext cx="3991816" cy="78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174" tIns="83174" rIns="83174" bIns="83174" numCol="1" spcCol="1270" anchor="ctr" anchorCtr="0">
          <a:noAutofit/>
        </a:bodyPr>
        <a:lstStyle/>
        <a:p>
          <a:pPr marL="0" lvl="0" indent="0" algn="l" defTabSz="622300">
            <a:lnSpc>
              <a:spcPct val="100000"/>
            </a:lnSpc>
            <a:spcBef>
              <a:spcPct val="0"/>
            </a:spcBef>
            <a:spcAft>
              <a:spcPct val="35000"/>
            </a:spcAft>
            <a:buNone/>
          </a:pPr>
          <a:r>
            <a:rPr lang="en-US" sz="1400" kern="1200"/>
            <a:t>Evaluated crop performance, soil health, pest infestations, and other relevant factors to inform decision-making and optimize agricultural practices.</a:t>
          </a:r>
        </a:p>
      </dsp:txBody>
      <dsp:txXfrm>
        <a:off x="854712" y="4916477"/>
        <a:ext cx="3991816" cy="7858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F6779-4357-4A9B-B292-BC97D50506BB}"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7607-9F40-40B2-8260-E97C0EE71785}" type="slidenum">
              <a:rPr lang="en-US" smtClean="0"/>
              <a:t>‹#›</a:t>
            </a:fld>
            <a:endParaRPr lang="en-US"/>
          </a:p>
        </p:txBody>
      </p:sp>
    </p:spTree>
    <p:extLst>
      <p:ext uri="{BB962C8B-B14F-4D97-AF65-F5344CB8AC3E}">
        <p14:creationId xmlns:p14="http://schemas.microsoft.com/office/powerpoint/2010/main" val="161108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7607-9F40-40B2-8260-E97C0EE71785}" type="slidenum">
              <a:rPr lang="en-US" smtClean="0"/>
              <a:t>3</a:t>
            </a:fld>
            <a:endParaRPr lang="en-US"/>
          </a:p>
        </p:txBody>
      </p:sp>
    </p:spTree>
    <p:extLst>
      <p:ext uri="{BB962C8B-B14F-4D97-AF65-F5344CB8AC3E}">
        <p14:creationId xmlns:p14="http://schemas.microsoft.com/office/powerpoint/2010/main" val="48599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a:t>Strengths:</a:t>
            </a:r>
            <a:endParaRPr lang="en-US"/>
          </a:p>
          <a:p>
            <a:pPr marL="171450" indent="-171450">
              <a:buFont typeface="Arial"/>
              <a:buChar char="•"/>
            </a:pPr>
            <a:r>
              <a:rPr lang="en-US" b="1"/>
              <a:t>Enhanced Productivity</a:t>
            </a:r>
            <a:r>
              <a:rPr lang="en-US"/>
              <a:t>: SAMS has the potential to significantly enhance agricultural productivity by providing farmers with actionable insights for optimizing irrigation, fertilization, and pest management practices.</a:t>
            </a:r>
          </a:p>
          <a:p>
            <a:pPr marL="171450" indent="-171450">
              <a:buFont typeface="Arial"/>
              <a:buChar char="•"/>
            </a:pPr>
            <a:r>
              <a:rPr lang="en-US" b="1"/>
              <a:t>Resource Efficiency</a:t>
            </a:r>
            <a:r>
              <a:rPr lang="en-US"/>
              <a:t>: By enabling precise environmental monitoring and data-driven decision-making, SAMS promotes efficient use of resources such as water, fertilizers, and pesticides, leading to cost savings and reduced environmental impact.</a:t>
            </a:r>
          </a:p>
          <a:p>
            <a:pPr marL="171450" indent="-171450">
              <a:buFont typeface="Arial"/>
              <a:buChar char="•"/>
            </a:pPr>
            <a:r>
              <a:rPr lang="en-US" b="1"/>
              <a:t>Resilience to Climate Change</a:t>
            </a:r>
            <a:r>
              <a:rPr lang="en-US"/>
              <a:t>: SAMS helps farmers adapt to climate variations and mitigate risks associated with climate change, such as extreme weather events and shifting growing seasons, by providing timely alerts and recommendations.</a:t>
            </a:r>
          </a:p>
          <a:p>
            <a:pPr marL="171450" indent="-171450">
              <a:buFont typeface="Arial"/>
              <a:buChar char="•"/>
            </a:pPr>
            <a:r>
              <a:rPr lang="en-US" b="1"/>
              <a:t>Technological Innovation</a:t>
            </a:r>
            <a:r>
              <a:rPr lang="en-US"/>
              <a:t>: SAMS leverages advanced technologies such as IoT, AI, and data analytics to deliver cutting-edge solutions for modern agriculture, driving innovation and competitiveness in the agricultural sector.</a:t>
            </a:r>
          </a:p>
          <a:p>
            <a:r>
              <a:rPr lang="en-US" b="1"/>
              <a:t>Weaknesses:</a:t>
            </a:r>
            <a:endParaRPr lang="en-US"/>
          </a:p>
          <a:p>
            <a:pPr marL="171450" indent="-171450">
              <a:buFont typeface="Arial"/>
              <a:buChar char="•"/>
            </a:pPr>
            <a:r>
              <a:rPr lang="en-US" b="1"/>
              <a:t>Initial Investment Costs</a:t>
            </a:r>
            <a:r>
              <a:rPr lang="en-US"/>
              <a:t>: The deployment of SAMS infrastructure, including sensors, software, and data analytics platforms, may require a significant upfront investment for farmers, posing a barrier to adoption, particularly for small-scale producers with limited financial resources.</a:t>
            </a:r>
            <a:endParaRPr lang="en-US">
              <a:cs typeface="Calibri"/>
            </a:endParaRPr>
          </a:p>
          <a:p>
            <a:pPr marL="171450" indent="-171450">
              <a:buFont typeface="Arial"/>
              <a:buChar char="•"/>
            </a:pPr>
            <a:r>
              <a:rPr lang="en-US" b="1"/>
              <a:t>Technical Complexity</a:t>
            </a:r>
            <a:r>
              <a:rPr lang="en-US"/>
              <a:t>: SAMS involves the integration of multiple technologies and data sources, which can be technically complex and require specialized expertise for setup, maintenance, and troubleshooting, potentially limiting accessibility for some farmers.</a:t>
            </a:r>
            <a:endParaRPr lang="en-US">
              <a:cs typeface="Calibri"/>
            </a:endParaRPr>
          </a:p>
          <a:p>
            <a:pPr marL="171450" indent="-171450">
              <a:buFont typeface="Arial"/>
              <a:buChar char="•"/>
            </a:pPr>
            <a:r>
              <a:rPr lang="en-US" b="1"/>
              <a:t>Data Privacy and Security Concerns</a:t>
            </a:r>
            <a:r>
              <a:rPr lang="en-US"/>
              <a:t>: SAMS collects and processes sensitive agricultural and environmental data, raising concerns about data privacy, security, and ownership. Ensuring robust data protection measures and addressing privacy concerns is essential for building trust and adoption among farmers.</a:t>
            </a:r>
            <a:endParaRPr lang="en-US">
              <a:cs typeface="Calibri"/>
            </a:endParaRPr>
          </a:p>
          <a:p>
            <a:pPr marL="171450" indent="-171450">
              <a:buFont typeface="Arial"/>
              <a:buChar char="•"/>
            </a:pPr>
            <a:r>
              <a:rPr lang="en-US" b="1"/>
              <a:t>Dependency on Connectivity</a:t>
            </a:r>
            <a:r>
              <a:rPr lang="en-US"/>
              <a:t>: SAMS relies on reliable internet connectivity and network infrastructure for real-time data transmission and analysis. In regions with limited connectivity or unstable networks, reliability and performance may be compromised.</a:t>
            </a:r>
            <a:endParaRPr lang="en-US">
              <a:cs typeface="Calibri"/>
            </a:endParaRPr>
          </a:p>
          <a:p>
            <a:r>
              <a:rPr lang="en-US" b="1"/>
              <a:t>Opportunities:</a:t>
            </a:r>
            <a:endParaRPr lang="en-US"/>
          </a:p>
          <a:p>
            <a:pPr marL="171450" indent="-171450">
              <a:buFont typeface="Arial"/>
              <a:buChar char="•"/>
            </a:pPr>
            <a:r>
              <a:rPr lang="en-US" b="1"/>
              <a:t>Market Growth</a:t>
            </a:r>
            <a:r>
              <a:rPr lang="en-US"/>
              <a:t>: The growing global demand for sustainable food production and increasing adoption of precision agriculture technologies present significant market opportunities for SAMS providers to expand their customer base and market reach.</a:t>
            </a:r>
            <a:endParaRPr lang="en-US">
              <a:cs typeface="Calibri"/>
            </a:endParaRPr>
          </a:p>
          <a:p>
            <a:pPr marL="171450" indent="-171450">
              <a:buFont typeface="Arial"/>
              <a:buChar char="•"/>
            </a:pPr>
            <a:r>
              <a:rPr lang="en-US" b="1"/>
              <a:t>Partnerships and Collaboration</a:t>
            </a:r>
            <a:r>
              <a:rPr lang="en-US"/>
              <a:t>: Collaborating with agricultural stakeholders, technology partners, and research institutions can facilitate the development, validation, and deployment of SAMS solutions, leveraging complementary expertise and resources.</a:t>
            </a:r>
            <a:endParaRPr lang="en-US">
              <a:cs typeface="Calibri"/>
            </a:endParaRPr>
          </a:p>
          <a:p>
            <a:pPr marL="171450" indent="-171450">
              <a:buFont typeface="Arial"/>
              <a:buChar char="•"/>
            </a:pPr>
            <a:r>
              <a:rPr lang="en-US" b="1"/>
              <a:t>Policy Support and Incentives</a:t>
            </a:r>
            <a:r>
              <a:rPr lang="en-US"/>
              <a:t>: Government initiatives, subsidies, and regulatory frameworks promoting sustainable agriculture practices and digital innovation can create favorable conditions for the adoption of SAMS and incentivize investment in agricultural technology.</a:t>
            </a:r>
            <a:endParaRPr lang="en-US">
              <a:cs typeface="Calibri"/>
            </a:endParaRPr>
          </a:p>
          <a:p>
            <a:pPr marL="171450" indent="-171450">
              <a:buFont typeface="Arial"/>
              <a:buChar char="•"/>
            </a:pPr>
            <a:r>
              <a:rPr lang="en-US" b="1"/>
              <a:t>Customization and Scalability</a:t>
            </a:r>
            <a:r>
              <a:rPr lang="en-US"/>
              <a:t>: SAMS can be tailored to the specific needs and conditions of different crops, regions, and farming systems, offering opportunities for customization and scalability to address diverse agricultural contexts and market segments.</a:t>
            </a:r>
            <a:endParaRPr lang="en-US">
              <a:cs typeface="Calibri"/>
            </a:endParaRPr>
          </a:p>
          <a:p>
            <a:r>
              <a:rPr lang="en-US" b="1"/>
              <a:t>Threats:</a:t>
            </a:r>
            <a:endParaRPr lang="en-US"/>
          </a:p>
          <a:p>
            <a:pPr marL="171450" indent="-171450">
              <a:buFont typeface="Arial"/>
              <a:buChar char="•"/>
            </a:pPr>
            <a:r>
              <a:rPr lang="en-US" b="1"/>
              <a:t>Market Competition</a:t>
            </a:r>
            <a:r>
              <a:rPr lang="en-US"/>
              <a:t>: The agricultural technology market is highly competitive, with numerous companies and startups offering similar solutions to SAMS. Intense competition may exert pressure on pricing and margins, challenging the viability and profitability of SAMS providers.</a:t>
            </a:r>
            <a:endParaRPr lang="en-US">
              <a:cs typeface="Calibri"/>
            </a:endParaRPr>
          </a:p>
          <a:p>
            <a:pPr marL="171450" indent="-171450">
              <a:buFont typeface="Arial"/>
              <a:buChar char="•"/>
            </a:pPr>
            <a:r>
              <a:rPr lang="en-US" b="1"/>
              <a:t>Regulatory Compliance</a:t>
            </a:r>
            <a:r>
              <a:rPr lang="en-US"/>
              <a:t>: Compliance with evolving data privacy, environmental, and agricultural regulations and standards can pose challenges for SAMS providers, requiring continuous monitoring and adaptation to ensure legal and regulatory compliance.</a:t>
            </a:r>
            <a:endParaRPr lang="en-US">
              <a:cs typeface="Calibri"/>
            </a:endParaRPr>
          </a:p>
          <a:p>
            <a:pPr marL="171450" indent="-171450">
              <a:buFont typeface="Arial"/>
              <a:buChar char="•"/>
            </a:pPr>
            <a:r>
              <a:rPr lang="en-US" b="1"/>
              <a:t>Resistance to Change</a:t>
            </a:r>
            <a:r>
              <a:rPr lang="en-US"/>
              <a:t>: Resistance to change and traditional farming practices, coupled with cultural, social, and educational barriers, may hinder the adoption of SAMS among farmers, necessitating targeted education, training, and support initiatives to facilitate adoption and behavior change.</a:t>
            </a:r>
            <a:endParaRPr lang="en-US">
              <a:cs typeface="Calibri"/>
            </a:endParaRPr>
          </a:p>
          <a:p>
            <a:pPr marL="171450" indent="-171450">
              <a:buFont typeface="Arial"/>
              <a:buChar char="•"/>
            </a:pPr>
            <a:r>
              <a:rPr lang="en-US" b="1"/>
              <a:t>Technological Risks</a:t>
            </a:r>
            <a:r>
              <a:rPr lang="en-US"/>
              <a:t>: Rapid technological advancements, including hardware obsolescence, software compatibility issues, and cybersecurity threats, pose risks to the reliability, performance, and longevity of SAMS solutions, requiring ongoing investment in research and development to stay competitive and resilient.</a:t>
            </a:r>
            <a:endParaRPr lang="en-US">
              <a:cs typeface="Calibri"/>
            </a:endParaRPr>
          </a:p>
          <a:p>
            <a:r>
              <a:rPr lang="en-US"/>
              <a:t>By addressing these internal strengths and weaknesses while capitalizing on external opportunities and mitigating threats, the Smart Agriculture Monitoring System (SAMS) project can position itself for success and make a meaningful impact on sustainable and resilient agriculture.</a:t>
            </a:r>
            <a:endParaRPr lang="en-US">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E0747607-9F40-40B2-8260-E97C0EE71785}" type="slidenum">
              <a:rPr lang="en-US" smtClean="0"/>
              <a:t>10</a:t>
            </a:fld>
            <a:endParaRPr lang="en-US"/>
          </a:p>
        </p:txBody>
      </p:sp>
    </p:spTree>
    <p:extLst>
      <p:ext uri="{BB962C8B-B14F-4D97-AF65-F5344CB8AC3E}">
        <p14:creationId xmlns:p14="http://schemas.microsoft.com/office/powerpoint/2010/main" val="1877289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R- Responsibility</a:t>
            </a:r>
          </a:p>
          <a:p>
            <a:r>
              <a:rPr lang="en-US"/>
              <a:t>S- Support</a:t>
            </a:r>
          </a:p>
        </p:txBody>
      </p:sp>
      <p:sp>
        <p:nvSpPr>
          <p:cNvPr id="4" name="Slide Number Placeholder 3"/>
          <p:cNvSpPr>
            <a:spLocks noGrp="1"/>
          </p:cNvSpPr>
          <p:nvPr>
            <p:ph type="sldNum" sz="quarter" idx="5"/>
          </p:nvPr>
        </p:nvSpPr>
        <p:spPr/>
        <p:txBody>
          <a:bodyPr/>
          <a:lstStyle/>
          <a:p>
            <a:fld id="{E0747607-9F40-40B2-8260-E97C0EE71785}" type="slidenum">
              <a:rPr lang="en-US" smtClean="0"/>
              <a:t>12</a:t>
            </a:fld>
            <a:endParaRPr lang="en-US"/>
          </a:p>
        </p:txBody>
      </p:sp>
    </p:spTree>
    <p:extLst>
      <p:ext uri="{BB962C8B-B14F-4D97-AF65-F5344CB8AC3E}">
        <p14:creationId xmlns:p14="http://schemas.microsoft.com/office/powerpoint/2010/main" val="5454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994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295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263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5571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6D2B3A48-84FF-419A-B855-F0A92455F10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134772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B3A48-84FF-419A-B855-F0A92455F10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2020060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B3A48-84FF-419A-B855-F0A92455F10D}"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240848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6D2B3A48-84FF-419A-B855-F0A92455F10D}" type="datetimeFigureOut">
              <a:rPr lang="en-US" smtClean="0"/>
              <a:t>1/15/2025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2727439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6D2B3A48-84FF-419A-B855-F0A92455F10D}" type="datetimeFigureOut">
              <a:rPr lang="en-US" smtClean="0"/>
              <a:t>1/15/2025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506815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6D2B3A48-84FF-419A-B855-F0A92455F10D}" type="datetimeFigureOut">
              <a:rPr lang="en-US" smtClean="0"/>
              <a:t>1/15/2025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2383219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2B3A48-84FF-419A-B855-F0A92455F10D}"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68636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996744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D2B3A48-84FF-419A-B855-F0A92455F10D}" type="datetimeFigureOut">
              <a:rPr lang="en-US" smtClean="0"/>
              <a:t>1/15/2025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407983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D2B3A48-84FF-419A-B855-F0A92455F10D}" type="datetimeFigureOut">
              <a:rPr lang="en-US" smtClean="0"/>
              <a:t>1/15/2025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388284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2B3A48-84FF-419A-B855-F0A92455F10D}"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25084586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2B3A48-84FF-419A-B855-F0A92455F10D}"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73F4F-D884-468D-974B-DBEC7B5A58B9}" type="slidenum">
              <a:rPr lang="en-US" smtClean="0"/>
              <a:t>‹#›</a:t>
            </a:fld>
            <a:endParaRPr lang="en-US"/>
          </a:p>
        </p:txBody>
      </p:sp>
    </p:spTree>
    <p:extLst>
      <p:ext uri="{BB962C8B-B14F-4D97-AF65-F5344CB8AC3E}">
        <p14:creationId xmlns:p14="http://schemas.microsoft.com/office/powerpoint/2010/main" val="2277796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83276328"/>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74FB17F0-A920-41F9-B85D-20D0355B72F8}" type="datetimeFigureOut">
              <a:rPr lang="en-IN" smtClean="0"/>
              <a:t>15-01-2025</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BFACD63-91A7-4E2C-9CFA-414CE46CA608}"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8178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B17F0-A920-41F9-B85D-20D0355B72F8}"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24643507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FB17F0-A920-41F9-B85D-20D0355B72F8}"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ACD63-91A7-4E2C-9CFA-414CE46CA608}"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126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B17F0-A920-41F9-B85D-20D0355B72F8}"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32087800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FB17F0-A920-41F9-B85D-20D0355B72F8}" type="datetimeFigureOut">
              <a:rPr lang="en-IN" smtClean="0"/>
              <a:t>15-01-2025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172826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90702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FB17F0-A920-41F9-B85D-20D0355B72F8}" type="datetimeFigureOut">
              <a:rPr lang="en-IN" smtClean="0"/>
              <a:t>15-01-2025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119358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B17F0-A920-41F9-B85D-20D0355B72F8}" type="datetimeFigureOut">
              <a:rPr lang="en-IN" smtClean="0"/>
              <a:t>15-01-2025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4112078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B17F0-A920-41F9-B85D-20D0355B72F8}"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1399441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FB17F0-A920-41F9-B85D-20D0355B72F8}" type="datetimeFigureOut">
              <a:rPr lang="en-IN" smtClean="0"/>
              <a:t>15-01-2025</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3488665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B17F0-A920-41F9-B85D-20D0355B72F8}"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18026336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B17F0-A920-41F9-B85D-20D0355B72F8}" type="datetimeFigureOut">
              <a:rPr lang="en-IN" smtClean="0"/>
              <a:t>15-01-2025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ACD63-91A7-4E2C-9CFA-414CE46CA608}" type="slidenum">
              <a:rPr lang="en-IN" smtClean="0"/>
              <a:t>‹#›</a:t>
            </a:fld>
            <a:endParaRPr lang="en-IN"/>
          </a:p>
        </p:txBody>
      </p:sp>
    </p:spTree>
    <p:extLst>
      <p:ext uri="{BB962C8B-B14F-4D97-AF65-F5344CB8AC3E}">
        <p14:creationId xmlns:p14="http://schemas.microsoft.com/office/powerpoint/2010/main" val="156651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793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3206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665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430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05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019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1547286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6D2B3A48-84FF-419A-B855-F0A92455F10D}" type="datetimeFigureOut">
              <a:rPr lang="en-US" smtClean="0"/>
              <a:t>1/15/2025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5273F4F-D884-468D-974B-DBEC7B5A58B9}" type="slidenum">
              <a:rPr lang="en-US" smtClean="0"/>
              <a:t>‹#›</a:t>
            </a:fld>
            <a:endParaRPr lang="en-US"/>
          </a:p>
        </p:txBody>
      </p:sp>
    </p:spTree>
    <p:extLst>
      <p:ext uri="{BB962C8B-B14F-4D97-AF65-F5344CB8AC3E}">
        <p14:creationId xmlns:p14="http://schemas.microsoft.com/office/powerpoint/2010/main" val="13401692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74FB17F0-A920-41F9-B85D-20D0355B72F8}" type="datetimeFigureOut">
              <a:rPr lang="en-IN" smtClean="0"/>
              <a:t>15-01-2025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BFACD63-91A7-4E2C-9CFA-414CE46CA608}" type="slidenum">
              <a:rPr lang="en-IN" smtClean="0"/>
              <a:t>‹#›</a:t>
            </a:fld>
            <a:endParaRPr lang="en-IN"/>
          </a:p>
        </p:txBody>
      </p:sp>
    </p:spTree>
    <p:extLst>
      <p:ext uri="{BB962C8B-B14F-4D97-AF65-F5344CB8AC3E}">
        <p14:creationId xmlns:p14="http://schemas.microsoft.com/office/powerpoint/2010/main" val="23944505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uides.library.fresnostate.edu/c.php?g=289058&amp;p=720099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39ED-DA61-4D2E-926F-2E4E91D57D50}"/>
              </a:ext>
            </a:extLst>
          </p:cNvPr>
          <p:cNvSpPr>
            <a:spLocks noGrp="1"/>
          </p:cNvSpPr>
          <p:nvPr>
            <p:ph type="title"/>
          </p:nvPr>
        </p:nvSpPr>
        <p:spPr>
          <a:xfrm>
            <a:off x="7255564" y="834888"/>
            <a:ext cx="4314645" cy="1268958"/>
          </a:xfrm>
        </p:spPr>
        <p:txBody>
          <a:bodyPr vert="horz" lIns="91440" tIns="45720" rIns="91440" bIns="45720" rtlCol="0" anchor="b">
            <a:normAutofit fontScale="90000"/>
          </a:bodyPr>
          <a:lstStyle/>
          <a:p>
            <a:pPr algn="ctr"/>
            <a:r>
              <a:rPr lang="en-US" sz="3100" b="1">
                <a:solidFill>
                  <a:schemeClr val="accent6"/>
                </a:solidFill>
                <a:latin typeface="Bahnschrift"/>
                <a:ea typeface="Calibri Light"/>
                <a:cs typeface="Calibri Light"/>
              </a:rPr>
              <a:t>Smart Agriculture Monitoring System: SAMS</a:t>
            </a:r>
            <a:br>
              <a:rPr lang="en-US" sz="3200" b="1">
                <a:ea typeface="Calibri Light"/>
                <a:cs typeface="Calibri Light"/>
              </a:rPr>
            </a:br>
            <a:r>
              <a:rPr lang="en-US" sz="3200" b="1" i="1">
                <a:solidFill>
                  <a:schemeClr val="accent6"/>
                </a:solidFill>
                <a:ea typeface="Calibri Light"/>
                <a:cs typeface="Calibri Light"/>
              </a:rPr>
              <a:t>"</a:t>
            </a:r>
            <a:r>
              <a:rPr lang="en-US" b="1" i="1">
                <a:solidFill>
                  <a:schemeClr val="accent6"/>
                </a:solidFill>
                <a:ea typeface="Calibri Light"/>
                <a:cs typeface="Calibri Light"/>
              </a:rPr>
              <a:t>Your Farm, Our Technology"</a:t>
            </a:r>
            <a:endParaRPr lang="en-US" b="1">
              <a:solidFill>
                <a:schemeClr val="accent6"/>
              </a:solidFill>
              <a:ea typeface="Calibri Light" panose="020F0302020204030204"/>
              <a:cs typeface="Calibri Light" panose="020F0302020204030204"/>
            </a:endParaRPr>
          </a:p>
        </p:txBody>
      </p:sp>
      <p:sp>
        <p:nvSpPr>
          <p:cNvPr id="28" name="Content Placeholder 13">
            <a:extLst>
              <a:ext uri="{FF2B5EF4-FFF2-40B4-BE49-F238E27FC236}">
                <a16:creationId xmlns:a16="http://schemas.microsoft.com/office/drawing/2014/main" id="{A0FFD34F-DD7D-3A9C-760F-C963946BFAC5}"/>
              </a:ext>
            </a:extLst>
          </p:cNvPr>
          <p:cNvSpPr>
            <a:spLocks noGrp="1"/>
          </p:cNvSpPr>
          <p:nvPr>
            <p:ph idx="1"/>
          </p:nvPr>
        </p:nvSpPr>
        <p:spPr>
          <a:xfrm>
            <a:off x="7255563" y="2557587"/>
            <a:ext cx="4314645" cy="3717317"/>
          </a:xfrm>
        </p:spPr>
        <p:txBody>
          <a:bodyPr anchor="t">
            <a:normAutofit fontScale="70000" lnSpcReduction="20000"/>
          </a:bodyPr>
          <a:lstStyle/>
          <a:p>
            <a:pPr marL="0" indent="0" algn="ctr">
              <a:buNone/>
            </a:pPr>
            <a:r>
              <a:rPr lang="en-US" sz="2000" b="1">
                <a:latin typeface="Bahnschrift"/>
                <a:ea typeface="+mn-lt"/>
                <a:cs typeface="+mn-lt"/>
              </a:rPr>
              <a:t>INFORMATION SYSTEMS AND PROJECT MANAGEMENT</a:t>
            </a:r>
            <a:br>
              <a:rPr lang="en-US" sz="2000" b="1">
                <a:latin typeface="Bahnschrift"/>
                <a:ea typeface="+mn-lt"/>
                <a:cs typeface="+mn-lt"/>
              </a:rPr>
            </a:br>
            <a:r>
              <a:rPr lang="en-US" sz="2000" b="1">
                <a:latin typeface="Bahnschrift"/>
                <a:ea typeface="+mn-lt"/>
                <a:cs typeface="+mn-lt"/>
              </a:rPr>
              <a:t>INSY 5373-001</a:t>
            </a:r>
            <a:br>
              <a:rPr lang="en-US" sz="2000" b="1">
                <a:latin typeface="Bahnschrift"/>
                <a:ea typeface="+mn-lt"/>
                <a:cs typeface="+mn-lt"/>
              </a:rPr>
            </a:br>
            <a:r>
              <a:rPr lang="en-US" sz="2000" b="1">
                <a:latin typeface="Bahnschrift"/>
                <a:ea typeface="+mn-lt"/>
                <a:cs typeface="+mn-lt"/>
              </a:rPr>
              <a:t>SPRING 2024</a:t>
            </a:r>
            <a:endParaRPr lang="en-US">
              <a:latin typeface="Bahnschrift"/>
            </a:endParaRPr>
          </a:p>
          <a:p>
            <a:pPr marL="0" indent="0" algn="ctr">
              <a:buNone/>
            </a:pPr>
            <a:endParaRPr lang="en-US" sz="2000" b="1">
              <a:latin typeface="Bahnschrift"/>
              <a:ea typeface="Calibri"/>
              <a:cs typeface="Calibri"/>
            </a:endParaRPr>
          </a:p>
          <a:p>
            <a:pPr marL="0" indent="0" algn="ctr">
              <a:buNone/>
            </a:pPr>
            <a:r>
              <a:rPr lang="en-US" sz="2000" b="1">
                <a:latin typeface="Bahnschrift"/>
                <a:ea typeface="Calibri"/>
                <a:cs typeface="Calibri"/>
              </a:rPr>
              <a:t>Project Group 9</a:t>
            </a:r>
            <a:endParaRPr lang="en-US">
              <a:latin typeface="Bahnschrift"/>
            </a:endParaRPr>
          </a:p>
          <a:p>
            <a:pPr marL="0" indent="0" algn="ctr">
              <a:buNone/>
            </a:pPr>
            <a:r>
              <a:rPr lang="en-US" sz="2300">
                <a:latin typeface="Bahnschrift"/>
                <a:ea typeface="Calibri" panose="020F0502020204030204"/>
                <a:cs typeface="Calibri" panose="020F0502020204030204"/>
              </a:rPr>
              <a:t>Ann Dinh </a:t>
            </a:r>
          </a:p>
          <a:p>
            <a:pPr marL="0" indent="0" algn="ctr">
              <a:buNone/>
            </a:pPr>
            <a:r>
              <a:rPr lang="en-US" sz="2300">
                <a:latin typeface="Bahnschrift"/>
                <a:ea typeface="Calibri" panose="020F0502020204030204"/>
                <a:cs typeface="Calibri" panose="020F0502020204030204"/>
              </a:rPr>
              <a:t>Anjali  Nepal</a:t>
            </a:r>
          </a:p>
          <a:p>
            <a:pPr marL="0" indent="0" algn="ctr">
              <a:buNone/>
            </a:pPr>
            <a:r>
              <a:rPr lang="en-US" sz="2300">
                <a:latin typeface="Bahnschrift"/>
                <a:cs typeface="Calibri"/>
              </a:rPr>
              <a:t>Kaustubh Gawande</a:t>
            </a:r>
            <a:endParaRPr lang="en-US" sz="2300"/>
          </a:p>
          <a:p>
            <a:pPr marL="0" indent="0" algn="ctr">
              <a:buNone/>
            </a:pPr>
            <a:r>
              <a:rPr lang="en-US" sz="2300">
                <a:latin typeface="Bahnschrift"/>
                <a:cs typeface="Calibri"/>
              </a:rPr>
              <a:t>Swathi Manjunatha</a:t>
            </a:r>
          </a:p>
          <a:p>
            <a:pPr marL="0" indent="0" algn="ctr">
              <a:buNone/>
            </a:pPr>
            <a:r>
              <a:rPr lang="en-US" sz="2300" err="1">
                <a:latin typeface="Bahnschrift"/>
                <a:cs typeface="Calibri"/>
              </a:rPr>
              <a:t>Swikriti</a:t>
            </a:r>
            <a:r>
              <a:rPr lang="en-US" sz="2300">
                <a:latin typeface="Bahnschrift"/>
                <a:cs typeface="Calibri"/>
              </a:rPr>
              <a:t> Bhattarai</a:t>
            </a:r>
          </a:p>
          <a:p>
            <a:pPr marL="0" indent="0" algn="ctr">
              <a:buNone/>
            </a:pPr>
            <a:endParaRPr lang="en-US">
              <a:latin typeface="Bahnschrift"/>
              <a:ea typeface="Calibri"/>
              <a:cs typeface="Calibri"/>
            </a:endParaRPr>
          </a:p>
          <a:p>
            <a:pPr marL="0" indent="0" algn="ctr">
              <a:buNone/>
            </a:pPr>
            <a:r>
              <a:rPr lang="en-US" sz="2000" b="1">
                <a:latin typeface="Bahnschrift"/>
                <a:ea typeface="Calibri"/>
                <a:cs typeface="Calibri"/>
              </a:rPr>
              <a:t>Instructor</a:t>
            </a:r>
          </a:p>
          <a:p>
            <a:pPr marL="0" indent="0" algn="ctr">
              <a:buNone/>
            </a:pPr>
            <a:r>
              <a:rPr lang="en-US">
                <a:latin typeface="Bahnschrift"/>
                <a:ea typeface="Calibri"/>
                <a:cs typeface="Calibri"/>
              </a:rPr>
              <a:t>Ramakrishna Koganti</a:t>
            </a:r>
          </a:p>
        </p:txBody>
      </p:sp>
      <p:pic>
        <p:nvPicPr>
          <p:cNvPr id="7" name="Picture 6" descr="A logo of a hand holding a plant&#10;&#10;Description automatically generated">
            <a:extLst>
              <a:ext uri="{FF2B5EF4-FFF2-40B4-BE49-F238E27FC236}">
                <a16:creationId xmlns:a16="http://schemas.microsoft.com/office/drawing/2014/main" id="{F9D90FA4-320B-8668-A172-614B623B4CA8}"/>
              </a:ext>
            </a:extLst>
          </p:cNvPr>
          <p:cNvPicPr>
            <a:picLocks noChangeAspect="1"/>
          </p:cNvPicPr>
          <p:nvPr/>
        </p:nvPicPr>
        <p:blipFill>
          <a:blip r:embed="rId2"/>
          <a:stretch>
            <a:fillRect/>
          </a:stretch>
        </p:blipFill>
        <p:spPr>
          <a:xfrm>
            <a:off x="-31711" y="929"/>
            <a:ext cx="6856373" cy="6856141"/>
          </a:xfrm>
          <a:prstGeom prst="rect">
            <a:avLst/>
          </a:prstGeom>
        </p:spPr>
      </p:pic>
    </p:spTree>
    <p:extLst>
      <p:ext uri="{BB962C8B-B14F-4D97-AF65-F5344CB8AC3E}">
        <p14:creationId xmlns:p14="http://schemas.microsoft.com/office/powerpoint/2010/main" val="271296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4EA1F-572B-7C88-38E6-3E2B0372D2C8}"/>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b="1"/>
              <a:t>SWOT ANALYSIS</a:t>
            </a:r>
          </a:p>
        </p:txBody>
      </p:sp>
      <p:sp>
        <p:nvSpPr>
          <p:cNvPr id="8" name="Rectangle 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12246425-E6C8-4FAD-164B-5A63C658D1C8}"/>
              </a:ext>
            </a:extLst>
          </p:cNvPr>
          <p:cNvGraphicFramePr>
            <a:graphicFrameLocks noGrp="1"/>
          </p:cNvGraphicFramePr>
          <p:nvPr>
            <p:ph idx="1"/>
            <p:extLst>
              <p:ext uri="{D42A27DB-BD31-4B8C-83A1-F6EECF244321}">
                <p14:modId xmlns:p14="http://schemas.microsoft.com/office/powerpoint/2010/main" val="308446353"/>
              </p:ext>
            </p:extLst>
          </p:nvPr>
        </p:nvGraphicFramePr>
        <p:xfrm>
          <a:off x="838200" y="2269198"/>
          <a:ext cx="10515601" cy="3671662"/>
        </p:xfrm>
        <a:graphic>
          <a:graphicData uri="http://schemas.openxmlformats.org/drawingml/2006/table">
            <a:tbl>
              <a:tblPr firstRow="1" bandRow="1">
                <a:tableStyleId>{16D9F66E-5EB9-4882-86FB-DCBF35E3C3E4}</a:tableStyleId>
              </a:tblPr>
              <a:tblGrid>
                <a:gridCol w="4841307">
                  <a:extLst>
                    <a:ext uri="{9D8B030D-6E8A-4147-A177-3AD203B41FA5}">
                      <a16:colId xmlns:a16="http://schemas.microsoft.com/office/drawing/2014/main" val="1788966195"/>
                    </a:ext>
                  </a:extLst>
                </a:gridCol>
                <a:gridCol w="5674294">
                  <a:extLst>
                    <a:ext uri="{9D8B030D-6E8A-4147-A177-3AD203B41FA5}">
                      <a16:colId xmlns:a16="http://schemas.microsoft.com/office/drawing/2014/main" val="1437103950"/>
                    </a:ext>
                  </a:extLst>
                </a:gridCol>
              </a:tblGrid>
              <a:tr h="1835831">
                <a:tc>
                  <a:txBody>
                    <a:bodyPr/>
                    <a:lstStyle/>
                    <a:p>
                      <a:pPr algn="ctr"/>
                      <a:r>
                        <a:rPr lang="en-US" sz="2200">
                          <a:solidFill>
                            <a:schemeClr val="accent2"/>
                          </a:solidFill>
                        </a:rPr>
                        <a:t>Strengths</a:t>
                      </a:r>
                    </a:p>
                    <a:p>
                      <a:pPr marL="285750" indent="-285750">
                        <a:buFont typeface="Arial" panose="020B0604020202020204" pitchFamily="34" charset="0"/>
                        <a:buChar char="•"/>
                      </a:pPr>
                      <a:r>
                        <a:rPr lang="en-US" sz="2200" b="1"/>
                        <a:t>Enhanced Productivity</a:t>
                      </a:r>
                    </a:p>
                    <a:p>
                      <a:pPr marL="285750" indent="-285750">
                        <a:buFont typeface="Arial" panose="020B0604020202020204" pitchFamily="34" charset="0"/>
                        <a:buChar char="•"/>
                      </a:pPr>
                      <a:r>
                        <a:rPr lang="en-US" sz="2200" b="1"/>
                        <a:t>Resource Efficiency</a:t>
                      </a:r>
                    </a:p>
                    <a:p>
                      <a:pPr marL="285750" indent="-285750">
                        <a:buFont typeface="Arial" panose="020B0604020202020204" pitchFamily="34" charset="0"/>
                        <a:buChar char="•"/>
                      </a:pPr>
                      <a:r>
                        <a:rPr lang="en-US" sz="2200" b="1"/>
                        <a:t>Resilience to Climate Change</a:t>
                      </a:r>
                    </a:p>
                    <a:p>
                      <a:pPr marL="285750" indent="-285750">
                        <a:buFont typeface="Arial" panose="020B0604020202020204" pitchFamily="34" charset="0"/>
                        <a:buChar char="•"/>
                      </a:pPr>
                      <a:r>
                        <a:rPr lang="en-US" sz="2200" b="1"/>
                        <a:t>Technological Innovation</a:t>
                      </a:r>
                      <a:endParaRPr lang="en-US" sz="2200"/>
                    </a:p>
                  </a:txBody>
                  <a:tcPr marL="110553" marR="110553" marT="55277" marB="55277"/>
                </a:tc>
                <a:tc>
                  <a:txBody>
                    <a:bodyPr/>
                    <a:lstStyle/>
                    <a:p>
                      <a:pPr algn="ctr"/>
                      <a:r>
                        <a:rPr lang="en-US" sz="2200">
                          <a:solidFill>
                            <a:schemeClr val="accent2"/>
                          </a:solidFill>
                        </a:rPr>
                        <a:t>Weaknesses</a:t>
                      </a:r>
                    </a:p>
                    <a:p>
                      <a:pPr marL="285750" indent="-285750">
                        <a:buFont typeface="Arial" panose="020B0604020202020204" pitchFamily="34" charset="0"/>
                        <a:buChar char="•"/>
                      </a:pPr>
                      <a:r>
                        <a:rPr lang="en-US" sz="2200" b="1"/>
                        <a:t>Initial Investment Costs</a:t>
                      </a:r>
                    </a:p>
                    <a:p>
                      <a:pPr marL="285750" indent="-285750">
                        <a:buFont typeface="Arial" panose="020B0604020202020204" pitchFamily="34" charset="0"/>
                        <a:buChar char="•"/>
                      </a:pPr>
                      <a:r>
                        <a:rPr lang="en-US" sz="2200" b="1"/>
                        <a:t>Technical Complexity</a:t>
                      </a:r>
                    </a:p>
                    <a:p>
                      <a:pPr marL="285750" indent="-285750">
                        <a:buFont typeface="Arial" panose="020B0604020202020204" pitchFamily="34" charset="0"/>
                        <a:buChar char="•"/>
                      </a:pPr>
                      <a:r>
                        <a:rPr lang="en-US" sz="2200" b="1"/>
                        <a:t>Data Privacy and Security Concerns</a:t>
                      </a:r>
                    </a:p>
                    <a:p>
                      <a:pPr marL="285750" indent="-285750">
                        <a:buFont typeface="Arial" panose="020B0604020202020204" pitchFamily="34" charset="0"/>
                        <a:buChar char="•"/>
                      </a:pPr>
                      <a:r>
                        <a:rPr lang="en-US" sz="2200" b="1"/>
                        <a:t>Dependency on Connectivity</a:t>
                      </a:r>
                      <a:endParaRPr lang="en-US" sz="1400"/>
                    </a:p>
                  </a:txBody>
                  <a:tcPr marL="110553" marR="110553" marT="55277" marB="55277"/>
                </a:tc>
                <a:extLst>
                  <a:ext uri="{0D108BD9-81ED-4DB2-BD59-A6C34878D82A}">
                    <a16:rowId xmlns:a16="http://schemas.microsoft.com/office/drawing/2014/main" val="2942973451"/>
                  </a:ext>
                </a:extLst>
              </a:tr>
              <a:tr h="1835831">
                <a:tc>
                  <a:txBody>
                    <a:bodyPr/>
                    <a:lstStyle/>
                    <a:p>
                      <a:pPr algn="ctr"/>
                      <a:r>
                        <a:rPr lang="en-US" sz="2200" b="1">
                          <a:solidFill>
                            <a:schemeClr val="accent2"/>
                          </a:solidFill>
                        </a:rPr>
                        <a:t>Opportunities</a:t>
                      </a:r>
                    </a:p>
                    <a:p>
                      <a:pPr marL="285750" indent="-285750">
                        <a:buFont typeface="Arial" panose="020B0604020202020204" pitchFamily="34" charset="0"/>
                        <a:buChar char="•"/>
                      </a:pPr>
                      <a:r>
                        <a:rPr lang="en-US" sz="2200" b="1"/>
                        <a:t>Market Growth</a:t>
                      </a:r>
                    </a:p>
                    <a:p>
                      <a:pPr marL="285750" indent="-285750">
                        <a:buFont typeface="Arial" panose="020B0604020202020204" pitchFamily="34" charset="0"/>
                        <a:buChar char="•"/>
                      </a:pPr>
                      <a:r>
                        <a:rPr lang="en-US" sz="2200" b="1"/>
                        <a:t>Partnerships and Collaboration</a:t>
                      </a:r>
                    </a:p>
                    <a:p>
                      <a:pPr marL="285750" indent="-285750">
                        <a:buFont typeface="Arial" panose="020B0604020202020204" pitchFamily="34" charset="0"/>
                        <a:buChar char="•"/>
                      </a:pPr>
                      <a:r>
                        <a:rPr lang="en-US" sz="2200" b="1"/>
                        <a:t>Policy Support and Incentives</a:t>
                      </a:r>
                    </a:p>
                    <a:p>
                      <a:pPr marL="285750" indent="-285750">
                        <a:buFont typeface="Arial" panose="020B0604020202020204" pitchFamily="34" charset="0"/>
                        <a:buChar char="•"/>
                      </a:pPr>
                      <a:r>
                        <a:rPr lang="en-US" sz="2200" b="1"/>
                        <a:t>Customization and Scalability</a:t>
                      </a:r>
                      <a:endParaRPr lang="en-US" sz="2200"/>
                    </a:p>
                  </a:txBody>
                  <a:tcPr marL="110553" marR="110553" marT="55277" marB="55277"/>
                </a:tc>
                <a:tc>
                  <a:txBody>
                    <a:bodyPr/>
                    <a:lstStyle/>
                    <a:p>
                      <a:pPr algn="ctr"/>
                      <a:r>
                        <a:rPr lang="en-US" sz="2200" b="1">
                          <a:solidFill>
                            <a:schemeClr val="accent2"/>
                          </a:solidFill>
                        </a:rPr>
                        <a:t>Threats</a:t>
                      </a:r>
                    </a:p>
                    <a:p>
                      <a:pPr marL="285750" indent="-285750">
                        <a:buFont typeface="Arial" panose="020B0604020202020204" pitchFamily="34" charset="0"/>
                        <a:buChar char="•"/>
                      </a:pPr>
                      <a:r>
                        <a:rPr lang="en-US" sz="2200" b="1"/>
                        <a:t>Market Competition</a:t>
                      </a:r>
                    </a:p>
                    <a:p>
                      <a:pPr marL="285750" indent="-285750">
                        <a:buFont typeface="Arial" panose="020B0604020202020204" pitchFamily="34" charset="0"/>
                        <a:buChar char="•"/>
                      </a:pPr>
                      <a:r>
                        <a:rPr lang="en-US" sz="2200" b="1"/>
                        <a:t>Regulatory Compliance</a:t>
                      </a:r>
                    </a:p>
                    <a:p>
                      <a:pPr marL="285750" indent="-285750">
                        <a:buFont typeface="Arial" panose="020B0604020202020204" pitchFamily="34" charset="0"/>
                        <a:buChar char="•"/>
                      </a:pPr>
                      <a:r>
                        <a:rPr lang="en-US" sz="2200" b="1"/>
                        <a:t>Resistance to Change</a:t>
                      </a:r>
                    </a:p>
                    <a:p>
                      <a:pPr marL="285750" indent="-285750">
                        <a:buFont typeface="Arial" panose="020B0604020202020204" pitchFamily="34" charset="0"/>
                        <a:buChar char="•"/>
                      </a:pPr>
                      <a:r>
                        <a:rPr lang="en-US" sz="2200" b="1"/>
                        <a:t>Technological Risks</a:t>
                      </a:r>
                      <a:endParaRPr lang="en-US" sz="2200"/>
                    </a:p>
                  </a:txBody>
                  <a:tcPr marL="110553" marR="110553" marT="55277" marB="55277"/>
                </a:tc>
                <a:extLst>
                  <a:ext uri="{0D108BD9-81ED-4DB2-BD59-A6C34878D82A}">
                    <a16:rowId xmlns:a16="http://schemas.microsoft.com/office/drawing/2014/main" val="2719205065"/>
                  </a:ext>
                </a:extLst>
              </a:tr>
            </a:tbl>
          </a:graphicData>
        </a:graphic>
      </p:graphicFrame>
      <p:sp>
        <p:nvSpPr>
          <p:cNvPr id="3" name="TextBox 2">
            <a:extLst>
              <a:ext uri="{FF2B5EF4-FFF2-40B4-BE49-F238E27FC236}">
                <a16:creationId xmlns:a16="http://schemas.microsoft.com/office/drawing/2014/main" id="{152425B4-054E-C5C3-F47B-7C19635A74D5}"/>
              </a:ext>
            </a:extLst>
          </p:cNvPr>
          <p:cNvSpPr txBox="1"/>
          <p:nvPr/>
        </p:nvSpPr>
        <p:spPr>
          <a:xfrm>
            <a:off x="1264227" y="6269181"/>
            <a:ext cx="2667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imes New Roman"/>
                <a:cs typeface="Times New Roman"/>
              </a:rPr>
              <a:t>(Fresno State Library 2024)</a:t>
            </a:r>
            <a:endParaRPr lang="en-US"/>
          </a:p>
        </p:txBody>
      </p:sp>
      <p:pic>
        <p:nvPicPr>
          <p:cNvPr id="5" name="Graphic 4" descr="Farmer female with solid fill">
            <a:extLst>
              <a:ext uri="{FF2B5EF4-FFF2-40B4-BE49-F238E27FC236}">
                <a16:creationId xmlns:a16="http://schemas.microsoft.com/office/drawing/2014/main" id="{5157E21C-62C5-43AC-7104-E8A2D981AB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6982" y="350982"/>
            <a:ext cx="914400" cy="914400"/>
          </a:xfrm>
          <a:prstGeom prst="rect">
            <a:avLst/>
          </a:prstGeom>
        </p:spPr>
      </p:pic>
    </p:spTree>
    <p:extLst>
      <p:ext uri="{BB962C8B-B14F-4D97-AF65-F5344CB8AC3E}">
        <p14:creationId xmlns:p14="http://schemas.microsoft.com/office/powerpoint/2010/main" val="204941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screen shot of a computer&#10;&#10;Description automatically generated">
            <a:extLst>
              <a:ext uri="{FF2B5EF4-FFF2-40B4-BE49-F238E27FC236}">
                <a16:creationId xmlns:a16="http://schemas.microsoft.com/office/drawing/2014/main" id="{8F0F8713-457C-DC33-67F7-D4DA781FD1C3}"/>
              </a:ext>
            </a:extLst>
          </p:cNvPr>
          <p:cNvPicPr>
            <a:picLocks noGrp="1" noChangeAspect="1"/>
          </p:cNvPicPr>
          <p:nvPr>
            <p:ph idx="1"/>
          </p:nvPr>
        </p:nvPicPr>
        <p:blipFill>
          <a:blip r:embed="rId2"/>
          <a:stretch>
            <a:fillRect/>
          </a:stretch>
        </p:blipFill>
        <p:spPr>
          <a:xfrm>
            <a:off x="643467" y="689102"/>
            <a:ext cx="10905066" cy="5479794"/>
          </a:xfrm>
          <a:prstGeom prst="rect">
            <a:avLst/>
          </a:prstGeom>
        </p:spPr>
      </p:pic>
      <p:sp>
        <p:nvSpPr>
          <p:cNvPr id="8" name="TextBox 7">
            <a:extLst>
              <a:ext uri="{FF2B5EF4-FFF2-40B4-BE49-F238E27FC236}">
                <a16:creationId xmlns:a16="http://schemas.microsoft.com/office/drawing/2014/main" id="{A07C8036-AB21-7A0F-270D-3FFAD87F0EAA}"/>
              </a:ext>
            </a:extLst>
          </p:cNvPr>
          <p:cNvSpPr txBox="1"/>
          <p:nvPr/>
        </p:nvSpPr>
        <p:spPr>
          <a:xfrm>
            <a:off x="1390221" y="137645"/>
            <a:ext cx="60564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Work Breakdown Structure (WBS)</a:t>
            </a:r>
          </a:p>
        </p:txBody>
      </p:sp>
    </p:spTree>
    <p:extLst>
      <p:ext uri="{BB962C8B-B14F-4D97-AF65-F5344CB8AC3E}">
        <p14:creationId xmlns:p14="http://schemas.microsoft.com/office/powerpoint/2010/main" val="122783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143" name="Content Placeholder 71">
            <a:extLst>
              <a:ext uri="{FF2B5EF4-FFF2-40B4-BE49-F238E27FC236}">
                <a16:creationId xmlns:a16="http://schemas.microsoft.com/office/drawing/2014/main" id="{5865C3C4-C7C1-C4FA-3B60-89FE84E88836}"/>
              </a:ext>
            </a:extLst>
          </p:cNvPr>
          <p:cNvPicPr>
            <a:picLocks noChangeAspect="1"/>
          </p:cNvPicPr>
          <p:nvPr/>
        </p:nvPicPr>
        <p:blipFill rotWithShape="1">
          <a:blip r:embed="rId3"/>
          <a:srcRect l="4421" r="-48" b="-161"/>
          <a:stretch/>
        </p:blipFill>
        <p:spPr>
          <a:xfrm>
            <a:off x="902628" y="-4197"/>
            <a:ext cx="5897101" cy="6876917"/>
          </a:xfrm>
          <a:prstGeom prst="rect">
            <a:avLst/>
          </a:prstGeom>
        </p:spPr>
      </p:pic>
      <p:sp>
        <p:nvSpPr>
          <p:cNvPr id="172" name="Content Placeholder 146">
            <a:extLst>
              <a:ext uri="{FF2B5EF4-FFF2-40B4-BE49-F238E27FC236}">
                <a16:creationId xmlns:a16="http://schemas.microsoft.com/office/drawing/2014/main" id="{F7C91BE6-3E7B-6698-6CFE-69774804A298}"/>
              </a:ext>
            </a:extLst>
          </p:cNvPr>
          <p:cNvSpPr>
            <a:spLocks noGrp="1"/>
          </p:cNvSpPr>
          <p:nvPr>
            <p:ph idx="1"/>
          </p:nvPr>
        </p:nvSpPr>
        <p:spPr>
          <a:xfrm>
            <a:off x="7599720" y="632543"/>
            <a:ext cx="4049476" cy="6041270"/>
          </a:xfrm>
        </p:spPr>
        <p:txBody>
          <a:bodyPr vert="horz" lIns="91440" tIns="45720" rIns="91440" bIns="45720" rtlCol="0" anchor="t">
            <a:normAutofit/>
          </a:bodyPr>
          <a:lstStyle/>
          <a:p>
            <a:pPr marL="0" indent="0">
              <a:buNone/>
            </a:pPr>
            <a:r>
              <a:rPr lang="en-US" sz="5400"/>
              <a:t>	</a:t>
            </a:r>
          </a:p>
          <a:p>
            <a:pPr marL="0" indent="0">
              <a:buNone/>
            </a:pPr>
            <a:r>
              <a:rPr lang="en-US" sz="4400">
                <a:solidFill>
                  <a:schemeClr val="bg1"/>
                </a:solidFill>
              </a:rPr>
              <a:t>Responsibility Matrix </a:t>
            </a:r>
            <a:endParaRPr lang="en-US" sz="4400">
              <a:solidFill>
                <a:schemeClr val="bg1"/>
              </a:solidFill>
              <a:ea typeface="Calibri"/>
              <a:cs typeface="Calibri"/>
            </a:endParaRPr>
          </a:p>
        </p:txBody>
      </p:sp>
    </p:spTree>
    <p:extLst>
      <p:ext uri="{BB962C8B-B14F-4D97-AF65-F5344CB8AC3E}">
        <p14:creationId xmlns:p14="http://schemas.microsoft.com/office/powerpoint/2010/main" val="559881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917C-126B-2221-7747-F171D82EDC84}"/>
              </a:ext>
            </a:extLst>
          </p:cNvPr>
          <p:cNvSpPr>
            <a:spLocks noGrp="1"/>
          </p:cNvSpPr>
          <p:nvPr>
            <p:ph type="title" idx="4294967295"/>
          </p:nvPr>
        </p:nvSpPr>
        <p:spPr>
          <a:xfrm>
            <a:off x="905774" y="393940"/>
            <a:ext cx="8596313" cy="1320800"/>
          </a:xfrm>
        </p:spPr>
        <p:txBody>
          <a:bodyPr/>
          <a:lstStyle/>
          <a:p>
            <a:r>
              <a:rPr lang="en-US" b="1">
                <a:cs typeface="Calibri Light"/>
              </a:rPr>
              <a:t>Network Diagram </a:t>
            </a:r>
          </a:p>
        </p:txBody>
      </p:sp>
      <p:sp>
        <p:nvSpPr>
          <p:cNvPr id="4" name="Rectangle 3">
            <a:extLst>
              <a:ext uri="{FF2B5EF4-FFF2-40B4-BE49-F238E27FC236}">
                <a16:creationId xmlns:a16="http://schemas.microsoft.com/office/drawing/2014/main" id="{946F19B2-F836-6A1D-0DE7-34501D1AA240}"/>
              </a:ext>
            </a:extLst>
          </p:cNvPr>
          <p:cNvSpPr/>
          <p:nvPr/>
        </p:nvSpPr>
        <p:spPr>
          <a:xfrm>
            <a:off x="295275" y="2981325"/>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93B4F6-3C52-4283-2477-E6EFB06F7F97}"/>
              </a:ext>
            </a:extLst>
          </p:cNvPr>
          <p:cNvSpPr/>
          <p:nvPr/>
        </p:nvSpPr>
        <p:spPr>
          <a:xfrm>
            <a:off x="304800" y="2990850"/>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F50589-5A70-3169-BDE0-F03D9D4B960F}"/>
              </a:ext>
            </a:extLst>
          </p:cNvPr>
          <p:cNvSpPr/>
          <p:nvPr/>
        </p:nvSpPr>
        <p:spPr>
          <a:xfrm>
            <a:off x="295275" y="3686174"/>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05890EC-C663-5757-062A-8783D00B984D}"/>
              </a:ext>
            </a:extLst>
          </p:cNvPr>
          <p:cNvCxnSpPr/>
          <p:nvPr/>
        </p:nvCxnSpPr>
        <p:spPr>
          <a:xfrm>
            <a:off x="647700" y="300037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53537C7-986C-DED1-F765-F1072EBC50CE}"/>
              </a:ext>
            </a:extLst>
          </p:cNvPr>
          <p:cNvCxnSpPr>
            <a:cxnSpLocks/>
          </p:cNvCxnSpPr>
          <p:nvPr/>
        </p:nvCxnSpPr>
        <p:spPr>
          <a:xfrm>
            <a:off x="1247775" y="29813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C51A03C-FC9D-9FE8-9E2D-C49FD00D2739}"/>
              </a:ext>
            </a:extLst>
          </p:cNvPr>
          <p:cNvSpPr/>
          <p:nvPr/>
        </p:nvSpPr>
        <p:spPr>
          <a:xfrm>
            <a:off x="9620249" y="742949"/>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E8D58F-C2B9-F5B1-DDD8-EC2CF131EC1F}"/>
              </a:ext>
            </a:extLst>
          </p:cNvPr>
          <p:cNvSpPr/>
          <p:nvPr/>
        </p:nvSpPr>
        <p:spPr>
          <a:xfrm>
            <a:off x="9629775" y="752475"/>
            <a:ext cx="1314450" cy="3810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29B1DF-81EA-4EAB-3FE2-4A694FFDC597}"/>
              </a:ext>
            </a:extLst>
          </p:cNvPr>
          <p:cNvSpPr/>
          <p:nvPr/>
        </p:nvSpPr>
        <p:spPr>
          <a:xfrm>
            <a:off x="9620249" y="1447799"/>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3C2141A-989D-2769-9B93-089D748BB9C9}"/>
              </a:ext>
            </a:extLst>
          </p:cNvPr>
          <p:cNvCxnSpPr>
            <a:cxnSpLocks/>
          </p:cNvCxnSpPr>
          <p:nvPr/>
        </p:nvCxnSpPr>
        <p:spPr>
          <a:xfrm>
            <a:off x="10020299" y="75247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85938B-D6A7-6F0B-EE7A-F395F4FA5669}"/>
              </a:ext>
            </a:extLst>
          </p:cNvPr>
          <p:cNvCxnSpPr>
            <a:cxnSpLocks/>
          </p:cNvCxnSpPr>
          <p:nvPr/>
        </p:nvCxnSpPr>
        <p:spPr>
          <a:xfrm>
            <a:off x="10506074" y="75247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83EE995-252A-7074-8A28-0C2692A26D74}"/>
              </a:ext>
            </a:extLst>
          </p:cNvPr>
          <p:cNvSpPr/>
          <p:nvPr/>
        </p:nvSpPr>
        <p:spPr>
          <a:xfrm>
            <a:off x="2476499" y="1904999"/>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03B2A9-7BF3-037A-2400-0BF0F4A71EDB}"/>
              </a:ext>
            </a:extLst>
          </p:cNvPr>
          <p:cNvSpPr/>
          <p:nvPr/>
        </p:nvSpPr>
        <p:spPr>
          <a:xfrm>
            <a:off x="2486025" y="1914525"/>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9667FB-32F7-1D61-A758-42AAC3B7C3C4}"/>
              </a:ext>
            </a:extLst>
          </p:cNvPr>
          <p:cNvSpPr/>
          <p:nvPr/>
        </p:nvSpPr>
        <p:spPr>
          <a:xfrm>
            <a:off x="2476499" y="2609849"/>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A20A4FC-AC38-2D31-C3E2-908BAE27308C}"/>
              </a:ext>
            </a:extLst>
          </p:cNvPr>
          <p:cNvCxnSpPr>
            <a:cxnSpLocks/>
          </p:cNvCxnSpPr>
          <p:nvPr/>
        </p:nvCxnSpPr>
        <p:spPr>
          <a:xfrm>
            <a:off x="2809874" y="19145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516CA4E-C432-D131-BFCE-C703A9D48C49}"/>
              </a:ext>
            </a:extLst>
          </p:cNvPr>
          <p:cNvCxnSpPr>
            <a:cxnSpLocks/>
          </p:cNvCxnSpPr>
          <p:nvPr/>
        </p:nvCxnSpPr>
        <p:spPr>
          <a:xfrm>
            <a:off x="3448049" y="19145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24BC29C-5D3C-145A-8551-F7A9171A8C81}"/>
              </a:ext>
            </a:extLst>
          </p:cNvPr>
          <p:cNvSpPr/>
          <p:nvPr/>
        </p:nvSpPr>
        <p:spPr>
          <a:xfrm>
            <a:off x="2514600" y="3524249"/>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092D780-5C89-D6EE-7C19-7C74256DCD71}"/>
              </a:ext>
            </a:extLst>
          </p:cNvPr>
          <p:cNvSpPr/>
          <p:nvPr/>
        </p:nvSpPr>
        <p:spPr>
          <a:xfrm>
            <a:off x="2524125" y="3533775"/>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76BD8E5-50D9-5E8D-D4D8-B9AADA5DEAC9}"/>
              </a:ext>
            </a:extLst>
          </p:cNvPr>
          <p:cNvSpPr/>
          <p:nvPr/>
        </p:nvSpPr>
        <p:spPr>
          <a:xfrm>
            <a:off x="2514600" y="4229099"/>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1FFB0C6-00BC-BF86-64AD-711F1D8B3E9C}"/>
              </a:ext>
            </a:extLst>
          </p:cNvPr>
          <p:cNvCxnSpPr>
            <a:cxnSpLocks/>
          </p:cNvCxnSpPr>
          <p:nvPr/>
        </p:nvCxnSpPr>
        <p:spPr>
          <a:xfrm>
            <a:off x="2857499" y="35147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894586-E055-D2C6-543E-4E561EE0B591}"/>
              </a:ext>
            </a:extLst>
          </p:cNvPr>
          <p:cNvCxnSpPr>
            <a:cxnSpLocks/>
          </p:cNvCxnSpPr>
          <p:nvPr/>
        </p:nvCxnSpPr>
        <p:spPr>
          <a:xfrm>
            <a:off x="3495674" y="353377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CEBAF0E-9D85-418D-E539-D88B1FCC53DE}"/>
              </a:ext>
            </a:extLst>
          </p:cNvPr>
          <p:cNvSpPr/>
          <p:nvPr/>
        </p:nvSpPr>
        <p:spPr>
          <a:xfrm>
            <a:off x="2562225" y="5191124"/>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787F8E7-126F-AD76-B722-57B310FFD5FD}"/>
              </a:ext>
            </a:extLst>
          </p:cNvPr>
          <p:cNvSpPr/>
          <p:nvPr/>
        </p:nvSpPr>
        <p:spPr>
          <a:xfrm>
            <a:off x="2571749" y="5200650"/>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55D5DD-3F97-ABE3-0C35-5F22A4782D3D}"/>
              </a:ext>
            </a:extLst>
          </p:cNvPr>
          <p:cNvSpPr/>
          <p:nvPr/>
        </p:nvSpPr>
        <p:spPr>
          <a:xfrm>
            <a:off x="2562225" y="5895974"/>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B2C65AE8-3F3A-4E80-CE33-B201323A4B3C}"/>
              </a:ext>
            </a:extLst>
          </p:cNvPr>
          <p:cNvCxnSpPr>
            <a:cxnSpLocks/>
          </p:cNvCxnSpPr>
          <p:nvPr/>
        </p:nvCxnSpPr>
        <p:spPr>
          <a:xfrm>
            <a:off x="2905124" y="5219700"/>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4A346C6-D7F3-1205-3D13-6216A5F28F71}"/>
              </a:ext>
            </a:extLst>
          </p:cNvPr>
          <p:cNvCxnSpPr>
            <a:cxnSpLocks/>
          </p:cNvCxnSpPr>
          <p:nvPr/>
        </p:nvCxnSpPr>
        <p:spPr>
          <a:xfrm>
            <a:off x="3495674" y="5200650"/>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94B8228-77A4-E16A-7826-39409B7106E2}"/>
              </a:ext>
            </a:extLst>
          </p:cNvPr>
          <p:cNvSpPr/>
          <p:nvPr/>
        </p:nvSpPr>
        <p:spPr>
          <a:xfrm>
            <a:off x="5838825" y="5229224"/>
            <a:ext cx="1457325" cy="12573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E5286DF-F91C-0E9F-7B56-18B86AC08ADA}"/>
              </a:ext>
            </a:extLst>
          </p:cNvPr>
          <p:cNvSpPr/>
          <p:nvPr/>
        </p:nvSpPr>
        <p:spPr>
          <a:xfrm>
            <a:off x="5838824" y="5229225"/>
            <a:ext cx="1457325" cy="485775"/>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534C58F-D49C-F0BC-FDAA-3996B9816CAF}"/>
              </a:ext>
            </a:extLst>
          </p:cNvPr>
          <p:cNvSpPr/>
          <p:nvPr/>
        </p:nvSpPr>
        <p:spPr>
          <a:xfrm>
            <a:off x="5838825" y="6076949"/>
            <a:ext cx="1457325" cy="40957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30D0922-76B0-99A4-B448-D945B9DF6744}"/>
              </a:ext>
            </a:extLst>
          </p:cNvPr>
          <p:cNvCxnSpPr>
            <a:cxnSpLocks/>
          </p:cNvCxnSpPr>
          <p:nvPr/>
        </p:nvCxnSpPr>
        <p:spPr>
          <a:xfrm>
            <a:off x="6191249" y="5219700"/>
            <a:ext cx="19050" cy="12477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8369E97-9198-A5C7-873D-D5D74E149E6A}"/>
              </a:ext>
            </a:extLst>
          </p:cNvPr>
          <p:cNvCxnSpPr>
            <a:cxnSpLocks/>
          </p:cNvCxnSpPr>
          <p:nvPr/>
        </p:nvCxnSpPr>
        <p:spPr>
          <a:xfrm>
            <a:off x="6886574" y="5229225"/>
            <a:ext cx="19050" cy="12477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839F115-8031-72EE-7943-493F00D28A22}"/>
              </a:ext>
            </a:extLst>
          </p:cNvPr>
          <p:cNvSpPr/>
          <p:nvPr/>
        </p:nvSpPr>
        <p:spPr>
          <a:xfrm>
            <a:off x="4981575" y="3381374"/>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FADCE62-A55A-299F-C718-2F7085186978}"/>
              </a:ext>
            </a:extLst>
          </p:cNvPr>
          <p:cNvSpPr/>
          <p:nvPr/>
        </p:nvSpPr>
        <p:spPr>
          <a:xfrm>
            <a:off x="4991099" y="3390900"/>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42CF54D-7395-D8D2-5292-CBBE5C7E2C58}"/>
              </a:ext>
            </a:extLst>
          </p:cNvPr>
          <p:cNvSpPr/>
          <p:nvPr/>
        </p:nvSpPr>
        <p:spPr>
          <a:xfrm>
            <a:off x="4981575" y="4086224"/>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D16BACDD-02FF-AA7C-D473-9A3DEB4E913F}"/>
              </a:ext>
            </a:extLst>
          </p:cNvPr>
          <p:cNvCxnSpPr>
            <a:cxnSpLocks/>
          </p:cNvCxnSpPr>
          <p:nvPr/>
        </p:nvCxnSpPr>
        <p:spPr>
          <a:xfrm>
            <a:off x="5324474" y="34004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F1AC1F2-5B6B-83B9-C25F-F77EEC03510F}"/>
              </a:ext>
            </a:extLst>
          </p:cNvPr>
          <p:cNvCxnSpPr>
            <a:cxnSpLocks/>
          </p:cNvCxnSpPr>
          <p:nvPr/>
        </p:nvCxnSpPr>
        <p:spPr>
          <a:xfrm>
            <a:off x="5962649" y="3371850"/>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70C5F51-D729-271E-0FDD-C719FB3156BA}"/>
              </a:ext>
            </a:extLst>
          </p:cNvPr>
          <p:cNvSpPr/>
          <p:nvPr/>
        </p:nvSpPr>
        <p:spPr>
          <a:xfrm>
            <a:off x="7067549" y="3400424"/>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EC8E1D9-0214-8DAF-6BA3-DBE3D032A81E}"/>
              </a:ext>
            </a:extLst>
          </p:cNvPr>
          <p:cNvSpPr/>
          <p:nvPr/>
        </p:nvSpPr>
        <p:spPr>
          <a:xfrm>
            <a:off x="7077074" y="3409950"/>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356C7B-E0C4-0E2E-A1B8-3377BD42BC92}"/>
              </a:ext>
            </a:extLst>
          </p:cNvPr>
          <p:cNvSpPr/>
          <p:nvPr/>
        </p:nvSpPr>
        <p:spPr>
          <a:xfrm>
            <a:off x="7067549" y="4105274"/>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0D7101F7-78DF-0AF4-F066-7191303EB253}"/>
              </a:ext>
            </a:extLst>
          </p:cNvPr>
          <p:cNvCxnSpPr>
            <a:cxnSpLocks/>
          </p:cNvCxnSpPr>
          <p:nvPr/>
        </p:nvCxnSpPr>
        <p:spPr>
          <a:xfrm>
            <a:off x="7410449" y="34004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174E064-745C-367E-FC4B-77209718BD5E}"/>
              </a:ext>
            </a:extLst>
          </p:cNvPr>
          <p:cNvCxnSpPr>
            <a:cxnSpLocks/>
          </p:cNvCxnSpPr>
          <p:nvPr/>
        </p:nvCxnSpPr>
        <p:spPr>
          <a:xfrm>
            <a:off x="8010524" y="3409950"/>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81C3B51-3265-B8E8-9247-1EB3DED23588}"/>
              </a:ext>
            </a:extLst>
          </p:cNvPr>
          <p:cNvSpPr/>
          <p:nvPr/>
        </p:nvSpPr>
        <p:spPr>
          <a:xfrm>
            <a:off x="8610599" y="5191124"/>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26526BA-7C6E-E917-AA6B-B69FA0A154E3}"/>
              </a:ext>
            </a:extLst>
          </p:cNvPr>
          <p:cNvSpPr/>
          <p:nvPr/>
        </p:nvSpPr>
        <p:spPr>
          <a:xfrm>
            <a:off x="8620124" y="5200650"/>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00CD1A4-0A80-131F-3D2A-F22EA00A0F3F}"/>
              </a:ext>
            </a:extLst>
          </p:cNvPr>
          <p:cNvSpPr/>
          <p:nvPr/>
        </p:nvSpPr>
        <p:spPr>
          <a:xfrm>
            <a:off x="8610599" y="5895974"/>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ADD4A5AE-1108-A9E9-CEDD-3F5FE3E227E3}"/>
              </a:ext>
            </a:extLst>
          </p:cNvPr>
          <p:cNvCxnSpPr>
            <a:cxnSpLocks/>
          </p:cNvCxnSpPr>
          <p:nvPr/>
        </p:nvCxnSpPr>
        <p:spPr>
          <a:xfrm>
            <a:off x="8982074" y="52292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FC5AC25-7D60-DCAD-6657-EFB7F8E6607D}"/>
              </a:ext>
            </a:extLst>
          </p:cNvPr>
          <p:cNvCxnSpPr>
            <a:cxnSpLocks/>
          </p:cNvCxnSpPr>
          <p:nvPr/>
        </p:nvCxnSpPr>
        <p:spPr>
          <a:xfrm>
            <a:off x="9572624" y="5200650"/>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78939DA-C481-53C6-C230-1C6A7339F08D}"/>
              </a:ext>
            </a:extLst>
          </p:cNvPr>
          <p:cNvSpPr/>
          <p:nvPr/>
        </p:nvSpPr>
        <p:spPr>
          <a:xfrm>
            <a:off x="9620249" y="3409949"/>
            <a:ext cx="1333500" cy="104775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C14F9DF-30FC-DF8E-2C9D-4139B8DCBFA4}"/>
              </a:ext>
            </a:extLst>
          </p:cNvPr>
          <p:cNvSpPr/>
          <p:nvPr/>
        </p:nvSpPr>
        <p:spPr>
          <a:xfrm>
            <a:off x="9629774" y="3419475"/>
            <a:ext cx="1314450" cy="38100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DEE4480-7B6C-68E2-5665-97B27B1B3378}"/>
              </a:ext>
            </a:extLst>
          </p:cNvPr>
          <p:cNvSpPr/>
          <p:nvPr/>
        </p:nvSpPr>
        <p:spPr>
          <a:xfrm>
            <a:off x="9620249" y="4114799"/>
            <a:ext cx="1333500" cy="3429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2A67FC3D-B2C6-689B-935D-9A0C723B36D3}"/>
              </a:ext>
            </a:extLst>
          </p:cNvPr>
          <p:cNvCxnSpPr>
            <a:cxnSpLocks/>
          </p:cNvCxnSpPr>
          <p:nvPr/>
        </p:nvCxnSpPr>
        <p:spPr>
          <a:xfrm>
            <a:off x="9982199" y="3409950"/>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DD99A7D-51CC-9DA0-0D28-6D8F85FCB1E2}"/>
              </a:ext>
            </a:extLst>
          </p:cNvPr>
          <p:cNvCxnSpPr>
            <a:cxnSpLocks/>
          </p:cNvCxnSpPr>
          <p:nvPr/>
        </p:nvCxnSpPr>
        <p:spPr>
          <a:xfrm>
            <a:off x="10610849" y="3438525"/>
            <a:ext cx="9525" cy="10382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A88CE16-CCB8-7E47-4D16-9BA01D071445}"/>
              </a:ext>
            </a:extLst>
          </p:cNvPr>
          <p:cNvCxnSpPr/>
          <p:nvPr/>
        </p:nvCxnSpPr>
        <p:spPr>
          <a:xfrm>
            <a:off x="1638300" y="3571875"/>
            <a:ext cx="857250"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848625B-B0DF-9AEA-F348-557D43686BC1}"/>
              </a:ext>
            </a:extLst>
          </p:cNvPr>
          <p:cNvCxnSpPr>
            <a:cxnSpLocks/>
          </p:cNvCxnSpPr>
          <p:nvPr/>
        </p:nvCxnSpPr>
        <p:spPr>
          <a:xfrm flipV="1">
            <a:off x="1647824" y="2543175"/>
            <a:ext cx="828675" cy="847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103E36B-63FE-529A-9FD7-214D08698B9C}"/>
              </a:ext>
            </a:extLst>
          </p:cNvPr>
          <p:cNvCxnSpPr>
            <a:cxnSpLocks/>
          </p:cNvCxnSpPr>
          <p:nvPr/>
        </p:nvCxnSpPr>
        <p:spPr>
          <a:xfrm>
            <a:off x="3171824" y="4581525"/>
            <a:ext cx="9525"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C175CDA-4326-EFF0-EE9F-4694FFBB0E95}"/>
              </a:ext>
            </a:extLst>
          </p:cNvPr>
          <p:cNvCxnSpPr>
            <a:cxnSpLocks/>
          </p:cNvCxnSpPr>
          <p:nvPr/>
        </p:nvCxnSpPr>
        <p:spPr>
          <a:xfrm flipV="1">
            <a:off x="3886199" y="3971925"/>
            <a:ext cx="1066800" cy="174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82761E4-5489-111A-9AE1-3B74DB933E69}"/>
              </a:ext>
            </a:extLst>
          </p:cNvPr>
          <p:cNvCxnSpPr>
            <a:cxnSpLocks/>
          </p:cNvCxnSpPr>
          <p:nvPr/>
        </p:nvCxnSpPr>
        <p:spPr>
          <a:xfrm>
            <a:off x="5629274" y="4438650"/>
            <a:ext cx="866775" cy="78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D511CD8-3A0F-81A6-DCAC-6C1D9D5A016C}"/>
              </a:ext>
            </a:extLst>
          </p:cNvPr>
          <p:cNvCxnSpPr>
            <a:cxnSpLocks/>
          </p:cNvCxnSpPr>
          <p:nvPr/>
        </p:nvCxnSpPr>
        <p:spPr>
          <a:xfrm flipV="1">
            <a:off x="6867524" y="4514850"/>
            <a:ext cx="93345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A89D855-51D0-C207-2446-12A92F1724C7}"/>
              </a:ext>
            </a:extLst>
          </p:cNvPr>
          <p:cNvCxnSpPr>
            <a:cxnSpLocks/>
          </p:cNvCxnSpPr>
          <p:nvPr/>
        </p:nvCxnSpPr>
        <p:spPr>
          <a:xfrm>
            <a:off x="7924799" y="4495800"/>
            <a:ext cx="1285875" cy="666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B3A806E-C802-7AB4-690C-9E10E09240D8}"/>
              </a:ext>
            </a:extLst>
          </p:cNvPr>
          <p:cNvCxnSpPr>
            <a:cxnSpLocks/>
          </p:cNvCxnSpPr>
          <p:nvPr/>
        </p:nvCxnSpPr>
        <p:spPr>
          <a:xfrm flipV="1">
            <a:off x="9277349" y="4400550"/>
            <a:ext cx="304800" cy="80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617ED3A-7719-3276-A7F5-969EBA4506D2}"/>
              </a:ext>
            </a:extLst>
          </p:cNvPr>
          <p:cNvSpPr txBox="1"/>
          <p:nvPr/>
        </p:nvSpPr>
        <p:spPr>
          <a:xfrm>
            <a:off x="552450" y="3352800"/>
            <a:ext cx="800100" cy="173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Project Initiation</a:t>
            </a:r>
            <a:endParaRPr lang="en-US"/>
          </a:p>
        </p:txBody>
      </p:sp>
      <p:sp>
        <p:nvSpPr>
          <p:cNvPr id="68" name="TextBox 67">
            <a:extLst>
              <a:ext uri="{FF2B5EF4-FFF2-40B4-BE49-F238E27FC236}">
                <a16:creationId xmlns:a16="http://schemas.microsoft.com/office/drawing/2014/main" id="{D01516EE-511C-7C7F-0CE3-92B521AB22DD}"/>
              </a:ext>
            </a:extLst>
          </p:cNvPr>
          <p:cNvSpPr txBox="1"/>
          <p:nvPr/>
        </p:nvSpPr>
        <p:spPr>
          <a:xfrm>
            <a:off x="319177" y="3019605"/>
            <a:ext cx="13049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0       A        1</a:t>
            </a:r>
          </a:p>
        </p:txBody>
      </p:sp>
      <p:sp>
        <p:nvSpPr>
          <p:cNvPr id="77" name="TextBox 76">
            <a:extLst>
              <a:ext uri="{FF2B5EF4-FFF2-40B4-BE49-F238E27FC236}">
                <a16:creationId xmlns:a16="http://schemas.microsoft.com/office/drawing/2014/main" id="{A4BAFE09-D2E9-BE7C-AE9E-CF9EC19EDD5D}"/>
              </a:ext>
            </a:extLst>
          </p:cNvPr>
          <p:cNvSpPr txBox="1"/>
          <p:nvPr/>
        </p:nvSpPr>
        <p:spPr>
          <a:xfrm>
            <a:off x="10077450" y="762000"/>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ID</a:t>
            </a:r>
          </a:p>
        </p:txBody>
      </p:sp>
      <p:sp>
        <p:nvSpPr>
          <p:cNvPr id="78" name="TextBox 77">
            <a:extLst>
              <a:ext uri="{FF2B5EF4-FFF2-40B4-BE49-F238E27FC236}">
                <a16:creationId xmlns:a16="http://schemas.microsoft.com/office/drawing/2014/main" id="{0A729327-F5B5-E00D-143D-E16D39D9B694}"/>
              </a:ext>
            </a:extLst>
          </p:cNvPr>
          <p:cNvSpPr txBox="1"/>
          <p:nvPr/>
        </p:nvSpPr>
        <p:spPr>
          <a:xfrm>
            <a:off x="10506075" y="761999"/>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EF</a:t>
            </a:r>
          </a:p>
        </p:txBody>
      </p:sp>
      <p:sp>
        <p:nvSpPr>
          <p:cNvPr id="79" name="TextBox 78">
            <a:extLst>
              <a:ext uri="{FF2B5EF4-FFF2-40B4-BE49-F238E27FC236}">
                <a16:creationId xmlns:a16="http://schemas.microsoft.com/office/drawing/2014/main" id="{75E5492E-68E4-E51E-78B4-5F1C6D75CD57}"/>
              </a:ext>
            </a:extLst>
          </p:cNvPr>
          <p:cNvSpPr txBox="1"/>
          <p:nvPr/>
        </p:nvSpPr>
        <p:spPr>
          <a:xfrm>
            <a:off x="9620250" y="761999"/>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ES</a:t>
            </a:r>
          </a:p>
        </p:txBody>
      </p:sp>
      <p:sp>
        <p:nvSpPr>
          <p:cNvPr id="80" name="TextBox 79">
            <a:extLst>
              <a:ext uri="{FF2B5EF4-FFF2-40B4-BE49-F238E27FC236}">
                <a16:creationId xmlns:a16="http://schemas.microsoft.com/office/drawing/2014/main" id="{54F741BA-DBCF-E491-D363-FF0940188E8A}"/>
              </a:ext>
            </a:extLst>
          </p:cNvPr>
          <p:cNvSpPr txBox="1"/>
          <p:nvPr/>
        </p:nvSpPr>
        <p:spPr>
          <a:xfrm>
            <a:off x="9629775" y="1133474"/>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SL</a:t>
            </a:r>
          </a:p>
        </p:txBody>
      </p:sp>
      <p:sp>
        <p:nvSpPr>
          <p:cNvPr id="81" name="TextBox 80">
            <a:extLst>
              <a:ext uri="{FF2B5EF4-FFF2-40B4-BE49-F238E27FC236}">
                <a16:creationId xmlns:a16="http://schemas.microsoft.com/office/drawing/2014/main" id="{6475941D-CB76-0D6B-7EFF-4D89CFB4998D}"/>
              </a:ext>
            </a:extLst>
          </p:cNvPr>
          <p:cNvSpPr txBox="1"/>
          <p:nvPr/>
        </p:nvSpPr>
        <p:spPr>
          <a:xfrm>
            <a:off x="10506075" y="1133474"/>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SL</a:t>
            </a:r>
          </a:p>
        </p:txBody>
      </p:sp>
      <p:sp>
        <p:nvSpPr>
          <p:cNvPr id="82" name="TextBox 81">
            <a:extLst>
              <a:ext uri="{FF2B5EF4-FFF2-40B4-BE49-F238E27FC236}">
                <a16:creationId xmlns:a16="http://schemas.microsoft.com/office/drawing/2014/main" id="{DC8CE30F-2D93-3217-9D4E-83A7E6699E45}"/>
              </a:ext>
            </a:extLst>
          </p:cNvPr>
          <p:cNvSpPr txBox="1"/>
          <p:nvPr/>
        </p:nvSpPr>
        <p:spPr>
          <a:xfrm>
            <a:off x="9629775" y="1438274"/>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LS</a:t>
            </a:r>
            <a:endParaRPr lang="en-US"/>
          </a:p>
        </p:txBody>
      </p:sp>
      <p:sp>
        <p:nvSpPr>
          <p:cNvPr id="83" name="TextBox 82">
            <a:extLst>
              <a:ext uri="{FF2B5EF4-FFF2-40B4-BE49-F238E27FC236}">
                <a16:creationId xmlns:a16="http://schemas.microsoft.com/office/drawing/2014/main" id="{E59C476B-0D22-2837-5663-727D7ACC5D78}"/>
              </a:ext>
            </a:extLst>
          </p:cNvPr>
          <p:cNvSpPr txBox="1"/>
          <p:nvPr/>
        </p:nvSpPr>
        <p:spPr>
          <a:xfrm>
            <a:off x="10021980" y="1436594"/>
            <a:ext cx="9239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Dur</a:t>
            </a:r>
          </a:p>
        </p:txBody>
      </p:sp>
      <p:sp>
        <p:nvSpPr>
          <p:cNvPr id="84" name="TextBox 83">
            <a:extLst>
              <a:ext uri="{FF2B5EF4-FFF2-40B4-BE49-F238E27FC236}">
                <a16:creationId xmlns:a16="http://schemas.microsoft.com/office/drawing/2014/main" id="{F0F426C2-A061-DFE1-5CEF-13111EBF8912}"/>
              </a:ext>
            </a:extLst>
          </p:cNvPr>
          <p:cNvSpPr txBox="1"/>
          <p:nvPr/>
        </p:nvSpPr>
        <p:spPr>
          <a:xfrm>
            <a:off x="10506075" y="1447799"/>
            <a:ext cx="542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LF</a:t>
            </a:r>
          </a:p>
        </p:txBody>
      </p:sp>
      <p:sp>
        <p:nvSpPr>
          <p:cNvPr id="85" name="TextBox 84">
            <a:extLst>
              <a:ext uri="{FF2B5EF4-FFF2-40B4-BE49-F238E27FC236}">
                <a16:creationId xmlns:a16="http://schemas.microsoft.com/office/drawing/2014/main" id="{09F04FDC-152F-635F-A9FC-5F8A1E2F7DEE}"/>
              </a:ext>
            </a:extLst>
          </p:cNvPr>
          <p:cNvSpPr txBox="1"/>
          <p:nvPr/>
        </p:nvSpPr>
        <p:spPr>
          <a:xfrm>
            <a:off x="9944099" y="1133474"/>
            <a:ext cx="838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Desc</a:t>
            </a:r>
            <a:endParaRPr lang="en-US"/>
          </a:p>
        </p:txBody>
      </p:sp>
      <p:sp>
        <p:nvSpPr>
          <p:cNvPr id="86" name="TextBox 85">
            <a:extLst>
              <a:ext uri="{FF2B5EF4-FFF2-40B4-BE49-F238E27FC236}">
                <a16:creationId xmlns:a16="http://schemas.microsoft.com/office/drawing/2014/main" id="{9FECCC48-BB74-5671-E785-0AFF1201E120}"/>
              </a:ext>
            </a:extLst>
          </p:cNvPr>
          <p:cNvSpPr txBox="1"/>
          <p:nvPr/>
        </p:nvSpPr>
        <p:spPr>
          <a:xfrm>
            <a:off x="9945780" y="1834962"/>
            <a:ext cx="1228725"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cs typeface="Calibri"/>
              </a:rPr>
              <a:t>Legend</a:t>
            </a:r>
          </a:p>
        </p:txBody>
      </p:sp>
      <p:sp>
        <p:nvSpPr>
          <p:cNvPr id="89" name="TextBox 88">
            <a:extLst>
              <a:ext uri="{FF2B5EF4-FFF2-40B4-BE49-F238E27FC236}">
                <a16:creationId xmlns:a16="http://schemas.microsoft.com/office/drawing/2014/main" id="{63E7A201-1E22-AE46-B081-7D0A85D83173}"/>
              </a:ext>
            </a:extLst>
          </p:cNvPr>
          <p:cNvSpPr txBox="1"/>
          <p:nvPr/>
        </p:nvSpPr>
        <p:spPr>
          <a:xfrm>
            <a:off x="323850" y="3686175"/>
            <a:ext cx="13049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1       1        1</a:t>
            </a:r>
          </a:p>
        </p:txBody>
      </p:sp>
      <p:sp>
        <p:nvSpPr>
          <p:cNvPr id="90" name="TextBox 89">
            <a:extLst>
              <a:ext uri="{FF2B5EF4-FFF2-40B4-BE49-F238E27FC236}">
                <a16:creationId xmlns:a16="http://schemas.microsoft.com/office/drawing/2014/main" id="{D452BC99-690A-7B3F-D02E-F716140FFFB0}"/>
              </a:ext>
            </a:extLst>
          </p:cNvPr>
          <p:cNvSpPr txBox="1"/>
          <p:nvPr/>
        </p:nvSpPr>
        <p:spPr>
          <a:xfrm>
            <a:off x="2486025" y="1924050"/>
            <a:ext cx="1304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1       B       3</a:t>
            </a:r>
          </a:p>
        </p:txBody>
      </p:sp>
      <p:sp>
        <p:nvSpPr>
          <p:cNvPr id="91" name="TextBox 90">
            <a:extLst>
              <a:ext uri="{FF2B5EF4-FFF2-40B4-BE49-F238E27FC236}">
                <a16:creationId xmlns:a16="http://schemas.microsoft.com/office/drawing/2014/main" id="{F785CCC3-1C0F-D51E-586D-F371D2648F17}"/>
              </a:ext>
            </a:extLst>
          </p:cNvPr>
          <p:cNvSpPr txBox="1"/>
          <p:nvPr/>
        </p:nvSpPr>
        <p:spPr>
          <a:xfrm>
            <a:off x="2543175" y="3552825"/>
            <a:ext cx="1304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1       C       4</a:t>
            </a:r>
          </a:p>
        </p:txBody>
      </p:sp>
      <p:sp>
        <p:nvSpPr>
          <p:cNvPr id="92" name="TextBox 91">
            <a:extLst>
              <a:ext uri="{FF2B5EF4-FFF2-40B4-BE49-F238E27FC236}">
                <a16:creationId xmlns:a16="http://schemas.microsoft.com/office/drawing/2014/main" id="{083BEB4F-DBF2-11B2-C799-A12A8557319D}"/>
              </a:ext>
            </a:extLst>
          </p:cNvPr>
          <p:cNvSpPr txBox="1"/>
          <p:nvPr/>
        </p:nvSpPr>
        <p:spPr>
          <a:xfrm>
            <a:off x="2581275" y="5200650"/>
            <a:ext cx="13049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4       D       8</a:t>
            </a:r>
          </a:p>
        </p:txBody>
      </p:sp>
      <p:sp>
        <p:nvSpPr>
          <p:cNvPr id="93" name="TextBox 92">
            <a:extLst>
              <a:ext uri="{FF2B5EF4-FFF2-40B4-BE49-F238E27FC236}">
                <a16:creationId xmlns:a16="http://schemas.microsoft.com/office/drawing/2014/main" id="{A314D1CB-0296-E284-11A2-CFF40A0624C5}"/>
              </a:ext>
            </a:extLst>
          </p:cNvPr>
          <p:cNvSpPr txBox="1"/>
          <p:nvPr/>
        </p:nvSpPr>
        <p:spPr>
          <a:xfrm>
            <a:off x="4991100" y="3400425"/>
            <a:ext cx="14097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8       E       13</a:t>
            </a:r>
          </a:p>
        </p:txBody>
      </p:sp>
      <p:sp>
        <p:nvSpPr>
          <p:cNvPr id="94" name="TextBox 93">
            <a:extLst>
              <a:ext uri="{FF2B5EF4-FFF2-40B4-BE49-F238E27FC236}">
                <a16:creationId xmlns:a16="http://schemas.microsoft.com/office/drawing/2014/main" id="{A3DF908A-C22C-6C67-5D21-8A6977CECE67}"/>
              </a:ext>
            </a:extLst>
          </p:cNvPr>
          <p:cNvSpPr txBox="1"/>
          <p:nvPr/>
        </p:nvSpPr>
        <p:spPr>
          <a:xfrm>
            <a:off x="5810250" y="5286375"/>
            <a:ext cx="16573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13       F        16</a:t>
            </a:r>
          </a:p>
        </p:txBody>
      </p:sp>
      <p:sp>
        <p:nvSpPr>
          <p:cNvPr id="95" name="TextBox 94">
            <a:extLst>
              <a:ext uri="{FF2B5EF4-FFF2-40B4-BE49-F238E27FC236}">
                <a16:creationId xmlns:a16="http://schemas.microsoft.com/office/drawing/2014/main" id="{8D9A688E-9448-C012-51E5-F0F254B8B49D}"/>
              </a:ext>
            </a:extLst>
          </p:cNvPr>
          <p:cNvSpPr txBox="1"/>
          <p:nvPr/>
        </p:nvSpPr>
        <p:spPr>
          <a:xfrm>
            <a:off x="7038975" y="3419475"/>
            <a:ext cx="14668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16     G      18</a:t>
            </a:r>
          </a:p>
        </p:txBody>
      </p:sp>
      <p:sp>
        <p:nvSpPr>
          <p:cNvPr id="96" name="TextBox 95">
            <a:extLst>
              <a:ext uri="{FF2B5EF4-FFF2-40B4-BE49-F238E27FC236}">
                <a16:creationId xmlns:a16="http://schemas.microsoft.com/office/drawing/2014/main" id="{F696E784-4D50-585B-7CE6-1051898C3424}"/>
              </a:ext>
            </a:extLst>
          </p:cNvPr>
          <p:cNvSpPr txBox="1"/>
          <p:nvPr/>
        </p:nvSpPr>
        <p:spPr>
          <a:xfrm>
            <a:off x="8610600" y="5200650"/>
            <a:ext cx="1600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18     H      20</a:t>
            </a:r>
          </a:p>
        </p:txBody>
      </p:sp>
      <p:sp>
        <p:nvSpPr>
          <p:cNvPr id="97" name="TextBox 96">
            <a:extLst>
              <a:ext uri="{FF2B5EF4-FFF2-40B4-BE49-F238E27FC236}">
                <a16:creationId xmlns:a16="http://schemas.microsoft.com/office/drawing/2014/main" id="{FB4835A7-655A-76C7-643E-D2217856AB66}"/>
              </a:ext>
            </a:extLst>
          </p:cNvPr>
          <p:cNvSpPr txBox="1"/>
          <p:nvPr/>
        </p:nvSpPr>
        <p:spPr>
          <a:xfrm>
            <a:off x="9572625" y="3419475"/>
            <a:ext cx="17240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7E6E6"/>
                </a:solidFill>
                <a:cs typeface="Calibri"/>
              </a:rPr>
              <a:t>20       I       21</a:t>
            </a:r>
          </a:p>
        </p:txBody>
      </p:sp>
      <p:sp>
        <p:nvSpPr>
          <p:cNvPr id="98" name="TextBox 97">
            <a:extLst>
              <a:ext uri="{FF2B5EF4-FFF2-40B4-BE49-F238E27FC236}">
                <a16:creationId xmlns:a16="http://schemas.microsoft.com/office/drawing/2014/main" id="{8C41B594-2D35-EA29-CF0C-5FE2D495A778}"/>
              </a:ext>
            </a:extLst>
          </p:cNvPr>
          <p:cNvSpPr txBox="1"/>
          <p:nvPr/>
        </p:nvSpPr>
        <p:spPr>
          <a:xfrm>
            <a:off x="2486024" y="2609850"/>
            <a:ext cx="15430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1       2        3</a:t>
            </a:r>
          </a:p>
        </p:txBody>
      </p:sp>
      <p:sp>
        <p:nvSpPr>
          <p:cNvPr id="99" name="TextBox 98">
            <a:extLst>
              <a:ext uri="{FF2B5EF4-FFF2-40B4-BE49-F238E27FC236}">
                <a16:creationId xmlns:a16="http://schemas.microsoft.com/office/drawing/2014/main" id="{9B331F7C-E1BD-9603-2B72-50D7C8B32E16}"/>
              </a:ext>
            </a:extLst>
          </p:cNvPr>
          <p:cNvSpPr txBox="1"/>
          <p:nvPr/>
        </p:nvSpPr>
        <p:spPr>
          <a:xfrm>
            <a:off x="2524124" y="4229100"/>
            <a:ext cx="14478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1       3        4</a:t>
            </a:r>
          </a:p>
        </p:txBody>
      </p:sp>
      <p:sp>
        <p:nvSpPr>
          <p:cNvPr id="100" name="TextBox 99">
            <a:extLst>
              <a:ext uri="{FF2B5EF4-FFF2-40B4-BE49-F238E27FC236}">
                <a16:creationId xmlns:a16="http://schemas.microsoft.com/office/drawing/2014/main" id="{6BADE501-CFD2-5564-6868-D2323E5D9150}"/>
              </a:ext>
            </a:extLst>
          </p:cNvPr>
          <p:cNvSpPr txBox="1"/>
          <p:nvPr/>
        </p:nvSpPr>
        <p:spPr>
          <a:xfrm>
            <a:off x="2562225" y="5895975"/>
            <a:ext cx="13811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4        4       8</a:t>
            </a:r>
          </a:p>
        </p:txBody>
      </p:sp>
      <p:sp>
        <p:nvSpPr>
          <p:cNvPr id="101" name="TextBox 100">
            <a:extLst>
              <a:ext uri="{FF2B5EF4-FFF2-40B4-BE49-F238E27FC236}">
                <a16:creationId xmlns:a16="http://schemas.microsoft.com/office/drawing/2014/main" id="{065888A3-3391-017A-11E5-BC5CEE463EAC}"/>
              </a:ext>
            </a:extLst>
          </p:cNvPr>
          <p:cNvSpPr txBox="1"/>
          <p:nvPr/>
        </p:nvSpPr>
        <p:spPr>
          <a:xfrm>
            <a:off x="4991100" y="4105275"/>
            <a:ext cx="1485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8       5        13</a:t>
            </a:r>
          </a:p>
        </p:txBody>
      </p:sp>
      <p:sp>
        <p:nvSpPr>
          <p:cNvPr id="104" name="TextBox 103">
            <a:extLst>
              <a:ext uri="{FF2B5EF4-FFF2-40B4-BE49-F238E27FC236}">
                <a16:creationId xmlns:a16="http://schemas.microsoft.com/office/drawing/2014/main" id="{AE106512-0191-85D2-050D-B6035289BB46}"/>
              </a:ext>
            </a:extLst>
          </p:cNvPr>
          <p:cNvSpPr txBox="1"/>
          <p:nvPr/>
        </p:nvSpPr>
        <p:spPr>
          <a:xfrm>
            <a:off x="5810249" y="6115049"/>
            <a:ext cx="16573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13       3       16</a:t>
            </a:r>
          </a:p>
        </p:txBody>
      </p:sp>
      <p:sp>
        <p:nvSpPr>
          <p:cNvPr id="105" name="TextBox 104">
            <a:extLst>
              <a:ext uri="{FF2B5EF4-FFF2-40B4-BE49-F238E27FC236}">
                <a16:creationId xmlns:a16="http://schemas.microsoft.com/office/drawing/2014/main" id="{65B28B7F-CF3A-2E43-74DF-5BCD865DE010}"/>
              </a:ext>
            </a:extLst>
          </p:cNvPr>
          <p:cNvSpPr txBox="1"/>
          <p:nvPr/>
        </p:nvSpPr>
        <p:spPr>
          <a:xfrm>
            <a:off x="7038974" y="4086225"/>
            <a:ext cx="14668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16      2      18</a:t>
            </a:r>
          </a:p>
        </p:txBody>
      </p:sp>
      <p:sp>
        <p:nvSpPr>
          <p:cNvPr id="106" name="TextBox 105">
            <a:extLst>
              <a:ext uri="{FF2B5EF4-FFF2-40B4-BE49-F238E27FC236}">
                <a16:creationId xmlns:a16="http://schemas.microsoft.com/office/drawing/2014/main" id="{D5F9F7C5-8F69-3654-33AA-4288A625DC5E}"/>
              </a:ext>
            </a:extLst>
          </p:cNvPr>
          <p:cNvSpPr txBox="1"/>
          <p:nvPr/>
        </p:nvSpPr>
        <p:spPr>
          <a:xfrm>
            <a:off x="8610599" y="5895975"/>
            <a:ext cx="1600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18      2      20</a:t>
            </a:r>
          </a:p>
        </p:txBody>
      </p:sp>
      <p:sp>
        <p:nvSpPr>
          <p:cNvPr id="107" name="TextBox 106">
            <a:extLst>
              <a:ext uri="{FF2B5EF4-FFF2-40B4-BE49-F238E27FC236}">
                <a16:creationId xmlns:a16="http://schemas.microsoft.com/office/drawing/2014/main" id="{C8FAE9F9-D9E2-11A5-C304-D8FCE09C8F98}"/>
              </a:ext>
            </a:extLst>
          </p:cNvPr>
          <p:cNvSpPr txBox="1"/>
          <p:nvPr/>
        </p:nvSpPr>
        <p:spPr>
          <a:xfrm>
            <a:off x="9582149" y="4114799"/>
            <a:ext cx="1600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2"/>
                </a:solidFill>
                <a:cs typeface="Calibri"/>
              </a:rPr>
              <a:t>20       1      21</a:t>
            </a:r>
          </a:p>
        </p:txBody>
      </p:sp>
      <p:sp>
        <p:nvSpPr>
          <p:cNvPr id="108" name="TextBox 107">
            <a:extLst>
              <a:ext uri="{FF2B5EF4-FFF2-40B4-BE49-F238E27FC236}">
                <a16:creationId xmlns:a16="http://schemas.microsoft.com/office/drawing/2014/main" id="{5ACB89D0-047E-39AD-077D-937BD1D52BD3}"/>
              </a:ext>
            </a:extLst>
          </p:cNvPr>
          <p:cNvSpPr txBox="1"/>
          <p:nvPr/>
        </p:nvSpPr>
        <p:spPr>
          <a:xfrm>
            <a:off x="2743199" y="2295524"/>
            <a:ext cx="8001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Stakeholder</a:t>
            </a:r>
          </a:p>
          <a:p>
            <a:pPr algn="ctr"/>
            <a:r>
              <a:rPr lang="en-US" sz="900">
                <a:cs typeface="Calibri"/>
              </a:rPr>
              <a:t>Analysis</a:t>
            </a:r>
          </a:p>
        </p:txBody>
      </p:sp>
      <p:sp>
        <p:nvSpPr>
          <p:cNvPr id="109" name="TextBox 108">
            <a:extLst>
              <a:ext uri="{FF2B5EF4-FFF2-40B4-BE49-F238E27FC236}">
                <a16:creationId xmlns:a16="http://schemas.microsoft.com/office/drawing/2014/main" id="{B12E68CE-5AAB-9062-1E09-7AB54A1087BC}"/>
              </a:ext>
            </a:extLst>
          </p:cNvPr>
          <p:cNvSpPr txBox="1"/>
          <p:nvPr/>
        </p:nvSpPr>
        <p:spPr>
          <a:xfrm>
            <a:off x="2752724" y="3905249"/>
            <a:ext cx="8858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Requirements Gathering </a:t>
            </a:r>
            <a:endParaRPr lang="en-US"/>
          </a:p>
        </p:txBody>
      </p:sp>
      <p:sp>
        <p:nvSpPr>
          <p:cNvPr id="110" name="TextBox 109">
            <a:extLst>
              <a:ext uri="{FF2B5EF4-FFF2-40B4-BE49-F238E27FC236}">
                <a16:creationId xmlns:a16="http://schemas.microsoft.com/office/drawing/2014/main" id="{986EE950-CF2C-7FF4-BC26-B757883919EF}"/>
              </a:ext>
            </a:extLst>
          </p:cNvPr>
          <p:cNvSpPr txBox="1"/>
          <p:nvPr/>
        </p:nvSpPr>
        <p:spPr>
          <a:xfrm>
            <a:off x="2790824" y="5553074"/>
            <a:ext cx="8858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System</a:t>
            </a:r>
            <a:endParaRPr lang="en-US">
              <a:cs typeface="Calibri"/>
            </a:endParaRPr>
          </a:p>
          <a:p>
            <a:pPr algn="ctr"/>
            <a:r>
              <a:rPr lang="en-US" sz="900">
                <a:cs typeface="Calibri"/>
              </a:rPr>
              <a:t>Design</a:t>
            </a:r>
            <a:endParaRPr lang="en-US">
              <a:cs typeface="Calibri"/>
            </a:endParaRPr>
          </a:p>
        </p:txBody>
      </p:sp>
      <p:sp>
        <p:nvSpPr>
          <p:cNvPr id="111" name="TextBox 110">
            <a:extLst>
              <a:ext uri="{FF2B5EF4-FFF2-40B4-BE49-F238E27FC236}">
                <a16:creationId xmlns:a16="http://schemas.microsoft.com/office/drawing/2014/main" id="{75390AFC-B52C-362C-6F2D-704EFED14D6B}"/>
              </a:ext>
            </a:extLst>
          </p:cNvPr>
          <p:cNvSpPr txBox="1"/>
          <p:nvPr/>
        </p:nvSpPr>
        <p:spPr>
          <a:xfrm>
            <a:off x="5162549" y="3829049"/>
            <a:ext cx="981075" cy="173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Development</a:t>
            </a:r>
            <a:endParaRPr lang="en-US"/>
          </a:p>
        </p:txBody>
      </p:sp>
      <p:sp>
        <p:nvSpPr>
          <p:cNvPr id="112" name="TextBox 111">
            <a:extLst>
              <a:ext uri="{FF2B5EF4-FFF2-40B4-BE49-F238E27FC236}">
                <a16:creationId xmlns:a16="http://schemas.microsoft.com/office/drawing/2014/main" id="{12FDA6EB-824A-A066-5521-091251D7A310}"/>
              </a:ext>
            </a:extLst>
          </p:cNvPr>
          <p:cNvSpPr txBox="1"/>
          <p:nvPr/>
        </p:nvSpPr>
        <p:spPr>
          <a:xfrm>
            <a:off x="6057899" y="5743574"/>
            <a:ext cx="981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Test &amp; Quality Assurance</a:t>
            </a:r>
            <a:endParaRPr lang="en-US"/>
          </a:p>
        </p:txBody>
      </p:sp>
      <p:sp>
        <p:nvSpPr>
          <p:cNvPr id="113" name="TextBox 112">
            <a:extLst>
              <a:ext uri="{FF2B5EF4-FFF2-40B4-BE49-F238E27FC236}">
                <a16:creationId xmlns:a16="http://schemas.microsoft.com/office/drawing/2014/main" id="{E1809F10-A427-3875-6829-D396ED22C99F}"/>
              </a:ext>
            </a:extLst>
          </p:cNvPr>
          <p:cNvSpPr txBox="1"/>
          <p:nvPr/>
        </p:nvSpPr>
        <p:spPr>
          <a:xfrm>
            <a:off x="7248524" y="3857624"/>
            <a:ext cx="981075" cy="173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Implement</a:t>
            </a:r>
          </a:p>
        </p:txBody>
      </p:sp>
      <p:sp>
        <p:nvSpPr>
          <p:cNvPr id="114" name="TextBox 113">
            <a:extLst>
              <a:ext uri="{FF2B5EF4-FFF2-40B4-BE49-F238E27FC236}">
                <a16:creationId xmlns:a16="http://schemas.microsoft.com/office/drawing/2014/main" id="{80C25E0D-1EF3-95BC-B7AD-FB1C5A5F8E15}"/>
              </a:ext>
            </a:extLst>
          </p:cNvPr>
          <p:cNvSpPr txBox="1"/>
          <p:nvPr/>
        </p:nvSpPr>
        <p:spPr>
          <a:xfrm>
            <a:off x="8820149" y="5562599"/>
            <a:ext cx="981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User </a:t>
            </a:r>
            <a:endParaRPr lang="en-US">
              <a:cs typeface="Calibri"/>
            </a:endParaRPr>
          </a:p>
          <a:p>
            <a:pPr algn="ctr"/>
            <a:r>
              <a:rPr lang="en-US" sz="900">
                <a:cs typeface="Calibri"/>
              </a:rPr>
              <a:t>Training</a:t>
            </a:r>
            <a:endParaRPr lang="en-US">
              <a:cs typeface="Calibri"/>
            </a:endParaRPr>
          </a:p>
        </p:txBody>
      </p:sp>
      <p:sp>
        <p:nvSpPr>
          <p:cNvPr id="115" name="TextBox 114">
            <a:extLst>
              <a:ext uri="{FF2B5EF4-FFF2-40B4-BE49-F238E27FC236}">
                <a16:creationId xmlns:a16="http://schemas.microsoft.com/office/drawing/2014/main" id="{AA2859CD-E5DD-ED92-538A-59D885E151E7}"/>
              </a:ext>
            </a:extLst>
          </p:cNvPr>
          <p:cNvSpPr txBox="1"/>
          <p:nvPr/>
        </p:nvSpPr>
        <p:spPr>
          <a:xfrm>
            <a:off x="9801224" y="3781424"/>
            <a:ext cx="10382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a:cs typeface="Calibri"/>
              </a:rPr>
              <a:t>Document &amp; </a:t>
            </a:r>
          </a:p>
          <a:p>
            <a:pPr algn="ctr"/>
            <a:r>
              <a:rPr lang="en-US" sz="900">
                <a:cs typeface="Calibri"/>
              </a:rPr>
              <a:t>Handover</a:t>
            </a:r>
          </a:p>
        </p:txBody>
      </p:sp>
      <p:sp>
        <p:nvSpPr>
          <p:cNvPr id="116" name="TextBox 115">
            <a:extLst>
              <a:ext uri="{FF2B5EF4-FFF2-40B4-BE49-F238E27FC236}">
                <a16:creationId xmlns:a16="http://schemas.microsoft.com/office/drawing/2014/main" id="{30CF6C8F-1DDF-DCEC-E866-3BD3E41DD658}"/>
              </a:ext>
            </a:extLst>
          </p:cNvPr>
          <p:cNvSpPr txBox="1"/>
          <p:nvPr/>
        </p:nvSpPr>
        <p:spPr>
          <a:xfrm>
            <a:off x="320175" y="3396330"/>
            <a:ext cx="13335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17" name="TextBox 116">
            <a:extLst>
              <a:ext uri="{FF2B5EF4-FFF2-40B4-BE49-F238E27FC236}">
                <a16:creationId xmlns:a16="http://schemas.microsoft.com/office/drawing/2014/main" id="{FA379C5C-B25D-9FAA-6E69-BC5EC6F7F78D}"/>
              </a:ext>
            </a:extLst>
          </p:cNvPr>
          <p:cNvSpPr txBox="1"/>
          <p:nvPr/>
        </p:nvSpPr>
        <p:spPr>
          <a:xfrm>
            <a:off x="2486025" y="2295524"/>
            <a:ext cx="13335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18" name="TextBox 117">
            <a:extLst>
              <a:ext uri="{FF2B5EF4-FFF2-40B4-BE49-F238E27FC236}">
                <a16:creationId xmlns:a16="http://schemas.microsoft.com/office/drawing/2014/main" id="{41ADD198-AF14-5811-AD8D-9044BCEAE2B9}"/>
              </a:ext>
            </a:extLst>
          </p:cNvPr>
          <p:cNvSpPr txBox="1"/>
          <p:nvPr/>
        </p:nvSpPr>
        <p:spPr>
          <a:xfrm>
            <a:off x="2533650" y="3895724"/>
            <a:ext cx="13335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19" name="TextBox 118">
            <a:extLst>
              <a:ext uri="{FF2B5EF4-FFF2-40B4-BE49-F238E27FC236}">
                <a16:creationId xmlns:a16="http://schemas.microsoft.com/office/drawing/2014/main" id="{2DB6AC87-1342-6486-E2BE-DA1A6C0D787A}"/>
              </a:ext>
            </a:extLst>
          </p:cNvPr>
          <p:cNvSpPr txBox="1"/>
          <p:nvPr/>
        </p:nvSpPr>
        <p:spPr>
          <a:xfrm>
            <a:off x="2581275" y="5581649"/>
            <a:ext cx="13335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20" name="TextBox 119">
            <a:extLst>
              <a:ext uri="{FF2B5EF4-FFF2-40B4-BE49-F238E27FC236}">
                <a16:creationId xmlns:a16="http://schemas.microsoft.com/office/drawing/2014/main" id="{CFA0203E-D71F-ACB3-393D-87A84FA57585}"/>
              </a:ext>
            </a:extLst>
          </p:cNvPr>
          <p:cNvSpPr txBox="1"/>
          <p:nvPr/>
        </p:nvSpPr>
        <p:spPr>
          <a:xfrm>
            <a:off x="4991100" y="3771899"/>
            <a:ext cx="1333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21" name="TextBox 120">
            <a:extLst>
              <a:ext uri="{FF2B5EF4-FFF2-40B4-BE49-F238E27FC236}">
                <a16:creationId xmlns:a16="http://schemas.microsoft.com/office/drawing/2014/main" id="{333D361D-7DC5-B533-67EC-B69B58F9D6D8}"/>
              </a:ext>
            </a:extLst>
          </p:cNvPr>
          <p:cNvSpPr txBox="1"/>
          <p:nvPr/>
        </p:nvSpPr>
        <p:spPr>
          <a:xfrm>
            <a:off x="5838825" y="5724524"/>
            <a:ext cx="157162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22" name="TextBox 121">
            <a:extLst>
              <a:ext uri="{FF2B5EF4-FFF2-40B4-BE49-F238E27FC236}">
                <a16:creationId xmlns:a16="http://schemas.microsoft.com/office/drawing/2014/main" id="{F1ECDEE1-454E-6144-A7EE-16769872675E}"/>
              </a:ext>
            </a:extLst>
          </p:cNvPr>
          <p:cNvSpPr txBox="1"/>
          <p:nvPr/>
        </p:nvSpPr>
        <p:spPr>
          <a:xfrm>
            <a:off x="7067550" y="3781424"/>
            <a:ext cx="1333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23" name="TextBox 122">
            <a:extLst>
              <a:ext uri="{FF2B5EF4-FFF2-40B4-BE49-F238E27FC236}">
                <a16:creationId xmlns:a16="http://schemas.microsoft.com/office/drawing/2014/main" id="{A159EDC9-4834-60E7-D54D-465902622EB5}"/>
              </a:ext>
            </a:extLst>
          </p:cNvPr>
          <p:cNvSpPr txBox="1"/>
          <p:nvPr/>
        </p:nvSpPr>
        <p:spPr>
          <a:xfrm>
            <a:off x="9648825" y="3771899"/>
            <a:ext cx="13335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
        <p:nvSpPr>
          <p:cNvPr id="124" name="TextBox 123">
            <a:extLst>
              <a:ext uri="{FF2B5EF4-FFF2-40B4-BE49-F238E27FC236}">
                <a16:creationId xmlns:a16="http://schemas.microsoft.com/office/drawing/2014/main" id="{7FDEE028-E908-D3DA-22AA-2A70B64B195D}"/>
              </a:ext>
            </a:extLst>
          </p:cNvPr>
          <p:cNvSpPr txBox="1"/>
          <p:nvPr/>
        </p:nvSpPr>
        <p:spPr>
          <a:xfrm>
            <a:off x="8639175" y="5572124"/>
            <a:ext cx="13335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0                 0</a:t>
            </a:r>
            <a:endParaRPr lang="en-US"/>
          </a:p>
        </p:txBody>
      </p:sp>
    </p:spTree>
    <p:extLst>
      <p:ext uri="{BB962C8B-B14F-4D97-AF65-F5344CB8AC3E}">
        <p14:creationId xmlns:p14="http://schemas.microsoft.com/office/powerpoint/2010/main" val="342039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8" name="Rectangle 200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6" name="Title 1">
            <a:extLst>
              <a:ext uri="{FF2B5EF4-FFF2-40B4-BE49-F238E27FC236}">
                <a16:creationId xmlns:a16="http://schemas.microsoft.com/office/drawing/2014/main" id="{161BF8DA-A020-5569-A677-28C823BA0493}"/>
              </a:ext>
            </a:extLst>
          </p:cNvPr>
          <p:cNvSpPr txBox="1">
            <a:spLocks/>
          </p:cNvSpPr>
          <p:nvPr/>
        </p:nvSpPr>
        <p:spPr>
          <a:xfrm>
            <a:off x="841248" y="334644"/>
            <a:ext cx="10509504" cy="10769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a:solidFill>
                  <a:schemeClr val="tx1"/>
                </a:solidFill>
                <a:latin typeface="+mj-lt"/>
                <a:ea typeface="+mj-ea"/>
                <a:cs typeface="+mj-cs"/>
              </a:rPr>
              <a:t>Project Schedule</a:t>
            </a:r>
            <a:endParaRPr lang="en-US" sz="4000" kern="1200">
              <a:solidFill>
                <a:schemeClr val="tx1"/>
              </a:solidFill>
              <a:latin typeface="+mj-lt"/>
              <a:ea typeface="+mj-ea"/>
              <a:cs typeface="+mj-cs"/>
            </a:endParaRPr>
          </a:p>
        </p:txBody>
      </p:sp>
      <p:sp>
        <p:nvSpPr>
          <p:cNvPr id="2009" name="Rectangle 200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10" name="Rectangle 2009">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53" name="Diagram 452">
            <a:extLst>
              <a:ext uri="{FF2B5EF4-FFF2-40B4-BE49-F238E27FC236}">
                <a16:creationId xmlns:a16="http://schemas.microsoft.com/office/drawing/2014/main" id="{62D784ED-D276-710B-D3F6-DE3BC5031624}"/>
              </a:ext>
            </a:extLst>
          </p:cNvPr>
          <p:cNvGraphicFramePr/>
          <p:nvPr>
            <p:extLst>
              <p:ext uri="{D42A27DB-BD31-4B8C-83A1-F6EECF244321}">
                <p14:modId xmlns:p14="http://schemas.microsoft.com/office/powerpoint/2010/main" val="4038364083"/>
              </p:ext>
            </p:extLst>
          </p:nvPr>
        </p:nvGraphicFramePr>
        <p:xfrm>
          <a:off x="2951387" y="1737360"/>
          <a:ext cx="6280082" cy="2333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10" name="Diagram 1009">
            <a:extLst>
              <a:ext uri="{FF2B5EF4-FFF2-40B4-BE49-F238E27FC236}">
                <a16:creationId xmlns:a16="http://schemas.microsoft.com/office/drawing/2014/main" id="{7D092740-7A28-CC36-20D1-DD02B337D4A9}"/>
              </a:ext>
            </a:extLst>
          </p:cNvPr>
          <p:cNvGraphicFramePr/>
          <p:nvPr>
            <p:extLst>
              <p:ext uri="{D42A27DB-BD31-4B8C-83A1-F6EECF244321}">
                <p14:modId xmlns:p14="http://schemas.microsoft.com/office/powerpoint/2010/main" val="598341812"/>
              </p:ext>
            </p:extLst>
          </p:nvPr>
        </p:nvGraphicFramePr>
        <p:xfrm>
          <a:off x="2951386" y="4068732"/>
          <a:ext cx="6280083" cy="22040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7528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0B8BDF-45B5-5E51-9D80-C506768F5310}"/>
              </a:ext>
            </a:extLst>
          </p:cNvPr>
          <p:cNvSpPr txBox="1"/>
          <p:nvPr/>
        </p:nvSpPr>
        <p:spPr>
          <a:xfrm>
            <a:off x="3300" y="663551"/>
            <a:ext cx="12192128" cy="744836"/>
          </a:xfrm>
          <a:prstGeom prst="rect">
            <a:avLst/>
          </a:prstGeom>
          <a:solidFill>
            <a:schemeClr val="accent6">
              <a:lumMod val="50000"/>
            </a:schemeClr>
          </a:solid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a:solidFill>
                  <a:schemeClr val="bg1"/>
                </a:solidFill>
                <a:latin typeface="+mj-lt"/>
                <a:ea typeface="+mj-ea"/>
                <a:cs typeface="+mj-cs"/>
              </a:rPr>
              <a:t>Gantt Chart </a:t>
            </a:r>
            <a:endParaRPr lang="en-US">
              <a:solidFill>
                <a:schemeClr val="bg1"/>
              </a:solidFill>
              <a:ea typeface="+mj-ea"/>
              <a:cs typeface="+mj-cs"/>
            </a:endParaRPr>
          </a:p>
        </p:txBody>
      </p:sp>
      <p:pic>
        <p:nvPicPr>
          <p:cNvPr id="8" name="Picture 7" descr="A screenshot of a computer&#10;&#10;Description automatically generated">
            <a:extLst>
              <a:ext uri="{FF2B5EF4-FFF2-40B4-BE49-F238E27FC236}">
                <a16:creationId xmlns:a16="http://schemas.microsoft.com/office/drawing/2014/main" id="{FB2A3FF4-5947-BBF6-5FEB-AA446C1CEEF3}"/>
              </a:ext>
            </a:extLst>
          </p:cNvPr>
          <p:cNvPicPr>
            <a:picLocks noChangeAspect="1"/>
          </p:cNvPicPr>
          <p:nvPr/>
        </p:nvPicPr>
        <p:blipFill>
          <a:blip r:embed="rId2"/>
          <a:stretch>
            <a:fillRect/>
          </a:stretch>
        </p:blipFill>
        <p:spPr>
          <a:xfrm>
            <a:off x="104383" y="2338800"/>
            <a:ext cx="11910165" cy="3725566"/>
          </a:xfrm>
          <a:prstGeom prst="rect">
            <a:avLst/>
          </a:prstGeom>
          <a:ln w="28575">
            <a:solidFill>
              <a:schemeClr val="accent6">
                <a:lumMod val="75000"/>
              </a:schemeClr>
            </a:solidFill>
          </a:ln>
        </p:spPr>
      </p:pic>
      <p:pic>
        <p:nvPicPr>
          <p:cNvPr id="3" name="Picture 2" descr="A screenshot of a graph&#10;&#10;Description automatically generated">
            <a:extLst>
              <a:ext uri="{FF2B5EF4-FFF2-40B4-BE49-F238E27FC236}">
                <a16:creationId xmlns:a16="http://schemas.microsoft.com/office/drawing/2014/main" id="{F89E5DCD-20B7-268D-FB68-39EFCD03C6E7}"/>
              </a:ext>
            </a:extLst>
          </p:cNvPr>
          <p:cNvPicPr>
            <a:picLocks noChangeAspect="1"/>
          </p:cNvPicPr>
          <p:nvPr/>
        </p:nvPicPr>
        <p:blipFill>
          <a:blip r:embed="rId3"/>
          <a:stretch>
            <a:fillRect/>
          </a:stretch>
        </p:blipFill>
        <p:spPr>
          <a:xfrm>
            <a:off x="100185" y="2343210"/>
            <a:ext cx="11912279" cy="3702394"/>
          </a:xfrm>
          <a:prstGeom prst="rect">
            <a:avLst/>
          </a:prstGeom>
        </p:spPr>
      </p:pic>
    </p:spTree>
    <p:extLst>
      <p:ext uri="{BB962C8B-B14F-4D97-AF65-F5344CB8AC3E}">
        <p14:creationId xmlns:p14="http://schemas.microsoft.com/office/powerpoint/2010/main" val="119755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6">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B0033-5F4F-8138-1104-C69069D08C09}"/>
              </a:ext>
            </a:extLst>
          </p:cNvPr>
          <p:cNvSpPr>
            <a:spLocks noGrp="1"/>
          </p:cNvSpPr>
          <p:nvPr>
            <p:ph type="ctrTitle"/>
          </p:nvPr>
        </p:nvSpPr>
        <p:spPr>
          <a:xfrm>
            <a:off x="1618082" y="4779792"/>
            <a:ext cx="8943998" cy="856722"/>
          </a:xfrm>
        </p:spPr>
        <p:txBody>
          <a:bodyPr anchor="b">
            <a:normAutofit/>
          </a:bodyPr>
          <a:lstStyle/>
          <a:p>
            <a:pPr algn="l"/>
            <a:r>
              <a:rPr lang="en-US" sz="4400" b="1">
                <a:solidFill>
                  <a:schemeClr val="tx1">
                    <a:lumMod val="85000"/>
                    <a:lumOff val="15000"/>
                  </a:schemeClr>
                </a:solidFill>
                <a:ea typeface="Calibri Light"/>
                <a:cs typeface="Calibri Light"/>
              </a:rPr>
              <a:t>Execution Phase </a:t>
            </a:r>
          </a:p>
        </p:txBody>
      </p:sp>
      <p:pic>
        <p:nvPicPr>
          <p:cNvPr id="9" name="Picture 8" descr="A black rectangle with white lines&#10;&#10;Description automatically generated">
            <a:extLst>
              <a:ext uri="{FF2B5EF4-FFF2-40B4-BE49-F238E27FC236}">
                <a16:creationId xmlns:a16="http://schemas.microsoft.com/office/drawing/2014/main" id="{C18DCC6F-A76A-EAFA-AB4A-BDBE859808A4}"/>
              </a:ext>
            </a:extLst>
          </p:cNvPr>
          <p:cNvPicPr>
            <a:picLocks noChangeAspect="1"/>
          </p:cNvPicPr>
          <p:nvPr/>
        </p:nvPicPr>
        <p:blipFill>
          <a:blip r:embed="rId2"/>
          <a:stretch>
            <a:fillRect/>
          </a:stretch>
        </p:blipFill>
        <p:spPr>
          <a:xfrm>
            <a:off x="1083548" y="1009248"/>
            <a:ext cx="2840233" cy="2840233"/>
          </a:xfrm>
          <a:prstGeom prst="rect">
            <a:avLst/>
          </a:prstGeom>
        </p:spPr>
      </p:pic>
      <p:pic>
        <p:nvPicPr>
          <p:cNvPr id="7" name="Picture 6">
            <a:extLst>
              <a:ext uri="{FF2B5EF4-FFF2-40B4-BE49-F238E27FC236}">
                <a16:creationId xmlns:a16="http://schemas.microsoft.com/office/drawing/2014/main" id="{E13D95BD-D532-08B2-BBA6-87C997138DA4}"/>
              </a:ext>
            </a:extLst>
          </p:cNvPr>
          <p:cNvPicPr>
            <a:picLocks noChangeAspect="1"/>
          </p:cNvPicPr>
          <p:nvPr/>
        </p:nvPicPr>
        <p:blipFill>
          <a:blip r:embed="rId3"/>
          <a:stretch>
            <a:fillRect/>
          </a:stretch>
        </p:blipFill>
        <p:spPr>
          <a:xfrm>
            <a:off x="4706274" y="1007472"/>
            <a:ext cx="2843784" cy="2843784"/>
          </a:xfrm>
          <a:prstGeom prst="rect">
            <a:avLst/>
          </a:prstGeom>
        </p:spPr>
      </p:pic>
      <p:pic>
        <p:nvPicPr>
          <p:cNvPr id="8" name="Picture 7" descr="A black background with white lines&#10;&#10;Description automatically generated">
            <a:extLst>
              <a:ext uri="{FF2B5EF4-FFF2-40B4-BE49-F238E27FC236}">
                <a16:creationId xmlns:a16="http://schemas.microsoft.com/office/drawing/2014/main" id="{C50BC67B-B97D-7D78-2366-B156D62DB44C}"/>
              </a:ext>
            </a:extLst>
          </p:cNvPr>
          <p:cNvPicPr>
            <a:picLocks noChangeAspect="1"/>
          </p:cNvPicPr>
          <p:nvPr/>
        </p:nvPicPr>
        <p:blipFill>
          <a:blip r:embed="rId4"/>
          <a:stretch>
            <a:fillRect/>
          </a:stretch>
        </p:blipFill>
        <p:spPr>
          <a:xfrm>
            <a:off x="8358101" y="1009248"/>
            <a:ext cx="2840233" cy="2840233"/>
          </a:xfrm>
          <a:prstGeom prst="rect">
            <a:avLst/>
          </a:prstGeom>
        </p:spPr>
      </p:pic>
    </p:spTree>
    <p:extLst>
      <p:ext uri="{BB962C8B-B14F-4D97-AF65-F5344CB8AC3E}">
        <p14:creationId xmlns:p14="http://schemas.microsoft.com/office/powerpoint/2010/main" val="196448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0D73B-C008-6CF3-240C-7A3D929024D3}"/>
              </a:ext>
            </a:extLst>
          </p:cNvPr>
          <p:cNvSpPr>
            <a:spLocks noGrp="1"/>
          </p:cNvSpPr>
          <p:nvPr>
            <p:ph type="title"/>
          </p:nvPr>
        </p:nvSpPr>
        <p:spPr>
          <a:xfrm>
            <a:off x="635000" y="668282"/>
            <a:ext cx="3418659" cy="5267365"/>
          </a:xfrm>
        </p:spPr>
        <p:txBody>
          <a:bodyPr anchor="ctr">
            <a:normAutofit/>
          </a:bodyPr>
          <a:lstStyle/>
          <a:p>
            <a:r>
              <a:rPr lang="en-US" sz="4600">
                <a:ea typeface="+mj-lt"/>
                <a:cs typeface="+mj-lt"/>
              </a:rPr>
              <a:t>ML Model &amp; Web App Development (Central Monitoring System)</a:t>
            </a:r>
          </a:p>
        </p:txBody>
      </p:sp>
      <p:sp>
        <p:nvSpPr>
          <p:cNvPr id="3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099F8F7-E5BC-8FC7-8B52-09377B0C4DBF}"/>
              </a:ext>
            </a:extLst>
          </p:cNvPr>
          <p:cNvGraphicFramePr>
            <a:graphicFrameLocks noGrp="1"/>
          </p:cNvGraphicFramePr>
          <p:nvPr>
            <p:ph idx="1"/>
            <p:extLst>
              <p:ext uri="{D42A27DB-BD31-4B8C-83A1-F6EECF244321}">
                <p14:modId xmlns:p14="http://schemas.microsoft.com/office/powerpoint/2010/main" val="980673270"/>
              </p:ext>
            </p:extLst>
          </p:nvPr>
        </p:nvGraphicFramePr>
        <p:xfrm>
          <a:off x="4529265" y="284562"/>
          <a:ext cx="7019265" cy="6288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09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1" name="Rectangle 45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8">
            <a:extLst>
              <a:ext uri="{FF2B5EF4-FFF2-40B4-BE49-F238E27FC236}">
                <a16:creationId xmlns:a16="http://schemas.microsoft.com/office/drawing/2014/main" id="{E2B157F4-343A-8D31-3676-CBDE04F2CDCF}"/>
              </a:ext>
            </a:extLst>
          </p:cNvPr>
          <p:cNvSpPr>
            <a:spLocks/>
          </p:cNvSpPr>
          <p:nvPr/>
        </p:nvSpPr>
        <p:spPr>
          <a:xfrm>
            <a:off x="849038" y="2755685"/>
            <a:ext cx="6535645" cy="2950371"/>
          </a:xfrm>
          <a:prstGeom prst="rect">
            <a:avLst/>
          </a:prstGeom>
        </p:spPr>
        <p:txBody>
          <a:bodyPr vert="horz" lIns="91440" tIns="45720" rIns="91440" bIns="45720" rtlCol="0" anchor="t">
            <a:normAutofit/>
          </a:bodyPr>
          <a:lstStyle/>
          <a:p>
            <a:pPr defTabSz="694944">
              <a:spcAft>
                <a:spcPts val="600"/>
              </a:spcAft>
            </a:pPr>
            <a:endParaRPr lang="en-US" sz="1368">
              <a:cs typeface="Calibri"/>
            </a:endParaRPr>
          </a:p>
          <a:p>
            <a:pPr defTabSz="694944">
              <a:spcAft>
                <a:spcPts val="600"/>
              </a:spcAft>
            </a:pPr>
            <a:endParaRPr lang="en-US" sz="1368"/>
          </a:p>
          <a:p>
            <a:pPr defTabSz="694944">
              <a:spcAft>
                <a:spcPts val="600"/>
              </a:spcAft>
            </a:pPr>
            <a:endParaRPr lang="en-US" sz="1368"/>
          </a:p>
          <a:p>
            <a:pPr defTabSz="694944">
              <a:spcAft>
                <a:spcPts val="600"/>
              </a:spcAft>
            </a:pPr>
            <a:endParaRPr lang="en-US" sz="1368"/>
          </a:p>
          <a:p>
            <a:pPr>
              <a:spcAft>
                <a:spcPts val="600"/>
              </a:spcAft>
            </a:pPr>
            <a:endParaRPr lang="en-US">
              <a:ea typeface="Calibri"/>
              <a:cs typeface="Calibri"/>
            </a:endParaRPr>
          </a:p>
        </p:txBody>
      </p:sp>
      <p:graphicFrame>
        <p:nvGraphicFramePr>
          <p:cNvPr id="414" name="TextBox 410">
            <a:extLst>
              <a:ext uri="{FF2B5EF4-FFF2-40B4-BE49-F238E27FC236}">
                <a16:creationId xmlns:a16="http://schemas.microsoft.com/office/drawing/2014/main" id="{A57F5291-0D75-19F2-6D69-EEEACAC45AA7}"/>
              </a:ext>
            </a:extLst>
          </p:cNvPr>
          <p:cNvGraphicFramePr/>
          <p:nvPr>
            <p:extLst>
              <p:ext uri="{D42A27DB-BD31-4B8C-83A1-F6EECF244321}">
                <p14:modId xmlns:p14="http://schemas.microsoft.com/office/powerpoint/2010/main" val="1931109393"/>
              </p:ext>
            </p:extLst>
          </p:nvPr>
        </p:nvGraphicFramePr>
        <p:xfrm>
          <a:off x="845820" y="705485"/>
          <a:ext cx="10507980" cy="5357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0564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8A39B-AFED-0E36-8E89-FA8D31384536}"/>
              </a:ext>
            </a:extLst>
          </p:cNvPr>
          <p:cNvSpPr>
            <a:spLocks noGrp="1"/>
          </p:cNvSpPr>
          <p:nvPr>
            <p:ph type="title"/>
          </p:nvPr>
        </p:nvSpPr>
        <p:spPr>
          <a:xfrm>
            <a:off x="326851" y="407525"/>
            <a:ext cx="10066122" cy="1298448"/>
          </a:xfrm>
        </p:spPr>
        <p:txBody>
          <a:bodyPr anchor="b">
            <a:normAutofit/>
          </a:bodyPr>
          <a:lstStyle/>
          <a:p>
            <a:r>
              <a:rPr lang="en-US"/>
              <a:t>Integration &amp; Testing Phase</a:t>
            </a:r>
          </a:p>
        </p:txBody>
      </p:sp>
      <p:sp>
        <p:nvSpPr>
          <p:cNvPr id="54" name="Rectangle 5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Content Placeholder 8">
            <a:extLst>
              <a:ext uri="{FF2B5EF4-FFF2-40B4-BE49-F238E27FC236}">
                <a16:creationId xmlns:a16="http://schemas.microsoft.com/office/drawing/2014/main" id="{738E5619-1A03-C98B-FDE0-8FD7B0EBA8F3}"/>
              </a:ext>
            </a:extLst>
          </p:cNvPr>
          <p:cNvGraphicFramePr>
            <a:graphicFrameLocks noGrp="1"/>
          </p:cNvGraphicFramePr>
          <p:nvPr>
            <p:ph idx="1"/>
          </p:nvPr>
        </p:nvGraphicFramePr>
        <p:xfrm>
          <a:off x="793661" y="2011806"/>
          <a:ext cx="4215115" cy="4227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A table with text on it&#10;&#10;Description automatically generated">
            <a:extLst>
              <a:ext uri="{FF2B5EF4-FFF2-40B4-BE49-F238E27FC236}">
                <a16:creationId xmlns:a16="http://schemas.microsoft.com/office/drawing/2014/main" id="{E2D3A112-801F-EA27-C73F-3B8EB1D59DB9}"/>
              </a:ext>
            </a:extLst>
          </p:cNvPr>
          <p:cNvPicPr>
            <a:picLocks noChangeAspect="1"/>
          </p:cNvPicPr>
          <p:nvPr/>
        </p:nvPicPr>
        <p:blipFill>
          <a:blip r:embed="rId7"/>
          <a:stretch>
            <a:fillRect/>
          </a:stretch>
        </p:blipFill>
        <p:spPr>
          <a:xfrm>
            <a:off x="5000343" y="2846404"/>
            <a:ext cx="6383119" cy="2560782"/>
          </a:xfrm>
          <a:prstGeom prst="rect">
            <a:avLst/>
          </a:prstGeom>
        </p:spPr>
      </p:pic>
      <p:sp>
        <p:nvSpPr>
          <p:cNvPr id="58" name="Rectangle 5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719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93A03-E86F-B02B-2FF4-64225AF9F8D5}"/>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6000" kern="1200">
                <a:solidFill>
                  <a:schemeClr val="tx1"/>
                </a:solidFill>
                <a:latin typeface="+mj-lt"/>
                <a:ea typeface="+mj-ea"/>
                <a:cs typeface="+mj-cs"/>
              </a:rPr>
              <a:t>Defining </a:t>
            </a:r>
          </a:p>
        </p:txBody>
      </p:sp>
      <p:pic>
        <p:nvPicPr>
          <p:cNvPr id="4" name="Picture 3">
            <a:extLst>
              <a:ext uri="{FF2B5EF4-FFF2-40B4-BE49-F238E27FC236}">
                <a16:creationId xmlns:a16="http://schemas.microsoft.com/office/drawing/2014/main" id="{8294EEE2-22A4-7E3D-62AE-4E37428957E3}"/>
              </a:ext>
            </a:extLst>
          </p:cNvPr>
          <p:cNvPicPr>
            <a:picLocks noChangeAspect="1"/>
          </p:cNvPicPr>
          <p:nvPr/>
        </p:nvPicPr>
        <p:blipFill>
          <a:blip r:embed="rId2"/>
          <a:stretch>
            <a:fillRect/>
          </a:stretch>
        </p:blipFill>
        <p:spPr>
          <a:xfrm>
            <a:off x="1296558" y="2110158"/>
            <a:ext cx="5604636" cy="2620166"/>
          </a:xfrm>
          <a:prstGeom prst="rect">
            <a:avLst/>
          </a:prstGeom>
        </p:spPr>
      </p:pic>
    </p:spTree>
    <p:extLst>
      <p:ext uri="{BB962C8B-B14F-4D97-AF65-F5344CB8AC3E}">
        <p14:creationId xmlns:p14="http://schemas.microsoft.com/office/powerpoint/2010/main" val="406452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838E4-A717-7160-6134-0174573EA5E3}"/>
              </a:ext>
            </a:extLst>
          </p:cNvPr>
          <p:cNvSpPr>
            <a:spLocks noGrp="1"/>
          </p:cNvSpPr>
          <p:nvPr>
            <p:ph type="title"/>
          </p:nvPr>
        </p:nvSpPr>
        <p:spPr>
          <a:xfrm>
            <a:off x="429768" y="411480"/>
            <a:ext cx="11201400" cy="858472"/>
          </a:xfrm>
        </p:spPr>
        <p:txBody>
          <a:bodyPr>
            <a:normAutofit/>
          </a:bodyPr>
          <a:lstStyle/>
          <a:p>
            <a:r>
              <a:rPr lang="en-US" sz="3600"/>
              <a:t>Pilot Deployment &amp; Data Collection</a:t>
            </a:r>
          </a:p>
        </p:txBody>
      </p:sp>
      <p:sp>
        <p:nvSpPr>
          <p:cNvPr id="13"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table with text and numbers&#10;&#10;Description automatically generated">
            <a:extLst>
              <a:ext uri="{FF2B5EF4-FFF2-40B4-BE49-F238E27FC236}">
                <a16:creationId xmlns:a16="http://schemas.microsoft.com/office/drawing/2014/main" id="{9DF6C724-A0AE-CBEF-23EB-8829F32832DD}"/>
              </a:ext>
            </a:extLst>
          </p:cNvPr>
          <p:cNvPicPr>
            <a:picLocks noChangeAspect="1"/>
          </p:cNvPicPr>
          <p:nvPr/>
        </p:nvPicPr>
        <p:blipFill>
          <a:blip r:embed="rId2"/>
          <a:stretch>
            <a:fillRect/>
          </a:stretch>
        </p:blipFill>
        <p:spPr>
          <a:xfrm>
            <a:off x="429768" y="2131116"/>
            <a:ext cx="6116703" cy="3690568"/>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7">
            <a:extLst>
              <a:ext uri="{FF2B5EF4-FFF2-40B4-BE49-F238E27FC236}">
                <a16:creationId xmlns:a16="http://schemas.microsoft.com/office/drawing/2014/main" id="{44791C08-A88C-84B2-AED2-3CDA14FF7716}"/>
              </a:ext>
            </a:extLst>
          </p:cNvPr>
          <p:cNvGraphicFramePr>
            <a:graphicFrameLocks noGrp="1"/>
          </p:cNvGraphicFramePr>
          <p:nvPr>
            <p:ph idx="1"/>
            <p:extLst>
              <p:ext uri="{D42A27DB-BD31-4B8C-83A1-F6EECF244321}">
                <p14:modId xmlns:p14="http://schemas.microsoft.com/office/powerpoint/2010/main" val="4227868451"/>
              </p:ext>
            </p:extLst>
          </p:nvPr>
        </p:nvGraphicFramePr>
        <p:xfrm>
          <a:off x="7029238" y="952881"/>
          <a:ext cx="4872417" cy="5707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6A46961-29A2-6BB2-A555-FEFA93FE3CED}"/>
              </a:ext>
            </a:extLst>
          </p:cNvPr>
          <p:cNvSpPr txBox="1"/>
          <p:nvPr/>
        </p:nvSpPr>
        <p:spPr>
          <a:xfrm>
            <a:off x="429381" y="1307266"/>
            <a:ext cx="611777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0D0D0D"/>
                </a:solidFill>
                <a:latin typeface="Aptos Display"/>
                <a:ea typeface="+mn-lt"/>
                <a:cs typeface="+mn-lt"/>
              </a:rPr>
              <a:t>Tracked and analyzed key performance indicators (KPIs) throughout the pilot deployment phase to assess progress and performance.</a:t>
            </a:r>
            <a:endParaRPr lang="en-US">
              <a:latin typeface="Aptos Display"/>
            </a:endParaRPr>
          </a:p>
        </p:txBody>
      </p:sp>
    </p:spTree>
    <p:extLst>
      <p:ext uri="{BB962C8B-B14F-4D97-AF65-F5344CB8AC3E}">
        <p14:creationId xmlns:p14="http://schemas.microsoft.com/office/powerpoint/2010/main" val="2891996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2DDB46A-BD96-50D7-F13B-2FF7B18FA451}"/>
              </a:ext>
            </a:extLst>
          </p:cNvPr>
          <p:cNvSpPr txBox="1">
            <a:spLocks/>
          </p:cNvSpPr>
          <p:nvPr/>
        </p:nvSpPr>
        <p:spPr>
          <a:xfrm>
            <a:off x="1113810" y="3130041"/>
            <a:ext cx="4036334" cy="238760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b="1"/>
              <a:t>Project Closure </a:t>
            </a:r>
          </a:p>
        </p:txBody>
      </p:sp>
      <p:grpSp>
        <p:nvGrpSpPr>
          <p:cNvPr id="75" name="Group 7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76" name="Rectangle 7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Rectangle 79">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erson pointing at a piece of paper&#10;&#10;Description automatically generated">
            <a:extLst>
              <a:ext uri="{FF2B5EF4-FFF2-40B4-BE49-F238E27FC236}">
                <a16:creationId xmlns:a16="http://schemas.microsoft.com/office/drawing/2014/main" id="{729705B0-E1D0-584F-192E-05E5ED1DDEAC}"/>
              </a:ext>
            </a:extLst>
          </p:cNvPr>
          <p:cNvPicPr>
            <a:picLocks noChangeAspect="1"/>
          </p:cNvPicPr>
          <p:nvPr/>
        </p:nvPicPr>
        <p:blipFill rotWithShape="1">
          <a:blip r:embed="rId2"/>
          <a:srcRect t="9941" r="2" b="462"/>
          <a:stretch/>
        </p:blipFill>
        <p:spPr>
          <a:xfrm>
            <a:off x="5922492" y="666728"/>
            <a:ext cx="5536001" cy="5465791"/>
          </a:xfrm>
          <a:prstGeom prst="rect">
            <a:avLst/>
          </a:prstGeom>
        </p:spPr>
      </p:pic>
    </p:spTree>
    <p:extLst>
      <p:ext uri="{BB962C8B-B14F-4D97-AF65-F5344CB8AC3E}">
        <p14:creationId xmlns:p14="http://schemas.microsoft.com/office/powerpoint/2010/main" val="1788472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E7A68-8520-D64A-5423-FA5C5B023BC8}"/>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chemeClr val="bg1"/>
                </a:solidFill>
                <a:latin typeface="+mj-lt"/>
                <a:ea typeface="+mj-ea"/>
                <a:cs typeface="+mj-cs"/>
              </a:rPr>
              <a:t>Demos &amp; Training Schedule Tracker</a:t>
            </a:r>
            <a:endParaRPr lang="en-US" sz="4800" kern="1200">
              <a:solidFill>
                <a:schemeClr val="bg1"/>
              </a:solidFill>
              <a:latin typeface="+mj-lt"/>
            </a:endParaRPr>
          </a:p>
        </p:txBody>
      </p:sp>
      <p:pic>
        <p:nvPicPr>
          <p:cNvPr id="4" name="Content Placeholder 3" descr="A screenshot of a schedule&#10;&#10;Description automatically generated">
            <a:extLst>
              <a:ext uri="{FF2B5EF4-FFF2-40B4-BE49-F238E27FC236}">
                <a16:creationId xmlns:a16="http://schemas.microsoft.com/office/drawing/2014/main" id="{E04866C6-2120-F203-CC6E-0A97BE54F3E8}"/>
              </a:ext>
            </a:extLst>
          </p:cNvPr>
          <p:cNvPicPr>
            <a:picLocks noGrp="1" noChangeAspect="1"/>
          </p:cNvPicPr>
          <p:nvPr>
            <p:ph idx="1"/>
          </p:nvPr>
        </p:nvPicPr>
        <p:blipFill rotWithShape="1">
          <a:blip r:embed="rId2"/>
          <a:srcRect l="1446"/>
          <a:stretch/>
        </p:blipFill>
        <p:spPr>
          <a:xfrm>
            <a:off x="5254835" y="492573"/>
            <a:ext cx="6351519" cy="5880796"/>
          </a:xfrm>
          <a:prstGeom prst="rect">
            <a:avLst/>
          </a:prstGeom>
        </p:spPr>
      </p:pic>
      <p:pic>
        <p:nvPicPr>
          <p:cNvPr id="3" name="Picture 2" descr="Training vs. Learning: do you want to ...">
            <a:extLst>
              <a:ext uri="{FF2B5EF4-FFF2-40B4-BE49-F238E27FC236}">
                <a16:creationId xmlns:a16="http://schemas.microsoft.com/office/drawing/2014/main" id="{95ADB9DA-ED3E-F8BD-CEAE-543518D4801D}"/>
              </a:ext>
            </a:extLst>
          </p:cNvPr>
          <p:cNvPicPr>
            <a:picLocks noChangeAspect="1"/>
          </p:cNvPicPr>
          <p:nvPr/>
        </p:nvPicPr>
        <p:blipFill>
          <a:blip r:embed="rId3"/>
          <a:stretch>
            <a:fillRect/>
          </a:stretch>
        </p:blipFill>
        <p:spPr>
          <a:xfrm>
            <a:off x="573926" y="4661230"/>
            <a:ext cx="3797958" cy="1805615"/>
          </a:xfrm>
          <a:prstGeom prst="rect">
            <a:avLst/>
          </a:prstGeom>
        </p:spPr>
      </p:pic>
    </p:spTree>
    <p:extLst>
      <p:ext uri="{BB962C8B-B14F-4D97-AF65-F5344CB8AC3E}">
        <p14:creationId xmlns:p14="http://schemas.microsoft.com/office/powerpoint/2010/main" val="123241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6218-1D17-9D11-ECD3-DE5DC3BEF7BF}"/>
              </a:ext>
            </a:extLst>
          </p:cNvPr>
          <p:cNvSpPr>
            <a:spLocks noGrp="1"/>
          </p:cNvSpPr>
          <p:nvPr>
            <p:ph type="title"/>
          </p:nvPr>
        </p:nvSpPr>
        <p:spPr>
          <a:xfrm>
            <a:off x="8196532" y="2670700"/>
            <a:ext cx="3391048" cy="2963796"/>
          </a:xfrm>
        </p:spPr>
        <p:txBody>
          <a:bodyPr vert="horz" lIns="91440" tIns="45720" rIns="91440" bIns="45720" rtlCol="0" anchor="t">
            <a:normAutofit/>
          </a:bodyPr>
          <a:lstStyle/>
          <a:p>
            <a:r>
              <a:rPr lang="en-US" sz="3200" b="1" kern="1200">
                <a:latin typeface="Trebuchet MS"/>
              </a:rPr>
              <a:t>Project Audit Report</a:t>
            </a:r>
          </a:p>
        </p:txBody>
      </p:sp>
      <p:sp>
        <p:nvSpPr>
          <p:cNvPr id="56" name="Rectangle 55">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ocument with text on it&#10;&#10;Description automatically generated">
            <a:extLst>
              <a:ext uri="{FF2B5EF4-FFF2-40B4-BE49-F238E27FC236}">
                <a16:creationId xmlns:a16="http://schemas.microsoft.com/office/drawing/2014/main" id="{2A84CBF4-1502-0A42-E153-9F16122B63A6}"/>
              </a:ext>
            </a:extLst>
          </p:cNvPr>
          <p:cNvPicPr>
            <a:picLocks noChangeAspect="1"/>
          </p:cNvPicPr>
          <p:nvPr/>
        </p:nvPicPr>
        <p:blipFill>
          <a:blip r:embed="rId2"/>
          <a:stretch>
            <a:fillRect/>
          </a:stretch>
        </p:blipFill>
        <p:spPr>
          <a:xfrm>
            <a:off x="295424" y="298767"/>
            <a:ext cx="6983894" cy="6263071"/>
          </a:xfrm>
          <a:prstGeom prst="rect">
            <a:avLst/>
          </a:prstGeom>
        </p:spPr>
      </p:pic>
      <p:cxnSp>
        <p:nvCxnSpPr>
          <p:cNvPr id="57" name="Straight Connector 5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111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17A36"/>
        </a:solidFill>
        <a:effectLst/>
      </p:bgPr>
    </p:bg>
    <p:spTree>
      <p:nvGrpSpPr>
        <p:cNvPr id="1" name=""/>
        <p:cNvGrpSpPr/>
        <p:nvPr/>
      </p:nvGrpSpPr>
      <p:grpSpPr>
        <a:xfrm>
          <a:off x="0" y="0"/>
          <a:ext cx="0" cy="0"/>
          <a:chOff x="0" y="0"/>
          <a:chExt cx="0" cy="0"/>
        </a:xfrm>
      </p:grpSpPr>
      <p:pic>
        <p:nvPicPr>
          <p:cNvPr id="5" name="Content Placeholder 3" descr="A close-up of a monitoring plan&#10;&#10;Description automatically generated">
            <a:extLst>
              <a:ext uri="{FF2B5EF4-FFF2-40B4-BE49-F238E27FC236}">
                <a16:creationId xmlns:a16="http://schemas.microsoft.com/office/drawing/2014/main" id="{FA5FB623-FB17-947F-7EF6-C03F174D8E87}"/>
              </a:ext>
            </a:extLst>
          </p:cNvPr>
          <p:cNvPicPr>
            <a:picLocks noGrp="1" noChangeAspect="1"/>
          </p:cNvPicPr>
          <p:nvPr>
            <p:ph idx="1"/>
          </p:nvPr>
        </p:nvPicPr>
        <p:blipFill>
          <a:blip r:embed="rId2"/>
          <a:stretch>
            <a:fillRect/>
          </a:stretch>
        </p:blipFill>
        <p:spPr>
          <a:xfrm>
            <a:off x="206438" y="417249"/>
            <a:ext cx="11734300" cy="6057119"/>
          </a:xfrm>
          <a:prstGeom prst="rect">
            <a:avLst/>
          </a:prstGeom>
        </p:spPr>
      </p:pic>
    </p:spTree>
    <p:extLst>
      <p:ext uri="{BB962C8B-B14F-4D97-AF65-F5344CB8AC3E}">
        <p14:creationId xmlns:p14="http://schemas.microsoft.com/office/powerpoint/2010/main" val="840482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17A36"/>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CB16C64-60EC-5A62-198C-5DDB01F163F8}"/>
              </a:ext>
            </a:extLst>
          </p:cNvPr>
          <p:cNvSpPr>
            <a:spLocks noGrp="1"/>
          </p:cNvSpPr>
          <p:nvPr>
            <p:ph type="title"/>
          </p:nvPr>
        </p:nvSpPr>
        <p:spPr>
          <a:xfrm>
            <a:off x="838200" y="365125"/>
            <a:ext cx="5393361" cy="1325563"/>
          </a:xfrm>
          <a:noFill/>
        </p:spPr>
        <p:txBody>
          <a:bodyPr>
            <a:normAutofit/>
          </a:bodyPr>
          <a:lstStyle/>
          <a:p>
            <a:r>
              <a:rPr lang="en-US" b="1">
                <a:highlight>
                  <a:srgbClr val="C0C0C0"/>
                </a:highlight>
              </a:rPr>
              <a:t>Conclusion</a:t>
            </a:r>
          </a:p>
        </p:txBody>
      </p:sp>
      <p:sp>
        <p:nvSpPr>
          <p:cNvPr id="17" name="Content Placeholder 2">
            <a:extLst>
              <a:ext uri="{FF2B5EF4-FFF2-40B4-BE49-F238E27FC236}">
                <a16:creationId xmlns:a16="http://schemas.microsoft.com/office/drawing/2014/main" id="{26529BC6-7F0E-507F-F6B6-39FCBB666456}"/>
              </a:ext>
            </a:extLst>
          </p:cNvPr>
          <p:cNvSpPr>
            <a:spLocks noGrp="1"/>
          </p:cNvSpPr>
          <p:nvPr>
            <p:ph idx="1"/>
          </p:nvPr>
        </p:nvSpPr>
        <p:spPr>
          <a:xfrm>
            <a:off x="838200" y="1713568"/>
            <a:ext cx="8587037" cy="4754747"/>
          </a:xfrm>
        </p:spPr>
        <p:txBody>
          <a:bodyPr vert="horz" lIns="91440" tIns="45720" rIns="91440" bIns="45720" rtlCol="0" anchor="t">
            <a:normAutofit lnSpcReduction="10000"/>
          </a:bodyPr>
          <a:lstStyle/>
          <a:p>
            <a:r>
              <a:rPr lang="en-US" sz="1600">
                <a:solidFill>
                  <a:schemeClr val="bg1"/>
                </a:solidFill>
                <a:latin typeface="Arial"/>
                <a:ea typeface="+mn-lt"/>
                <a:cs typeface="Times New Roman"/>
              </a:rPr>
              <a:t>Successful implementation of SAMS revolutionizes agriculture with real-time data insights.</a:t>
            </a:r>
            <a:endParaRPr lang="en-US" sz="1600">
              <a:solidFill>
                <a:schemeClr val="bg1"/>
              </a:solidFill>
              <a:latin typeface="Arial"/>
              <a:cs typeface="Times New Roman"/>
            </a:endParaRPr>
          </a:p>
          <a:p>
            <a:r>
              <a:rPr lang="en-US" sz="1600">
                <a:solidFill>
                  <a:schemeClr val="bg1"/>
                </a:solidFill>
                <a:latin typeface="Arial"/>
                <a:ea typeface="+mn-lt"/>
                <a:cs typeface="Times New Roman"/>
              </a:rPr>
              <a:t>Collaboration, resilience, and adaptability are key to overcoming challenges.</a:t>
            </a:r>
            <a:endParaRPr lang="en-US" sz="1600">
              <a:solidFill>
                <a:schemeClr val="bg1"/>
              </a:solidFill>
              <a:latin typeface="Arial"/>
              <a:cs typeface="Times New Roman"/>
            </a:endParaRPr>
          </a:p>
          <a:p>
            <a:r>
              <a:rPr lang="en-US" sz="1600">
                <a:solidFill>
                  <a:schemeClr val="bg1"/>
                </a:solidFill>
                <a:latin typeface="Arial"/>
                <a:ea typeface="+mn-lt"/>
                <a:cs typeface="Times New Roman"/>
              </a:rPr>
              <a:t>Anticipate tangible impacts on crop management and sustainability.</a:t>
            </a:r>
            <a:endParaRPr lang="en-US" sz="1600">
              <a:solidFill>
                <a:schemeClr val="bg1"/>
              </a:solidFill>
              <a:latin typeface="Arial"/>
              <a:cs typeface="Times New Roman"/>
            </a:endParaRPr>
          </a:p>
          <a:p>
            <a:r>
              <a:rPr lang="en-US" sz="1600">
                <a:solidFill>
                  <a:schemeClr val="bg1"/>
                </a:solidFill>
                <a:latin typeface="Arial"/>
                <a:ea typeface="+mn-lt"/>
                <a:cs typeface="Times New Roman"/>
              </a:rPr>
              <a:t>SAMS sets a new standard for precision agriculture, bridging technology and farming practices.</a:t>
            </a:r>
            <a:endParaRPr lang="en-US" sz="1600">
              <a:solidFill>
                <a:schemeClr val="bg1"/>
              </a:solidFill>
              <a:latin typeface="Arial"/>
              <a:cs typeface="Times New Roman"/>
            </a:endParaRPr>
          </a:p>
          <a:p>
            <a:r>
              <a:rPr lang="en-US" sz="1600">
                <a:solidFill>
                  <a:schemeClr val="bg1"/>
                </a:solidFill>
                <a:latin typeface="Arial"/>
                <a:ea typeface="+mn-lt"/>
                <a:cs typeface="Times New Roman"/>
              </a:rPr>
              <a:t>The project highlights the transformative potential of technology in addressing agricultural challenges and fostering sustainability.</a:t>
            </a:r>
            <a:br>
              <a:rPr lang="en-US" sz="1600">
                <a:solidFill>
                  <a:schemeClr val="bg1"/>
                </a:solidFill>
                <a:latin typeface="Arial"/>
                <a:ea typeface="+mn-lt"/>
                <a:cs typeface="Times New Roman"/>
              </a:rPr>
            </a:br>
            <a:br>
              <a:rPr lang="en-US" sz="1600">
                <a:latin typeface="Arial"/>
                <a:ea typeface="+mn-lt"/>
                <a:cs typeface="+mn-lt"/>
              </a:rPr>
            </a:br>
            <a:br>
              <a:rPr lang="en-US" sz="2000" b="1">
                <a:highlight>
                  <a:srgbClr val="C0C0C0"/>
                </a:highlight>
                <a:latin typeface="Arial"/>
                <a:ea typeface="+mn-lt"/>
                <a:cs typeface="+mn-lt"/>
              </a:rPr>
            </a:br>
            <a:r>
              <a:rPr lang="en-US" sz="2000" b="1">
                <a:highlight>
                  <a:srgbClr val="C0C0C0"/>
                </a:highlight>
                <a:latin typeface="Arial"/>
                <a:cs typeface="Arial"/>
              </a:rPr>
              <a:t>Lessons Learned:</a:t>
            </a:r>
            <a:endParaRPr lang="en-US" sz="2000">
              <a:highlight>
                <a:srgbClr val="C0C0C0"/>
              </a:highlight>
              <a:latin typeface="Arial"/>
              <a:cs typeface="Arial"/>
            </a:endParaRPr>
          </a:p>
          <a:p>
            <a:r>
              <a:rPr lang="en-US" sz="1600">
                <a:solidFill>
                  <a:schemeClr val="bg1"/>
                </a:solidFill>
                <a:latin typeface="Arial"/>
                <a:ea typeface="+mn-lt"/>
                <a:cs typeface="+mn-lt"/>
              </a:rPr>
              <a:t>Effective stakeholder management ensures alignment of goals and expectations.</a:t>
            </a:r>
            <a:endParaRPr lang="en-US" sz="1600">
              <a:solidFill>
                <a:schemeClr val="bg1"/>
              </a:solidFill>
              <a:latin typeface="Arial"/>
              <a:cs typeface="Arial"/>
            </a:endParaRPr>
          </a:p>
          <a:p>
            <a:r>
              <a:rPr lang="en-US" sz="1600">
                <a:solidFill>
                  <a:schemeClr val="bg1"/>
                </a:solidFill>
                <a:latin typeface="Arial"/>
                <a:ea typeface="+mn-lt"/>
                <a:cs typeface="+mn-lt"/>
              </a:rPr>
              <a:t>Agile methodologies enable flexibility and responsiveness to changes.</a:t>
            </a:r>
            <a:endParaRPr lang="en-US" sz="1600">
              <a:solidFill>
                <a:schemeClr val="bg1"/>
              </a:solidFill>
              <a:latin typeface="Arial"/>
              <a:cs typeface="Arial"/>
            </a:endParaRPr>
          </a:p>
          <a:p>
            <a:r>
              <a:rPr lang="en-US" sz="1600">
                <a:solidFill>
                  <a:schemeClr val="bg1"/>
                </a:solidFill>
                <a:latin typeface="Arial"/>
                <a:ea typeface="+mn-lt"/>
                <a:cs typeface="+mn-lt"/>
              </a:rPr>
              <a:t>Proactive risk management minimizes project disruptions.</a:t>
            </a:r>
            <a:endParaRPr lang="en-US" sz="1600">
              <a:solidFill>
                <a:schemeClr val="bg1"/>
              </a:solidFill>
              <a:latin typeface="Arial"/>
              <a:cs typeface="Arial"/>
            </a:endParaRPr>
          </a:p>
          <a:p>
            <a:r>
              <a:rPr lang="en-US" sz="1600">
                <a:solidFill>
                  <a:schemeClr val="bg1"/>
                </a:solidFill>
                <a:latin typeface="Arial"/>
                <a:ea typeface="+mn-lt"/>
                <a:cs typeface="+mn-lt"/>
              </a:rPr>
              <a:t>Collaboration and teamwork leverage diverse expertise for success.</a:t>
            </a:r>
            <a:endParaRPr lang="en-US" sz="1600">
              <a:solidFill>
                <a:schemeClr val="bg1"/>
              </a:solidFill>
              <a:latin typeface="Arial"/>
              <a:cs typeface="Arial"/>
            </a:endParaRPr>
          </a:p>
          <a:p>
            <a:r>
              <a:rPr lang="en-US" sz="1600">
                <a:solidFill>
                  <a:schemeClr val="bg1"/>
                </a:solidFill>
                <a:latin typeface="Arial"/>
                <a:ea typeface="+mn-lt"/>
                <a:cs typeface="+mn-lt"/>
              </a:rPr>
              <a:t>Continuous improvement drives efficiency and effectiveness in future initiatives.</a:t>
            </a:r>
            <a:endParaRPr lang="en-US" sz="1600">
              <a:solidFill>
                <a:schemeClr val="bg1"/>
              </a:solidFill>
              <a:latin typeface="Arial"/>
              <a:cs typeface="Arial"/>
            </a:endParaRPr>
          </a:p>
          <a:p>
            <a:r>
              <a:rPr lang="en-US" sz="1600">
                <a:solidFill>
                  <a:schemeClr val="bg1"/>
                </a:solidFill>
                <a:latin typeface="Arial"/>
                <a:ea typeface="+mn-lt"/>
                <a:cs typeface="+mn-lt"/>
              </a:rPr>
              <a:t>Timely integration planning ensures smooth project execution and minimizes delays.</a:t>
            </a:r>
            <a:endParaRPr lang="en-US" sz="1600">
              <a:solidFill>
                <a:schemeClr val="bg1"/>
              </a:solidFill>
              <a:latin typeface="Arial"/>
              <a:cs typeface="Arial"/>
            </a:endParaRPr>
          </a:p>
          <a:p>
            <a:endParaRPr lang="en-US" sz="1100"/>
          </a:p>
        </p:txBody>
      </p:sp>
      <p:pic>
        <p:nvPicPr>
          <p:cNvPr id="19" name="Picture 18" descr="Light bulb on yellow background with sketched light beams and cord">
            <a:extLst>
              <a:ext uri="{FF2B5EF4-FFF2-40B4-BE49-F238E27FC236}">
                <a16:creationId xmlns:a16="http://schemas.microsoft.com/office/drawing/2014/main" id="{8B2CB090-2675-F731-4F34-362B08B99344}"/>
              </a:ext>
            </a:extLst>
          </p:cNvPr>
          <p:cNvPicPr>
            <a:picLocks noChangeAspect="1"/>
          </p:cNvPicPr>
          <p:nvPr/>
        </p:nvPicPr>
        <p:blipFill rotWithShape="1">
          <a:blip r:embed="rId2"/>
          <a:srcRect l="38500" r="-1" b="-1"/>
          <a:stretch/>
        </p:blipFill>
        <p:spPr>
          <a:xfrm>
            <a:off x="9579802" y="758514"/>
            <a:ext cx="2204903"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943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5437-47F2-1C80-D023-B43E80AAC9C5}"/>
              </a:ext>
            </a:extLst>
          </p:cNvPr>
          <p:cNvSpPr>
            <a:spLocks noGrp="1"/>
          </p:cNvSpPr>
          <p:nvPr>
            <p:ph type="title"/>
          </p:nvPr>
        </p:nvSpPr>
        <p:spPr/>
        <p:txBody>
          <a:bodyPr/>
          <a:lstStyle/>
          <a:p>
            <a:r>
              <a:rPr lang="en-US">
                <a:cs typeface="Calibri Light"/>
              </a:rPr>
              <a:t>Reference</a:t>
            </a:r>
            <a:endParaRPr lang="en-US"/>
          </a:p>
        </p:txBody>
      </p:sp>
      <p:sp>
        <p:nvSpPr>
          <p:cNvPr id="3" name="Content Placeholder 2">
            <a:extLst>
              <a:ext uri="{FF2B5EF4-FFF2-40B4-BE49-F238E27FC236}">
                <a16:creationId xmlns:a16="http://schemas.microsoft.com/office/drawing/2014/main" id="{CF97F02B-5F4B-3C62-1F3E-62FA34228F6D}"/>
              </a:ext>
            </a:extLst>
          </p:cNvPr>
          <p:cNvSpPr>
            <a:spLocks noGrp="1"/>
          </p:cNvSpPr>
          <p:nvPr>
            <p:ph idx="1"/>
          </p:nvPr>
        </p:nvSpPr>
        <p:spPr/>
        <p:txBody>
          <a:bodyPr vert="horz" lIns="91440" tIns="45720" rIns="91440" bIns="45720" rtlCol="0" anchor="t">
            <a:normAutofit/>
          </a:bodyPr>
          <a:lstStyle/>
          <a:p>
            <a:r>
              <a:rPr lang="en-US" sz="1600">
                <a:latin typeface="Times New Roman"/>
                <a:ea typeface="+mn-lt"/>
                <a:cs typeface="Times New Roman"/>
              </a:rPr>
              <a:t>Fresno State Library. “</a:t>
            </a:r>
            <a:r>
              <a:rPr lang="en-US" sz="1600" err="1">
                <a:latin typeface="Times New Roman"/>
                <a:ea typeface="+mn-lt"/>
                <a:cs typeface="Times New Roman"/>
              </a:rPr>
              <a:t>Libguides</a:t>
            </a:r>
            <a:r>
              <a:rPr lang="en-US" sz="1600">
                <a:latin typeface="Times New Roman"/>
                <a:ea typeface="+mn-lt"/>
                <a:cs typeface="Times New Roman"/>
              </a:rPr>
              <a:t>: AGBS 120: Agribusiness Management: SWOT Analysis.” </a:t>
            </a:r>
            <a:r>
              <a:rPr lang="en-US" sz="1600" i="1">
                <a:latin typeface="Times New Roman"/>
                <a:ea typeface="+mn-lt"/>
                <a:cs typeface="Times New Roman"/>
              </a:rPr>
              <a:t>AGBS 120: Agribusiness Management</a:t>
            </a:r>
            <a:r>
              <a:rPr lang="en-US" sz="1600">
                <a:latin typeface="Times New Roman"/>
                <a:ea typeface="+mn-lt"/>
                <a:cs typeface="Times New Roman"/>
              </a:rPr>
              <a:t>, </a:t>
            </a:r>
            <a:r>
              <a:rPr lang="en-US" sz="1600" err="1">
                <a:latin typeface="Times New Roman"/>
                <a:ea typeface="+mn-lt"/>
                <a:cs typeface="Times New Roman"/>
              </a:rPr>
              <a:t>LibGuides</a:t>
            </a:r>
            <a:r>
              <a:rPr lang="en-US" sz="1600">
                <a:latin typeface="Times New Roman"/>
                <a:ea typeface="+mn-lt"/>
                <a:cs typeface="Times New Roman"/>
              </a:rPr>
              <a:t> at California State University Fresno,14 Feb. 2024. </a:t>
            </a:r>
            <a:r>
              <a:rPr lang="en-US" sz="1600">
                <a:latin typeface="Times New Roman"/>
                <a:ea typeface="+mn-lt"/>
                <a:cs typeface="Times New Roman"/>
                <a:hlinkClick r:id="rId2"/>
              </a:rPr>
              <a:t>https://guides.library.fresnostate.edu/c.php?g=289058&amp;p=7200990</a:t>
            </a:r>
            <a:r>
              <a:rPr lang="en-US" sz="1600">
                <a:latin typeface="Times New Roman"/>
                <a:ea typeface="+mn-lt"/>
                <a:cs typeface="Times New Roman"/>
              </a:rPr>
              <a:t>. Accessed 18 April 2024.</a:t>
            </a:r>
            <a:endParaRPr lang="en-US" sz="1600">
              <a:latin typeface="Aptos"/>
              <a:ea typeface="+mn-lt"/>
              <a:cs typeface="+mn-lt"/>
            </a:endParaRPr>
          </a:p>
          <a:p>
            <a:endParaRPr lang="en-US" sz="1600">
              <a:ea typeface="+mn-lt"/>
              <a:cs typeface="+mn-lt"/>
            </a:endParaRPr>
          </a:p>
          <a:p>
            <a:endParaRPr lang="en-US" sz="1600"/>
          </a:p>
        </p:txBody>
      </p:sp>
    </p:spTree>
    <p:extLst>
      <p:ext uri="{BB962C8B-B14F-4D97-AF65-F5344CB8AC3E}">
        <p14:creationId xmlns:p14="http://schemas.microsoft.com/office/powerpoint/2010/main" val="406014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1578821"/>
              </p:ext>
            </p:extLst>
          </p:nvPr>
        </p:nvGraphicFramePr>
        <p:xfrm>
          <a:off x="0" y="0"/>
          <a:ext cx="12203122" cy="7863840"/>
        </p:xfrm>
        <a:graphic>
          <a:graphicData uri="http://schemas.openxmlformats.org/drawingml/2006/table">
            <a:tbl>
              <a:tblPr firstRow="1" bandRow="1">
                <a:tableStyleId>{93296810-A885-4BE3-A3E7-6D5BEEA58F35}</a:tableStyleId>
              </a:tblPr>
              <a:tblGrid>
                <a:gridCol w="5443870">
                  <a:extLst>
                    <a:ext uri="{9D8B030D-6E8A-4147-A177-3AD203B41FA5}">
                      <a16:colId xmlns:a16="http://schemas.microsoft.com/office/drawing/2014/main" val="4124991841"/>
                    </a:ext>
                  </a:extLst>
                </a:gridCol>
                <a:gridCol w="6759252">
                  <a:extLst>
                    <a:ext uri="{9D8B030D-6E8A-4147-A177-3AD203B41FA5}">
                      <a16:colId xmlns:a16="http://schemas.microsoft.com/office/drawing/2014/main" val="1402830837"/>
                    </a:ext>
                  </a:extLst>
                </a:gridCol>
              </a:tblGrid>
              <a:tr h="259770">
                <a:tc>
                  <a:txBody>
                    <a:bodyPr/>
                    <a:lstStyle/>
                    <a:p>
                      <a:pPr algn="l"/>
                      <a:r>
                        <a:rPr lang="en-US" sz="1400"/>
                        <a:t>Project Name:  Smart Agriculture Monitoring System (SAMS)</a:t>
                      </a:r>
                      <a:endParaRPr lang="en-US" sz="1400" b="1" i="0" u="none" strike="noStrike" noProof="0">
                        <a:solidFill>
                          <a:srgbClr val="000000"/>
                        </a:solidFill>
                        <a:latin typeface="Calibri Light"/>
                      </a:endParaRPr>
                    </a:p>
                  </a:txBody>
                  <a:tcPr/>
                </a:tc>
                <a:tc>
                  <a:txBody>
                    <a:bodyPr/>
                    <a:lstStyle/>
                    <a:p>
                      <a:r>
                        <a:rPr lang="en-US" sz="1400"/>
                        <a:t>Champion: </a:t>
                      </a:r>
                      <a:r>
                        <a:rPr lang="en-US" sz="1400" err="1"/>
                        <a:t>Swikriti</a:t>
                      </a:r>
                      <a:r>
                        <a:rPr lang="en-US" sz="1400"/>
                        <a:t> Bhattarai</a:t>
                      </a:r>
                      <a:endParaRPr lang="en-US"/>
                    </a:p>
                  </a:txBody>
                  <a:tcPr/>
                </a:tc>
                <a:extLst>
                  <a:ext uri="{0D108BD9-81ED-4DB2-BD59-A6C34878D82A}">
                    <a16:rowId xmlns:a16="http://schemas.microsoft.com/office/drawing/2014/main" val="451069304"/>
                  </a:ext>
                </a:extLst>
              </a:tr>
              <a:tr h="293289">
                <a:tc>
                  <a:txBody>
                    <a:bodyPr/>
                    <a:lstStyle/>
                    <a:p>
                      <a:r>
                        <a:rPr lang="en-US" sz="1400" b="1"/>
                        <a:t>Business or Process Owner:</a:t>
                      </a:r>
                      <a:r>
                        <a:rPr lang="en-US" sz="1400" b="0"/>
                        <a:t> Ann Dinh</a:t>
                      </a:r>
                      <a:endParaRPr lang="en-US"/>
                    </a:p>
                  </a:txBody>
                  <a:tcPr/>
                </a:tc>
                <a:tc>
                  <a:txBody>
                    <a:bodyPr/>
                    <a:lstStyle/>
                    <a:p>
                      <a:r>
                        <a:rPr lang="en-US" sz="1400" b="1"/>
                        <a:t>Project</a:t>
                      </a:r>
                      <a:r>
                        <a:rPr lang="en-US" sz="1400" b="1" baseline="0"/>
                        <a:t> Leader: </a:t>
                      </a:r>
                      <a:r>
                        <a:rPr lang="en-US" sz="1400" baseline="0"/>
                        <a:t>Kaustubh Gawande</a:t>
                      </a:r>
                      <a:endParaRPr lang="en-US" sz="1400"/>
                    </a:p>
                  </a:txBody>
                  <a:tcPr/>
                </a:tc>
                <a:extLst>
                  <a:ext uri="{0D108BD9-81ED-4DB2-BD59-A6C34878D82A}">
                    <a16:rowId xmlns:a16="http://schemas.microsoft.com/office/drawing/2014/main" val="2336214662"/>
                  </a:ext>
                </a:extLst>
              </a:tr>
              <a:tr h="967153">
                <a:tc>
                  <a:txBody>
                    <a:bodyPr/>
                    <a:lstStyle/>
                    <a:p>
                      <a:pPr lvl="0" algn="l"/>
                      <a:r>
                        <a:rPr lang="en-US" sz="1400" b="1"/>
                        <a:t>Problem</a:t>
                      </a:r>
                      <a:r>
                        <a:rPr lang="en-US" sz="1400" b="1" baseline="0"/>
                        <a:t> Statement:</a:t>
                      </a:r>
                      <a:r>
                        <a:rPr lang="en-US" sz="1400" b="0" baseline="0"/>
                        <a:t> </a:t>
                      </a:r>
                      <a:r>
                        <a:rPr lang="en-US" sz="1100" b="0" baseline="0"/>
                        <a:t>In contemporary agriculture, farmers face multifaceted challenges ranging from imprecise environmental monitoring for diverse crops to inefficient resource usage, leading to problems such as water wastage, pest outbreaks, and sub-optimal fertilization. Climate change further exacerbates uncertainties. Smart Agriculture Monitoring System (SAMS) is a comprehensive system that seeks to integrate crop-specific environmental insights, optimize irrigation practices, detect and prevent pest and disease outbreaks, refine fertilization strategies, and adapt to climate variations, thereby fostering sustainable and resilient agricultural practices.</a:t>
                      </a:r>
                      <a:endParaRPr lang="en-IN" sz="1100" b="0">
                        <a:solidFill>
                          <a:schemeClr val="tx1"/>
                        </a:solidFill>
                      </a:endParaRPr>
                    </a:p>
                  </a:txBody>
                  <a:tcPr/>
                </a:tc>
                <a:tc>
                  <a:txBody>
                    <a:bodyPr/>
                    <a:lstStyle/>
                    <a:p>
                      <a:r>
                        <a:rPr lang="en-US" sz="1400" b="1"/>
                        <a:t>Project Goal: </a:t>
                      </a:r>
                      <a:r>
                        <a:rPr lang="en-US" sz="1100"/>
                        <a:t>The primary goal of this project is to improve crop management techniques by giving farmers access to real-time data and predicted insights about the properties of soil. It will also maximize resource utilization and raise overall productivity to support sustainable agriculture and economy.</a:t>
                      </a:r>
                      <a:endParaRPr lang="en-US"/>
                    </a:p>
                  </a:txBody>
                  <a:tcPr/>
                </a:tc>
                <a:extLst>
                  <a:ext uri="{0D108BD9-81ED-4DB2-BD59-A6C34878D82A}">
                    <a16:rowId xmlns:a16="http://schemas.microsoft.com/office/drawing/2014/main" val="3870620251"/>
                  </a:ext>
                </a:extLst>
              </a:tr>
              <a:tr h="3348901">
                <a:tc>
                  <a:txBody>
                    <a:bodyPr/>
                    <a:lstStyle/>
                    <a:p>
                      <a:r>
                        <a:rPr lang="en-US" sz="1400" b="1"/>
                        <a:t>Business Case: </a:t>
                      </a:r>
                      <a:r>
                        <a:rPr lang="en-US" sz="1100" b="0" i="0" u="none" strike="noStrike" noProof="0">
                          <a:solidFill>
                            <a:schemeClr val="tx1"/>
                          </a:solidFill>
                        </a:rPr>
                        <a:t>SAMS utilizes real-time data on temperature, humidity, soil moisture, and crop health for informed decisions on pest management, fertilization, and irrigation. The system employs ML algorithms to forecast issues and suggest preventive actions.</a:t>
                      </a:r>
                      <a:endParaRPr lang="en-US" sz="1100" b="0" i="0" u="none" strike="noStrike" noProof="0">
                        <a:solidFill>
                          <a:schemeClr val="tx1"/>
                        </a:solidFill>
                        <a:latin typeface="Calibri"/>
                      </a:endParaRPr>
                    </a:p>
                    <a:p>
                      <a:pPr lvl="0">
                        <a:buNone/>
                      </a:pPr>
                      <a:r>
                        <a:rPr lang="en-US" sz="1100" b="1" i="0" u="none" strike="noStrike" noProof="0">
                          <a:solidFill>
                            <a:schemeClr val="tx1"/>
                          </a:solidFill>
                          <a:latin typeface="Calibri"/>
                        </a:rPr>
                        <a:t>Product Launch Strategy:</a:t>
                      </a:r>
                      <a:r>
                        <a:rPr lang="en-US" sz="1100" b="0" i="0" u="none" strike="noStrike" noProof="0">
                          <a:solidFill>
                            <a:schemeClr val="tx1"/>
                          </a:solidFill>
                          <a:latin typeface="Calibri"/>
                        </a:rPr>
                        <a:t> </a:t>
                      </a:r>
                      <a:r>
                        <a:rPr lang="en-US" sz="1100" b="0" i="0" u="none" strike="noStrike" noProof="0">
                          <a:solidFill>
                            <a:schemeClr val="tx1"/>
                          </a:solidFill>
                        </a:rPr>
                        <a:t>Initially targeting rural areas in emerging nations with significant agricultural activity. Collaboration with regional agriculture organizations for implementation.</a:t>
                      </a:r>
                      <a:br>
                        <a:rPr lang="en-US" sz="1100" b="0" i="0" u="none" strike="noStrike" noProof="0">
                          <a:solidFill>
                            <a:srgbClr val="000000"/>
                          </a:solidFill>
                        </a:rPr>
                      </a:br>
                      <a:r>
                        <a:rPr lang="en-US" sz="1100" b="1" i="0" u="none" strike="noStrike" noProof="0">
                          <a:solidFill>
                            <a:schemeClr val="tx1"/>
                          </a:solidFill>
                          <a:latin typeface="Calibri"/>
                        </a:rPr>
                        <a:t>Market Analysis</a:t>
                      </a:r>
                      <a:r>
                        <a:rPr lang="en-US" sz="1100" b="0" i="0" u="none" strike="noStrike" noProof="0">
                          <a:solidFill>
                            <a:schemeClr val="tx1"/>
                          </a:solidFill>
                          <a:latin typeface="Calibri"/>
                        </a:rPr>
                        <a:t>: </a:t>
                      </a:r>
                      <a:r>
                        <a:rPr lang="en-US" sz="1100" b="0" i="0" u="none" strike="noStrike" noProof="0">
                          <a:solidFill>
                            <a:schemeClr val="tx1"/>
                          </a:solidFill>
                        </a:rPr>
                        <a:t>SAMS distinguishes itself with a comprehensive solution combining ML predictive analysis and IoT real-time data collection to reduce resource waste and enhance crop productivity.</a:t>
                      </a:r>
                      <a:endParaRPr lang="en-US" sz="1100" b="1" i="0" u="none" strike="noStrike" noProof="0">
                        <a:solidFill>
                          <a:schemeClr val="tx1"/>
                        </a:solidFill>
                      </a:endParaRPr>
                    </a:p>
                    <a:p>
                      <a:pPr lvl="0">
                        <a:buNone/>
                      </a:pPr>
                      <a:r>
                        <a:rPr lang="en-US" sz="1100" b="1" i="0" u="none" strike="noStrike" noProof="0">
                          <a:solidFill>
                            <a:schemeClr val="tx1"/>
                          </a:solidFill>
                          <a:latin typeface="Calibri"/>
                        </a:rPr>
                        <a:t>Unique Feature</a:t>
                      </a:r>
                      <a:r>
                        <a:rPr lang="en-US" sz="1100" b="0" i="0" u="none" strike="noStrike" noProof="0">
                          <a:solidFill>
                            <a:schemeClr val="tx1"/>
                          </a:solidFill>
                          <a:latin typeface="Calibri"/>
                        </a:rPr>
                        <a:t>: Advanced sensors and ML algorithms provide precise and fast insights into crop conditions. The user-friendly interface offers farmers practical suggestions.</a:t>
                      </a:r>
                      <a:endParaRPr lang="en-US" sz="1100" b="1" i="0" u="none" strike="noStrike" noProof="0">
                        <a:solidFill>
                          <a:schemeClr val="tx1"/>
                        </a:solidFill>
                        <a:latin typeface="Calibri"/>
                      </a:endParaRPr>
                    </a:p>
                    <a:p>
                      <a:pPr lvl="0">
                        <a:buNone/>
                      </a:pPr>
                      <a:r>
                        <a:rPr lang="en-US" sz="1100" b="1" i="0" u="none" strike="noStrike" noProof="0">
                          <a:solidFill>
                            <a:schemeClr val="tx1"/>
                          </a:solidFill>
                          <a:latin typeface="Calibri"/>
                        </a:rPr>
                        <a:t>Target Customers:</a:t>
                      </a:r>
                      <a:r>
                        <a:rPr lang="en-US" sz="1100" b="0" i="0" u="none" strike="noStrike" noProof="0">
                          <a:solidFill>
                            <a:schemeClr val="tx1"/>
                          </a:solidFill>
                          <a:latin typeface="Calibri"/>
                        </a:rPr>
                        <a:t> </a:t>
                      </a:r>
                      <a:r>
                        <a:rPr lang="en-US" sz="1100" b="0" i="0" u="none" strike="noStrike" noProof="0">
                          <a:solidFill>
                            <a:schemeClr val="tx1"/>
                          </a:solidFill>
                        </a:rPr>
                        <a:t>Small and large-scale farmers, agricultural cooperatives, and agribusinesses.</a:t>
                      </a:r>
                      <a:endParaRPr lang="en-US" sz="1100" b="1" i="0" u="none" strike="noStrike" noProof="0">
                        <a:solidFill>
                          <a:schemeClr val="tx1"/>
                        </a:solidFill>
                        <a:latin typeface="Calibri"/>
                      </a:endParaRPr>
                    </a:p>
                    <a:p>
                      <a:pPr lvl="0" algn="l">
                        <a:lnSpc>
                          <a:spcPct val="100000"/>
                        </a:lnSpc>
                        <a:spcBef>
                          <a:spcPts val="0"/>
                        </a:spcBef>
                        <a:spcAft>
                          <a:spcPts val="0"/>
                        </a:spcAft>
                        <a:buNone/>
                      </a:pPr>
                      <a:r>
                        <a:rPr lang="en-US" sz="1100" b="1" i="0" u="none" strike="noStrike" noProof="0">
                          <a:solidFill>
                            <a:schemeClr val="tx1"/>
                          </a:solidFill>
                          <a:latin typeface="Calibri"/>
                        </a:rPr>
                        <a:t>Investments:</a:t>
                      </a:r>
                      <a:r>
                        <a:rPr lang="en-US" sz="1100" b="0" i="0" u="none" strike="noStrike" noProof="0">
                          <a:solidFill>
                            <a:schemeClr val="tx1"/>
                          </a:solidFill>
                          <a:latin typeface="Calibri"/>
                        </a:rPr>
                        <a:t> $</a:t>
                      </a:r>
                      <a:r>
                        <a:rPr lang="en-US" sz="1100" b="0" i="0" u="none" strike="noStrike" noProof="0">
                          <a:solidFill>
                            <a:schemeClr val="tx1"/>
                          </a:solidFill>
                        </a:rPr>
                        <a:t>200,000</a:t>
                      </a:r>
                      <a:br>
                        <a:rPr lang="en-US" sz="1100" b="0" i="0" u="none" strike="noStrike" noProof="0">
                          <a:solidFill>
                            <a:srgbClr val="000000"/>
                          </a:solidFill>
                          <a:latin typeface="Calibri"/>
                        </a:rPr>
                      </a:br>
                      <a:r>
                        <a:rPr lang="en-US" sz="1100" b="1" i="0" u="none" strike="noStrike" noProof="0">
                          <a:solidFill>
                            <a:schemeClr val="tx1"/>
                          </a:solidFill>
                          <a:latin typeface="Calibri"/>
                        </a:rPr>
                        <a:t>Targeted Returns:</a:t>
                      </a:r>
                      <a:r>
                        <a:rPr lang="en-US" sz="1100" b="0" i="0" u="none" strike="noStrike" noProof="0">
                          <a:solidFill>
                            <a:schemeClr val="tx1"/>
                          </a:solidFill>
                          <a:latin typeface="Calibri"/>
                        </a:rPr>
                        <a:t> G</a:t>
                      </a:r>
                      <a:r>
                        <a:rPr lang="en-US" sz="1100" b="0" i="0" u="none" strike="noStrike" noProof="0">
                          <a:solidFill>
                            <a:schemeClr val="tx1"/>
                          </a:solidFill>
                        </a:rPr>
                        <a:t>reater overall efficiency for farmers, lower resource costs, and higher crop yields. </a:t>
                      </a:r>
                      <a:r>
                        <a:rPr lang="en-US" sz="1100" b="0" i="0" u="none" strike="noStrike" noProof="0">
                          <a:solidFill>
                            <a:schemeClr val="tx1"/>
                          </a:solidFill>
                          <a:latin typeface="Calibri"/>
                        </a:rPr>
                        <a:t>Financial returns are assessed based on adaptation level.</a:t>
                      </a:r>
                      <a:br>
                        <a:rPr lang="en-US" sz="1100" b="0" i="0" u="none" strike="noStrike" noProof="0">
                          <a:solidFill>
                            <a:srgbClr val="000000"/>
                          </a:solidFill>
                          <a:latin typeface="Calibri"/>
                        </a:rPr>
                      </a:br>
                      <a:r>
                        <a:rPr lang="en-US" sz="1100" b="1" i="0" u="none" strike="noStrike" noProof="0">
                          <a:solidFill>
                            <a:schemeClr val="tx1"/>
                          </a:solidFill>
                          <a:latin typeface="Calibri"/>
                        </a:rPr>
                        <a:t>Future Expansions</a:t>
                      </a:r>
                      <a:r>
                        <a:rPr lang="en-US" sz="1100" b="0" i="0" u="none" strike="noStrike" noProof="0">
                          <a:solidFill>
                            <a:schemeClr val="tx1"/>
                          </a:solidFill>
                          <a:latin typeface="Calibri"/>
                        </a:rPr>
                        <a:t>:</a:t>
                      </a:r>
                      <a:br>
                        <a:rPr lang="en-US" sz="1100" b="0" i="0" u="none" strike="noStrike" noProof="0">
                          <a:solidFill>
                            <a:srgbClr val="000000"/>
                          </a:solidFill>
                          <a:latin typeface="Calibri"/>
                        </a:rPr>
                      </a:br>
                      <a:r>
                        <a:rPr lang="en-US" sz="1100" b="0" i="0" u="none" strike="noStrike" noProof="0">
                          <a:solidFill>
                            <a:schemeClr val="tx1"/>
                          </a:solidFill>
                        </a:rPr>
                        <a:t>1) Integration with automated irrigation systems. </a:t>
                      </a:r>
                      <a:endParaRPr lang="en-US" sz="1100" b="0" i="0" u="none" strike="noStrike" noProof="0">
                        <a:solidFill>
                          <a:schemeClr val="tx1"/>
                        </a:solidFill>
                        <a:latin typeface="Calibri"/>
                      </a:endParaRPr>
                    </a:p>
                    <a:p>
                      <a:pPr lvl="0" algn="l">
                        <a:lnSpc>
                          <a:spcPct val="100000"/>
                        </a:lnSpc>
                        <a:spcBef>
                          <a:spcPts val="0"/>
                        </a:spcBef>
                        <a:spcAft>
                          <a:spcPts val="0"/>
                        </a:spcAft>
                        <a:buNone/>
                      </a:pPr>
                      <a:r>
                        <a:rPr lang="en-US" sz="1100" b="0" i="0" u="none" strike="noStrike" noProof="0">
                          <a:solidFill>
                            <a:schemeClr val="tx1"/>
                          </a:solidFill>
                        </a:rPr>
                        <a:t>2) Collaboration with agricultural research institutions for continuous improvement. </a:t>
                      </a:r>
                      <a:endParaRPr lang="en-US" sz="1100">
                        <a:solidFill>
                          <a:schemeClr val="tx1"/>
                        </a:solidFill>
                      </a:endParaRPr>
                    </a:p>
                  </a:txBody>
                  <a:tcPr/>
                </a:tc>
                <a:tc>
                  <a:txBody>
                    <a:bodyPr/>
                    <a:lstStyle/>
                    <a:p>
                      <a:r>
                        <a:rPr lang="en-US" sz="1400" b="1"/>
                        <a:t>Project Scope:</a:t>
                      </a:r>
                      <a:r>
                        <a:rPr lang="en-US" sz="1600" b="1"/>
                        <a:t> </a:t>
                      </a:r>
                      <a:r>
                        <a:rPr lang="en-US" sz="1100" b="0" i="0" u="none" strike="noStrike" noProof="0">
                          <a:solidFill>
                            <a:schemeClr val="tx1"/>
                          </a:solidFill>
                          <a:latin typeface="Calibri"/>
                        </a:rPr>
                        <a:t>The project scope for SAMS includes the creation and implementation of a comprehensive precision agricultural system. This involves developing IoT sensors to track essential soil properties including pH, temperature, moisture content, and nutrient levels. Moreover, ML algorithms will be used for predictive analysis, providing information on crop production estimation and soil health. To make it easier for farmers to access and analyze historical and real-time data, the project also focuses on designing and implementing a user-friendly app. To make sure farmers are using the system efficiently, training sessions will also be held. </a:t>
                      </a:r>
                      <a:endParaRPr lang="en-US"/>
                    </a:p>
                    <a:p>
                      <a:pPr lvl="0">
                        <a:buNone/>
                      </a:pPr>
                      <a:endParaRPr lang="en-US" sz="1400" b="0" i="0" u="none" strike="noStrike" noProof="0">
                        <a:solidFill>
                          <a:srgbClr val="374151"/>
                        </a:solidFill>
                        <a:latin typeface="Calibri"/>
                      </a:endParaRPr>
                    </a:p>
                    <a:p>
                      <a:pPr lvl="0">
                        <a:buNone/>
                      </a:pPr>
                      <a:r>
                        <a:rPr lang="en-US" sz="1400" b="1" i="0" u="none" strike="noStrike" noProof="0">
                          <a:solidFill>
                            <a:srgbClr val="000000"/>
                          </a:solidFill>
                          <a:latin typeface="Calibri"/>
                        </a:rPr>
                        <a:t>Benefits: </a:t>
                      </a:r>
                      <a:endParaRPr lang="en-US"/>
                    </a:p>
                    <a:p>
                      <a:pPr marL="0" lvl="0" indent="0" algn="l">
                        <a:lnSpc>
                          <a:spcPct val="100000"/>
                        </a:lnSpc>
                        <a:spcBef>
                          <a:spcPts val="0"/>
                        </a:spcBef>
                        <a:spcAft>
                          <a:spcPts val="0"/>
                        </a:spcAft>
                        <a:buFont typeface="Arial"/>
                        <a:buChar char="•"/>
                      </a:pPr>
                      <a:r>
                        <a:rPr lang="en-IN" sz="1100" b="0" i="0" u="none" strike="noStrike" noProof="0">
                          <a:solidFill>
                            <a:schemeClr val="tx1"/>
                          </a:solidFill>
                        </a:rPr>
                        <a:t>    Enhances the quantity and quality of crops.</a:t>
                      </a:r>
                      <a:endParaRPr lang="en-IN" sz="1100"/>
                    </a:p>
                    <a:p>
                      <a:pPr marL="0" lvl="0" indent="0" algn="l">
                        <a:lnSpc>
                          <a:spcPct val="100000"/>
                        </a:lnSpc>
                        <a:spcBef>
                          <a:spcPts val="0"/>
                        </a:spcBef>
                        <a:spcAft>
                          <a:spcPts val="0"/>
                        </a:spcAft>
                        <a:buFont typeface="Arial"/>
                        <a:buChar char="•"/>
                      </a:pPr>
                      <a:r>
                        <a:rPr lang="en-IN" sz="1100" b="0" i="0" u="none" strike="noStrike" noProof="0">
                          <a:solidFill>
                            <a:schemeClr val="tx1"/>
                          </a:solidFill>
                        </a:rPr>
                        <a:t>    Detects crop diseases and pest infestations early on.</a:t>
                      </a:r>
                      <a:endParaRPr lang="en-IN" sz="1100"/>
                    </a:p>
                    <a:p>
                      <a:pPr marL="0" lvl="0" indent="0" algn="l">
                        <a:lnSpc>
                          <a:spcPct val="100000"/>
                        </a:lnSpc>
                        <a:spcBef>
                          <a:spcPts val="0"/>
                        </a:spcBef>
                        <a:spcAft>
                          <a:spcPts val="0"/>
                        </a:spcAft>
                        <a:buFont typeface="Arial"/>
                        <a:buChar char="•"/>
                      </a:pPr>
                      <a:r>
                        <a:rPr lang="en-IN" sz="1100" b="0" i="0" u="none" strike="noStrike" noProof="0">
                          <a:solidFill>
                            <a:schemeClr val="tx1"/>
                          </a:solidFill>
                        </a:rPr>
                        <a:t>    Enables farmers to make informed decisions based on data.</a:t>
                      </a:r>
                      <a:endParaRPr lang="en-IN" sz="1100"/>
                    </a:p>
                    <a:p>
                      <a:pPr marL="0" lvl="0" indent="0" algn="l">
                        <a:lnSpc>
                          <a:spcPct val="100000"/>
                        </a:lnSpc>
                        <a:spcBef>
                          <a:spcPts val="0"/>
                        </a:spcBef>
                        <a:spcAft>
                          <a:spcPts val="0"/>
                        </a:spcAft>
                        <a:buFont typeface="Arial"/>
                        <a:buChar char="•"/>
                      </a:pPr>
                      <a:r>
                        <a:rPr lang="en-IN" sz="1100" b="0" i="0" u="none" strike="noStrike" noProof="0">
                          <a:solidFill>
                            <a:schemeClr val="tx1"/>
                          </a:solidFill>
                        </a:rPr>
                        <a:t>    Reduces resource wastage through optimized irrigation and fertilization.</a:t>
                      </a:r>
                      <a:endParaRPr lang="en-IN" sz="1100"/>
                    </a:p>
                    <a:p>
                      <a:pPr marL="0" lvl="0" indent="0" algn="l">
                        <a:lnSpc>
                          <a:spcPct val="100000"/>
                        </a:lnSpc>
                        <a:spcBef>
                          <a:spcPts val="0"/>
                        </a:spcBef>
                        <a:spcAft>
                          <a:spcPts val="0"/>
                        </a:spcAft>
                        <a:buFont typeface="Arial"/>
                        <a:buChar char="•"/>
                      </a:pPr>
                      <a:r>
                        <a:rPr lang="en-IN" sz="1100" b="0" i="0" u="none" strike="noStrike" noProof="0">
                          <a:solidFill>
                            <a:schemeClr val="tx1"/>
                          </a:solidFill>
                        </a:rPr>
                        <a:t>    Increases farmers' competitiveness, leading to more opportunities.</a:t>
                      </a:r>
                      <a:endParaRPr lang="en-IN" sz="1100"/>
                    </a:p>
                    <a:p>
                      <a:pPr marL="0" lvl="0" indent="0" algn="l">
                        <a:lnSpc>
                          <a:spcPct val="100000"/>
                        </a:lnSpc>
                        <a:spcBef>
                          <a:spcPts val="0"/>
                        </a:spcBef>
                        <a:spcAft>
                          <a:spcPts val="0"/>
                        </a:spcAft>
                        <a:buFont typeface="Arial"/>
                        <a:buChar char="•"/>
                      </a:pPr>
                      <a:r>
                        <a:rPr lang="en-IN" sz="1100" b="0" i="0" u="none" strike="noStrike" noProof="0">
                          <a:solidFill>
                            <a:schemeClr val="tx1"/>
                          </a:solidFill>
                        </a:rPr>
                        <a:t>    Promotes sustainable practices by precisely managing resources and reducing environmental impact.</a:t>
                      </a:r>
                      <a:endParaRPr lang="en-US"/>
                    </a:p>
                    <a:p>
                      <a:pPr marL="0" lvl="0" indent="0" algn="l">
                        <a:lnSpc>
                          <a:spcPct val="100000"/>
                        </a:lnSpc>
                        <a:spcBef>
                          <a:spcPts val="0"/>
                        </a:spcBef>
                        <a:spcAft>
                          <a:spcPts val="0"/>
                        </a:spcAft>
                        <a:buFont typeface="Arial"/>
                        <a:buChar char="•"/>
                      </a:pPr>
                      <a:endParaRPr lang="en-IN" sz="1100" b="0" i="0" u="none" strike="noStrike" noProof="0">
                        <a:solidFill>
                          <a:schemeClr val="tx1"/>
                        </a:solidFill>
                      </a:endParaRPr>
                    </a:p>
                    <a:p>
                      <a:pPr marL="0" lvl="0" indent="0" algn="l">
                        <a:lnSpc>
                          <a:spcPct val="100000"/>
                        </a:lnSpc>
                        <a:spcBef>
                          <a:spcPts val="0"/>
                        </a:spcBef>
                        <a:spcAft>
                          <a:spcPts val="0"/>
                        </a:spcAft>
                        <a:buFont typeface="Arial"/>
                        <a:buNone/>
                      </a:pPr>
                      <a:r>
                        <a:rPr lang="en-US" sz="1400" b="1"/>
                        <a:t>Timeline: Start Date: 05/18/2022 - End Date: 05/21/2024</a:t>
                      </a:r>
                      <a:endParaRPr lang="en-IN" sz="1400" b="1"/>
                    </a:p>
                  </a:txBody>
                  <a:tcPr/>
                </a:tc>
                <a:extLst>
                  <a:ext uri="{0D108BD9-81ED-4DB2-BD59-A6C34878D82A}">
                    <a16:rowId xmlns:a16="http://schemas.microsoft.com/office/drawing/2014/main" val="1677297188"/>
                  </a:ext>
                </a:extLst>
              </a:tr>
              <a:tr h="293289">
                <a:tc rowSpan="2">
                  <a:txBody>
                    <a:bodyPr/>
                    <a:lstStyle/>
                    <a:p>
                      <a:r>
                        <a:rPr lang="en-US" sz="1400" b="1"/>
                        <a:t>Team Members:</a:t>
                      </a:r>
                      <a:endParaRPr lang="en-US" sz="1400"/>
                    </a:p>
                    <a:p>
                      <a:pPr marL="342900" lvl="0" indent="-342900">
                        <a:buAutoNum type="arabicPeriod"/>
                      </a:pPr>
                      <a:r>
                        <a:rPr lang="en-US" sz="1100"/>
                        <a:t>Ann Dinh </a:t>
                      </a:r>
                      <a:endParaRPr lang="en-US"/>
                    </a:p>
                    <a:p>
                      <a:pPr marL="342900" lvl="0" indent="-342900">
                        <a:buAutoNum type="arabicPeriod"/>
                      </a:pPr>
                      <a:r>
                        <a:rPr lang="en-US" sz="1100"/>
                        <a:t>Anjali Nepal</a:t>
                      </a:r>
                      <a:endParaRPr lang="en-US"/>
                    </a:p>
                    <a:p>
                      <a:pPr marL="342900" lvl="0" indent="-342900">
                        <a:buAutoNum type="arabicPeriod"/>
                      </a:pPr>
                      <a:r>
                        <a:rPr lang="en-US" sz="1100" b="0" i="0" u="none" strike="noStrike" noProof="0">
                          <a:solidFill>
                            <a:srgbClr val="000000"/>
                          </a:solidFill>
                        </a:rPr>
                        <a:t>Kaustubh Gawande</a:t>
                      </a:r>
                      <a:endParaRPr lang="en-US"/>
                    </a:p>
                    <a:p>
                      <a:pPr marL="342900" lvl="0" indent="-342900">
                        <a:buAutoNum type="arabicPeriod"/>
                      </a:pPr>
                      <a:r>
                        <a:rPr lang="en-US" sz="1100" b="0" i="0" u="none" strike="noStrike" noProof="0">
                          <a:solidFill>
                            <a:srgbClr val="000000"/>
                          </a:solidFill>
                          <a:latin typeface="Calibri"/>
                        </a:rPr>
                        <a:t>Swathi Manjunatha</a:t>
                      </a:r>
                      <a:endParaRPr lang="en-US" sz="1100" b="0" i="0" u="none" strike="noStrike" noProof="0">
                        <a:solidFill>
                          <a:srgbClr val="000000"/>
                        </a:solidFill>
                      </a:endParaRPr>
                    </a:p>
                    <a:p>
                      <a:pPr marL="342900" lvl="0" indent="-342900">
                        <a:buAutoNum type="arabicPeriod"/>
                      </a:pPr>
                      <a:r>
                        <a:rPr lang="en-US" sz="1100" err="1"/>
                        <a:t>Swikriti</a:t>
                      </a:r>
                      <a:r>
                        <a:rPr lang="en-US" sz="1100"/>
                        <a:t> Bhattarai</a:t>
                      </a:r>
                      <a:endParaRPr lang="en-US"/>
                    </a:p>
                    <a:p>
                      <a:pPr marL="342900" lvl="0" indent="-342900">
                        <a:buAutoNum type="arabicPeriod"/>
                      </a:pPr>
                      <a:endParaRPr lang="en-US" sz="1500"/>
                    </a:p>
                    <a:p>
                      <a:pPr marL="0" lvl="0" indent="0">
                        <a:buNone/>
                      </a:pPr>
                      <a:endParaRPr lang="en-US" sz="1500"/>
                    </a:p>
                    <a:p>
                      <a:pPr marL="0" lvl="0" indent="0">
                        <a:buNone/>
                      </a:pPr>
                      <a:endParaRPr lang="en-US" sz="1500"/>
                    </a:p>
                    <a:p>
                      <a:pPr marL="342900" lvl="0" indent="-342900">
                        <a:buAutoNum type="arabicPeriod"/>
                      </a:pPr>
                      <a:endParaRPr lang="en-US" sz="1500"/>
                    </a:p>
                    <a:p>
                      <a:pPr marL="342900" lvl="0" indent="-342900">
                        <a:buAutoNum type="arabicPeriod"/>
                      </a:pPr>
                      <a:endParaRPr lang="en-US" sz="1500"/>
                    </a:p>
                  </a:txBody>
                  <a:tcPr/>
                </a:tc>
                <a:tc>
                  <a:txBody>
                    <a:bodyPr/>
                    <a:lstStyle/>
                    <a:p>
                      <a:pPr marL="0" lvl="0" indent="0" algn="l">
                        <a:lnSpc>
                          <a:spcPct val="100000"/>
                        </a:lnSpc>
                        <a:spcBef>
                          <a:spcPts val="0"/>
                        </a:spcBef>
                        <a:spcAft>
                          <a:spcPts val="0"/>
                        </a:spcAft>
                        <a:buNone/>
                      </a:pPr>
                      <a:endParaRPr lang="en-US" sz="1400"/>
                    </a:p>
                  </a:txBody>
                  <a:tcPr/>
                </a:tc>
                <a:extLst>
                  <a:ext uri="{0D108BD9-81ED-4DB2-BD59-A6C34878D82A}">
                    <a16:rowId xmlns:a16="http://schemas.microsoft.com/office/drawing/2014/main" val="2968365323"/>
                  </a:ext>
                </a:extLst>
              </a:tr>
              <a:tr h="1626782">
                <a:tc vMerge="1">
                  <a:txBody>
                    <a:bodyPr/>
                    <a:lstStyle/>
                    <a:p>
                      <a:endParaRPr lang="en-US"/>
                    </a:p>
                  </a:txBody>
                  <a:tcPr/>
                </a:tc>
                <a:tc>
                  <a:txBody>
                    <a:bodyPr/>
                    <a:lstStyle/>
                    <a:p>
                      <a:endParaRPr lang="en-US" sz="1400" b="1"/>
                    </a:p>
                    <a:p>
                      <a:pPr lvl="0">
                        <a:buNone/>
                      </a:pPr>
                      <a:endParaRPr lang="en-US"/>
                    </a:p>
                    <a:p>
                      <a:pPr marL="0" lvl="0" indent="0">
                        <a:buFontTx/>
                        <a:buNone/>
                      </a:pPr>
                      <a:endParaRPr lang="en-US"/>
                    </a:p>
                  </a:txBody>
                  <a:tcPr/>
                </a:tc>
                <a:extLst>
                  <a:ext uri="{0D108BD9-81ED-4DB2-BD59-A6C34878D82A}">
                    <a16:rowId xmlns:a16="http://schemas.microsoft.com/office/drawing/2014/main" val="3128204458"/>
                  </a:ext>
                </a:extLst>
              </a:tr>
            </a:tbl>
          </a:graphicData>
        </a:graphic>
      </p:graphicFrame>
      <p:graphicFrame>
        <p:nvGraphicFramePr>
          <p:cNvPr id="2" name="Table 1">
            <a:extLst>
              <a:ext uri="{FF2B5EF4-FFF2-40B4-BE49-F238E27FC236}">
                <a16:creationId xmlns:a16="http://schemas.microsoft.com/office/drawing/2014/main" id="{140B37E2-42AF-49A0-8355-F9948855B643}"/>
              </a:ext>
            </a:extLst>
          </p:cNvPr>
          <p:cNvGraphicFramePr>
            <a:graphicFrameLocks noGrp="1"/>
          </p:cNvGraphicFramePr>
          <p:nvPr>
            <p:extLst>
              <p:ext uri="{D42A27DB-BD31-4B8C-83A1-F6EECF244321}">
                <p14:modId xmlns:p14="http://schemas.microsoft.com/office/powerpoint/2010/main" val="2943589663"/>
              </p:ext>
            </p:extLst>
          </p:nvPr>
        </p:nvGraphicFramePr>
        <p:xfrm>
          <a:off x="5472545" y="5149272"/>
          <a:ext cx="6642094" cy="1645920"/>
        </p:xfrm>
        <a:graphic>
          <a:graphicData uri="http://schemas.openxmlformats.org/drawingml/2006/table">
            <a:tbl>
              <a:tblPr firstRow="1" bandRow="1">
                <a:tableStyleId>{93296810-A885-4BE3-A3E7-6D5BEEA58F35}</a:tableStyleId>
              </a:tblPr>
              <a:tblGrid>
                <a:gridCol w="1632476">
                  <a:extLst>
                    <a:ext uri="{9D8B030D-6E8A-4147-A177-3AD203B41FA5}">
                      <a16:colId xmlns:a16="http://schemas.microsoft.com/office/drawing/2014/main" val="451323135"/>
                    </a:ext>
                  </a:extLst>
                </a:gridCol>
                <a:gridCol w="1788490">
                  <a:extLst>
                    <a:ext uri="{9D8B030D-6E8A-4147-A177-3AD203B41FA5}">
                      <a16:colId xmlns:a16="http://schemas.microsoft.com/office/drawing/2014/main" val="2722641839"/>
                    </a:ext>
                  </a:extLst>
                </a:gridCol>
                <a:gridCol w="1440517">
                  <a:extLst>
                    <a:ext uri="{9D8B030D-6E8A-4147-A177-3AD203B41FA5}">
                      <a16:colId xmlns:a16="http://schemas.microsoft.com/office/drawing/2014/main" val="546140518"/>
                    </a:ext>
                  </a:extLst>
                </a:gridCol>
                <a:gridCol w="1780611">
                  <a:extLst>
                    <a:ext uri="{9D8B030D-6E8A-4147-A177-3AD203B41FA5}">
                      <a16:colId xmlns:a16="http://schemas.microsoft.com/office/drawing/2014/main" val="1378715228"/>
                    </a:ext>
                  </a:extLst>
                </a:gridCol>
              </a:tblGrid>
              <a:tr h="401160">
                <a:tc>
                  <a:txBody>
                    <a:bodyPr/>
                    <a:lstStyle/>
                    <a:p>
                      <a:r>
                        <a:rPr lang="en-US" sz="1200"/>
                        <a:t>Defining – 4 months</a:t>
                      </a:r>
                    </a:p>
                  </a:txBody>
                  <a:tcPr/>
                </a:tc>
                <a:tc>
                  <a:txBody>
                    <a:bodyPr/>
                    <a:lstStyle/>
                    <a:p>
                      <a:r>
                        <a:rPr lang="en-US" sz="1200"/>
                        <a:t>Planning – 5 months</a:t>
                      </a:r>
                    </a:p>
                  </a:txBody>
                  <a:tcPr/>
                </a:tc>
                <a:tc>
                  <a:txBody>
                    <a:bodyPr/>
                    <a:lstStyle/>
                    <a:p>
                      <a:r>
                        <a:rPr lang="en-US" sz="1200"/>
                        <a:t>Executing – 11 months</a:t>
                      </a:r>
                    </a:p>
                  </a:txBody>
                  <a:tcPr/>
                </a:tc>
                <a:tc>
                  <a:txBody>
                    <a:bodyPr/>
                    <a:lstStyle/>
                    <a:p>
                      <a:r>
                        <a:rPr lang="en-US" sz="1200"/>
                        <a:t>Closing - 4 months</a:t>
                      </a:r>
                    </a:p>
                  </a:txBody>
                  <a:tcPr/>
                </a:tc>
                <a:extLst>
                  <a:ext uri="{0D108BD9-81ED-4DB2-BD59-A6C34878D82A}">
                    <a16:rowId xmlns:a16="http://schemas.microsoft.com/office/drawing/2014/main" val="4275951450"/>
                  </a:ext>
                </a:extLst>
              </a:tr>
              <a:tr h="1054900">
                <a:tc>
                  <a:txBody>
                    <a:bodyPr/>
                    <a:lstStyle/>
                    <a:p>
                      <a:r>
                        <a:rPr lang="en-US" sz="1200"/>
                        <a:t>Initiation, market research, defining project’s goal and objective, stakeholders, &amp; deliverables</a:t>
                      </a:r>
                    </a:p>
                  </a:txBody>
                  <a:tcPr/>
                </a:tc>
                <a:tc>
                  <a:txBody>
                    <a:bodyPr/>
                    <a:lstStyle/>
                    <a:p>
                      <a:r>
                        <a:rPr lang="en-US" sz="1200"/>
                        <a:t>Resource allocation, risk assessment, tasks and responsibilities, determining timeline</a:t>
                      </a:r>
                    </a:p>
                  </a:txBody>
                  <a:tcPr/>
                </a:tc>
                <a:tc>
                  <a:txBody>
                    <a:bodyPr/>
                    <a:lstStyle/>
                    <a:p>
                      <a:pPr marL="0" indent="0">
                        <a:buFont typeface="Arial" panose="020B0604020202020204" pitchFamily="34" charset="0"/>
                        <a:buNone/>
                      </a:pPr>
                      <a:r>
                        <a:rPr lang="en-US" sz="1200"/>
                        <a:t>Sensor deployment, software development, user training</a:t>
                      </a:r>
                    </a:p>
                  </a:txBody>
                  <a:tcPr/>
                </a:tc>
                <a:tc>
                  <a:txBody>
                    <a:bodyPr/>
                    <a:lstStyle/>
                    <a:p>
                      <a:r>
                        <a:rPr lang="en-US" sz="1200"/>
                        <a:t>Monitoring, evaluation &amp; documentation, post-project review</a:t>
                      </a:r>
                    </a:p>
                  </a:txBody>
                  <a:tcPr/>
                </a:tc>
                <a:extLst>
                  <a:ext uri="{0D108BD9-81ED-4DB2-BD59-A6C34878D82A}">
                    <a16:rowId xmlns:a16="http://schemas.microsoft.com/office/drawing/2014/main" val="2467893276"/>
                  </a:ext>
                </a:extLst>
              </a:tr>
            </a:tbl>
          </a:graphicData>
        </a:graphic>
      </p:graphicFrame>
    </p:spTree>
    <p:extLst>
      <p:ext uri="{BB962C8B-B14F-4D97-AF65-F5344CB8AC3E}">
        <p14:creationId xmlns:p14="http://schemas.microsoft.com/office/powerpoint/2010/main" val="42289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0C45BB-434B-04A1-5395-C1AE5ADC4216}"/>
              </a:ext>
            </a:extLst>
          </p:cNvPr>
          <p:cNvSpPr>
            <a:spLocks noGrp="1"/>
          </p:cNvSpPr>
          <p:nvPr>
            <p:ph type="title"/>
          </p:nvPr>
        </p:nvSpPr>
        <p:spPr>
          <a:xfrm>
            <a:off x="-5873" y="721272"/>
            <a:ext cx="3450689" cy="5334427"/>
          </a:xfrm>
          <a:solidFill>
            <a:srgbClr val="5D8741"/>
          </a:solidFill>
        </p:spPr>
        <p:txBody>
          <a:bodyPr>
            <a:noAutofit/>
          </a:bodyPr>
          <a:lstStyle/>
          <a:p>
            <a:r>
              <a:rPr lang="en-US" sz="2400"/>
              <a:t>  Objectives</a:t>
            </a:r>
            <a:br>
              <a:rPr lang="en-US" sz="2800"/>
            </a:br>
            <a:br>
              <a:rPr lang="en-US" sz="2800"/>
            </a:br>
            <a:r>
              <a:rPr lang="en-US" sz="2800"/>
              <a:t> *</a:t>
            </a:r>
            <a:r>
              <a:rPr lang="en-US" sz="1800"/>
              <a:t>Provide real-time monitoring of environmental conditions such as soil moisture, temperature, and humidity.</a:t>
            </a:r>
            <a:br>
              <a:rPr lang="en-US" sz="1800"/>
            </a:br>
            <a:br>
              <a:rPr lang="en-US" sz="1800"/>
            </a:br>
            <a:r>
              <a:rPr lang="en-US" sz="1800"/>
              <a:t>*Enable data-driven decision-making for irrigation, fertilization, and pest management.</a:t>
            </a:r>
            <a:br>
              <a:rPr lang="en-US" sz="1800"/>
            </a:br>
            <a:br>
              <a:rPr lang="en-US" sz="1800"/>
            </a:br>
            <a:r>
              <a:rPr lang="en-US" sz="1800"/>
              <a:t>*Predict and prevent crop diseases and yield losses through advanced analytics and machine learning algorithms.</a:t>
            </a:r>
            <a:endParaRPr lang="en-US" sz="2800"/>
          </a:p>
        </p:txBody>
      </p:sp>
      <p:sp>
        <p:nvSpPr>
          <p:cNvPr id="8" name="Text Placeholder 7">
            <a:extLst>
              <a:ext uri="{FF2B5EF4-FFF2-40B4-BE49-F238E27FC236}">
                <a16:creationId xmlns:a16="http://schemas.microsoft.com/office/drawing/2014/main" id="{765186B0-5EC9-0729-FF0A-6364620EC1D4}"/>
              </a:ext>
            </a:extLst>
          </p:cNvPr>
          <p:cNvSpPr>
            <a:spLocks noGrp="1"/>
          </p:cNvSpPr>
          <p:nvPr>
            <p:ph type="body" idx="1"/>
          </p:nvPr>
        </p:nvSpPr>
        <p:spPr/>
        <p:txBody>
          <a:bodyPr>
            <a:normAutofit/>
          </a:bodyPr>
          <a:lstStyle/>
          <a:p>
            <a:r>
              <a:rPr lang="en-US" sz="2400"/>
              <a:t>Key Features:</a:t>
            </a:r>
          </a:p>
        </p:txBody>
      </p:sp>
      <p:sp>
        <p:nvSpPr>
          <p:cNvPr id="9" name="Content Placeholder 8">
            <a:extLst>
              <a:ext uri="{FF2B5EF4-FFF2-40B4-BE49-F238E27FC236}">
                <a16:creationId xmlns:a16="http://schemas.microsoft.com/office/drawing/2014/main" id="{3DB753C1-4FAD-7AEA-FC87-E02A4B50A935}"/>
              </a:ext>
            </a:extLst>
          </p:cNvPr>
          <p:cNvSpPr>
            <a:spLocks noGrp="1"/>
          </p:cNvSpPr>
          <p:nvPr>
            <p:ph sz="half" idx="2"/>
          </p:nvPr>
        </p:nvSpPr>
        <p:spPr/>
        <p:txBody>
          <a:bodyPr/>
          <a:lstStyle/>
          <a:p>
            <a:pPr algn="l">
              <a:buFont typeface="Arial" panose="020B0604020202020204" pitchFamily="34" charset="0"/>
              <a:buChar char="•"/>
            </a:pPr>
            <a:r>
              <a:rPr lang="en-US" b="0" i="0">
                <a:solidFill>
                  <a:srgbClr val="0D0D0D"/>
                </a:solidFill>
                <a:effectLst/>
                <a:highlight>
                  <a:srgbClr val="FFFFFF"/>
                </a:highlight>
                <a:latin typeface="Söhne"/>
              </a:rPr>
              <a:t>Sensor-based monitoring for precise data collection.</a:t>
            </a:r>
          </a:p>
          <a:p>
            <a:pPr algn="l">
              <a:buFont typeface="Arial" panose="020B0604020202020204" pitchFamily="34" charset="0"/>
              <a:buChar char="•"/>
            </a:pPr>
            <a:r>
              <a:rPr lang="en-US">
                <a:solidFill>
                  <a:srgbClr val="0D0D0D"/>
                </a:solidFill>
                <a:highlight>
                  <a:srgbClr val="FFFFFF"/>
                </a:highlight>
                <a:latin typeface="Söhne"/>
              </a:rPr>
              <a:t>AI</a:t>
            </a:r>
            <a:r>
              <a:rPr lang="en-US" b="0" i="0">
                <a:solidFill>
                  <a:srgbClr val="0D0D0D"/>
                </a:solidFill>
                <a:effectLst/>
                <a:highlight>
                  <a:srgbClr val="FFFFFF"/>
                </a:highlight>
                <a:latin typeface="Söhne"/>
              </a:rPr>
              <a:t>-based analytics for real-time insights and predictive modeling.</a:t>
            </a:r>
          </a:p>
          <a:p>
            <a:pPr algn="l">
              <a:buFont typeface="Arial" panose="020B0604020202020204" pitchFamily="34" charset="0"/>
              <a:buChar char="•"/>
            </a:pPr>
            <a:r>
              <a:rPr lang="en-US" b="0" i="0">
                <a:solidFill>
                  <a:srgbClr val="0D0D0D"/>
                </a:solidFill>
                <a:effectLst/>
                <a:highlight>
                  <a:srgbClr val="FFFFFF"/>
                </a:highlight>
                <a:latin typeface="Söhne"/>
              </a:rPr>
              <a:t>Mobile and web interfaces for remote access and control.</a:t>
            </a:r>
          </a:p>
          <a:p>
            <a:pPr algn="l">
              <a:buFont typeface="Arial" panose="020B0604020202020204" pitchFamily="34" charset="0"/>
              <a:buChar char="•"/>
            </a:pPr>
            <a:r>
              <a:rPr lang="en-US" b="0" i="0">
                <a:solidFill>
                  <a:srgbClr val="0D0D0D"/>
                </a:solidFill>
                <a:effectLst/>
                <a:highlight>
                  <a:srgbClr val="FFFFFF"/>
                </a:highlight>
                <a:latin typeface="Söhne"/>
              </a:rPr>
              <a:t>Scalable and customizable to suit diverse agricultural needs.</a:t>
            </a:r>
          </a:p>
          <a:p>
            <a:endParaRPr lang="en-US"/>
          </a:p>
        </p:txBody>
      </p:sp>
      <p:sp>
        <p:nvSpPr>
          <p:cNvPr id="10" name="Text Placeholder 9">
            <a:extLst>
              <a:ext uri="{FF2B5EF4-FFF2-40B4-BE49-F238E27FC236}">
                <a16:creationId xmlns:a16="http://schemas.microsoft.com/office/drawing/2014/main" id="{B2B1EBB8-62ED-1AA7-C89C-3314A320F371}"/>
              </a:ext>
            </a:extLst>
          </p:cNvPr>
          <p:cNvSpPr>
            <a:spLocks noGrp="1"/>
          </p:cNvSpPr>
          <p:nvPr>
            <p:ph type="body" sz="quarter" idx="3"/>
          </p:nvPr>
        </p:nvSpPr>
        <p:spPr/>
        <p:txBody>
          <a:bodyPr>
            <a:normAutofit/>
          </a:bodyPr>
          <a:lstStyle/>
          <a:p>
            <a:r>
              <a:rPr lang="en-US" sz="2400"/>
              <a:t>Benefits:</a:t>
            </a:r>
          </a:p>
        </p:txBody>
      </p:sp>
      <p:sp>
        <p:nvSpPr>
          <p:cNvPr id="11" name="Content Placeholder 10">
            <a:extLst>
              <a:ext uri="{FF2B5EF4-FFF2-40B4-BE49-F238E27FC236}">
                <a16:creationId xmlns:a16="http://schemas.microsoft.com/office/drawing/2014/main" id="{920E5068-EABD-9E98-A332-E58EEDAC73C0}"/>
              </a:ext>
            </a:extLst>
          </p:cNvPr>
          <p:cNvSpPr>
            <a:spLocks noGrp="1"/>
          </p:cNvSpPr>
          <p:nvPr>
            <p:ph sz="quarter" idx="4"/>
          </p:nvPr>
        </p:nvSpPr>
        <p:spPr/>
        <p:txBody>
          <a:bodyPr/>
          <a:lstStyle/>
          <a:p>
            <a:pPr algn="l">
              <a:buFont typeface="Arial" panose="020B0604020202020204" pitchFamily="34" charset="0"/>
              <a:buChar char="•"/>
            </a:pPr>
            <a:r>
              <a:rPr lang="en-US" b="0" i="0">
                <a:solidFill>
                  <a:srgbClr val="0D0D0D"/>
                </a:solidFill>
                <a:effectLst/>
                <a:highlight>
                  <a:srgbClr val="FFFFFF"/>
                </a:highlight>
                <a:latin typeface="Söhne"/>
              </a:rPr>
              <a:t>Increased crop yield and quality.</a:t>
            </a:r>
          </a:p>
          <a:p>
            <a:pPr algn="l">
              <a:buFont typeface="Arial" panose="020B0604020202020204" pitchFamily="34" charset="0"/>
              <a:buChar char="•"/>
            </a:pPr>
            <a:r>
              <a:rPr lang="en-US" b="0" i="0">
                <a:solidFill>
                  <a:srgbClr val="0D0D0D"/>
                </a:solidFill>
                <a:effectLst/>
                <a:highlight>
                  <a:srgbClr val="FFFFFF"/>
                </a:highlight>
                <a:latin typeface="Söhne"/>
              </a:rPr>
              <a:t>Water and resource conservation.</a:t>
            </a:r>
          </a:p>
          <a:p>
            <a:pPr algn="l">
              <a:buFont typeface="Arial" panose="020B0604020202020204" pitchFamily="34" charset="0"/>
              <a:buChar char="•"/>
            </a:pPr>
            <a:r>
              <a:rPr lang="en-US" b="0" i="0">
                <a:solidFill>
                  <a:srgbClr val="0D0D0D"/>
                </a:solidFill>
                <a:effectLst/>
                <a:highlight>
                  <a:srgbClr val="FFFFFF"/>
                </a:highlight>
                <a:latin typeface="Söhne"/>
              </a:rPr>
              <a:t>Reduced operational costs and risks.</a:t>
            </a:r>
          </a:p>
          <a:p>
            <a:pPr algn="l">
              <a:buFont typeface="Arial" panose="020B0604020202020204" pitchFamily="34" charset="0"/>
              <a:buChar char="•"/>
            </a:pPr>
            <a:r>
              <a:rPr lang="en-US">
                <a:solidFill>
                  <a:srgbClr val="0D0D0D"/>
                </a:solidFill>
                <a:highlight>
                  <a:srgbClr val="FFFFFF"/>
                </a:highlight>
                <a:latin typeface="Söhne"/>
              </a:rPr>
              <a:t>A</a:t>
            </a:r>
            <a:r>
              <a:rPr lang="en-US" b="0" i="0">
                <a:solidFill>
                  <a:srgbClr val="0D0D0D"/>
                </a:solidFill>
                <a:effectLst/>
                <a:highlight>
                  <a:srgbClr val="FFFFFF"/>
                </a:highlight>
                <a:latin typeface="Söhne"/>
              </a:rPr>
              <a:t>ddresses potential threats such as drought, frost, and disease outbreaks before they escalate.</a:t>
            </a:r>
            <a:endParaRPr lang="en-US"/>
          </a:p>
        </p:txBody>
      </p:sp>
      <p:sp>
        <p:nvSpPr>
          <p:cNvPr id="2" name="TextBox 1">
            <a:extLst>
              <a:ext uri="{FF2B5EF4-FFF2-40B4-BE49-F238E27FC236}">
                <a16:creationId xmlns:a16="http://schemas.microsoft.com/office/drawing/2014/main" id="{FEDFFACC-8332-D88F-3954-60AC3D9705E6}"/>
              </a:ext>
            </a:extLst>
          </p:cNvPr>
          <p:cNvSpPr txBox="1"/>
          <p:nvPr/>
        </p:nvSpPr>
        <p:spPr>
          <a:xfrm>
            <a:off x="252919" y="199786"/>
            <a:ext cx="2697096" cy="523220"/>
          </a:xfrm>
          <a:prstGeom prst="rect">
            <a:avLst/>
          </a:prstGeom>
          <a:noFill/>
        </p:spPr>
        <p:txBody>
          <a:bodyPr wrap="square" rtlCol="0">
            <a:spAutoFit/>
          </a:bodyPr>
          <a:lstStyle/>
          <a:p>
            <a:r>
              <a:rPr lang="en-US" sz="2800" b="1"/>
              <a:t>Introduction</a:t>
            </a:r>
            <a:endParaRPr lang="en-US" b="1"/>
          </a:p>
        </p:txBody>
      </p:sp>
      <p:pic>
        <p:nvPicPr>
          <p:cNvPr id="3" name="Picture 2" descr="A group of green leaves&#10;&#10;Description automatically generated">
            <a:extLst>
              <a:ext uri="{FF2B5EF4-FFF2-40B4-BE49-F238E27FC236}">
                <a16:creationId xmlns:a16="http://schemas.microsoft.com/office/drawing/2014/main" id="{E68E20C6-80C7-2CB9-F8E2-01E5845FC6DC}"/>
              </a:ext>
            </a:extLst>
          </p:cNvPr>
          <p:cNvPicPr>
            <a:picLocks noChangeAspect="1"/>
          </p:cNvPicPr>
          <p:nvPr/>
        </p:nvPicPr>
        <p:blipFill>
          <a:blip r:embed="rId2"/>
          <a:stretch>
            <a:fillRect/>
          </a:stretch>
        </p:blipFill>
        <p:spPr>
          <a:xfrm>
            <a:off x="10032492" y="0"/>
            <a:ext cx="1342644" cy="1342644"/>
          </a:xfrm>
          <a:prstGeom prst="rect">
            <a:avLst/>
          </a:prstGeom>
        </p:spPr>
      </p:pic>
    </p:spTree>
    <p:extLst>
      <p:ext uri="{BB962C8B-B14F-4D97-AF65-F5344CB8AC3E}">
        <p14:creationId xmlns:p14="http://schemas.microsoft.com/office/powerpoint/2010/main" val="427371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EF522F-2C28-AFD7-8CF3-0318ACAAB73D}"/>
              </a:ext>
            </a:extLst>
          </p:cNvPr>
          <p:cNvSpPr>
            <a:spLocks noGrp="1"/>
          </p:cNvSpPr>
          <p:nvPr>
            <p:ph type="title"/>
          </p:nvPr>
        </p:nvSpPr>
        <p:spPr>
          <a:xfrm>
            <a:off x="-5873" y="750026"/>
            <a:ext cx="3436311" cy="5334427"/>
          </a:xfrm>
          <a:solidFill>
            <a:srgbClr val="5D8741"/>
          </a:solidFill>
        </p:spPr>
        <p:txBody>
          <a:bodyPr/>
          <a:lstStyle/>
          <a:p>
            <a:r>
              <a:rPr lang="en-US"/>
              <a:t>      Why SAMS?</a:t>
            </a:r>
          </a:p>
        </p:txBody>
      </p:sp>
      <p:sp>
        <p:nvSpPr>
          <p:cNvPr id="8" name="Content Placeholder 7">
            <a:extLst>
              <a:ext uri="{FF2B5EF4-FFF2-40B4-BE49-F238E27FC236}">
                <a16:creationId xmlns:a16="http://schemas.microsoft.com/office/drawing/2014/main" id="{9E3AB367-8287-2B5D-DCF6-0B9450E469DE}"/>
              </a:ext>
            </a:extLst>
          </p:cNvPr>
          <p:cNvSpPr>
            <a:spLocks noGrp="1"/>
          </p:cNvSpPr>
          <p:nvPr>
            <p:ph idx="1"/>
          </p:nvPr>
        </p:nvSpPr>
        <p:spPr/>
        <p:txBody>
          <a:bodyPr>
            <a:normAutofit lnSpcReduction="10000"/>
          </a:bodyPr>
          <a:lstStyle/>
          <a:p>
            <a:r>
              <a:rPr lang="en-US" b="0" i="0">
                <a:solidFill>
                  <a:srgbClr val="0D0D0D"/>
                </a:solidFill>
                <a:effectLst/>
                <a:highlight>
                  <a:srgbClr val="FFFFFF"/>
                </a:highlight>
                <a:latin typeface="Söhne"/>
              </a:rPr>
              <a:t>Traditional farming practices lack real-time monitoring and data-driven decision-making capabilities, which significantly impact the efficiency, productivity, and sustainability of agricultural operations.</a:t>
            </a:r>
          </a:p>
          <a:p>
            <a:pPr algn="l"/>
            <a:r>
              <a:rPr lang="en-US" b="1" i="0">
                <a:solidFill>
                  <a:srgbClr val="0D0D0D"/>
                </a:solidFill>
                <a:effectLst/>
                <a:highlight>
                  <a:srgbClr val="FFFFFF"/>
                </a:highlight>
                <a:latin typeface="Söhne"/>
              </a:rPr>
              <a:t>Impact:</a:t>
            </a:r>
            <a:endParaRPr lang="en-US" b="0" i="0">
              <a:solidFill>
                <a:srgbClr val="0D0D0D"/>
              </a:solidFill>
              <a:effectLst/>
              <a:highlight>
                <a:srgbClr val="FFFFFF"/>
              </a:highlight>
              <a:latin typeface="Söhne"/>
            </a:endParaRPr>
          </a:p>
          <a:p>
            <a:pPr marL="45720" indent="0" algn="l">
              <a:buNone/>
            </a:pPr>
            <a:r>
              <a:rPr lang="en-US" b="0" i="0">
                <a:solidFill>
                  <a:srgbClr val="0D0D0D"/>
                </a:solidFill>
                <a:effectLst/>
                <a:highlight>
                  <a:srgbClr val="FFFFFF"/>
                </a:highlight>
                <a:latin typeface="Söhne"/>
              </a:rPr>
              <a:t>Reduced crop yields, lower quality produce, increased production costs, and    environmental degradation contribute to financial losses, operational inefficiencies, and sustainability challenges for farmers.</a:t>
            </a:r>
          </a:p>
          <a:p>
            <a:pPr algn="l"/>
            <a:r>
              <a:rPr lang="en-US" b="1" i="0">
                <a:solidFill>
                  <a:srgbClr val="0D0D0D"/>
                </a:solidFill>
                <a:effectLst/>
                <a:highlight>
                  <a:srgbClr val="FFFFFF"/>
                </a:highlight>
                <a:latin typeface="Söhne"/>
              </a:rPr>
              <a:t>Conclusion:</a:t>
            </a:r>
            <a:endParaRPr lang="en-US" b="0" i="0">
              <a:solidFill>
                <a:srgbClr val="0D0D0D"/>
              </a:solidFill>
              <a:effectLst/>
              <a:highlight>
                <a:srgbClr val="FFFFFF"/>
              </a:highlight>
              <a:latin typeface="Söhne"/>
            </a:endParaRPr>
          </a:p>
          <a:p>
            <a:pPr marL="45720" indent="0" algn="l">
              <a:buNone/>
            </a:pPr>
            <a:r>
              <a:rPr lang="en-US" b="0" i="0">
                <a:solidFill>
                  <a:srgbClr val="0D0D0D"/>
                </a:solidFill>
                <a:effectLst/>
                <a:highlight>
                  <a:srgbClr val="FFFFFF"/>
                </a:highlight>
                <a:latin typeface="Söhne"/>
              </a:rPr>
              <a:t>Addressing the limitations of traditional farming practices through the adoption of advanced technology and data-driven solutions is essential to overcome the identified challenges and improve productivity, profitability, and sustainability.</a:t>
            </a:r>
          </a:p>
          <a:p>
            <a:endParaRPr lang="en-US"/>
          </a:p>
        </p:txBody>
      </p:sp>
    </p:spTree>
    <p:extLst>
      <p:ext uri="{BB962C8B-B14F-4D97-AF65-F5344CB8AC3E}">
        <p14:creationId xmlns:p14="http://schemas.microsoft.com/office/powerpoint/2010/main" val="241781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198D34-999A-0C72-ADF0-D93C799BAF1C}"/>
              </a:ext>
            </a:extLst>
          </p:cNvPr>
          <p:cNvSpPr>
            <a:spLocks noGrp="1"/>
          </p:cNvSpPr>
          <p:nvPr>
            <p:ph type="title"/>
          </p:nvPr>
        </p:nvSpPr>
        <p:spPr>
          <a:xfrm>
            <a:off x="1143000" y="609600"/>
            <a:ext cx="9875520" cy="766813"/>
          </a:xfrm>
        </p:spPr>
        <p:txBody>
          <a:bodyPr/>
          <a:lstStyle/>
          <a:p>
            <a:r>
              <a:rPr lang="en-US" dirty="0"/>
              <a:t>ROI/Payback</a:t>
            </a:r>
          </a:p>
        </p:txBody>
      </p:sp>
      <p:sp>
        <p:nvSpPr>
          <p:cNvPr id="8" name="Content Placeholder 7">
            <a:extLst>
              <a:ext uri="{FF2B5EF4-FFF2-40B4-BE49-F238E27FC236}">
                <a16:creationId xmlns:a16="http://schemas.microsoft.com/office/drawing/2014/main" id="{8E2FA37A-DC99-EE7E-E60C-08BD5834A93B}"/>
              </a:ext>
            </a:extLst>
          </p:cNvPr>
          <p:cNvSpPr>
            <a:spLocks noGrp="1"/>
          </p:cNvSpPr>
          <p:nvPr>
            <p:ph idx="1"/>
          </p:nvPr>
        </p:nvSpPr>
        <p:spPr>
          <a:xfrm>
            <a:off x="1143000" y="1376413"/>
            <a:ext cx="9872871" cy="4719587"/>
          </a:xfrm>
        </p:spPr>
        <p:txBody>
          <a:bodyPr vert="horz" lIns="91440" tIns="45720" rIns="91440" bIns="45720" rtlCol="0" anchor="t">
            <a:normAutofit lnSpcReduction="10000"/>
          </a:bodyPr>
          <a:lstStyle/>
          <a:p>
            <a:pPr marL="45720" indent="0" rtl="0">
              <a:buNone/>
            </a:pPr>
            <a:r>
              <a:rPr lang="en-US" b="1" dirty="0"/>
              <a:t>Estimations</a:t>
            </a:r>
            <a:r>
              <a:rPr lang="en-US" b="1" dirty="0">
                <a:effectLst/>
              </a:rPr>
              <a:t>:</a:t>
            </a:r>
          </a:p>
          <a:p>
            <a:pPr>
              <a:buFont typeface="Arial" panose="020B0604020202020204" pitchFamily="34" charset="0"/>
              <a:buChar char="•"/>
            </a:pPr>
            <a:r>
              <a:rPr lang="en-US" dirty="0">
                <a:effectLst/>
              </a:rPr>
              <a:t>Initial Investment: $</a:t>
            </a:r>
            <a:r>
              <a:rPr lang="en-US" dirty="0"/>
              <a:t>500,000 </a:t>
            </a:r>
            <a:endParaRPr lang="en-US" dirty="0">
              <a:effectLst/>
            </a:endParaRPr>
          </a:p>
          <a:p>
            <a:pPr rtl="0">
              <a:buFont typeface="Arial" panose="020B0604020202020204" pitchFamily="34" charset="0"/>
              <a:buChar char="•"/>
            </a:pPr>
            <a:r>
              <a:rPr lang="en-US" dirty="0">
                <a:effectLst/>
              </a:rPr>
              <a:t>Annual Operating Costs: $20,000</a:t>
            </a:r>
          </a:p>
          <a:p>
            <a:pPr>
              <a:buFont typeface="Arial" panose="020B0604020202020204" pitchFamily="34" charset="0"/>
              <a:buChar char="•"/>
            </a:pPr>
            <a:r>
              <a:rPr lang="en-US" dirty="0">
                <a:effectLst/>
              </a:rPr>
              <a:t>Annual Revenue:</a:t>
            </a:r>
            <a:r>
              <a:rPr lang="en-US" sz="2400" dirty="0"/>
              <a:t> $100,000 (20%  Inc YOY)</a:t>
            </a:r>
            <a:r>
              <a:rPr lang="en-US" dirty="0">
                <a:effectLst/>
              </a:rPr>
              <a:t>.</a:t>
            </a:r>
          </a:p>
          <a:p>
            <a:pPr rtl="0">
              <a:buFont typeface="Arial" panose="020B0604020202020204" pitchFamily="34" charset="0"/>
              <a:buChar char="•"/>
            </a:pPr>
            <a:r>
              <a:rPr lang="en-US" dirty="0">
                <a:effectLst/>
              </a:rPr>
              <a:t>Project Lifespan: 5 years</a:t>
            </a:r>
          </a:p>
          <a:p>
            <a:pPr marL="45720" indent="0" rtl="0">
              <a:buNone/>
            </a:pPr>
            <a:r>
              <a:rPr lang="en-US" b="1" dirty="0">
                <a:effectLst/>
              </a:rPr>
              <a:t>Cost Projections Over 5 Years:</a:t>
            </a:r>
          </a:p>
          <a:p>
            <a:pPr>
              <a:buFont typeface="Arial" panose="020B0604020202020204" pitchFamily="34" charset="0"/>
              <a:buChar char="•"/>
            </a:pPr>
            <a:r>
              <a:rPr lang="en-US" dirty="0">
                <a:effectLst/>
              </a:rPr>
              <a:t>Year 1</a:t>
            </a:r>
            <a:r>
              <a:rPr lang="en-US" dirty="0"/>
              <a:t> Net Cash Flow : -$120,000</a:t>
            </a:r>
            <a:endParaRPr lang="en-US" sz="1300" dirty="0">
              <a:effectLst/>
              <a:latin typeface="Times New Roman"/>
              <a:cs typeface="Times New Roman"/>
            </a:endParaRPr>
          </a:p>
          <a:p>
            <a:pPr>
              <a:buFont typeface="Arial" panose="020B0604020202020204" pitchFamily="34" charset="0"/>
              <a:buChar char="•"/>
            </a:pPr>
            <a:r>
              <a:rPr lang="en-US" dirty="0">
                <a:cs typeface="Times New Roman"/>
              </a:rPr>
              <a:t>Net Profit over 5 years: </a:t>
            </a:r>
            <a:r>
              <a:rPr lang="en-US" dirty="0">
                <a:ea typeface="+mn-lt"/>
                <a:cs typeface="+mn-lt"/>
              </a:rPr>
              <a:t>$444,160 </a:t>
            </a:r>
          </a:p>
          <a:p>
            <a:pPr>
              <a:buFont typeface="Arial" panose="020B0604020202020204" pitchFamily="34" charset="0"/>
              <a:buChar char="•"/>
            </a:pPr>
            <a:r>
              <a:rPr lang="en-US" dirty="0">
                <a:ea typeface="+mn-lt"/>
                <a:cs typeface="+mn-lt"/>
              </a:rPr>
              <a:t>Return on Investment (ROI) : 222.08%. </a:t>
            </a:r>
            <a:endParaRPr lang="en-US" sz="1200">
              <a:ea typeface="+mn-lt"/>
              <a:cs typeface="+mn-lt"/>
            </a:endParaRPr>
          </a:p>
          <a:p>
            <a:pPr>
              <a:buFont typeface="Arial" panose="020B0604020202020204" pitchFamily="34" charset="0"/>
              <a:buChar char="•"/>
            </a:pPr>
            <a:r>
              <a:rPr lang="en-US" dirty="0">
                <a:ea typeface="+mn-lt"/>
                <a:cs typeface="+mn-lt"/>
              </a:rPr>
              <a:t>Payback period : 2.16 years</a:t>
            </a:r>
          </a:p>
          <a:p>
            <a:endParaRPr lang="en-US"/>
          </a:p>
        </p:txBody>
      </p:sp>
    </p:spTree>
    <p:extLst>
      <p:ext uri="{BB962C8B-B14F-4D97-AF65-F5344CB8AC3E}">
        <p14:creationId xmlns:p14="http://schemas.microsoft.com/office/powerpoint/2010/main" val="206749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50D4-CE19-8A81-F3BA-913ED155BDE4}"/>
              </a:ext>
            </a:extLst>
          </p:cNvPr>
          <p:cNvSpPr>
            <a:spLocks noGrp="1"/>
          </p:cNvSpPr>
          <p:nvPr>
            <p:ph type="title"/>
          </p:nvPr>
        </p:nvSpPr>
        <p:spPr>
          <a:xfrm>
            <a:off x="838200" y="573451"/>
            <a:ext cx="10515600" cy="367843"/>
          </a:xfrm>
        </p:spPr>
        <p:txBody>
          <a:bodyPr>
            <a:noAutofit/>
          </a:bodyPr>
          <a:lstStyle/>
          <a:p>
            <a:pPr algn="ctr"/>
            <a:r>
              <a:rPr lang="en-IN" sz="2600" b="1">
                <a:latin typeface="Times New Roman" panose="02020603050405020304" pitchFamily="18" charset="0"/>
                <a:cs typeface="Times New Roman" panose="02020603050405020304" pitchFamily="18" charset="0"/>
              </a:rPr>
              <a:t>COST ANALYSIS</a:t>
            </a:r>
          </a:p>
        </p:txBody>
      </p:sp>
      <p:graphicFrame>
        <p:nvGraphicFramePr>
          <p:cNvPr id="4" name="Table 3">
            <a:extLst>
              <a:ext uri="{FF2B5EF4-FFF2-40B4-BE49-F238E27FC236}">
                <a16:creationId xmlns:a16="http://schemas.microsoft.com/office/drawing/2014/main" id="{08E4F559-651A-9A9D-7840-FA9BCB935C0A}"/>
              </a:ext>
            </a:extLst>
          </p:cNvPr>
          <p:cNvGraphicFramePr>
            <a:graphicFrameLocks noGrp="1"/>
          </p:cNvGraphicFramePr>
          <p:nvPr/>
        </p:nvGraphicFramePr>
        <p:xfrm>
          <a:off x="835814" y="1285144"/>
          <a:ext cx="10515600" cy="4057168"/>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4011375743"/>
                    </a:ext>
                  </a:extLst>
                </a:gridCol>
                <a:gridCol w="5257800">
                  <a:extLst>
                    <a:ext uri="{9D8B030D-6E8A-4147-A177-3AD203B41FA5}">
                      <a16:colId xmlns:a16="http://schemas.microsoft.com/office/drawing/2014/main" val="117542179"/>
                    </a:ext>
                  </a:extLst>
                </a:gridCol>
              </a:tblGrid>
              <a:tr h="507146">
                <a:tc>
                  <a:txBody>
                    <a:bodyPr/>
                    <a:lstStyle/>
                    <a:p>
                      <a:pPr algn="ctr"/>
                      <a:r>
                        <a:rPr lang="en-IN" sz="2400">
                          <a:solidFill>
                            <a:schemeClr val="tx1"/>
                          </a:solidFill>
                          <a:latin typeface="Times New Roman" panose="02020603050405020304" pitchFamily="18" charset="0"/>
                          <a:cs typeface="Times New Roman" panose="02020603050405020304" pitchFamily="18" charset="0"/>
                        </a:rPr>
                        <a:t>Deliverables</a:t>
                      </a:r>
                    </a:p>
                  </a:txBody>
                  <a:tcPr>
                    <a:solidFill>
                      <a:schemeClr val="bg1">
                        <a:lumMod val="50000"/>
                      </a:schemeClr>
                    </a:solidFill>
                  </a:tcPr>
                </a:tc>
                <a:tc>
                  <a:txBody>
                    <a:bodyPr/>
                    <a:lstStyle/>
                    <a:p>
                      <a:pPr algn="ctr"/>
                      <a:r>
                        <a:rPr lang="en-IN" sz="2400">
                          <a:solidFill>
                            <a:schemeClr val="tx1"/>
                          </a:solidFill>
                          <a:latin typeface="Times New Roman" panose="02020603050405020304" pitchFamily="18" charset="0"/>
                          <a:cs typeface="Times New Roman" panose="02020603050405020304" pitchFamily="18" charset="0"/>
                        </a:rPr>
                        <a:t>Cost ($)</a:t>
                      </a:r>
                    </a:p>
                  </a:txBody>
                  <a:tcPr>
                    <a:solidFill>
                      <a:schemeClr val="bg1">
                        <a:lumMod val="50000"/>
                      </a:schemeClr>
                    </a:solidFill>
                  </a:tcPr>
                </a:tc>
                <a:extLst>
                  <a:ext uri="{0D108BD9-81ED-4DB2-BD59-A6C34878D82A}">
                    <a16:rowId xmlns:a16="http://schemas.microsoft.com/office/drawing/2014/main" val="894085089"/>
                  </a:ext>
                </a:extLst>
              </a:tr>
              <a:tr h="507146">
                <a:tc>
                  <a:txBody>
                    <a:bodyPr/>
                    <a:lstStyle/>
                    <a:p>
                      <a:pPr algn="ctr"/>
                      <a:r>
                        <a:rPr lang="en-IN" sz="2400">
                          <a:latin typeface="Times New Roman" panose="02020603050405020304" pitchFamily="18" charset="0"/>
                          <a:cs typeface="Times New Roman" panose="02020603050405020304" pitchFamily="18" charset="0"/>
                        </a:rPr>
                        <a:t>Hardware Procurement</a:t>
                      </a:r>
                    </a:p>
                  </a:txBody>
                  <a:tcPr>
                    <a:solidFill>
                      <a:schemeClr val="bg1">
                        <a:lumMod val="85000"/>
                      </a:schemeClr>
                    </a:solidFill>
                  </a:tcPr>
                </a:tc>
                <a:tc>
                  <a:txBody>
                    <a:bodyPr/>
                    <a:lstStyle/>
                    <a:p>
                      <a:pPr algn="ctr"/>
                      <a:r>
                        <a:rPr lang="en-US" sz="2400">
                          <a:latin typeface="Times New Roman" panose="02020603050405020304" pitchFamily="18" charset="0"/>
                          <a:cs typeface="Times New Roman" panose="02020603050405020304" pitchFamily="18" charset="0"/>
                        </a:rPr>
                        <a:t>$20,000 - $30,000</a:t>
                      </a:r>
                      <a:endParaRPr lang="en-IN" sz="240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518713222"/>
                  </a:ext>
                </a:extLst>
              </a:tr>
              <a:tr h="507146">
                <a:tc>
                  <a:txBody>
                    <a:bodyPr/>
                    <a:lstStyle/>
                    <a:p>
                      <a:pPr algn="ctr"/>
                      <a:r>
                        <a:rPr lang="en-IN" sz="2400">
                          <a:latin typeface="Times New Roman" panose="02020603050405020304" pitchFamily="18" charset="0"/>
                          <a:cs typeface="Times New Roman" panose="02020603050405020304" pitchFamily="18" charset="0"/>
                        </a:rPr>
                        <a:t>Software Development</a:t>
                      </a:r>
                    </a:p>
                  </a:txBody>
                  <a:tcPr>
                    <a:solidFill>
                      <a:schemeClr val="bg1">
                        <a:lumMod val="85000"/>
                      </a:schemeClr>
                    </a:solidFill>
                  </a:tcPr>
                </a:tc>
                <a:tc>
                  <a:txBody>
                    <a:bodyPr/>
                    <a:lstStyle/>
                    <a:p>
                      <a:pPr algn="ctr"/>
                      <a:r>
                        <a:rPr lang="en-IN" sz="2400">
                          <a:latin typeface="Times New Roman" panose="02020603050405020304" pitchFamily="18" charset="0"/>
                          <a:cs typeface="Times New Roman" panose="02020603050405020304" pitchFamily="18" charset="0"/>
                        </a:rPr>
                        <a:t>$230,000 - $250,000</a:t>
                      </a:r>
                    </a:p>
                  </a:txBody>
                  <a:tcPr>
                    <a:solidFill>
                      <a:schemeClr val="bg1">
                        <a:lumMod val="85000"/>
                      </a:schemeClr>
                    </a:solidFill>
                  </a:tcPr>
                </a:tc>
                <a:extLst>
                  <a:ext uri="{0D108BD9-81ED-4DB2-BD59-A6C34878D82A}">
                    <a16:rowId xmlns:a16="http://schemas.microsoft.com/office/drawing/2014/main" val="1350140553"/>
                  </a:ext>
                </a:extLst>
              </a:tr>
              <a:tr h="507146">
                <a:tc>
                  <a:txBody>
                    <a:bodyPr/>
                    <a:lstStyle/>
                    <a:p>
                      <a:pPr algn="ctr"/>
                      <a:r>
                        <a:rPr lang="en-IN" sz="2400">
                          <a:latin typeface="Times New Roman" panose="02020603050405020304" pitchFamily="18" charset="0"/>
                          <a:cs typeface="Times New Roman" panose="02020603050405020304" pitchFamily="18" charset="0"/>
                        </a:rPr>
                        <a:t>Machine Learning Model Development</a:t>
                      </a:r>
                    </a:p>
                  </a:txBody>
                  <a:tcPr>
                    <a:solidFill>
                      <a:schemeClr val="bg1">
                        <a:lumMod val="85000"/>
                      </a:schemeClr>
                    </a:solidFill>
                  </a:tcPr>
                </a:tc>
                <a:tc>
                  <a:txBody>
                    <a:bodyPr/>
                    <a:lstStyle/>
                    <a:p>
                      <a:pPr algn="ctr"/>
                      <a:r>
                        <a:rPr lang="en-IN" sz="2400">
                          <a:latin typeface="Times New Roman" panose="02020603050405020304" pitchFamily="18" charset="0"/>
                          <a:cs typeface="Times New Roman" panose="02020603050405020304" pitchFamily="18" charset="0"/>
                        </a:rPr>
                        <a:t>$150,000 - $160,000</a:t>
                      </a:r>
                    </a:p>
                  </a:txBody>
                  <a:tcPr>
                    <a:solidFill>
                      <a:schemeClr val="bg1">
                        <a:lumMod val="85000"/>
                      </a:schemeClr>
                    </a:solidFill>
                  </a:tcPr>
                </a:tc>
                <a:extLst>
                  <a:ext uri="{0D108BD9-81ED-4DB2-BD59-A6C34878D82A}">
                    <a16:rowId xmlns:a16="http://schemas.microsoft.com/office/drawing/2014/main" val="2098349095"/>
                  </a:ext>
                </a:extLst>
              </a:tr>
              <a:tr h="507146">
                <a:tc>
                  <a:txBody>
                    <a:bodyPr/>
                    <a:lstStyle/>
                    <a:p>
                      <a:pPr algn="ctr"/>
                      <a:r>
                        <a:rPr lang="en-IN" sz="2400">
                          <a:latin typeface="Times New Roman" panose="02020603050405020304" pitchFamily="18" charset="0"/>
                          <a:cs typeface="Times New Roman" panose="02020603050405020304" pitchFamily="18" charset="0"/>
                        </a:rPr>
                        <a:t>Integration and Testing </a:t>
                      </a:r>
                    </a:p>
                  </a:txBody>
                  <a:tcPr>
                    <a:solidFill>
                      <a:schemeClr val="bg1">
                        <a:lumMod val="85000"/>
                      </a:schemeClr>
                    </a:solidFill>
                  </a:tcPr>
                </a:tc>
                <a:tc>
                  <a:txBody>
                    <a:bodyPr/>
                    <a:lstStyle/>
                    <a:p>
                      <a:pPr algn="ctr"/>
                      <a:r>
                        <a:rPr lang="en-IN" sz="2400">
                          <a:latin typeface="Times New Roman" panose="02020603050405020304" pitchFamily="18" charset="0"/>
                          <a:cs typeface="Times New Roman" panose="02020603050405020304" pitchFamily="18" charset="0"/>
                        </a:rPr>
                        <a:t>$70,000 - $90,000</a:t>
                      </a:r>
                    </a:p>
                  </a:txBody>
                  <a:tcPr>
                    <a:solidFill>
                      <a:schemeClr val="bg1">
                        <a:lumMod val="85000"/>
                      </a:schemeClr>
                    </a:solidFill>
                  </a:tcPr>
                </a:tc>
                <a:extLst>
                  <a:ext uri="{0D108BD9-81ED-4DB2-BD59-A6C34878D82A}">
                    <a16:rowId xmlns:a16="http://schemas.microsoft.com/office/drawing/2014/main" val="2704635506"/>
                  </a:ext>
                </a:extLst>
              </a:tr>
              <a:tr h="507146">
                <a:tc>
                  <a:txBody>
                    <a:bodyPr/>
                    <a:lstStyle/>
                    <a:p>
                      <a:pPr algn="ctr"/>
                      <a:r>
                        <a:rPr lang="en-IN" sz="2400">
                          <a:latin typeface="Times New Roman" panose="02020603050405020304" pitchFamily="18" charset="0"/>
                          <a:cs typeface="Times New Roman" panose="02020603050405020304" pitchFamily="18" charset="0"/>
                        </a:rPr>
                        <a:t>Pilot Deployment</a:t>
                      </a:r>
                    </a:p>
                  </a:txBody>
                  <a:tcPr>
                    <a:solidFill>
                      <a:schemeClr val="bg1">
                        <a:lumMod val="85000"/>
                      </a:schemeClr>
                    </a:solidFill>
                  </a:tcPr>
                </a:tc>
                <a:tc>
                  <a:txBody>
                    <a:bodyPr/>
                    <a:lstStyle/>
                    <a:p>
                      <a:pPr algn="ctr"/>
                      <a:r>
                        <a:rPr lang="en-IN" sz="2400">
                          <a:latin typeface="Times New Roman" panose="02020603050405020304" pitchFamily="18" charset="0"/>
                          <a:cs typeface="Times New Roman" panose="02020603050405020304" pitchFamily="18" charset="0"/>
                        </a:rPr>
                        <a:t>$10,000 - $30,000</a:t>
                      </a:r>
                    </a:p>
                  </a:txBody>
                  <a:tcPr>
                    <a:solidFill>
                      <a:schemeClr val="bg1">
                        <a:lumMod val="85000"/>
                      </a:schemeClr>
                    </a:solidFill>
                  </a:tcPr>
                </a:tc>
                <a:extLst>
                  <a:ext uri="{0D108BD9-81ED-4DB2-BD59-A6C34878D82A}">
                    <a16:rowId xmlns:a16="http://schemas.microsoft.com/office/drawing/2014/main" val="2919718873"/>
                  </a:ext>
                </a:extLst>
              </a:tr>
              <a:tr h="507146">
                <a:tc>
                  <a:txBody>
                    <a:bodyPr/>
                    <a:lstStyle/>
                    <a:p>
                      <a:pPr algn="ctr"/>
                      <a:r>
                        <a:rPr lang="en-US" sz="2400">
                          <a:latin typeface="Times New Roman" panose="02020603050405020304" pitchFamily="18" charset="0"/>
                          <a:cs typeface="Times New Roman" panose="02020603050405020304" pitchFamily="18" charset="0"/>
                        </a:rPr>
                        <a:t>Operational Expense</a:t>
                      </a:r>
                      <a:endParaRPr lang="en-IN" sz="240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IN" sz="2400">
                          <a:latin typeface="Times New Roman" panose="02020603050405020304" pitchFamily="18" charset="0"/>
                          <a:cs typeface="Times New Roman" panose="02020603050405020304" pitchFamily="18" charset="0"/>
                        </a:rPr>
                        <a:t>$50,000 - $60,000</a:t>
                      </a:r>
                    </a:p>
                  </a:txBody>
                  <a:tcPr>
                    <a:solidFill>
                      <a:schemeClr val="bg1">
                        <a:lumMod val="85000"/>
                      </a:schemeClr>
                    </a:solidFill>
                  </a:tcPr>
                </a:tc>
                <a:extLst>
                  <a:ext uri="{0D108BD9-81ED-4DB2-BD59-A6C34878D82A}">
                    <a16:rowId xmlns:a16="http://schemas.microsoft.com/office/drawing/2014/main" val="3950110919"/>
                  </a:ext>
                </a:extLst>
              </a:tr>
              <a:tr h="507146">
                <a:tc>
                  <a:txBody>
                    <a:bodyPr/>
                    <a:lstStyle/>
                    <a:p>
                      <a:pPr algn="ctr"/>
                      <a:r>
                        <a:rPr lang="en-IN" sz="2400">
                          <a:latin typeface="Times New Roman" panose="02020603050405020304" pitchFamily="18" charset="0"/>
                          <a:cs typeface="Times New Roman" panose="02020603050405020304" pitchFamily="18" charset="0"/>
                        </a:rPr>
                        <a:t>Marketing Expenses</a:t>
                      </a:r>
                    </a:p>
                  </a:txBody>
                  <a:tcPr>
                    <a:solidFill>
                      <a:schemeClr val="bg1">
                        <a:lumMod val="85000"/>
                      </a:schemeClr>
                    </a:solidFill>
                  </a:tcPr>
                </a:tc>
                <a:tc>
                  <a:txBody>
                    <a:bodyPr/>
                    <a:lstStyle/>
                    <a:p>
                      <a:pPr algn="ctr"/>
                      <a:r>
                        <a:rPr lang="en-US" sz="2400">
                          <a:latin typeface="Times New Roman" panose="02020603050405020304" pitchFamily="18" charset="0"/>
                          <a:cs typeface="Times New Roman" panose="02020603050405020304" pitchFamily="18" charset="0"/>
                        </a:rPr>
                        <a:t>$40,000 - $50,000</a:t>
                      </a:r>
                      <a:endParaRPr lang="en-IN" sz="240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3095733029"/>
                  </a:ext>
                </a:extLst>
              </a:tr>
            </a:tbl>
          </a:graphicData>
        </a:graphic>
      </p:graphicFrame>
      <p:sp>
        <p:nvSpPr>
          <p:cNvPr id="5" name="TextBox 4">
            <a:extLst>
              <a:ext uri="{FF2B5EF4-FFF2-40B4-BE49-F238E27FC236}">
                <a16:creationId xmlns:a16="http://schemas.microsoft.com/office/drawing/2014/main" id="{7915C601-0DF3-BC21-1D41-A76321A2795F}"/>
              </a:ext>
            </a:extLst>
          </p:cNvPr>
          <p:cNvSpPr txBox="1"/>
          <p:nvPr/>
        </p:nvSpPr>
        <p:spPr>
          <a:xfrm>
            <a:off x="1196788" y="5686163"/>
            <a:ext cx="979365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Minimum Estimated Cost: $5</a:t>
            </a:r>
            <a:r>
              <a:rPr lang="en-IN" sz="2400">
                <a:solidFill>
                  <a:srgbClr val="000000"/>
                </a:solidFill>
                <a:latin typeface="Times New Roman" panose="02020603050405020304" pitchFamily="18" charset="0"/>
                <a:cs typeface="Times New Roman" panose="02020603050405020304" pitchFamily="18" charset="0"/>
              </a:rPr>
              <a:t>7</a:t>
            </a:r>
            <a:r>
              <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0,000 and Maximum Estimated Cost: $6</a:t>
            </a:r>
            <a:r>
              <a:rPr lang="en-IN" sz="2400">
                <a:solidFill>
                  <a:srgbClr val="000000"/>
                </a:solidFill>
                <a:latin typeface="Times New Roman" panose="02020603050405020304" pitchFamily="18" charset="0"/>
                <a:cs typeface="Times New Roman" panose="02020603050405020304" pitchFamily="18" charset="0"/>
              </a:rPr>
              <a:t>7</a:t>
            </a:r>
            <a:r>
              <a:rPr kumimoji="0" lang="en-IN"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0,000</a:t>
            </a:r>
          </a:p>
        </p:txBody>
      </p:sp>
    </p:spTree>
    <p:extLst>
      <p:ext uri="{BB962C8B-B14F-4D97-AF65-F5344CB8AC3E}">
        <p14:creationId xmlns:p14="http://schemas.microsoft.com/office/powerpoint/2010/main" val="341412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62C3FA-EE10-4283-83A9-F407C925C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34C77-8299-33C7-05EB-63804FCDFA7C}"/>
              </a:ext>
            </a:extLst>
          </p:cNvPr>
          <p:cNvSpPr>
            <a:spLocks noGrp="1"/>
          </p:cNvSpPr>
          <p:nvPr>
            <p:ph type="title"/>
          </p:nvPr>
        </p:nvSpPr>
        <p:spPr>
          <a:xfrm>
            <a:off x="640080" y="4471416"/>
            <a:ext cx="10908792" cy="1069848"/>
          </a:xfrm>
        </p:spPr>
        <p:txBody>
          <a:bodyPr vert="horz" lIns="91440" tIns="45720" rIns="91440" bIns="45720" rtlCol="0" anchor="ctr">
            <a:normAutofit/>
          </a:bodyPr>
          <a:lstStyle/>
          <a:p>
            <a:pPr algn="ctr"/>
            <a:r>
              <a:rPr lang="en-US" sz="5400"/>
              <a:t>Planning Phase</a:t>
            </a:r>
          </a:p>
        </p:txBody>
      </p:sp>
      <p:pic>
        <p:nvPicPr>
          <p:cNvPr id="9" name="Picture 8" descr="A group of green leaves&#10;&#10;Description automatically generated">
            <a:extLst>
              <a:ext uri="{FF2B5EF4-FFF2-40B4-BE49-F238E27FC236}">
                <a16:creationId xmlns:a16="http://schemas.microsoft.com/office/drawing/2014/main" id="{DC361E9B-50DB-A84B-2BE1-E03D2D190D48}"/>
              </a:ext>
            </a:extLst>
          </p:cNvPr>
          <p:cNvPicPr>
            <a:picLocks noChangeAspect="1"/>
          </p:cNvPicPr>
          <p:nvPr/>
        </p:nvPicPr>
        <p:blipFill>
          <a:blip r:embed="rId2"/>
          <a:stretch>
            <a:fillRect/>
          </a:stretch>
        </p:blipFill>
        <p:spPr>
          <a:xfrm>
            <a:off x="198134" y="776142"/>
            <a:ext cx="2832070" cy="2832070"/>
          </a:xfrm>
          <a:prstGeom prst="rect">
            <a:avLst/>
          </a:prstGeom>
        </p:spPr>
      </p:pic>
      <p:pic>
        <p:nvPicPr>
          <p:cNvPr id="3" name="Picture 2" descr="A group of green leaves&#10;&#10;Description automatically generated">
            <a:extLst>
              <a:ext uri="{FF2B5EF4-FFF2-40B4-BE49-F238E27FC236}">
                <a16:creationId xmlns:a16="http://schemas.microsoft.com/office/drawing/2014/main" id="{9EF5B216-947C-71DC-40D6-6DFD34FD9699}"/>
              </a:ext>
            </a:extLst>
          </p:cNvPr>
          <p:cNvPicPr>
            <a:picLocks noChangeAspect="1"/>
          </p:cNvPicPr>
          <p:nvPr/>
        </p:nvPicPr>
        <p:blipFill>
          <a:blip r:embed="rId2"/>
          <a:stretch>
            <a:fillRect/>
          </a:stretch>
        </p:blipFill>
        <p:spPr>
          <a:xfrm>
            <a:off x="3178939" y="776142"/>
            <a:ext cx="2832069" cy="2832069"/>
          </a:xfrm>
          <a:prstGeom prst="rect">
            <a:avLst/>
          </a:prstGeom>
        </p:spPr>
      </p:pic>
      <p:pic>
        <p:nvPicPr>
          <p:cNvPr id="4" name="Picture 3" descr="A group of green leaves&#10;&#10;Description automatically generated">
            <a:extLst>
              <a:ext uri="{FF2B5EF4-FFF2-40B4-BE49-F238E27FC236}">
                <a16:creationId xmlns:a16="http://schemas.microsoft.com/office/drawing/2014/main" id="{0765DDA7-9ABE-70B9-51C9-270E9C5D4D4A}"/>
              </a:ext>
            </a:extLst>
          </p:cNvPr>
          <p:cNvPicPr>
            <a:picLocks noChangeAspect="1"/>
          </p:cNvPicPr>
          <p:nvPr/>
        </p:nvPicPr>
        <p:blipFill>
          <a:blip r:embed="rId2"/>
          <a:stretch>
            <a:fillRect/>
          </a:stretch>
        </p:blipFill>
        <p:spPr>
          <a:xfrm>
            <a:off x="6180993" y="776142"/>
            <a:ext cx="2832069" cy="2832069"/>
          </a:xfrm>
          <a:prstGeom prst="rect">
            <a:avLst/>
          </a:prstGeom>
        </p:spPr>
      </p:pic>
      <p:pic>
        <p:nvPicPr>
          <p:cNvPr id="5" name="Picture 4" descr="A group of green leaves&#10;&#10;Description automatically generated">
            <a:extLst>
              <a:ext uri="{FF2B5EF4-FFF2-40B4-BE49-F238E27FC236}">
                <a16:creationId xmlns:a16="http://schemas.microsoft.com/office/drawing/2014/main" id="{ED952D00-8BBA-69BA-70A9-54181E6B32F9}"/>
              </a:ext>
            </a:extLst>
          </p:cNvPr>
          <p:cNvPicPr>
            <a:picLocks noChangeAspect="1"/>
          </p:cNvPicPr>
          <p:nvPr/>
        </p:nvPicPr>
        <p:blipFill>
          <a:blip r:embed="rId2"/>
          <a:stretch>
            <a:fillRect/>
          </a:stretch>
        </p:blipFill>
        <p:spPr>
          <a:xfrm>
            <a:off x="9161797" y="776142"/>
            <a:ext cx="2832069" cy="2832069"/>
          </a:xfrm>
          <a:prstGeom prst="rect">
            <a:avLst/>
          </a:prstGeom>
        </p:spPr>
      </p:pic>
      <p:sp>
        <p:nvSpPr>
          <p:cNvPr id="16" name="sketch line">
            <a:extLst>
              <a:ext uri="{FF2B5EF4-FFF2-40B4-BE49-F238E27FC236}">
                <a16:creationId xmlns:a16="http://schemas.microsoft.com/office/drawing/2014/main" id="{419C4429-E272-408D-979C-9E5F7C0D3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5575131"/>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03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93777-1582-CACF-6410-C9037A7CB746}"/>
              </a:ext>
            </a:extLst>
          </p:cNvPr>
          <p:cNvSpPr>
            <a:spLocks noGrp="1"/>
          </p:cNvSpPr>
          <p:nvPr>
            <p:ph type="title"/>
          </p:nvPr>
        </p:nvSpPr>
        <p:spPr>
          <a:xfrm>
            <a:off x="841248" y="256032"/>
            <a:ext cx="10506456" cy="1014984"/>
          </a:xfrm>
        </p:spPr>
        <p:txBody>
          <a:bodyPr anchor="b">
            <a:normAutofit/>
          </a:bodyPr>
          <a:lstStyle/>
          <a:p>
            <a:r>
              <a:rPr lang="en-US"/>
              <a:t>Communication Plan</a:t>
            </a:r>
          </a:p>
        </p:txBody>
      </p:sp>
      <p:sp>
        <p:nvSpPr>
          <p:cNvPr id="21" name="Rectangle 2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4">
            <a:extLst>
              <a:ext uri="{FF2B5EF4-FFF2-40B4-BE49-F238E27FC236}">
                <a16:creationId xmlns:a16="http://schemas.microsoft.com/office/drawing/2014/main" id="{B514CBBB-1A72-AAA0-474E-9B2B54385AF9}"/>
              </a:ext>
            </a:extLst>
          </p:cNvPr>
          <p:cNvGraphicFramePr>
            <a:graphicFrameLocks noGrp="1"/>
          </p:cNvGraphicFramePr>
          <p:nvPr>
            <p:ph idx="1"/>
          </p:nvPr>
        </p:nvGraphicFramePr>
        <p:xfrm>
          <a:off x="962106" y="1926266"/>
          <a:ext cx="10267791" cy="4357532"/>
        </p:xfrm>
        <a:graphic>
          <a:graphicData uri="http://schemas.openxmlformats.org/drawingml/2006/table">
            <a:tbl>
              <a:tblPr firstRow="1" firstCol="1" bandRow="1">
                <a:tableStyleId>{5C22544A-7EE6-4342-B048-85BDC9FD1C3A}</a:tableStyleId>
              </a:tblPr>
              <a:tblGrid>
                <a:gridCol w="1832613">
                  <a:extLst>
                    <a:ext uri="{9D8B030D-6E8A-4147-A177-3AD203B41FA5}">
                      <a16:colId xmlns:a16="http://schemas.microsoft.com/office/drawing/2014/main" val="83218627"/>
                    </a:ext>
                  </a:extLst>
                </a:gridCol>
                <a:gridCol w="1452725">
                  <a:extLst>
                    <a:ext uri="{9D8B030D-6E8A-4147-A177-3AD203B41FA5}">
                      <a16:colId xmlns:a16="http://schemas.microsoft.com/office/drawing/2014/main" val="2566703359"/>
                    </a:ext>
                  </a:extLst>
                </a:gridCol>
                <a:gridCol w="1839701">
                  <a:extLst>
                    <a:ext uri="{9D8B030D-6E8A-4147-A177-3AD203B41FA5}">
                      <a16:colId xmlns:a16="http://schemas.microsoft.com/office/drawing/2014/main" val="1232309913"/>
                    </a:ext>
                  </a:extLst>
                </a:gridCol>
                <a:gridCol w="2103647">
                  <a:extLst>
                    <a:ext uri="{9D8B030D-6E8A-4147-A177-3AD203B41FA5}">
                      <a16:colId xmlns:a16="http://schemas.microsoft.com/office/drawing/2014/main" val="588701061"/>
                    </a:ext>
                  </a:extLst>
                </a:gridCol>
                <a:gridCol w="1493909">
                  <a:extLst>
                    <a:ext uri="{9D8B030D-6E8A-4147-A177-3AD203B41FA5}">
                      <a16:colId xmlns:a16="http://schemas.microsoft.com/office/drawing/2014/main" val="63709029"/>
                    </a:ext>
                  </a:extLst>
                </a:gridCol>
                <a:gridCol w="1545196">
                  <a:extLst>
                    <a:ext uri="{9D8B030D-6E8A-4147-A177-3AD203B41FA5}">
                      <a16:colId xmlns:a16="http://schemas.microsoft.com/office/drawing/2014/main" val="472421526"/>
                    </a:ext>
                  </a:extLst>
                </a:gridCol>
              </a:tblGrid>
              <a:tr h="205868">
                <a:tc>
                  <a:txBody>
                    <a:bodyPr/>
                    <a:lstStyle/>
                    <a:p>
                      <a:pPr algn="ctr">
                        <a:spcAft>
                          <a:spcPts val="0"/>
                        </a:spcAft>
                      </a:pPr>
                      <a:r>
                        <a:rPr lang="en-US" sz="1100">
                          <a:solidFill>
                            <a:srgbClr val="FFFFFF"/>
                          </a:solidFill>
                          <a:effectLst/>
                          <a:highlight>
                            <a:srgbClr val="4EA72E"/>
                          </a:highlight>
                          <a:latin typeface="Times New Roman" panose="02020603050405020304" pitchFamily="18" charset="0"/>
                        </a:rPr>
                        <a:t>Communication Objective</a:t>
                      </a:r>
                      <a:endParaRPr lang="en-US" sz="1700">
                        <a:effectLst/>
                        <a:highlight>
                          <a:srgbClr val="4EA72E"/>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gn="ctr">
                        <a:spcAft>
                          <a:spcPts val="0"/>
                        </a:spcAft>
                      </a:pPr>
                      <a:r>
                        <a:rPr lang="en-US" sz="1100">
                          <a:solidFill>
                            <a:srgbClr val="FFFFFF"/>
                          </a:solidFill>
                          <a:effectLst/>
                          <a:highlight>
                            <a:srgbClr val="4EA72E"/>
                          </a:highlight>
                          <a:latin typeface="Times New Roman" panose="02020603050405020304" pitchFamily="18" charset="0"/>
                        </a:rPr>
                        <a:t>Stakeholders</a:t>
                      </a:r>
                      <a:endParaRPr lang="en-US" sz="1700">
                        <a:effectLst/>
                        <a:highlight>
                          <a:srgbClr val="4EA72E"/>
                        </a:highligh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gn="ctr">
                        <a:spcAft>
                          <a:spcPts val="0"/>
                        </a:spcAft>
                      </a:pPr>
                      <a:r>
                        <a:rPr lang="en-US" sz="1100">
                          <a:solidFill>
                            <a:srgbClr val="FFFFFF"/>
                          </a:solidFill>
                          <a:effectLst/>
                          <a:highlight>
                            <a:srgbClr val="4EA72E"/>
                          </a:highlight>
                          <a:latin typeface="Times New Roman" panose="02020603050405020304" pitchFamily="18" charset="0"/>
                        </a:rPr>
                        <a:t>Key Messages</a:t>
                      </a:r>
                      <a:endParaRPr lang="en-US" sz="1700">
                        <a:effectLst/>
                        <a:highlight>
                          <a:srgbClr val="4EA72E"/>
                        </a:highligh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gn="ctr">
                        <a:spcAft>
                          <a:spcPts val="0"/>
                        </a:spcAft>
                      </a:pPr>
                      <a:r>
                        <a:rPr lang="en-US" sz="1100">
                          <a:solidFill>
                            <a:srgbClr val="FFFFFF"/>
                          </a:solidFill>
                          <a:effectLst/>
                          <a:highlight>
                            <a:srgbClr val="4EA72E"/>
                          </a:highlight>
                          <a:latin typeface="Times New Roman" panose="02020603050405020304" pitchFamily="18" charset="0"/>
                        </a:rPr>
                        <a:t>Communication Channels</a:t>
                      </a:r>
                      <a:endParaRPr lang="en-US" sz="1700">
                        <a:effectLst/>
                        <a:highlight>
                          <a:srgbClr val="4EA72E"/>
                        </a:highligh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gn="ctr">
                        <a:spcAft>
                          <a:spcPts val="0"/>
                        </a:spcAft>
                      </a:pPr>
                      <a:r>
                        <a:rPr lang="en-US" sz="1100">
                          <a:solidFill>
                            <a:srgbClr val="FFFFFF"/>
                          </a:solidFill>
                          <a:effectLst/>
                          <a:highlight>
                            <a:srgbClr val="4EA72E"/>
                          </a:highlight>
                          <a:latin typeface="Times New Roman" panose="02020603050405020304" pitchFamily="18" charset="0"/>
                        </a:rPr>
                        <a:t>Responsible Parties</a:t>
                      </a:r>
                      <a:endParaRPr lang="en-US" sz="1700">
                        <a:effectLst/>
                        <a:highlight>
                          <a:srgbClr val="4EA72E"/>
                        </a:highligh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tc>
                  <a:txBody>
                    <a:bodyPr/>
                    <a:lstStyle/>
                    <a:p>
                      <a:pPr algn="ctr">
                        <a:spcAft>
                          <a:spcPts val="0"/>
                        </a:spcAft>
                      </a:pPr>
                      <a:r>
                        <a:rPr lang="en-US" sz="1100">
                          <a:solidFill>
                            <a:srgbClr val="FFFFFF"/>
                          </a:solidFill>
                          <a:effectLst/>
                          <a:highlight>
                            <a:srgbClr val="4EA72E"/>
                          </a:highlight>
                          <a:latin typeface="Times New Roman" panose="02020603050405020304" pitchFamily="18" charset="0"/>
                        </a:rPr>
                        <a:t>Time</a:t>
                      </a:r>
                      <a:endParaRPr lang="en-US" sz="1700">
                        <a:effectLst/>
                        <a:highlight>
                          <a:srgbClr val="4EA72E"/>
                        </a:highligh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4EA72E"/>
                    </a:solidFill>
                  </a:tcPr>
                </a:tc>
                <a:extLst>
                  <a:ext uri="{0D108BD9-81ED-4DB2-BD59-A6C34878D82A}">
                    <a16:rowId xmlns:a16="http://schemas.microsoft.com/office/drawing/2014/main" val="759666416"/>
                  </a:ext>
                </a:extLst>
              </a:tr>
              <a:tr h="377424">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Raise awareness about SAMS</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Farmers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Improved crop productivity, Technological innovation</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Workshops and training sessions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Mid and end of the project</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482015141"/>
                  </a:ext>
                </a:extLst>
              </a:tr>
              <a:tr h="377424">
                <a:tc>
                  <a:txBody>
                    <a:bodyPr/>
                    <a:lstStyle/>
                    <a:p>
                      <a:pPr algn="l">
                        <a:spcAft>
                          <a:spcPts val="0"/>
                        </a:spcAft>
                      </a:pPr>
                      <a:r>
                        <a:rPr lang="en-US" sz="1100" b="1">
                          <a:effectLst/>
                          <a:highlight>
                            <a:srgbClr val="FFFFFF"/>
                          </a:highlight>
                          <a:latin typeface="Times New Roman" panose="02020603050405020304" pitchFamily="18" charset="0"/>
                        </a:rPr>
                        <a:t> </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 </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Resource efficiency, Resilience to climate change</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Farmer outreach events like agricultural fairs and exhibition</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 </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 </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814325573"/>
                  </a:ext>
                </a:extLst>
              </a:tr>
              <a:tr h="377424">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Promote partnerships &amp; collaboration</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Agricultural technology</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Collaboration opportunities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Industry conferences and forums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Throughout and after the project</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1217321015"/>
                  </a:ext>
                </a:extLst>
              </a:tr>
              <a:tr h="205868">
                <a:tc>
                  <a:txBody>
                    <a:bodyPr/>
                    <a:lstStyle/>
                    <a:p>
                      <a:pPr algn="l">
                        <a:spcAft>
                          <a:spcPts val="0"/>
                        </a:spcAft>
                      </a:pPr>
                      <a:r>
                        <a:rPr lang="en-US" sz="1100" b="1">
                          <a:effectLst/>
                          <a:highlight>
                            <a:srgbClr val="FFFFFF"/>
                          </a:highlight>
                          <a:latin typeface="Times New Roman" panose="02020603050405020304" pitchFamily="18" charset="0"/>
                        </a:rPr>
                        <a:t> </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Providers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Value of joint innovation</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Webinars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 </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 </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598753304"/>
                  </a:ext>
                </a:extLst>
              </a:tr>
              <a:tr h="377424">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Clear &amp; Consistent Communication</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Project Team</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Introduction to SAMS and its benefits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Regular Team Meetings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Throughout the project</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3634102515"/>
                  </a:ext>
                </a:extLst>
              </a:tr>
              <a:tr h="377424">
                <a:tc>
                  <a:txBody>
                    <a:bodyPr/>
                    <a:lstStyle/>
                    <a:p>
                      <a:pPr algn="l">
                        <a:spcAft>
                          <a:spcPts val="0"/>
                        </a:spcAft>
                      </a:pPr>
                      <a:r>
                        <a:rPr lang="en-US" sz="1100" b="1">
                          <a:effectLst/>
                          <a:highlight>
                            <a:srgbClr val="FFFFFF"/>
                          </a:highlight>
                          <a:latin typeface="Times New Roman" panose="02020603050405020304" pitchFamily="18" charset="0"/>
                        </a:rPr>
                        <a:t> </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Farmers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Compliance with agricultural regulations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Documentation </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Marketing Team</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After the project</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526055529"/>
                  </a:ext>
                </a:extLst>
              </a:tr>
              <a:tr h="377424">
                <a:tc>
                  <a:txBody>
                    <a:bodyPr/>
                    <a:lstStyle/>
                    <a:p>
                      <a:pPr algn="l">
                        <a:spcAft>
                          <a:spcPts val="0"/>
                        </a:spcAft>
                      </a:pPr>
                      <a:r>
                        <a:rPr lang="en-US" sz="1100" b="1">
                          <a:effectLst/>
                          <a:highlight>
                            <a:srgbClr val="FFFFFF"/>
                          </a:highlight>
                          <a:latin typeface="Times New Roman" panose="02020603050405020304" pitchFamily="18" charset="0"/>
                        </a:rPr>
                        <a:t> </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Project Investors &amp; Sponsors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Benefits of SAMS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Reports and Email Updates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Throughout the project</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2597922411"/>
                  </a:ext>
                </a:extLst>
              </a:tr>
              <a:tr h="377424">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Team Meetings</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Introduction to SAMS and its benefits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Regular Team Meetings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Throughout and weekly</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993673523"/>
                  </a:ext>
                </a:extLst>
              </a:tr>
              <a:tr h="548980">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Email Updates</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Investors, Project Team, 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Progress and milestones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Email Updates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Manager</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Throughout and weekly</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767491751"/>
                  </a:ext>
                </a:extLst>
              </a:tr>
              <a:tr h="377424">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App Development Updates</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Project Team, Developers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Application development &amp; Updates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Email Updates, Team Meetings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Project Lead, Design &amp; Development Team</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Throughout and weekly</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604727613"/>
                  </a:ext>
                </a:extLst>
              </a:tr>
              <a:tr h="377424">
                <a:tc>
                  <a:txBody>
                    <a:bodyPr/>
                    <a:lstStyle/>
                    <a:p>
                      <a:pPr algn="l">
                        <a:spcAft>
                          <a:spcPts val="0"/>
                        </a:spcAft>
                      </a:pPr>
                      <a:r>
                        <a:rPr lang="en-US" sz="1100" b="1">
                          <a:solidFill>
                            <a:srgbClr val="000000"/>
                          </a:solidFill>
                          <a:effectLst/>
                          <a:highlight>
                            <a:srgbClr val="FFFFFF"/>
                          </a:highlight>
                          <a:latin typeface="Times New Roman" panose="02020603050405020304" pitchFamily="18" charset="0"/>
                        </a:rPr>
                        <a:t>Social Media Promotion </a:t>
                      </a:r>
                      <a:endParaRPr lang="en-US" sz="1700">
                        <a:effectLst/>
                        <a:highlight>
                          <a:srgbClr val="FFFFFF"/>
                        </a:highlight>
                      </a:endParaRPr>
                    </a:p>
                  </a:txBody>
                  <a:tcPr marL="64334" marR="64334" marT="0" marB="0">
                    <a:lnL w="12700" cap="flat" cmpd="sng" algn="ctr">
                      <a:solidFill>
                        <a:srgbClr val="4EA72E"/>
                      </a:solidFill>
                      <a:prstDash val="solid"/>
                      <a:round/>
                      <a:headEnd type="none" w="med" len="med"/>
                      <a:tailEnd type="none" w="med" len="med"/>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solidFill>
                      <a:srgbClr val="FFFFFF"/>
                    </a:solidFill>
                  </a:tcPr>
                </a:tc>
                <a:tc>
                  <a:txBody>
                    <a:bodyPr/>
                    <a:lstStyle/>
                    <a:p>
                      <a:pPr algn="l">
                        <a:spcAft>
                          <a:spcPts val="0"/>
                        </a:spcAft>
                      </a:pPr>
                      <a:r>
                        <a:rPr lang="en-US" sz="1100">
                          <a:effectLst/>
                          <a:latin typeface="Times New Roman" panose="02020603050405020304" pitchFamily="18" charset="0"/>
                        </a:rPr>
                        <a:t>Marketing Team</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Marketing and Promotion strategies </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Social Media Platforms</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Marketing Team, Project Lead</a:t>
                      </a:r>
                      <a:endParaRPr lang="en-US" sz="1700">
                        <a:effectLst/>
                      </a:endParaRPr>
                    </a:p>
                  </a:txBody>
                  <a:tcPr marL="64334" marR="64334" marT="0" marB="0">
                    <a:lnL>
                      <a:noFill/>
                    </a:lnL>
                    <a:lnR>
                      <a:noFill/>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tc>
                  <a:txBody>
                    <a:bodyPr/>
                    <a:lstStyle/>
                    <a:p>
                      <a:pPr algn="l">
                        <a:spcAft>
                          <a:spcPts val="0"/>
                        </a:spcAft>
                      </a:pPr>
                      <a:r>
                        <a:rPr lang="en-US" sz="1100">
                          <a:effectLst/>
                          <a:latin typeface="Times New Roman" panose="02020603050405020304" pitchFamily="18" charset="0"/>
                        </a:rPr>
                        <a:t>Towards the end and after the project</a:t>
                      </a:r>
                      <a:endParaRPr lang="en-US" sz="1700">
                        <a:effectLst/>
                      </a:endParaRPr>
                    </a:p>
                  </a:txBody>
                  <a:tcPr marL="64334" marR="64334" marT="0" marB="0">
                    <a:lnL>
                      <a:noFill/>
                    </a:lnL>
                    <a:lnR w="12700" cap="flat" cmpd="sng" algn="ctr">
                      <a:solidFill>
                        <a:srgbClr val="4EA72E"/>
                      </a:solidFill>
                      <a:prstDash val="solid"/>
                      <a:round/>
                      <a:headEnd type="none" w="med" len="med"/>
                      <a:tailEnd type="none" w="med" len="med"/>
                    </a:lnR>
                    <a:lnT w="12700" cap="flat" cmpd="sng" algn="ctr">
                      <a:solidFill>
                        <a:srgbClr val="4EA72E"/>
                      </a:solidFill>
                      <a:prstDash val="solid"/>
                      <a:round/>
                      <a:headEnd type="none" w="med" len="med"/>
                      <a:tailEnd type="none" w="med" len="med"/>
                    </a:lnT>
                    <a:lnB w="12700" cap="flat" cmpd="sng" algn="ctr">
                      <a:solidFill>
                        <a:srgbClr val="4EA72E"/>
                      </a:solidFill>
                      <a:prstDash val="solid"/>
                      <a:round/>
                      <a:headEnd type="none" w="med" len="med"/>
                      <a:tailEnd type="none" w="med" len="med"/>
                    </a:lnB>
                    <a:noFill/>
                  </a:tcPr>
                </a:tc>
                <a:extLst>
                  <a:ext uri="{0D108BD9-81ED-4DB2-BD59-A6C34878D82A}">
                    <a16:rowId xmlns:a16="http://schemas.microsoft.com/office/drawing/2014/main" val="888529325"/>
                  </a:ext>
                </a:extLst>
              </a:tr>
            </a:tbl>
          </a:graphicData>
        </a:graphic>
      </p:graphicFrame>
    </p:spTree>
    <p:extLst>
      <p:ext uri="{BB962C8B-B14F-4D97-AF65-F5344CB8AC3E}">
        <p14:creationId xmlns:p14="http://schemas.microsoft.com/office/powerpoint/2010/main" val="3631826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96BE5D8A2AF647AC77A05ABA199331" ma:contentTypeVersion="4" ma:contentTypeDescription="Create a new document." ma:contentTypeScope="" ma:versionID="e8f39f9193d4dcdbafaf7f5c60e0bca9">
  <xsd:schema xmlns:xsd="http://www.w3.org/2001/XMLSchema" xmlns:xs="http://www.w3.org/2001/XMLSchema" xmlns:p="http://schemas.microsoft.com/office/2006/metadata/properties" xmlns:ns2="8f371cf9-6b85-48ee-ae77-8a839ddced72" targetNamespace="http://schemas.microsoft.com/office/2006/metadata/properties" ma:root="true" ma:fieldsID="12e9b40fae483e9502158e96b9d040a6" ns2:_="">
    <xsd:import namespace="8f371cf9-6b85-48ee-ae77-8a839ddced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371cf9-6b85-48ee-ae77-8a839ddced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CA778C-AC43-4250-B52F-F1DD498985C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D02E83-27B1-4325-A020-A2604FB7E7C6}">
  <ds:schemaRefs>
    <ds:schemaRef ds:uri="8f371cf9-6b85-48ee-ae77-8a839ddced7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A1832A-EB75-4D4A-A070-95D80FD18E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26</Slides>
  <Notes>3</Notes>
  <HiddenSlides>0</HiddenSlide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Frame</vt:lpstr>
      <vt:lpstr>Basis</vt:lpstr>
      <vt:lpstr>Smart Agriculture Monitoring System: SAMS "Your Farm, Our Technology"</vt:lpstr>
      <vt:lpstr>Defining </vt:lpstr>
      <vt:lpstr>PowerPoint Presentation</vt:lpstr>
      <vt:lpstr>  Objectives   *Provide real-time monitoring of environmental conditions such as soil moisture, temperature, and humidity.  *Enable data-driven decision-making for irrigation, fertilization, and pest management.  *Predict and prevent crop diseases and yield losses through advanced analytics and machine learning algorithms.</vt:lpstr>
      <vt:lpstr>      Why SAMS?</vt:lpstr>
      <vt:lpstr>ROI/Payback</vt:lpstr>
      <vt:lpstr>COST ANALYSIS</vt:lpstr>
      <vt:lpstr>Planning Phase</vt:lpstr>
      <vt:lpstr>Communication Plan</vt:lpstr>
      <vt:lpstr>SWOT ANALYSIS</vt:lpstr>
      <vt:lpstr>PowerPoint Presentation</vt:lpstr>
      <vt:lpstr>PowerPoint Presentation</vt:lpstr>
      <vt:lpstr>Network Diagram </vt:lpstr>
      <vt:lpstr>PowerPoint Presentation</vt:lpstr>
      <vt:lpstr>PowerPoint Presentation</vt:lpstr>
      <vt:lpstr>Execution Phase </vt:lpstr>
      <vt:lpstr>ML Model &amp; Web App Development (Central Monitoring System)</vt:lpstr>
      <vt:lpstr>PowerPoint Presentation</vt:lpstr>
      <vt:lpstr>Integration &amp; Testing Phase</vt:lpstr>
      <vt:lpstr>Pilot Deployment &amp; Data Collection</vt:lpstr>
      <vt:lpstr>PowerPoint Presentation</vt:lpstr>
      <vt:lpstr>Demos &amp; Training Schedule Tracker</vt:lpstr>
      <vt:lpstr>Project Audit Report</vt:lpstr>
      <vt:lpstr>PowerPoint Presentation</vt:lpstr>
      <vt:lpstr>Conclusion</vt:lpstr>
      <vt:lpstr>Reference</vt:lpstr>
    </vt:vector>
  </TitlesOfParts>
  <Company>UT Southwestern Medical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 Koganti</dc:creator>
  <cp:revision>39</cp:revision>
  <dcterms:created xsi:type="dcterms:W3CDTF">2019-07-25T19:56:36Z</dcterms:created>
  <dcterms:modified xsi:type="dcterms:W3CDTF">2025-01-16T03:54:42Z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0x0101004596BE5D8A2AF647AC77A05ABA199331</vt:lpwstr>
  </property>
</Properties>
</file>