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a:solidFill>
                  <a:srgbClr val="FFFFFF"/>
                </a:solidFill>
                <a:latin typeface="Times New Roman"/>
                <a:ea typeface="Times New Roman"/>
                <a:cs typeface="Times New Roman"/>
                <a:sym typeface="Times New Roman"/>
              </a:rPr>
              <a:t>Medi - Assist</a:t>
            </a:r>
            <a:endParaRPr sz="1500" b="0" i="0" u="none" strike="noStrike" cap="none">
              <a:solidFill>
                <a:schemeClr val="dk1"/>
              </a:solidFill>
              <a:latin typeface="Arial"/>
              <a:ea typeface="Arial"/>
              <a:cs typeface="Arial"/>
              <a:sym typeface="Arial"/>
            </a:endParaRPr>
          </a:p>
        </p:txBody>
      </p:sp>
      <p:pic>
        <p:nvPicPr>
          <p:cNvPr id="68" name="Google Shape;68;p14"/>
          <p:cNvPicPr preferRelativeResize="0"/>
          <p:nvPr/>
        </p:nvPicPr>
        <p:blipFill rotWithShape="1">
          <a:blip r:embed="rId14">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cap="small">
                <a:solidFill>
                  <a:srgbClr val="FFFFFF"/>
                </a:solidFill>
                <a:latin typeface="Times New Roman"/>
                <a:ea typeface="Times New Roman"/>
                <a:cs typeface="Times New Roman"/>
                <a:sym typeface="Times New Roman"/>
              </a:rPr>
              <a:t>B - 15</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wathi-reddy-m/CSE-2020-24-Batch-B15"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irjmets.com/uploadedfiles/paper/volume3/issue_2_february_2021/6224/1628083259.pdf"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www.sciencedirect.com/science/article/pii/S18770509160009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p:nvPr/>
        </p:nvSpPr>
        <p:spPr>
          <a:xfrm>
            <a:off x="3759480" y="2475720"/>
            <a:ext cx="4672440"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dirty="0">
                <a:solidFill>
                  <a:srgbClr val="000000"/>
                </a:solidFill>
                <a:latin typeface="Times New Roman"/>
                <a:ea typeface="Times New Roman"/>
                <a:cs typeface="Times New Roman"/>
                <a:sym typeface="Times New Roman"/>
              </a:rPr>
              <a:t>Under the guidance of</a:t>
            </a:r>
            <a:endParaRPr sz="1400"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dirty="0">
                <a:latin typeface="Times New Roman"/>
                <a:ea typeface="Times New Roman"/>
                <a:cs typeface="Times New Roman"/>
                <a:sym typeface="Times New Roman"/>
              </a:rPr>
              <a:t>Mr. C. Sudheer Kumar </a:t>
            </a:r>
            <a:r>
              <a:rPr lang="en-US" sz="1400" b="0" i="0" u="none" strike="noStrike" cap="none" dirty="0" err="1">
                <a:solidFill>
                  <a:srgbClr val="000000"/>
                </a:solidFill>
                <a:latin typeface="Times New Roman"/>
                <a:ea typeface="Times New Roman"/>
                <a:cs typeface="Times New Roman"/>
                <a:sym typeface="Times New Roman"/>
              </a:rPr>
              <a:t>M.Tech</a:t>
            </a:r>
            <a:r>
              <a:rPr lang="en-US" sz="1400" b="0" i="0" u="none" strike="noStrike" cap="none" dirty="0">
                <a:solidFill>
                  <a:srgbClr val="000000"/>
                </a:solidFill>
                <a:latin typeface="Times New Roman"/>
                <a:ea typeface="Times New Roman"/>
                <a:cs typeface="Times New Roman"/>
                <a:sym typeface="Times New Roman"/>
              </a:rPr>
              <a:t>.</a:t>
            </a:r>
            <a:r>
              <a:rPr lang="en-US" sz="1050" b="0" i="0" u="none" strike="noStrike" cap="none" dirty="0">
                <a:solidFill>
                  <a:srgbClr val="000000"/>
                </a:solidFill>
                <a:latin typeface="Times New Roman"/>
                <a:ea typeface="Times New Roman"/>
                <a:cs typeface="Times New Roman"/>
                <a:sym typeface="Times New Roman"/>
              </a:rPr>
              <a:t>(</a:t>
            </a:r>
            <a:r>
              <a:rPr lang="en-US" sz="1050" b="0" i="0" u="none" strike="noStrike" cap="none" dirty="0" err="1">
                <a:solidFill>
                  <a:srgbClr val="000000"/>
                </a:solidFill>
                <a:latin typeface="Times New Roman"/>
                <a:ea typeface="Times New Roman"/>
                <a:cs typeface="Times New Roman"/>
                <a:sym typeface="Times New Roman"/>
              </a:rPr>
              <a:t>Ph.D</a:t>
            </a:r>
            <a:r>
              <a:rPr lang="en-US" sz="1050" b="0" i="0" u="none" strike="noStrike" cap="none" dirty="0">
                <a:solidFill>
                  <a:srgbClr val="000000"/>
                </a:solidFill>
                <a:latin typeface="Times New Roman"/>
                <a:ea typeface="Times New Roman"/>
                <a:cs typeface="Times New Roman"/>
                <a:sym typeface="Times New Roman"/>
              </a:rPr>
              <a:t>)</a:t>
            </a:r>
            <a:endParaRPr sz="1050" b="0" i="0" u="none" strike="noStrike" cap="none" dirty="0">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Assistant Professor</a:t>
            </a:r>
            <a:endParaRPr sz="1400" b="0" i="0" u="none" strike="noStrike" cap="none" dirty="0">
              <a:solidFill>
                <a:schemeClr val="dk1"/>
              </a:solidFill>
              <a:latin typeface="Arial"/>
              <a:ea typeface="Arial"/>
              <a:cs typeface="Arial"/>
              <a:sym typeface="Arial"/>
            </a:endParaRPr>
          </a:p>
        </p:txBody>
      </p:sp>
      <p:sp>
        <p:nvSpPr>
          <p:cNvPr id="123" name="Google Shape;123;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a:solidFill>
                  <a:srgbClr val="FF0000"/>
                </a:solidFill>
                <a:latin typeface="Times New Roman"/>
                <a:ea typeface="Times New Roman"/>
                <a:cs typeface="Times New Roman"/>
                <a:sym typeface="Times New Roman"/>
              </a:rPr>
              <a:t>Srinivasa Ramanujan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a:solidFill>
                  <a:srgbClr val="000000"/>
                </a:solidFill>
                <a:latin typeface="Times New Roman"/>
                <a:ea typeface="Times New Roman"/>
                <a:cs typeface="Times New Roman"/>
                <a:sym typeface="Times New Roman"/>
              </a:rPr>
              <a:t>(</a:t>
            </a:r>
            <a:r>
              <a:rPr lang="en-US" sz="1140" b="1" i="0" u="none" strike="noStrike" cap="none">
                <a:solidFill>
                  <a:srgbClr val="000000"/>
                </a:solidFill>
                <a:latin typeface="Verdana"/>
                <a:ea typeface="Verdana"/>
                <a:cs typeface="Verdana"/>
                <a:sym typeface="Verdana"/>
              </a:rPr>
              <a:t>Autonomus)</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4" name="Google Shape;124;p27"/>
          <p:cNvSpPr/>
          <p:nvPr/>
        </p:nvSpPr>
        <p:spPr>
          <a:xfrm>
            <a:off x="2936975" y="1636585"/>
            <a:ext cx="2523300" cy="584700"/>
          </a:xfrm>
          <a:prstGeom prst="rect">
            <a:avLst/>
          </a:prstGeom>
          <a:noFill/>
          <a:ln>
            <a:noFill/>
          </a:ln>
        </p:spPr>
        <p:txBody>
          <a:bodyPr spcFirstLastPara="1" wrap="square" lIns="91425" tIns="45700" rIns="91425" bIns="45700" anchor="t" anchorCtr="0">
            <a:noAutofit/>
          </a:bodyPr>
          <a:lstStyle/>
          <a:p>
            <a:pPr marL="457200" marR="0" lvl="0" indent="-373887" algn="ctr" rtl="0">
              <a:lnSpc>
                <a:spcPct val="90000"/>
              </a:lnSpc>
              <a:spcBef>
                <a:spcPts val="0"/>
              </a:spcBef>
              <a:spcAft>
                <a:spcPts val="0"/>
              </a:spcAft>
              <a:buClr>
                <a:schemeClr val="dk1"/>
              </a:buClr>
              <a:buSzPts val="2288"/>
              <a:buFont typeface="Times New Roman"/>
              <a:buAutoNum type="alphaUcPeriod"/>
            </a:pPr>
            <a:r>
              <a:rPr lang="en-US" sz="2288" dirty="0">
                <a:solidFill>
                  <a:schemeClr val="dk1"/>
                </a:solidFill>
                <a:latin typeface="Times New Roman"/>
                <a:ea typeface="Times New Roman"/>
                <a:cs typeface="Times New Roman"/>
                <a:sym typeface="Times New Roman"/>
              </a:rPr>
              <a:t>Leena Sri</a:t>
            </a:r>
            <a:endParaRPr sz="2288"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214G5A0507</a:t>
            </a:r>
            <a:endParaRPr sz="1056" b="0" i="0" u="none" strike="noStrike" cap="none" dirty="0">
              <a:solidFill>
                <a:schemeClr val="dk1"/>
              </a:solidFill>
              <a:latin typeface="Arial"/>
              <a:ea typeface="Arial"/>
              <a:cs typeface="Arial"/>
              <a:sym typeface="Arial"/>
            </a:endParaRPr>
          </a:p>
        </p:txBody>
      </p:sp>
      <p:sp>
        <p:nvSpPr>
          <p:cNvPr id="125" name="Google Shape;125;p27"/>
          <p:cNvSpPr/>
          <p:nvPr/>
        </p:nvSpPr>
        <p:spPr>
          <a:xfrm>
            <a:off x="7017475" y="1636585"/>
            <a:ext cx="20172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ea typeface="Times New Roman"/>
                <a:cs typeface="Times New Roman"/>
                <a:sym typeface="Times New Roman"/>
              </a:rPr>
              <a:t>C. Soumya</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204G1A05A0</a:t>
            </a:r>
            <a:endParaRPr sz="1056" b="0" i="0" u="none" strike="noStrike" cap="none" dirty="0">
              <a:solidFill>
                <a:schemeClr val="dk1"/>
              </a:solidFill>
              <a:latin typeface="Arial"/>
              <a:ea typeface="Arial"/>
              <a:cs typeface="Arial"/>
              <a:sym typeface="Arial"/>
            </a:endParaRPr>
          </a:p>
        </p:txBody>
      </p:sp>
      <p:sp>
        <p:nvSpPr>
          <p:cNvPr id="126" name="Google Shape;126;p27"/>
          <p:cNvSpPr/>
          <p:nvPr/>
        </p:nvSpPr>
        <p:spPr>
          <a:xfrm>
            <a:off x="332510" y="1636585"/>
            <a:ext cx="2382600" cy="58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ea typeface="Times New Roman"/>
                <a:cs typeface="Times New Roman"/>
                <a:sym typeface="Times New Roman"/>
              </a:rPr>
              <a:t>M. Swathi Reddy</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204G1A05A9</a:t>
            </a:r>
            <a:endParaRPr sz="1056" b="0" i="0" u="none" strike="noStrike" cap="none" dirty="0">
              <a:solidFill>
                <a:schemeClr val="dk1"/>
              </a:solidFill>
              <a:latin typeface="Arial"/>
              <a:ea typeface="Arial"/>
              <a:cs typeface="Arial"/>
              <a:sym typeface="Arial"/>
            </a:endParaRPr>
          </a:p>
        </p:txBody>
      </p:sp>
      <p:sp>
        <p:nvSpPr>
          <p:cNvPr id="127" name="Google Shape;127;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a:solidFill>
                  <a:srgbClr val="FFFFFF"/>
                </a:solidFill>
                <a:latin typeface="Times New Roman"/>
                <a:ea typeface="Times New Roman"/>
                <a:cs typeface="Times New Roman"/>
                <a:sym typeface="Times New Roman"/>
              </a:rPr>
              <a:t>Medi - Assist</a:t>
            </a:r>
            <a:endParaRPr sz="3200" b="0" i="0" u="none" strike="noStrike" cap="none">
              <a:solidFill>
                <a:schemeClr val="dk1"/>
              </a:solidFill>
              <a:latin typeface="Arial"/>
              <a:ea typeface="Arial"/>
              <a:cs typeface="Arial"/>
              <a:sym typeface="Arial"/>
            </a:endParaRPr>
          </a:p>
        </p:txBody>
      </p:sp>
      <p:sp>
        <p:nvSpPr>
          <p:cNvPr id="128" name="Google Shape;128;p27"/>
          <p:cNvSpPr/>
          <p:nvPr/>
        </p:nvSpPr>
        <p:spPr>
          <a:xfrm>
            <a:off x="2715010" y="1239713"/>
            <a:ext cx="6762000" cy="34980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29" name="Google Shape;129;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0" name="Google Shape;130;p27"/>
          <p:cNvSpPr/>
          <p:nvPr/>
        </p:nvSpPr>
        <p:spPr>
          <a:xfrm>
            <a:off x="9349920" y="1636560"/>
            <a:ext cx="2017080"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a:latin typeface="Times New Roman"/>
                <a:ea typeface="Times New Roman"/>
                <a:cs typeface="Times New Roman"/>
                <a:sym typeface="Times New Roman"/>
              </a:rPr>
              <a:t>M. Parimala</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a:solidFill>
                  <a:srgbClr val="000000"/>
                </a:solidFill>
                <a:latin typeface="Times New Roman"/>
                <a:ea typeface="Times New Roman"/>
                <a:cs typeface="Times New Roman"/>
                <a:sym typeface="Times New Roman"/>
              </a:rPr>
              <a:t>Roll No. </a:t>
            </a:r>
            <a:r>
              <a:rPr lang="en-US" sz="1044">
                <a:latin typeface="Times New Roman"/>
                <a:ea typeface="Times New Roman"/>
                <a:cs typeface="Times New Roman"/>
                <a:sym typeface="Times New Roman"/>
              </a:rPr>
              <a:t>204G1A0570</a:t>
            </a:r>
            <a:endParaRPr sz="1044"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dirty="0">
                <a:solidFill>
                  <a:srgbClr val="FFFFFF"/>
                </a:solidFill>
                <a:latin typeface="Times New Roman"/>
                <a:ea typeface="Times New Roman"/>
                <a:cs typeface="Times New Roman"/>
                <a:sym typeface="Times New Roman"/>
              </a:rPr>
              <a:t>GitHub Dashboards of each student</a:t>
            </a:r>
            <a:endParaRPr sz="4400" b="0" i="0" u="none" strike="noStrike" cap="none" dirty="0">
              <a:solidFill>
                <a:srgbClr val="000000"/>
              </a:solidFill>
              <a:latin typeface="Calibri"/>
              <a:ea typeface="Calibri"/>
              <a:cs typeface="Calibri"/>
              <a:sym typeface="Calibri"/>
            </a:endParaRPr>
          </a:p>
        </p:txBody>
      </p:sp>
      <p:sp>
        <p:nvSpPr>
          <p:cNvPr id="184" name="Google Shape;184;p36"/>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800"/>
              <a:buFont typeface="Arial"/>
              <a:buNone/>
            </a:pPr>
            <a:r>
              <a:rPr lang="en-US" dirty="0">
                <a:solidFill>
                  <a:srgbClr val="000000"/>
                </a:solidFill>
                <a:latin typeface="Times New Roman"/>
                <a:ea typeface="Times New Roman"/>
                <a:cs typeface="Times New Roman"/>
                <a:sym typeface="Times New Roman"/>
              </a:rPr>
              <a:t> GitHub Link :</a:t>
            </a:r>
            <a:r>
              <a:rPr lang="en-IN" dirty="0"/>
              <a:t> </a:t>
            </a:r>
            <a:r>
              <a:rPr lang="en-IN" dirty="0">
                <a:hlinkClick r:id="rId3"/>
              </a:rPr>
              <a:t>https://github.com/swathi-reddy-m/CSE-2020-24-Batch-B15</a:t>
            </a:r>
            <a:endParaRPr lang="en-IN" dirty="0"/>
          </a:p>
          <a:p>
            <a:pPr marL="0" marR="0" lvl="0" indent="0" algn="just" rtl="0">
              <a:lnSpc>
                <a:spcPct val="90000"/>
              </a:lnSpc>
              <a:spcBef>
                <a:spcPts val="0"/>
              </a:spcBef>
              <a:spcAft>
                <a:spcPts val="0"/>
              </a:spcAft>
              <a:buClr>
                <a:schemeClr val="dk1"/>
              </a:buClr>
              <a:buSzPts val="2800"/>
              <a:buFont typeface="Arial"/>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5" name="Picture 4">
            <a:extLst>
              <a:ext uri="{FF2B5EF4-FFF2-40B4-BE49-F238E27FC236}">
                <a16:creationId xmlns:a16="http://schemas.microsoft.com/office/drawing/2014/main" id="{24FC115C-1EA5-756E-035D-F4B9FE3EAB06}"/>
              </a:ext>
            </a:extLst>
          </p:cNvPr>
          <p:cNvPicPr>
            <a:picLocks noChangeAspect="1"/>
          </p:cNvPicPr>
          <p:nvPr/>
        </p:nvPicPr>
        <p:blipFill>
          <a:blip r:embed="rId4"/>
          <a:stretch>
            <a:fillRect/>
          </a:stretch>
        </p:blipFill>
        <p:spPr>
          <a:xfrm>
            <a:off x="697584" y="1641333"/>
            <a:ext cx="10765410" cy="48505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p:nvPr/>
        </p:nvSpPr>
        <p:spPr>
          <a:xfrm>
            <a:off x="2632675" y="2375650"/>
            <a:ext cx="8142162" cy="165480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b="0" i="1" u="none" strike="noStrike" cap="none" dirty="0">
                <a:solidFill>
                  <a:srgbClr val="FF6600"/>
                </a:solidFill>
                <a:latin typeface="Times New Roman"/>
                <a:ea typeface="Times New Roman"/>
                <a:cs typeface="Times New Roman"/>
                <a:sym typeface="Times New Roman"/>
              </a:rPr>
              <a:t>Any</a:t>
            </a:r>
            <a:r>
              <a:rPr lang="en-US" sz="9600" i="1" dirty="0">
                <a:solidFill>
                  <a:srgbClr val="FF6600"/>
                </a:solidFill>
                <a:latin typeface="Times New Roman"/>
                <a:ea typeface="Times New Roman"/>
                <a:cs typeface="Times New Roman"/>
                <a:sym typeface="Times New Roman"/>
              </a:rPr>
              <a:t> </a:t>
            </a:r>
            <a:r>
              <a:rPr lang="en-US" sz="9600" b="0" i="1" u="none" strike="noStrike" cap="none" dirty="0">
                <a:solidFill>
                  <a:srgbClr val="FF6600"/>
                </a:solidFill>
                <a:latin typeface="Times New Roman"/>
                <a:ea typeface="Times New Roman"/>
                <a:cs typeface="Times New Roman"/>
                <a:sym typeface="Times New Roman"/>
              </a:rPr>
              <a:t>Queries..?</a:t>
            </a:r>
            <a:endParaRPr sz="96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6" name="Google Shape;136;p28"/>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462240" marR="0" lvl="0" indent="-462240" algn="just" rtl="0">
              <a:lnSpc>
                <a:spcPct val="90000"/>
              </a:lnSpc>
              <a:spcBef>
                <a:spcPts val="0"/>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Abstract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Problem statement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Objectives of Project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first objective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second objective</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Proposed Work -(Methods to be followed for proposed system)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References</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GitHub Link</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Queries</a:t>
            </a:r>
            <a:endParaRPr/>
          </a:p>
          <a:p>
            <a:pPr marL="228600" marR="0" lvl="0" indent="-50800" algn="just" rtl="0">
              <a:lnSpc>
                <a:spcPct val="90000"/>
              </a:lnSpc>
              <a:spcBef>
                <a:spcPts val="1001"/>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Abstract</a:t>
            </a:r>
            <a:endParaRPr b="0" i="0" u="none" strike="noStrike" cap="none">
              <a:solidFill>
                <a:schemeClr val="lt1"/>
              </a:solidFill>
              <a:latin typeface="Calibri"/>
              <a:ea typeface="Calibri"/>
              <a:cs typeface="Calibri"/>
              <a:sym typeface="Calibri"/>
            </a:endParaRPr>
          </a:p>
        </p:txBody>
      </p:sp>
      <p:sp>
        <p:nvSpPr>
          <p:cNvPr id="142" name="Google Shape;142;p29"/>
          <p:cNvSpPr txBox="1">
            <a:spLocks noGrp="1"/>
          </p:cNvSpPr>
          <p:nvPr>
            <p:ph type="body" idx="4294967295"/>
          </p:nvPr>
        </p:nvSpPr>
        <p:spPr>
          <a:xfrm>
            <a:off x="199440" y="1059572"/>
            <a:ext cx="11778840" cy="5394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1001"/>
              </a:spcBef>
              <a:spcAft>
                <a:spcPts val="0"/>
              </a:spcAft>
              <a:buNone/>
            </a:pPr>
            <a:r>
              <a:rPr lang="en-US" dirty="0">
                <a:latin typeface="Times New Roman"/>
                <a:ea typeface="Times New Roman"/>
                <a:cs typeface="Times New Roman"/>
                <a:sym typeface="Times New Roman"/>
              </a:rPr>
              <a:t>Human forgetfulness is a common occurrence, but should not be in the case of medicines where adherence is necessary for better treatment. Research indicates that lack of following the prescribed schedules results in substantial negative health implications and sometimes premature deaths caused by medication non-adherence. </a:t>
            </a:r>
            <a:endParaRPr dirty="0">
              <a:latin typeface="Times New Roman"/>
              <a:ea typeface="Times New Roman"/>
              <a:cs typeface="Times New Roman"/>
              <a:sym typeface="Times New Roman"/>
            </a:endParaRPr>
          </a:p>
          <a:p>
            <a:pPr marL="0" marR="0" lvl="0" indent="457200" algn="just" rtl="0">
              <a:lnSpc>
                <a:spcPct val="90000"/>
              </a:lnSpc>
              <a:spcBef>
                <a:spcPts val="1001"/>
              </a:spcBef>
              <a:spcAft>
                <a:spcPts val="0"/>
              </a:spcAft>
              <a:buNone/>
            </a:pPr>
            <a:r>
              <a:rPr lang="en-US" dirty="0">
                <a:latin typeface="Times New Roman"/>
                <a:ea typeface="Times New Roman"/>
                <a:cs typeface="Times New Roman"/>
                <a:sym typeface="Times New Roman"/>
              </a:rPr>
              <a:t>  To address all the issues, there is a need of developing a mobile application specially designed for managing the medications. The main objective of this application is to provide automatic medicine reminders by enabling doctors to prescribe medications directly through the application and this data is synchronized with the patient’s interface, ensuring accurate and real-time updates.</a:t>
            </a:r>
            <a:endParaRPr dirty="0">
              <a:latin typeface="Times New Roman"/>
              <a:ea typeface="Times New Roman"/>
              <a:cs typeface="Times New Roman"/>
              <a:sym typeface="Times New Roman"/>
            </a:endParaRPr>
          </a:p>
          <a:p>
            <a:pPr marL="0" marR="0" lvl="0" indent="0" algn="just" rtl="0">
              <a:lnSpc>
                <a:spcPct val="90000"/>
              </a:lnSpc>
              <a:spcBef>
                <a:spcPts val="1001"/>
              </a:spcBef>
              <a:spcAft>
                <a:spcPts val="0"/>
              </a:spcAft>
              <a:buNone/>
            </a:pPr>
            <a:r>
              <a:rPr lang="en-US" b="1" dirty="0">
                <a:latin typeface="Times New Roman"/>
                <a:ea typeface="Times New Roman"/>
                <a:cs typeface="Times New Roman"/>
                <a:sym typeface="Times New Roman"/>
              </a:rPr>
              <a:t>Keywords: </a:t>
            </a:r>
            <a:r>
              <a:rPr lang="en-US" dirty="0">
                <a:latin typeface="Times New Roman"/>
                <a:ea typeface="Times New Roman"/>
                <a:cs typeface="Times New Roman"/>
                <a:sym typeface="Times New Roman"/>
              </a:rPr>
              <a:t>Notification System, Automatic medicine reminder.</a:t>
            </a:r>
            <a:endParaRPr dirty="0">
              <a:latin typeface="Times New Roman"/>
              <a:ea typeface="Times New Roman"/>
              <a:cs typeface="Times New Roman"/>
              <a:sym typeface="Times New Roman"/>
            </a:endParaRPr>
          </a:p>
          <a:p>
            <a:pPr marL="0" marR="0" lvl="0" indent="0" algn="just" rtl="0">
              <a:lnSpc>
                <a:spcPct val="90000"/>
              </a:lnSpc>
              <a:spcBef>
                <a:spcPts val="1001"/>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marR="0" lvl="0" indent="0" algn="just" rtl="0">
              <a:lnSpc>
                <a:spcPct val="90000"/>
              </a:lnSpc>
              <a:spcBef>
                <a:spcPts val="1001"/>
              </a:spcBef>
              <a:spcAft>
                <a:spcPts val="0"/>
              </a:spcAft>
              <a:buClr>
                <a:srgbClr val="000000"/>
              </a:buClr>
              <a:buSzPts val="1100"/>
              <a:buFont typeface="Arial"/>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8" name="Google Shape;148;p30"/>
          <p:cNvSpPr txBox="1">
            <a:spLocks noGrp="1"/>
          </p:cNvSpPr>
          <p:nvPr>
            <p:ph type="body" idx="4294967295"/>
          </p:nvPr>
        </p:nvSpPr>
        <p:spPr>
          <a:xfrm>
            <a:off x="199440" y="1097280"/>
            <a:ext cx="11459520" cy="5075280"/>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0"/>
              </a:spcBef>
              <a:spcAft>
                <a:spcPts val="0"/>
              </a:spcAft>
              <a:buClr>
                <a:srgbClr val="000000"/>
              </a:buClr>
              <a:buSzPts val="2800"/>
              <a:buFont typeface="Noto Sans Symbols"/>
              <a:buChar char="⮚"/>
            </a:pPr>
            <a:r>
              <a:rPr lang="en-US" dirty="0">
                <a:solidFill>
                  <a:srgbClr val="000000"/>
                </a:solidFill>
                <a:latin typeface="Times New Roman"/>
                <a:ea typeface="Times New Roman"/>
                <a:cs typeface="Times New Roman"/>
                <a:sym typeface="Times New Roman"/>
              </a:rPr>
              <a:t>Despite the availability of numerous reminder applications, patients occasionally encounter confusion regarding the administration of medication and certain instances of incorrectly set reminders may arise.</a:t>
            </a:r>
            <a:endParaRPr sz="2800"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90000"/>
              </a:lnSpc>
              <a:spcBef>
                <a:spcPts val="1001"/>
              </a:spcBef>
              <a:spcAft>
                <a:spcPts val="0"/>
              </a:spcAft>
              <a:buClr>
                <a:srgbClr val="000000"/>
              </a:buClr>
              <a:buSzPts val="2800"/>
              <a:buFont typeface="Noto Sans Symbols"/>
              <a:buChar char="⮚"/>
            </a:pPr>
            <a:r>
              <a:rPr lang="en-US" sz="2800" b="0" i="0" u="none" strike="noStrike" cap="none" dirty="0">
                <a:solidFill>
                  <a:srgbClr val="000000"/>
                </a:solidFill>
                <a:latin typeface="Times New Roman"/>
                <a:ea typeface="Times New Roman"/>
                <a:cs typeface="Times New Roman"/>
                <a:sym typeface="Times New Roman"/>
              </a:rPr>
              <a:t>To </a:t>
            </a:r>
            <a:r>
              <a:rPr lang="en-US" dirty="0">
                <a:solidFill>
                  <a:srgbClr val="000000"/>
                </a:solidFill>
                <a:latin typeface="Times New Roman"/>
                <a:ea typeface="Times New Roman"/>
                <a:cs typeface="Times New Roman"/>
                <a:sym typeface="Times New Roman"/>
              </a:rPr>
              <a:t>address these challenges,  this application offers a dedicated interface enabling doctors to establish comprehensive reminders including dosage instructions. Additionally, we monitor the timing of medication intake also.</a:t>
            </a:r>
            <a:endParaRPr dirty="0"/>
          </a:p>
          <a:p>
            <a:pPr marL="457200" marR="0" lvl="0" indent="-457200" algn="just" rtl="0">
              <a:lnSpc>
                <a:spcPct val="90000"/>
              </a:lnSpc>
              <a:spcBef>
                <a:spcPts val="1001"/>
              </a:spcBef>
              <a:spcAft>
                <a:spcPts val="0"/>
              </a:spcAft>
              <a:buClr>
                <a:srgbClr val="000000"/>
              </a:buClr>
              <a:buSzPts val="2800"/>
              <a:buFont typeface="Noto Sans Symbols"/>
              <a:buChar char="⮚"/>
            </a:pPr>
            <a:r>
              <a:rPr lang="en-US" dirty="0">
                <a:solidFill>
                  <a:srgbClr val="000000"/>
                </a:solidFill>
                <a:latin typeface="Times New Roman"/>
                <a:ea typeface="Times New Roman"/>
                <a:cs typeface="Times New Roman"/>
                <a:sym typeface="Times New Roman"/>
              </a:rPr>
              <a:t>The medication adherence can be improved which helps people lead a happy and healthy life.</a:t>
            </a: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Objectives of Project</a:t>
            </a:r>
            <a:endParaRPr sz="4400" b="0" i="0" u="none" strike="noStrike" cap="none">
              <a:solidFill>
                <a:srgbClr val="000000"/>
              </a:solidFill>
              <a:latin typeface="Calibri"/>
              <a:ea typeface="Calibri"/>
              <a:cs typeface="Calibri"/>
              <a:sym typeface="Calibri"/>
            </a:endParaRPr>
          </a:p>
        </p:txBody>
      </p:sp>
      <p:sp>
        <p:nvSpPr>
          <p:cNvPr id="154" name="Google Shape;154;p31"/>
          <p:cNvSpPr txBox="1">
            <a:spLocks noGrp="1"/>
          </p:cNvSpPr>
          <p:nvPr>
            <p:ph type="body" idx="4294967295"/>
          </p:nvPr>
        </p:nvSpPr>
        <p:spPr>
          <a:xfrm>
            <a:off x="199440" y="1133280"/>
            <a:ext cx="11778840" cy="5394600"/>
          </a:xfrm>
          <a:prstGeom prst="rect">
            <a:avLst/>
          </a:prstGeom>
          <a:noFill/>
          <a:ln>
            <a:noFill/>
          </a:ln>
        </p:spPr>
        <p:txBody>
          <a:bodyPr spcFirstLastPara="1" wrap="square" lIns="91425" tIns="45700" rIns="91425" bIns="45700" anchor="t" anchorCtr="0">
            <a:normAutofit/>
          </a:bodyPr>
          <a:lstStyle/>
          <a:p>
            <a:pPr marL="228600" lvl="0" indent="-228600" algn="just" rtl="0">
              <a:spcBef>
                <a:spcPts val="1001"/>
              </a:spcBef>
              <a:spcAft>
                <a:spcPts val="0"/>
              </a:spcAft>
              <a:buSzPts val="2800"/>
              <a:buFont typeface="Times New Roman"/>
              <a:buChar char="•"/>
            </a:pPr>
            <a:r>
              <a:rPr lang="en-US" b="1" dirty="0">
                <a:latin typeface="Times New Roman"/>
                <a:ea typeface="Times New Roman"/>
                <a:cs typeface="Times New Roman"/>
                <a:sym typeface="Times New Roman"/>
              </a:rPr>
              <a:t>Research Objective – 1: </a:t>
            </a:r>
            <a:r>
              <a:rPr lang="en-US" dirty="0">
                <a:latin typeface="Times New Roman"/>
                <a:ea typeface="Times New Roman"/>
                <a:cs typeface="Times New Roman"/>
                <a:sym typeface="Times New Roman"/>
              </a:rPr>
              <a:t>To help patients take their medications on time with the help of automatic medicine reminders. They can also include their family members to manage medications and if doses are missed despite  multiple reminders, their family members get notifications regarding the same.</a:t>
            </a:r>
          </a:p>
          <a:p>
            <a:pPr marL="0" lvl="0" indent="0" algn="just" rtl="0">
              <a:spcBef>
                <a:spcPts val="1001"/>
              </a:spcBef>
              <a:spcAft>
                <a:spcPts val="0"/>
              </a:spcAft>
              <a:buSzPts val="2800"/>
              <a:buNone/>
            </a:pPr>
            <a:endParaRPr dirty="0">
              <a:latin typeface="Times New Roman"/>
              <a:ea typeface="Times New Roman"/>
              <a:cs typeface="Times New Roman"/>
              <a:sym typeface="Times New Roman"/>
            </a:endParaRPr>
          </a:p>
          <a:p>
            <a:pPr marL="228600" lvl="0" indent="-228600" algn="just" rtl="0">
              <a:spcBef>
                <a:spcPts val="1001"/>
              </a:spcBef>
              <a:spcAft>
                <a:spcPts val="0"/>
              </a:spcAft>
              <a:buClr>
                <a:srgbClr val="000000"/>
              </a:buClr>
              <a:buSzPts val="2800"/>
              <a:buFont typeface="Times New Roman"/>
              <a:buChar char="•"/>
            </a:pPr>
            <a:r>
              <a:rPr lang="en-US" b="1" dirty="0">
                <a:latin typeface="Times New Roman"/>
                <a:ea typeface="Times New Roman"/>
                <a:cs typeface="Times New Roman"/>
                <a:sym typeface="Times New Roman"/>
              </a:rPr>
              <a:t>Research Objective – 2: </a:t>
            </a:r>
            <a:r>
              <a:rPr lang="en-US" dirty="0">
                <a:latin typeface="Times New Roman"/>
                <a:ea typeface="Times New Roman"/>
                <a:cs typeface="Times New Roman"/>
                <a:sym typeface="Times New Roman"/>
              </a:rPr>
              <a:t>To provide an interface where doctors can directly prescribe the medication which automatically gets updated in the patient interface.  </a:t>
            </a:r>
            <a:r>
              <a:rPr lang="en-US" sz="28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idx="4294967295"/>
          </p:nvPr>
        </p:nvSpPr>
        <p:spPr>
          <a:xfrm>
            <a:off x="0" y="232920"/>
            <a:ext cx="1219170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b="0" i="0" u="none" strike="noStrike" cap="none">
                <a:solidFill>
                  <a:schemeClr val="lt1"/>
                </a:solidFill>
                <a:latin typeface="Times New Roman"/>
                <a:ea typeface="Times New Roman"/>
                <a:cs typeface="Times New Roman"/>
                <a:sym typeface="Times New Roman"/>
              </a:rPr>
              <a:t>Literature survey for first objective</a:t>
            </a:r>
            <a:r>
              <a:rPr lang="en-US" sz="2800" b="0" i="0" u="none" strike="noStrike" cap="none">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Calibri"/>
              <a:ea typeface="Calibri"/>
              <a:cs typeface="Calibri"/>
              <a:sym typeface="Calibri"/>
            </a:endParaRPr>
          </a:p>
        </p:txBody>
      </p:sp>
      <p:sp>
        <p:nvSpPr>
          <p:cNvPr id="160" name="Google Shape;160;p32"/>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In the existing reminder application, there are two significant modules in the application[1]. Set alarm is the first module, followed by Get Notification. The first patient who uses this application will receive a registration form. The patient must fill out a form with their name, mobile number, email address, gender, and password. However, the patient must be aware that the proper mobile number, email address, and password must be entered. Patient can log in using provided email address or mobile number in an application. If the patient provide wrong phone number that can result in the SMS reaching someone other than the patient.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b="0" i="0" u="none" strike="noStrike" cap="none">
                <a:solidFill>
                  <a:schemeClr val="lt1"/>
                </a:solidFill>
                <a:latin typeface="Times New Roman"/>
                <a:ea typeface="Times New Roman"/>
                <a:cs typeface="Times New Roman"/>
                <a:sym typeface="Times New Roman"/>
              </a:rPr>
              <a:t>Literature survey for second objective </a:t>
            </a:r>
            <a:endParaRPr b="0" i="0" u="none" strike="noStrike" cap="none">
              <a:solidFill>
                <a:schemeClr val="lt1"/>
              </a:solidFill>
              <a:latin typeface="Calibri"/>
              <a:ea typeface="Calibri"/>
              <a:cs typeface="Calibri"/>
              <a:sym typeface="Calibri"/>
            </a:endParaRPr>
          </a:p>
        </p:txBody>
      </p:sp>
      <p:sp>
        <p:nvSpPr>
          <p:cNvPr id="166" name="Google Shape;166;p33"/>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rmAutofit/>
          </a:bodyPr>
          <a:lstStyle/>
          <a:p>
            <a:pPr marL="457200" marR="0" lvl="0" indent="-406400" algn="just" rtl="0">
              <a:lnSpc>
                <a:spcPct val="90000"/>
              </a:lnSpc>
              <a:spcBef>
                <a:spcPts val="0"/>
              </a:spcBef>
              <a:spcAft>
                <a:spcPts val="0"/>
              </a:spcAft>
              <a:buClr>
                <a:srgbClr val="000000"/>
              </a:buClr>
              <a:buSzPts val="2800"/>
              <a:buFont typeface="Times New Roman"/>
              <a:buChar char="➢"/>
            </a:pPr>
            <a:endParaRPr lang="en-US" dirty="0">
              <a:solidFill>
                <a:srgbClr val="000000"/>
              </a:solidFill>
              <a:latin typeface="Times New Roman"/>
              <a:ea typeface="Times New Roman"/>
              <a:cs typeface="Times New Roman"/>
              <a:sym typeface="Times New Roman"/>
            </a:endParaRPr>
          </a:p>
          <a:p>
            <a:pPr marL="457200" marR="0" lvl="0" indent="-406400" algn="just" rtl="0">
              <a:lnSpc>
                <a:spcPct val="90000"/>
              </a:lnSpc>
              <a:spcBef>
                <a:spcPts val="0"/>
              </a:spcBef>
              <a:spcAft>
                <a:spcPts val="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Home based health care arrangement include communications, imaging, sensing and human computer interaction technologies[2]. The monitoring system uses the self-powering wireless environment with the help of renewable energy. The data from transmitter will be sending to cloud for centralized monitoring takes place, the expert in remote place can view all patient data and in case of emergency can take appropriate action. Buying all the equipment increases our budget. To address these challenges, we are proposing a cost effective mobile application which efficiently delivers pill  reminders and increase patient medication adherence.</a:t>
            </a:r>
            <a:r>
              <a:rPr lang="en-US" sz="28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body" idx="4294967295"/>
          </p:nvPr>
        </p:nvSpPr>
        <p:spPr>
          <a:xfrm>
            <a:off x="199450" y="912151"/>
            <a:ext cx="11625900" cy="488220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just" rtl="0">
              <a:lnSpc>
                <a:spcPct val="90000"/>
              </a:lnSpc>
              <a:spcBef>
                <a:spcPts val="1001"/>
              </a:spcBef>
              <a:spcAft>
                <a:spcPts val="0"/>
              </a:spcAft>
              <a:buNone/>
            </a:pPr>
            <a:r>
              <a:rPr lang="en-US" dirty="0">
                <a:solidFill>
                  <a:srgbClr val="000000"/>
                </a:solidFill>
                <a:latin typeface="Times New Roman"/>
                <a:ea typeface="Times New Roman"/>
                <a:cs typeface="Times New Roman"/>
                <a:sym typeface="Times New Roman"/>
              </a:rPr>
              <a:t>Our mobile application offers an interface that empowers doctors to directly issue prescriptions by associating them with patient IDs. This integration ensures synchronization with the patient application, triggering automated reminders to facilitate timely medication intake. As the reminder is set by the doctors themselves, it eliminates ambiguities regarding medication schedules and dosage instructions. Patient can also add their family members to observe the medication adherence. Furthermore, We also provide various functionalities like snooze reminders with personalized time settings, and even cancel doses as required which helps to track the medication in-take of the patients and a comprehensive medication history.</a:t>
            </a:r>
            <a:endParaRPr dirty="0">
              <a:solidFill>
                <a:srgbClr val="000000"/>
              </a:solidFill>
              <a:latin typeface="Times New Roman"/>
              <a:ea typeface="Times New Roman"/>
              <a:cs typeface="Times New Roman"/>
              <a:sym typeface="Times New Roman"/>
            </a:endParaRPr>
          </a:p>
          <a:p>
            <a:pPr marL="0" marR="0" lvl="0" indent="457200" algn="just" rtl="0">
              <a:lnSpc>
                <a:spcPct val="90000"/>
              </a:lnSpc>
              <a:spcBef>
                <a:spcPts val="1001"/>
              </a:spcBef>
              <a:spcAft>
                <a:spcPts val="0"/>
              </a:spcAft>
              <a:buNone/>
            </a:pPr>
            <a:r>
              <a:rPr lang="en-US" dirty="0">
                <a:solidFill>
                  <a:srgbClr val="000000"/>
                </a:solidFill>
                <a:latin typeface="Times New Roman"/>
                <a:ea typeface="Times New Roman"/>
                <a:cs typeface="Times New Roman"/>
                <a:sym typeface="Times New Roman"/>
              </a:rPr>
              <a:t>  For data security and privacy concerns, our application provides end-to-end encryption ensuring sensitive medical data remains protected. In doing so, our application merges both technology and healthcare, furnishing a comprehensive solution for medication adherence and tracking.</a:t>
            </a:r>
            <a:endParaRPr dirty="0">
              <a:solidFill>
                <a:srgbClr val="000000"/>
              </a:solidFill>
              <a:latin typeface="Times New Roman"/>
              <a:ea typeface="Times New Roman"/>
              <a:cs typeface="Times New Roman"/>
              <a:sym typeface="Times New Roman"/>
            </a:endParaRPr>
          </a:p>
        </p:txBody>
      </p:sp>
      <p:sp>
        <p:nvSpPr>
          <p:cNvPr id="172" name="Google Shape;172;p34"/>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 References</a:t>
            </a:r>
            <a:endParaRPr sz="4400" b="0" i="0" u="none" strike="noStrike" cap="none">
              <a:solidFill>
                <a:srgbClr val="000000"/>
              </a:solidFill>
              <a:latin typeface="Calibri"/>
              <a:ea typeface="Calibri"/>
              <a:cs typeface="Calibri"/>
              <a:sym typeface="Calibri"/>
            </a:endParaRPr>
          </a:p>
        </p:txBody>
      </p:sp>
      <p:sp>
        <p:nvSpPr>
          <p:cNvPr id="178" name="Google Shape;178;p35"/>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577800" marR="0" lvl="0" indent="-577800" algn="just" rtl="0">
              <a:lnSpc>
                <a:spcPct val="90000"/>
              </a:lnSpc>
              <a:spcBef>
                <a:spcPts val="0"/>
              </a:spcBef>
              <a:spcAft>
                <a:spcPts val="0"/>
              </a:spcAft>
              <a:buClr>
                <a:srgbClr val="000000"/>
              </a:buClr>
              <a:buSzPts val="2800"/>
              <a:buFont typeface="Arial"/>
              <a:buChar char="•"/>
            </a:pPr>
            <a:r>
              <a:rPr lang="en-US" dirty="0">
                <a:solidFill>
                  <a:srgbClr val="000000"/>
                </a:solidFill>
                <a:latin typeface="Times New Roman"/>
                <a:ea typeface="Times New Roman"/>
                <a:cs typeface="Times New Roman"/>
                <a:sym typeface="Times New Roman"/>
              </a:rPr>
              <a:t>[1]. </a:t>
            </a:r>
            <a:r>
              <a:rPr lang="en-US" dirty="0" err="1">
                <a:solidFill>
                  <a:srgbClr val="000000"/>
                </a:solidFill>
                <a:latin typeface="Times New Roman"/>
                <a:ea typeface="Times New Roman"/>
                <a:cs typeface="Times New Roman"/>
                <a:sym typeface="Times New Roman"/>
              </a:rPr>
              <a:t>S.A.Patil</a:t>
            </a:r>
            <a:r>
              <a:rPr lang="en-US" dirty="0">
                <a:solidFill>
                  <a:srgbClr val="000000"/>
                </a:solidFill>
                <a:latin typeface="Times New Roman"/>
                <a:ea typeface="Times New Roman"/>
                <a:cs typeface="Times New Roman"/>
                <a:sym typeface="Times New Roman"/>
              </a:rPr>
              <a:t>, Monika </a:t>
            </a:r>
            <a:r>
              <a:rPr lang="en-US" dirty="0" err="1">
                <a:solidFill>
                  <a:srgbClr val="000000"/>
                </a:solidFill>
                <a:latin typeface="Times New Roman"/>
                <a:ea typeface="Times New Roman"/>
                <a:cs typeface="Times New Roman"/>
                <a:sym typeface="Times New Roman"/>
              </a:rPr>
              <a:t>Bhanuse</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Snehal</a:t>
            </a:r>
            <a:r>
              <a:rPr lang="en-US" dirty="0">
                <a:solidFill>
                  <a:srgbClr val="000000"/>
                </a:solidFill>
                <a:latin typeface="Times New Roman"/>
                <a:ea typeface="Times New Roman"/>
                <a:cs typeface="Times New Roman"/>
                <a:sym typeface="Times New Roman"/>
              </a:rPr>
              <a:t> Mali and Vishaka Swami , “</a:t>
            </a:r>
            <a:r>
              <a:rPr lang="en-US" u="sng" dirty="0">
                <a:solidFill>
                  <a:schemeClr val="hlink"/>
                </a:solidFill>
                <a:latin typeface="Times New Roman"/>
                <a:ea typeface="Times New Roman"/>
                <a:cs typeface="Times New Roman"/>
                <a:sym typeface="Times New Roman"/>
                <a:hlinkClick r:id="rId3"/>
              </a:rPr>
              <a:t>Review on Mobile application for Medicine Reminder</a:t>
            </a:r>
            <a:r>
              <a:rPr lang="en-US" dirty="0">
                <a:solidFill>
                  <a:srgbClr val="000000"/>
                </a:solidFill>
                <a:latin typeface="Times New Roman"/>
                <a:ea typeface="Times New Roman"/>
                <a:cs typeface="Times New Roman"/>
                <a:sym typeface="Times New Roman"/>
              </a:rPr>
              <a:t>”, International Research Journal of Modernization in Engineering Technology and Science, Volume:03/Issue:02/February-2021.</a:t>
            </a:r>
          </a:p>
          <a:p>
            <a:pPr marL="0" marR="0" lvl="0" indent="0" algn="just" rtl="0">
              <a:lnSpc>
                <a:spcPct val="90000"/>
              </a:lnSpc>
              <a:spcBef>
                <a:spcPts val="0"/>
              </a:spcBef>
              <a:spcAft>
                <a:spcPts val="0"/>
              </a:spcAft>
              <a:buClr>
                <a:srgbClr val="000000"/>
              </a:buClr>
              <a:buSzPts val="2800"/>
              <a:buNone/>
            </a:pPr>
            <a:endParaRPr dirty="0">
              <a:solidFill>
                <a:srgbClr val="000000"/>
              </a:solidFill>
              <a:latin typeface="Times New Roman"/>
              <a:ea typeface="Times New Roman"/>
              <a:cs typeface="Times New Roman"/>
              <a:sym typeface="Times New Roman"/>
            </a:endParaRPr>
          </a:p>
          <a:p>
            <a:pPr marL="577800" marR="0" lvl="0" indent="-577800" algn="just" rtl="0">
              <a:lnSpc>
                <a:spcPct val="90000"/>
              </a:lnSpc>
              <a:spcBef>
                <a:spcPts val="0"/>
              </a:spcBef>
              <a:spcAft>
                <a:spcPts val="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[2]. Samir </a:t>
            </a:r>
            <a:r>
              <a:rPr lang="en-US" dirty="0" err="1">
                <a:solidFill>
                  <a:srgbClr val="000000"/>
                </a:solidFill>
                <a:latin typeface="Times New Roman"/>
                <a:ea typeface="Times New Roman"/>
                <a:cs typeface="Times New Roman"/>
                <a:sym typeface="Times New Roman"/>
              </a:rPr>
              <a:t>V.Zanjal</a:t>
            </a:r>
            <a:r>
              <a:rPr lang="en-US" dirty="0">
                <a:solidFill>
                  <a:srgbClr val="000000"/>
                </a:solidFill>
                <a:latin typeface="Times New Roman"/>
                <a:ea typeface="Times New Roman"/>
                <a:cs typeface="Times New Roman"/>
                <a:sym typeface="Times New Roman"/>
              </a:rPr>
              <a:t> and Girish. R. </a:t>
            </a:r>
            <a:r>
              <a:rPr lang="en-US" dirty="0" err="1">
                <a:solidFill>
                  <a:srgbClr val="000000"/>
                </a:solidFill>
                <a:latin typeface="Times New Roman"/>
                <a:ea typeface="Times New Roman"/>
                <a:cs typeface="Times New Roman"/>
                <a:sym typeface="Times New Roman"/>
              </a:rPr>
              <a:t>Talmale</a:t>
            </a:r>
            <a:r>
              <a:rPr lang="en-US" dirty="0">
                <a:solidFill>
                  <a:srgbClr val="000000"/>
                </a:solidFill>
                <a:latin typeface="Times New Roman"/>
                <a:ea typeface="Times New Roman"/>
                <a:cs typeface="Times New Roman"/>
                <a:sym typeface="Times New Roman"/>
              </a:rPr>
              <a:t>, </a:t>
            </a:r>
            <a:r>
              <a:rPr lang="en-US" dirty="0">
                <a:solidFill>
                  <a:srgbClr val="000000"/>
                </a:solidFill>
                <a:latin typeface="Times New Roman"/>
                <a:ea typeface="Times New Roman"/>
                <a:cs typeface="Times New Roman"/>
                <a:sym typeface="Times New Roman"/>
                <a:hlinkClick r:id="rId4"/>
              </a:rPr>
              <a:t>“Medicine Reminder and Monitoring System for Secure Health Using IOT</a:t>
            </a:r>
            <a:r>
              <a:rPr lang="en-US" dirty="0">
                <a:solidFill>
                  <a:srgbClr val="000000"/>
                </a:solidFill>
                <a:latin typeface="Times New Roman"/>
                <a:ea typeface="Times New Roman"/>
                <a:cs typeface="Times New Roman"/>
                <a:sym typeface="Times New Roman"/>
              </a:rPr>
              <a:t>”, International Conference on Information Security and Privacy, December 2020.</a:t>
            </a:r>
            <a:endParaRPr dirty="0"/>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867</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Noto Sans Symbols</vt:lpstr>
      <vt:lpstr>Times New Roman</vt:lpstr>
      <vt:lpstr>Verdana</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Leena sri</cp:lastModifiedBy>
  <cp:revision>2</cp:revision>
  <dcterms:modified xsi:type="dcterms:W3CDTF">2023-08-16T04:57:26Z</dcterms:modified>
</cp:coreProperties>
</file>