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CAD105-2C62-4356-9EE6-E8F7296468FC}">
  <a:tblStyle styleId="{0CCAD105-2C62-4356-9EE6-E8F7296468FC}"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rgbClr val="FFFFFF"/>
      </a:tcTxStyle>
      <a:tcStyle>
        <a:fill>
          <a:solidFill>
            <a:srgbClr val="5B9BD5"/>
          </a:solidFill>
        </a:fill>
      </a:tcStyle>
    </a:lastCol>
    <a:firstCol>
      <a:tcTxStyle b="on" i="off">
        <a:font>
          <a:latin typeface="Calibri"/>
          <a:ea typeface="Calibri"/>
          <a:cs typeface="Calibri"/>
        </a:font>
        <a:srgbClr val="FFFFFF"/>
      </a:tcTxStyle>
      <a:tcStyle>
        <a:fill>
          <a:solidFill>
            <a:srgbClr val="5B9BD5"/>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5B9BD5"/>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5B9BD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1: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bb241d577_0_1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6bb241d577_0_14: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39dc370da_0_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2c39dc370da_0_9: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ba78f642d_0_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26ba78f642d_0_6: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39dc370da_1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2c39dc370da_1_0: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39dc370da_1_1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2c39dc370da_1_12: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39dc370da_1_1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2c39dc370da_1_19: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39dc370da_1_3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2c39dc370da_1_31: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39dc370da_1_3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2c39dc370da_1_39: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39dc370da_1_4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2c39dc370da_1_46: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39dc370da_1_5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2c39dc370da_1_52: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3: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8: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9: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39dc370da_1_6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2c39dc370da_1_60: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e8fc5689a_0_436: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286" name="Google Shape;286;g2be8fc5689a_0_436: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3a132cfe9_0_2: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293" name="Google Shape;293;g2c3a132cfe9_0_2: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3a132cfe9_0_9: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00" name="Google Shape;300;g2c3a132cfe9_0_9: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c3a132cfe9_0_17: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07" name="Google Shape;307;g2c3a132cfe9_0_17: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bd46a653d_0_3: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14" name="Google Shape;314;g26bd46a653d_0_3: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be8fc5689a_0_447: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20" name="Google Shape;320;g2be8fc5689a_0_447: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be8fc5689a_0_452: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26" name="Google Shape;326;g2be8fc5689a_0_452: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2: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be8fc5689a_0_456: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32" name="Google Shape;332;g2be8fc5689a_0_456: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be8fc5689a_0_460: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38" name="Google Shape;338;g2be8fc5689a_0_460: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ebe8e326c_0_1: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44" name="Google Shape;344;g2bebe8e326c_0_1: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6bb241d577_0_22: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52" name="Google Shape;352;g26bb241d577_0_22: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cc54cbbdec_0_0: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58" name="Google Shape;358;g2cc54cbbdec_0_0: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c54cbbdec_0_5: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64" name="Google Shape;364;g2cc54cbbdec_0_5: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cc54cbbdec_0_9: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70" name="Google Shape;370;g2cc54cbbdec_0_9: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c54cbbdec_0_13: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76" name="Google Shape;376;g2cc54cbbdec_0_13: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cc54cbbdec_0_17:notes"/>
          <p:cNvSpPr txBox="1"/>
          <p:nvPr>
            <p:ph idx="1" type="body"/>
          </p:nvPr>
        </p:nvSpPr>
        <p:spPr>
          <a:xfrm>
            <a:off x="755950" y="5078600"/>
            <a:ext cx="6047700" cy="4811400"/>
          </a:xfrm>
          <a:prstGeom prst="rect">
            <a:avLst/>
          </a:prstGeom>
          <a:noFill/>
          <a:ln>
            <a:noFill/>
          </a:ln>
        </p:spPr>
        <p:txBody>
          <a:bodyPr anchorCtr="0" anchor="t" bIns="91500" lIns="91500" spcFirstLastPara="1" rIns="91500" wrap="square" tIns="91500">
            <a:noAutofit/>
          </a:bodyPr>
          <a:lstStyle/>
          <a:p>
            <a:pPr indent="0" lvl="0" marL="0" rtl="0" algn="l">
              <a:lnSpc>
                <a:spcPct val="100000"/>
              </a:lnSpc>
              <a:spcBef>
                <a:spcPts val="0"/>
              </a:spcBef>
              <a:spcAft>
                <a:spcPts val="0"/>
              </a:spcAft>
              <a:buSzPts val="1100"/>
              <a:buNone/>
            </a:pPr>
            <a:r>
              <a:t/>
            </a:r>
            <a:endParaRPr sz="1300"/>
          </a:p>
        </p:txBody>
      </p:sp>
      <p:sp>
        <p:nvSpPr>
          <p:cNvPr id="382" name="Google Shape;382;g2cc54cbbdec_0_17: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13: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1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1" name="Google Shape;401;p15: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5: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6: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39dc370da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c39dc370da_0_0: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bb241d577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26bb241d577_0_0: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1"/>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1"/>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1"/>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1"/>
          <p:cNvSpPr txBox="1"/>
          <p:nvPr>
            <p:ph idx="3" type="body"/>
          </p:nvPr>
        </p:nvSpPr>
        <p:spPr>
          <a:xfrm>
            <a:off x="1994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1"/>
          <p:cNvSpPr txBox="1"/>
          <p:nvPr>
            <p:ph idx="4" type="body"/>
          </p:nvPr>
        </p:nvSpPr>
        <p:spPr>
          <a:xfrm>
            <a:off x="62348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2"/>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 type="body"/>
          </p:nvPr>
        </p:nvSpPr>
        <p:spPr>
          <a:xfrm>
            <a:off x="19944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2"/>
          <p:cNvSpPr txBox="1"/>
          <p:nvPr>
            <p:ph idx="2" type="body"/>
          </p:nvPr>
        </p:nvSpPr>
        <p:spPr>
          <a:xfrm>
            <a:off x="418212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2"/>
          <p:cNvSpPr txBox="1"/>
          <p:nvPr>
            <p:ph idx="3" type="body"/>
          </p:nvPr>
        </p:nvSpPr>
        <p:spPr>
          <a:xfrm>
            <a:off x="816480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2"/>
          <p:cNvSpPr txBox="1"/>
          <p:nvPr>
            <p:ph idx="4" type="body"/>
          </p:nvPr>
        </p:nvSpPr>
        <p:spPr>
          <a:xfrm>
            <a:off x="19944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2"/>
          <p:cNvSpPr txBox="1"/>
          <p:nvPr>
            <p:ph idx="5" type="body"/>
          </p:nvPr>
        </p:nvSpPr>
        <p:spPr>
          <a:xfrm>
            <a:off x="418212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2"/>
          <p:cNvSpPr txBox="1"/>
          <p:nvPr>
            <p:ph idx="6" type="body"/>
          </p:nvPr>
        </p:nvSpPr>
        <p:spPr>
          <a:xfrm>
            <a:off x="816480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a:off x="199440" y="1097280"/>
            <a:ext cx="1177884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1" name="Shape 71"/>
        <p:cNvGrpSpPr/>
        <p:nvPr/>
      </p:nvGrpSpPr>
      <p:grpSpPr>
        <a:xfrm>
          <a:off x="0" y="0"/>
          <a:ext cx="0" cy="0"/>
          <a:chOff x="0" y="0"/>
          <a:chExt cx="0" cy="0"/>
        </a:xfrm>
      </p:grpSpPr>
      <p:sp>
        <p:nvSpPr>
          <p:cNvPr id="72" name="Google Shape;72;p16"/>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 type="body"/>
          </p:nvPr>
        </p:nvSpPr>
        <p:spPr>
          <a:xfrm>
            <a:off x="1994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2" type="body"/>
          </p:nvPr>
        </p:nvSpPr>
        <p:spPr>
          <a:xfrm>
            <a:off x="62348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7"/>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7" name="Shape 77"/>
        <p:cNvGrpSpPr/>
        <p:nvPr/>
      </p:nvGrpSpPr>
      <p:grpSpPr>
        <a:xfrm>
          <a:off x="0" y="0"/>
          <a:ext cx="0" cy="0"/>
          <a:chOff x="0" y="0"/>
          <a:chExt cx="0" cy="0"/>
        </a:xfrm>
      </p:grpSpPr>
      <p:sp>
        <p:nvSpPr>
          <p:cNvPr id="78" name="Google Shape;78;p18"/>
          <p:cNvSpPr txBox="1"/>
          <p:nvPr>
            <p:ph idx="1" type="subTitle"/>
          </p:nvPr>
        </p:nvSpPr>
        <p:spPr>
          <a:xfrm>
            <a:off x="0" y="232920"/>
            <a:ext cx="12191760" cy="33138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9" name="Shape 79"/>
        <p:cNvGrpSpPr/>
        <p:nvPr/>
      </p:nvGrpSpPr>
      <p:grpSpPr>
        <a:xfrm>
          <a:off x="0" y="0"/>
          <a:ext cx="0" cy="0"/>
          <a:chOff x="0" y="0"/>
          <a:chExt cx="0" cy="0"/>
        </a:xfrm>
      </p:grpSpPr>
      <p:sp>
        <p:nvSpPr>
          <p:cNvPr id="80" name="Google Shape;80;p19"/>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9"/>
          <p:cNvSpPr txBox="1"/>
          <p:nvPr>
            <p:ph idx="2" type="body"/>
          </p:nvPr>
        </p:nvSpPr>
        <p:spPr>
          <a:xfrm>
            <a:off x="62348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9"/>
          <p:cNvSpPr txBox="1"/>
          <p:nvPr>
            <p:ph idx="3" type="body"/>
          </p:nvPr>
        </p:nvSpPr>
        <p:spPr>
          <a:xfrm>
            <a:off x="1994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4" name="Shape 84"/>
        <p:cNvGrpSpPr/>
        <p:nvPr/>
      </p:nvGrpSpPr>
      <p:grpSpPr>
        <a:xfrm>
          <a:off x="0" y="0"/>
          <a:ext cx="0" cy="0"/>
          <a:chOff x="0" y="0"/>
          <a:chExt cx="0" cy="0"/>
        </a:xfrm>
      </p:grpSpPr>
      <p:sp>
        <p:nvSpPr>
          <p:cNvPr id="85" name="Google Shape;85;p20"/>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 type="body"/>
          </p:nvPr>
        </p:nvSpPr>
        <p:spPr>
          <a:xfrm>
            <a:off x="1994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0"/>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0"/>
          <p:cNvSpPr txBox="1"/>
          <p:nvPr>
            <p:ph idx="3" type="body"/>
          </p:nvPr>
        </p:nvSpPr>
        <p:spPr>
          <a:xfrm>
            <a:off x="62348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9" name="Shape 89"/>
        <p:cNvGrpSpPr/>
        <p:nvPr/>
      </p:nvGrpSpPr>
      <p:grpSpPr>
        <a:xfrm>
          <a:off x="0" y="0"/>
          <a:ext cx="0" cy="0"/>
          <a:chOff x="0" y="0"/>
          <a:chExt cx="0" cy="0"/>
        </a:xfrm>
      </p:grpSpPr>
      <p:sp>
        <p:nvSpPr>
          <p:cNvPr id="90" name="Google Shape;90;p21"/>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1"/>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1"/>
          <p:cNvSpPr txBox="1"/>
          <p:nvPr>
            <p:ph idx="3" type="body"/>
          </p:nvPr>
        </p:nvSpPr>
        <p:spPr>
          <a:xfrm>
            <a:off x="199440" y="391500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 type="body"/>
          </p:nvPr>
        </p:nvSpPr>
        <p:spPr>
          <a:xfrm>
            <a:off x="199440" y="1097280"/>
            <a:ext cx="1177884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4" name="Shape 94"/>
        <p:cNvGrpSpPr/>
        <p:nvPr/>
      </p:nvGrpSpPr>
      <p:grpSpPr>
        <a:xfrm>
          <a:off x="0" y="0"/>
          <a:ext cx="0" cy="0"/>
          <a:chOff x="0" y="0"/>
          <a:chExt cx="0" cy="0"/>
        </a:xfrm>
      </p:grpSpPr>
      <p:sp>
        <p:nvSpPr>
          <p:cNvPr id="95" name="Google Shape;95;p22"/>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2"/>
          <p:cNvSpPr txBox="1"/>
          <p:nvPr>
            <p:ph idx="1" type="body"/>
          </p:nvPr>
        </p:nvSpPr>
        <p:spPr>
          <a:xfrm>
            <a:off x="199440" y="109728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2"/>
          <p:cNvSpPr txBox="1"/>
          <p:nvPr>
            <p:ph idx="2" type="body"/>
          </p:nvPr>
        </p:nvSpPr>
        <p:spPr>
          <a:xfrm>
            <a:off x="199440" y="391500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p23"/>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3"/>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3"/>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3"/>
          <p:cNvSpPr txBox="1"/>
          <p:nvPr>
            <p:ph idx="3" type="body"/>
          </p:nvPr>
        </p:nvSpPr>
        <p:spPr>
          <a:xfrm>
            <a:off x="1994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3"/>
          <p:cNvSpPr txBox="1"/>
          <p:nvPr>
            <p:ph idx="4" type="body"/>
          </p:nvPr>
        </p:nvSpPr>
        <p:spPr>
          <a:xfrm>
            <a:off x="62348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4" name="Shape 104"/>
        <p:cNvGrpSpPr/>
        <p:nvPr/>
      </p:nvGrpSpPr>
      <p:grpSpPr>
        <a:xfrm>
          <a:off x="0" y="0"/>
          <a:ext cx="0" cy="0"/>
          <a:chOff x="0" y="0"/>
          <a:chExt cx="0" cy="0"/>
        </a:xfrm>
      </p:grpSpPr>
      <p:sp>
        <p:nvSpPr>
          <p:cNvPr id="105" name="Google Shape;105;p24"/>
          <p:cNvSpPr txBox="1"/>
          <p:nvPr>
            <p:ph type="title"/>
          </p:nvPr>
        </p:nvSpPr>
        <p:spPr>
          <a:xfrm>
            <a:off x="0" y="232920"/>
            <a:ext cx="12191760" cy="714600"/>
          </a:xfrm>
          <a:prstGeom prst="rect">
            <a:avLst/>
          </a:prstGeom>
          <a:noFill/>
          <a:ln>
            <a:noFill/>
          </a:ln>
          <a:effectLst>
            <a:outerShdw blurRad="44280" rotWithShape="0" dir="5400000" dist="28080">
              <a:srgbClr val="000000">
                <a:alpha val="31372"/>
              </a:srgbClr>
            </a:outerShdw>
          </a:effectLst>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4"/>
          <p:cNvSpPr txBox="1"/>
          <p:nvPr>
            <p:ph idx="1" type="body"/>
          </p:nvPr>
        </p:nvSpPr>
        <p:spPr>
          <a:xfrm>
            <a:off x="19944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4"/>
          <p:cNvSpPr txBox="1"/>
          <p:nvPr>
            <p:ph idx="2" type="body"/>
          </p:nvPr>
        </p:nvSpPr>
        <p:spPr>
          <a:xfrm>
            <a:off x="418212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4"/>
          <p:cNvSpPr txBox="1"/>
          <p:nvPr>
            <p:ph idx="3" type="body"/>
          </p:nvPr>
        </p:nvSpPr>
        <p:spPr>
          <a:xfrm>
            <a:off x="8164800" y="109728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txBox="1"/>
          <p:nvPr>
            <p:ph idx="4" type="body"/>
          </p:nvPr>
        </p:nvSpPr>
        <p:spPr>
          <a:xfrm>
            <a:off x="19944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4"/>
          <p:cNvSpPr txBox="1"/>
          <p:nvPr>
            <p:ph idx="5" type="body"/>
          </p:nvPr>
        </p:nvSpPr>
        <p:spPr>
          <a:xfrm>
            <a:off x="418212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4"/>
          <p:cNvSpPr txBox="1"/>
          <p:nvPr>
            <p:ph idx="6" type="body"/>
          </p:nvPr>
        </p:nvSpPr>
        <p:spPr>
          <a:xfrm>
            <a:off x="8164800" y="3915000"/>
            <a:ext cx="379260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4"/>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1994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2" type="body"/>
          </p:nvPr>
        </p:nvSpPr>
        <p:spPr>
          <a:xfrm>
            <a:off x="62348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6"/>
          <p:cNvSpPr txBox="1"/>
          <p:nvPr>
            <p:ph idx="1" type="subTitle"/>
          </p:nvPr>
        </p:nvSpPr>
        <p:spPr>
          <a:xfrm>
            <a:off x="0" y="232920"/>
            <a:ext cx="12191760" cy="33138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7"/>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7"/>
          <p:cNvSpPr txBox="1"/>
          <p:nvPr>
            <p:ph idx="2" type="body"/>
          </p:nvPr>
        </p:nvSpPr>
        <p:spPr>
          <a:xfrm>
            <a:off x="62348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7"/>
          <p:cNvSpPr txBox="1"/>
          <p:nvPr>
            <p:ph idx="3" type="body"/>
          </p:nvPr>
        </p:nvSpPr>
        <p:spPr>
          <a:xfrm>
            <a:off x="1994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8"/>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 type="body"/>
          </p:nvPr>
        </p:nvSpPr>
        <p:spPr>
          <a:xfrm>
            <a:off x="199440" y="1097280"/>
            <a:ext cx="5747760" cy="5394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8"/>
          <p:cNvSpPr txBox="1"/>
          <p:nvPr>
            <p:ph idx="3" type="body"/>
          </p:nvPr>
        </p:nvSpPr>
        <p:spPr>
          <a:xfrm>
            <a:off x="6234840" y="391500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9"/>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 type="body"/>
          </p:nvPr>
        </p:nvSpPr>
        <p:spPr>
          <a:xfrm>
            <a:off x="1994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2" type="body"/>
          </p:nvPr>
        </p:nvSpPr>
        <p:spPr>
          <a:xfrm>
            <a:off x="6234840" y="1097280"/>
            <a:ext cx="574776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9"/>
          <p:cNvSpPr txBox="1"/>
          <p:nvPr>
            <p:ph idx="3" type="body"/>
          </p:nvPr>
        </p:nvSpPr>
        <p:spPr>
          <a:xfrm>
            <a:off x="199440" y="391500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0" y="232920"/>
            <a:ext cx="12191760" cy="714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199440" y="109728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0"/>
          <p:cNvSpPr txBox="1"/>
          <p:nvPr>
            <p:ph idx="2" type="body"/>
          </p:nvPr>
        </p:nvSpPr>
        <p:spPr>
          <a:xfrm>
            <a:off x="199440" y="3915000"/>
            <a:ext cx="11778840" cy="2572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777240" y="6634440"/>
            <a:ext cx="5781600" cy="220680"/>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p:nvPr/>
        </p:nvSpPr>
        <p:spPr>
          <a:xfrm>
            <a:off x="6559200" y="6634440"/>
            <a:ext cx="5194800" cy="220680"/>
          </a:xfrm>
          <a:prstGeom prst="rect">
            <a:avLst/>
          </a:prstGeom>
          <a:solidFill>
            <a:srgbClr val="0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p:nvPr/>
        </p:nvSpPr>
        <p:spPr>
          <a:xfrm>
            <a:off x="11754360" y="6636960"/>
            <a:ext cx="437400" cy="22068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p:nvPr/>
        </p:nvSpPr>
        <p:spPr>
          <a:xfrm>
            <a:off x="0" y="0"/>
            <a:ext cx="12191760" cy="232560"/>
          </a:xfrm>
          <a:prstGeom prst="rect">
            <a:avLst/>
          </a:prstGeom>
          <a:solidFill>
            <a:srgbClr val="0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
          <p:cNvSpPr/>
          <p:nvPr/>
        </p:nvSpPr>
        <p:spPr>
          <a:xfrm>
            <a:off x="0" y="6634440"/>
            <a:ext cx="776880" cy="221040"/>
          </a:xfrm>
          <a:prstGeom prst="rect">
            <a:avLst/>
          </a:prstGeom>
          <a:solidFill>
            <a:srgbClr val="C55A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0" name="Google Shape;60;p13"/>
          <p:cNvSpPr txBox="1"/>
          <p:nvPr>
            <p:ph idx="1" type="body"/>
          </p:nvPr>
        </p:nvSpPr>
        <p:spPr>
          <a:xfrm>
            <a:off x="199440" y="1097280"/>
            <a:ext cx="11778840" cy="5394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1" name="Google Shape;61;p13"/>
          <p:cNvSpPr/>
          <p:nvPr/>
        </p:nvSpPr>
        <p:spPr>
          <a:xfrm>
            <a:off x="777240" y="6642720"/>
            <a:ext cx="5653800" cy="21492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small" strike="noStrike">
                <a:solidFill>
                  <a:srgbClr val="FFFFFF"/>
                </a:solidFill>
                <a:latin typeface="Times New Roman"/>
                <a:ea typeface="Times New Roman"/>
                <a:cs typeface="Times New Roman"/>
                <a:sym typeface="Times New Roman"/>
              </a:rPr>
              <a:t>Dept. of Computer Science and Engineering</a:t>
            </a:r>
            <a:endParaRPr b="0" i="0" sz="1600" u="none" cap="none" strike="noStrike">
              <a:solidFill>
                <a:schemeClr val="dk1"/>
              </a:solidFill>
              <a:latin typeface="Arial"/>
              <a:ea typeface="Arial"/>
              <a:cs typeface="Arial"/>
              <a:sym typeface="Arial"/>
            </a:endParaRPr>
          </a:p>
        </p:txBody>
      </p:sp>
      <p:sp>
        <p:nvSpPr>
          <p:cNvPr id="62" name="Google Shape;62;p13"/>
          <p:cNvSpPr/>
          <p:nvPr/>
        </p:nvSpPr>
        <p:spPr>
          <a:xfrm>
            <a:off x="6431400" y="6642000"/>
            <a:ext cx="5322600" cy="215640"/>
          </a:xfrm>
          <a:prstGeom prst="rect">
            <a:avLst/>
          </a:prstGeom>
          <a:solidFill>
            <a:srgbClr val="0080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small" strike="noStrike">
                <a:solidFill>
                  <a:srgbClr val="FFFFFF"/>
                </a:solidFill>
                <a:latin typeface="Times New Roman"/>
                <a:ea typeface="Times New Roman"/>
                <a:cs typeface="Times New Roman"/>
                <a:sym typeface="Times New Roman"/>
              </a:rPr>
              <a:t>Srinivasa Ramanujan Institute of Technology</a:t>
            </a:r>
            <a:endParaRPr b="0" i="0" sz="1600" u="none" cap="none" strike="noStrike">
              <a:solidFill>
                <a:schemeClr val="dk1"/>
              </a:solidFill>
              <a:latin typeface="Arial"/>
              <a:ea typeface="Arial"/>
              <a:cs typeface="Arial"/>
              <a:sym typeface="Arial"/>
            </a:endParaRPr>
          </a:p>
        </p:txBody>
      </p:sp>
      <p:sp>
        <p:nvSpPr>
          <p:cNvPr id="63" name="Google Shape;63;p13"/>
          <p:cNvSpPr/>
          <p:nvPr/>
        </p:nvSpPr>
        <p:spPr>
          <a:xfrm>
            <a:off x="11754360" y="6642000"/>
            <a:ext cx="437400" cy="21564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rgbClr val="002060"/>
                </a:solidFill>
                <a:latin typeface="Times New Roman"/>
                <a:ea typeface="Times New Roman"/>
                <a:cs typeface="Times New Roman"/>
                <a:sym typeface="Times New Roman"/>
              </a:rPr>
              <a:t>‹#›</a:t>
            </a:fld>
            <a:endParaRPr b="0" i="0" sz="1600" u="none" cap="none" strike="noStrike">
              <a:solidFill>
                <a:schemeClr val="dk1"/>
              </a:solidFill>
              <a:latin typeface="Arial"/>
              <a:ea typeface="Arial"/>
              <a:cs typeface="Arial"/>
              <a:sym typeface="Arial"/>
            </a:endParaRPr>
          </a:p>
        </p:txBody>
      </p:sp>
      <p:sp>
        <p:nvSpPr>
          <p:cNvPr id="64" name="Google Shape;64;p13"/>
          <p:cNvSpPr/>
          <p:nvPr/>
        </p:nvSpPr>
        <p:spPr>
          <a:xfrm>
            <a:off x="0" y="0"/>
            <a:ext cx="12191760" cy="232560"/>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1" lang="en-US" sz="1500" u="none" cap="none" strike="noStrike">
                <a:solidFill>
                  <a:srgbClr val="FFFFFF"/>
                </a:solidFill>
                <a:latin typeface="Times New Roman"/>
                <a:ea typeface="Times New Roman"/>
                <a:cs typeface="Times New Roman"/>
                <a:sym typeface="Times New Roman"/>
              </a:rPr>
              <a:t>Enhancing Medication Adherence through Mobile Application</a:t>
            </a:r>
            <a:endParaRPr b="0" i="0" sz="1500" u="none" cap="none" strike="noStrike">
              <a:solidFill>
                <a:schemeClr val="dk1"/>
              </a:solidFill>
              <a:latin typeface="Arial"/>
              <a:ea typeface="Arial"/>
              <a:cs typeface="Arial"/>
              <a:sym typeface="Arial"/>
            </a:endParaRPr>
          </a:p>
        </p:txBody>
      </p:sp>
      <p:pic>
        <p:nvPicPr>
          <p:cNvPr id="65" name="Google Shape;65;p13"/>
          <p:cNvPicPr preferRelativeResize="0"/>
          <p:nvPr/>
        </p:nvPicPr>
        <p:blipFill rotWithShape="1">
          <a:blip r:embed="rId1">
            <a:alphaModFix/>
          </a:blip>
          <a:srcRect b="0" l="0" r="0" t="0"/>
          <a:stretch/>
        </p:blipFill>
        <p:spPr>
          <a:xfrm>
            <a:off x="11506320" y="5956200"/>
            <a:ext cx="685440" cy="685440"/>
          </a:xfrm>
          <a:prstGeom prst="rect">
            <a:avLst/>
          </a:prstGeom>
          <a:noFill/>
          <a:ln>
            <a:noFill/>
          </a:ln>
        </p:spPr>
      </p:pic>
      <p:sp>
        <p:nvSpPr>
          <p:cNvPr id="66" name="Google Shape;66;p13"/>
          <p:cNvSpPr/>
          <p:nvPr/>
        </p:nvSpPr>
        <p:spPr>
          <a:xfrm>
            <a:off x="0" y="6642720"/>
            <a:ext cx="776880" cy="21492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small" strike="noStrike">
                <a:solidFill>
                  <a:srgbClr val="FFFFFF"/>
                </a:solidFill>
                <a:latin typeface="Times New Roman"/>
                <a:ea typeface="Times New Roman"/>
                <a:cs typeface="Times New Roman"/>
                <a:sym typeface="Times New Roman"/>
              </a:rPr>
              <a:t>B - 15</a:t>
            </a:r>
            <a:endParaRPr b="0" i="0" sz="16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s://www.irjmets.com/uploadedfiles/paper//issue_3_march_2024/50524/final/fin_irjmets1711045769.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hyperlink" Target="https://www.irjmets.com/uploadedfiles/paper/volume3/issue_2_february_2021/6224/1628083259.pdf" TargetMode="External"/><Relationship Id="rId4" Type="http://schemas.openxmlformats.org/officeDocument/2006/relationships/hyperlink" Target="https://www.sciencedirect.com/science/article/pii/S1877050916000922" TargetMode="External"/><Relationship Id="rId5" Type="http://schemas.openxmlformats.org/officeDocument/2006/relationships/hyperlink" Target="https://gvpress.com/journals/IJBSBT/vol4_no4/1.pdf" TargetMode="External"/><Relationship Id="rId6" Type="http://schemas.openxmlformats.org/officeDocument/2006/relationships/hyperlink" Target="https://gvpress.com/journals/IJBSBT/vol4_no4/1.pdf" TargetMode="External"/><Relationship Id="rId7" Type="http://schemas.openxmlformats.org/officeDocument/2006/relationships/hyperlink" Target="https://www.ncbi.nlm.nih.gov/pmc/articles/PMC391962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hyperlink" Target="https://github.com/swathi-reddy-m/CSE-2020-24-Batch-B15" TargetMode="Externa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p:nvPr/>
        </p:nvSpPr>
        <p:spPr>
          <a:xfrm>
            <a:off x="3759480" y="2475720"/>
            <a:ext cx="4672440" cy="8978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rPr b="0" i="1" lang="en-US" sz="1400" u="none" cap="none" strike="noStrike">
                <a:solidFill>
                  <a:srgbClr val="000000"/>
                </a:solidFill>
                <a:latin typeface="Times New Roman"/>
                <a:ea typeface="Times New Roman"/>
                <a:cs typeface="Times New Roman"/>
                <a:sym typeface="Times New Roman"/>
              </a:rPr>
              <a:t>Under the guidance of</a:t>
            </a:r>
            <a:endParaRPr b="0" i="0" sz="1400" u="none" cap="none" strike="noStrike">
              <a:solidFill>
                <a:schemeClr val="dk1"/>
              </a:solidFill>
              <a:latin typeface="Arial"/>
              <a:ea typeface="Arial"/>
              <a:cs typeface="Arial"/>
              <a:sym typeface="Arial"/>
            </a:endParaRPr>
          </a:p>
          <a:p>
            <a:pPr indent="0" lvl="0" marL="0" marR="0" rtl="0" algn="ctr">
              <a:lnSpc>
                <a:spcPct val="90000"/>
              </a:lnSpc>
              <a:spcBef>
                <a:spcPts val="30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Mr. C. Sudheer Kumar </a:t>
            </a:r>
            <a:r>
              <a:rPr b="0" i="0" lang="en-US" sz="1400" u="none" cap="none" strike="noStrike">
                <a:solidFill>
                  <a:srgbClr val="000000"/>
                </a:solidFill>
                <a:latin typeface="Times New Roman"/>
                <a:ea typeface="Times New Roman"/>
                <a:cs typeface="Times New Roman"/>
                <a:sym typeface="Times New Roman"/>
              </a:rPr>
              <a:t>M.Tech.</a:t>
            </a:r>
            <a:r>
              <a:rPr b="0" i="0" lang="en-US" sz="1050" u="none" cap="none" strike="noStrike">
                <a:solidFill>
                  <a:srgbClr val="000000"/>
                </a:solidFill>
                <a:latin typeface="Times New Roman"/>
                <a:ea typeface="Times New Roman"/>
                <a:cs typeface="Times New Roman"/>
                <a:sym typeface="Times New Roman"/>
              </a:rPr>
              <a:t>(Ph.D)</a:t>
            </a:r>
            <a:endParaRPr b="0" i="0" sz="1050" u="none" cap="none" strike="noStrike">
              <a:solidFill>
                <a:schemeClr val="dk1"/>
              </a:solidFill>
              <a:latin typeface="Arial"/>
              <a:ea typeface="Arial"/>
              <a:cs typeface="Arial"/>
              <a:sym typeface="Arial"/>
            </a:endParaRPr>
          </a:p>
          <a:p>
            <a:pPr indent="0" lvl="0" marL="0" marR="0" rtl="0" algn="ctr">
              <a:lnSpc>
                <a:spcPct val="90000"/>
              </a:lnSpc>
              <a:spcBef>
                <a:spcPts val="201"/>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Assistant Professor</a:t>
            </a:r>
            <a:endParaRPr b="0" i="0" sz="1400" u="none" cap="none" strike="noStrike">
              <a:solidFill>
                <a:schemeClr val="dk1"/>
              </a:solidFill>
              <a:latin typeface="Arial"/>
              <a:ea typeface="Arial"/>
              <a:cs typeface="Arial"/>
              <a:sym typeface="Arial"/>
            </a:endParaRPr>
          </a:p>
        </p:txBody>
      </p:sp>
      <p:sp>
        <p:nvSpPr>
          <p:cNvPr id="117" name="Google Shape;117;p25"/>
          <p:cNvSpPr/>
          <p:nvPr/>
        </p:nvSpPr>
        <p:spPr>
          <a:xfrm>
            <a:off x="1514520" y="5162400"/>
            <a:ext cx="9162720" cy="14266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394"/>
              <a:buFont typeface="Arial"/>
              <a:buNone/>
            </a:pPr>
            <a:r>
              <a:rPr b="0" i="0" lang="en-US" sz="2394" u="none" cap="none" strike="noStrike">
                <a:solidFill>
                  <a:srgbClr val="000000"/>
                </a:solidFill>
                <a:latin typeface="Times New Roman"/>
                <a:ea typeface="Times New Roman"/>
                <a:cs typeface="Times New Roman"/>
                <a:sym typeface="Times New Roman"/>
              </a:rPr>
              <a:t>Department of Computer Science and Engineering      </a:t>
            </a:r>
            <a:endParaRPr b="0" i="0" sz="2394" u="none" cap="none" strike="noStrike">
              <a:solidFill>
                <a:schemeClr val="dk1"/>
              </a:solidFill>
              <a:latin typeface="Arial"/>
              <a:ea typeface="Arial"/>
              <a:cs typeface="Arial"/>
              <a:sym typeface="Arial"/>
            </a:endParaRPr>
          </a:p>
          <a:p>
            <a:pPr indent="0" lvl="0" marL="0" marR="0" rtl="0" algn="ctr">
              <a:lnSpc>
                <a:spcPct val="90000"/>
              </a:lnSpc>
              <a:spcBef>
                <a:spcPts val="499"/>
              </a:spcBef>
              <a:spcAft>
                <a:spcPts val="0"/>
              </a:spcAft>
              <a:buClr>
                <a:srgbClr val="000000"/>
              </a:buClr>
              <a:buSzPts val="3705"/>
              <a:buFont typeface="Arial"/>
              <a:buNone/>
            </a:pPr>
            <a:r>
              <a:rPr b="0" i="0" lang="en-US" sz="3705" u="none" cap="none" strike="noStrike">
                <a:solidFill>
                  <a:srgbClr val="FF0000"/>
                </a:solidFill>
                <a:latin typeface="Times New Roman"/>
                <a:ea typeface="Times New Roman"/>
                <a:cs typeface="Times New Roman"/>
                <a:sym typeface="Times New Roman"/>
              </a:rPr>
              <a:t>Srinivasa Ramanujan Institute of Technology</a:t>
            </a:r>
            <a:endParaRPr b="0" i="0" sz="3705" u="none" cap="none" strike="noStrike">
              <a:solidFill>
                <a:schemeClr val="dk1"/>
              </a:solidFill>
              <a:latin typeface="Arial"/>
              <a:ea typeface="Arial"/>
              <a:cs typeface="Arial"/>
              <a:sym typeface="Arial"/>
            </a:endParaRPr>
          </a:p>
          <a:p>
            <a:pPr indent="0" lvl="0" marL="0" marR="0" rtl="0" algn="ctr">
              <a:lnSpc>
                <a:spcPct val="90000"/>
              </a:lnSpc>
              <a:spcBef>
                <a:spcPts val="300"/>
              </a:spcBef>
              <a:spcAft>
                <a:spcPts val="0"/>
              </a:spcAft>
              <a:buClr>
                <a:srgbClr val="000000"/>
              </a:buClr>
              <a:buSzPts val="1026"/>
              <a:buFont typeface="Arial"/>
              <a:buNone/>
            </a:pPr>
            <a:r>
              <a:rPr b="1" i="0" lang="en-US" sz="1026" u="none" cap="none" strike="noStrike">
                <a:solidFill>
                  <a:srgbClr val="000000"/>
                </a:solidFill>
                <a:latin typeface="Times New Roman"/>
                <a:ea typeface="Times New Roman"/>
                <a:cs typeface="Times New Roman"/>
                <a:sym typeface="Times New Roman"/>
              </a:rPr>
              <a:t>(</a:t>
            </a:r>
            <a:r>
              <a:rPr b="1" i="0" lang="en-US" sz="1140" u="none" cap="none" strike="noStrike">
                <a:solidFill>
                  <a:srgbClr val="000000"/>
                </a:solidFill>
                <a:latin typeface="Verdana"/>
                <a:ea typeface="Verdana"/>
                <a:cs typeface="Verdana"/>
                <a:sym typeface="Verdana"/>
              </a:rPr>
              <a:t>Autonomous)</a:t>
            </a:r>
            <a:endParaRPr b="0" i="0" sz="1140" u="none" cap="none" strike="noStrike">
              <a:solidFill>
                <a:schemeClr val="dk1"/>
              </a:solidFill>
              <a:latin typeface="Arial"/>
              <a:ea typeface="Arial"/>
              <a:cs typeface="Arial"/>
              <a:sym typeface="Arial"/>
            </a:endParaRPr>
          </a:p>
          <a:p>
            <a:pPr indent="0" lvl="0" marL="0" marR="0" rtl="0" algn="ctr">
              <a:lnSpc>
                <a:spcPct val="90000"/>
              </a:lnSpc>
              <a:spcBef>
                <a:spcPts val="1001"/>
              </a:spcBef>
              <a:spcAft>
                <a:spcPts val="0"/>
              </a:spcAft>
              <a:buClr>
                <a:srgbClr val="000000"/>
              </a:buClr>
              <a:buSzPts val="1425"/>
              <a:buFont typeface="Arial"/>
              <a:buNone/>
            </a:pPr>
            <a:r>
              <a:rPr b="1" i="0" lang="en-US" sz="1425" u="none" cap="none" strike="noStrike">
                <a:solidFill>
                  <a:srgbClr val="1F4E79"/>
                </a:solidFill>
                <a:latin typeface="Times New Roman"/>
                <a:ea typeface="Times New Roman"/>
                <a:cs typeface="Times New Roman"/>
                <a:sym typeface="Times New Roman"/>
              </a:rPr>
              <a:t>2023 - 2024</a:t>
            </a:r>
            <a:endParaRPr b="0" i="0" sz="1425" u="none" cap="none" strike="noStrike">
              <a:solidFill>
                <a:schemeClr val="dk1"/>
              </a:solidFill>
              <a:latin typeface="Arial"/>
              <a:ea typeface="Arial"/>
              <a:cs typeface="Arial"/>
              <a:sym typeface="Arial"/>
            </a:endParaRPr>
          </a:p>
          <a:p>
            <a:pPr indent="0" lvl="0" marL="0" marR="0" rtl="0" algn="ctr">
              <a:lnSpc>
                <a:spcPct val="90000"/>
              </a:lnSpc>
              <a:spcBef>
                <a:spcPts val="1100"/>
              </a:spcBef>
              <a:spcAft>
                <a:spcPts val="0"/>
              </a:spcAft>
              <a:buClr>
                <a:srgbClr val="000000"/>
              </a:buClr>
              <a:buSzPts val="1425"/>
              <a:buFont typeface="Arial"/>
              <a:buNone/>
            </a:pPr>
            <a:r>
              <a:t/>
            </a:r>
            <a:endParaRPr b="0" i="0" sz="1425" u="none" cap="none" strike="noStrike">
              <a:solidFill>
                <a:schemeClr val="dk1"/>
              </a:solidFill>
              <a:latin typeface="Arial"/>
              <a:ea typeface="Arial"/>
              <a:cs typeface="Arial"/>
              <a:sym typeface="Arial"/>
            </a:endParaRPr>
          </a:p>
        </p:txBody>
      </p:sp>
      <p:sp>
        <p:nvSpPr>
          <p:cNvPr id="118" name="Google Shape;118;p25"/>
          <p:cNvSpPr/>
          <p:nvPr/>
        </p:nvSpPr>
        <p:spPr>
          <a:xfrm>
            <a:off x="2936975" y="1636585"/>
            <a:ext cx="2523300" cy="584700"/>
          </a:xfrm>
          <a:prstGeom prst="rect">
            <a:avLst/>
          </a:prstGeom>
          <a:noFill/>
          <a:ln>
            <a:noFill/>
          </a:ln>
        </p:spPr>
        <p:txBody>
          <a:bodyPr anchorCtr="0" anchor="t" bIns="45700" lIns="91425" spcFirstLastPara="1" rIns="91425" wrap="square" tIns="45700">
            <a:noAutofit/>
          </a:bodyPr>
          <a:lstStyle/>
          <a:p>
            <a:pPr indent="-145287" lvl="0" marL="457200" marR="0" rtl="0" algn="ctr">
              <a:lnSpc>
                <a:spcPct val="90000"/>
              </a:lnSpc>
              <a:spcBef>
                <a:spcPts val="0"/>
              </a:spcBef>
              <a:spcAft>
                <a:spcPts val="0"/>
              </a:spcAft>
              <a:buClr>
                <a:schemeClr val="dk1"/>
              </a:buClr>
              <a:buSzPts val="2288"/>
              <a:buFont typeface="Times New Roman"/>
              <a:buAutoNum type="alphaUcPeriod"/>
            </a:pPr>
            <a:r>
              <a:rPr lang="en-US" sz="2288">
                <a:solidFill>
                  <a:schemeClr val="dk1"/>
                </a:solidFill>
                <a:latin typeface="Times New Roman"/>
                <a:ea typeface="Times New Roman"/>
                <a:cs typeface="Times New Roman"/>
                <a:sym typeface="Times New Roman"/>
              </a:rPr>
              <a:t> </a:t>
            </a:r>
            <a:r>
              <a:rPr b="0" i="0" lang="en-US" sz="2288" u="none" cap="none" strike="noStrike">
                <a:solidFill>
                  <a:schemeClr val="dk1"/>
                </a:solidFill>
                <a:latin typeface="Times New Roman"/>
                <a:ea typeface="Times New Roman"/>
                <a:cs typeface="Times New Roman"/>
                <a:sym typeface="Times New Roman"/>
              </a:rPr>
              <a:t>Leena Sri</a:t>
            </a:r>
            <a:endParaRPr b="0" i="0" sz="2288"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300"/>
              </a:spcBef>
              <a:spcAft>
                <a:spcPts val="0"/>
              </a:spcAft>
              <a:buClr>
                <a:srgbClr val="000000"/>
              </a:buClr>
              <a:buSzPts val="1056"/>
              <a:buFont typeface="Arial"/>
              <a:buNone/>
            </a:pPr>
            <a:r>
              <a:rPr lang="en-US" sz="1056">
                <a:latin typeface="Times New Roman"/>
                <a:ea typeface="Times New Roman"/>
                <a:cs typeface="Times New Roman"/>
                <a:sym typeface="Times New Roman"/>
              </a:rPr>
              <a:t>     </a:t>
            </a:r>
            <a:r>
              <a:rPr b="0" i="0" lang="en-US" sz="1056" u="none" cap="none" strike="noStrike">
                <a:solidFill>
                  <a:srgbClr val="000000"/>
                </a:solidFill>
                <a:latin typeface="Times New Roman"/>
                <a:ea typeface="Times New Roman"/>
                <a:cs typeface="Times New Roman"/>
                <a:sym typeface="Times New Roman"/>
              </a:rPr>
              <a:t>Roll No. 214G5A0507</a:t>
            </a:r>
            <a:endParaRPr b="0" i="0" sz="1056" u="none" cap="none" strike="noStrike">
              <a:solidFill>
                <a:schemeClr val="dk1"/>
              </a:solidFill>
              <a:latin typeface="Arial"/>
              <a:ea typeface="Arial"/>
              <a:cs typeface="Arial"/>
              <a:sym typeface="Arial"/>
            </a:endParaRPr>
          </a:p>
        </p:txBody>
      </p:sp>
      <p:sp>
        <p:nvSpPr>
          <p:cNvPr id="119" name="Google Shape;119;p25"/>
          <p:cNvSpPr/>
          <p:nvPr/>
        </p:nvSpPr>
        <p:spPr>
          <a:xfrm>
            <a:off x="7017475" y="1636585"/>
            <a:ext cx="20172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288"/>
              <a:buFont typeface="Arial"/>
              <a:buNone/>
            </a:pPr>
            <a:r>
              <a:rPr b="0" i="0" lang="en-US" sz="2288" u="none" cap="none" strike="noStrike">
                <a:solidFill>
                  <a:srgbClr val="000000"/>
                </a:solidFill>
                <a:latin typeface="Times New Roman"/>
                <a:ea typeface="Times New Roman"/>
                <a:cs typeface="Times New Roman"/>
                <a:sym typeface="Times New Roman"/>
              </a:rPr>
              <a:t>C. Soumya</a:t>
            </a:r>
            <a:endParaRPr b="0" i="0" sz="2288" u="none" cap="none" strike="noStrike">
              <a:solidFill>
                <a:schemeClr val="dk1"/>
              </a:solidFill>
              <a:latin typeface="Arial"/>
              <a:ea typeface="Arial"/>
              <a:cs typeface="Arial"/>
              <a:sym typeface="Arial"/>
            </a:endParaRPr>
          </a:p>
          <a:p>
            <a:pPr indent="0" lvl="0" marL="0" marR="0" rtl="0" algn="ctr">
              <a:lnSpc>
                <a:spcPct val="90000"/>
              </a:lnSpc>
              <a:spcBef>
                <a:spcPts val="300"/>
              </a:spcBef>
              <a:spcAft>
                <a:spcPts val="0"/>
              </a:spcAft>
              <a:buClr>
                <a:srgbClr val="000000"/>
              </a:buClr>
              <a:buSzPts val="1056"/>
              <a:buFont typeface="Arial"/>
              <a:buNone/>
            </a:pPr>
            <a:r>
              <a:rPr b="0" i="0" lang="en-US" sz="1056" u="none" cap="none" strike="noStrike">
                <a:solidFill>
                  <a:srgbClr val="000000"/>
                </a:solidFill>
                <a:latin typeface="Times New Roman"/>
                <a:ea typeface="Times New Roman"/>
                <a:cs typeface="Times New Roman"/>
                <a:sym typeface="Times New Roman"/>
              </a:rPr>
              <a:t>Roll No. 204G1A05A0</a:t>
            </a:r>
            <a:endParaRPr b="0" i="0" sz="1056" u="none" cap="none" strike="noStrike">
              <a:solidFill>
                <a:schemeClr val="dk1"/>
              </a:solidFill>
              <a:latin typeface="Arial"/>
              <a:ea typeface="Arial"/>
              <a:cs typeface="Arial"/>
              <a:sym typeface="Arial"/>
            </a:endParaRPr>
          </a:p>
        </p:txBody>
      </p:sp>
      <p:sp>
        <p:nvSpPr>
          <p:cNvPr id="120" name="Google Shape;120;p25"/>
          <p:cNvSpPr/>
          <p:nvPr/>
        </p:nvSpPr>
        <p:spPr>
          <a:xfrm>
            <a:off x="332510" y="1636585"/>
            <a:ext cx="2382600" cy="584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288"/>
              <a:buFont typeface="Arial"/>
              <a:buNone/>
            </a:pPr>
            <a:r>
              <a:rPr b="0" i="0" lang="en-US" sz="2288" u="none" cap="none" strike="noStrike">
                <a:solidFill>
                  <a:srgbClr val="000000"/>
                </a:solidFill>
                <a:latin typeface="Times New Roman"/>
                <a:ea typeface="Times New Roman"/>
                <a:cs typeface="Times New Roman"/>
                <a:sym typeface="Times New Roman"/>
              </a:rPr>
              <a:t>M. Swathi Reddy</a:t>
            </a:r>
            <a:endParaRPr b="0" i="0" sz="2288" u="none" cap="none" strike="noStrike">
              <a:solidFill>
                <a:schemeClr val="dk1"/>
              </a:solidFill>
              <a:latin typeface="Arial"/>
              <a:ea typeface="Arial"/>
              <a:cs typeface="Arial"/>
              <a:sym typeface="Arial"/>
            </a:endParaRPr>
          </a:p>
          <a:p>
            <a:pPr indent="0" lvl="0" marL="0" marR="0" rtl="0" algn="ctr">
              <a:lnSpc>
                <a:spcPct val="90000"/>
              </a:lnSpc>
              <a:spcBef>
                <a:spcPts val="300"/>
              </a:spcBef>
              <a:spcAft>
                <a:spcPts val="0"/>
              </a:spcAft>
              <a:buClr>
                <a:srgbClr val="000000"/>
              </a:buClr>
              <a:buSzPts val="1056"/>
              <a:buFont typeface="Arial"/>
              <a:buNone/>
            </a:pPr>
            <a:r>
              <a:rPr b="0" i="0" lang="en-US" sz="1056" u="none" cap="none" strike="noStrike">
                <a:solidFill>
                  <a:srgbClr val="000000"/>
                </a:solidFill>
                <a:latin typeface="Times New Roman"/>
                <a:ea typeface="Times New Roman"/>
                <a:cs typeface="Times New Roman"/>
                <a:sym typeface="Times New Roman"/>
              </a:rPr>
              <a:t>Roll No. 204G1A05A9</a:t>
            </a:r>
            <a:endParaRPr b="0" i="0" sz="1056" u="none" cap="none" strike="noStrike">
              <a:solidFill>
                <a:schemeClr val="dk1"/>
              </a:solidFill>
              <a:latin typeface="Arial"/>
              <a:ea typeface="Arial"/>
              <a:cs typeface="Arial"/>
              <a:sym typeface="Arial"/>
            </a:endParaRPr>
          </a:p>
        </p:txBody>
      </p:sp>
      <p:sp>
        <p:nvSpPr>
          <p:cNvPr id="121" name="Google Shape;121;p25"/>
          <p:cNvSpPr/>
          <p:nvPr/>
        </p:nvSpPr>
        <p:spPr>
          <a:xfrm>
            <a:off x="754920" y="335160"/>
            <a:ext cx="10527840" cy="857520"/>
          </a:xfrm>
          <a:prstGeom prst="roundRect">
            <a:avLst>
              <a:gd fmla="val 16667" name="adj"/>
            </a:avLst>
          </a:prstGeom>
          <a:solidFill>
            <a:srgbClr val="FF6600"/>
          </a:solidFill>
          <a:ln>
            <a:noFill/>
          </a:ln>
          <a:effectLst>
            <a:outerShdw blurRad="57240" rotWithShape="0" algn="ctr" dir="5400000" dist="19080">
              <a:srgbClr val="000000">
                <a:alpha val="62352"/>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Times New Roman"/>
                <a:ea typeface="Times New Roman"/>
                <a:cs typeface="Times New Roman"/>
                <a:sym typeface="Times New Roman"/>
              </a:rPr>
              <a:t>Enhancing Medication Adherence through Mobile Application</a:t>
            </a:r>
            <a:endParaRPr b="0" i="0" sz="3200" u="none" cap="none" strike="noStrike">
              <a:solidFill>
                <a:schemeClr val="dk1"/>
              </a:solidFill>
              <a:latin typeface="Arial"/>
              <a:ea typeface="Arial"/>
              <a:cs typeface="Arial"/>
              <a:sym typeface="Arial"/>
            </a:endParaRPr>
          </a:p>
        </p:txBody>
      </p:sp>
      <p:sp>
        <p:nvSpPr>
          <p:cNvPr id="122" name="Google Shape;122;p25"/>
          <p:cNvSpPr/>
          <p:nvPr/>
        </p:nvSpPr>
        <p:spPr>
          <a:xfrm>
            <a:off x="2715010" y="1239713"/>
            <a:ext cx="6762000" cy="349800"/>
          </a:xfrm>
          <a:prstGeom prst="rect">
            <a:avLst/>
          </a:prstGeom>
          <a:noFill/>
          <a:ln>
            <a:noFill/>
          </a:ln>
        </p:spPr>
        <p:txBody>
          <a:bodyPr anchorCtr="0" anchor="t" bIns="45000" lIns="90000" spcFirstLastPara="1" rIns="90000" wrap="square" tIns="45000">
            <a:noAutofit/>
          </a:bodyPr>
          <a:lstStyle/>
          <a:p>
            <a:pPr indent="0" lvl="0" marL="0" marR="0" rtl="0" algn="ctr">
              <a:lnSpc>
                <a:spcPct val="107000"/>
              </a:lnSpc>
              <a:spcBef>
                <a:spcPts val="0"/>
              </a:spcBef>
              <a:spcAft>
                <a:spcPts val="0"/>
              </a:spcAft>
              <a:buClr>
                <a:srgbClr val="000000"/>
              </a:buClr>
              <a:buSzPts val="1600"/>
              <a:buFont typeface="Arial"/>
              <a:buNone/>
            </a:pPr>
            <a:r>
              <a:rPr b="0" i="1" lang="en-US" sz="1600" u="none" cap="none" strike="noStrike">
                <a:solidFill>
                  <a:srgbClr val="000000"/>
                </a:solidFill>
                <a:latin typeface="Times New Roman"/>
                <a:ea typeface="Times New Roman"/>
                <a:cs typeface="Times New Roman"/>
                <a:sym typeface="Times New Roman"/>
              </a:rPr>
              <a:t>by</a:t>
            </a:r>
            <a:endParaRPr b="0" i="0" sz="1600" u="none" cap="none" strike="noStrike">
              <a:solidFill>
                <a:schemeClr val="dk1"/>
              </a:solidFill>
              <a:latin typeface="Arial"/>
              <a:ea typeface="Arial"/>
              <a:cs typeface="Arial"/>
              <a:sym typeface="Arial"/>
            </a:endParaRPr>
          </a:p>
        </p:txBody>
      </p:sp>
      <p:pic>
        <p:nvPicPr>
          <p:cNvPr id="123" name="Google Shape;123;p25"/>
          <p:cNvPicPr preferRelativeResize="0"/>
          <p:nvPr/>
        </p:nvPicPr>
        <p:blipFill rotWithShape="1">
          <a:blip r:embed="rId3">
            <a:alphaModFix/>
          </a:blip>
          <a:srcRect b="0" l="0" r="0" t="0"/>
          <a:stretch/>
        </p:blipFill>
        <p:spPr>
          <a:xfrm>
            <a:off x="5174280" y="3476880"/>
            <a:ext cx="1843200" cy="1685160"/>
          </a:xfrm>
          <a:prstGeom prst="rect">
            <a:avLst/>
          </a:prstGeom>
          <a:noFill/>
          <a:ln>
            <a:noFill/>
          </a:ln>
        </p:spPr>
      </p:pic>
      <p:sp>
        <p:nvSpPr>
          <p:cNvPr id="124" name="Google Shape;124;p25"/>
          <p:cNvSpPr/>
          <p:nvPr/>
        </p:nvSpPr>
        <p:spPr>
          <a:xfrm>
            <a:off x="9349920" y="1636560"/>
            <a:ext cx="2017080" cy="5846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262"/>
              <a:buFont typeface="Arial"/>
              <a:buNone/>
            </a:pPr>
            <a:r>
              <a:rPr b="0" i="0" lang="en-US" sz="2262" u="none" cap="none" strike="noStrike">
                <a:solidFill>
                  <a:srgbClr val="000000"/>
                </a:solidFill>
                <a:latin typeface="Times New Roman"/>
                <a:ea typeface="Times New Roman"/>
                <a:cs typeface="Times New Roman"/>
                <a:sym typeface="Times New Roman"/>
              </a:rPr>
              <a:t>M. Parimala</a:t>
            </a:r>
            <a:endParaRPr b="0" i="0" sz="2262" u="none" cap="none" strike="noStrike">
              <a:solidFill>
                <a:schemeClr val="dk1"/>
              </a:solidFill>
              <a:latin typeface="Arial"/>
              <a:ea typeface="Arial"/>
              <a:cs typeface="Arial"/>
              <a:sym typeface="Arial"/>
            </a:endParaRPr>
          </a:p>
          <a:p>
            <a:pPr indent="0" lvl="0" marL="0" marR="0" rtl="0" algn="ctr">
              <a:lnSpc>
                <a:spcPct val="90000"/>
              </a:lnSpc>
              <a:spcBef>
                <a:spcPts val="300"/>
              </a:spcBef>
              <a:spcAft>
                <a:spcPts val="0"/>
              </a:spcAft>
              <a:buClr>
                <a:srgbClr val="000000"/>
              </a:buClr>
              <a:buSzPts val="1044"/>
              <a:buFont typeface="Arial"/>
              <a:buNone/>
            </a:pPr>
            <a:r>
              <a:rPr b="0" i="0" lang="en-US" sz="1044" u="none" cap="none" strike="noStrike">
                <a:solidFill>
                  <a:srgbClr val="000000"/>
                </a:solidFill>
                <a:latin typeface="Times New Roman"/>
                <a:ea typeface="Times New Roman"/>
                <a:cs typeface="Times New Roman"/>
                <a:sym typeface="Times New Roman"/>
              </a:rPr>
              <a:t>Roll No. 204G1A0570</a:t>
            </a:r>
            <a:endParaRPr b="0" i="0" sz="1044"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Proposed</a:t>
            </a:r>
            <a:r>
              <a:rPr lang="en-US">
                <a:solidFill>
                  <a:schemeClr val="lt1"/>
                </a:solidFill>
                <a:latin typeface="Times New Roman"/>
                <a:ea typeface="Times New Roman"/>
                <a:cs typeface="Times New Roman"/>
                <a:sym typeface="Times New Roman"/>
              </a:rPr>
              <a:t> System</a:t>
            </a:r>
            <a:endParaRPr b="0" i="0" sz="2800" u="none" cap="none" strike="noStrike">
              <a:solidFill>
                <a:srgbClr val="000000"/>
              </a:solidFill>
              <a:latin typeface="Calibri"/>
              <a:ea typeface="Calibri"/>
              <a:cs typeface="Calibri"/>
              <a:sym typeface="Calibri"/>
            </a:endParaRPr>
          </a:p>
        </p:txBody>
      </p:sp>
      <p:sp>
        <p:nvSpPr>
          <p:cNvPr id="178" name="Google Shape;178;p34"/>
          <p:cNvSpPr txBox="1"/>
          <p:nvPr>
            <p:ph idx="4294967295" type="body"/>
          </p:nvPr>
        </p:nvSpPr>
        <p:spPr>
          <a:xfrm>
            <a:off x="199440" y="1097280"/>
            <a:ext cx="11778900" cy="5394600"/>
          </a:xfrm>
          <a:prstGeom prst="rect">
            <a:avLst/>
          </a:prstGeom>
          <a:noFill/>
          <a:ln>
            <a:noFill/>
          </a:ln>
        </p:spPr>
        <p:txBody>
          <a:bodyPr anchorCtr="0" anchor="t" bIns="45700" lIns="91425" spcFirstLastPara="1" rIns="91425" wrap="square" tIns="45700">
            <a:normAutofit/>
          </a:bodyPr>
          <a:lstStyle/>
          <a:p>
            <a:pPr indent="457200" lvl="0" marL="0" rtl="0" algn="just">
              <a:lnSpc>
                <a:spcPct val="100000"/>
              </a:lnSpc>
              <a:spcBef>
                <a:spcPts val="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To resolve the issues in the existing system our mobile application introduces a seamless integration between healthcare and technology by offering an interface that enables doctors to directly issue prescriptions linked to patient IDs. This integration ensures synchronization with the patient application, triggering automated reminders for timely medication intake. </a:t>
            </a:r>
            <a:endParaRPr>
              <a:solidFill>
                <a:srgbClr val="000000"/>
              </a:solidFill>
              <a:latin typeface="Times New Roman"/>
              <a:ea typeface="Times New Roman"/>
              <a:cs typeface="Times New Roman"/>
              <a:sym typeface="Times New Roman"/>
            </a:endParaRPr>
          </a:p>
          <a:p>
            <a:pPr indent="457200" lvl="0" marL="0" rtl="0" algn="just">
              <a:lnSpc>
                <a:spcPct val="100000"/>
              </a:lnSpc>
              <a:spcBef>
                <a:spcPts val="1000"/>
              </a:spcBef>
              <a:spcAft>
                <a:spcPts val="1000"/>
              </a:spcAft>
              <a:buNone/>
            </a:pPr>
            <a:r>
              <a:rPr lang="en-US">
                <a:solidFill>
                  <a:srgbClr val="000000"/>
                </a:solidFill>
                <a:latin typeface="Times New Roman"/>
                <a:ea typeface="Times New Roman"/>
                <a:cs typeface="Times New Roman"/>
                <a:sym typeface="Times New Roman"/>
              </a:rPr>
              <a:t>By aligning reminders with prescribed medications, the system eliminates ambiguities, providing patients with precise dosage instructions and schedules. </a:t>
            </a:r>
            <a:r>
              <a:rPr lang="en-US">
                <a:latin typeface="Times New Roman"/>
                <a:ea typeface="Times New Roman"/>
                <a:cs typeface="Times New Roman"/>
                <a:sym typeface="Times New Roman"/>
              </a:rPr>
              <a:t>The application incorporates features allowing patients to mark medicines as taken, cancel doses, or provide feedback, enhancing medication tracking and adherence.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Proposed System</a:t>
            </a:r>
            <a:endParaRPr b="0" i="0" sz="2800" u="none" cap="none" strike="noStrike">
              <a:solidFill>
                <a:srgbClr val="000000"/>
              </a:solidFill>
              <a:latin typeface="Calibri"/>
              <a:ea typeface="Calibri"/>
              <a:cs typeface="Calibri"/>
              <a:sym typeface="Calibri"/>
            </a:endParaRPr>
          </a:p>
        </p:txBody>
      </p:sp>
      <p:sp>
        <p:nvSpPr>
          <p:cNvPr id="184" name="Google Shape;184;p35"/>
          <p:cNvSpPr txBox="1"/>
          <p:nvPr>
            <p:ph idx="4294967295" type="body"/>
          </p:nvPr>
        </p:nvSpPr>
        <p:spPr>
          <a:xfrm>
            <a:off x="199440" y="1097280"/>
            <a:ext cx="11778900" cy="53946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SzPts val="1018"/>
              <a:buNone/>
            </a:pPr>
            <a:r>
              <a:rPr b="1" lang="en-US" sz="2806">
                <a:solidFill>
                  <a:srgbClr val="000000"/>
                </a:solidFill>
                <a:latin typeface="Times New Roman"/>
                <a:ea typeface="Times New Roman"/>
                <a:cs typeface="Times New Roman"/>
                <a:sym typeface="Times New Roman"/>
              </a:rPr>
              <a:t>The proposed system contains the following facilities over the present system</a:t>
            </a:r>
            <a:r>
              <a:rPr lang="en-US" sz="2806">
                <a:solidFill>
                  <a:srgbClr val="000000"/>
                </a:solidFill>
                <a:latin typeface="Times New Roman"/>
                <a:ea typeface="Times New Roman"/>
                <a:cs typeface="Times New Roman"/>
                <a:sym typeface="Times New Roman"/>
              </a:rPr>
              <a:t> </a:t>
            </a:r>
            <a:endParaRPr sz="2806">
              <a:solidFill>
                <a:srgbClr val="000000"/>
              </a:solidFill>
              <a:latin typeface="Times New Roman"/>
              <a:ea typeface="Times New Roman"/>
              <a:cs typeface="Times New Roman"/>
              <a:sym typeface="Times New Roman"/>
            </a:endParaRPr>
          </a:p>
          <a:p>
            <a:pPr indent="-406796" lvl="0" marL="457200" rtl="0" algn="just">
              <a:lnSpc>
                <a:spcPct val="80000"/>
              </a:lnSpc>
              <a:spcBef>
                <a:spcPts val="1000"/>
              </a:spcBef>
              <a:spcAft>
                <a:spcPts val="0"/>
              </a:spcAft>
              <a:buSzPts val="2806"/>
              <a:buFont typeface="Times New Roman"/>
              <a:buChar char="➢"/>
            </a:pPr>
            <a:r>
              <a:rPr lang="en-US" sz="2806">
                <a:latin typeface="Times New Roman"/>
                <a:ea typeface="Times New Roman"/>
                <a:cs typeface="Times New Roman"/>
                <a:sym typeface="Times New Roman"/>
              </a:rPr>
              <a:t>Automated reminders based on direct prescription integration enhance adherence by reducing the chances of missed doses.</a:t>
            </a:r>
            <a:endParaRPr sz="2806">
              <a:solidFill>
                <a:srgbClr val="000000"/>
              </a:solidFill>
              <a:latin typeface="Times New Roman"/>
              <a:ea typeface="Times New Roman"/>
              <a:cs typeface="Times New Roman"/>
              <a:sym typeface="Times New Roman"/>
            </a:endParaRPr>
          </a:p>
          <a:p>
            <a:pPr indent="-406796" lvl="0" marL="457200" rtl="0" algn="just">
              <a:lnSpc>
                <a:spcPct val="80000"/>
              </a:lnSpc>
              <a:spcBef>
                <a:spcPts val="1000"/>
              </a:spcBef>
              <a:spcAft>
                <a:spcPts val="0"/>
              </a:spcAft>
              <a:buSzPts val="2806"/>
              <a:buFont typeface="Times New Roman"/>
              <a:buChar char="➢"/>
            </a:pPr>
            <a:r>
              <a:rPr lang="en-US" sz="2806">
                <a:solidFill>
                  <a:srgbClr val="000000"/>
                </a:solidFill>
                <a:latin typeface="Times New Roman"/>
                <a:ea typeface="Times New Roman"/>
                <a:cs typeface="Times New Roman"/>
                <a:sym typeface="Times New Roman"/>
              </a:rPr>
              <a:t>The application establishes a direct and efficient communication channel between doctors and patients, promoting clearer instructions and feedback.</a:t>
            </a:r>
            <a:endParaRPr sz="2806">
              <a:solidFill>
                <a:srgbClr val="000000"/>
              </a:solidFill>
              <a:latin typeface="Times New Roman"/>
              <a:ea typeface="Times New Roman"/>
              <a:cs typeface="Times New Roman"/>
              <a:sym typeface="Times New Roman"/>
            </a:endParaRPr>
          </a:p>
          <a:p>
            <a:pPr indent="-406796" lvl="0" marL="457200" rtl="0" algn="just">
              <a:lnSpc>
                <a:spcPct val="80000"/>
              </a:lnSpc>
              <a:spcBef>
                <a:spcPts val="1000"/>
              </a:spcBef>
              <a:spcAft>
                <a:spcPts val="0"/>
              </a:spcAft>
              <a:buClr>
                <a:srgbClr val="000000"/>
              </a:buClr>
              <a:buSzPts val="2806"/>
              <a:buFont typeface="Times New Roman"/>
              <a:buChar char="➢"/>
            </a:pPr>
            <a:r>
              <a:rPr lang="en-US" sz="2806">
                <a:latin typeface="Times New Roman"/>
                <a:ea typeface="Times New Roman"/>
                <a:cs typeface="Times New Roman"/>
                <a:sym typeface="Times New Roman"/>
              </a:rPr>
              <a:t>Features like marking medicines as taken and cancelling doses provide real-time insights into patients' medication intake, aiding healthcare providers in monitoring progress.</a:t>
            </a:r>
            <a:endParaRPr sz="2806">
              <a:solidFill>
                <a:srgbClr val="000000"/>
              </a:solidFill>
              <a:latin typeface="Times New Roman"/>
              <a:ea typeface="Times New Roman"/>
              <a:cs typeface="Times New Roman"/>
              <a:sym typeface="Times New Roman"/>
            </a:endParaRPr>
          </a:p>
          <a:p>
            <a:pPr indent="-406796" lvl="0" marL="457200" rtl="0" algn="just">
              <a:lnSpc>
                <a:spcPct val="80000"/>
              </a:lnSpc>
              <a:spcBef>
                <a:spcPts val="1000"/>
              </a:spcBef>
              <a:spcAft>
                <a:spcPts val="1000"/>
              </a:spcAft>
              <a:buClr>
                <a:srgbClr val="000000"/>
              </a:buClr>
              <a:buSzPts val="2806"/>
              <a:buFont typeface="Times New Roman"/>
              <a:buChar char="➢"/>
            </a:pPr>
            <a:r>
              <a:rPr lang="en-US" sz="2806">
                <a:latin typeface="Times New Roman"/>
                <a:ea typeface="Times New Roman"/>
                <a:cs typeface="Times New Roman"/>
                <a:sym typeface="Times New Roman"/>
              </a:rPr>
              <a:t>Automation of reminders and direct prescription issuance saves time for both healthcare providers and patients, streamlining the prescription and adherence process.</a:t>
            </a:r>
            <a:endParaRPr sz="239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Planning</a:t>
            </a:r>
            <a:endParaRPr b="0" i="0" sz="2800" u="none" cap="none" strike="noStrike">
              <a:solidFill>
                <a:srgbClr val="000000"/>
              </a:solidFill>
              <a:latin typeface="Calibri"/>
              <a:ea typeface="Calibri"/>
              <a:cs typeface="Calibri"/>
              <a:sym typeface="Calibri"/>
            </a:endParaRPr>
          </a:p>
        </p:txBody>
      </p:sp>
      <p:sp>
        <p:nvSpPr>
          <p:cNvPr id="190" name="Google Shape;190;p36"/>
          <p:cNvSpPr txBox="1"/>
          <p:nvPr>
            <p:ph idx="4294967295" type="body"/>
          </p:nvPr>
        </p:nvSpPr>
        <p:spPr>
          <a:xfrm>
            <a:off x="206390" y="1059980"/>
            <a:ext cx="11778900" cy="53946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lang="en-US">
                <a:latin typeface="Times New Roman"/>
                <a:ea typeface="Times New Roman"/>
                <a:cs typeface="Times New Roman"/>
                <a:sym typeface="Times New Roman"/>
              </a:rPr>
              <a:t>Functional Requirements</a:t>
            </a:r>
            <a:endParaRPr b="1">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Including both doctors and patients, should have secure and reliable authentication mechanisms to access the application.</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A feature allowing admins to register doctors in the system, associating each doctors email and password.</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A system that automatically generates and sends reminders to patients based on the prescribed medication schedules.</a:t>
            </a:r>
            <a:endParaRPr>
              <a:latin typeface="Times New Roman"/>
              <a:ea typeface="Times New Roman"/>
              <a:cs typeface="Times New Roman"/>
              <a:sym typeface="Times New Roman"/>
            </a:endParaRPr>
          </a:p>
          <a:p>
            <a:pPr indent="0" lvl="0" marL="0" rtl="0" algn="l">
              <a:spcBef>
                <a:spcPts val="1000"/>
              </a:spcBef>
              <a:spcAft>
                <a:spcPts val="0"/>
              </a:spcAft>
              <a:buNone/>
            </a:pPr>
            <a:r>
              <a:rPr b="1" lang="en-US">
                <a:latin typeface="Times New Roman"/>
                <a:ea typeface="Times New Roman"/>
                <a:cs typeface="Times New Roman"/>
                <a:sym typeface="Times New Roman"/>
              </a:rPr>
              <a:t>Non Functional Requirements</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Mantainability</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Fault Tolerance</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Accessibility</a:t>
            </a:r>
            <a:endParaRPr>
              <a:latin typeface="Times New Roman"/>
              <a:ea typeface="Times New Roman"/>
              <a:cs typeface="Times New Roman"/>
              <a:sym typeface="Times New Roman"/>
            </a:endParaRPr>
          </a:p>
          <a:p>
            <a:pPr indent="0" lvl="0" marL="0" rtl="0" algn="just">
              <a:spcBef>
                <a:spcPts val="1000"/>
              </a:spcBef>
              <a:spcAft>
                <a:spcPts val="100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Planning</a:t>
            </a:r>
            <a:endParaRPr b="0" i="0" sz="2800" u="none" cap="none" strike="noStrike">
              <a:solidFill>
                <a:srgbClr val="000000"/>
              </a:solidFill>
              <a:latin typeface="Calibri"/>
              <a:ea typeface="Calibri"/>
              <a:cs typeface="Calibri"/>
              <a:sym typeface="Calibri"/>
            </a:endParaRPr>
          </a:p>
        </p:txBody>
      </p:sp>
      <p:sp>
        <p:nvSpPr>
          <p:cNvPr id="196" name="Google Shape;196;p37"/>
          <p:cNvSpPr txBox="1"/>
          <p:nvPr>
            <p:ph idx="4294967295" type="body"/>
          </p:nvPr>
        </p:nvSpPr>
        <p:spPr>
          <a:xfrm>
            <a:off x="199440" y="1097280"/>
            <a:ext cx="11778900" cy="5394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a:latin typeface="Times New Roman"/>
                <a:ea typeface="Times New Roman"/>
                <a:cs typeface="Times New Roman"/>
                <a:sym typeface="Times New Roman"/>
              </a:rPr>
              <a:t>System Requirements:</a:t>
            </a:r>
            <a:endParaRPr>
              <a:latin typeface="Times New Roman"/>
              <a:ea typeface="Times New Roman"/>
              <a:cs typeface="Times New Roman"/>
              <a:sym typeface="Times New Roman"/>
            </a:endParaRPr>
          </a:p>
          <a:p>
            <a:pPr indent="-254000" lvl="0" marL="228600" rtl="0" algn="just">
              <a:spcBef>
                <a:spcPts val="1000"/>
              </a:spcBef>
              <a:spcAft>
                <a:spcPts val="0"/>
              </a:spcAft>
              <a:buSzPts val="2800"/>
              <a:buFont typeface="Noto Sans Symbols"/>
              <a:buChar char="⮚"/>
            </a:pPr>
            <a:r>
              <a:rPr b="1" lang="en-US">
                <a:latin typeface="Times New Roman"/>
                <a:ea typeface="Times New Roman"/>
                <a:cs typeface="Times New Roman"/>
                <a:sym typeface="Times New Roman"/>
              </a:rPr>
              <a:t>Hardware Requirements:</a:t>
            </a:r>
            <a:endParaRPr>
              <a:latin typeface="Times New Roman"/>
              <a:ea typeface="Times New Roman"/>
              <a:cs typeface="Times New Roman"/>
              <a:sym typeface="Times New Roman"/>
            </a:endParaRPr>
          </a:p>
          <a:p>
            <a:pPr indent="0" lvl="0" marL="0" rtl="0" algn="just">
              <a:spcBef>
                <a:spcPts val="1000"/>
              </a:spcBef>
              <a:spcAft>
                <a:spcPts val="0"/>
              </a:spcAft>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RAM : 8GB  </a:t>
            </a:r>
            <a:endParaRPr>
              <a:latin typeface="Times New Roman"/>
              <a:ea typeface="Times New Roman"/>
              <a:cs typeface="Times New Roman"/>
              <a:sym typeface="Times New Roman"/>
            </a:endParaRPr>
          </a:p>
          <a:p>
            <a:pPr indent="0" lvl="0" marL="0" rtl="0" algn="just">
              <a:spcBef>
                <a:spcPts val="1000"/>
              </a:spcBef>
              <a:spcAft>
                <a:spcPts val="0"/>
              </a:spcAft>
              <a:buNone/>
            </a:pPr>
            <a:r>
              <a:rPr lang="en-US">
                <a:latin typeface="Times New Roman"/>
                <a:ea typeface="Times New Roman"/>
                <a:cs typeface="Times New Roman"/>
                <a:sym typeface="Times New Roman"/>
              </a:rPr>
              <a:t>    Hard Disk : 1TB</a:t>
            </a:r>
            <a:endParaRPr>
              <a:latin typeface="Times New Roman"/>
              <a:ea typeface="Times New Roman"/>
              <a:cs typeface="Times New Roman"/>
              <a:sym typeface="Times New Roman"/>
            </a:endParaRPr>
          </a:p>
          <a:p>
            <a:pPr indent="0" lvl="0" marL="0" rtl="0" algn="just">
              <a:spcBef>
                <a:spcPts val="1000"/>
              </a:spcBef>
              <a:spcAft>
                <a:spcPts val="0"/>
              </a:spcAft>
              <a:buNone/>
            </a:pPr>
            <a:r>
              <a:rPr lang="en-US">
                <a:latin typeface="Times New Roman"/>
                <a:ea typeface="Times New Roman"/>
                <a:cs typeface="Times New Roman"/>
                <a:sym typeface="Times New Roman"/>
              </a:rPr>
              <a:t>    Processor: i5 and above</a:t>
            </a:r>
            <a:endParaRPr>
              <a:latin typeface="Times New Roman"/>
              <a:ea typeface="Times New Roman"/>
              <a:cs typeface="Times New Roman"/>
              <a:sym typeface="Times New Roman"/>
            </a:endParaRPr>
          </a:p>
          <a:p>
            <a:pPr indent="-254000" lvl="0" marL="228600" rtl="0" algn="just">
              <a:spcBef>
                <a:spcPts val="1000"/>
              </a:spcBef>
              <a:spcAft>
                <a:spcPts val="0"/>
              </a:spcAft>
              <a:buSzPts val="2800"/>
              <a:buFont typeface="Noto Sans Symbols"/>
              <a:buChar char="⮚"/>
            </a:pPr>
            <a:r>
              <a:rPr b="1" lang="en-US">
                <a:latin typeface="Times New Roman"/>
                <a:ea typeface="Times New Roman"/>
                <a:cs typeface="Times New Roman"/>
                <a:sym typeface="Times New Roman"/>
              </a:rPr>
              <a:t>Software Requirements:</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   IDE : Visual Studio Code </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   P</a:t>
            </a:r>
            <a:r>
              <a:rPr lang="en-US">
                <a:latin typeface="Times New Roman"/>
                <a:ea typeface="Times New Roman"/>
                <a:cs typeface="Times New Roman"/>
                <a:sym typeface="Times New Roman"/>
              </a:rPr>
              <a:t>lugin</a:t>
            </a:r>
            <a:r>
              <a:rPr lang="en-US">
                <a:latin typeface="Times New Roman"/>
                <a:ea typeface="Times New Roman"/>
                <a:cs typeface="Times New Roman"/>
                <a:sym typeface="Times New Roman"/>
              </a:rPr>
              <a:t> : Dart</a:t>
            </a:r>
            <a:r>
              <a:rPr lang="en-US">
                <a:latin typeface="Times New Roman"/>
                <a:ea typeface="Times New Roman"/>
                <a:cs typeface="Times New Roman"/>
                <a:sym typeface="Times New Roman"/>
              </a:rPr>
              <a:t>, Flutter</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   SDK : Flutter</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   Database : Firebase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Planning</a:t>
            </a:r>
            <a:endParaRPr b="0" i="0" sz="2800" u="none" cap="none" strike="noStrike">
              <a:solidFill>
                <a:srgbClr val="000000"/>
              </a:solidFill>
              <a:latin typeface="Calibri"/>
              <a:ea typeface="Calibri"/>
              <a:cs typeface="Calibri"/>
              <a:sym typeface="Calibri"/>
            </a:endParaRPr>
          </a:p>
        </p:txBody>
      </p:sp>
      <p:sp>
        <p:nvSpPr>
          <p:cNvPr id="202" name="Google Shape;202;p38"/>
          <p:cNvSpPr txBox="1"/>
          <p:nvPr>
            <p:ph idx="4294967295" type="body"/>
          </p:nvPr>
        </p:nvSpPr>
        <p:spPr>
          <a:xfrm>
            <a:off x="206390" y="1059980"/>
            <a:ext cx="11778900" cy="53946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b="1" lang="en-US">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This project uses Agile methodology. In that we use scrum agile methodology.</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Scrum is characterized by cycles or stages of development, known as sprints.</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It has four stages: Planning, Implementation, Testing and review. </a:t>
            </a:r>
            <a:endParaRPr>
              <a:latin typeface="Times New Roman"/>
              <a:ea typeface="Times New Roman"/>
              <a:cs typeface="Times New Roman"/>
              <a:sym typeface="Times New Roman"/>
            </a:endParaRPr>
          </a:p>
          <a:p>
            <a:pPr indent="0" lvl="0" marL="0" rtl="0" algn="just">
              <a:spcBef>
                <a:spcPts val="1000"/>
              </a:spcBef>
              <a:spcAft>
                <a:spcPts val="0"/>
              </a:spcAft>
              <a:buNone/>
            </a:pPr>
            <a:r>
              <a:rPr b="1" lang="en-US">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This Methodology has ability to change and adapt with and satisfy the changing needs in short term.</a:t>
            </a:r>
            <a:endParaRPr>
              <a:latin typeface="Times New Roman"/>
              <a:ea typeface="Times New Roman"/>
              <a:cs typeface="Times New Roman"/>
              <a:sym typeface="Times New Roman"/>
            </a:endParaRPr>
          </a:p>
          <a:p>
            <a:pPr indent="-406400" lvl="0" marL="457200" rtl="0" algn="just">
              <a:spcBef>
                <a:spcPts val="1000"/>
              </a:spcBef>
              <a:spcAft>
                <a:spcPts val="1000"/>
              </a:spcAft>
              <a:buSzPts val="2800"/>
              <a:buFont typeface="Times New Roman"/>
              <a:buChar char="➢"/>
            </a:pPr>
            <a:r>
              <a:rPr lang="en-US">
                <a:latin typeface="Times New Roman"/>
                <a:ea typeface="Times New Roman"/>
                <a:cs typeface="Times New Roman"/>
                <a:sym typeface="Times New Roman"/>
              </a:rPr>
              <a:t>Requires less documentation.</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Planning</a:t>
            </a:r>
            <a:endParaRPr b="0" i="0" sz="2800" u="none" cap="none" strike="noStrike">
              <a:solidFill>
                <a:srgbClr val="000000"/>
              </a:solidFill>
              <a:latin typeface="Calibri"/>
              <a:ea typeface="Calibri"/>
              <a:cs typeface="Calibri"/>
              <a:sym typeface="Calibri"/>
            </a:endParaRPr>
          </a:p>
        </p:txBody>
      </p:sp>
      <p:sp>
        <p:nvSpPr>
          <p:cNvPr id="208" name="Google Shape;208;p39"/>
          <p:cNvSpPr txBox="1"/>
          <p:nvPr>
            <p:ph idx="4294967295" type="body"/>
          </p:nvPr>
        </p:nvSpPr>
        <p:spPr>
          <a:xfrm>
            <a:off x="206400" y="1211325"/>
            <a:ext cx="11778900" cy="52434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b="1" lang="en-US">
                <a:latin typeface="Times New Roman"/>
                <a:ea typeface="Times New Roman"/>
                <a:cs typeface="Times New Roman"/>
                <a:sym typeface="Times New Roman"/>
              </a:rPr>
              <a:t>User Registration and Authentication</a:t>
            </a:r>
            <a:endParaRPr b="1">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This module manages user registration for both doctors and patients.</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Patients provide their personal information including phone number, name, age, and Aadhar number during registration.</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Upon registration, patients are assigned a unique Patient ID.</a:t>
            </a:r>
            <a:endParaRPr>
              <a:latin typeface="Times New Roman"/>
              <a:ea typeface="Times New Roman"/>
              <a:cs typeface="Times New Roman"/>
              <a:sym typeface="Times New Roman"/>
            </a:endParaRPr>
          </a:p>
          <a:p>
            <a:pPr indent="-406400" lvl="0" marL="457200" rtl="0" algn="just">
              <a:spcBef>
                <a:spcPts val="1000"/>
              </a:spcBef>
              <a:spcAft>
                <a:spcPts val="1000"/>
              </a:spcAft>
              <a:buSzPts val="2800"/>
              <a:buFont typeface="Times New Roman"/>
              <a:buChar char="➢"/>
            </a:pPr>
            <a:r>
              <a:rPr lang="en-US">
                <a:latin typeface="Times New Roman"/>
                <a:ea typeface="Times New Roman"/>
                <a:cs typeface="Times New Roman"/>
                <a:sym typeface="Times New Roman"/>
              </a:rPr>
              <a:t>Authentication mechanisms ensure secure access to the system for registered users.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Planning</a:t>
            </a:r>
            <a:endParaRPr b="0" i="0" sz="2800" u="none" cap="none" strike="noStrike">
              <a:solidFill>
                <a:srgbClr val="000000"/>
              </a:solidFill>
              <a:latin typeface="Calibri"/>
              <a:ea typeface="Calibri"/>
              <a:cs typeface="Calibri"/>
              <a:sym typeface="Calibri"/>
            </a:endParaRPr>
          </a:p>
        </p:txBody>
      </p:sp>
      <p:sp>
        <p:nvSpPr>
          <p:cNvPr id="214" name="Google Shape;214;p40"/>
          <p:cNvSpPr txBox="1"/>
          <p:nvPr>
            <p:ph idx="4294967295" type="body"/>
          </p:nvPr>
        </p:nvSpPr>
        <p:spPr>
          <a:xfrm>
            <a:off x="206400" y="1211325"/>
            <a:ext cx="11778900" cy="52434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b="1" lang="en-US">
                <a:latin typeface="Times New Roman"/>
                <a:ea typeface="Times New Roman"/>
                <a:cs typeface="Times New Roman"/>
                <a:sym typeface="Times New Roman"/>
              </a:rPr>
              <a:t>Doctor Interface</a:t>
            </a:r>
            <a:endParaRPr b="1">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This module provides a user interface for doctors to manage medication reminders and prescriptions.</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Doctors can log in using their credentials and access features to prescribe medications and set reminders for patients.</a:t>
            </a:r>
            <a:endParaRPr>
              <a:latin typeface="Times New Roman"/>
              <a:ea typeface="Times New Roman"/>
              <a:cs typeface="Times New Roman"/>
              <a:sym typeface="Times New Roman"/>
            </a:endParaRPr>
          </a:p>
          <a:p>
            <a:pPr indent="-406400" lvl="0" marL="457200" rtl="0" algn="just">
              <a:spcBef>
                <a:spcPts val="1000"/>
              </a:spcBef>
              <a:spcAft>
                <a:spcPts val="1000"/>
              </a:spcAft>
              <a:buSzPts val="2800"/>
              <a:buFont typeface="Times New Roman"/>
              <a:buChar char="➢"/>
            </a:pPr>
            <a:r>
              <a:rPr lang="en-US">
                <a:latin typeface="Times New Roman"/>
                <a:ea typeface="Times New Roman"/>
                <a:cs typeface="Times New Roman"/>
                <a:sym typeface="Times New Roman"/>
              </a:rPr>
              <a:t>It includes options to search for patients by their Patient IDs and add family members for monitoring.</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Planning</a:t>
            </a:r>
            <a:endParaRPr b="0" i="0" sz="2800" u="none" cap="none" strike="noStrike">
              <a:solidFill>
                <a:srgbClr val="000000"/>
              </a:solidFill>
              <a:latin typeface="Calibri"/>
              <a:ea typeface="Calibri"/>
              <a:cs typeface="Calibri"/>
              <a:sym typeface="Calibri"/>
            </a:endParaRPr>
          </a:p>
        </p:txBody>
      </p:sp>
      <p:sp>
        <p:nvSpPr>
          <p:cNvPr id="220" name="Google Shape;220;p41"/>
          <p:cNvSpPr txBox="1"/>
          <p:nvPr>
            <p:ph idx="4294967295" type="body"/>
          </p:nvPr>
        </p:nvSpPr>
        <p:spPr>
          <a:xfrm>
            <a:off x="206550" y="1267225"/>
            <a:ext cx="11778900" cy="52434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b="1" lang="en-US">
                <a:latin typeface="Times New Roman"/>
                <a:ea typeface="Times New Roman"/>
                <a:cs typeface="Times New Roman"/>
                <a:sym typeface="Times New Roman"/>
              </a:rPr>
              <a:t>Medication Prescribing and Reminder Setting</a:t>
            </a:r>
            <a:endParaRPr b="1">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This module enables doctors to prescribe medications and set reminder schedules.</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Doctors can link prescriptions to patient IDs, specifying medication details and dosage instructions.</a:t>
            </a:r>
            <a:endParaRPr>
              <a:latin typeface="Times New Roman"/>
              <a:ea typeface="Times New Roman"/>
              <a:cs typeface="Times New Roman"/>
              <a:sym typeface="Times New Roman"/>
            </a:endParaRPr>
          </a:p>
          <a:p>
            <a:pPr indent="-406400" lvl="0" marL="457200" rtl="0" algn="just">
              <a:spcBef>
                <a:spcPts val="1000"/>
              </a:spcBef>
              <a:spcAft>
                <a:spcPts val="1000"/>
              </a:spcAft>
              <a:buSzPts val="2800"/>
              <a:buFont typeface="Times New Roman"/>
              <a:buChar char="➢"/>
            </a:pPr>
            <a:r>
              <a:rPr lang="en-US">
                <a:latin typeface="Times New Roman"/>
                <a:ea typeface="Times New Roman"/>
                <a:cs typeface="Times New Roman"/>
                <a:sym typeface="Times New Roman"/>
              </a:rPr>
              <a:t>Reminder settings are directly integrated with prescription issuance, ensuring that patients receive timely notifications.</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Planning</a:t>
            </a:r>
            <a:endParaRPr b="0" i="0" sz="2800" u="none" cap="none" strike="noStrike">
              <a:solidFill>
                <a:srgbClr val="000000"/>
              </a:solidFill>
              <a:latin typeface="Calibri"/>
              <a:ea typeface="Calibri"/>
              <a:cs typeface="Calibri"/>
              <a:sym typeface="Calibri"/>
            </a:endParaRPr>
          </a:p>
        </p:txBody>
      </p:sp>
      <p:sp>
        <p:nvSpPr>
          <p:cNvPr id="226" name="Google Shape;226;p42"/>
          <p:cNvSpPr txBox="1"/>
          <p:nvPr>
            <p:ph idx="4294967295" type="body"/>
          </p:nvPr>
        </p:nvSpPr>
        <p:spPr>
          <a:xfrm>
            <a:off x="206550" y="1267225"/>
            <a:ext cx="11778900" cy="52434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b="1" lang="en-US">
                <a:latin typeface="Times New Roman"/>
                <a:ea typeface="Times New Roman"/>
                <a:cs typeface="Times New Roman"/>
                <a:sym typeface="Times New Roman"/>
              </a:rPr>
              <a:t>Patient Mobile Application</a:t>
            </a:r>
            <a:endParaRPr b="1">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This module provides a mobile application interface for patients to receive medication reminders and manage prescriptions.</a:t>
            </a:r>
            <a:endParaRPr>
              <a:latin typeface="Times New Roman"/>
              <a:ea typeface="Times New Roman"/>
              <a:cs typeface="Times New Roman"/>
              <a:sym typeface="Times New Roman"/>
            </a:endParaRPr>
          </a:p>
          <a:p>
            <a:pPr indent="-406400" lvl="0" marL="457200" rtl="0" algn="just">
              <a:spcBef>
                <a:spcPts val="1000"/>
              </a:spcBef>
              <a:spcAft>
                <a:spcPts val="0"/>
              </a:spcAft>
              <a:buSzPts val="2800"/>
              <a:buFont typeface="Times New Roman"/>
              <a:buChar char="➢"/>
            </a:pPr>
            <a:r>
              <a:rPr lang="en-US">
                <a:latin typeface="Times New Roman"/>
                <a:ea typeface="Times New Roman"/>
                <a:cs typeface="Times New Roman"/>
                <a:sym typeface="Times New Roman"/>
              </a:rPr>
              <a:t>Patients log in using their credentials or Patient IDs assigned during registration.</a:t>
            </a:r>
            <a:endParaRPr>
              <a:latin typeface="Times New Roman"/>
              <a:ea typeface="Times New Roman"/>
              <a:cs typeface="Times New Roman"/>
              <a:sym typeface="Times New Roman"/>
            </a:endParaRPr>
          </a:p>
          <a:p>
            <a:pPr indent="-406400" lvl="0" marL="457200" rtl="0" algn="just">
              <a:spcBef>
                <a:spcPts val="1000"/>
              </a:spcBef>
              <a:spcAft>
                <a:spcPts val="1000"/>
              </a:spcAft>
              <a:buSzPts val="2800"/>
              <a:buFont typeface="Times New Roman"/>
              <a:buChar char="➢"/>
            </a:pPr>
            <a:r>
              <a:rPr lang="en-US">
                <a:latin typeface="Times New Roman"/>
                <a:ea typeface="Times New Roman"/>
                <a:cs typeface="Times New Roman"/>
                <a:sym typeface="Times New Roman"/>
              </a:rPr>
              <a:t>The application syncs with the doctor's interface to display prescribed medications and reminder schedules.</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Planning</a:t>
            </a:r>
            <a:endParaRPr b="0" i="0" sz="2800" u="none" cap="none" strike="noStrike">
              <a:solidFill>
                <a:srgbClr val="000000"/>
              </a:solidFill>
              <a:latin typeface="Calibri"/>
              <a:ea typeface="Calibri"/>
              <a:cs typeface="Calibri"/>
              <a:sym typeface="Calibri"/>
            </a:endParaRPr>
          </a:p>
        </p:txBody>
      </p:sp>
      <p:sp>
        <p:nvSpPr>
          <p:cNvPr id="232" name="Google Shape;232;p43"/>
          <p:cNvSpPr txBox="1"/>
          <p:nvPr>
            <p:ph idx="4294967295" type="body"/>
          </p:nvPr>
        </p:nvSpPr>
        <p:spPr>
          <a:xfrm>
            <a:off x="206550" y="1062225"/>
            <a:ext cx="11778900" cy="52434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b="1" lang="en-US">
                <a:latin typeface="Times New Roman"/>
                <a:ea typeface="Times New Roman"/>
                <a:cs typeface="Times New Roman"/>
                <a:sym typeface="Times New Roman"/>
              </a:rPr>
              <a:t>Work Schedule</a:t>
            </a:r>
            <a:endParaRPr b="1">
              <a:latin typeface="Times New Roman"/>
              <a:ea typeface="Times New Roman"/>
              <a:cs typeface="Times New Roman"/>
              <a:sym typeface="Times New Roman"/>
            </a:endParaRPr>
          </a:p>
          <a:p>
            <a:pPr indent="0" lvl="0" marL="0" rtl="0" algn="just">
              <a:spcBef>
                <a:spcPts val="1000"/>
              </a:spcBef>
              <a:spcAft>
                <a:spcPts val="1000"/>
              </a:spcAft>
              <a:buNone/>
            </a:pPr>
            <a:r>
              <a:t/>
            </a:r>
            <a:endParaRPr b="1">
              <a:latin typeface="Times New Roman"/>
              <a:ea typeface="Times New Roman"/>
              <a:cs typeface="Times New Roman"/>
              <a:sym typeface="Times New Roman"/>
            </a:endParaRPr>
          </a:p>
        </p:txBody>
      </p:sp>
      <p:graphicFrame>
        <p:nvGraphicFramePr>
          <p:cNvPr id="233" name="Google Shape;233;p43"/>
          <p:cNvGraphicFramePr/>
          <p:nvPr/>
        </p:nvGraphicFramePr>
        <p:xfrm>
          <a:off x="204835" y="1892808"/>
          <a:ext cx="3000000" cy="3000000"/>
        </p:xfrm>
        <a:graphic>
          <a:graphicData uri="http://schemas.openxmlformats.org/drawingml/2006/table">
            <a:tbl>
              <a:tblPr bandRow="1" firstRow="1">
                <a:noFill/>
                <a:tableStyleId>{0CCAD105-2C62-4356-9EE6-E8F7296468FC}</a:tableStyleId>
              </a:tblPr>
              <a:tblGrid>
                <a:gridCol w="1041000"/>
                <a:gridCol w="6814900"/>
                <a:gridCol w="3926425"/>
              </a:tblGrid>
              <a:tr h="370850">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S.No</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 Development Stage</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Duration</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1.</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Domain and Title</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1 week</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2.</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Literature Survey</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solidFill>
                      <a:srgbClr val="D0DEEF"/>
                    </a:solidFill>
                  </a:tcPr>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a:latin typeface="Times New Roman"/>
                          <a:ea typeface="Times New Roman"/>
                          <a:cs typeface="Times New Roman"/>
                          <a:sym typeface="Times New Roman"/>
                        </a:rPr>
                        <a:t>1</a:t>
                      </a:r>
                      <a:r>
                        <a:rPr lang="en-US" sz="2400" u="none" cap="none" strike="noStrike">
                          <a:solidFill>
                            <a:srgbClr val="000000"/>
                          </a:solidFill>
                          <a:latin typeface="Times New Roman"/>
                          <a:ea typeface="Times New Roman"/>
                          <a:cs typeface="Times New Roman"/>
                          <a:sym typeface="Times New Roman"/>
                        </a:rPr>
                        <a:t> week</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3.</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Planning</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1 week</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4.</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Design</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a:latin typeface="Times New Roman"/>
                          <a:ea typeface="Times New Roman"/>
                          <a:cs typeface="Times New Roman"/>
                          <a:sym typeface="Times New Roman"/>
                        </a:rPr>
                        <a:t>2</a:t>
                      </a:r>
                      <a:r>
                        <a:rPr lang="en-US" sz="2400" u="none" cap="none" strike="noStrike">
                          <a:solidFill>
                            <a:srgbClr val="000000"/>
                          </a:solidFill>
                          <a:latin typeface="Times New Roman"/>
                          <a:ea typeface="Times New Roman"/>
                          <a:cs typeface="Times New Roman"/>
                          <a:sym typeface="Times New Roman"/>
                        </a:rPr>
                        <a:t> weeks</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5. </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Requirements Gathering</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1 week</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6.</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Testing</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a:latin typeface="Times New Roman"/>
                          <a:ea typeface="Times New Roman"/>
                          <a:cs typeface="Times New Roman"/>
                          <a:sym typeface="Times New Roman"/>
                        </a:rPr>
                        <a:t>2</a:t>
                      </a:r>
                      <a:r>
                        <a:rPr lang="en-US" sz="2400" u="none" cap="none" strike="noStrike">
                          <a:solidFill>
                            <a:srgbClr val="000000"/>
                          </a:solidFill>
                          <a:latin typeface="Times New Roman"/>
                          <a:ea typeface="Times New Roman"/>
                          <a:cs typeface="Times New Roman"/>
                          <a:sym typeface="Times New Roman"/>
                        </a:rPr>
                        <a:t> weeks</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7.</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Implementation</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rgbClr val="000000"/>
                        </a:buClr>
                        <a:buSzPts val="2400"/>
                        <a:buFont typeface="Noto Sans Symbols"/>
                        <a:buNone/>
                      </a:pPr>
                      <a:r>
                        <a:rPr lang="en-US" sz="2400" u="none" cap="none" strike="noStrike">
                          <a:solidFill>
                            <a:srgbClr val="000000"/>
                          </a:solidFill>
                          <a:latin typeface="Times New Roman"/>
                          <a:ea typeface="Times New Roman"/>
                          <a:cs typeface="Times New Roman"/>
                          <a:sym typeface="Times New Roman"/>
                        </a:rPr>
                        <a:t>4 weeks</a:t>
                      </a:r>
                      <a:endParaRPr sz="2400" u="none" cap="none" strike="noStrike">
                        <a:solidFill>
                          <a:srgbClr val="000000"/>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Comments</a:t>
            </a:r>
            <a:endParaRPr b="0" i="0" sz="4400" u="none" cap="none" strike="noStrike">
              <a:solidFill>
                <a:srgbClr val="000000"/>
              </a:solidFill>
              <a:latin typeface="Calibri"/>
              <a:ea typeface="Calibri"/>
              <a:cs typeface="Calibri"/>
              <a:sym typeface="Calibri"/>
            </a:endParaRPr>
          </a:p>
        </p:txBody>
      </p:sp>
      <p:sp>
        <p:nvSpPr>
          <p:cNvPr id="130" name="Google Shape;130;p26"/>
          <p:cNvSpPr txBox="1"/>
          <p:nvPr>
            <p:ph idx="4294967295" type="body"/>
          </p:nvPr>
        </p:nvSpPr>
        <p:spPr>
          <a:xfrm>
            <a:off x="199440" y="1097280"/>
            <a:ext cx="11778840" cy="5394600"/>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0"/>
              </a:spcBef>
              <a:spcAft>
                <a:spcPts val="0"/>
              </a:spcAft>
              <a:buClr>
                <a:srgbClr val="000000"/>
              </a:buClr>
              <a:buSzPts val="2802"/>
              <a:buFont typeface="Arial"/>
              <a:buChar char="•"/>
            </a:pPr>
            <a:r>
              <a:rPr lang="en-US">
                <a:latin typeface="Times New Roman"/>
                <a:ea typeface="Times New Roman"/>
                <a:cs typeface="Times New Roman"/>
                <a:sym typeface="Times New Roman"/>
              </a:rPr>
              <a:t>Improve your tentative app screenshots</a:t>
            </a:r>
            <a:endParaRPr/>
          </a:p>
          <a:p>
            <a:pPr indent="-457200" lvl="0" marL="457200" rtl="0" algn="just">
              <a:lnSpc>
                <a:spcPct val="100000"/>
              </a:lnSpc>
              <a:spcBef>
                <a:spcPts val="1000"/>
              </a:spcBef>
              <a:spcAft>
                <a:spcPts val="0"/>
              </a:spcAft>
              <a:buClr>
                <a:srgbClr val="000000"/>
              </a:buClr>
              <a:buSzPts val="2802"/>
              <a:buFont typeface="Arial"/>
              <a:buChar char="•"/>
            </a:pPr>
            <a:r>
              <a:rPr lang="en-US">
                <a:latin typeface="Times New Roman"/>
                <a:ea typeface="Times New Roman"/>
                <a:cs typeface="Times New Roman"/>
                <a:sym typeface="Times New Roman"/>
              </a:rPr>
              <a:t>Add future extension</a:t>
            </a:r>
            <a:endParaRPr>
              <a:latin typeface="Times New Roman"/>
              <a:ea typeface="Times New Roman"/>
              <a:cs typeface="Times New Roman"/>
              <a:sym typeface="Times New Roman"/>
            </a:endParaRPr>
          </a:p>
          <a:p>
            <a:pPr indent="-406400" lvl="0" marL="457200" rtl="0" algn="just">
              <a:lnSpc>
                <a:spcPct val="10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How to Authenticate Doctors and Patients</a:t>
            </a:r>
            <a:endParaRPr>
              <a:latin typeface="Times New Roman"/>
              <a:ea typeface="Times New Roman"/>
              <a:cs typeface="Times New Roman"/>
              <a:sym typeface="Times New Roman"/>
            </a:endParaRPr>
          </a:p>
          <a:p>
            <a:pPr indent="-406400" lvl="0" marL="457200" rtl="0" algn="just">
              <a:lnSpc>
                <a:spcPct val="10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Add Aadhar Field in Patient Registration form</a:t>
            </a:r>
            <a:endParaRPr>
              <a:latin typeface="Times New Roman"/>
              <a:ea typeface="Times New Roman"/>
              <a:cs typeface="Times New Roman"/>
              <a:sym typeface="Times New Roman"/>
            </a:endParaRPr>
          </a:p>
          <a:p>
            <a:pPr indent="0" lvl="0" marL="457200" rtl="0" algn="just">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b="0" i="0" lang="en-US" u="none" cap="none" strike="noStrike">
                <a:solidFill>
                  <a:schemeClr val="lt1"/>
                </a:solidFill>
                <a:latin typeface="Times New Roman"/>
                <a:ea typeface="Times New Roman"/>
                <a:cs typeface="Times New Roman"/>
                <a:sym typeface="Times New Roman"/>
              </a:rPr>
              <a:t>Design</a:t>
            </a:r>
            <a:endParaRPr b="0" i="0" sz="2800" u="none" cap="none" strike="noStrike">
              <a:solidFill>
                <a:srgbClr val="000000"/>
              </a:solidFill>
              <a:latin typeface="Calibri"/>
              <a:ea typeface="Calibri"/>
              <a:cs typeface="Calibri"/>
              <a:sym typeface="Calibri"/>
            </a:endParaRPr>
          </a:p>
        </p:txBody>
      </p:sp>
      <p:sp>
        <p:nvSpPr>
          <p:cNvPr id="239" name="Google Shape;239;p44"/>
          <p:cNvSpPr txBox="1"/>
          <p:nvPr>
            <p:ph idx="4294967295" type="body"/>
          </p:nvPr>
        </p:nvSpPr>
        <p:spPr>
          <a:xfrm>
            <a:off x="199440" y="1097280"/>
            <a:ext cx="11778840" cy="5394600"/>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90000"/>
              </a:lnSpc>
              <a:spcBef>
                <a:spcPts val="0"/>
              </a:spcBef>
              <a:spcAft>
                <a:spcPts val="0"/>
              </a:spcAft>
              <a:buClr>
                <a:srgbClr val="000000"/>
              </a:buClr>
              <a:buSzPts val="2800"/>
              <a:buNone/>
            </a:pPr>
            <a:r>
              <a:rPr lang="en-US">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rPr lang="en-US">
                <a:solidFill>
                  <a:srgbClr val="000000"/>
                </a:solidFill>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sz="1400">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rPr lang="en-US" sz="1400">
                <a:solidFill>
                  <a:srgbClr val="000000"/>
                </a:solidFill>
                <a:latin typeface="Times New Roman"/>
                <a:ea typeface="Times New Roman"/>
                <a:cs typeface="Times New Roman"/>
                <a:sym typeface="Times New Roman"/>
              </a:rPr>
              <a:t>                 Hospital</a:t>
            </a:r>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rPr lang="en-US">
                <a:solidFill>
                  <a:srgbClr val="000000"/>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rgbClr val="000000"/>
              </a:buClr>
              <a:buSzPts val="2800"/>
              <a:buNone/>
            </a:pPr>
            <a:r>
              <a:rPr lang="en-US">
                <a:solidFill>
                  <a:srgbClr val="000000"/>
                </a:solidFill>
                <a:latin typeface="Times New Roman"/>
                <a:ea typeface="Times New Roman"/>
                <a:cs typeface="Times New Roman"/>
                <a:sym typeface="Times New Roman"/>
              </a:rPr>
              <a:t>         </a:t>
            </a:r>
            <a:r>
              <a:rPr lang="en-US" sz="1400">
                <a:solidFill>
                  <a:srgbClr val="000000"/>
                </a:solidFill>
                <a:latin typeface="Times New Roman"/>
                <a:ea typeface="Times New Roman"/>
                <a:cs typeface="Times New Roman"/>
                <a:sym typeface="Times New Roman"/>
              </a:rPr>
              <a:t>Patient</a:t>
            </a:r>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p:txBody>
      </p:sp>
      <p:sp>
        <p:nvSpPr>
          <p:cNvPr id="240" name="Google Shape;240;p44"/>
          <p:cNvSpPr/>
          <p:nvPr/>
        </p:nvSpPr>
        <p:spPr>
          <a:xfrm>
            <a:off x="1150071" y="1885361"/>
            <a:ext cx="414778" cy="414779"/>
          </a:xfrm>
          <a:prstGeom prst="flowChartConnector">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241" name="Google Shape;241;p44"/>
          <p:cNvCxnSpPr/>
          <p:nvPr/>
        </p:nvCxnSpPr>
        <p:spPr>
          <a:xfrm>
            <a:off x="1366887" y="2300140"/>
            <a:ext cx="0" cy="377072"/>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242" name="Google Shape;242;p44"/>
          <p:cNvCxnSpPr/>
          <p:nvPr/>
        </p:nvCxnSpPr>
        <p:spPr>
          <a:xfrm flipH="1">
            <a:off x="1055802" y="2677212"/>
            <a:ext cx="311085" cy="386499"/>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243" name="Google Shape;243;p44"/>
          <p:cNvCxnSpPr/>
          <p:nvPr/>
        </p:nvCxnSpPr>
        <p:spPr>
          <a:xfrm>
            <a:off x="1366887" y="2677212"/>
            <a:ext cx="292231" cy="386499"/>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244" name="Google Shape;244;p44"/>
          <p:cNvCxnSpPr/>
          <p:nvPr/>
        </p:nvCxnSpPr>
        <p:spPr>
          <a:xfrm>
            <a:off x="820132" y="2328420"/>
            <a:ext cx="1093509"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45" name="Google Shape;245;p44"/>
          <p:cNvSpPr/>
          <p:nvPr/>
        </p:nvSpPr>
        <p:spPr>
          <a:xfrm>
            <a:off x="1150071" y="4025245"/>
            <a:ext cx="509047" cy="386499"/>
          </a:xfrm>
          <a:prstGeom prst="flowChartConnector">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246" name="Google Shape;246;p44"/>
          <p:cNvCxnSpPr>
            <a:stCxn id="245" idx="4"/>
          </p:cNvCxnSpPr>
          <p:nvPr/>
        </p:nvCxnSpPr>
        <p:spPr>
          <a:xfrm>
            <a:off x="1404595" y="4411744"/>
            <a:ext cx="0" cy="3864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247" name="Google Shape;247;p44"/>
          <p:cNvCxnSpPr/>
          <p:nvPr/>
        </p:nvCxnSpPr>
        <p:spPr>
          <a:xfrm flipH="1">
            <a:off x="1093510" y="4798243"/>
            <a:ext cx="311085" cy="386499"/>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248" name="Google Shape;248;p44"/>
          <p:cNvCxnSpPr/>
          <p:nvPr/>
        </p:nvCxnSpPr>
        <p:spPr>
          <a:xfrm>
            <a:off x="1404595" y="4798243"/>
            <a:ext cx="254523" cy="386499"/>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249" name="Google Shape;249;p44"/>
          <p:cNvCxnSpPr/>
          <p:nvPr/>
        </p:nvCxnSpPr>
        <p:spPr>
          <a:xfrm>
            <a:off x="914400" y="4411744"/>
            <a:ext cx="980387" cy="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50" name="Google Shape;250;p44"/>
          <p:cNvSpPr/>
          <p:nvPr/>
        </p:nvSpPr>
        <p:spPr>
          <a:xfrm>
            <a:off x="2628601" y="1097280"/>
            <a:ext cx="5250729" cy="509989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251" name="Google Shape;251;p44"/>
          <p:cNvCxnSpPr/>
          <p:nvPr/>
        </p:nvCxnSpPr>
        <p:spPr>
          <a:xfrm flipH="1" rot="10800000">
            <a:off x="2224726" y="1819373"/>
            <a:ext cx="1571323" cy="669303"/>
          </a:xfrm>
          <a:prstGeom prst="straightConnector1">
            <a:avLst/>
          </a:prstGeom>
          <a:noFill/>
          <a:ln cap="flat" cmpd="sng" w="9525">
            <a:solidFill>
              <a:schemeClr val="dk1"/>
            </a:solidFill>
            <a:prstDash val="solid"/>
            <a:round/>
            <a:headEnd len="sm" w="sm" type="none"/>
            <a:tailEnd len="sm" w="sm" type="none"/>
          </a:ln>
        </p:spPr>
      </p:cxnSp>
      <p:cxnSp>
        <p:nvCxnSpPr>
          <p:cNvPr id="252" name="Google Shape;252;p44"/>
          <p:cNvCxnSpPr/>
          <p:nvPr/>
        </p:nvCxnSpPr>
        <p:spPr>
          <a:xfrm>
            <a:off x="2223249" y="2509539"/>
            <a:ext cx="1585181" cy="584462"/>
          </a:xfrm>
          <a:prstGeom prst="straightConnector1">
            <a:avLst/>
          </a:prstGeom>
          <a:noFill/>
          <a:ln cap="flat" cmpd="sng" w="9525">
            <a:solidFill>
              <a:schemeClr val="dk1"/>
            </a:solidFill>
            <a:prstDash val="solid"/>
            <a:round/>
            <a:headEnd len="sm" w="sm" type="none"/>
            <a:tailEnd len="sm" w="sm" type="none"/>
          </a:ln>
        </p:spPr>
      </p:cxnSp>
      <p:sp>
        <p:nvSpPr>
          <p:cNvPr id="253" name="Google Shape;253;p44"/>
          <p:cNvSpPr/>
          <p:nvPr/>
        </p:nvSpPr>
        <p:spPr>
          <a:xfrm>
            <a:off x="3838750" y="1442302"/>
            <a:ext cx="1982585" cy="72586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a:t>Patient Registration &amp; Doctor Login</a:t>
            </a:r>
            <a:endParaRPr/>
          </a:p>
        </p:txBody>
      </p:sp>
      <p:sp>
        <p:nvSpPr>
          <p:cNvPr id="254" name="Google Shape;254;p44"/>
          <p:cNvSpPr/>
          <p:nvPr/>
        </p:nvSpPr>
        <p:spPr>
          <a:xfrm>
            <a:off x="3844658" y="2763122"/>
            <a:ext cx="2065800" cy="72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Doctor p</a:t>
            </a:r>
            <a:r>
              <a:rPr lang="en-US">
                <a:solidFill>
                  <a:schemeClr val="dk1"/>
                </a:solidFill>
              </a:rPr>
              <a:t>rescribe medicines</a:t>
            </a:r>
            <a:endParaRPr/>
          </a:p>
        </p:txBody>
      </p:sp>
      <p:cxnSp>
        <p:nvCxnSpPr>
          <p:cNvPr id="255" name="Google Shape;255;p44"/>
          <p:cNvCxnSpPr/>
          <p:nvPr/>
        </p:nvCxnSpPr>
        <p:spPr>
          <a:xfrm>
            <a:off x="2168165" y="4694548"/>
            <a:ext cx="1725105" cy="9427"/>
          </a:xfrm>
          <a:prstGeom prst="straightConnector1">
            <a:avLst/>
          </a:prstGeom>
          <a:noFill/>
          <a:ln cap="flat" cmpd="sng" w="9525">
            <a:solidFill>
              <a:schemeClr val="dk1"/>
            </a:solidFill>
            <a:prstDash val="solid"/>
            <a:round/>
            <a:headEnd len="sm" w="sm" type="none"/>
            <a:tailEnd len="sm" w="sm" type="none"/>
          </a:ln>
        </p:spPr>
      </p:cxnSp>
      <p:sp>
        <p:nvSpPr>
          <p:cNvPr id="256" name="Google Shape;256;p44"/>
          <p:cNvSpPr/>
          <p:nvPr/>
        </p:nvSpPr>
        <p:spPr>
          <a:xfrm>
            <a:off x="3893270" y="4286839"/>
            <a:ext cx="1633789" cy="815417"/>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Alarm Handling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idx="4294967295" type="title"/>
          </p:nvPr>
        </p:nvSpPr>
        <p:spPr>
          <a:xfrm>
            <a:off x="300" y="307528"/>
            <a:ext cx="1219170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b="0" i="0" lang="en-US" u="none" cap="none" strike="noStrike">
                <a:solidFill>
                  <a:schemeClr val="lt1"/>
                </a:solidFill>
                <a:latin typeface="Times New Roman"/>
                <a:ea typeface="Times New Roman"/>
                <a:cs typeface="Times New Roman"/>
                <a:sym typeface="Times New Roman"/>
              </a:rPr>
              <a:t>Design</a:t>
            </a:r>
            <a:endParaRPr b="0" i="0" sz="2800" u="none" cap="none" strike="noStrike">
              <a:solidFill>
                <a:srgbClr val="000000"/>
              </a:solidFill>
              <a:latin typeface="Calibri"/>
              <a:ea typeface="Calibri"/>
              <a:cs typeface="Calibri"/>
              <a:sym typeface="Calibri"/>
            </a:endParaRPr>
          </a:p>
        </p:txBody>
      </p:sp>
      <p:sp>
        <p:nvSpPr>
          <p:cNvPr id="262" name="Google Shape;262;p45"/>
          <p:cNvSpPr txBox="1"/>
          <p:nvPr>
            <p:ph idx="4294967295" type="body"/>
          </p:nvPr>
        </p:nvSpPr>
        <p:spPr>
          <a:xfrm>
            <a:off x="199440" y="1097279"/>
            <a:ext cx="11778840" cy="5661739"/>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rPr lang="en-US">
                <a:solidFill>
                  <a:srgbClr val="000000"/>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800"/>
              <a:buNone/>
            </a:pPr>
            <a:r>
              <a:t/>
            </a:r>
            <a:endParaRPr sz="1200">
              <a:solidFill>
                <a:srgbClr val="000000"/>
              </a:solidFill>
              <a:latin typeface="Times New Roman"/>
              <a:ea typeface="Times New Roman"/>
              <a:cs typeface="Times New Roman"/>
              <a:sym typeface="Times New Roman"/>
            </a:endParaRPr>
          </a:p>
        </p:txBody>
      </p:sp>
      <p:sp>
        <p:nvSpPr>
          <p:cNvPr id="263" name="Google Shape;263;p45"/>
          <p:cNvSpPr/>
          <p:nvPr/>
        </p:nvSpPr>
        <p:spPr>
          <a:xfrm>
            <a:off x="4672413" y="2001738"/>
            <a:ext cx="1583700" cy="1960800"/>
          </a:xfrm>
          <a:prstGeom prst="rect">
            <a:avLst/>
          </a:prstGeom>
          <a:solidFill>
            <a:schemeClr val="accent1"/>
          </a:solidFill>
          <a:ln cap="flat" cmpd="sng" w="25400">
            <a:solidFill>
              <a:srgbClr val="2641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Medic</a:t>
            </a:r>
            <a:r>
              <a:rPr lang="en-US">
                <a:solidFill>
                  <a:schemeClr val="lt1"/>
                </a:solidFill>
              </a:rPr>
              <a:t>ine </a:t>
            </a:r>
            <a:r>
              <a:rPr lang="en-US">
                <a:solidFill>
                  <a:schemeClr val="lt1"/>
                </a:solidFill>
              </a:rPr>
              <a:t>Reminder</a:t>
            </a:r>
            <a:endParaRPr/>
          </a:p>
        </p:txBody>
      </p:sp>
      <p:sp>
        <p:nvSpPr>
          <p:cNvPr id="264" name="Google Shape;264;p45"/>
          <p:cNvSpPr/>
          <p:nvPr/>
        </p:nvSpPr>
        <p:spPr>
          <a:xfrm rot="-533271">
            <a:off x="6427911" y="1913264"/>
            <a:ext cx="1180576" cy="262641"/>
          </a:xfrm>
          <a:prstGeom prst="rightArrow">
            <a:avLst>
              <a:gd fmla="val 50000" name="adj1"/>
              <a:gd fmla="val 50000" name="adj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65" name="Google Shape;265;p45"/>
          <p:cNvSpPr/>
          <p:nvPr/>
        </p:nvSpPr>
        <p:spPr>
          <a:xfrm>
            <a:off x="7962521" y="1448433"/>
            <a:ext cx="1426200" cy="947100"/>
          </a:xfrm>
          <a:prstGeom prst="ellipse">
            <a:avLst/>
          </a:prstGeom>
          <a:solidFill>
            <a:schemeClr val="accent1"/>
          </a:solidFill>
          <a:ln cap="flat" cmpd="sng" w="25400">
            <a:solidFill>
              <a:srgbClr val="2641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Medicine Schedule</a:t>
            </a:r>
            <a:endParaRPr/>
          </a:p>
        </p:txBody>
      </p:sp>
      <p:sp>
        <p:nvSpPr>
          <p:cNvPr id="266" name="Google Shape;266;p45"/>
          <p:cNvSpPr/>
          <p:nvPr/>
        </p:nvSpPr>
        <p:spPr>
          <a:xfrm>
            <a:off x="6426603" y="2844447"/>
            <a:ext cx="1301100" cy="275400"/>
          </a:xfrm>
          <a:prstGeom prst="rightArrow">
            <a:avLst>
              <a:gd fmla="val 50000" name="adj1"/>
              <a:gd fmla="val 50000" name="adj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67" name="Google Shape;267;p45"/>
          <p:cNvSpPr/>
          <p:nvPr/>
        </p:nvSpPr>
        <p:spPr>
          <a:xfrm rot="1051693">
            <a:off x="6426709" y="3683894"/>
            <a:ext cx="1300903" cy="279706"/>
          </a:xfrm>
          <a:prstGeom prst="rightArrow">
            <a:avLst>
              <a:gd fmla="val 50000" name="adj1"/>
              <a:gd fmla="val 50000" name="adj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68" name="Google Shape;268;p45"/>
          <p:cNvSpPr/>
          <p:nvPr/>
        </p:nvSpPr>
        <p:spPr>
          <a:xfrm>
            <a:off x="7898166" y="2655717"/>
            <a:ext cx="1426200" cy="947100"/>
          </a:xfrm>
          <a:prstGeom prst="ellipse">
            <a:avLst/>
          </a:prstGeom>
          <a:solidFill>
            <a:schemeClr val="accent1"/>
          </a:solidFill>
          <a:ln cap="flat" cmpd="sng" w="25400">
            <a:solidFill>
              <a:srgbClr val="2641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Patient Alarm</a:t>
            </a:r>
            <a:endParaRPr/>
          </a:p>
        </p:txBody>
      </p:sp>
      <p:sp>
        <p:nvSpPr>
          <p:cNvPr id="269" name="Google Shape;269;p45"/>
          <p:cNvSpPr/>
          <p:nvPr/>
        </p:nvSpPr>
        <p:spPr>
          <a:xfrm>
            <a:off x="7898166" y="3780967"/>
            <a:ext cx="1554900" cy="867300"/>
          </a:xfrm>
          <a:prstGeom prst="ellipse">
            <a:avLst/>
          </a:prstGeom>
          <a:solidFill>
            <a:schemeClr val="accent1"/>
          </a:solidFill>
          <a:ln cap="flat" cmpd="sng" w="25400">
            <a:solidFill>
              <a:srgbClr val="2641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Patient Medication History </a:t>
            </a:r>
            <a:endParaRPr/>
          </a:p>
        </p:txBody>
      </p:sp>
      <p:sp>
        <p:nvSpPr>
          <p:cNvPr id="270" name="Google Shape;270;p45"/>
          <p:cNvSpPr/>
          <p:nvPr/>
        </p:nvSpPr>
        <p:spPr>
          <a:xfrm>
            <a:off x="3320741" y="2265443"/>
            <a:ext cx="1212600" cy="259800"/>
          </a:xfrm>
          <a:prstGeom prst="rightArrow">
            <a:avLst>
              <a:gd fmla="val 50000" name="adj1"/>
              <a:gd fmla="val 50000" name="adj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1" name="Google Shape;271;p45"/>
          <p:cNvSpPr/>
          <p:nvPr/>
        </p:nvSpPr>
        <p:spPr>
          <a:xfrm>
            <a:off x="3324261" y="3299196"/>
            <a:ext cx="1212600" cy="259800"/>
          </a:xfrm>
          <a:prstGeom prst="rightArrow">
            <a:avLst>
              <a:gd fmla="val 50000" name="adj1"/>
              <a:gd fmla="val 50000" name="adj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2" name="Google Shape;272;p45"/>
          <p:cNvSpPr/>
          <p:nvPr/>
        </p:nvSpPr>
        <p:spPr>
          <a:xfrm>
            <a:off x="1284899" y="1958038"/>
            <a:ext cx="1896900" cy="874500"/>
          </a:xfrm>
          <a:prstGeom prst="ellipse">
            <a:avLst/>
          </a:prstGeom>
          <a:solidFill>
            <a:schemeClr val="accent1"/>
          </a:solidFill>
          <a:ln cap="flat" cmpd="sng" w="25400">
            <a:solidFill>
              <a:srgbClr val="2641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Doctor/</a:t>
            </a:r>
            <a:r>
              <a:rPr lang="en-US">
                <a:solidFill>
                  <a:schemeClr val="lt1"/>
                </a:solidFill>
              </a:rPr>
              <a:t>Patient Login</a:t>
            </a:r>
            <a:r>
              <a:rPr b="0" i="0" lang="en-US" sz="1400" u="none" cap="none" strike="noStrike">
                <a:solidFill>
                  <a:schemeClr val="lt1"/>
                </a:solidFill>
                <a:latin typeface="Arial"/>
                <a:ea typeface="Arial"/>
                <a:cs typeface="Arial"/>
                <a:sym typeface="Arial"/>
              </a:rPr>
              <a:t> into the System</a:t>
            </a:r>
            <a:endParaRPr/>
          </a:p>
        </p:txBody>
      </p:sp>
      <p:sp>
        <p:nvSpPr>
          <p:cNvPr id="273" name="Google Shape;273;p45"/>
          <p:cNvSpPr/>
          <p:nvPr/>
        </p:nvSpPr>
        <p:spPr>
          <a:xfrm>
            <a:off x="1419879" y="3086910"/>
            <a:ext cx="1768800" cy="820200"/>
          </a:xfrm>
          <a:prstGeom prst="ellipse">
            <a:avLst/>
          </a:prstGeom>
          <a:solidFill>
            <a:schemeClr val="accent1"/>
          </a:solidFill>
          <a:ln cap="flat" cmpd="sng" w="25400">
            <a:solidFill>
              <a:srgbClr val="2641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Patient Pill Prescription</a:t>
            </a:r>
            <a:endParaRPr/>
          </a:p>
        </p:txBody>
      </p:sp>
      <p:sp>
        <p:nvSpPr>
          <p:cNvPr id="274" name="Google Shape;274;p45"/>
          <p:cNvSpPr/>
          <p:nvPr/>
        </p:nvSpPr>
        <p:spPr>
          <a:xfrm rot="5400000">
            <a:off x="5173540" y="4342743"/>
            <a:ext cx="602700" cy="228300"/>
          </a:xfrm>
          <a:prstGeom prst="rightArrow">
            <a:avLst>
              <a:gd fmla="val 50000" name="adj1"/>
              <a:gd fmla="val 50000" name="adj2"/>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5" name="Google Shape;275;p45"/>
          <p:cNvSpPr/>
          <p:nvPr/>
        </p:nvSpPr>
        <p:spPr>
          <a:xfrm>
            <a:off x="4683038" y="4942125"/>
            <a:ext cx="1583700" cy="683100"/>
          </a:xfrm>
          <a:prstGeom prst="roundRect">
            <a:avLst>
              <a:gd fmla="val 16667" name="adj"/>
            </a:avLst>
          </a:prstGeom>
          <a:solidFill>
            <a:schemeClr val="accent1"/>
          </a:solidFill>
          <a:ln cap="flat" cmpd="sng" w="25400">
            <a:solidFill>
              <a:srgbClr val="2641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Medication Adherence</a:t>
            </a:r>
            <a:endParaRPr/>
          </a:p>
        </p:txBody>
      </p:sp>
      <p:sp>
        <p:nvSpPr>
          <p:cNvPr id="276" name="Google Shape;276;p45"/>
          <p:cNvSpPr txBox="1"/>
          <p:nvPr/>
        </p:nvSpPr>
        <p:spPr>
          <a:xfrm>
            <a:off x="3226596" y="6242695"/>
            <a:ext cx="44965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Fig 2 : Data Flow Diagram for Medic</a:t>
            </a:r>
            <a:r>
              <a:rPr lang="en-US"/>
              <a:t>ine</a:t>
            </a:r>
            <a:r>
              <a:rPr b="0" i="0" lang="en-US" sz="1400" u="none" cap="none" strike="noStrike">
                <a:solidFill>
                  <a:srgbClr val="000000"/>
                </a:solidFill>
                <a:latin typeface="Arial"/>
                <a:ea typeface="Arial"/>
                <a:cs typeface="Arial"/>
                <a:sym typeface="Arial"/>
              </a:rPr>
              <a:t> </a:t>
            </a:r>
            <a:r>
              <a:rPr lang="en-US"/>
              <a:t>Reminder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b="0" i="0" lang="en-US" u="none" cap="none" strike="noStrike">
                <a:solidFill>
                  <a:schemeClr val="lt1"/>
                </a:solidFill>
                <a:latin typeface="Times New Roman"/>
                <a:ea typeface="Times New Roman"/>
                <a:cs typeface="Times New Roman"/>
                <a:sym typeface="Times New Roman"/>
              </a:rPr>
              <a:t>Design </a:t>
            </a:r>
            <a:r>
              <a:rPr lang="en-US">
                <a:solidFill>
                  <a:schemeClr val="lt1"/>
                </a:solidFill>
                <a:latin typeface="Times New Roman"/>
                <a:ea typeface="Times New Roman"/>
                <a:cs typeface="Times New Roman"/>
                <a:sym typeface="Times New Roman"/>
              </a:rPr>
              <a:t>- Architecture </a:t>
            </a:r>
            <a:endParaRPr b="0" i="0" sz="2800" u="none" cap="none" strike="noStrike">
              <a:solidFill>
                <a:srgbClr val="000000"/>
              </a:solidFill>
              <a:latin typeface="Calibri"/>
              <a:ea typeface="Calibri"/>
              <a:cs typeface="Calibri"/>
              <a:sym typeface="Calibri"/>
            </a:endParaRPr>
          </a:p>
        </p:txBody>
      </p:sp>
      <p:sp>
        <p:nvSpPr>
          <p:cNvPr id="282" name="Google Shape;282;p46"/>
          <p:cNvSpPr txBox="1"/>
          <p:nvPr/>
        </p:nvSpPr>
        <p:spPr>
          <a:xfrm>
            <a:off x="111800" y="1062250"/>
            <a:ext cx="11759100" cy="54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283" name="Google Shape;283;p46"/>
          <p:cNvPicPr preferRelativeResize="0"/>
          <p:nvPr/>
        </p:nvPicPr>
        <p:blipFill>
          <a:blip r:embed="rId3">
            <a:alphaModFix/>
          </a:blip>
          <a:stretch>
            <a:fillRect/>
          </a:stretch>
        </p:blipFill>
        <p:spPr>
          <a:xfrm>
            <a:off x="1144863" y="1062250"/>
            <a:ext cx="9902273" cy="5301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Implementation</a:t>
            </a:r>
            <a:endParaRPr b="0" i="0" sz="2800" u="none" cap="none" strike="noStrike">
              <a:solidFill>
                <a:srgbClr val="000000"/>
              </a:solidFill>
              <a:latin typeface="Calibri"/>
              <a:ea typeface="Calibri"/>
              <a:cs typeface="Calibri"/>
              <a:sym typeface="Calibri"/>
            </a:endParaRPr>
          </a:p>
        </p:txBody>
      </p:sp>
      <p:sp>
        <p:nvSpPr>
          <p:cNvPr id="289" name="Google Shape;289;p47"/>
          <p:cNvSpPr txBox="1"/>
          <p:nvPr/>
        </p:nvSpPr>
        <p:spPr>
          <a:xfrm>
            <a:off x="74550" y="947825"/>
            <a:ext cx="28512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pubspec.yaml</a:t>
            </a:r>
            <a:endParaRPr b="1" sz="1600">
              <a:solidFill>
                <a:schemeClr val="dk1"/>
              </a:solidFill>
            </a:endParaRPr>
          </a:p>
        </p:txBody>
      </p:sp>
      <p:pic>
        <p:nvPicPr>
          <p:cNvPr id="290" name="Google Shape;290;p47"/>
          <p:cNvPicPr preferRelativeResize="0"/>
          <p:nvPr/>
        </p:nvPicPr>
        <p:blipFill rotWithShape="1">
          <a:blip r:embed="rId3">
            <a:alphaModFix/>
          </a:blip>
          <a:srcRect b="0" l="0" r="7493" t="0"/>
          <a:stretch/>
        </p:blipFill>
        <p:spPr>
          <a:xfrm>
            <a:off x="1509925" y="1357950"/>
            <a:ext cx="9172126" cy="495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Implementation</a:t>
            </a:r>
            <a:endParaRPr b="0" i="0" sz="2800" u="none" cap="none" strike="noStrike">
              <a:solidFill>
                <a:srgbClr val="000000"/>
              </a:solidFill>
              <a:latin typeface="Calibri"/>
              <a:ea typeface="Calibri"/>
              <a:cs typeface="Calibri"/>
              <a:sym typeface="Calibri"/>
            </a:endParaRPr>
          </a:p>
        </p:txBody>
      </p:sp>
      <p:sp>
        <p:nvSpPr>
          <p:cNvPr id="296" name="Google Shape;296;p48"/>
          <p:cNvSpPr txBox="1"/>
          <p:nvPr/>
        </p:nvSpPr>
        <p:spPr>
          <a:xfrm>
            <a:off x="74550" y="947825"/>
            <a:ext cx="28512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main.dart</a:t>
            </a:r>
            <a:endParaRPr b="1" sz="1600">
              <a:solidFill>
                <a:schemeClr val="dk1"/>
              </a:solidFill>
            </a:endParaRPr>
          </a:p>
        </p:txBody>
      </p:sp>
      <p:pic>
        <p:nvPicPr>
          <p:cNvPr id="297" name="Google Shape;297;p48"/>
          <p:cNvPicPr preferRelativeResize="0"/>
          <p:nvPr/>
        </p:nvPicPr>
        <p:blipFill>
          <a:blip r:embed="rId3">
            <a:alphaModFix/>
          </a:blip>
          <a:stretch>
            <a:fillRect/>
          </a:stretch>
        </p:blipFill>
        <p:spPr>
          <a:xfrm>
            <a:off x="1676250" y="1531850"/>
            <a:ext cx="8839200" cy="480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Implementation</a:t>
            </a:r>
            <a:endParaRPr b="0" i="0" sz="2800" u="none" cap="none" strike="noStrike">
              <a:solidFill>
                <a:srgbClr val="000000"/>
              </a:solidFill>
              <a:latin typeface="Calibri"/>
              <a:ea typeface="Calibri"/>
              <a:cs typeface="Calibri"/>
              <a:sym typeface="Calibri"/>
            </a:endParaRPr>
          </a:p>
        </p:txBody>
      </p:sp>
      <p:sp>
        <p:nvSpPr>
          <p:cNvPr id="303" name="Google Shape;303;p49"/>
          <p:cNvSpPr txBox="1"/>
          <p:nvPr/>
        </p:nvSpPr>
        <p:spPr>
          <a:xfrm>
            <a:off x="74550" y="947825"/>
            <a:ext cx="28512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firebase_constants.dart</a:t>
            </a:r>
            <a:endParaRPr b="1" sz="1600">
              <a:solidFill>
                <a:schemeClr val="dk1"/>
              </a:solidFill>
            </a:endParaRPr>
          </a:p>
        </p:txBody>
      </p:sp>
      <p:pic>
        <p:nvPicPr>
          <p:cNvPr id="304" name="Google Shape;304;p49"/>
          <p:cNvPicPr preferRelativeResize="0"/>
          <p:nvPr/>
        </p:nvPicPr>
        <p:blipFill>
          <a:blip r:embed="rId3">
            <a:alphaModFix/>
          </a:blip>
          <a:stretch>
            <a:fillRect/>
          </a:stretch>
        </p:blipFill>
        <p:spPr>
          <a:xfrm>
            <a:off x="1676400" y="1491725"/>
            <a:ext cx="8839200" cy="4781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Implementation</a:t>
            </a:r>
            <a:endParaRPr b="0" i="0" sz="2800" u="none" cap="none" strike="noStrike">
              <a:solidFill>
                <a:srgbClr val="000000"/>
              </a:solidFill>
              <a:latin typeface="Calibri"/>
              <a:ea typeface="Calibri"/>
              <a:cs typeface="Calibri"/>
              <a:sym typeface="Calibri"/>
            </a:endParaRPr>
          </a:p>
        </p:txBody>
      </p:sp>
      <p:sp>
        <p:nvSpPr>
          <p:cNvPr id="310" name="Google Shape;310;p50"/>
          <p:cNvSpPr txBox="1"/>
          <p:nvPr/>
        </p:nvSpPr>
        <p:spPr>
          <a:xfrm>
            <a:off x="74550" y="947825"/>
            <a:ext cx="28512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rPr>
              <a:t>Cloud Firestore</a:t>
            </a:r>
            <a:endParaRPr b="1" sz="1600">
              <a:solidFill>
                <a:schemeClr val="dk1"/>
              </a:solidFill>
            </a:endParaRPr>
          </a:p>
        </p:txBody>
      </p:sp>
      <p:pic>
        <p:nvPicPr>
          <p:cNvPr id="311" name="Google Shape;311;p50"/>
          <p:cNvPicPr preferRelativeResize="0"/>
          <p:nvPr/>
        </p:nvPicPr>
        <p:blipFill>
          <a:blip r:embed="rId3">
            <a:alphaModFix/>
          </a:blip>
          <a:stretch>
            <a:fillRect/>
          </a:stretch>
        </p:blipFill>
        <p:spPr>
          <a:xfrm>
            <a:off x="1671638" y="1491700"/>
            <a:ext cx="8848725" cy="4762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Implementation</a:t>
            </a:r>
            <a:endParaRPr b="0" i="0" sz="2800" u="none" cap="none" strike="noStrike">
              <a:solidFill>
                <a:srgbClr val="000000"/>
              </a:solidFill>
              <a:latin typeface="Calibri"/>
              <a:ea typeface="Calibri"/>
              <a:cs typeface="Calibri"/>
              <a:sym typeface="Calibri"/>
            </a:endParaRPr>
          </a:p>
        </p:txBody>
      </p:sp>
      <p:pic>
        <p:nvPicPr>
          <p:cNvPr id="317" name="Google Shape;317;p51"/>
          <p:cNvPicPr preferRelativeResize="0"/>
          <p:nvPr/>
        </p:nvPicPr>
        <p:blipFill>
          <a:blip r:embed="rId3">
            <a:alphaModFix/>
          </a:blip>
          <a:stretch>
            <a:fillRect/>
          </a:stretch>
        </p:blipFill>
        <p:spPr>
          <a:xfrm>
            <a:off x="871425" y="1119950"/>
            <a:ext cx="10448851" cy="52106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b="0" i="0" lang="en-US" u="none" cap="none" strike="noStrike">
                <a:solidFill>
                  <a:schemeClr val="lt1"/>
                </a:solidFill>
                <a:latin typeface="Times New Roman"/>
                <a:ea typeface="Times New Roman"/>
                <a:cs typeface="Times New Roman"/>
                <a:sym typeface="Times New Roman"/>
              </a:rPr>
              <a:t>Implementation</a:t>
            </a:r>
            <a:endParaRPr b="0" i="0" sz="2800" u="none" cap="none" strike="noStrike">
              <a:solidFill>
                <a:srgbClr val="000000"/>
              </a:solidFill>
              <a:latin typeface="Calibri"/>
              <a:ea typeface="Calibri"/>
              <a:cs typeface="Calibri"/>
              <a:sym typeface="Calibri"/>
            </a:endParaRPr>
          </a:p>
        </p:txBody>
      </p:sp>
      <p:pic>
        <p:nvPicPr>
          <p:cNvPr id="323" name="Google Shape;323;p52"/>
          <p:cNvPicPr preferRelativeResize="0"/>
          <p:nvPr/>
        </p:nvPicPr>
        <p:blipFill>
          <a:blip r:embed="rId3">
            <a:alphaModFix/>
          </a:blip>
          <a:stretch>
            <a:fillRect/>
          </a:stretch>
        </p:blipFill>
        <p:spPr>
          <a:xfrm>
            <a:off x="871575" y="1209475"/>
            <a:ext cx="10448851" cy="51927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b="0" i="0" lang="en-US" u="none" cap="none" strike="noStrike">
                <a:solidFill>
                  <a:schemeClr val="lt1"/>
                </a:solidFill>
                <a:latin typeface="Times New Roman"/>
                <a:ea typeface="Times New Roman"/>
                <a:cs typeface="Times New Roman"/>
                <a:sym typeface="Times New Roman"/>
              </a:rPr>
              <a:t>Implementation</a:t>
            </a:r>
            <a:r>
              <a:rPr b="0" i="0" lang="en-US" sz="2800" u="none" cap="none" strike="noStrike">
                <a:solidFill>
                  <a:srgbClr val="000000"/>
                </a:solidFill>
                <a:latin typeface="Times New Roman"/>
                <a:ea typeface="Times New Roman"/>
                <a:cs typeface="Times New Roman"/>
                <a:sym typeface="Times New Roman"/>
              </a:rPr>
              <a:t> </a:t>
            </a:r>
            <a:endParaRPr b="0" i="0" sz="2800" u="none" cap="none" strike="noStrike">
              <a:solidFill>
                <a:srgbClr val="000000"/>
              </a:solidFill>
              <a:latin typeface="Calibri"/>
              <a:ea typeface="Calibri"/>
              <a:cs typeface="Calibri"/>
              <a:sym typeface="Calibri"/>
            </a:endParaRPr>
          </a:p>
        </p:txBody>
      </p:sp>
      <p:pic>
        <p:nvPicPr>
          <p:cNvPr id="329" name="Google Shape;329;p53"/>
          <p:cNvPicPr preferRelativeResize="0"/>
          <p:nvPr/>
        </p:nvPicPr>
        <p:blipFill>
          <a:blip r:embed="rId3">
            <a:alphaModFix/>
          </a:blip>
          <a:stretch>
            <a:fillRect/>
          </a:stretch>
        </p:blipFill>
        <p:spPr>
          <a:xfrm>
            <a:off x="871425" y="1173650"/>
            <a:ext cx="10448875" cy="52106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4294967295"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Contents</a:t>
            </a:r>
            <a:endParaRPr b="0" i="0" sz="4400" u="none" cap="none" strike="noStrike">
              <a:solidFill>
                <a:srgbClr val="000000"/>
              </a:solidFill>
              <a:latin typeface="Calibri"/>
              <a:ea typeface="Calibri"/>
              <a:cs typeface="Calibri"/>
              <a:sym typeface="Calibri"/>
            </a:endParaRPr>
          </a:p>
        </p:txBody>
      </p:sp>
      <p:sp>
        <p:nvSpPr>
          <p:cNvPr id="136" name="Google Shape;136;p27"/>
          <p:cNvSpPr txBox="1"/>
          <p:nvPr>
            <p:ph idx="4294967295" type="body"/>
          </p:nvPr>
        </p:nvSpPr>
        <p:spPr>
          <a:xfrm>
            <a:off x="199450" y="947525"/>
            <a:ext cx="11778900" cy="5778000"/>
          </a:xfrm>
          <a:prstGeom prst="rect">
            <a:avLst/>
          </a:prstGeom>
          <a:noFill/>
          <a:ln>
            <a:noFill/>
          </a:ln>
        </p:spPr>
        <p:txBody>
          <a:bodyPr anchorCtr="0" anchor="t" bIns="45700" lIns="91425" spcFirstLastPara="1" rIns="91425" wrap="square" tIns="45700">
            <a:noAutofit/>
          </a:bodyPr>
          <a:lstStyle/>
          <a:p>
            <a:pPr indent="-406400" lvl="0" marL="457200" marR="0" rtl="0" algn="just">
              <a:lnSpc>
                <a:spcPct val="90000"/>
              </a:lnSpc>
              <a:spcBef>
                <a:spcPts val="0"/>
              </a:spcBef>
              <a:spcAft>
                <a:spcPts val="0"/>
              </a:spcAft>
              <a:buClr>
                <a:srgbClr val="000000"/>
              </a:buClr>
              <a:buSzPts val="2800"/>
              <a:buFont typeface="Times New Roman"/>
              <a:buChar char="•"/>
            </a:pPr>
            <a:r>
              <a:rPr b="0" i="0" lang="en-US" u="none" cap="none" strike="noStrike">
                <a:solidFill>
                  <a:srgbClr val="000000"/>
                </a:solidFill>
                <a:latin typeface="Times New Roman"/>
                <a:ea typeface="Times New Roman"/>
                <a:cs typeface="Times New Roman"/>
                <a:sym typeface="Times New Roman"/>
              </a:rPr>
              <a:t>Abstract</a:t>
            </a:r>
            <a:endParaRPr/>
          </a:p>
          <a:p>
            <a:pPr indent="-462240" lvl="0" marL="462240" marR="0" rtl="0" algn="just">
              <a:lnSpc>
                <a:spcPct val="90000"/>
              </a:lnSpc>
              <a:spcBef>
                <a:spcPts val="1001"/>
              </a:spcBef>
              <a:spcAft>
                <a:spcPts val="0"/>
              </a:spcAft>
              <a:buClr>
                <a:srgbClr val="000000"/>
              </a:buClr>
              <a:buSzPts val="2802"/>
              <a:buFont typeface="Arial"/>
              <a:buChar char="•"/>
            </a:pPr>
            <a:r>
              <a:rPr b="0" i="0" lang="en-US" u="none" cap="none" strike="noStrike">
                <a:solidFill>
                  <a:srgbClr val="000000"/>
                </a:solidFill>
                <a:latin typeface="Times New Roman"/>
                <a:ea typeface="Times New Roman"/>
                <a:cs typeface="Times New Roman"/>
                <a:sym typeface="Times New Roman"/>
              </a:rPr>
              <a:t>Problem statement</a:t>
            </a:r>
            <a:endParaRPr/>
          </a:p>
          <a:p>
            <a:pPr indent="-462240" lvl="0" marL="462240" marR="0" rtl="0" algn="just">
              <a:lnSpc>
                <a:spcPct val="90000"/>
              </a:lnSpc>
              <a:spcBef>
                <a:spcPts val="1001"/>
              </a:spcBef>
              <a:spcAft>
                <a:spcPts val="0"/>
              </a:spcAft>
              <a:buClr>
                <a:srgbClr val="000000"/>
              </a:buClr>
              <a:buSzPts val="2802"/>
              <a:buFont typeface="Arial"/>
              <a:buChar char="•"/>
            </a:pPr>
            <a:r>
              <a:rPr b="0" i="0" lang="en-US" u="none" cap="none" strike="noStrike">
                <a:solidFill>
                  <a:srgbClr val="000000"/>
                </a:solidFill>
                <a:latin typeface="Times New Roman"/>
                <a:ea typeface="Times New Roman"/>
                <a:cs typeface="Times New Roman"/>
                <a:sym typeface="Times New Roman"/>
              </a:rPr>
              <a:t>Objectives of Project</a:t>
            </a:r>
            <a:endParaRPr/>
          </a:p>
          <a:p>
            <a:pPr indent="-462240" lvl="0" marL="462240" marR="0" rtl="0" algn="just">
              <a:lnSpc>
                <a:spcPct val="90000"/>
              </a:lnSpc>
              <a:spcBef>
                <a:spcPts val="1001"/>
              </a:spcBef>
              <a:spcAft>
                <a:spcPts val="0"/>
              </a:spcAft>
              <a:buClr>
                <a:srgbClr val="000000"/>
              </a:buClr>
              <a:buSzPts val="2802"/>
              <a:buFont typeface="Arial"/>
              <a:buChar char="•"/>
            </a:pPr>
            <a:r>
              <a:rPr b="0" i="0" lang="en-US" u="none" cap="none" strike="noStrike">
                <a:solidFill>
                  <a:srgbClr val="000000"/>
                </a:solidFill>
                <a:latin typeface="Times New Roman"/>
                <a:ea typeface="Times New Roman"/>
                <a:cs typeface="Times New Roman"/>
                <a:sym typeface="Times New Roman"/>
              </a:rPr>
              <a:t>Literature survey</a:t>
            </a:r>
            <a:endParaRPr>
              <a:solidFill>
                <a:srgbClr val="000000"/>
              </a:solidFill>
              <a:latin typeface="Times New Roman"/>
              <a:ea typeface="Times New Roman"/>
              <a:cs typeface="Times New Roman"/>
              <a:sym typeface="Times New Roman"/>
            </a:endParaRPr>
          </a:p>
          <a:p>
            <a:pPr indent="-462113" lvl="0" marL="462240" marR="0" rtl="0" algn="just">
              <a:lnSpc>
                <a:spcPct val="90000"/>
              </a:lnSpc>
              <a:spcBef>
                <a:spcPts val="1001"/>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Existing Work</a:t>
            </a:r>
            <a:endParaRPr>
              <a:solidFill>
                <a:srgbClr val="000000"/>
              </a:solidFill>
              <a:latin typeface="Times New Roman"/>
              <a:ea typeface="Times New Roman"/>
              <a:cs typeface="Times New Roman"/>
              <a:sym typeface="Times New Roman"/>
            </a:endParaRPr>
          </a:p>
          <a:p>
            <a:pPr indent="-462240" lvl="0" marL="462240" marR="0" rtl="0" algn="just">
              <a:lnSpc>
                <a:spcPct val="90000"/>
              </a:lnSpc>
              <a:spcBef>
                <a:spcPts val="1001"/>
              </a:spcBef>
              <a:spcAft>
                <a:spcPts val="0"/>
              </a:spcAft>
              <a:buClr>
                <a:srgbClr val="000000"/>
              </a:buClr>
              <a:buSzPts val="2802"/>
              <a:buFont typeface="Arial"/>
              <a:buChar char="•"/>
            </a:pPr>
            <a:r>
              <a:rPr b="0" i="0" lang="en-US" u="none" cap="none" strike="noStrike">
                <a:solidFill>
                  <a:srgbClr val="000000"/>
                </a:solidFill>
                <a:latin typeface="Times New Roman"/>
                <a:ea typeface="Times New Roman"/>
                <a:cs typeface="Times New Roman"/>
                <a:sym typeface="Times New Roman"/>
              </a:rPr>
              <a:t>Proposed Work</a:t>
            </a:r>
            <a:endParaRPr b="0" i="0" u="none" cap="none" strike="noStrike">
              <a:solidFill>
                <a:srgbClr val="000000"/>
              </a:solidFill>
              <a:latin typeface="Times New Roman"/>
              <a:ea typeface="Times New Roman"/>
              <a:cs typeface="Times New Roman"/>
              <a:sym typeface="Times New Roman"/>
            </a:endParaRPr>
          </a:p>
          <a:p>
            <a:pPr indent="-462113" lvl="0" marL="462240" marR="0" rtl="0" algn="just">
              <a:lnSpc>
                <a:spcPct val="90000"/>
              </a:lnSpc>
              <a:spcBef>
                <a:spcPts val="1001"/>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Planning</a:t>
            </a:r>
            <a:endParaRPr>
              <a:solidFill>
                <a:srgbClr val="000000"/>
              </a:solidFill>
              <a:latin typeface="Times New Roman"/>
              <a:ea typeface="Times New Roman"/>
              <a:cs typeface="Times New Roman"/>
              <a:sym typeface="Times New Roman"/>
            </a:endParaRPr>
          </a:p>
          <a:p>
            <a:pPr indent="-462113" lvl="0" marL="462240" marR="0" rtl="0" algn="just">
              <a:lnSpc>
                <a:spcPct val="90000"/>
              </a:lnSpc>
              <a:spcBef>
                <a:spcPts val="1001"/>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Design</a:t>
            </a:r>
            <a:endParaRPr>
              <a:solidFill>
                <a:srgbClr val="000000"/>
              </a:solidFill>
              <a:latin typeface="Times New Roman"/>
              <a:ea typeface="Times New Roman"/>
              <a:cs typeface="Times New Roman"/>
              <a:sym typeface="Times New Roman"/>
            </a:endParaRPr>
          </a:p>
          <a:p>
            <a:pPr indent="-462113" lvl="0" marL="462240" marR="0" rtl="0" algn="just">
              <a:lnSpc>
                <a:spcPct val="90000"/>
              </a:lnSpc>
              <a:spcBef>
                <a:spcPts val="1001"/>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Implementation  </a:t>
            </a:r>
            <a:endParaRPr>
              <a:solidFill>
                <a:srgbClr val="000000"/>
              </a:solidFill>
              <a:latin typeface="Times New Roman"/>
              <a:ea typeface="Times New Roman"/>
              <a:cs typeface="Times New Roman"/>
              <a:sym typeface="Times New Roman"/>
            </a:endParaRPr>
          </a:p>
          <a:p>
            <a:pPr indent="-462113" lvl="0" marL="462240" marR="0" rtl="0" algn="just">
              <a:lnSpc>
                <a:spcPct val="90000"/>
              </a:lnSpc>
              <a:spcBef>
                <a:spcPts val="1001"/>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Research Paper</a:t>
            </a:r>
            <a:endParaRPr>
              <a:solidFill>
                <a:srgbClr val="000000"/>
              </a:solidFill>
              <a:latin typeface="Times New Roman"/>
              <a:ea typeface="Times New Roman"/>
              <a:cs typeface="Times New Roman"/>
              <a:sym typeface="Times New Roman"/>
            </a:endParaRPr>
          </a:p>
          <a:p>
            <a:pPr indent="-462240" lvl="0" marL="462240" marR="0" rtl="0" algn="just">
              <a:lnSpc>
                <a:spcPct val="90000"/>
              </a:lnSpc>
              <a:spcBef>
                <a:spcPts val="1001"/>
              </a:spcBef>
              <a:spcAft>
                <a:spcPts val="0"/>
              </a:spcAft>
              <a:buClr>
                <a:srgbClr val="000000"/>
              </a:buClr>
              <a:buSzPts val="2802"/>
              <a:buFont typeface="Arial"/>
              <a:buChar char="•"/>
            </a:pPr>
            <a:r>
              <a:rPr b="0" i="0" lang="en-US" u="none" cap="none" strike="noStrike">
                <a:solidFill>
                  <a:srgbClr val="000000"/>
                </a:solidFill>
                <a:latin typeface="Times New Roman"/>
                <a:ea typeface="Times New Roman"/>
                <a:cs typeface="Times New Roman"/>
                <a:sym typeface="Times New Roman"/>
              </a:rPr>
              <a:t>References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Implementation</a:t>
            </a:r>
            <a:endParaRPr b="0" i="0" sz="2800" u="none" cap="none" strike="noStrike">
              <a:solidFill>
                <a:srgbClr val="000000"/>
              </a:solidFill>
              <a:latin typeface="Calibri"/>
              <a:ea typeface="Calibri"/>
              <a:cs typeface="Calibri"/>
              <a:sym typeface="Calibri"/>
            </a:endParaRPr>
          </a:p>
        </p:txBody>
      </p:sp>
      <p:pic>
        <p:nvPicPr>
          <p:cNvPr id="335" name="Google Shape;335;p54"/>
          <p:cNvPicPr preferRelativeResize="0"/>
          <p:nvPr/>
        </p:nvPicPr>
        <p:blipFill>
          <a:blip r:embed="rId3">
            <a:alphaModFix/>
          </a:blip>
          <a:stretch>
            <a:fillRect/>
          </a:stretch>
        </p:blipFill>
        <p:spPr>
          <a:xfrm>
            <a:off x="871425" y="1137850"/>
            <a:ext cx="10448851" cy="52822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Implementation</a:t>
            </a:r>
            <a:endParaRPr b="0" i="0" sz="2800" u="none" cap="none" strike="noStrike">
              <a:solidFill>
                <a:srgbClr val="000000"/>
              </a:solidFill>
              <a:latin typeface="Calibri"/>
              <a:ea typeface="Calibri"/>
              <a:cs typeface="Calibri"/>
              <a:sym typeface="Calibri"/>
            </a:endParaRPr>
          </a:p>
        </p:txBody>
      </p:sp>
      <p:pic>
        <p:nvPicPr>
          <p:cNvPr id="341" name="Google Shape;341;p55"/>
          <p:cNvPicPr preferRelativeResize="0"/>
          <p:nvPr/>
        </p:nvPicPr>
        <p:blipFill>
          <a:blip r:embed="rId3">
            <a:alphaModFix/>
          </a:blip>
          <a:stretch>
            <a:fillRect/>
          </a:stretch>
        </p:blipFill>
        <p:spPr>
          <a:xfrm>
            <a:off x="871425" y="1136025"/>
            <a:ext cx="10448851" cy="53020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Implementation</a:t>
            </a:r>
            <a:endParaRPr b="0" i="0" sz="2800" u="none" cap="none" strike="noStrike">
              <a:solidFill>
                <a:srgbClr val="000000"/>
              </a:solidFill>
              <a:latin typeface="Calibri"/>
              <a:ea typeface="Calibri"/>
              <a:cs typeface="Calibri"/>
              <a:sym typeface="Calibri"/>
            </a:endParaRPr>
          </a:p>
        </p:txBody>
      </p:sp>
      <p:pic>
        <p:nvPicPr>
          <p:cNvPr id="347" name="Google Shape;347;p56"/>
          <p:cNvPicPr preferRelativeResize="0"/>
          <p:nvPr/>
        </p:nvPicPr>
        <p:blipFill>
          <a:blip r:embed="rId3">
            <a:alphaModFix/>
          </a:blip>
          <a:stretch>
            <a:fillRect/>
          </a:stretch>
        </p:blipFill>
        <p:spPr>
          <a:xfrm>
            <a:off x="994000" y="1100225"/>
            <a:ext cx="2879275" cy="5355699"/>
          </a:xfrm>
          <a:prstGeom prst="rect">
            <a:avLst/>
          </a:prstGeom>
          <a:noFill/>
          <a:ln cap="flat" cmpd="sng" w="9525">
            <a:solidFill>
              <a:schemeClr val="dk1"/>
            </a:solidFill>
            <a:prstDash val="solid"/>
            <a:round/>
            <a:headEnd len="sm" w="sm" type="none"/>
            <a:tailEnd len="sm" w="sm" type="none"/>
          </a:ln>
        </p:spPr>
      </p:pic>
      <p:pic>
        <p:nvPicPr>
          <p:cNvPr id="348" name="Google Shape;348;p56"/>
          <p:cNvPicPr preferRelativeResize="0"/>
          <p:nvPr/>
        </p:nvPicPr>
        <p:blipFill>
          <a:blip r:embed="rId4">
            <a:alphaModFix/>
          </a:blip>
          <a:stretch>
            <a:fillRect/>
          </a:stretch>
        </p:blipFill>
        <p:spPr>
          <a:xfrm>
            <a:off x="4656375" y="1100225"/>
            <a:ext cx="2994375" cy="5355700"/>
          </a:xfrm>
          <a:prstGeom prst="rect">
            <a:avLst/>
          </a:prstGeom>
          <a:noFill/>
          <a:ln cap="flat" cmpd="sng" w="9525">
            <a:solidFill>
              <a:schemeClr val="dk1"/>
            </a:solidFill>
            <a:prstDash val="solid"/>
            <a:round/>
            <a:headEnd len="sm" w="sm" type="none"/>
            <a:tailEnd len="sm" w="sm" type="none"/>
          </a:ln>
        </p:spPr>
      </p:pic>
      <p:pic>
        <p:nvPicPr>
          <p:cNvPr id="349" name="Google Shape;349;p56"/>
          <p:cNvPicPr preferRelativeResize="0"/>
          <p:nvPr/>
        </p:nvPicPr>
        <p:blipFill>
          <a:blip r:embed="rId5">
            <a:alphaModFix/>
          </a:blip>
          <a:stretch>
            <a:fillRect/>
          </a:stretch>
        </p:blipFill>
        <p:spPr>
          <a:xfrm>
            <a:off x="8211000" y="1100225"/>
            <a:ext cx="3074675" cy="53557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Research Paper</a:t>
            </a:r>
            <a:endParaRPr b="0" i="0" sz="2800" u="none" cap="none" strike="noStrike">
              <a:solidFill>
                <a:srgbClr val="000000"/>
              </a:solidFill>
              <a:latin typeface="Calibri"/>
              <a:ea typeface="Calibri"/>
              <a:cs typeface="Calibri"/>
              <a:sym typeface="Calibri"/>
            </a:endParaRPr>
          </a:p>
        </p:txBody>
      </p:sp>
      <p:sp>
        <p:nvSpPr>
          <p:cNvPr id="355" name="Google Shape;355;p57"/>
          <p:cNvSpPr txBox="1"/>
          <p:nvPr/>
        </p:nvSpPr>
        <p:spPr>
          <a:xfrm>
            <a:off x="325975" y="1220900"/>
            <a:ext cx="11363400" cy="50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u="sng">
                <a:solidFill>
                  <a:schemeClr val="hlink"/>
                </a:solidFill>
                <a:hlinkClick r:id="rId3"/>
              </a:rPr>
              <a:t>Research Paper</a:t>
            </a:r>
            <a:endParaRPr sz="2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8"/>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Certifications</a:t>
            </a:r>
            <a:endParaRPr b="0" i="0" sz="2800" u="none" cap="none" strike="noStrike">
              <a:solidFill>
                <a:srgbClr val="000000"/>
              </a:solidFill>
              <a:latin typeface="Calibri"/>
              <a:ea typeface="Calibri"/>
              <a:cs typeface="Calibri"/>
              <a:sym typeface="Calibri"/>
            </a:endParaRPr>
          </a:p>
        </p:txBody>
      </p:sp>
      <p:pic>
        <p:nvPicPr>
          <p:cNvPr id="361" name="Google Shape;361;p58"/>
          <p:cNvPicPr preferRelativeResize="0"/>
          <p:nvPr/>
        </p:nvPicPr>
        <p:blipFill>
          <a:blip r:embed="rId3">
            <a:alphaModFix/>
          </a:blip>
          <a:stretch>
            <a:fillRect/>
          </a:stretch>
        </p:blipFill>
        <p:spPr>
          <a:xfrm>
            <a:off x="4118200" y="1081575"/>
            <a:ext cx="3955625" cy="54968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9"/>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Certifications</a:t>
            </a:r>
            <a:endParaRPr b="0" i="0" sz="2800" u="none" cap="none" strike="noStrike">
              <a:solidFill>
                <a:srgbClr val="000000"/>
              </a:solidFill>
              <a:latin typeface="Calibri"/>
              <a:ea typeface="Calibri"/>
              <a:cs typeface="Calibri"/>
              <a:sym typeface="Calibri"/>
            </a:endParaRPr>
          </a:p>
        </p:txBody>
      </p:sp>
      <p:pic>
        <p:nvPicPr>
          <p:cNvPr id="367" name="Google Shape;367;p59"/>
          <p:cNvPicPr preferRelativeResize="0"/>
          <p:nvPr/>
        </p:nvPicPr>
        <p:blipFill>
          <a:blip r:embed="rId3">
            <a:alphaModFix/>
          </a:blip>
          <a:stretch>
            <a:fillRect/>
          </a:stretch>
        </p:blipFill>
        <p:spPr>
          <a:xfrm>
            <a:off x="4118725" y="1043600"/>
            <a:ext cx="3954550" cy="5509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Certifications</a:t>
            </a:r>
            <a:endParaRPr b="0" i="0" sz="2800" u="none" cap="none" strike="noStrike">
              <a:solidFill>
                <a:srgbClr val="000000"/>
              </a:solidFill>
              <a:latin typeface="Calibri"/>
              <a:ea typeface="Calibri"/>
              <a:cs typeface="Calibri"/>
              <a:sym typeface="Calibri"/>
            </a:endParaRPr>
          </a:p>
        </p:txBody>
      </p:sp>
      <p:pic>
        <p:nvPicPr>
          <p:cNvPr id="373" name="Google Shape;373;p60"/>
          <p:cNvPicPr preferRelativeResize="0"/>
          <p:nvPr/>
        </p:nvPicPr>
        <p:blipFill>
          <a:blip r:embed="rId3">
            <a:alphaModFix/>
          </a:blip>
          <a:stretch>
            <a:fillRect/>
          </a:stretch>
        </p:blipFill>
        <p:spPr>
          <a:xfrm>
            <a:off x="4108675" y="1044325"/>
            <a:ext cx="3974375" cy="54968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1"/>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Certifications</a:t>
            </a:r>
            <a:endParaRPr b="0" i="0" sz="2800" u="none" cap="none" strike="noStrike">
              <a:solidFill>
                <a:srgbClr val="000000"/>
              </a:solidFill>
              <a:latin typeface="Calibri"/>
              <a:ea typeface="Calibri"/>
              <a:cs typeface="Calibri"/>
              <a:sym typeface="Calibri"/>
            </a:endParaRPr>
          </a:p>
        </p:txBody>
      </p:sp>
      <p:pic>
        <p:nvPicPr>
          <p:cNvPr id="379" name="Google Shape;379;p61"/>
          <p:cNvPicPr preferRelativeResize="0"/>
          <p:nvPr/>
        </p:nvPicPr>
        <p:blipFill>
          <a:blip r:embed="rId3">
            <a:alphaModFix/>
          </a:blip>
          <a:stretch>
            <a:fillRect/>
          </a:stretch>
        </p:blipFill>
        <p:spPr>
          <a:xfrm>
            <a:off x="4125150" y="1024975"/>
            <a:ext cx="3941424" cy="55282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2"/>
          <p:cNvSpPr txBox="1"/>
          <p:nvPr>
            <p:ph idx="4294967295" type="title"/>
          </p:nvPr>
        </p:nvSpPr>
        <p:spPr>
          <a:xfrm>
            <a:off x="0" y="232920"/>
            <a:ext cx="12191700" cy="7149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Certifications</a:t>
            </a:r>
            <a:endParaRPr b="0" i="0" sz="2800" u="none" cap="none" strike="noStrike">
              <a:solidFill>
                <a:srgbClr val="000000"/>
              </a:solidFill>
              <a:latin typeface="Calibri"/>
              <a:ea typeface="Calibri"/>
              <a:cs typeface="Calibri"/>
              <a:sym typeface="Calibri"/>
            </a:endParaRPr>
          </a:p>
        </p:txBody>
      </p:sp>
      <p:pic>
        <p:nvPicPr>
          <p:cNvPr id="385" name="Google Shape;385;p62"/>
          <p:cNvPicPr preferRelativeResize="0"/>
          <p:nvPr/>
        </p:nvPicPr>
        <p:blipFill>
          <a:blip r:embed="rId3">
            <a:alphaModFix/>
          </a:blip>
          <a:stretch>
            <a:fillRect/>
          </a:stretch>
        </p:blipFill>
        <p:spPr>
          <a:xfrm>
            <a:off x="4110775" y="1025675"/>
            <a:ext cx="3970475" cy="55714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3"/>
          <p:cNvSpPr txBox="1"/>
          <p:nvPr>
            <p:ph idx="4294967295"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 References</a:t>
            </a:r>
            <a:endParaRPr b="0" i="0" sz="4400" u="none" cap="none" strike="noStrike">
              <a:solidFill>
                <a:srgbClr val="000000"/>
              </a:solidFill>
              <a:latin typeface="Calibri"/>
              <a:ea typeface="Calibri"/>
              <a:cs typeface="Calibri"/>
              <a:sym typeface="Calibri"/>
            </a:endParaRPr>
          </a:p>
        </p:txBody>
      </p:sp>
      <p:sp>
        <p:nvSpPr>
          <p:cNvPr id="391" name="Google Shape;391;p63"/>
          <p:cNvSpPr txBox="1"/>
          <p:nvPr>
            <p:ph idx="4294967295" type="body"/>
          </p:nvPr>
        </p:nvSpPr>
        <p:spPr>
          <a:xfrm>
            <a:off x="199440" y="1097280"/>
            <a:ext cx="11778840" cy="5394600"/>
          </a:xfrm>
          <a:prstGeom prst="rect">
            <a:avLst/>
          </a:prstGeom>
          <a:noFill/>
          <a:ln>
            <a:noFill/>
          </a:ln>
        </p:spPr>
        <p:txBody>
          <a:bodyPr anchorCtr="0" anchor="t" bIns="45700" lIns="91425" spcFirstLastPara="1" rIns="91425" wrap="square" tIns="45700">
            <a:noAutofit/>
          </a:bodyPr>
          <a:lstStyle/>
          <a:p>
            <a:pPr indent="-577800" lvl="0" marL="577800" marR="0" rtl="0" algn="just">
              <a:lnSpc>
                <a:spcPct val="100000"/>
              </a:lnSpc>
              <a:spcBef>
                <a:spcPts val="0"/>
              </a:spcBef>
              <a:spcAft>
                <a:spcPts val="0"/>
              </a:spcAft>
              <a:buClr>
                <a:srgbClr val="000000"/>
              </a:buClr>
              <a:buSzPts val="2800"/>
              <a:buFont typeface="Arial"/>
              <a:buChar char="•"/>
            </a:pPr>
            <a:r>
              <a:rPr lang="en-US">
                <a:solidFill>
                  <a:srgbClr val="000000"/>
                </a:solidFill>
                <a:latin typeface="Times New Roman"/>
                <a:ea typeface="Times New Roman"/>
                <a:cs typeface="Times New Roman"/>
                <a:sym typeface="Times New Roman"/>
              </a:rPr>
              <a:t>[1] S.A.Patil, Monika Bhanuse, Snehal Mali and Vishaka Swami , “</a:t>
            </a:r>
            <a:r>
              <a:rPr lang="en-US" u="sng">
                <a:solidFill>
                  <a:schemeClr val="hlink"/>
                </a:solidFill>
                <a:latin typeface="Times New Roman"/>
                <a:ea typeface="Times New Roman"/>
                <a:cs typeface="Times New Roman"/>
                <a:sym typeface="Times New Roman"/>
                <a:hlinkClick r:id="rId3"/>
              </a:rPr>
              <a:t>Review on Mobile application for Medicine Reminder</a:t>
            </a:r>
            <a:r>
              <a:rPr lang="en-US">
                <a:solidFill>
                  <a:srgbClr val="000000"/>
                </a:solidFill>
                <a:latin typeface="Times New Roman"/>
                <a:ea typeface="Times New Roman"/>
                <a:cs typeface="Times New Roman"/>
                <a:sym typeface="Times New Roman"/>
              </a:rPr>
              <a:t>”, International Research Journal of Modernization in Engineering Technology and Science, Volume:03/Issue:02/February-2021.</a:t>
            </a:r>
            <a:endParaRPr/>
          </a:p>
          <a:p>
            <a:pPr indent="-577800" lvl="0" marL="577800" marR="0" rtl="0" algn="just">
              <a:lnSpc>
                <a:spcPct val="100000"/>
              </a:lnSpc>
              <a:spcBef>
                <a:spcPts val="0"/>
              </a:spcBef>
              <a:spcAft>
                <a:spcPts val="0"/>
              </a:spcAft>
              <a:buClr>
                <a:srgbClr val="000000"/>
              </a:buClr>
              <a:buSzPts val="2800"/>
              <a:buFont typeface="Arial"/>
              <a:buChar char="•"/>
            </a:pPr>
            <a:r>
              <a:rPr lang="en-US">
                <a:solidFill>
                  <a:srgbClr val="000000"/>
                </a:solidFill>
                <a:latin typeface="Times New Roman"/>
                <a:ea typeface="Times New Roman"/>
                <a:cs typeface="Times New Roman"/>
                <a:sym typeface="Times New Roman"/>
              </a:rPr>
              <a:t>[2] Samir V.Zanjal and Girish. R. Talmale, </a:t>
            </a:r>
            <a:r>
              <a:rPr lang="en-US" u="sng">
                <a:solidFill>
                  <a:schemeClr val="hlink"/>
                </a:solidFill>
                <a:latin typeface="Times New Roman"/>
                <a:ea typeface="Times New Roman"/>
                <a:cs typeface="Times New Roman"/>
                <a:sym typeface="Times New Roman"/>
                <a:hlinkClick r:id="rId4"/>
              </a:rPr>
              <a:t>“Medicine Reminder and Monitoring System</a:t>
            </a:r>
            <a:r>
              <a:rPr lang="en-US">
                <a:solidFill>
                  <a:srgbClr val="000000"/>
                </a:solidFill>
                <a:latin typeface="Times New Roman"/>
                <a:ea typeface="Times New Roman"/>
                <a:cs typeface="Times New Roman"/>
                <a:sym typeface="Times New Roman"/>
              </a:rPr>
              <a:t>”, International Conference on Information Security and Privacy, December 2020.</a:t>
            </a:r>
            <a:endParaRPr>
              <a:solidFill>
                <a:srgbClr val="000000"/>
              </a:solidFill>
              <a:latin typeface="Times New Roman"/>
              <a:ea typeface="Times New Roman"/>
              <a:cs typeface="Times New Roman"/>
              <a:sym typeface="Times New Roman"/>
            </a:endParaRPr>
          </a:p>
          <a:p>
            <a:pPr indent="-577800" lvl="0" marL="577800" marR="0" rtl="0" algn="just">
              <a:lnSpc>
                <a:spcPct val="100000"/>
              </a:lnSpc>
              <a:spcBef>
                <a:spcPts val="0"/>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[3]  KeeHyun Park and Seung Hyeon Lim, “</a:t>
            </a:r>
            <a:r>
              <a:rPr lang="en-US" u="sng">
                <a:solidFill>
                  <a:schemeClr val="hlink"/>
                </a:solidFill>
                <a:latin typeface="Times New Roman"/>
                <a:ea typeface="Times New Roman"/>
                <a:cs typeface="Times New Roman"/>
                <a:sym typeface="Times New Roman"/>
                <a:hlinkClick r:id="rId5"/>
              </a:rPr>
              <a:t>Construction of a Medication Reminder Synchronizatio</a:t>
            </a:r>
            <a:r>
              <a:rPr lang="en-US" u="sng">
                <a:solidFill>
                  <a:schemeClr val="hlink"/>
                </a:solidFill>
                <a:latin typeface="Times New Roman"/>
                <a:ea typeface="Times New Roman"/>
                <a:cs typeface="Times New Roman"/>
                <a:sym typeface="Times New Roman"/>
                <a:hlinkClick r:id="rId6"/>
              </a:rPr>
              <a:t>n</a:t>
            </a:r>
            <a:r>
              <a:rPr lang="en-US">
                <a:solidFill>
                  <a:srgbClr val="000000"/>
                </a:solidFill>
                <a:latin typeface="Times New Roman"/>
                <a:ea typeface="Times New Roman"/>
                <a:cs typeface="Times New Roman"/>
                <a:sym typeface="Times New Roman"/>
              </a:rPr>
              <a:t>”, International Journal of Bio-Science and Bio-Technology Vol. 4, No. 4, December, 2012.</a:t>
            </a:r>
            <a:endParaRPr>
              <a:solidFill>
                <a:srgbClr val="000000"/>
              </a:solidFill>
              <a:latin typeface="Times New Roman"/>
              <a:ea typeface="Times New Roman"/>
              <a:cs typeface="Times New Roman"/>
              <a:sym typeface="Times New Roman"/>
            </a:endParaRPr>
          </a:p>
          <a:p>
            <a:pPr indent="-577800" lvl="0" marL="577800" marR="0" rtl="0" algn="just">
              <a:lnSpc>
                <a:spcPct val="100000"/>
              </a:lnSpc>
              <a:spcBef>
                <a:spcPts val="0"/>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[4] Lindsey Dayer, “</a:t>
            </a:r>
            <a:r>
              <a:rPr lang="en-US" u="sng">
                <a:solidFill>
                  <a:schemeClr val="hlink"/>
                </a:solidFill>
                <a:latin typeface="Times New Roman"/>
                <a:ea typeface="Times New Roman"/>
                <a:cs typeface="Times New Roman"/>
                <a:sym typeface="Times New Roman"/>
                <a:hlinkClick r:id="rId7"/>
              </a:rPr>
              <a:t>Smartphone medication adherence apps</a:t>
            </a:r>
            <a:r>
              <a:rPr lang="en-US">
                <a:solidFill>
                  <a:srgbClr val="000000"/>
                </a:solidFill>
                <a:latin typeface="Times New Roman"/>
                <a:ea typeface="Times New Roman"/>
                <a:cs typeface="Times New Roman"/>
                <a:sym typeface="Times New Roman"/>
              </a:rPr>
              <a:t>”, National          Library, DOI: 10.1331/JAPhA.2013.12202.</a:t>
            </a:r>
            <a:endParaRPr>
              <a:solidFill>
                <a:srgbClr val="000000"/>
              </a:solidFill>
              <a:latin typeface="Times New Roman"/>
              <a:ea typeface="Times New Roman"/>
              <a:cs typeface="Times New Roman"/>
              <a:sym typeface="Times New Roman"/>
            </a:endParaRPr>
          </a:p>
          <a:p>
            <a:pPr indent="-400000" lvl="0" marL="577800" marR="0" rtl="0" algn="just">
              <a:lnSpc>
                <a:spcPct val="90000"/>
              </a:lnSpc>
              <a:spcBef>
                <a:spcPts val="1001"/>
              </a:spcBef>
              <a:spcAft>
                <a:spcPts val="0"/>
              </a:spcAft>
              <a:buClr>
                <a:schemeClr val="dk1"/>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400000" lvl="0" marL="577800" marR="0" rtl="0" algn="just">
              <a:lnSpc>
                <a:spcPct val="90000"/>
              </a:lnSpc>
              <a:spcBef>
                <a:spcPts val="1001"/>
              </a:spcBef>
              <a:spcAft>
                <a:spcPts val="0"/>
              </a:spcAft>
              <a:buClr>
                <a:schemeClr val="dk1"/>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4294967295"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Abstract</a:t>
            </a:r>
            <a:endParaRPr b="0" i="0" u="none" cap="none" strike="noStrike">
              <a:solidFill>
                <a:schemeClr val="lt1"/>
              </a:solidFill>
              <a:latin typeface="Calibri"/>
              <a:ea typeface="Calibri"/>
              <a:cs typeface="Calibri"/>
              <a:sym typeface="Calibri"/>
            </a:endParaRPr>
          </a:p>
        </p:txBody>
      </p:sp>
      <p:sp>
        <p:nvSpPr>
          <p:cNvPr id="142" name="Google Shape;142;p28"/>
          <p:cNvSpPr txBox="1"/>
          <p:nvPr>
            <p:ph idx="4294967295" type="body"/>
          </p:nvPr>
        </p:nvSpPr>
        <p:spPr>
          <a:xfrm>
            <a:off x="199450" y="947525"/>
            <a:ext cx="11778900" cy="5670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SzPts val="2800"/>
              <a:buNone/>
            </a:pPr>
            <a:r>
              <a:rPr lang="en-US">
                <a:latin typeface="Times New Roman"/>
                <a:ea typeface="Times New Roman"/>
                <a:cs typeface="Times New Roman"/>
                <a:sym typeface="Times New Roman"/>
              </a:rPr>
              <a:t>	Human forgetfulness is a common occurrence, but should not be in the case of medicines where adherence is necessary for better treatment. Research indicates that lack of following the prescribed schedules results in substantial negative health implications and sometimes premature deaths caused by medication non-adherence. </a:t>
            </a:r>
            <a:endParaRPr>
              <a:latin typeface="Times New Roman"/>
              <a:ea typeface="Times New Roman"/>
              <a:cs typeface="Times New Roman"/>
              <a:sym typeface="Times New Roman"/>
            </a:endParaRPr>
          </a:p>
          <a:p>
            <a:pPr indent="457200" lvl="0" marL="0" marR="0" rtl="0" algn="just">
              <a:lnSpc>
                <a:spcPct val="100000"/>
              </a:lnSpc>
              <a:spcBef>
                <a:spcPts val="0"/>
              </a:spcBef>
              <a:spcAft>
                <a:spcPts val="0"/>
              </a:spcAft>
              <a:buSzPts val="2800"/>
              <a:buNone/>
            </a:pPr>
            <a:r>
              <a:rPr lang="en-US">
                <a:latin typeface="Times New Roman"/>
                <a:ea typeface="Times New Roman"/>
                <a:cs typeface="Times New Roman"/>
                <a:sym typeface="Times New Roman"/>
              </a:rPr>
              <a:t>  To address all the issues, there is a need of developing a mobile application specially designed for managing the medications. The main objective of this application is to provide automatic medicine reminders by enabling doctors to prescribe medications directly through the application and this data is synchronized with the patient’s interface, ensuring accurate and real-time updates.</a:t>
            </a:r>
            <a:endParaRPr>
              <a:latin typeface="Times New Roman"/>
              <a:ea typeface="Times New Roman"/>
              <a:cs typeface="Times New Roman"/>
              <a:sym typeface="Times New Roman"/>
            </a:endParaRPr>
          </a:p>
          <a:p>
            <a:pPr indent="0" lvl="0" marL="0" marR="0" rtl="0" algn="just">
              <a:lnSpc>
                <a:spcPct val="100000"/>
              </a:lnSpc>
              <a:spcBef>
                <a:spcPts val="1001"/>
              </a:spcBef>
              <a:spcAft>
                <a:spcPts val="0"/>
              </a:spcAft>
              <a:buSzPts val="2800"/>
              <a:buNone/>
            </a:pPr>
            <a:r>
              <a:rPr b="1" lang="en-US">
                <a:latin typeface="Times New Roman"/>
                <a:ea typeface="Times New Roman"/>
                <a:cs typeface="Times New Roman"/>
                <a:sym typeface="Times New Roman"/>
              </a:rPr>
              <a:t>Keywords : </a:t>
            </a:r>
            <a:r>
              <a:rPr lang="en-US">
                <a:latin typeface="Times New Roman"/>
                <a:ea typeface="Times New Roman"/>
                <a:cs typeface="Times New Roman"/>
                <a:sym typeface="Times New Roman"/>
              </a:rPr>
              <a:t>Mobile Application, Medication Adherence, Reminder System, Automatic alarm.</a:t>
            </a:r>
            <a:endParaRPr>
              <a:latin typeface="Times New Roman"/>
              <a:ea typeface="Times New Roman"/>
              <a:cs typeface="Times New Roman"/>
              <a:sym typeface="Times New Roman"/>
            </a:endParaRPr>
          </a:p>
          <a:p>
            <a:pPr indent="0" lvl="0" marL="0" marR="0" rtl="0" algn="just">
              <a:lnSpc>
                <a:spcPct val="100000"/>
              </a:lnSpc>
              <a:spcBef>
                <a:spcPts val="1001"/>
              </a:spcBef>
              <a:spcAft>
                <a:spcPts val="0"/>
              </a:spcAft>
              <a:buSzPts val="2800"/>
              <a:buNone/>
            </a:pPr>
            <a:r>
              <a:t/>
            </a:r>
            <a:endParaRPr>
              <a:latin typeface="Times New Roman"/>
              <a:ea typeface="Times New Roman"/>
              <a:cs typeface="Times New Roman"/>
              <a:sym typeface="Times New Roman"/>
            </a:endParaRPr>
          </a:p>
          <a:p>
            <a:pPr indent="0" lvl="0" marL="0" marR="0" rtl="0" algn="just">
              <a:lnSpc>
                <a:spcPct val="100000"/>
              </a:lnSpc>
              <a:spcBef>
                <a:spcPts val="1001"/>
              </a:spcBef>
              <a:spcAft>
                <a:spcPts val="0"/>
              </a:spcAft>
              <a:buClr>
                <a:srgbClr val="000000"/>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4"/>
          <p:cNvSpPr txBox="1"/>
          <p:nvPr>
            <p:ph idx="4294967295"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GitHub Dashboard</a:t>
            </a:r>
            <a:endParaRPr b="0" i="0" sz="4400" u="none" cap="none" strike="noStrike">
              <a:solidFill>
                <a:srgbClr val="000000"/>
              </a:solidFill>
              <a:latin typeface="Calibri"/>
              <a:ea typeface="Calibri"/>
              <a:cs typeface="Calibri"/>
              <a:sym typeface="Calibri"/>
            </a:endParaRPr>
          </a:p>
        </p:txBody>
      </p:sp>
      <p:sp>
        <p:nvSpPr>
          <p:cNvPr id="397" name="Google Shape;397;p64"/>
          <p:cNvSpPr txBox="1"/>
          <p:nvPr>
            <p:ph idx="4294967295" type="body"/>
          </p:nvPr>
        </p:nvSpPr>
        <p:spPr>
          <a:xfrm>
            <a:off x="199440" y="1097280"/>
            <a:ext cx="11778840" cy="53946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800"/>
              <a:buFont typeface="Arial"/>
              <a:buNone/>
            </a:pPr>
            <a:r>
              <a:rPr lang="en-US">
                <a:solidFill>
                  <a:srgbClr val="000000"/>
                </a:solidFill>
                <a:latin typeface="Times New Roman"/>
                <a:ea typeface="Times New Roman"/>
                <a:cs typeface="Times New Roman"/>
                <a:sym typeface="Times New Roman"/>
              </a:rPr>
              <a:t> GitHub Link :</a:t>
            </a:r>
            <a:r>
              <a:rPr lang="en-US"/>
              <a:t> </a:t>
            </a:r>
            <a:r>
              <a:rPr lang="en-US" u="sng">
                <a:solidFill>
                  <a:schemeClr val="hlink"/>
                </a:solidFill>
                <a:hlinkClick r:id="rId3"/>
              </a:rPr>
              <a:t>https://github.com/swathi-reddy-m/CSE-2020-24-Batch-B15</a:t>
            </a:r>
            <a:endParaRPr/>
          </a:p>
          <a:p>
            <a:pPr indent="0" lvl="0" marL="0" marR="0" rtl="0" algn="just">
              <a:lnSpc>
                <a:spcPct val="90000"/>
              </a:lnSpc>
              <a:spcBef>
                <a:spcPts val="0"/>
              </a:spcBef>
              <a:spcAft>
                <a:spcPts val="0"/>
              </a:spcAft>
              <a:buClr>
                <a:schemeClr val="dk1"/>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pic>
        <p:nvPicPr>
          <p:cNvPr id="398" name="Google Shape;398;p64"/>
          <p:cNvPicPr preferRelativeResize="0"/>
          <p:nvPr/>
        </p:nvPicPr>
        <p:blipFill>
          <a:blip r:embed="rId4">
            <a:alphaModFix/>
          </a:blip>
          <a:stretch>
            <a:fillRect/>
          </a:stretch>
        </p:blipFill>
        <p:spPr>
          <a:xfrm>
            <a:off x="344150" y="1651450"/>
            <a:ext cx="11489424" cy="48404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5"/>
          <p:cNvSpPr/>
          <p:nvPr/>
        </p:nvSpPr>
        <p:spPr>
          <a:xfrm>
            <a:off x="3397500" y="2601600"/>
            <a:ext cx="5397000" cy="1654800"/>
          </a:xfrm>
          <a:prstGeom prst="rect">
            <a:avLst/>
          </a:prstGeom>
          <a:noFill/>
          <a:ln>
            <a:noFill/>
          </a:ln>
        </p:spPr>
        <p:txBody>
          <a:bodyPr anchorCtr="0" anchor="t" bIns="45000" lIns="90000" spcFirstLastPara="1" rIns="90000" wrap="square" tIns="45000">
            <a:noAutofit/>
          </a:bodyPr>
          <a:lstStyle/>
          <a:p>
            <a:pPr indent="0" lvl="0" marL="0" marR="0" rtl="0" algn="l">
              <a:lnSpc>
                <a:spcPct val="107000"/>
              </a:lnSpc>
              <a:spcBef>
                <a:spcPts val="0"/>
              </a:spcBef>
              <a:spcAft>
                <a:spcPts val="0"/>
              </a:spcAft>
              <a:buClr>
                <a:srgbClr val="000000"/>
              </a:buClr>
              <a:buSzPts val="9600"/>
              <a:buFont typeface="Arial"/>
              <a:buNone/>
            </a:pPr>
            <a:r>
              <a:rPr i="1" lang="en-US" sz="9600">
                <a:solidFill>
                  <a:srgbClr val="FF6600"/>
                </a:solidFill>
                <a:latin typeface="Times New Roman"/>
                <a:ea typeface="Times New Roman"/>
                <a:cs typeface="Times New Roman"/>
                <a:sym typeface="Times New Roman"/>
              </a:rPr>
              <a:t>Thank you</a:t>
            </a:r>
            <a:endParaRPr b="0" i="0" sz="9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4294967295"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Problem Statement</a:t>
            </a:r>
            <a:endParaRPr b="0" i="0" sz="4400" u="none" cap="none" strike="noStrike">
              <a:solidFill>
                <a:srgbClr val="000000"/>
              </a:solidFill>
              <a:latin typeface="Calibri"/>
              <a:ea typeface="Calibri"/>
              <a:cs typeface="Calibri"/>
              <a:sym typeface="Calibri"/>
            </a:endParaRPr>
          </a:p>
        </p:txBody>
      </p:sp>
      <p:sp>
        <p:nvSpPr>
          <p:cNvPr id="148" name="Google Shape;148;p29"/>
          <p:cNvSpPr txBox="1"/>
          <p:nvPr>
            <p:ph idx="4294967295" type="body"/>
          </p:nvPr>
        </p:nvSpPr>
        <p:spPr>
          <a:xfrm>
            <a:off x="199440" y="1097280"/>
            <a:ext cx="11459520" cy="5075280"/>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rgbClr val="000000"/>
              </a:buClr>
              <a:buSzPts val="2800"/>
              <a:buFont typeface="Arial"/>
              <a:buChar char="•"/>
            </a:pPr>
            <a:r>
              <a:rPr lang="en-US">
                <a:solidFill>
                  <a:srgbClr val="000000"/>
                </a:solidFill>
                <a:latin typeface="Times New Roman"/>
                <a:ea typeface="Times New Roman"/>
                <a:cs typeface="Times New Roman"/>
                <a:sym typeface="Times New Roman"/>
              </a:rPr>
              <a:t>Despite the availability of numerous reminder applications, patients occasionally encounter confusion regarding the administration of medication and certain instances of incorrectly set reminders may arise.</a:t>
            </a:r>
            <a:endParaRPr/>
          </a:p>
          <a:p>
            <a:pPr indent="-457200" lvl="0" marL="457200" marR="0" rtl="0" algn="just">
              <a:lnSpc>
                <a:spcPct val="100000"/>
              </a:lnSpc>
              <a:spcBef>
                <a:spcPts val="1000"/>
              </a:spcBef>
              <a:spcAft>
                <a:spcPts val="0"/>
              </a:spcAft>
              <a:buClr>
                <a:srgbClr val="000000"/>
              </a:buClr>
              <a:buSzPts val="2800"/>
              <a:buFont typeface="Arial"/>
              <a:buChar char="•"/>
            </a:pPr>
            <a:r>
              <a:rPr b="0" i="0" lang="en-US" u="none" cap="none" strike="noStrike">
                <a:solidFill>
                  <a:srgbClr val="000000"/>
                </a:solidFill>
                <a:latin typeface="Times New Roman"/>
                <a:ea typeface="Times New Roman"/>
                <a:cs typeface="Times New Roman"/>
                <a:sym typeface="Times New Roman"/>
              </a:rPr>
              <a:t>To </a:t>
            </a:r>
            <a:r>
              <a:rPr lang="en-US">
                <a:solidFill>
                  <a:srgbClr val="000000"/>
                </a:solidFill>
                <a:latin typeface="Times New Roman"/>
                <a:ea typeface="Times New Roman"/>
                <a:cs typeface="Times New Roman"/>
                <a:sym typeface="Times New Roman"/>
              </a:rPr>
              <a:t>address these challenges,  this application offers a dedicated interface enabling doctors to establish comprehensive reminders including dosage instructions. </a:t>
            </a:r>
            <a:endParaRPr/>
          </a:p>
          <a:p>
            <a:pPr indent="-457200" lvl="0" marL="457200" marR="0" rtl="0" algn="just">
              <a:lnSpc>
                <a:spcPct val="100000"/>
              </a:lnSpc>
              <a:spcBef>
                <a:spcPts val="1000"/>
              </a:spcBef>
              <a:spcAft>
                <a:spcPts val="1000"/>
              </a:spcAft>
              <a:buClr>
                <a:srgbClr val="000000"/>
              </a:buClr>
              <a:buSzPts val="2800"/>
              <a:buFont typeface="Arial"/>
              <a:buChar char="•"/>
            </a:pPr>
            <a:r>
              <a:rPr lang="en-US">
                <a:solidFill>
                  <a:srgbClr val="000000"/>
                </a:solidFill>
                <a:latin typeface="Times New Roman"/>
                <a:ea typeface="Times New Roman"/>
                <a:cs typeface="Times New Roman"/>
                <a:sym typeface="Times New Roman"/>
              </a:rPr>
              <a:t>The medication adherence can be improved which helps people lead a happy and healthy life.</a:t>
            </a:r>
            <a:endParaRPr b="0" i="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4294967295" type="title"/>
          </p:nvPr>
        </p:nvSpPr>
        <p:spPr>
          <a:xfrm>
            <a:off x="0" y="232920"/>
            <a:ext cx="1219176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Objectives of Project</a:t>
            </a:r>
            <a:endParaRPr b="0" i="0" sz="4400" u="none" cap="none" strike="noStrike">
              <a:solidFill>
                <a:srgbClr val="000000"/>
              </a:solidFill>
              <a:latin typeface="Calibri"/>
              <a:ea typeface="Calibri"/>
              <a:cs typeface="Calibri"/>
              <a:sym typeface="Calibri"/>
            </a:endParaRPr>
          </a:p>
        </p:txBody>
      </p:sp>
      <p:sp>
        <p:nvSpPr>
          <p:cNvPr id="154" name="Google Shape;154;p30"/>
          <p:cNvSpPr txBox="1"/>
          <p:nvPr>
            <p:ph idx="4294967295" type="body"/>
          </p:nvPr>
        </p:nvSpPr>
        <p:spPr>
          <a:xfrm>
            <a:off x="199440" y="1285680"/>
            <a:ext cx="11778900" cy="5394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1001"/>
              </a:spcBef>
              <a:spcAft>
                <a:spcPts val="0"/>
              </a:spcAft>
              <a:buSzPts val="2800"/>
              <a:buFont typeface="Times New Roman"/>
              <a:buChar char="•"/>
            </a:pPr>
            <a:r>
              <a:rPr b="1" lang="en-US">
                <a:latin typeface="Times New Roman"/>
                <a:ea typeface="Times New Roman"/>
                <a:cs typeface="Times New Roman"/>
                <a:sym typeface="Times New Roman"/>
              </a:rPr>
              <a:t>Research Objective – 1: </a:t>
            </a:r>
            <a:r>
              <a:rPr lang="en-US">
                <a:latin typeface="Times New Roman"/>
                <a:ea typeface="Times New Roman"/>
                <a:cs typeface="Times New Roman"/>
                <a:sym typeface="Times New Roman"/>
              </a:rPr>
              <a:t>To help patients take their medications on time with the help of medicine reminders. </a:t>
            </a:r>
            <a:endParaRPr/>
          </a:p>
          <a:p>
            <a:pPr indent="0" lvl="0" marL="0" rtl="0" algn="just">
              <a:lnSpc>
                <a:spcPct val="100000"/>
              </a:lnSpc>
              <a:spcBef>
                <a:spcPts val="1001"/>
              </a:spcBef>
              <a:spcAft>
                <a:spcPts val="0"/>
              </a:spcAft>
              <a:buSzPts val="2800"/>
              <a:buNone/>
            </a:pPr>
            <a:r>
              <a:t/>
            </a:r>
            <a:endParaRPr>
              <a:latin typeface="Times New Roman"/>
              <a:ea typeface="Times New Roman"/>
              <a:cs typeface="Times New Roman"/>
              <a:sym typeface="Times New Roman"/>
            </a:endParaRPr>
          </a:p>
          <a:p>
            <a:pPr indent="-228600" lvl="0" marL="228600" rtl="0" algn="just">
              <a:lnSpc>
                <a:spcPct val="100000"/>
              </a:lnSpc>
              <a:spcBef>
                <a:spcPts val="1001"/>
              </a:spcBef>
              <a:spcAft>
                <a:spcPts val="0"/>
              </a:spcAft>
              <a:buClr>
                <a:srgbClr val="000000"/>
              </a:buClr>
              <a:buSzPts val="2800"/>
              <a:buFont typeface="Times New Roman"/>
              <a:buChar char="•"/>
            </a:pPr>
            <a:r>
              <a:rPr b="1" lang="en-US">
                <a:latin typeface="Times New Roman"/>
                <a:ea typeface="Times New Roman"/>
                <a:cs typeface="Times New Roman"/>
                <a:sym typeface="Times New Roman"/>
              </a:rPr>
              <a:t>Research Objective – 2: </a:t>
            </a:r>
            <a:r>
              <a:rPr lang="en-US">
                <a:latin typeface="Times New Roman"/>
                <a:ea typeface="Times New Roman"/>
                <a:cs typeface="Times New Roman"/>
                <a:sym typeface="Times New Roman"/>
              </a:rPr>
              <a:t>To provide an interface where doctors can directly prescribe the medication which automatically gets updated in the patient Mobile Application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2"/>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b="0" i="0" lang="en-US" u="none" cap="none" strike="noStrike">
                <a:solidFill>
                  <a:schemeClr val="lt1"/>
                </a:solidFill>
                <a:latin typeface="Times New Roman"/>
                <a:ea typeface="Times New Roman"/>
                <a:cs typeface="Times New Roman"/>
                <a:sym typeface="Times New Roman"/>
              </a:rPr>
              <a:t>Literature </a:t>
            </a:r>
            <a:r>
              <a:rPr lang="en-US">
                <a:solidFill>
                  <a:schemeClr val="lt1"/>
                </a:solidFill>
                <a:latin typeface="Times New Roman"/>
                <a:ea typeface="Times New Roman"/>
                <a:cs typeface="Times New Roman"/>
                <a:sym typeface="Times New Roman"/>
              </a:rPr>
              <a:t>S</a:t>
            </a:r>
            <a:r>
              <a:rPr b="0" i="0" lang="en-US" u="none" cap="none" strike="noStrike">
                <a:solidFill>
                  <a:schemeClr val="lt1"/>
                </a:solidFill>
                <a:latin typeface="Times New Roman"/>
                <a:ea typeface="Times New Roman"/>
                <a:cs typeface="Times New Roman"/>
                <a:sym typeface="Times New Roman"/>
              </a:rPr>
              <a:t>urvey</a:t>
            </a:r>
            <a:endParaRPr b="0" i="0" sz="2800" u="none" cap="none" strike="noStrike">
              <a:solidFill>
                <a:srgbClr val="000000"/>
              </a:solidFill>
              <a:latin typeface="Calibri"/>
              <a:ea typeface="Calibri"/>
              <a:cs typeface="Calibri"/>
              <a:sym typeface="Calibri"/>
            </a:endParaRPr>
          </a:p>
        </p:txBody>
      </p:sp>
      <p:sp>
        <p:nvSpPr>
          <p:cNvPr id="160" name="Google Shape;160;p31"/>
          <p:cNvSpPr txBox="1"/>
          <p:nvPr>
            <p:ph idx="4294967295" type="body"/>
          </p:nvPr>
        </p:nvSpPr>
        <p:spPr>
          <a:xfrm>
            <a:off x="199440" y="1097280"/>
            <a:ext cx="11778840" cy="5394600"/>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rgbClr val="000000"/>
              </a:buClr>
              <a:buSzPts val="2800"/>
              <a:buFont typeface="Arial"/>
              <a:buChar char="•"/>
            </a:pPr>
            <a:r>
              <a:rPr lang="en-US">
                <a:solidFill>
                  <a:srgbClr val="000000"/>
                </a:solidFill>
                <a:latin typeface="Times New Roman"/>
                <a:ea typeface="Times New Roman"/>
                <a:cs typeface="Times New Roman"/>
                <a:sym typeface="Times New Roman"/>
              </a:rPr>
              <a:t>S.A.Patil [1] focuses on setting the alarm and get notification from it. </a:t>
            </a:r>
            <a:r>
              <a:rPr lang="en-US">
                <a:solidFill>
                  <a:srgbClr val="000000"/>
                </a:solidFill>
                <a:latin typeface="Times New Roman"/>
                <a:ea typeface="Times New Roman"/>
                <a:cs typeface="Times New Roman"/>
                <a:sym typeface="Times New Roman"/>
              </a:rPr>
              <a:t>The  patient must fill out a form first with their name, mobile number, email address, gender, and password. Patient can log in using provided email address or mobile number in an application. However, the patient must be aware that the proper mobile number, email address, and password must be entered. Describes about the various advantages and disadvantages of the application. </a:t>
            </a:r>
            <a:endParaRPr>
              <a:solidFill>
                <a:srgbClr val="000000"/>
              </a:solidFill>
              <a:latin typeface="Times New Roman"/>
              <a:ea typeface="Times New Roman"/>
              <a:cs typeface="Times New Roman"/>
              <a:sym typeface="Times New Roman"/>
            </a:endParaRPr>
          </a:p>
          <a:p>
            <a:pPr indent="-457200" lvl="0" marL="457200" marR="0" rtl="0" algn="just">
              <a:lnSpc>
                <a:spcPct val="100000"/>
              </a:lnSpc>
              <a:spcBef>
                <a:spcPts val="1000"/>
              </a:spcBef>
              <a:spcAft>
                <a:spcPts val="100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Samir V.Zanjal [2] discuss about Home based health care arrangement which  include communications, imaging, sensing and human computer interaction technologies. The monitoring system uses the self-powering wireless environment with the help of renewable energy.</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b="0" i="0" lang="en-US" u="none" cap="none" strike="noStrike">
                <a:solidFill>
                  <a:schemeClr val="lt1"/>
                </a:solidFill>
                <a:latin typeface="Times New Roman"/>
                <a:ea typeface="Times New Roman"/>
                <a:cs typeface="Times New Roman"/>
                <a:sym typeface="Times New Roman"/>
              </a:rPr>
              <a:t>Literature </a:t>
            </a:r>
            <a:r>
              <a:rPr lang="en-US">
                <a:solidFill>
                  <a:schemeClr val="lt1"/>
                </a:solidFill>
                <a:latin typeface="Times New Roman"/>
                <a:ea typeface="Times New Roman"/>
                <a:cs typeface="Times New Roman"/>
                <a:sym typeface="Times New Roman"/>
              </a:rPr>
              <a:t>S</a:t>
            </a:r>
            <a:r>
              <a:rPr b="0" i="0" lang="en-US" u="none" cap="none" strike="noStrike">
                <a:solidFill>
                  <a:schemeClr val="lt1"/>
                </a:solidFill>
                <a:latin typeface="Times New Roman"/>
                <a:ea typeface="Times New Roman"/>
                <a:cs typeface="Times New Roman"/>
                <a:sym typeface="Times New Roman"/>
              </a:rPr>
              <a:t>urvey</a:t>
            </a:r>
            <a:endParaRPr b="0" i="0" sz="2800" u="none" cap="none" strike="noStrike">
              <a:solidFill>
                <a:srgbClr val="000000"/>
              </a:solidFill>
              <a:latin typeface="Calibri"/>
              <a:ea typeface="Calibri"/>
              <a:cs typeface="Calibri"/>
              <a:sym typeface="Calibri"/>
            </a:endParaRPr>
          </a:p>
        </p:txBody>
      </p:sp>
      <p:sp>
        <p:nvSpPr>
          <p:cNvPr id="166" name="Google Shape;166;p32"/>
          <p:cNvSpPr txBox="1"/>
          <p:nvPr>
            <p:ph idx="4294967295" type="body"/>
          </p:nvPr>
        </p:nvSpPr>
        <p:spPr>
          <a:xfrm>
            <a:off x="199440" y="1097280"/>
            <a:ext cx="11778900" cy="5394600"/>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rgbClr val="000000"/>
              </a:buClr>
              <a:buSzPts val="2800"/>
              <a:buFont typeface="Arial"/>
              <a:buChar char="•"/>
            </a:pPr>
            <a:r>
              <a:rPr lang="en-US">
                <a:solidFill>
                  <a:srgbClr val="000000"/>
                </a:solidFill>
                <a:latin typeface="Times New Roman"/>
                <a:ea typeface="Times New Roman"/>
                <a:cs typeface="Times New Roman"/>
                <a:sym typeface="Times New Roman"/>
              </a:rPr>
              <a:t>KeeHyun Park [3] In this paper, Park proposed a medication reminder synchronization system that provides a patient with medications as prescribed by medical staff. In addition, medical staff can remotely send messages to the system in order to change the medication schedules or device configuration settings embedded in the medication reminder.</a:t>
            </a:r>
            <a:endParaRPr>
              <a:solidFill>
                <a:srgbClr val="000000"/>
              </a:solidFill>
              <a:latin typeface="Times New Roman"/>
              <a:ea typeface="Times New Roman"/>
              <a:cs typeface="Times New Roman"/>
              <a:sym typeface="Times New Roman"/>
            </a:endParaRPr>
          </a:p>
          <a:p>
            <a:pPr indent="-457200" lvl="0" marL="457200" marR="0" rtl="0" algn="just">
              <a:lnSpc>
                <a:spcPct val="100000"/>
              </a:lnSpc>
              <a:spcBef>
                <a:spcPts val="1000"/>
              </a:spcBef>
              <a:spcAft>
                <a:spcPts val="1000"/>
              </a:spcAft>
              <a:buClr>
                <a:srgbClr val="000000"/>
              </a:buClr>
              <a:buSzPts val="2800"/>
              <a:buFont typeface="Times New Roman"/>
              <a:buChar char="•"/>
            </a:pPr>
            <a:r>
              <a:rPr lang="en-US">
                <a:latin typeface="Times New Roman"/>
                <a:ea typeface="Times New Roman"/>
                <a:cs typeface="Times New Roman"/>
                <a:sym typeface="Times New Roman"/>
              </a:rPr>
              <a:t>Lindsey Dayer</a:t>
            </a:r>
            <a:r>
              <a:rPr lang="en-US">
                <a:solidFill>
                  <a:srgbClr val="000000"/>
                </a:solidFill>
                <a:latin typeface="Times New Roman"/>
                <a:ea typeface="Times New Roman"/>
                <a:cs typeface="Times New Roman"/>
                <a:sym typeface="Times New Roman"/>
              </a:rPr>
              <a:t> [4] Medication adherence usually refers to whether patients take their drugs as prescribed and whether they continue to take a prescribed medication. Medication non-adherence is an increasing concern for clinicians, healthcare systems, and other stakeholders because to mounting evidence that it is widespread and associated with negative outcomes and greater healthcare expenditures.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idx="4294967295" type="title"/>
          </p:nvPr>
        </p:nvSpPr>
        <p:spPr>
          <a:xfrm>
            <a:off x="0" y="232920"/>
            <a:ext cx="12191700" cy="714600"/>
          </a:xfrm>
          <a:prstGeom prst="rect">
            <a:avLst/>
          </a:prstGeom>
          <a:solidFill>
            <a:srgbClr val="FF6600"/>
          </a:solidFill>
          <a:ln>
            <a:noFill/>
          </a:ln>
          <a:effectLst>
            <a:outerShdw blurRad="44280" rotWithShape="0" dir="5400000" dist="28080">
              <a:srgbClr val="000000">
                <a:alpha val="31370"/>
              </a:srgbClr>
            </a:outerShdw>
          </a:effectLst>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800"/>
              <a:buFont typeface="Times New Roman"/>
              <a:buNone/>
            </a:pPr>
            <a:r>
              <a:rPr lang="en-US">
                <a:solidFill>
                  <a:schemeClr val="lt1"/>
                </a:solidFill>
                <a:latin typeface="Times New Roman"/>
                <a:ea typeface="Times New Roman"/>
                <a:cs typeface="Times New Roman"/>
                <a:sym typeface="Times New Roman"/>
              </a:rPr>
              <a:t>Existing System</a:t>
            </a:r>
            <a:endParaRPr b="0" i="0" sz="2800" u="none" cap="none" strike="noStrike">
              <a:solidFill>
                <a:srgbClr val="000000"/>
              </a:solidFill>
              <a:latin typeface="Calibri"/>
              <a:ea typeface="Calibri"/>
              <a:cs typeface="Calibri"/>
              <a:sym typeface="Calibri"/>
            </a:endParaRPr>
          </a:p>
        </p:txBody>
      </p:sp>
      <p:sp>
        <p:nvSpPr>
          <p:cNvPr id="172" name="Google Shape;172;p33"/>
          <p:cNvSpPr txBox="1"/>
          <p:nvPr>
            <p:ph idx="4294967295" type="body"/>
          </p:nvPr>
        </p:nvSpPr>
        <p:spPr>
          <a:xfrm>
            <a:off x="199440" y="1097280"/>
            <a:ext cx="11778900" cy="5394600"/>
          </a:xfrm>
          <a:prstGeom prst="rect">
            <a:avLst/>
          </a:prstGeom>
          <a:noFill/>
          <a:ln>
            <a:noFill/>
          </a:ln>
        </p:spPr>
        <p:txBody>
          <a:bodyPr anchorCtr="0" anchor="t" bIns="45700" lIns="91425" spcFirstLastPara="1" rIns="91425" wrap="square" tIns="45700">
            <a:normAutofit/>
          </a:bodyPr>
          <a:lstStyle/>
          <a:p>
            <a:pPr indent="457200" lvl="0" marL="0" marR="0" rtl="0" algn="just">
              <a:lnSpc>
                <a:spcPct val="100000"/>
              </a:lnSpc>
              <a:spcBef>
                <a:spcPts val="0"/>
              </a:spcBef>
              <a:spcAft>
                <a:spcPts val="0"/>
              </a:spcAft>
              <a:buNone/>
            </a:pPr>
            <a:r>
              <a:rPr lang="en-US">
                <a:solidFill>
                  <a:srgbClr val="000000"/>
                </a:solidFill>
                <a:latin typeface="Times New Roman"/>
                <a:ea typeface="Times New Roman"/>
                <a:cs typeface="Times New Roman"/>
                <a:sym typeface="Times New Roman"/>
              </a:rPr>
              <a:t>In the world of healthcare, there are lots of applications that remind people to take their medicine. But, since patients have to set these reminders themselves, they might make mistakes. These mistakes could mean they take the wrong medicine or forget to take it altogether. It's really important to take medicine at the right time and in the right amount for it to work well. So, even if doctors have made a plan for treatment, it will only be successful if patients stick to taking their medicine exactly when they're supposed to. </a:t>
            </a:r>
            <a:endParaRPr>
              <a:solidFill>
                <a:srgbClr val="000000"/>
              </a:solidFill>
              <a:latin typeface="Times New Roman"/>
              <a:ea typeface="Times New Roman"/>
              <a:cs typeface="Times New Roman"/>
              <a:sym typeface="Times New Roman"/>
            </a:endParaRPr>
          </a:p>
          <a:p>
            <a:pPr indent="0" lvl="0" marL="0" marR="0" rtl="0" algn="just">
              <a:lnSpc>
                <a:spcPct val="100000"/>
              </a:lnSpc>
              <a:spcBef>
                <a:spcPts val="1000"/>
              </a:spcBef>
              <a:spcAft>
                <a:spcPts val="0"/>
              </a:spcAft>
              <a:buNone/>
            </a:pPr>
            <a:r>
              <a:rPr b="1" lang="en-US">
                <a:solidFill>
                  <a:srgbClr val="000000"/>
                </a:solidFill>
                <a:latin typeface="Times New Roman"/>
                <a:ea typeface="Times New Roman"/>
                <a:cs typeface="Times New Roman"/>
                <a:sym typeface="Times New Roman"/>
              </a:rPr>
              <a:t>Drawbacks : </a:t>
            </a:r>
            <a:endParaRPr b="1">
              <a:solidFill>
                <a:srgbClr val="000000"/>
              </a:solidFill>
              <a:latin typeface="Times New Roman"/>
              <a:ea typeface="Times New Roman"/>
              <a:cs typeface="Times New Roman"/>
              <a:sym typeface="Times New Roman"/>
            </a:endParaRPr>
          </a:p>
          <a:p>
            <a:pPr indent="-406400" lvl="0" marL="457200" marR="0" rtl="0" algn="just">
              <a:lnSpc>
                <a:spcPct val="100000"/>
              </a:lnSpc>
              <a:spcBef>
                <a:spcPts val="1000"/>
              </a:spcBef>
              <a:spcAft>
                <a:spcPts val="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Patients may set reminders wrongly.</a:t>
            </a:r>
            <a:endParaRPr>
              <a:solidFill>
                <a:srgbClr val="000000"/>
              </a:solidFill>
              <a:latin typeface="Times New Roman"/>
              <a:ea typeface="Times New Roman"/>
              <a:cs typeface="Times New Roman"/>
              <a:sym typeface="Times New Roman"/>
            </a:endParaRPr>
          </a:p>
          <a:p>
            <a:pPr indent="-406400" lvl="0" marL="457200" rtl="0" algn="just">
              <a:lnSpc>
                <a:spcPct val="100000"/>
              </a:lnSpc>
              <a:spcBef>
                <a:spcPts val="1000"/>
              </a:spcBef>
              <a:spcAft>
                <a:spcPts val="1000"/>
              </a:spcAft>
              <a:buClr>
                <a:srgbClr val="000000"/>
              </a:buClr>
              <a:buSzPts val="2800"/>
              <a:buFont typeface="Times New Roman"/>
              <a:buChar char="•"/>
            </a:pPr>
            <a:r>
              <a:rPr lang="en-US">
                <a:solidFill>
                  <a:srgbClr val="000000"/>
                </a:solidFill>
                <a:latin typeface="Times New Roman"/>
                <a:ea typeface="Times New Roman"/>
                <a:cs typeface="Times New Roman"/>
                <a:sym typeface="Times New Roman"/>
              </a:rPr>
              <a:t>There is uncertainty regarding whether the medication has been taken punctually or not.</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