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0"/>
  </p:notesMasterIdLst>
  <p:sldIdLst>
    <p:sldId id="261" r:id="rId2"/>
    <p:sldId id="266" r:id="rId3"/>
    <p:sldId id="263" r:id="rId4"/>
    <p:sldId id="264" r:id="rId5"/>
    <p:sldId id="265" r:id="rId6"/>
    <p:sldId id="256" r:id="rId7"/>
    <p:sldId id="258" r:id="rId8"/>
    <p:sldId id="25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BA65A6BA-C049-4A25-8B39-5E43BA296375}">
          <p14:sldIdLst>
            <p14:sldId id="261"/>
            <p14:sldId id="266"/>
            <p14:sldId id="263"/>
            <p14:sldId id="264"/>
            <p14:sldId id="265"/>
            <p14:sldId id="256"/>
            <p14:sldId id="258"/>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86" d="100"/>
          <a:sy n="86" d="100"/>
        </p:scale>
        <p:origin x="51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787005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84835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316817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24056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80530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73821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97806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95687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1836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895414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87450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27265733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34000"/>
          </a:blip>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46910" y="175895"/>
            <a:ext cx="9406890" cy="1720850"/>
          </a:xfrm>
          <a:effectLst>
            <a:outerShdw blurRad="50800" dist="38100" dir="2700000" algn="tl" rotWithShape="0">
              <a:prstClr val="black">
                <a:alpha val="40000"/>
              </a:prstClr>
            </a:outerShdw>
          </a:effectLst>
        </p:spPr>
        <p:txBody>
          <a:bodyPr>
            <a:normAutofit fontScale="90000"/>
          </a:bodyPr>
          <a:lstStyle/>
          <a:p>
            <a:pPr algn="l">
              <a:lnSpc>
                <a:spcPct val="80000"/>
              </a:lnSpc>
            </a:pPr>
            <a:r>
              <a:rPr lang="en-US" sz="3200" b="1" dirty="0">
                <a:solidFill>
                  <a:srgbClr val="002060"/>
                </a:solidFill>
                <a:latin typeface="Times New Roman" panose="02020603050405020304" charset="0"/>
                <a:ea typeface="Calibri" panose="020F0502020204030204" charset="0"/>
                <a:cs typeface="Times New Roman" panose="02020603050405020304" charset="0"/>
                <a:sym typeface="+mn-ea"/>
              </a:rPr>
              <a:t>GOVERNMENT SRI KRISHNARAJENDRA SILVER</a:t>
            </a:r>
            <a:br>
              <a:rPr lang="en-US" sz="3200" b="1" dirty="0">
                <a:solidFill>
                  <a:srgbClr val="002060"/>
                </a:solidFill>
                <a:effectLst/>
                <a:latin typeface="Times New Roman" panose="02020603050405020304" charset="0"/>
                <a:ea typeface="Calibri" panose="020F0502020204030204" charset="0"/>
                <a:cs typeface="Times New Roman" panose="02020603050405020304" charset="0"/>
              </a:rPr>
            </a:br>
            <a:r>
              <a:rPr lang="en-US" sz="3200" b="1" dirty="0">
                <a:solidFill>
                  <a:srgbClr val="002060"/>
                </a:solidFill>
                <a:latin typeface="Times New Roman" panose="02020603050405020304" charset="0"/>
                <a:ea typeface="Calibri" panose="020F0502020204030204" charset="0"/>
                <a:cs typeface="Times New Roman" panose="02020603050405020304" charset="0"/>
                <a:sym typeface="+mn-ea"/>
              </a:rPr>
              <a:t>        JUBILEE TECHNOLOGICAL INSTITUTE</a:t>
            </a:r>
            <a:br>
              <a:rPr lang="en-US" sz="3200" b="1" dirty="0">
                <a:solidFill>
                  <a:srgbClr val="002060"/>
                </a:solidFill>
                <a:latin typeface="Times New Roman" panose="02020603050405020304" charset="0"/>
                <a:ea typeface="Calibri" panose="020F0502020204030204" charset="0"/>
                <a:cs typeface="Times New Roman" panose="02020603050405020304" charset="0"/>
              </a:rPr>
            </a:br>
            <a:r>
              <a:rPr lang="en-US" sz="3200" b="1" dirty="0">
                <a:effectLst/>
                <a:latin typeface="Times New Roman" panose="02020603050405020304" charset="0"/>
                <a:ea typeface="Calibri" panose="020F0502020204030204" charset="0"/>
                <a:cs typeface="Times New Roman" panose="02020603050405020304" charset="0"/>
                <a:sym typeface="+mn-ea"/>
              </a:rPr>
              <a:t>                         </a:t>
            </a:r>
            <a:r>
              <a:rPr lang="en-US" sz="3200" b="1" dirty="0">
                <a:solidFill>
                  <a:srgbClr val="000000"/>
                </a:solidFill>
                <a:effectLst/>
                <a:latin typeface="Times New Roman" panose="02020603050405020304" charset="0"/>
                <a:ea typeface="Calibri" panose="020F0502020204030204" charset="0"/>
                <a:cs typeface="Times New Roman" panose="02020603050405020304" charset="0"/>
                <a:sym typeface="+mn-ea"/>
              </a:rPr>
              <a:t>K.R Circle, Bengaluru-560001</a:t>
            </a:r>
            <a:br>
              <a:rPr lang="en-US" sz="3200" b="1" dirty="0">
                <a:effectLst/>
                <a:latin typeface="Times New Roman" panose="02020603050405020304" charset="0"/>
                <a:ea typeface="Calibri" panose="020F0502020204030204" charset="0"/>
                <a:cs typeface="Times New Roman" panose="02020603050405020304" charset="0"/>
              </a:rPr>
            </a:br>
            <a:endParaRPr lang="en-US" sz="3200" b="1">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1002665" y="1825625"/>
            <a:ext cx="10640060" cy="4805680"/>
          </a:xfrm>
          <a:effectLst>
            <a:outerShdw blurRad="50800" dist="38100" dir="2700000" algn="tl" rotWithShape="0">
              <a:schemeClr val="tx1">
                <a:alpha val="40000"/>
              </a:schemeClr>
            </a:outerShdw>
          </a:effectLst>
        </p:spPr>
        <p:txBody>
          <a:bodyPr>
            <a:normAutofit fontScale="90000" lnSpcReduction="10000"/>
          </a:bodyPr>
          <a:lstStyle/>
          <a:p>
            <a:pPr marL="0" indent="0" algn="ctr">
              <a:buNone/>
            </a:pPr>
            <a:r>
              <a:rPr lang="en-US"/>
              <a:t>     </a:t>
            </a:r>
            <a:r>
              <a:rPr lang="en-US">
                <a:solidFill>
                  <a:schemeClr val="tx1"/>
                </a:solidFill>
              </a:rPr>
              <a:t>    </a:t>
            </a:r>
            <a:r>
              <a:rPr lang="en-US" sz="1800" b="1">
                <a:solidFill>
                  <a:schemeClr val="tx1"/>
                </a:solidFill>
                <a:latin typeface="Times New Roman" panose="02020603050405020304" charset="0"/>
                <a:cs typeface="Times New Roman" panose="02020603050405020304" charset="0"/>
              </a:rPr>
              <a:t>Department of Computer Science And Engineering</a:t>
            </a:r>
          </a:p>
          <a:p>
            <a:pPr marL="0" indent="0" algn="ctr">
              <a:buNone/>
            </a:pPr>
            <a:r>
              <a:rPr lang="en-US" sz="3600" b="1" u="sng">
                <a:solidFill>
                  <a:schemeClr val="tx1"/>
                </a:solidFill>
                <a:latin typeface="Times New Roman" panose="02020603050405020304" charset="0"/>
                <a:cs typeface="Times New Roman" panose="02020603050405020304" charset="0"/>
              </a:rPr>
              <a:t>“Lung Cancer Detection and Classification using </a:t>
            </a:r>
          </a:p>
          <a:p>
            <a:pPr marL="0" indent="0" algn="ctr">
              <a:buNone/>
            </a:pPr>
            <a:r>
              <a:rPr lang="en-US" sz="3600" b="1" u="sng">
                <a:solidFill>
                  <a:schemeClr val="tx1"/>
                </a:solidFill>
                <a:latin typeface="Times New Roman" panose="02020603050405020304" charset="0"/>
                <a:cs typeface="Times New Roman" panose="02020603050405020304" charset="0"/>
              </a:rPr>
              <a:t>Deep Convolutional Neural Network”</a:t>
            </a:r>
            <a:endParaRPr lang="en-US" b="1" u="sng">
              <a:solidFill>
                <a:schemeClr val="tx1"/>
              </a:solidFill>
              <a:latin typeface="Times New Roman" panose="02020603050405020304" charset="0"/>
              <a:cs typeface="Times New Roman" panose="02020603050405020304" charset="0"/>
            </a:endParaRPr>
          </a:p>
          <a:p>
            <a:pPr marL="0" indent="0" algn="ctr">
              <a:buNone/>
            </a:pPr>
            <a:r>
              <a:rPr lang="en-US" dirty="0">
                <a:ln w="0"/>
                <a:solidFill>
                  <a:schemeClr val="tx1"/>
                </a:solidFill>
                <a:effectLst>
                  <a:outerShdw blurRad="38100" dist="19050" dir="2700000" algn="tl" rotWithShape="0">
                    <a:schemeClr val="dk1">
                      <a:alpha val="40000"/>
                    </a:schemeClr>
                  </a:outerShdw>
                </a:effectLst>
                <a:sym typeface="+mn-ea"/>
              </a:rPr>
              <a:t>   </a:t>
            </a:r>
            <a:r>
              <a:rPr lang="en-US" sz="1600" b="1" dirty="0">
                <a:ln w="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SUBMITTED BY:</a:t>
            </a:r>
            <a:endParaRPr lang="en-US" sz="1600" b="1" dirty="0">
              <a:ln w="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marL="0" indent="0" algn="ctr">
              <a:buNone/>
            </a:pPr>
            <a:r>
              <a:rPr lang="en-US" sz="1600" i="1" dirty="0">
                <a:ln w="0"/>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Manasa.H.Kumar (1SK16CS021)</a:t>
            </a:r>
            <a:endParaRPr lang="en-US" sz="1600" i="1" dirty="0">
              <a:ln w="0"/>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0" indent="0" algn="ctr">
              <a:buNone/>
            </a:pPr>
            <a:r>
              <a:rPr lang="en-US" sz="1600" i="1" dirty="0">
                <a:ln w="0"/>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Sahana (1SK16CS033)</a:t>
            </a:r>
            <a:endParaRPr lang="en-US" sz="1600" i="1" dirty="0">
              <a:ln w="0"/>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0" indent="0" algn="ctr">
              <a:buNone/>
            </a:pPr>
            <a:r>
              <a:rPr lang="en-US" sz="1600" i="1" dirty="0">
                <a:ln w="0"/>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Swathi.C (1SK16CS039)</a:t>
            </a:r>
            <a:endParaRPr lang="en-US" sz="1600" i="1" dirty="0">
              <a:ln w="0"/>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0" indent="0" algn="ctr">
              <a:buNone/>
            </a:pPr>
            <a:r>
              <a:rPr lang="en-US" sz="1600" i="1" dirty="0">
                <a:ln w="0"/>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Rakshitha.R (1SK16CS032)</a:t>
            </a:r>
          </a:p>
          <a:p>
            <a:pPr marL="0" indent="0" algn="ctr">
              <a:buNone/>
            </a:pPr>
            <a:endParaRPr lang="en-US" sz="1600" dirty="0">
              <a:ln w="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marL="0" indent="0" algn="ctr">
              <a:lnSpc>
                <a:spcPct val="70000"/>
              </a:lnSpc>
              <a:buNone/>
            </a:pPr>
            <a:r>
              <a:rPr lang="en-US" sz="2000" dirty="0">
                <a:ln w="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Under the guidance of</a:t>
            </a:r>
            <a:endParaRPr lang="en-US" sz="2000" dirty="0">
              <a:ln w="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marL="0" indent="0" algn="ctr">
              <a:lnSpc>
                <a:spcPct val="70000"/>
              </a:lnSpc>
              <a:buNone/>
            </a:pPr>
            <a:r>
              <a:rPr lang="en-US" sz="2000" dirty="0">
                <a:ln w="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Mrs. Prathibha.T  B.E , M.Tech</a:t>
            </a:r>
            <a:endParaRPr lang="en-US" sz="2000" dirty="0">
              <a:ln w="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marL="0" indent="0" algn="ctr">
              <a:lnSpc>
                <a:spcPct val="70000"/>
              </a:lnSpc>
              <a:buNone/>
            </a:pPr>
            <a:r>
              <a:rPr lang="en-US" sz="2000" dirty="0">
                <a:ln w="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Assistant Professor</a:t>
            </a:r>
            <a:endParaRPr lang="en-US" sz="2000" dirty="0">
              <a:ln w="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marL="0" indent="0" algn="ctr">
              <a:lnSpc>
                <a:spcPct val="70000"/>
              </a:lnSpc>
              <a:buNone/>
            </a:pPr>
            <a:r>
              <a:rPr lang="en-US" sz="2000" dirty="0">
                <a:ln w="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Department of CSE.</a:t>
            </a:r>
            <a:endParaRPr lang="en-US" sz="2000" dirty="0">
              <a:ln w="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marL="0" indent="0" algn="ctr">
              <a:buNone/>
            </a:pPr>
            <a:endParaRPr lang="en-US" b="1">
              <a:solidFill>
                <a:schemeClr val="tx1"/>
              </a:solidFill>
              <a:latin typeface="Times New Roman" panose="02020603050405020304" charset="0"/>
              <a:cs typeface="Times New Roman" panose="02020603050405020304" charset="0"/>
            </a:endParaRPr>
          </a:p>
          <a:p>
            <a:pPr marL="0" indent="0" algn="ctr">
              <a:buNone/>
            </a:pPr>
            <a:endParaRPr lang="en-US" b="1">
              <a:solidFill>
                <a:srgbClr val="002060"/>
              </a:solidFill>
              <a:latin typeface="Times New Roman" panose="02020603050405020304" charset="0"/>
              <a:cs typeface="Times New Roman" panose="02020603050405020304" charset="0"/>
            </a:endParaRPr>
          </a:p>
          <a:p>
            <a:pPr marL="0" indent="0" algn="ctr">
              <a:buNone/>
            </a:pPr>
            <a:endParaRPr lang="en-US" b="1">
              <a:solidFill>
                <a:srgbClr val="002060"/>
              </a:solidFill>
              <a:latin typeface="Times New Roman" panose="02020603050405020304" charset="0"/>
              <a:cs typeface="Times New Roman" panose="02020603050405020304" charset="0"/>
            </a:endParaRPr>
          </a:p>
        </p:txBody>
      </p:sp>
      <p:pic>
        <p:nvPicPr>
          <p:cNvPr id="8" name="Content Placeholder 7"/>
          <p:cNvPicPr>
            <a:picLocks noGrp="1" noChangeAspect="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40640" y="176530"/>
            <a:ext cx="1987550" cy="164909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5EFBE37A-2355-4124-9E4F-84D3056D61D3}"/>
              </a:ext>
            </a:extLst>
          </p:cNvPr>
          <p:cNvGraphicFramePr>
            <a:graphicFrameLocks noGrp="1"/>
          </p:cNvGraphicFramePr>
          <p:nvPr>
            <p:extLst>
              <p:ext uri="{D42A27DB-BD31-4B8C-83A1-F6EECF244321}">
                <p14:modId xmlns:p14="http://schemas.microsoft.com/office/powerpoint/2010/main" val="2706476416"/>
              </p:ext>
            </p:extLst>
          </p:nvPr>
        </p:nvGraphicFramePr>
        <p:xfrm>
          <a:off x="2032000" y="719665"/>
          <a:ext cx="8128000" cy="640080"/>
        </p:xfrm>
        <a:graphic>
          <a:graphicData uri="http://schemas.openxmlformats.org/drawingml/2006/table">
            <a:tbl>
              <a:tblPr firstRow="1" bandRow="1">
                <a:tableStyleId>{7E9639D4-E3E2-4D34-9284-5A2195B3D0D7}</a:tableStyleId>
              </a:tblPr>
              <a:tblGrid>
                <a:gridCol w="1625600">
                  <a:extLst>
                    <a:ext uri="{9D8B030D-6E8A-4147-A177-3AD203B41FA5}">
                      <a16:colId xmlns:a16="http://schemas.microsoft.com/office/drawing/2014/main" val="3561551550"/>
                    </a:ext>
                  </a:extLst>
                </a:gridCol>
                <a:gridCol w="1625600">
                  <a:extLst>
                    <a:ext uri="{9D8B030D-6E8A-4147-A177-3AD203B41FA5}">
                      <a16:colId xmlns:a16="http://schemas.microsoft.com/office/drawing/2014/main" val="875782495"/>
                    </a:ext>
                  </a:extLst>
                </a:gridCol>
                <a:gridCol w="1625600">
                  <a:extLst>
                    <a:ext uri="{9D8B030D-6E8A-4147-A177-3AD203B41FA5}">
                      <a16:colId xmlns:a16="http://schemas.microsoft.com/office/drawing/2014/main" val="3340231019"/>
                    </a:ext>
                  </a:extLst>
                </a:gridCol>
                <a:gridCol w="1625600">
                  <a:extLst>
                    <a:ext uri="{9D8B030D-6E8A-4147-A177-3AD203B41FA5}">
                      <a16:colId xmlns:a16="http://schemas.microsoft.com/office/drawing/2014/main" val="4242447506"/>
                    </a:ext>
                  </a:extLst>
                </a:gridCol>
                <a:gridCol w="1625600">
                  <a:extLst>
                    <a:ext uri="{9D8B030D-6E8A-4147-A177-3AD203B41FA5}">
                      <a16:colId xmlns:a16="http://schemas.microsoft.com/office/drawing/2014/main" val="2302135415"/>
                    </a:ext>
                  </a:extLst>
                </a:gridCol>
              </a:tblGrid>
              <a:tr h="363411">
                <a:tc>
                  <a:txBody>
                    <a:bodyPr/>
                    <a:lstStyle/>
                    <a:p>
                      <a:r>
                        <a:rPr lang="en-IN" dirty="0">
                          <a:latin typeface="Times New Roman" panose="02020603050405020304" pitchFamily="18" charset="0"/>
                          <a:cs typeface="Times New Roman" panose="02020603050405020304" pitchFamily="18" charset="0"/>
                        </a:rPr>
                        <a:t>SL.NO</a:t>
                      </a:r>
                    </a:p>
                  </a:txBody>
                  <a:tcPr/>
                </a:tc>
                <a:tc>
                  <a:txBody>
                    <a:bodyPr/>
                    <a:lstStyle/>
                    <a:p>
                      <a:r>
                        <a:rPr lang="en-IN" dirty="0">
                          <a:latin typeface="Times New Roman" panose="02020603050405020304" pitchFamily="18" charset="0"/>
                          <a:cs typeface="Times New Roman" panose="02020603050405020304" pitchFamily="18" charset="0"/>
                        </a:rPr>
                        <a:t>TITLE</a:t>
                      </a:r>
                    </a:p>
                  </a:txBody>
                  <a:tcPr/>
                </a:tc>
                <a:tc>
                  <a:txBody>
                    <a:bodyPr/>
                    <a:lstStyle/>
                    <a:p>
                      <a:r>
                        <a:rPr lang="en-IN" dirty="0">
                          <a:latin typeface="Times New Roman" panose="02020603050405020304" pitchFamily="18" charset="0"/>
                          <a:cs typeface="Times New Roman" panose="02020603050405020304" pitchFamily="18" charset="0"/>
                        </a:rPr>
                        <a:t>AUTHOR</a:t>
                      </a:r>
                    </a:p>
                  </a:txBody>
                  <a:tcPr/>
                </a:tc>
                <a:tc>
                  <a:txBody>
                    <a:bodyPr/>
                    <a:lstStyle/>
                    <a:p>
                      <a:r>
                        <a:rPr lang="en-IN" dirty="0">
                          <a:latin typeface="Times New Roman" panose="02020603050405020304" pitchFamily="18" charset="0"/>
                          <a:cs typeface="Times New Roman" panose="02020603050405020304" pitchFamily="18" charset="0"/>
                        </a:rPr>
                        <a:t>DESCRIPTION</a:t>
                      </a:r>
                    </a:p>
                  </a:txBody>
                  <a:tcPr/>
                </a:tc>
                <a:tc>
                  <a:txBody>
                    <a:bodyPr/>
                    <a:lstStyle/>
                    <a:p>
                      <a:r>
                        <a:rPr lang="en-IN" dirty="0">
                          <a:latin typeface="Times New Roman" panose="02020603050405020304" pitchFamily="18" charset="0"/>
                          <a:cs typeface="Times New Roman" panose="02020603050405020304" pitchFamily="18" charset="0"/>
                        </a:rPr>
                        <a:t>LIMITATION</a:t>
                      </a:r>
                    </a:p>
                  </a:txBody>
                  <a:tcPr/>
                </a:tc>
                <a:extLst>
                  <a:ext uri="{0D108BD9-81ED-4DB2-BD59-A6C34878D82A}">
                    <a16:rowId xmlns:a16="http://schemas.microsoft.com/office/drawing/2014/main" val="3303042130"/>
                  </a:ext>
                </a:extLst>
              </a:tr>
            </a:tbl>
          </a:graphicData>
        </a:graphic>
      </p:graphicFrame>
      <p:graphicFrame>
        <p:nvGraphicFramePr>
          <p:cNvPr id="7" name="Table 7">
            <a:extLst>
              <a:ext uri="{FF2B5EF4-FFF2-40B4-BE49-F238E27FC236}">
                <a16:creationId xmlns:a16="http://schemas.microsoft.com/office/drawing/2014/main" id="{DFC249AB-0737-4E23-8F34-96D0D5452404}"/>
              </a:ext>
            </a:extLst>
          </p:cNvPr>
          <p:cNvGraphicFramePr>
            <a:graphicFrameLocks noGrp="1"/>
          </p:cNvGraphicFramePr>
          <p:nvPr>
            <p:extLst>
              <p:ext uri="{D42A27DB-BD31-4B8C-83A1-F6EECF244321}">
                <p14:modId xmlns:p14="http://schemas.microsoft.com/office/powerpoint/2010/main" val="3963947857"/>
              </p:ext>
            </p:extLst>
          </p:nvPr>
        </p:nvGraphicFramePr>
        <p:xfrm>
          <a:off x="2032000" y="1094875"/>
          <a:ext cx="8128000" cy="5128371"/>
        </p:xfrm>
        <a:graphic>
          <a:graphicData uri="http://schemas.openxmlformats.org/drawingml/2006/table">
            <a:tbl>
              <a:tblPr firstRow="1" bandRow="1">
                <a:tableStyleId>{306799F8-075E-4A3A-A7F6-7FBC6576F1A4}</a:tableStyleId>
              </a:tblPr>
              <a:tblGrid>
                <a:gridCol w="1625600">
                  <a:extLst>
                    <a:ext uri="{9D8B030D-6E8A-4147-A177-3AD203B41FA5}">
                      <a16:colId xmlns:a16="http://schemas.microsoft.com/office/drawing/2014/main" val="771872496"/>
                    </a:ext>
                  </a:extLst>
                </a:gridCol>
                <a:gridCol w="1625600">
                  <a:extLst>
                    <a:ext uri="{9D8B030D-6E8A-4147-A177-3AD203B41FA5}">
                      <a16:colId xmlns:a16="http://schemas.microsoft.com/office/drawing/2014/main" val="632938358"/>
                    </a:ext>
                  </a:extLst>
                </a:gridCol>
                <a:gridCol w="1625600">
                  <a:extLst>
                    <a:ext uri="{9D8B030D-6E8A-4147-A177-3AD203B41FA5}">
                      <a16:colId xmlns:a16="http://schemas.microsoft.com/office/drawing/2014/main" val="3259473711"/>
                    </a:ext>
                  </a:extLst>
                </a:gridCol>
                <a:gridCol w="1625600">
                  <a:extLst>
                    <a:ext uri="{9D8B030D-6E8A-4147-A177-3AD203B41FA5}">
                      <a16:colId xmlns:a16="http://schemas.microsoft.com/office/drawing/2014/main" val="4049790800"/>
                    </a:ext>
                  </a:extLst>
                </a:gridCol>
                <a:gridCol w="1625600">
                  <a:extLst>
                    <a:ext uri="{9D8B030D-6E8A-4147-A177-3AD203B41FA5}">
                      <a16:colId xmlns:a16="http://schemas.microsoft.com/office/drawing/2014/main" val="1990699188"/>
                    </a:ext>
                  </a:extLst>
                </a:gridCol>
              </a:tblGrid>
              <a:tr h="5128371">
                <a:tc>
                  <a:txBody>
                    <a:bodyPr/>
                    <a:lstStyle/>
                    <a:p>
                      <a:r>
                        <a:rPr lang="en-IN" dirty="0">
                          <a:solidFill>
                            <a:schemeClr val="tx1"/>
                          </a:solidFill>
                          <a:latin typeface="Times New Roman" panose="02020603050405020304" pitchFamily="18" charset="0"/>
                          <a:cs typeface="Times New Roman" panose="02020603050405020304" pitchFamily="18" charset="0"/>
                        </a:rPr>
                        <a:t>1</a:t>
                      </a:r>
                    </a:p>
                  </a:txBody>
                  <a:tcPr/>
                </a:tc>
                <a:tc>
                  <a:txBody>
                    <a:bodyPr/>
                    <a:lstStyle/>
                    <a:p>
                      <a:r>
                        <a:rPr lang="en-US" b="1" i="0" dirty="0">
                          <a:solidFill>
                            <a:schemeClr val="tx1"/>
                          </a:solidFill>
                          <a:latin typeface="Times New Roman" panose="02020603050405020304" pitchFamily="18" charset="0"/>
                          <a:cs typeface="Times New Roman" panose="02020603050405020304" pitchFamily="18" charset="0"/>
                        </a:rPr>
                        <a:t>Lung Cancer Detection and Classification with 3D Convolutional Neural Networks (3D-CNN).</a:t>
                      </a:r>
                      <a:endParaRPr lang="en-IN" i="0" dirty="0">
                        <a:latin typeface="Times New Roman" panose="02020603050405020304" pitchFamily="18" charset="0"/>
                        <a:cs typeface="Times New Roman" panose="02020603050405020304" pitchFamily="18" charset="0"/>
                      </a:endParaRPr>
                    </a:p>
                  </a:txBody>
                  <a:tcPr/>
                </a:tc>
                <a:tc>
                  <a:txBody>
                    <a:bodyPr/>
                    <a:lstStyle/>
                    <a:p>
                      <a:r>
                        <a:rPr lang="en-US" b="1" i="0" dirty="0" err="1">
                          <a:solidFill>
                            <a:schemeClr val="tx1"/>
                          </a:solidFill>
                          <a:latin typeface="Times New Roman" panose="02020603050405020304" pitchFamily="18" charset="0"/>
                          <a:cs typeface="Times New Roman" panose="02020603050405020304" pitchFamily="18" charset="0"/>
                        </a:rPr>
                        <a:t>Wafaa</a:t>
                      </a:r>
                      <a:r>
                        <a:rPr lang="en-US" b="1" i="0" dirty="0">
                          <a:solidFill>
                            <a:schemeClr val="tx1"/>
                          </a:solidFill>
                          <a:latin typeface="Times New Roman" panose="02020603050405020304" pitchFamily="18" charset="0"/>
                          <a:cs typeface="Times New Roman" panose="02020603050405020304" pitchFamily="18" charset="0"/>
                        </a:rPr>
                        <a:t> </a:t>
                      </a:r>
                      <a:r>
                        <a:rPr lang="en-US" b="1" i="0" dirty="0" err="1">
                          <a:solidFill>
                            <a:schemeClr val="tx1"/>
                          </a:solidFill>
                          <a:latin typeface="Times New Roman" panose="02020603050405020304" pitchFamily="18" charset="0"/>
                          <a:cs typeface="Times New Roman" panose="02020603050405020304" pitchFamily="18" charset="0"/>
                        </a:rPr>
                        <a:t>Alakwaa</a:t>
                      </a:r>
                      <a:r>
                        <a:rPr lang="en-US" b="1" i="0" dirty="0">
                          <a:solidFill>
                            <a:schemeClr val="tx1"/>
                          </a:solidFill>
                          <a:latin typeface="Times New Roman" panose="02020603050405020304" pitchFamily="18" charset="0"/>
                          <a:cs typeface="Times New Roman" panose="02020603050405020304" pitchFamily="18" charset="0"/>
                        </a:rPr>
                        <a:t>, Mohammad </a:t>
                      </a:r>
                      <a:r>
                        <a:rPr lang="en-US" b="1" i="0" dirty="0" err="1">
                          <a:solidFill>
                            <a:schemeClr val="tx1"/>
                          </a:solidFill>
                          <a:latin typeface="Times New Roman" panose="02020603050405020304" pitchFamily="18" charset="0"/>
                          <a:cs typeface="Times New Roman" panose="02020603050405020304" pitchFamily="18" charset="0"/>
                        </a:rPr>
                        <a:t>Nassef</a:t>
                      </a:r>
                      <a:r>
                        <a:rPr lang="en-US" b="1" i="0" dirty="0">
                          <a:solidFill>
                            <a:schemeClr val="tx1"/>
                          </a:solidFill>
                          <a:latin typeface="Times New Roman" panose="02020603050405020304" pitchFamily="18" charset="0"/>
                          <a:cs typeface="Times New Roman" panose="02020603050405020304" pitchFamily="18" charset="0"/>
                        </a:rPr>
                        <a:t>, Amr </a:t>
                      </a:r>
                      <a:r>
                        <a:rPr lang="en-US" b="1" i="0" dirty="0" err="1">
                          <a:solidFill>
                            <a:schemeClr val="tx1"/>
                          </a:solidFill>
                          <a:latin typeface="Times New Roman" panose="02020603050405020304" pitchFamily="18" charset="0"/>
                          <a:cs typeface="Times New Roman" panose="02020603050405020304" pitchFamily="18" charset="0"/>
                        </a:rPr>
                        <a:t>Badr</a:t>
                      </a:r>
                      <a:endParaRPr lang="en-IN" i="0" dirty="0">
                        <a:latin typeface="Times New Roman" panose="02020603050405020304" pitchFamily="18" charset="0"/>
                        <a:cs typeface="Times New Roman" panose="02020603050405020304" pitchFamily="18" charset="0"/>
                      </a:endParaRPr>
                    </a:p>
                  </a:txBody>
                  <a:tcPr/>
                </a:tc>
                <a:tc>
                  <a:txBody>
                    <a:bodyPr/>
                    <a:lstStyle/>
                    <a:p>
                      <a:pPr marL="0" indent="0">
                        <a:buFont typeface="Arial" panose="020B0604020202020204" pitchFamily="34" charset="0"/>
                        <a:buNone/>
                      </a:pPr>
                      <a:r>
                        <a:rPr lang="en-IN" dirty="0">
                          <a:solidFill>
                            <a:schemeClr val="tx1"/>
                          </a:solidFill>
                          <a:latin typeface="Times New Roman" panose="02020603050405020304" pitchFamily="18" charset="0"/>
                          <a:cs typeface="Times New Roman" panose="02020603050405020304" pitchFamily="18" charset="0"/>
                        </a:rPr>
                        <a:t>U-Net model is used for 2D detection and classification of nodules.</a:t>
                      </a:r>
                    </a:p>
                    <a:p>
                      <a:pPr marL="0" indent="0">
                        <a:buFont typeface="Arial" panose="020B0604020202020204" pitchFamily="34" charset="0"/>
                        <a:buNone/>
                      </a:pPr>
                      <a:r>
                        <a:rPr lang="en-IN" dirty="0">
                          <a:solidFill>
                            <a:schemeClr val="tx1"/>
                          </a:solidFill>
                          <a:latin typeface="Times New Roman" panose="02020603050405020304" pitchFamily="18" charset="0"/>
                          <a:cs typeface="Times New Roman" panose="02020603050405020304" pitchFamily="18" charset="0"/>
                        </a:rPr>
                        <a:t>Thresholding is used for initial segmentation.</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solidFill>
                            <a:schemeClr val="tx1"/>
                          </a:solidFill>
                          <a:latin typeface="Times New Roman" panose="02020603050405020304" pitchFamily="18" charset="0"/>
                          <a:cs typeface="Times New Roman" panose="02020603050405020304" pitchFamily="18" charset="0"/>
                        </a:rPr>
                        <a:t>U-Net is used for 2D detection and classification. Not suitable for 3D detection.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28428653"/>
                  </a:ext>
                </a:extLst>
              </a:tr>
            </a:tbl>
          </a:graphicData>
        </a:graphic>
      </p:graphicFrame>
    </p:spTree>
    <p:extLst>
      <p:ext uri="{BB962C8B-B14F-4D97-AF65-F5344CB8AC3E}">
        <p14:creationId xmlns:p14="http://schemas.microsoft.com/office/powerpoint/2010/main" val="2457863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5BB0D-44F4-4374-BBD8-98A0E4B0FC5E}"/>
              </a:ext>
            </a:extLst>
          </p:cNvPr>
          <p:cNvSpPr>
            <a:spLocks noGrp="1"/>
          </p:cNvSpPr>
          <p:nvPr>
            <p:ph type="title"/>
          </p:nvPr>
        </p:nvSpPr>
        <p:spPr>
          <a:xfrm>
            <a:off x="601030" y="138884"/>
            <a:ext cx="10515600" cy="633612"/>
          </a:xfrm>
        </p:spPr>
        <p:txBody>
          <a:bodyPr>
            <a:normAutofit/>
          </a:bodyPr>
          <a:lstStyle/>
          <a:p>
            <a:r>
              <a:rPr lang="en-US" sz="3600" b="1" u="sng" dirty="0">
                <a:latin typeface="Times New Roman" panose="02020603050405020304" pitchFamily="18" charset="0"/>
                <a:cs typeface="Times New Roman" panose="02020603050405020304" pitchFamily="18" charset="0"/>
              </a:rPr>
              <a:t>     LITERATURE</a:t>
            </a:r>
            <a:r>
              <a:rPr lang="en-US" sz="3600" u="sng" dirty="0"/>
              <a:t> </a:t>
            </a:r>
            <a:r>
              <a:rPr lang="en-US" sz="3600" b="1" u="sng" dirty="0">
                <a:latin typeface="Times New Roman" panose="02020603050405020304" pitchFamily="18" charset="0"/>
                <a:cs typeface="Times New Roman" panose="02020603050405020304" pitchFamily="18" charset="0"/>
              </a:rPr>
              <a:t>SURVEY:</a:t>
            </a:r>
            <a:endParaRPr lang="en-IN" sz="3600" dirty="0"/>
          </a:p>
        </p:txBody>
      </p:sp>
      <p:sp>
        <p:nvSpPr>
          <p:cNvPr id="3" name="Text Placeholder 2">
            <a:extLst>
              <a:ext uri="{FF2B5EF4-FFF2-40B4-BE49-F238E27FC236}">
                <a16:creationId xmlns:a16="http://schemas.microsoft.com/office/drawing/2014/main" id="{30B42869-6EB1-4D72-9FE7-FCAED5BD9F00}"/>
              </a:ext>
            </a:extLst>
          </p:cNvPr>
          <p:cNvSpPr>
            <a:spLocks noGrp="1"/>
          </p:cNvSpPr>
          <p:nvPr>
            <p:ph type="body" idx="1"/>
          </p:nvPr>
        </p:nvSpPr>
        <p:spPr>
          <a:xfrm>
            <a:off x="838199" y="932156"/>
            <a:ext cx="11058526" cy="5952477"/>
          </a:xfrm>
        </p:spPr>
        <p:txBody>
          <a:bodyPr>
            <a:normAutofit fontScale="62500" lnSpcReduction="20000"/>
          </a:bodyPr>
          <a:lstStyle/>
          <a:p>
            <a:pPr algn="just">
              <a:lnSpc>
                <a:spcPct val="60000"/>
              </a:lnSpc>
              <a:buFont typeface="Wingdings" panose="05000000000000000000" pitchFamily="2" charset="2"/>
              <a:buChar char="q"/>
            </a:pPr>
            <a:r>
              <a:rPr lang="en-US" b="1" i="1" dirty="0">
                <a:solidFill>
                  <a:schemeClr val="tx1"/>
                </a:solidFill>
                <a:latin typeface="Times New Roman" panose="02020603050405020304" pitchFamily="18" charset="0"/>
                <a:cs typeface="Times New Roman" panose="02020603050405020304" pitchFamily="18" charset="0"/>
              </a:rPr>
              <a:t>Lung Cancer Detection and Classification with 3D Convolutional Neural Networks (3D-CNN) Published in:2017</a:t>
            </a:r>
          </a:p>
          <a:p>
            <a:pPr algn="just">
              <a:lnSpc>
                <a:spcPct val="60000"/>
              </a:lnSpc>
            </a:pPr>
            <a:r>
              <a:rPr lang="en-US" b="1" i="1" dirty="0">
                <a:solidFill>
                  <a:schemeClr val="tx1"/>
                </a:solidFill>
                <a:latin typeface="Times New Roman" panose="02020603050405020304" pitchFamily="18" charset="0"/>
                <a:cs typeface="Times New Roman" panose="02020603050405020304" pitchFamily="18" charset="0"/>
              </a:rPr>
              <a:t>International Journal of Advanced Computer Science and Application (IJACSA) </a:t>
            </a:r>
          </a:p>
          <a:p>
            <a:pPr algn="just"/>
            <a:r>
              <a:rPr lang="en-US" b="1" i="1" dirty="0">
                <a:solidFill>
                  <a:schemeClr val="tx1"/>
                </a:solidFill>
                <a:latin typeface="Times New Roman" panose="02020603050405020304" pitchFamily="18" charset="0"/>
                <a:cs typeface="Times New Roman" panose="02020603050405020304" pitchFamily="18" charset="0"/>
              </a:rPr>
              <a:t>						                -By </a:t>
            </a:r>
            <a:r>
              <a:rPr lang="en-US" b="1" i="1" dirty="0" err="1">
                <a:solidFill>
                  <a:schemeClr val="tx1"/>
                </a:solidFill>
                <a:latin typeface="Times New Roman" panose="02020603050405020304" pitchFamily="18" charset="0"/>
                <a:cs typeface="Times New Roman" panose="02020603050405020304" pitchFamily="18" charset="0"/>
              </a:rPr>
              <a:t>Wafaa</a:t>
            </a:r>
            <a:r>
              <a:rPr lang="en-US" b="1" i="1" dirty="0">
                <a:solidFill>
                  <a:schemeClr val="tx1"/>
                </a:solidFill>
                <a:latin typeface="Times New Roman" panose="02020603050405020304" pitchFamily="18" charset="0"/>
                <a:cs typeface="Times New Roman" panose="02020603050405020304" pitchFamily="18" charset="0"/>
              </a:rPr>
              <a:t> </a:t>
            </a:r>
            <a:r>
              <a:rPr lang="en-US" b="1" i="1" dirty="0" err="1">
                <a:solidFill>
                  <a:schemeClr val="tx1"/>
                </a:solidFill>
                <a:latin typeface="Times New Roman" panose="02020603050405020304" pitchFamily="18" charset="0"/>
                <a:cs typeface="Times New Roman" panose="02020603050405020304" pitchFamily="18" charset="0"/>
              </a:rPr>
              <a:t>Alakwaa</a:t>
            </a:r>
            <a:r>
              <a:rPr lang="en-US" b="1" i="1" dirty="0">
                <a:solidFill>
                  <a:schemeClr val="tx1"/>
                </a:solidFill>
                <a:latin typeface="Times New Roman" panose="02020603050405020304" pitchFamily="18" charset="0"/>
                <a:cs typeface="Times New Roman" panose="02020603050405020304" pitchFamily="18" charset="0"/>
              </a:rPr>
              <a:t>, Mohammad </a:t>
            </a:r>
            <a:r>
              <a:rPr lang="en-US" b="1" i="1" dirty="0" err="1">
                <a:solidFill>
                  <a:schemeClr val="tx1"/>
                </a:solidFill>
                <a:latin typeface="Times New Roman" panose="02020603050405020304" pitchFamily="18" charset="0"/>
                <a:cs typeface="Times New Roman" panose="02020603050405020304" pitchFamily="18" charset="0"/>
              </a:rPr>
              <a:t>Nassef</a:t>
            </a:r>
            <a:r>
              <a:rPr lang="en-US" b="1" i="1" dirty="0">
                <a:solidFill>
                  <a:schemeClr val="tx1"/>
                </a:solidFill>
                <a:latin typeface="Times New Roman" panose="02020603050405020304" pitchFamily="18" charset="0"/>
                <a:cs typeface="Times New Roman" panose="02020603050405020304" pitchFamily="18" charset="0"/>
              </a:rPr>
              <a:t>, Amr </a:t>
            </a:r>
            <a:r>
              <a:rPr lang="en-US" b="1" i="1" dirty="0" err="1">
                <a:solidFill>
                  <a:schemeClr val="tx1"/>
                </a:solidFill>
                <a:latin typeface="Times New Roman" panose="02020603050405020304" pitchFamily="18" charset="0"/>
                <a:cs typeface="Times New Roman" panose="02020603050405020304" pitchFamily="18" charset="0"/>
              </a:rPr>
              <a:t>Badr</a:t>
            </a:r>
            <a:endParaRPr lang="en-US" b="1" i="1" dirty="0">
              <a:solidFill>
                <a:schemeClr val="tx1"/>
              </a:solidFill>
              <a:latin typeface="Times New Roman" panose="02020603050405020304" pitchFamily="18" charset="0"/>
              <a:cs typeface="Times New Roman" panose="02020603050405020304" pitchFamily="18" charset="0"/>
            </a:endParaRPr>
          </a:p>
          <a:p>
            <a:pPr algn="just">
              <a:lnSpc>
                <a:spcPct val="100000"/>
              </a:lnSpc>
            </a:pPr>
            <a:r>
              <a:rPr lang="en-IN" dirty="0">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This paper demonstrates the computer-aided diagnosis (CAD) system for lung cancer classification of CT scans with unmarked nodules, a dataset from Kaggle Data Science Bowl,2017. Thresholding was used as an initial segmentation approach to segment out the lung tissue from rest of CT scans. The segmented tissue was fed into 3D-CNN for Classification, but proved to be inadequate. A U-Net model, trained with LUNA16 data set was used to detect nodule candidates in Kaggle CT scans. It produced many false positives. The regions where nodule candidates were located was fed into 3D-CNN to classify whether positive or negative for lung cancer. Produced test accuracy of 86.6%. 3 phases of classification are:1. Segmentation 2.Nodule detection 3.Malignancy classification.</a:t>
            </a:r>
            <a:r>
              <a:rPr lang="en-IN" dirty="0">
                <a:solidFill>
                  <a:schemeClr val="tx1">
                    <a:lumMod val="65000"/>
                    <a:lumOff val="35000"/>
                  </a:schemeClr>
                </a:solidFill>
                <a:latin typeface="Times New Roman" panose="02020603050405020304" pitchFamily="18" charset="0"/>
                <a:cs typeface="Times New Roman" panose="02020603050405020304" pitchFamily="18" charset="0"/>
              </a:rPr>
              <a:t>  </a:t>
            </a:r>
          </a:p>
          <a:p>
            <a:pPr algn="just"/>
            <a:endParaRPr lang="en-IN" b="1" i="1" dirty="0">
              <a:solidFill>
                <a:schemeClr val="tx1"/>
              </a:solidFill>
              <a:latin typeface="Times New Roman" panose="02020603050405020304" pitchFamily="18" charset="0"/>
              <a:cs typeface="Times New Roman" panose="02020603050405020304" pitchFamily="18" charset="0"/>
            </a:endParaRPr>
          </a:p>
          <a:p>
            <a:pPr algn="just">
              <a:lnSpc>
                <a:spcPct val="60000"/>
              </a:lnSpc>
              <a:buFont typeface="Wingdings" panose="05000000000000000000" pitchFamily="2" charset="2"/>
              <a:buChar char="q"/>
            </a:pPr>
            <a:r>
              <a:rPr lang="en-IN" b="1" i="1" dirty="0">
                <a:solidFill>
                  <a:schemeClr val="tx1"/>
                </a:solidFill>
                <a:latin typeface="Times New Roman" panose="02020603050405020304" pitchFamily="18" charset="0"/>
                <a:cs typeface="Times New Roman" panose="02020603050405020304" pitchFamily="18" charset="0"/>
              </a:rPr>
              <a:t>Lung nodule detection from CT scans using 3D Convolutional Neural Networks without candidate selection. </a:t>
            </a:r>
          </a:p>
          <a:p>
            <a:pPr algn="just">
              <a:lnSpc>
                <a:spcPct val="60000"/>
              </a:lnSpc>
            </a:pPr>
            <a:r>
              <a:rPr lang="en-IN" b="1" i="1" dirty="0">
                <a:solidFill>
                  <a:schemeClr val="tx1"/>
                </a:solidFill>
                <a:latin typeface="Times New Roman" panose="02020603050405020304" pitchFamily="18" charset="0"/>
                <a:cs typeface="Times New Roman" panose="02020603050405020304" pitchFamily="18" charset="0"/>
              </a:rPr>
              <a:t>Published by: Natalia M. </a:t>
            </a:r>
            <a:r>
              <a:rPr lang="en-IN" b="1" i="1" dirty="0" err="1">
                <a:solidFill>
                  <a:schemeClr val="tx1"/>
                </a:solidFill>
                <a:latin typeface="Times New Roman" panose="02020603050405020304" pitchFamily="18" charset="0"/>
                <a:cs typeface="Times New Roman" panose="02020603050405020304" pitchFamily="18" charset="0"/>
              </a:rPr>
              <a:t>Jenuwine</a:t>
            </a:r>
            <a:r>
              <a:rPr lang="en-IN" b="1" i="1" dirty="0">
                <a:solidFill>
                  <a:schemeClr val="tx1"/>
                </a:solidFill>
                <a:latin typeface="Times New Roman" panose="02020603050405020304" pitchFamily="18" charset="0"/>
                <a:cs typeface="Times New Roman" panose="02020603050405020304" pitchFamily="18" charset="0"/>
              </a:rPr>
              <a:t>, Sunny N. Mahesh, Jacob D. </a:t>
            </a:r>
            <a:r>
              <a:rPr lang="en-IN" b="1" i="1" dirty="0" err="1">
                <a:solidFill>
                  <a:schemeClr val="tx1"/>
                </a:solidFill>
                <a:latin typeface="Times New Roman" panose="02020603050405020304" pitchFamily="18" charset="0"/>
                <a:cs typeface="Times New Roman" panose="02020603050405020304" pitchFamily="18" charset="0"/>
              </a:rPr>
              <a:t>Furst</a:t>
            </a:r>
            <a:r>
              <a:rPr lang="en-IN" b="1" i="1" dirty="0">
                <a:solidFill>
                  <a:schemeClr val="tx1"/>
                </a:solidFill>
                <a:latin typeface="Times New Roman" panose="02020603050405020304" pitchFamily="18" charset="0"/>
                <a:cs typeface="Times New Roman" panose="02020603050405020304" pitchFamily="18" charset="0"/>
              </a:rPr>
              <a:t>, Daniela S. </a:t>
            </a:r>
            <a:r>
              <a:rPr lang="en-IN" b="1" i="1" dirty="0" err="1">
                <a:solidFill>
                  <a:schemeClr val="tx1"/>
                </a:solidFill>
                <a:latin typeface="Times New Roman" panose="02020603050405020304" pitchFamily="18" charset="0"/>
                <a:cs typeface="Times New Roman" panose="02020603050405020304" pitchFamily="18" charset="0"/>
              </a:rPr>
              <a:t>Raicu</a:t>
            </a:r>
            <a:r>
              <a:rPr lang="en-IN" b="1" i="1" dirty="0">
                <a:solidFill>
                  <a:schemeClr val="tx1"/>
                </a:solidFill>
                <a:latin typeface="Times New Roman" panose="02020603050405020304" pitchFamily="18" charset="0"/>
                <a:cs typeface="Times New Roman" panose="02020603050405020304" pitchFamily="18" charset="0"/>
              </a:rPr>
              <a:t> from ‘University of Michigan’, USA.</a:t>
            </a:r>
          </a:p>
          <a:p>
            <a:pPr algn="just"/>
            <a:r>
              <a:rPr lang="en-IN" i="1" dirty="0">
                <a:solidFill>
                  <a:schemeClr val="tx1"/>
                </a:solidFill>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Early detection of lung nodules from CT scans is key in improving lung cancer treatment. CAD systems aims to automatically detect lung nodules with computer algorithms. It uses candidate selection step which identifies all objects that resemble nodule. It separates true nodules from false positives. So, we create a CAD system that uses 3D-CNN to classify the nodules. We train the 3D CNN with LIDC database to analyse the </a:t>
            </a:r>
            <a:r>
              <a:rPr lang="en-IN" dirty="0" err="1">
                <a:solidFill>
                  <a:schemeClr val="tx1"/>
                </a:solidFill>
                <a:latin typeface="Times New Roman" panose="02020603050405020304" pitchFamily="18" charset="0"/>
                <a:cs typeface="Times New Roman" panose="02020603050405020304" pitchFamily="18" charset="0"/>
              </a:rPr>
              <a:t>subvolumes</a:t>
            </a:r>
            <a:r>
              <a:rPr lang="en-IN" dirty="0">
                <a:solidFill>
                  <a:schemeClr val="tx1"/>
                </a:solidFill>
                <a:latin typeface="Times New Roman" panose="02020603050405020304" pitchFamily="18" charset="0"/>
                <a:cs typeface="Times New Roman" panose="02020603050405020304" pitchFamily="18" charset="0"/>
              </a:rPr>
              <a:t> from entire CT scans and output the probability that each </a:t>
            </a:r>
            <a:r>
              <a:rPr lang="en-IN" dirty="0" err="1">
                <a:solidFill>
                  <a:schemeClr val="tx1"/>
                </a:solidFill>
                <a:latin typeface="Times New Roman" panose="02020603050405020304" pitchFamily="18" charset="0"/>
                <a:cs typeface="Times New Roman" panose="02020603050405020304" pitchFamily="18" charset="0"/>
              </a:rPr>
              <a:t>subvolume</a:t>
            </a:r>
            <a:r>
              <a:rPr lang="en-IN" dirty="0">
                <a:solidFill>
                  <a:schemeClr val="tx1"/>
                </a:solidFill>
                <a:latin typeface="Times New Roman" panose="02020603050405020304" pitchFamily="18" charset="0"/>
                <a:cs typeface="Times New Roman" panose="02020603050405020304" pitchFamily="18" charset="0"/>
              </a:rPr>
              <a:t> contains a nodule. Once trained, CNN is used to detect to nodules from each </a:t>
            </a:r>
            <a:r>
              <a:rPr lang="en-IN" dirty="0" err="1">
                <a:solidFill>
                  <a:schemeClr val="tx1"/>
                </a:solidFill>
                <a:latin typeface="Times New Roman" panose="02020603050405020304" pitchFamily="18" charset="0"/>
                <a:cs typeface="Times New Roman" panose="02020603050405020304" pitchFamily="18" charset="0"/>
              </a:rPr>
              <a:t>subvolume</a:t>
            </a:r>
            <a:r>
              <a:rPr lang="en-IN" dirty="0">
                <a:solidFill>
                  <a:schemeClr val="tx1"/>
                </a:solidFill>
                <a:latin typeface="Times New Roman" panose="02020603050405020304" pitchFamily="18" charset="0"/>
                <a:cs typeface="Times New Roman" panose="02020603050405020304" pitchFamily="18" charset="0"/>
              </a:rPr>
              <a:t>. Our results imply that, we continued training using an iterative approach, the one-step approach has the potential to be highly effective.</a:t>
            </a:r>
          </a:p>
          <a:p>
            <a:pPr algn="just">
              <a:buFont typeface="Wingdings" panose="05000000000000000000" pitchFamily="2" charset="2"/>
              <a:buChar char="q"/>
            </a:pPr>
            <a:endParaRPr lang="en-IN" b="1" i="1" dirty="0">
              <a:solidFill>
                <a:schemeClr val="tx1"/>
              </a:solidFill>
              <a:latin typeface="Times New Roman" panose="02020603050405020304" pitchFamily="18" charset="0"/>
              <a:cs typeface="Times New Roman" panose="02020603050405020304" pitchFamily="18" charset="0"/>
            </a:endParaRPr>
          </a:p>
          <a:p>
            <a:pPr algn="just">
              <a:lnSpc>
                <a:spcPct val="60000"/>
              </a:lnSpc>
              <a:buFont typeface="Wingdings" panose="05000000000000000000" pitchFamily="2" charset="2"/>
              <a:buChar char="q"/>
            </a:pPr>
            <a:r>
              <a:rPr lang="en-IN" b="1" i="1" dirty="0">
                <a:solidFill>
                  <a:schemeClr val="tx1"/>
                </a:solidFill>
                <a:latin typeface="Times New Roman" panose="02020603050405020304" pitchFamily="18" charset="0"/>
                <a:cs typeface="Times New Roman" panose="02020603050405020304" pitchFamily="18" charset="0"/>
              </a:rPr>
              <a:t>Deep 3D Convolutional Neural Networks for Automated Lung Cancer Diagnosis.</a:t>
            </a:r>
          </a:p>
          <a:p>
            <a:pPr algn="just">
              <a:lnSpc>
                <a:spcPct val="60000"/>
              </a:lnSpc>
            </a:pPr>
            <a:r>
              <a:rPr lang="en-IN" b="1" i="1" dirty="0">
                <a:solidFill>
                  <a:schemeClr val="tx1"/>
                </a:solidFill>
                <a:latin typeface="Times New Roman" panose="02020603050405020304" pitchFamily="18" charset="0"/>
                <a:cs typeface="Times New Roman" panose="02020603050405020304" pitchFamily="18" charset="0"/>
              </a:rPr>
              <a:t>Published by: </a:t>
            </a:r>
            <a:r>
              <a:rPr lang="en-IN" b="1" i="1" dirty="0" err="1">
                <a:solidFill>
                  <a:schemeClr val="tx1"/>
                </a:solidFill>
                <a:latin typeface="Times New Roman" panose="02020603050405020304" pitchFamily="18" charset="0"/>
                <a:cs typeface="Times New Roman" panose="02020603050405020304" pitchFamily="18" charset="0"/>
              </a:rPr>
              <a:t>Sumita</a:t>
            </a:r>
            <a:r>
              <a:rPr lang="en-IN" b="1" i="1" dirty="0">
                <a:solidFill>
                  <a:schemeClr val="tx1"/>
                </a:solidFill>
                <a:latin typeface="Times New Roman" panose="02020603050405020304" pitchFamily="18" charset="0"/>
                <a:cs typeface="Times New Roman" panose="02020603050405020304" pitchFamily="18" charset="0"/>
              </a:rPr>
              <a:t> Mishra, Naresh Kumar Chaudhary, Pallavi Asthana and Anil Kumar from ‘Amity University’, India.</a:t>
            </a:r>
          </a:p>
          <a:p>
            <a:pPr algn="just">
              <a:lnSpc>
                <a:spcPct val="100000"/>
              </a:lnSpc>
            </a:pPr>
            <a:r>
              <a:rPr lang="en-IN" b="1" i="1" dirty="0">
                <a:solidFill>
                  <a:schemeClr val="tx1"/>
                </a:solidFill>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This paper presents a deep CNN architecture for automated CT scan based lung cancer detection system. It uses 3D spatial information to learn highly discriminative features instead of 2D features. The proposed deep learning model extracts the 3D features on the basis of </a:t>
            </a:r>
            <a:r>
              <a:rPr lang="en-IN" dirty="0" err="1">
                <a:solidFill>
                  <a:schemeClr val="tx1"/>
                </a:solidFill>
                <a:latin typeface="Times New Roman" panose="02020603050405020304" pitchFamily="18" charset="0"/>
                <a:cs typeface="Times New Roman" panose="02020603050405020304" pitchFamily="18" charset="0"/>
              </a:rPr>
              <a:t>spatio</a:t>
            </a:r>
            <a:r>
              <a:rPr lang="en-IN" dirty="0">
                <a:solidFill>
                  <a:schemeClr val="tx1"/>
                </a:solidFill>
                <a:latin typeface="Times New Roman" panose="02020603050405020304" pitchFamily="18" charset="0"/>
                <a:cs typeface="Times New Roman" panose="02020603050405020304" pitchFamily="18" charset="0"/>
              </a:rPr>
              <a:t>-temporal statistics. The developed model is end-to-end and is able to predict malignancy of each voxel for given input scan. Simulation results demonstrate the effectives of 3D CNN network for lung nodule classification.</a:t>
            </a:r>
          </a:p>
          <a:p>
            <a:endParaRPr lang="en-IN" dirty="0"/>
          </a:p>
        </p:txBody>
      </p:sp>
    </p:spTree>
    <p:extLst>
      <p:ext uri="{BB962C8B-B14F-4D97-AF65-F5344CB8AC3E}">
        <p14:creationId xmlns:p14="http://schemas.microsoft.com/office/powerpoint/2010/main" val="554874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5A41EF-8DBD-4988-8B98-5045508F30C7}"/>
              </a:ext>
            </a:extLst>
          </p:cNvPr>
          <p:cNvSpPr>
            <a:spLocks noGrp="1"/>
          </p:cNvSpPr>
          <p:nvPr>
            <p:ph idx="1"/>
          </p:nvPr>
        </p:nvSpPr>
        <p:spPr>
          <a:xfrm>
            <a:off x="838200" y="85725"/>
            <a:ext cx="10515600" cy="6661304"/>
          </a:xfrm>
        </p:spPr>
        <p:txBody>
          <a:bodyPr>
            <a:noAutofit/>
          </a:bodyPr>
          <a:lstStyle/>
          <a:p>
            <a:pPr>
              <a:lnSpc>
                <a:spcPct val="40000"/>
              </a:lnSpc>
              <a:buFont typeface="Wingdings" panose="05000000000000000000" pitchFamily="2" charset="2"/>
              <a:buChar char="q"/>
            </a:pPr>
            <a:r>
              <a:rPr lang="en-IN" sz="1600" b="1" i="1" dirty="0">
                <a:latin typeface="Times New Roman" panose="02020603050405020304" pitchFamily="18" charset="0"/>
                <a:cs typeface="Times New Roman" panose="02020603050405020304" pitchFamily="18" charset="0"/>
              </a:rPr>
              <a:t>Lung cancer stage detection using Double Convolutional Deep Neural Networks. Published on 28</a:t>
            </a:r>
            <a:r>
              <a:rPr lang="en-IN" sz="1600" b="1" i="1" baseline="30000" dirty="0">
                <a:latin typeface="Times New Roman" panose="02020603050405020304" pitchFamily="18" charset="0"/>
                <a:cs typeface="Times New Roman" panose="02020603050405020304" pitchFamily="18" charset="0"/>
              </a:rPr>
              <a:t>th</a:t>
            </a:r>
            <a:r>
              <a:rPr lang="en-IN" sz="1600" b="1" i="1" dirty="0">
                <a:latin typeface="Times New Roman" panose="02020603050405020304" pitchFamily="18" charset="0"/>
                <a:cs typeface="Times New Roman" panose="02020603050405020304" pitchFamily="18" charset="0"/>
              </a:rPr>
              <a:t> January</a:t>
            </a:r>
          </a:p>
          <a:p>
            <a:pPr marL="0" indent="0">
              <a:lnSpc>
                <a:spcPct val="40000"/>
              </a:lnSpc>
              <a:buNone/>
            </a:pPr>
            <a:r>
              <a:rPr lang="en-IN" sz="1600" b="1" i="1" dirty="0">
                <a:latin typeface="Times New Roman" panose="02020603050405020304" pitchFamily="18" charset="0"/>
                <a:cs typeface="Times New Roman" panose="02020603050405020304" pitchFamily="18" charset="0"/>
              </a:rPr>
              <a:t>							  -By Goran </a:t>
            </a:r>
            <a:r>
              <a:rPr lang="en-IN" sz="1600" b="1" i="1" dirty="0" err="1">
                <a:latin typeface="Times New Roman" panose="02020603050405020304" pitchFamily="18" charset="0"/>
                <a:cs typeface="Times New Roman" panose="02020603050405020304" pitchFamily="18" charset="0"/>
              </a:rPr>
              <a:t>Jakimovski</a:t>
            </a:r>
            <a:r>
              <a:rPr lang="en-IN" sz="1600" b="1" i="1" dirty="0">
                <a:latin typeface="Times New Roman" panose="02020603050405020304" pitchFamily="18" charset="0"/>
                <a:cs typeface="Times New Roman" panose="02020603050405020304" pitchFamily="18" charset="0"/>
              </a:rPr>
              <a:t> and </a:t>
            </a:r>
            <a:r>
              <a:rPr lang="en-IN" sz="1600" b="1" i="1" dirty="0" err="1">
                <a:latin typeface="Times New Roman" panose="02020603050405020304" pitchFamily="18" charset="0"/>
                <a:cs typeface="Times New Roman" panose="02020603050405020304" pitchFamily="18" charset="0"/>
              </a:rPr>
              <a:t>Danco</a:t>
            </a:r>
            <a:r>
              <a:rPr lang="en-IN" sz="1600" b="1" i="1" dirty="0">
                <a:latin typeface="Times New Roman" panose="02020603050405020304" pitchFamily="18" charset="0"/>
                <a:cs typeface="Times New Roman" panose="02020603050405020304" pitchFamily="18" charset="0"/>
              </a:rPr>
              <a:t> </a:t>
            </a:r>
            <a:r>
              <a:rPr lang="en-IN" sz="1600" b="1" i="1" dirty="0" err="1">
                <a:latin typeface="Times New Roman" panose="02020603050405020304" pitchFamily="18" charset="0"/>
                <a:cs typeface="Times New Roman" panose="02020603050405020304" pitchFamily="18" charset="0"/>
              </a:rPr>
              <a:t>Davcev</a:t>
            </a:r>
            <a:br>
              <a:rPr lang="en-IN" sz="1600" b="1" i="1" dirty="0">
                <a:latin typeface="Times New Roman" panose="02020603050405020304" pitchFamily="18" charset="0"/>
                <a:cs typeface="Times New Roman" panose="02020603050405020304" pitchFamily="18" charset="0"/>
              </a:rPr>
            </a:br>
            <a:r>
              <a:rPr lang="en-IN" sz="1600" b="1" i="1"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	Deep learning is used  with  CNN for Image  Classification  and Figure Recognition. Here, CT scans of different cancer stages are used to train double CDNN and regular CDNN. These 2 topologies are tested against the cancer images to determine at which Tx cancer stage they will detect the possibility of lung cancer. This is done in 3 stages:</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1.Pre-classify the CT scans from initial dataset.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2.Build CDNN with max-pooling for thorough searching.</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3.Determine at which stage the CDNN will detect the possibility of lung cancer.</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After extensive training with 100 epochs, we obtained the highest accuracy of 99.62% using double CDNN, whereas 87.6% using regular CDNN.</a:t>
            </a:r>
          </a:p>
          <a:p>
            <a:pPr>
              <a:lnSpc>
                <a:spcPct val="40000"/>
              </a:lnSpc>
              <a:buFont typeface="Wingdings" panose="05000000000000000000" pitchFamily="2" charset="2"/>
              <a:buChar char="q"/>
            </a:pPr>
            <a:r>
              <a:rPr lang="en-IN" sz="1600" b="1" i="1" dirty="0">
                <a:latin typeface="Times New Roman" panose="02020603050405020304" pitchFamily="18" charset="0"/>
                <a:cs typeface="Times New Roman" panose="02020603050405020304" pitchFamily="18" charset="0"/>
              </a:rPr>
              <a:t>Lung cancer detection and classification using Deep CNN.</a:t>
            </a:r>
          </a:p>
          <a:p>
            <a:pPr marL="0" indent="0">
              <a:lnSpc>
                <a:spcPct val="40000"/>
              </a:lnSpc>
              <a:buNone/>
            </a:pPr>
            <a:r>
              <a:rPr lang="en-IN" sz="1600" b="1" i="1" dirty="0">
                <a:latin typeface="Times New Roman" panose="02020603050405020304" pitchFamily="18" charset="0"/>
                <a:cs typeface="Times New Roman" panose="02020603050405020304" pitchFamily="18" charset="0"/>
              </a:rPr>
              <a:t>International Journal of Innovative Technology and Exploring Engineering (IJITEE). Published in: December 2018</a:t>
            </a:r>
          </a:p>
          <a:p>
            <a:pPr marL="0" indent="0">
              <a:lnSpc>
                <a:spcPct val="40000"/>
              </a:lnSpc>
              <a:buNone/>
            </a:pPr>
            <a:r>
              <a:rPr lang="en-IN" sz="1600" b="1" i="1" dirty="0">
                <a:latin typeface="Times New Roman" panose="02020603050405020304" pitchFamily="18" charset="0"/>
                <a:cs typeface="Times New Roman" panose="02020603050405020304" pitchFamily="18" charset="0"/>
              </a:rPr>
              <a:t>						       -By S. </a:t>
            </a:r>
            <a:r>
              <a:rPr lang="en-IN" sz="1600" b="1" i="1" dirty="0" err="1">
                <a:latin typeface="Times New Roman" panose="02020603050405020304" pitchFamily="18" charset="0"/>
                <a:cs typeface="Times New Roman" panose="02020603050405020304" pitchFamily="18" charset="0"/>
              </a:rPr>
              <a:t>Sasikala</a:t>
            </a:r>
            <a:r>
              <a:rPr lang="en-IN" sz="1600" b="1" i="1" dirty="0">
                <a:latin typeface="Times New Roman" panose="02020603050405020304" pitchFamily="18" charset="0"/>
                <a:cs typeface="Times New Roman" panose="02020603050405020304" pitchFamily="18" charset="0"/>
              </a:rPr>
              <a:t>, M. Bharathi and B </a:t>
            </a:r>
            <a:r>
              <a:rPr lang="en-IN" sz="1600" b="1" i="1" dirty="0" err="1">
                <a:latin typeface="Times New Roman" panose="02020603050405020304" pitchFamily="18" charset="0"/>
                <a:cs typeface="Times New Roman" panose="02020603050405020304" pitchFamily="18" charset="0"/>
              </a:rPr>
              <a:t>R.Sowmiya</a:t>
            </a:r>
            <a:br>
              <a:rPr lang="en-IN" sz="1600" b="1" i="1"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	This paper demonstrates the classification of </a:t>
            </a:r>
            <a:r>
              <a:rPr lang="en-IN" sz="1600" dirty="0" err="1">
                <a:latin typeface="Times New Roman" panose="02020603050405020304" pitchFamily="18" charset="0"/>
                <a:cs typeface="Times New Roman" panose="02020603050405020304" pitchFamily="18" charset="0"/>
              </a:rPr>
              <a:t>tumors</a:t>
            </a:r>
            <a:r>
              <a:rPr lang="en-IN" sz="1600" dirty="0">
                <a:latin typeface="Times New Roman" panose="02020603050405020304" pitchFamily="18" charset="0"/>
                <a:cs typeface="Times New Roman" panose="02020603050405020304" pitchFamily="18" charset="0"/>
              </a:rPr>
              <a:t> as non-cancerous (benign) or cancerous (malignant). We use the chest CT scans to train the CNN. We extract the lung tissue from the CT scans and those regions are sliced to segment out the </a:t>
            </a:r>
            <a:r>
              <a:rPr lang="en-IN" sz="1600" dirty="0" err="1">
                <a:latin typeface="Times New Roman" panose="02020603050405020304" pitchFamily="18" charset="0"/>
                <a:cs typeface="Times New Roman" panose="02020603050405020304" pitchFamily="18" charset="0"/>
              </a:rPr>
              <a:t>tumors</a:t>
            </a:r>
            <a:r>
              <a:rPr lang="en-IN" sz="1600" dirty="0">
                <a:latin typeface="Times New Roman" panose="02020603050405020304" pitchFamily="18" charset="0"/>
                <a:cs typeface="Times New Roman" panose="02020603050405020304" pitchFamily="18" charset="0"/>
              </a:rPr>
              <a:t>. These </a:t>
            </a:r>
            <a:r>
              <a:rPr lang="en-IN" sz="1600" dirty="0" err="1">
                <a:latin typeface="Times New Roman" panose="02020603050405020304" pitchFamily="18" charset="0"/>
                <a:cs typeface="Times New Roman" panose="02020603050405020304" pitchFamily="18" charset="0"/>
              </a:rPr>
              <a:t>tumor</a:t>
            </a:r>
            <a:r>
              <a:rPr lang="en-IN" sz="1600" dirty="0">
                <a:latin typeface="Times New Roman" panose="02020603050405020304" pitchFamily="18" charset="0"/>
                <a:cs typeface="Times New Roman" panose="02020603050405020304" pitchFamily="18" charset="0"/>
              </a:rPr>
              <a:t> regions are tested with patient’s lung CT scans using CNN. CNN will now detect whether the </a:t>
            </a:r>
            <a:r>
              <a:rPr lang="en-IN" sz="1600" dirty="0" err="1">
                <a:latin typeface="Times New Roman" panose="02020603050405020304" pitchFamily="18" charset="0"/>
                <a:cs typeface="Times New Roman" panose="02020603050405020304" pitchFamily="18" charset="0"/>
              </a:rPr>
              <a:t>tumors</a:t>
            </a:r>
            <a:r>
              <a:rPr lang="en-IN" sz="1600" dirty="0">
                <a:latin typeface="Times New Roman" panose="02020603050405020304" pitchFamily="18" charset="0"/>
                <a:cs typeface="Times New Roman" panose="02020603050405020304" pitchFamily="18" charset="0"/>
              </a:rPr>
              <a:t> are malignant or benign. In Deep learning, the sum of the product of inputs and weights are passed to the activation function. The output of one layer will ne passed as input to next subsequent layers.</a:t>
            </a:r>
          </a:p>
          <a:p>
            <a:pPr>
              <a:lnSpc>
                <a:spcPct val="40000"/>
              </a:lnSpc>
              <a:buFont typeface="Wingdings" panose="05000000000000000000" pitchFamily="2" charset="2"/>
              <a:buChar char="q"/>
            </a:pPr>
            <a:endParaRPr lang="en-IN" sz="1600" b="1" i="1" dirty="0">
              <a:latin typeface="Times New Roman" panose="02020603050405020304" pitchFamily="18" charset="0"/>
              <a:cs typeface="Times New Roman" panose="02020603050405020304" pitchFamily="18" charset="0"/>
            </a:endParaRPr>
          </a:p>
          <a:p>
            <a:pPr>
              <a:lnSpc>
                <a:spcPct val="40000"/>
              </a:lnSpc>
              <a:buFont typeface="Wingdings" panose="05000000000000000000" pitchFamily="2" charset="2"/>
              <a:buChar char="q"/>
            </a:pPr>
            <a:r>
              <a:rPr lang="en-IN" sz="1600" b="1" i="1" dirty="0">
                <a:latin typeface="Times New Roman" panose="02020603050405020304" pitchFamily="18" charset="0"/>
                <a:cs typeface="Times New Roman" panose="02020603050405020304" pitchFamily="18" charset="0"/>
              </a:rPr>
              <a:t>Lung cancer detection using CT Scan Images. </a:t>
            </a:r>
          </a:p>
          <a:p>
            <a:pPr marL="0" indent="0">
              <a:lnSpc>
                <a:spcPct val="40000"/>
              </a:lnSpc>
              <a:buNone/>
            </a:pPr>
            <a:r>
              <a:rPr lang="en-IN" sz="1600" b="1" i="1" dirty="0">
                <a:latin typeface="Times New Roman" panose="02020603050405020304" pitchFamily="18" charset="0"/>
                <a:cs typeface="Times New Roman" panose="02020603050405020304" pitchFamily="18" charset="0"/>
              </a:rPr>
              <a:t>6th International Conference on Smart Computing and Communications, ICSCC, India. Published in: 2017</a:t>
            </a:r>
          </a:p>
          <a:p>
            <a:pPr marL="0" indent="0">
              <a:lnSpc>
                <a:spcPct val="40000"/>
              </a:lnSpc>
              <a:buNone/>
            </a:pPr>
            <a:r>
              <a:rPr lang="en-IN" sz="1600" b="1" i="1" dirty="0">
                <a:latin typeface="Times New Roman" panose="02020603050405020304" pitchFamily="18" charset="0"/>
                <a:cs typeface="Times New Roman" panose="02020603050405020304" pitchFamily="18" charset="0"/>
              </a:rPr>
              <a:t>			                    -By Suren </a:t>
            </a:r>
            <a:r>
              <a:rPr lang="en-IN" sz="1600" b="1" i="1" dirty="0" err="1">
                <a:latin typeface="Times New Roman" panose="02020603050405020304" pitchFamily="18" charset="0"/>
                <a:cs typeface="Times New Roman" panose="02020603050405020304" pitchFamily="18" charset="0"/>
              </a:rPr>
              <a:t>Makaju</a:t>
            </a:r>
            <a:r>
              <a:rPr lang="en-IN" sz="1600" b="1" i="1" dirty="0">
                <a:latin typeface="Times New Roman" panose="02020603050405020304" pitchFamily="18" charset="0"/>
                <a:cs typeface="Times New Roman" panose="02020603050405020304" pitchFamily="18" charset="0"/>
              </a:rPr>
              <a:t>, P. W. C Prasad, </a:t>
            </a:r>
            <a:r>
              <a:rPr lang="en-IN" sz="1600" b="1" i="1" dirty="0" err="1">
                <a:latin typeface="Times New Roman" panose="02020603050405020304" pitchFamily="18" charset="0"/>
                <a:cs typeface="Times New Roman" panose="02020603050405020304" pitchFamily="18" charset="0"/>
              </a:rPr>
              <a:t>Abeer</a:t>
            </a:r>
            <a:r>
              <a:rPr lang="en-IN" sz="1600" b="1" i="1" dirty="0">
                <a:latin typeface="Times New Roman" panose="02020603050405020304" pitchFamily="18" charset="0"/>
                <a:cs typeface="Times New Roman" panose="02020603050405020304" pitchFamily="18" charset="0"/>
              </a:rPr>
              <a:t> </a:t>
            </a:r>
            <a:r>
              <a:rPr lang="en-IN" sz="1600" b="1" i="1" dirty="0" err="1">
                <a:latin typeface="Times New Roman" panose="02020603050405020304" pitchFamily="18" charset="0"/>
                <a:cs typeface="Times New Roman" panose="02020603050405020304" pitchFamily="18" charset="0"/>
              </a:rPr>
              <a:t>Alsadoon</a:t>
            </a:r>
            <a:r>
              <a:rPr lang="en-IN" sz="1600" b="1" i="1" dirty="0">
                <a:latin typeface="Times New Roman" panose="02020603050405020304" pitchFamily="18" charset="0"/>
                <a:cs typeface="Times New Roman" panose="02020603050405020304" pitchFamily="18" charset="0"/>
              </a:rPr>
              <a:t>, A K. Singh, A </a:t>
            </a:r>
            <a:r>
              <a:rPr lang="en-IN" sz="1600" b="1" i="1" dirty="0" err="1">
                <a:latin typeface="Times New Roman" panose="02020603050405020304" pitchFamily="18" charset="0"/>
                <a:cs typeface="Times New Roman" panose="02020603050405020304" pitchFamily="18" charset="0"/>
              </a:rPr>
              <a:t>Elchouemi</a:t>
            </a:r>
            <a:endParaRPr lang="en-IN" sz="1600" b="1" i="1"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	This paper demonstrates the usage of Computer-aided diagnosis techniques such as Image processing and machine Learning for  analysing the current best  technique and  finding out the  drawbacks and  limitations and  thus proposing a new model with improvements. The method used for detecting the lung cancer were sorted and listed based on accuracy. Best imaging technique such as Ct Scans imaging is reliable for lung cancer detection as it discloses every suspected and unsuspected lung cancer nodules.</a:t>
            </a:r>
            <a:br>
              <a:rPr lang="en-IN" sz="1600" dirty="0">
                <a:latin typeface="Times New Roman" panose="02020603050405020304" pitchFamily="18" charset="0"/>
                <a:cs typeface="Times New Roman" panose="02020603050405020304" pitchFamily="18" charset="0"/>
              </a:rPr>
            </a:br>
            <a:br>
              <a:rPr lang="en-IN" sz="1600" dirty="0">
                <a:latin typeface="Times New Roman" panose="02020603050405020304" pitchFamily="18" charset="0"/>
                <a:cs typeface="Times New Roman" panose="02020603050405020304" pitchFamily="18" charset="0"/>
              </a:rPr>
            </a:br>
            <a:endParaRPr lang="en-IN" sz="1600" dirty="0"/>
          </a:p>
        </p:txBody>
      </p:sp>
    </p:spTree>
    <p:extLst>
      <p:ext uri="{BB962C8B-B14F-4D97-AF65-F5344CB8AC3E}">
        <p14:creationId xmlns:p14="http://schemas.microsoft.com/office/powerpoint/2010/main" val="1578543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80A45F-CAB0-4434-9831-47F7DCC5CC76}"/>
              </a:ext>
            </a:extLst>
          </p:cNvPr>
          <p:cNvSpPr>
            <a:spLocks noGrp="1"/>
          </p:cNvSpPr>
          <p:nvPr>
            <p:ph type="body" idx="1"/>
          </p:nvPr>
        </p:nvSpPr>
        <p:spPr>
          <a:xfrm>
            <a:off x="838200" y="355107"/>
            <a:ext cx="10515600" cy="5734543"/>
          </a:xfrm>
        </p:spPr>
        <p:txBody>
          <a:bodyPr>
            <a:normAutofit/>
          </a:bodyPr>
          <a:lstStyle/>
          <a:p>
            <a:pPr marL="342900" indent="-342900">
              <a:lnSpc>
                <a:spcPct val="40000"/>
              </a:lnSpc>
              <a:buFont typeface="Wingdings" panose="05000000000000000000" pitchFamily="2" charset="2"/>
              <a:buChar char="q"/>
            </a:pPr>
            <a:r>
              <a:rPr lang="en-IN" sz="1700" b="1" i="1" dirty="0">
                <a:solidFill>
                  <a:schemeClr val="tx1"/>
                </a:solidFill>
                <a:latin typeface="Times New Roman" panose="02020603050405020304" pitchFamily="18" charset="0"/>
                <a:cs typeface="Times New Roman" panose="02020603050405020304" pitchFamily="18" charset="0"/>
              </a:rPr>
              <a:t>Lung cancer Detection using Image Processing. </a:t>
            </a:r>
          </a:p>
          <a:p>
            <a:pPr>
              <a:lnSpc>
                <a:spcPct val="40000"/>
              </a:lnSpc>
            </a:pPr>
            <a:r>
              <a:rPr lang="en-IN" sz="1700" b="1" i="1" dirty="0">
                <a:solidFill>
                  <a:schemeClr val="tx1"/>
                </a:solidFill>
                <a:latin typeface="Times New Roman" panose="02020603050405020304" pitchFamily="18" charset="0"/>
                <a:cs typeface="Times New Roman" panose="02020603050405020304" pitchFamily="18" charset="0"/>
              </a:rPr>
              <a:t>	-By </a:t>
            </a:r>
            <a:r>
              <a:rPr lang="en-IN" sz="1700" b="1" i="1" dirty="0" err="1">
                <a:solidFill>
                  <a:schemeClr val="tx1"/>
                </a:solidFill>
                <a:latin typeface="Times New Roman" panose="02020603050405020304" pitchFamily="18" charset="0"/>
                <a:cs typeface="Times New Roman" panose="02020603050405020304" pitchFamily="18" charset="0"/>
              </a:rPr>
              <a:t>Weixing</a:t>
            </a:r>
            <a:r>
              <a:rPr lang="en-IN" sz="1700" b="1" i="1" dirty="0">
                <a:solidFill>
                  <a:schemeClr val="tx1"/>
                </a:solidFill>
                <a:latin typeface="Times New Roman" panose="02020603050405020304" pitchFamily="18" charset="0"/>
                <a:cs typeface="Times New Roman" panose="02020603050405020304" pitchFamily="18" charset="0"/>
              </a:rPr>
              <a:t> Wang and </a:t>
            </a:r>
            <a:r>
              <a:rPr lang="en-IN" sz="1700" b="1" i="1" dirty="0" err="1">
                <a:solidFill>
                  <a:schemeClr val="tx1"/>
                </a:solidFill>
                <a:latin typeface="Times New Roman" panose="02020603050405020304" pitchFamily="18" charset="0"/>
                <a:cs typeface="Times New Roman" panose="02020603050405020304" pitchFamily="18" charset="0"/>
              </a:rPr>
              <a:t>Shuguang</a:t>
            </a:r>
            <a:r>
              <a:rPr lang="en-IN" sz="1700" b="1" i="1" dirty="0">
                <a:solidFill>
                  <a:schemeClr val="tx1"/>
                </a:solidFill>
                <a:latin typeface="Times New Roman" panose="02020603050405020304" pitchFamily="18" charset="0"/>
                <a:cs typeface="Times New Roman" panose="02020603050405020304" pitchFamily="18" charset="0"/>
              </a:rPr>
              <a:t> Wu, Department of Computer Science and Technology.</a:t>
            </a:r>
          </a:p>
          <a:p>
            <a:r>
              <a:rPr lang="en-IN" sz="1700" dirty="0">
                <a:solidFill>
                  <a:schemeClr val="tx1"/>
                </a:solidFill>
                <a:latin typeface="Times New Roman" panose="02020603050405020304" pitchFamily="18" charset="0"/>
                <a:cs typeface="Times New Roman" panose="02020603050405020304" pitchFamily="18" charset="0"/>
              </a:rPr>
              <a:t>             This paper presents that</a:t>
            </a:r>
          </a:p>
          <a:p>
            <a:r>
              <a:rPr lang="en-IN" sz="1700" dirty="0">
                <a:solidFill>
                  <a:schemeClr val="tx1"/>
                </a:solidFill>
                <a:latin typeface="Times New Roman" panose="02020603050405020304" pitchFamily="18" charset="0"/>
                <a:cs typeface="Times New Roman" panose="02020603050405020304" pitchFamily="18" charset="0"/>
              </a:rPr>
              <a:t>1.We apply the Image processing technique on the lung tissues to auto-detect the tiny nodules, which gives information of early lung cancer.</a:t>
            </a:r>
          </a:p>
          <a:p>
            <a:r>
              <a:rPr lang="en-IN" sz="1700" dirty="0">
                <a:solidFill>
                  <a:schemeClr val="tx1"/>
                </a:solidFill>
                <a:latin typeface="Times New Roman" panose="02020603050405020304" pitchFamily="18" charset="0"/>
                <a:cs typeface="Times New Roman" panose="02020603050405020304" pitchFamily="18" charset="0"/>
              </a:rPr>
              <a:t>2.The ridge detection algorithm is to diagnose the indeterminate nodules correctly and allowing curative resection of early-stage malignancy nodules and avoiding morbidity and mortality of surgery of benign nodules.</a:t>
            </a:r>
          </a:p>
        </p:txBody>
      </p:sp>
    </p:spTree>
    <p:extLst>
      <p:ext uri="{BB962C8B-B14F-4D97-AF65-F5344CB8AC3E}">
        <p14:creationId xmlns:p14="http://schemas.microsoft.com/office/powerpoint/2010/main" val="2712143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47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3880" y="504190"/>
            <a:ext cx="10633075" cy="1271270"/>
          </a:xfrm>
          <a:solidFill>
            <a:schemeClr val="bg1"/>
          </a:solidFill>
          <a:effectLst>
            <a:outerShdw blurRad="50800" dist="38100" dir="2700000" algn="tl" rotWithShape="0">
              <a:prstClr val="black">
                <a:alpha val="40000"/>
              </a:prstClr>
            </a:outerShdw>
          </a:effectLst>
        </p:spPr>
        <p:txBody>
          <a:bodyPr>
            <a:normAutofit fontScale="90000"/>
            <a:scene3d>
              <a:camera prst="orthographicFront"/>
              <a:lightRig rig="threePt" dir="t"/>
            </a:scene3d>
          </a:bodyPr>
          <a:lstStyle/>
          <a:p>
            <a:pPr algn="ctr"/>
            <a:r>
              <a:rPr lang="en-US" sz="4400" dirty="0">
                <a:solidFill>
                  <a:srgbClr val="00206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Current Technologies/Existing solutions for Lung cancer detection diagnosis</a:t>
            </a:r>
          </a:p>
        </p:txBody>
      </p:sp>
      <p:sp>
        <p:nvSpPr>
          <p:cNvPr id="3" name="Subtitle 2"/>
          <p:cNvSpPr>
            <a:spLocks noGrp="1"/>
          </p:cNvSpPr>
          <p:nvPr>
            <p:ph type="subTitle" idx="1"/>
          </p:nvPr>
        </p:nvSpPr>
        <p:spPr>
          <a:xfrm>
            <a:off x="563245" y="2224405"/>
            <a:ext cx="10104755" cy="3248660"/>
          </a:xfrm>
          <a:ln w="12700" cmpd="sng">
            <a:noFill/>
            <a:prstDash val="solid"/>
          </a:ln>
          <a:effectLst/>
        </p:spPr>
        <p:txBody>
          <a:bodyPr>
            <a:normAutofit/>
            <a:scene3d>
              <a:camera prst="orthographicFront"/>
              <a:lightRig rig="threePt" dir="t"/>
            </a:scene3d>
          </a:bodyPr>
          <a:lstStyle/>
          <a:p>
            <a:pPr marL="342900" indent="-342900" algn="l">
              <a:lnSpc>
                <a:spcPct val="150000"/>
              </a:lnSpc>
              <a:buClr>
                <a:srgbClr val="000000"/>
              </a:buClr>
              <a:buSzPct val="130000"/>
              <a:buFont typeface="Wingdings" panose="05000000000000000000" charset="0"/>
              <a:buChar char="Ø"/>
            </a:pPr>
            <a:r>
              <a:rPr lang="en-US"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en-US" b="1">
                <a:solidFill>
                  <a:srgbClr val="00206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IMAGE TEST : </a:t>
            </a:r>
            <a:r>
              <a:rPr lang="en-US">
                <a:solidFill>
                  <a:srgbClr val="00206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CT scan on lungs reveal abnormal mass or nodules.</a:t>
            </a:r>
            <a:r>
              <a:rPr lang="en-US">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p>
          <a:p>
            <a:pPr marL="342900" indent="-342900" algn="l">
              <a:lnSpc>
                <a:spcPct val="150000"/>
              </a:lnSpc>
              <a:buClr>
                <a:srgbClr val="000000"/>
              </a:buClr>
              <a:buSzPct val="130000"/>
              <a:buFont typeface="Wingdings" panose="05000000000000000000" charset="0"/>
              <a:buChar char="Ø"/>
            </a:pPr>
            <a:r>
              <a:rPr lang="en-US"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en-US" b="1">
                <a:solidFill>
                  <a:srgbClr val="00206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SPUTUM CYTOLOGY : </a:t>
            </a:r>
            <a:r>
              <a:rPr lang="en-US">
                <a:solidFill>
                  <a:srgbClr val="00206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Analysis phlegm (Mucus cells ).	</a:t>
            </a:r>
            <a:r>
              <a:rPr lang="en-US"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p>
          <a:p>
            <a:pPr marL="342900" indent="-342900" algn="l">
              <a:lnSpc>
                <a:spcPct val="150000"/>
              </a:lnSpc>
              <a:buClr>
                <a:srgbClr val="000000"/>
              </a:buClr>
              <a:buSzPct val="130000"/>
              <a:buFont typeface="Wingdings" panose="05000000000000000000" charset="0"/>
              <a:buChar char="Ø"/>
            </a:pPr>
            <a:r>
              <a:rPr lang="en-US"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en-US" b="1">
                <a:solidFill>
                  <a:srgbClr val="00206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BIOPSY : </a:t>
            </a:r>
            <a:r>
              <a:rPr lang="en-US">
                <a:solidFill>
                  <a:srgbClr val="00206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Most invasive method where abnormal cells are removed from the body to be analysed.</a:t>
            </a:r>
            <a:r>
              <a:rPr lang="en-US"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79145" y="504825"/>
            <a:ext cx="9540240" cy="1287780"/>
          </a:xfrm>
          <a:effectLst>
            <a:outerShdw blurRad="50800" dist="38100" dir="2700000" algn="tl" rotWithShape="0">
              <a:prstClr val="black">
                <a:alpha val="40000"/>
              </a:prstClr>
            </a:outerShdw>
            <a:reflection blurRad="6350" stA="52000" endA="300" endPos="35000" dir="5400000" sy="-100000" algn="bl" rotWithShape="0"/>
          </a:effectLst>
        </p:spPr>
        <p:txBody>
          <a:bodyPr>
            <a:normAutofit fontScale="90000"/>
          </a:bodyPr>
          <a:lstStyle/>
          <a:p>
            <a:pPr algn="l"/>
            <a:r>
              <a:rPr lang="en-US" sz="4800" b="1">
                <a:solidFill>
                  <a:srgbClr val="002060"/>
                </a:solidFill>
                <a:latin typeface="Times New Roman" panose="02020603050405020304" charset="0"/>
                <a:cs typeface="Times New Roman" panose="02020603050405020304" charset="0"/>
              </a:rPr>
              <a:t>Research on current technologies</a:t>
            </a:r>
            <a:br>
              <a:rPr lang="en-US" sz="4800" b="1">
                <a:solidFill>
                  <a:srgbClr val="002060"/>
                </a:solidFill>
                <a:latin typeface="Times New Roman" panose="02020603050405020304" charset="0"/>
                <a:cs typeface="Times New Roman" panose="02020603050405020304" charset="0"/>
              </a:rPr>
            </a:br>
            <a:endParaRPr lang="en-US" sz="4800" b="1">
              <a:solidFill>
                <a:srgbClr val="002060"/>
              </a:solidFill>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779145" y="1793240"/>
            <a:ext cx="10805160" cy="3531870"/>
          </a:xfrm>
          <a:effectLst/>
        </p:spPr>
        <p:txBody>
          <a:bodyPr>
            <a:normAutofit/>
          </a:bodyPr>
          <a:lstStyle/>
          <a:p>
            <a:pPr marL="342900" indent="-342900" algn="l">
              <a:lnSpc>
                <a:spcPct val="100000"/>
              </a:lnSpc>
              <a:buFont typeface="Arial" panose="020B0604020202020204" pitchFamily="34" charset="0"/>
              <a:buChar char="•"/>
            </a:pPr>
            <a:r>
              <a:rPr lang="en-US" b="1">
                <a:solidFill>
                  <a:srgbClr val="002060"/>
                </a:solidFill>
                <a:latin typeface="Times New Roman" panose="02020603050405020304" charset="0"/>
                <a:cs typeface="Times New Roman" panose="02020603050405020304" charset="0"/>
              </a:rPr>
              <a:t>Computer aided detection system to assist Radiologists in detecting anomalies.</a:t>
            </a:r>
          </a:p>
          <a:p>
            <a:pPr algn="l">
              <a:lnSpc>
                <a:spcPct val="100000"/>
              </a:lnSpc>
            </a:pPr>
            <a:r>
              <a:rPr lang="en-US" b="1">
                <a:solidFill>
                  <a:srgbClr val="002060"/>
                </a:solidFill>
                <a:latin typeface="Times New Roman" panose="02020603050405020304" charset="0"/>
                <a:cs typeface="Times New Roman" panose="02020603050405020304" charset="0"/>
              </a:rPr>
              <a:t>     Two main computational systems developed to assist Radiologist</a:t>
            </a:r>
          </a:p>
          <a:p>
            <a:pPr algn="l">
              <a:lnSpc>
                <a:spcPct val="180000"/>
              </a:lnSpc>
            </a:pPr>
            <a:r>
              <a:rPr lang="en-US" b="1">
                <a:solidFill>
                  <a:srgbClr val="002060"/>
                </a:solidFill>
                <a:latin typeface="Times New Roman" panose="02020603050405020304" charset="0"/>
                <a:cs typeface="Times New Roman" panose="02020603050405020304" charset="0"/>
              </a:rPr>
              <a:t>1.</a:t>
            </a:r>
            <a:r>
              <a:rPr lang="en-US">
                <a:solidFill>
                  <a:srgbClr val="002060"/>
                </a:solidFill>
                <a:latin typeface="Times New Roman" panose="02020603050405020304" charset="0"/>
                <a:cs typeface="Times New Roman" panose="02020603050405020304" charset="0"/>
              </a:rPr>
              <a:t> </a:t>
            </a:r>
            <a:r>
              <a:rPr lang="en-US" b="1">
                <a:solidFill>
                  <a:srgbClr val="002060"/>
                </a:solidFill>
                <a:latin typeface="Times New Roman" panose="02020603050405020304" charset="0"/>
                <a:cs typeface="Times New Roman" panose="02020603050405020304" charset="0"/>
              </a:rPr>
              <a:t>Computer aided detection system :</a:t>
            </a:r>
            <a:r>
              <a:rPr lang="en-US">
                <a:solidFill>
                  <a:srgbClr val="002060"/>
                </a:solidFill>
                <a:latin typeface="Times New Roman" panose="02020603050405020304" charset="0"/>
                <a:cs typeface="Times New Roman" panose="02020603050405020304" charset="0"/>
              </a:rPr>
              <a:t> Detect abnormal mass in medical images.</a:t>
            </a:r>
          </a:p>
          <a:p>
            <a:pPr algn="l">
              <a:lnSpc>
                <a:spcPct val="180000"/>
              </a:lnSpc>
            </a:pPr>
            <a:r>
              <a:rPr lang="en-US" b="1">
                <a:solidFill>
                  <a:srgbClr val="002060"/>
                </a:solidFill>
                <a:latin typeface="Times New Roman" panose="02020603050405020304" charset="0"/>
                <a:cs typeface="Times New Roman" panose="02020603050405020304" charset="0"/>
              </a:rPr>
              <a:t>2.</a:t>
            </a:r>
            <a:r>
              <a:rPr lang="en-US"/>
              <a:t> </a:t>
            </a:r>
            <a:r>
              <a:rPr lang="en-US" b="1">
                <a:solidFill>
                  <a:srgbClr val="002060"/>
                </a:solidFill>
                <a:latin typeface="Times New Roman" panose="02020603050405020304" charset="0"/>
                <a:cs typeface="Times New Roman" panose="02020603050405020304" charset="0"/>
              </a:rPr>
              <a:t>Computer aided diagnosis system : </a:t>
            </a:r>
            <a:r>
              <a:rPr lang="en-US">
                <a:solidFill>
                  <a:srgbClr val="002060"/>
                </a:solidFill>
                <a:latin typeface="Times New Roman" panose="02020603050405020304" charset="0"/>
                <a:cs typeface="Times New Roman" panose="02020603050405020304" charset="0"/>
              </a:rPr>
              <a:t>Aims to measure the characteristics of the     once it has been deected.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5315" y="318135"/>
            <a:ext cx="8667115" cy="965200"/>
          </a:xfrm>
        </p:spPr>
        <p:txBody>
          <a:bodyPr>
            <a:normAutofit/>
          </a:bodyPr>
          <a:lstStyle/>
          <a:p>
            <a:pPr algn="l"/>
            <a:r>
              <a:rPr lang="en-US" sz="5400" b="1">
                <a:solidFill>
                  <a:srgbClr val="002060"/>
                </a:solidFill>
                <a:effectLst>
                  <a:outerShdw blurRad="50800" dist="38100" dir="2700000" algn="tl" rotWithShape="0">
                    <a:prstClr val="black">
                      <a:alpha val="40000"/>
                    </a:prstClr>
                  </a:outerShdw>
                </a:effectLst>
                <a:latin typeface="Times New Roman" panose="02020603050405020304" charset="0"/>
                <a:cs typeface="Times New Roman" panose="02020603050405020304" charset="0"/>
              </a:rPr>
              <a:t>Applications</a:t>
            </a:r>
          </a:p>
        </p:txBody>
      </p:sp>
      <p:sp>
        <p:nvSpPr>
          <p:cNvPr id="3" name="Subtitle 2"/>
          <p:cNvSpPr>
            <a:spLocks noGrp="1"/>
          </p:cNvSpPr>
          <p:nvPr>
            <p:ph type="subTitle" idx="1"/>
          </p:nvPr>
        </p:nvSpPr>
        <p:spPr>
          <a:xfrm>
            <a:off x="615315" y="1852295"/>
            <a:ext cx="10142855" cy="3405505"/>
          </a:xfrm>
          <a:effectLst/>
        </p:spPr>
        <p:txBody>
          <a:bodyPr/>
          <a:lstStyle/>
          <a:p>
            <a:pPr marL="342900" indent="-342900" algn="l">
              <a:lnSpc>
                <a:spcPct val="120000"/>
              </a:lnSpc>
              <a:buClr>
                <a:srgbClr val="000000"/>
              </a:buClr>
              <a:buSzPct val="130000"/>
              <a:buFont typeface="Wingdings" panose="05000000000000000000" charset="0"/>
              <a:buChar char="Ø"/>
            </a:pPr>
            <a:r>
              <a:rPr lang="en-US">
                <a:solidFill>
                  <a:srgbClr val="002060"/>
                </a:solidFill>
              </a:rPr>
              <a:t> </a:t>
            </a:r>
            <a:r>
              <a:rPr lang="en-US">
                <a:solidFill>
                  <a:srgbClr val="002060"/>
                </a:solidFill>
                <a:latin typeface="Times New Roman" panose="02020603050405020304" charset="0"/>
                <a:cs typeface="Times New Roman" panose="02020603050405020304" charset="0"/>
              </a:rPr>
              <a:t>Developing ab effective Computer aided diagnosis (CAD) system for Lung cancer is of great clinical importance and can influence the patients chance of survival.</a:t>
            </a:r>
          </a:p>
          <a:p>
            <a:pPr marL="342900" indent="-342900" algn="l">
              <a:lnSpc>
                <a:spcPct val="120000"/>
              </a:lnSpc>
              <a:buClr>
                <a:srgbClr val="000000"/>
              </a:buClr>
              <a:buSzPct val="130000"/>
              <a:buFont typeface="Wingdings" panose="05000000000000000000" charset="0"/>
              <a:buChar char="Ø"/>
            </a:pPr>
            <a:r>
              <a:rPr lang="en-US">
                <a:solidFill>
                  <a:srgbClr val="002060"/>
                </a:solidFill>
                <a:latin typeface="Times New Roman" panose="02020603050405020304" charset="0"/>
                <a:cs typeface="Times New Roman" panose="02020603050405020304" charset="0"/>
              </a:rPr>
              <a:t> Using automated method, Doctors will have additional hlep in early lung cancer detection and early treatment.</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1743</TotalTime>
  <Words>320</Words>
  <Application>Microsoft Office PowerPoint</Application>
  <PresentationFormat>Widescreen</PresentationFormat>
  <Paragraphs>68</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Office Theme</vt:lpstr>
      <vt:lpstr>GOVERNMENT SRI KRISHNARAJENDRA SILVER         JUBILEE TECHNOLOGICAL INSTITUTE                          K.R Circle, Bengaluru-560001 </vt:lpstr>
      <vt:lpstr>PowerPoint Presentation</vt:lpstr>
      <vt:lpstr>     LITERATURE SURVEY:</vt:lpstr>
      <vt:lpstr>PowerPoint Presentation</vt:lpstr>
      <vt:lpstr>PowerPoint Presentation</vt:lpstr>
      <vt:lpstr>Current Technologies/Existing solutions for Lung cancer detection diagnosis</vt:lpstr>
      <vt:lpstr>Research on current technologies </vt:lpstr>
      <vt:lpstr>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Technologies/Existing solutions for Lung cancer detection diagnosis</dc:title>
  <dc:creator/>
  <cp:lastModifiedBy>swathi shekar</cp:lastModifiedBy>
  <cp:revision>15</cp:revision>
  <dcterms:created xsi:type="dcterms:W3CDTF">2019-11-01T02:37:00Z</dcterms:created>
  <dcterms:modified xsi:type="dcterms:W3CDTF">2019-11-05T04:27:49Z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