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77" r:id="rId8"/>
    <p:sldId id="263" r:id="rId9"/>
    <p:sldId id="264" r:id="rId10"/>
    <p:sldId id="275" r:id="rId11"/>
    <p:sldId id="270" r:id="rId12"/>
    <p:sldId id="276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47800D-67A0-453D-9B5D-3B9A4E3AD444}">
          <p14:sldIdLst>
            <p14:sldId id="256"/>
            <p14:sldId id="257"/>
            <p14:sldId id="259"/>
            <p14:sldId id="260"/>
            <p14:sldId id="261"/>
            <p14:sldId id="262"/>
            <p14:sldId id="277"/>
            <p14:sldId id="263"/>
            <p14:sldId id="264"/>
            <p14:sldId id="275"/>
            <p14:sldId id="270"/>
            <p14:sldId id="276"/>
            <p14:sldId id="273"/>
            <p14:sldId id="274"/>
          </p14:sldIdLst>
        </p14:section>
        <p14:section name="Untitled Section" id="{3E4F250D-A313-489D-8704-3664681210D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4AB76C0-794B-4605-B947-EDC92DF4AFA7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3816B9B-F3EB-4DB2-B0A7-A908314F4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67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76C0-794B-4605-B947-EDC92DF4AFA7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6B9B-F3EB-4DB2-B0A7-A908314F4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12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AB76C0-794B-4605-B947-EDC92DF4AFA7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816B9B-F3EB-4DB2-B0A7-A908314F4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662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AB76C0-794B-4605-B947-EDC92DF4AFA7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816B9B-F3EB-4DB2-B0A7-A908314F437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8545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AB76C0-794B-4605-B947-EDC92DF4AFA7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816B9B-F3EB-4DB2-B0A7-A908314F4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366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76C0-794B-4605-B947-EDC92DF4AFA7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6B9B-F3EB-4DB2-B0A7-A908314F4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90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76C0-794B-4605-B947-EDC92DF4AFA7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6B9B-F3EB-4DB2-B0A7-A908314F4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106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76C0-794B-4605-B947-EDC92DF4AFA7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6B9B-F3EB-4DB2-B0A7-A908314F4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763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AB76C0-794B-4605-B947-EDC92DF4AFA7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816B9B-F3EB-4DB2-B0A7-A908314F4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91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76C0-794B-4605-B947-EDC92DF4AFA7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6B9B-F3EB-4DB2-B0A7-A908314F4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7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AB76C0-794B-4605-B947-EDC92DF4AFA7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816B9B-F3EB-4DB2-B0A7-A908314F4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97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76C0-794B-4605-B947-EDC92DF4AFA7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6B9B-F3EB-4DB2-B0A7-A908314F4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17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76C0-794B-4605-B947-EDC92DF4AFA7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6B9B-F3EB-4DB2-B0A7-A908314F4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37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76C0-794B-4605-B947-EDC92DF4AFA7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6B9B-F3EB-4DB2-B0A7-A908314F4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60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76C0-794B-4605-B947-EDC92DF4AFA7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6B9B-F3EB-4DB2-B0A7-A908314F4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87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76C0-794B-4605-B947-EDC92DF4AFA7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6B9B-F3EB-4DB2-B0A7-A908314F4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82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76C0-794B-4605-B947-EDC92DF4AFA7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6B9B-F3EB-4DB2-B0A7-A908314F4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93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76C0-794B-4605-B947-EDC92DF4AFA7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16B9B-F3EB-4DB2-B0A7-A908314F4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59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8859-80F6-393C-1476-995F9F5FD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3904"/>
            <a:ext cx="9448800" cy="1825096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Music 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476E0-8D8D-A712-CC65-A2834B3CD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768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C25E0B-3780-5C0E-1B03-E649355B9950}"/>
              </a:ext>
            </a:extLst>
          </p:cNvPr>
          <p:cNvSpPr/>
          <p:nvPr/>
        </p:nvSpPr>
        <p:spPr>
          <a:xfrm>
            <a:off x="1238863" y="1415843"/>
            <a:ext cx="9101679" cy="49062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Normalization is used to minimize the redundancy from a relation or set of relations. It is also used to eliminate undesirable characteristics like </a:t>
            </a:r>
            <a:r>
              <a:rPr lang="en-US" i="1" dirty="0"/>
              <a:t>Insertion, Update, and Deletion Anomalies.</a:t>
            </a:r>
          </a:p>
          <a:p>
            <a:endParaRPr lang="en-US" dirty="0"/>
          </a:p>
          <a:p>
            <a:r>
              <a:rPr lang="en-US" dirty="0"/>
              <a:t>The normal form is used to reduce redundancy from the database table.</a:t>
            </a:r>
          </a:p>
          <a:p>
            <a:endParaRPr lang="en-US" dirty="0"/>
          </a:p>
          <a:p>
            <a:r>
              <a:rPr lang="en-US" dirty="0"/>
              <a:t>The main reason for normalizing the relations is removing anomalies.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i="1" dirty="0"/>
              <a:t>Insertion Anomaly</a:t>
            </a:r>
            <a:r>
              <a:rPr lang="en-US" dirty="0"/>
              <a:t>: Insertion Anomaly refers to when one cannot insert a</a:t>
            </a:r>
          </a:p>
          <a:p>
            <a:r>
              <a:rPr lang="en-US" dirty="0"/>
              <a:t>new tuple into a relationship due to lack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i="1" dirty="0"/>
              <a:t>Deletion Anomaly</a:t>
            </a:r>
            <a:r>
              <a:rPr lang="en-US" dirty="0"/>
              <a:t>: The delete anomaly refers to the situation where the</a:t>
            </a:r>
          </a:p>
          <a:p>
            <a:r>
              <a:rPr lang="en-US" dirty="0"/>
              <a:t>deletion of data results in the unintended loss of some other important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i="1" dirty="0"/>
              <a:t>Updatation Anomaly</a:t>
            </a:r>
            <a:r>
              <a:rPr lang="en-US" dirty="0"/>
              <a:t>: The update anomaly is when an update of a single</a:t>
            </a:r>
          </a:p>
          <a:p>
            <a:r>
              <a:rPr lang="en-US" dirty="0"/>
              <a:t>data value requires multiple rows of data to be updated.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AF9B5-8516-A1CC-0F01-6E137873B188}"/>
              </a:ext>
            </a:extLst>
          </p:cNvPr>
          <p:cNvSpPr txBox="1"/>
          <p:nvPr/>
        </p:nvSpPr>
        <p:spPr>
          <a:xfrm>
            <a:off x="3392129" y="747251"/>
            <a:ext cx="78038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NORMALIZATION OF TABLE UP TO 3-Nf</a:t>
            </a:r>
            <a:endParaRPr lang="en-IN" sz="2700" dirty="0"/>
          </a:p>
        </p:txBody>
      </p:sp>
    </p:spTree>
    <p:extLst>
      <p:ext uri="{BB962C8B-B14F-4D97-AF65-F5344CB8AC3E}">
        <p14:creationId xmlns:p14="http://schemas.microsoft.com/office/powerpoint/2010/main" val="259813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4F0B-FCB7-C13F-E20D-14F8A76D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28" y="172279"/>
            <a:ext cx="10683240" cy="779123"/>
          </a:xfrm>
        </p:spPr>
        <p:txBody>
          <a:bodyPr>
            <a:normAutofit/>
          </a:bodyPr>
          <a:lstStyle/>
          <a:p>
            <a:r>
              <a:rPr lang="en-US" sz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EAFB4-76AD-4F8B-84E6-F0A05A699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5" y="1422233"/>
            <a:ext cx="11356237" cy="2726979"/>
          </a:xfrm>
        </p:spPr>
        <p:txBody>
          <a:bodyPr>
            <a:normAutofit fontScale="70000" lnSpcReduction="20000"/>
          </a:bodyPr>
          <a:lstStyle/>
          <a:p>
            <a:r>
              <a:rPr lang="en-US" sz="3000" b="1" i="1" dirty="0"/>
              <a:t>First Normal Form (1NF): </a:t>
            </a:r>
          </a:p>
          <a:p>
            <a:pPr marL="0" indent="0">
              <a:buNone/>
            </a:pPr>
            <a:r>
              <a:rPr lang="en-US" sz="3000" dirty="0"/>
              <a:t>    </a:t>
            </a:r>
            <a:r>
              <a:rPr lang="en-US" sz="2400" dirty="0"/>
              <a:t>Each attribute contains atomic values, and there are no repeating groups.</a:t>
            </a:r>
          </a:p>
          <a:p>
            <a:endParaRPr lang="en-US" sz="3000" dirty="0"/>
          </a:p>
          <a:p>
            <a:r>
              <a:rPr lang="en-US" sz="3000" b="1" i="1" dirty="0"/>
              <a:t>Second Normal Form (2NF): 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400" dirty="0"/>
              <a:t>All non-key attributes are fully functionally dependent on the primary key.</a:t>
            </a:r>
            <a:r>
              <a:rPr lang="en-US" sz="2000" dirty="0"/>
              <a:t> </a:t>
            </a:r>
          </a:p>
          <a:p>
            <a:pPr algn="ctr"/>
            <a:endParaRPr lang="en-US" sz="2000" dirty="0"/>
          </a:p>
          <a:p>
            <a:r>
              <a:rPr lang="en-US" sz="3000" b="1" i="1" dirty="0"/>
              <a:t>Third Normal Form (3NF): </a:t>
            </a:r>
          </a:p>
          <a:p>
            <a:pPr marL="0" indent="0">
              <a:buNone/>
            </a:pPr>
            <a:r>
              <a:rPr lang="en-US" sz="2400" dirty="0"/>
              <a:t>       No transitive dependencies exist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696701-F518-73AA-FBAA-A02158DED1E0}"/>
              </a:ext>
            </a:extLst>
          </p:cNvPr>
          <p:cNvSpPr/>
          <p:nvPr/>
        </p:nvSpPr>
        <p:spPr>
          <a:xfrm flipV="1">
            <a:off x="12284765" y="2849215"/>
            <a:ext cx="64551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AB4F63-C6CF-B464-AA76-61F7CEB36A65}"/>
              </a:ext>
            </a:extLst>
          </p:cNvPr>
          <p:cNvSpPr txBox="1"/>
          <p:nvPr/>
        </p:nvSpPr>
        <p:spPr>
          <a:xfrm>
            <a:off x="1130710" y="4336026"/>
            <a:ext cx="9773264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b="1" u="sng" dirty="0"/>
              <a:t>Atomicity</a:t>
            </a:r>
            <a:r>
              <a:rPr lang="en-IN" sz="2100" u="sng" dirty="0"/>
              <a:t> </a:t>
            </a:r>
            <a:r>
              <a:rPr lang="en-IN" sz="2100" dirty="0"/>
              <a:t> : </a:t>
            </a:r>
            <a:r>
              <a:rPr lang="en-US" sz="2100" dirty="0"/>
              <a:t>Each attribute in all tables </a:t>
            </a:r>
            <a:r>
              <a:rPr lang="en-IN" sz="2100" dirty="0"/>
              <a:t>contains atomic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b="1" u="sng" dirty="0"/>
              <a:t>No Partial Dependencies </a:t>
            </a:r>
            <a:r>
              <a:rPr lang="en-IN" sz="2100" dirty="0"/>
              <a:t>: </a:t>
            </a:r>
            <a:r>
              <a:rPr lang="en-US" sz="2100" dirty="0"/>
              <a:t> No partial dependencies exist in any 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b="1" u="sng" dirty="0"/>
              <a:t>No Transitive Dependencies </a:t>
            </a:r>
            <a:r>
              <a:rPr lang="en-IN" sz="2100" dirty="0"/>
              <a:t>: </a:t>
            </a:r>
            <a:r>
              <a:rPr lang="en-US" sz="2100" dirty="0"/>
              <a:t> no non-key attributes that depend on                                    other non-key attributes.</a:t>
            </a:r>
          </a:p>
        </p:txBody>
      </p:sp>
    </p:spTree>
    <p:extLst>
      <p:ext uri="{BB962C8B-B14F-4D97-AF65-F5344CB8AC3E}">
        <p14:creationId xmlns:p14="http://schemas.microsoft.com/office/powerpoint/2010/main" val="2847333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F36D-B033-720E-AB37-5F193BD3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16" y="516835"/>
            <a:ext cx="10739283" cy="1099930"/>
          </a:xfrm>
        </p:spPr>
        <p:txBody>
          <a:bodyPr>
            <a:normAutofit/>
          </a:bodyPr>
          <a:lstStyle/>
          <a:p>
            <a:r>
              <a:rPr lang="en-US" sz="3900" b="1" i="1" dirty="0"/>
              <a:t>Few </a:t>
            </a:r>
            <a:r>
              <a:rPr lang="en-US" sz="3900" b="1" i="1" dirty="0" err="1"/>
              <a:t>sql</a:t>
            </a:r>
            <a:r>
              <a:rPr lang="en-US" sz="3900" b="1" i="1" dirty="0"/>
              <a:t> queries on the created tables :</a:t>
            </a:r>
            <a:endParaRPr lang="en-IN" sz="3900" b="1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0CA06-8EEE-1851-15EB-121CBFF81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080590"/>
            <a:ext cx="3456432" cy="1348410"/>
          </a:xfrm>
        </p:spPr>
        <p:txBody>
          <a:bodyPr/>
          <a:lstStyle/>
          <a:p>
            <a:r>
              <a:rPr lang="en-US" dirty="0"/>
              <a:t>Retrieve all songs from a specific album</a:t>
            </a:r>
            <a:r>
              <a:rPr lang="en-US" sz="2000" dirty="0"/>
              <a:t>: </a:t>
            </a:r>
            <a:endParaRPr lang="en-IN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18B4E-6213-5235-94AA-4A6EE0AD2009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5799" y="2802194"/>
            <a:ext cx="3456432" cy="3416503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lang="en-US" sz="2400" dirty="0"/>
              <a:t>SELECT * FROM Song WHERE Album_ID = 1; </a:t>
            </a:r>
            <a:endParaRPr lang="en-IN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478E4-497F-60A3-FAEF-88EA07B27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8800" y="2201332"/>
            <a:ext cx="3456432" cy="1099930"/>
          </a:xfrm>
        </p:spPr>
        <p:txBody>
          <a:bodyPr/>
          <a:lstStyle/>
          <a:p>
            <a:r>
              <a:rPr lang="en-US" sz="2000" dirty="0"/>
              <a:t>Retrieve all playlists created after a specific date: </a:t>
            </a:r>
            <a:endParaRPr lang="en-IN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E64FDB-458B-802E-EE03-7C3582F3C5B1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366858" y="3428999"/>
            <a:ext cx="3456432" cy="2789685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SELECT * FROM Playlist WHERE CreationDate &gt; '2024-01-01'; </a:t>
            </a:r>
            <a:endParaRPr lang="en-IN" sz="2400" dirty="0"/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1497EC-A449-9577-8B2E-7EAA9968B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28963" y="2438400"/>
            <a:ext cx="3456432" cy="862862"/>
          </a:xfrm>
        </p:spPr>
        <p:txBody>
          <a:bodyPr/>
          <a:lstStyle/>
          <a:p>
            <a:r>
              <a:rPr lang="en-US" sz="2000" dirty="0"/>
              <a:t>Retrieve the title and release date of albums released in 2023: </a:t>
            </a:r>
            <a:endParaRPr lang="en-IN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9A061A-064C-E9E7-9E24-0A3B22DD7F80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051801" y="3428999"/>
            <a:ext cx="3456432" cy="2789698"/>
          </a:xfrm>
        </p:spPr>
        <p:txBody>
          <a:bodyPr/>
          <a:lstStyle/>
          <a:p>
            <a:endParaRPr lang="en-US" dirty="0"/>
          </a:p>
          <a:p>
            <a:r>
              <a:rPr lang="en-US" sz="2100" dirty="0"/>
              <a:t>SELECT Title, ReleaseDate </a:t>
            </a:r>
          </a:p>
          <a:p>
            <a:r>
              <a:rPr lang="en-US" sz="2100" dirty="0"/>
              <a:t>FROM Album</a:t>
            </a:r>
          </a:p>
          <a:p>
            <a:r>
              <a:rPr lang="en-US" sz="2100" dirty="0"/>
              <a:t> WHERE YEAR(ReleaseDate) = 2023;</a:t>
            </a:r>
            <a:r>
              <a:rPr lang="en-US" dirty="0"/>
              <a:t>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224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2E91-75AA-703F-5E3A-C97E5D48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518161"/>
            <a:ext cx="11338559" cy="141731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VIEWS USING THE TABLES</a:t>
            </a:r>
            <a:br>
              <a:rPr lang="en-IN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FB029-432F-DAA7-5938-05085EC04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View 1: Songs with Album Titles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32DE7-FD19-467A-15A0-3A3341E4F8D2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CREATE VIEW </a:t>
            </a:r>
            <a:r>
              <a:rPr lang="en-IN" sz="2400" dirty="0" err="1"/>
              <a:t>SongWithAlbum</a:t>
            </a:r>
            <a:r>
              <a:rPr lang="en-IN" sz="2400" dirty="0"/>
              <a:t> AS</a:t>
            </a:r>
          </a:p>
          <a:p>
            <a:r>
              <a:rPr lang="en-IN" sz="2400" dirty="0"/>
              <a:t> SELECT </a:t>
            </a:r>
            <a:r>
              <a:rPr lang="en-IN" sz="2400" dirty="0" err="1"/>
              <a:t>s.Title</a:t>
            </a:r>
            <a:r>
              <a:rPr lang="en-IN" sz="2400" dirty="0"/>
              <a:t> AS </a:t>
            </a:r>
            <a:r>
              <a:rPr lang="en-IN" sz="2400" dirty="0" err="1"/>
              <a:t>Song_Title</a:t>
            </a:r>
            <a:r>
              <a:rPr lang="en-IN" sz="2400" dirty="0"/>
              <a:t>, </a:t>
            </a:r>
            <a:r>
              <a:rPr lang="en-IN" sz="2400" dirty="0" err="1"/>
              <a:t>a.Title</a:t>
            </a:r>
            <a:r>
              <a:rPr lang="en-IN" sz="2400" dirty="0"/>
              <a:t> AS </a:t>
            </a:r>
            <a:r>
              <a:rPr lang="en-IN" sz="2400" dirty="0" err="1"/>
              <a:t>Album_Title</a:t>
            </a:r>
            <a:r>
              <a:rPr lang="en-IN" sz="2400" dirty="0"/>
              <a:t> FROM Song s </a:t>
            </a:r>
          </a:p>
          <a:p>
            <a:r>
              <a:rPr lang="en-IN" sz="2400" dirty="0"/>
              <a:t>INNER JOIN Album a ON </a:t>
            </a:r>
            <a:r>
              <a:rPr lang="en-IN" sz="2400" dirty="0" err="1"/>
              <a:t>s.Album_ID</a:t>
            </a:r>
            <a:r>
              <a:rPr lang="en-IN" sz="2400" dirty="0"/>
              <a:t> = </a:t>
            </a:r>
            <a:r>
              <a:rPr lang="en-IN" sz="2400" dirty="0" err="1"/>
              <a:t>a.Album_ID</a:t>
            </a:r>
            <a:r>
              <a:rPr lang="en-IN" sz="2400" dirty="0"/>
              <a:t>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EEBFE-D8C1-B2E0-B76F-F3B31A8F2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0645" y="1988847"/>
            <a:ext cx="3456432" cy="517286"/>
          </a:xfrm>
        </p:spPr>
        <p:txBody>
          <a:bodyPr/>
          <a:lstStyle/>
          <a:p>
            <a:r>
              <a:rPr lang="en-IN" b="1" dirty="0"/>
              <a:t>View 2: Playlist Details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756ED4-9B87-359C-DDDC-1D9D3C65698C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CREATE VIEW </a:t>
            </a:r>
            <a:r>
              <a:rPr lang="en-IN" sz="2000" dirty="0" err="1"/>
              <a:t>PlaylistDetails</a:t>
            </a:r>
            <a:r>
              <a:rPr lang="en-IN" sz="2000" dirty="0"/>
              <a:t> AS </a:t>
            </a:r>
          </a:p>
          <a:p>
            <a:r>
              <a:rPr lang="en-IN" sz="2000" dirty="0"/>
              <a:t>SELECT </a:t>
            </a:r>
            <a:r>
              <a:rPr lang="en-IN" sz="2000" dirty="0" err="1"/>
              <a:t>p.Title</a:t>
            </a:r>
            <a:r>
              <a:rPr lang="en-IN" sz="2000" dirty="0"/>
              <a:t> AS </a:t>
            </a:r>
            <a:r>
              <a:rPr lang="en-IN" sz="2000" dirty="0" err="1"/>
              <a:t>Playlist_Title</a:t>
            </a:r>
            <a:r>
              <a:rPr lang="en-IN" sz="2000" dirty="0"/>
              <a:t>, </a:t>
            </a:r>
            <a:r>
              <a:rPr lang="en-IN" sz="2000" dirty="0" err="1"/>
              <a:t>p.CreaƟonDate</a:t>
            </a:r>
            <a:r>
              <a:rPr lang="en-IN" sz="2000" dirty="0"/>
              <a:t>, </a:t>
            </a:r>
            <a:r>
              <a:rPr lang="en-IN" sz="2000" dirty="0" err="1"/>
              <a:t>u.Username</a:t>
            </a:r>
            <a:r>
              <a:rPr lang="en-IN" sz="2000" dirty="0"/>
              <a:t> AS </a:t>
            </a:r>
            <a:r>
              <a:rPr lang="en-IN" sz="2000" dirty="0" err="1"/>
              <a:t>User_Username</a:t>
            </a:r>
            <a:r>
              <a:rPr lang="en-IN" sz="2000" dirty="0"/>
              <a:t> </a:t>
            </a:r>
          </a:p>
          <a:p>
            <a:r>
              <a:rPr lang="en-IN" sz="2000" dirty="0"/>
              <a:t>FROM Playlist p </a:t>
            </a:r>
          </a:p>
          <a:p>
            <a:r>
              <a:rPr lang="en-IN" sz="2000" dirty="0"/>
              <a:t>INNER JOIN Users u ON </a:t>
            </a:r>
            <a:r>
              <a:rPr lang="en-IN" sz="2000" dirty="0" err="1"/>
              <a:t>p.User_ID</a:t>
            </a:r>
            <a:r>
              <a:rPr lang="en-IN" sz="2000" dirty="0"/>
              <a:t> = </a:t>
            </a:r>
            <a:r>
              <a:rPr lang="en-IN" sz="2000" dirty="0" err="1"/>
              <a:t>u.User_ID</a:t>
            </a:r>
            <a:r>
              <a:rPr lang="en-IN" sz="2000" dirty="0"/>
              <a:t>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6A0C9-EAAE-B292-FFAC-780E261229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View 3: Album Releases by Genre </a:t>
            </a:r>
            <a:endParaRPr lang="en-IN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742FAB-9FEA-76E9-01EB-F7780E00B68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sz="2400" dirty="0"/>
              <a:t>CREATE VIEW </a:t>
            </a:r>
            <a:r>
              <a:rPr lang="en-US" sz="2400" dirty="0" err="1"/>
              <a:t>AlbumReleasesByGenre</a:t>
            </a:r>
            <a:r>
              <a:rPr lang="en-US" sz="2400" dirty="0"/>
              <a:t> AS </a:t>
            </a:r>
          </a:p>
          <a:p>
            <a:r>
              <a:rPr lang="en-US" sz="2400" dirty="0"/>
              <a:t>SELECT Genre, COUNT(*) AS </a:t>
            </a:r>
            <a:r>
              <a:rPr lang="en-US" sz="2400" dirty="0" err="1"/>
              <a:t>Album_Count</a:t>
            </a:r>
            <a:r>
              <a:rPr lang="en-US" sz="2400" dirty="0"/>
              <a:t> </a:t>
            </a:r>
          </a:p>
          <a:p>
            <a:r>
              <a:rPr lang="en-US" sz="2400" dirty="0"/>
              <a:t>FROM Album</a:t>
            </a:r>
          </a:p>
          <a:p>
            <a:r>
              <a:rPr lang="en-US" sz="2400" dirty="0"/>
              <a:t>GROUP BY Genre</a:t>
            </a:r>
            <a:r>
              <a:rPr lang="en-US" dirty="0"/>
              <a:t>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9763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E652-0CBF-BDD4-4B67-B4FA4DC2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3588"/>
            <a:ext cx="6233160" cy="516572"/>
          </a:xfrm>
        </p:spPr>
        <p:txBody>
          <a:bodyPr>
            <a:normAutofit fontScale="90000"/>
          </a:bodyPr>
          <a:lstStyle/>
          <a:p>
            <a:r>
              <a:rPr lang="en-US" dirty="0"/>
              <a:t>10.CONCLUSION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33630-F726-F733-24A5-43F8EF6E0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3925"/>
            <a:ext cx="10820400" cy="402431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100" dirty="0"/>
              <a:t>A well-designed music library system enhances the way people consume, organize, discover, and share music. It bridges the gap between users and their music collections, offering a more personalized and immersive listening experience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r>
              <a:rPr lang="en-US" sz="3200" dirty="0"/>
              <a:t>                                                         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                                                                                                 </a:t>
            </a:r>
            <a:r>
              <a:rPr lang="en-US" sz="3200" dirty="0"/>
              <a:t>PROJECT DONE BY</a:t>
            </a:r>
          </a:p>
          <a:p>
            <a:pPr marL="0" indent="0">
              <a:buNone/>
            </a:pPr>
            <a:r>
              <a:rPr lang="en-US" sz="3200" dirty="0"/>
              <a:t>                                                                                                                                                AP22110010007-K.Manaswi</a:t>
            </a:r>
          </a:p>
          <a:p>
            <a:pPr marL="0" indent="0">
              <a:buNone/>
            </a:pPr>
            <a:r>
              <a:rPr lang="en-US" sz="3200" dirty="0"/>
              <a:t>                                                                                                                                                AP22110010029-K.Swathi</a:t>
            </a:r>
          </a:p>
          <a:p>
            <a:pPr marL="0" indent="0">
              <a:buNone/>
            </a:pPr>
            <a:r>
              <a:rPr lang="en-US" sz="3200" dirty="0"/>
              <a:t>                                                                                                                                                AP22110010031-P.Sudhamai</a:t>
            </a:r>
          </a:p>
          <a:p>
            <a:pPr marL="0" indent="0">
              <a:buNone/>
            </a:pPr>
            <a:r>
              <a:rPr lang="en-US" sz="3200" dirty="0"/>
              <a:t>                                                                                                                                                AP22110010039-V. Sri Nidhi</a:t>
            </a:r>
          </a:p>
          <a:p>
            <a:pPr marL="0" indent="0">
              <a:buNone/>
            </a:pPr>
            <a:r>
              <a:rPr lang="en-US" sz="3200" dirty="0"/>
              <a:t>                                                                                                                                                AP22110010042-K.Madhavi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241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2DEB-CF7D-C492-9765-69EC3C187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4" y="1091381"/>
            <a:ext cx="4817806" cy="966019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1.BACK GROUND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5691A-0435-B979-FA2F-4718F991D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Music Library Management System aims to provide a user-friendly platform for organizing and managing music collections. It involves creating a database system to efficiently store and manage user accounts, songs, artists, albums, and playlists.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2910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4BF2-AA43-046A-CB70-D9227C15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32" y="1443789"/>
            <a:ext cx="4251158" cy="962527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Arial Rounded MT Bold" panose="020F0704030504030204" pitchFamily="34" charset="0"/>
              </a:rPr>
              <a:t>2.</a:t>
            </a:r>
            <a:r>
              <a:rPr lang="en-US" sz="4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DESCRIPTION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A969-C8DE-8923-F585-78D4242E5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98821"/>
            <a:ext cx="10820400" cy="3619864"/>
          </a:xfrm>
        </p:spPr>
        <p:txBody>
          <a:bodyPr>
            <a:normAutofit/>
          </a:bodyPr>
          <a:lstStyle/>
          <a:p>
            <a:r>
              <a:rPr lang="en-IN" sz="3200" dirty="0"/>
              <a:t>The project involves designing and implementing a database system for a music library. This includes creating an Entity-Relationship (ER) diagram, converting it into relational tables, normalizing the tables up to 3rd Normal Form (3-NF), populating the tables with sample data, writing SQL queries to retrieve information, and creating views for customized data perspectives. </a:t>
            </a:r>
          </a:p>
        </p:txBody>
      </p:sp>
    </p:spTree>
    <p:extLst>
      <p:ext uri="{BB962C8B-B14F-4D97-AF65-F5344CB8AC3E}">
        <p14:creationId xmlns:p14="http://schemas.microsoft.com/office/powerpoint/2010/main" val="222833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4561A9C-95AE-14AF-BD59-0CE0EA9A9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3" t="24470" r="3283" b="6498"/>
          <a:stretch/>
        </p:blipFill>
        <p:spPr>
          <a:xfrm>
            <a:off x="1828800" y="2305877"/>
            <a:ext cx="8613913" cy="374862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D15D22-957E-1A37-3FB7-07C8D17B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352926"/>
            <a:ext cx="5470359" cy="107482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3.ER DIAGRAM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83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BD46-22D4-3C21-9A3C-DD7A5C3A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320" y="807719"/>
            <a:ext cx="9326880" cy="990601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4.DESCRIPTION FOR ER DIAGRAM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8B1EC-0352-E458-0A9B-2FC01FAFD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 Entities and Attributes:</a:t>
            </a:r>
          </a:p>
          <a:p>
            <a:pPr marL="0" indent="0">
              <a:buNone/>
            </a:pPr>
            <a:r>
              <a:rPr lang="en-IN" sz="3600" dirty="0"/>
              <a:t>1.</a:t>
            </a:r>
            <a:r>
              <a:rPr lang="en-IN" sz="3600" dirty="0">
                <a:latin typeface="Century Gothic" panose="020B0502020202020204" pitchFamily="34" charset="0"/>
              </a:rPr>
              <a:t>USERS</a:t>
            </a:r>
            <a:r>
              <a:rPr lang="en-IN" sz="3200" dirty="0"/>
              <a:t>: </a:t>
            </a:r>
            <a:r>
              <a:rPr lang="en-US" sz="2800" dirty="0"/>
              <a:t>Represents a person who uses the music platform. </a:t>
            </a:r>
          </a:p>
          <a:p>
            <a:pPr marL="0" indent="0">
              <a:buNone/>
            </a:pPr>
            <a:r>
              <a:rPr lang="en-US" sz="2800" dirty="0"/>
              <a:t>Users have attributes </a:t>
            </a:r>
            <a:r>
              <a:rPr lang="en-US" sz="2800" dirty="0">
                <a:latin typeface="Arial Rounded MT Bold" panose="020F0704030504030204" pitchFamily="34" charset="0"/>
              </a:rPr>
              <a:t>User </a:t>
            </a:r>
            <a:r>
              <a:rPr lang="en-US" sz="2800" dirty="0" err="1">
                <a:latin typeface="Arial Rounded MT Bold" panose="020F0704030504030204" pitchFamily="34" charset="0"/>
              </a:rPr>
              <a:t>ID,Username,Email,Date</a:t>
            </a:r>
            <a:r>
              <a:rPr lang="en-US" sz="2800" dirty="0">
                <a:latin typeface="Arial Rounded MT Bold" panose="020F0704030504030204" pitchFamily="34" charset="0"/>
              </a:rPr>
              <a:t> of Birth.</a:t>
            </a:r>
          </a:p>
          <a:p>
            <a:pPr marL="0" indent="0">
              <a:buNone/>
            </a:pPr>
            <a:r>
              <a:rPr lang="en-IN" sz="3600" dirty="0">
                <a:latin typeface="Century Gothic" panose="020B0502020202020204" pitchFamily="34" charset="0"/>
              </a:rPr>
              <a:t>2.PLAYLIST:</a:t>
            </a:r>
            <a:r>
              <a:rPr lang="en-US" sz="2800" dirty="0"/>
              <a:t>Represents a curated list of songs.</a:t>
            </a:r>
          </a:p>
          <a:p>
            <a:pPr marL="0" indent="0">
              <a:buNone/>
            </a:pPr>
            <a:r>
              <a:rPr lang="en-IN" sz="2800" dirty="0">
                <a:latin typeface="Century Gothic" panose="020B0502020202020204" pitchFamily="34" charset="0"/>
              </a:rPr>
              <a:t>Playlist have attributes </a:t>
            </a:r>
            <a:r>
              <a:rPr lang="en-IN" sz="2800" dirty="0">
                <a:latin typeface="Arial Rounded MT Bold" panose="020F0704030504030204" pitchFamily="34" charset="0"/>
              </a:rPr>
              <a:t>Playlist </a:t>
            </a:r>
            <a:r>
              <a:rPr lang="en-IN" sz="2800" dirty="0" err="1">
                <a:latin typeface="Arial Rounded MT Bold" panose="020F0704030504030204" pitchFamily="34" charset="0"/>
              </a:rPr>
              <a:t>ID,Title,Description,User</a:t>
            </a:r>
            <a:r>
              <a:rPr lang="en-IN" sz="2800" dirty="0">
                <a:latin typeface="Arial Rounded MT Bold" panose="020F0704030504030204" pitchFamily="34" charset="0"/>
              </a:rPr>
              <a:t> ID </a:t>
            </a:r>
            <a:r>
              <a:rPr lang="en-IN" sz="2800" dirty="0" err="1">
                <a:latin typeface="Arial Rounded MT Bold" panose="020F0704030504030204" pitchFamily="34" charset="0"/>
              </a:rPr>
              <a:t>CreationDate</a:t>
            </a:r>
            <a:r>
              <a:rPr lang="en-IN" sz="2800" dirty="0">
                <a:latin typeface="Arial Rounded MT Bold" panose="020F07040305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275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5138A7-C6B7-4396-115D-DC2F796B2464}"/>
              </a:ext>
            </a:extLst>
          </p:cNvPr>
          <p:cNvSpPr txBox="1"/>
          <p:nvPr/>
        </p:nvSpPr>
        <p:spPr>
          <a:xfrm>
            <a:off x="518160" y="1676400"/>
            <a:ext cx="1167384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3.ALBUM:</a:t>
            </a:r>
            <a:r>
              <a:rPr lang="en-US" sz="2800" dirty="0"/>
              <a:t>Represents a collection of songs released together by   an artist or band.  </a:t>
            </a:r>
          </a:p>
          <a:p>
            <a:r>
              <a:rPr lang="en-US" sz="2800" dirty="0"/>
              <a:t>Album have attributes </a:t>
            </a:r>
            <a:r>
              <a:rPr lang="en-US" sz="2800" dirty="0">
                <a:latin typeface="Arial Rounded MT Bold" panose="020F0704030504030204" pitchFamily="34" charset="0"/>
              </a:rPr>
              <a:t>Album </a:t>
            </a:r>
            <a:r>
              <a:rPr lang="en-US" sz="2800" dirty="0" err="1">
                <a:latin typeface="Arial Rounded MT Bold" panose="020F0704030504030204" pitchFamily="34" charset="0"/>
              </a:rPr>
              <a:t>ID,Title,ReleaseDate,Genre,Artist</a:t>
            </a:r>
            <a:r>
              <a:rPr lang="en-US" sz="2800" dirty="0">
                <a:latin typeface="Arial Rounded MT Bold" panose="020F0704030504030204" pitchFamily="34" charset="0"/>
              </a:rPr>
              <a:t> ID.</a:t>
            </a:r>
          </a:p>
          <a:p>
            <a:r>
              <a:rPr lang="en-US" sz="3600" dirty="0"/>
              <a:t>4.Artist:</a:t>
            </a:r>
            <a:r>
              <a:rPr lang="en-US" sz="2800" dirty="0"/>
              <a:t>Represents a musician, band, or performer who creates music.</a:t>
            </a:r>
          </a:p>
          <a:p>
            <a:r>
              <a:rPr lang="en-US" sz="2800" dirty="0"/>
              <a:t>Artist have attributes </a:t>
            </a:r>
            <a:r>
              <a:rPr lang="en-US" sz="2800" dirty="0">
                <a:latin typeface="Arial Rounded MT Bold" panose="020F0704030504030204" pitchFamily="34" charset="0"/>
              </a:rPr>
              <a:t>Artist </a:t>
            </a:r>
            <a:r>
              <a:rPr lang="en-US" sz="2800" dirty="0" err="1">
                <a:latin typeface="Arial Rounded MT Bold" panose="020F0704030504030204" pitchFamily="34" charset="0"/>
              </a:rPr>
              <a:t>ID,Title,ReleaseDate,Genre,Artist</a:t>
            </a:r>
            <a:r>
              <a:rPr lang="en-US" sz="2800" dirty="0">
                <a:latin typeface="Arial Rounded MT Bold" panose="020F0704030504030204" pitchFamily="34" charset="0"/>
              </a:rPr>
              <a:t> ID.</a:t>
            </a:r>
            <a:r>
              <a:rPr lang="en-US" sz="2800" dirty="0"/>
              <a:t> </a:t>
            </a:r>
          </a:p>
          <a:p>
            <a:r>
              <a:rPr lang="en-US" sz="3600" dirty="0"/>
              <a:t>5.SONG:</a:t>
            </a:r>
            <a:r>
              <a:rPr lang="en-US" sz="2800" dirty="0"/>
              <a:t>Represents a musical composition typically consisting of lyrics and melody. </a:t>
            </a:r>
          </a:p>
          <a:p>
            <a:r>
              <a:rPr lang="en-US" sz="2800" dirty="0"/>
              <a:t>Song have attributes </a:t>
            </a:r>
            <a:r>
              <a:rPr lang="en-US" sz="2800" dirty="0">
                <a:latin typeface="Arial Rounded MT Bold" panose="020F0704030504030204" pitchFamily="34" charset="0"/>
              </a:rPr>
              <a:t>Song </a:t>
            </a:r>
            <a:r>
              <a:rPr lang="en-US" sz="2800" dirty="0" err="1">
                <a:latin typeface="Arial Rounded MT Bold" panose="020F0704030504030204" pitchFamily="34" charset="0"/>
              </a:rPr>
              <a:t>ID,Title,Duration,ReleaseDate,Genre</a:t>
            </a:r>
            <a:r>
              <a:rPr lang="en-US" sz="2800" dirty="0">
                <a:latin typeface="Arial Rounded MT Bold" panose="020F0704030504030204" pitchFamily="34" charset="0"/>
              </a:rPr>
              <a:t>,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Album ID.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01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200B0A-05E4-BCE8-D786-DB9CA410299C}"/>
              </a:ext>
            </a:extLst>
          </p:cNvPr>
          <p:cNvSpPr txBox="1"/>
          <p:nvPr/>
        </p:nvSpPr>
        <p:spPr>
          <a:xfrm>
            <a:off x="2325329" y="1002892"/>
            <a:ext cx="754134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 </a:t>
            </a:r>
            <a:r>
              <a:rPr lang="en-US" sz="2800" b="1" dirty="0"/>
              <a:t>Relationship Between these </a:t>
            </a:r>
            <a:r>
              <a:rPr lang="en-US" sz="2800" b="1" dirty="0" err="1"/>
              <a:t>Entites</a:t>
            </a:r>
            <a:r>
              <a:rPr lang="en-US" sz="2800" b="1" dirty="0"/>
              <a:t>:-</a:t>
            </a:r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Song – Album Relationship: One-to-many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Album – Artist Relationship: One-to-many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Playlist – Song Relationship: Many-to-many relationship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37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0D65-4633-D2A7-20C3-EA590E98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4360"/>
            <a:ext cx="8031480" cy="320040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5. TABLES FROM ER DIAGRAM</a:t>
            </a:r>
            <a:br>
              <a:rPr lang="en-IN" sz="4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endParaRPr lang="en-IN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CF3064C-DB8B-0E13-4951-92ABF28E0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594032"/>
              </p:ext>
            </p:extLst>
          </p:nvPr>
        </p:nvGraphicFramePr>
        <p:xfrm>
          <a:off x="707923" y="2179320"/>
          <a:ext cx="4168877" cy="21945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73377">
                  <a:extLst>
                    <a:ext uri="{9D8B030D-6E8A-4147-A177-3AD203B41FA5}">
                      <a16:colId xmlns:a16="http://schemas.microsoft.com/office/drawing/2014/main" val="155008623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019404220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latin typeface="Century Schoolbook" panose="02040604050505020304" pitchFamily="18" charset="0"/>
                          <a:cs typeface="Times New Roman" panose="02020603050405020304" pitchFamily="18" charset="0"/>
                        </a:rPr>
                        <a:t>Song_ID</a:t>
                      </a:r>
                      <a:endParaRPr lang="en-IN" sz="1800" b="0" dirty="0">
                        <a:latin typeface="Century Schoolbook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INT [PK]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31365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67837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505999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dirty="0"/>
                        <a:t>ReleaseDate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00807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dirty="0"/>
                        <a:t>Genre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144289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dirty="0"/>
                        <a:t>Album_ID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INT[FK]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9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44D007-36F1-6594-5EDD-1BCEB9763969}"/>
              </a:ext>
            </a:extLst>
          </p:cNvPr>
          <p:cNvSpPr txBox="1"/>
          <p:nvPr/>
        </p:nvSpPr>
        <p:spPr>
          <a:xfrm>
            <a:off x="4876800" y="1920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347E5E-A59B-A871-25BE-2DCE6A16C49D}"/>
              </a:ext>
            </a:extLst>
          </p:cNvPr>
          <p:cNvSpPr txBox="1"/>
          <p:nvPr/>
        </p:nvSpPr>
        <p:spPr>
          <a:xfrm>
            <a:off x="685800" y="1596628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SONG TABLE: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802549-38E0-3B73-6F03-042F504AC207}"/>
              </a:ext>
            </a:extLst>
          </p:cNvPr>
          <p:cNvSpPr txBox="1"/>
          <p:nvPr/>
        </p:nvSpPr>
        <p:spPr>
          <a:xfrm>
            <a:off x="7364622" y="1596628"/>
            <a:ext cx="394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ALBUM TABLE: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FBE19EB-710A-29A9-B922-11B3DBDB9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77204"/>
              </p:ext>
            </p:extLst>
          </p:nvPr>
        </p:nvGraphicFramePr>
        <p:xfrm>
          <a:off x="6401273" y="2179320"/>
          <a:ext cx="3758728" cy="21945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879364">
                  <a:extLst>
                    <a:ext uri="{9D8B030D-6E8A-4147-A177-3AD203B41FA5}">
                      <a16:colId xmlns:a16="http://schemas.microsoft.com/office/drawing/2014/main" val="2390688357"/>
                    </a:ext>
                  </a:extLst>
                </a:gridCol>
                <a:gridCol w="1879364">
                  <a:extLst>
                    <a:ext uri="{9D8B030D-6E8A-4147-A177-3AD203B41FA5}">
                      <a16:colId xmlns:a16="http://schemas.microsoft.com/office/drawing/2014/main" val="165343127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r>
                        <a:rPr lang="en-US" b="0" dirty="0" err="1"/>
                        <a:t>Album_ID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INT [PK]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12497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288508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r>
                        <a:rPr lang="en-US" dirty="0" err="1"/>
                        <a:t>Artist_ID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INT[FK]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817509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r>
                        <a:rPr lang="en-US" dirty="0"/>
                        <a:t>ReleaseDate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81591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r>
                        <a:rPr lang="en-US" dirty="0"/>
                        <a:t>Genre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962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9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8269A1-1EB2-FBE7-C4C3-B074EED74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579896"/>
              </p:ext>
            </p:extLst>
          </p:nvPr>
        </p:nvGraphicFramePr>
        <p:xfrm>
          <a:off x="137160" y="2560320"/>
          <a:ext cx="3733800" cy="193409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73899">
                  <a:extLst>
                    <a:ext uri="{9D8B030D-6E8A-4147-A177-3AD203B41FA5}">
                      <a16:colId xmlns:a16="http://schemas.microsoft.com/office/drawing/2014/main" val="1882990527"/>
                    </a:ext>
                  </a:extLst>
                </a:gridCol>
                <a:gridCol w="1859901">
                  <a:extLst>
                    <a:ext uri="{9D8B030D-6E8A-4147-A177-3AD203B41FA5}">
                      <a16:colId xmlns:a16="http://schemas.microsoft.com/office/drawing/2014/main" val="2503282296"/>
                    </a:ext>
                  </a:extLst>
                </a:gridCol>
              </a:tblGrid>
              <a:tr h="343593">
                <a:tc>
                  <a:txBody>
                    <a:bodyPr/>
                    <a:lstStyle/>
                    <a:p>
                      <a:r>
                        <a:rPr lang="en-US" b="0" dirty="0" err="1"/>
                        <a:t>Artist_ID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INT [PK]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739806"/>
                  </a:ext>
                </a:extLst>
              </a:tr>
              <a:tr h="601287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822918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dirty="0"/>
                        <a:t>Biography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736213"/>
                  </a:ext>
                </a:extLst>
              </a:tr>
              <a:tr h="601287">
                <a:tc>
                  <a:txBody>
                    <a:bodyPr/>
                    <a:lstStyle/>
                    <a:p>
                      <a:r>
                        <a:rPr lang="en-US" dirty="0"/>
                        <a:t>Genre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2914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D7468E4-2B33-28FC-F9A7-4C8C1167D6B3}"/>
              </a:ext>
            </a:extLst>
          </p:cNvPr>
          <p:cNvSpPr txBox="1"/>
          <p:nvPr/>
        </p:nvSpPr>
        <p:spPr>
          <a:xfrm>
            <a:off x="137160" y="184404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ARTIST TABLE: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FC507-CACD-CBB7-0F32-C8EDB075E13B}"/>
              </a:ext>
            </a:extLst>
          </p:cNvPr>
          <p:cNvSpPr txBox="1"/>
          <p:nvPr/>
        </p:nvSpPr>
        <p:spPr>
          <a:xfrm>
            <a:off x="4480560" y="1844040"/>
            <a:ext cx="242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PLAYLIST TABLE:</a:t>
            </a:r>
            <a:endParaRPr lang="en-IN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1324B54-E099-E0A8-DD02-057E58071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7150"/>
              </p:ext>
            </p:extLst>
          </p:nvPr>
        </p:nvGraphicFramePr>
        <p:xfrm>
          <a:off x="4358640" y="2560320"/>
          <a:ext cx="3535680" cy="229265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78068869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412942244"/>
                    </a:ext>
                  </a:extLst>
                </a:gridCol>
              </a:tblGrid>
              <a:tr h="405440">
                <a:tc>
                  <a:txBody>
                    <a:bodyPr/>
                    <a:lstStyle/>
                    <a:p>
                      <a:r>
                        <a:rPr lang="en-US" b="0" dirty="0"/>
                        <a:t>Playlist_ID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INT [PK]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133981"/>
                  </a:ext>
                </a:extLst>
              </a:tr>
              <a:tr h="670892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74250"/>
                  </a:ext>
                </a:extLst>
              </a:tr>
              <a:tr h="4054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770872"/>
                  </a:ext>
                </a:extLst>
              </a:tr>
              <a:tr h="405440">
                <a:tc>
                  <a:txBody>
                    <a:bodyPr/>
                    <a:lstStyle/>
                    <a:p>
                      <a:r>
                        <a:rPr lang="en-US" dirty="0"/>
                        <a:t>CreationDate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22892"/>
                  </a:ext>
                </a:extLst>
              </a:tr>
              <a:tr h="405440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[FK]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59148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33E2772-FEE8-F929-9DBA-2687AF9D188A}"/>
              </a:ext>
            </a:extLst>
          </p:cNvPr>
          <p:cNvSpPr txBox="1"/>
          <p:nvPr/>
        </p:nvSpPr>
        <p:spPr>
          <a:xfrm>
            <a:off x="8961120" y="1844040"/>
            <a:ext cx="242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TABLE:</a:t>
            </a:r>
            <a:endParaRPr lang="en-IN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3C88E3-2037-C74F-68E4-37D7616F9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311789"/>
              </p:ext>
            </p:extLst>
          </p:nvPr>
        </p:nvGraphicFramePr>
        <p:xfrm>
          <a:off x="8382000" y="2560316"/>
          <a:ext cx="3185160" cy="28373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92580">
                  <a:extLst>
                    <a:ext uri="{9D8B030D-6E8A-4147-A177-3AD203B41FA5}">
                      <a16:colId xmlns:a16="http://schemas.microsoft.com/office/drawing/2014/main" val="1774909404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1713821891"/>
                    </a:ext>
                  </a:extLst>
                </a:gridCol>
              </a:tblGrid>
              <a:tr h="458530">
                <a:tc>
                  <a:txBody>
                    <a:bodyPr/>
                    <a:lstStyle/>
                    <a:p>
                      <a:r>
                        <a:rPr lang="en-US" b="0" dirty="0" err="1"/>
                        <a:t>User_ID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INT [PK]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777447"/>
                  </a:ext>
                </a:extLst>
              </a:tr>
              <a:tr h="45853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669961"/>
                  </a:ext>
                </a:extLst>
              </a:tr>
              <a:tr h="45853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0206"/>
                  </a:ext>
                </a:extLst>
              </a:tr>
              <a:tr h="45853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337813"/>
                  </a:ext>
                </a:extLst>
              </a:tr>
              <a:tr h="458530">
                <a:tc>
                  <a:txBody>
                    <a:bodyPr/>
                    <a:lstStyle/>
                    <a:p>
                      <a:r>
                        <a:rPr lang="en-US" dirty="0" err="1"/>
                        <a:t>DateOfBirth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81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55550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310</TotalTime>
  <Words>954</Words>
  <Application>Microsoft Office PowerPoint</Application>
  <PresentationFormat>Widescreen</PresentationFormat>
  <Paragraphs>153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Rounded MT Bold</vt:lpstr>
      <vt:lpstr>Century Gothic</vt:lpstr>
      <vt:lpstr>Century Schoolbook</vt:lpstr>
      <vt:lpstr>Times New Roman</vt:lpstr>
      <vt:lpstr>Vapor Trail</vt:lpstr>
      <vt:lpstr>Music Library Management System</vt:lpstr>
      <vt:lpstr>1.BACK GROUND</vt:lpstr>
      <vt:lpstr> 2.DESCRIPTION  </vt:lpstr>
      <vt:lpstr>3.ER DIAGRAM</vt:lpstr>
      <vt:lpstr>4.DESCRIPTION FOR ER DIAGRAM</vt:lpstr>
      <vt:lpstr>PowerPoint Presentation</vt:lpstr>
      <vt:lpstr>PowerPoint Presentation</vt:lpstr>
      <vt:lpstr>5. TABLES FROM ER DIAGRAM </vt:lpstr>
      <vt:lpstr>PowerPoint Presentation</vt:lpstr>
      <vt:lpstr>PowerPoint Presentation</vt:lpstr>
      <vt:lpstr>.</vt:lpstr>
      <vt:lpstr>Few sql queries on the created tables :</vt:lpstr>
      <vt:lpstr>9. CREATION OF VIEWS USING THE TABLES </vt:lpstr>
      <vt:lpstr>10.CONCLUSION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Library Management System</dc:title>
  <dc:creator>madhavi kommineni</dc:creator>
  <cp:lastModifiedBy>madhavi kommineni</cp:lastModifiedBy>
  <cp:revision>2</cp:revision>
  <dcterms:created xsi:type="dcterms:W3CDTF">2024-05-01T13:41:03Z</dcterms:created>
  <dcterms:modified xsi:type="dcterms:W3CDTF">2024-05-02T05:26:57Z</dcterms:modified>
</cp:coreProperties>
</file>