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72" r:id="rId8"/>
    <p:sldId id="271" r:id="rId9"/>
    <p:sldId id="273" r:id="rId10"/>
    <p:sldId id="275" r:id="rId11"/>
    <p:sldId id="274" r:id="rId12"/>
    <p:sldId id="276" r:id="rId13"/>
    <p:sldId id="263" r:id="rId14"/>
    <p:sldId id="266" r:id="rId15"/>
    <p:sldId id="267" r:id="rId16"/>
    <p:sldId id="268" r:id="rId17"/>
    <p:sldId id="269" r:id="rId18"/>
    <p:sldId id="264" r:id="rId19"/>
    <p:sldId id="265"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5OUwgAzV8DEteiMsL3NhfwYWB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5832A5-6BA2-4ECA-8036-809AD3297996}">
  <a:tblStyle styleId="{535832A5-6BA2-4ECA-8036-809AD3297996}"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4T13:56:49.095"/>
    </inkml:context>
    <inkml:brush xml:id="br0">
      <inkml:brushProperty name="width" value="0.05" units="cm"/>
      <inkml:brushProperty name="height" value="0.05" units="cm"/>
      <inkml:brushProperty name="color" value="#E71224"/>
    </inkml:brush>
  </inkml:definitions>
  <inkml:trace contextRef="#ctx0" brushRef="#br0">1 1 24575,'2893'0'-1365,"-2875"0"-5461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4T13:57:05.174"/>
    </inkml:context>
    <inkml:brush xml:id="br0">
      <inkml:brushProperty name="width" value="0.05" units="cm"/>
      <inkml:brushProperty name="height" value="0.05" units="cm"/>
      <inkml:brushProperty name="color" value="#E71224"/>
    </inkml:brush>
  </inkml:definitions>
  <inkml:trace contextRef="#ctx0" brushRef="#br0">0 1 21389,'0'2706'0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4T13:57:15.767"/>
    </inkml:context>
    <inkml:brush xml:id="br0">
      <inkml:brushProperty name="width" value="0.05" units="cm"/>
      <inkml:brushProperty name="height" value="0.05" units="cm"/>
      <inkml:brushProperty name="color" value="#E71224"/>
    </inkml:brush>
  </inkml:definitions>
  <inkml:trace contextRef="#ctx0" brushRef="#br0">0 4 23977,'2974'0'0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4T13:57:36.864"/>
    </inkml:context>
    <inkml:brush xml:id="br0">
      <inkml:brushProperty name="width" value="0.05" units="cm"/>
      <inkml:brushProperty name="height" value="0.05" units="cm"/>
      <inkml:brushProperty name="color" value="#E71224"/>
    </inkml:brush>
  </inkml:definitions>
  <inkml:trace contextRef="#ctx0" brushRef="#br0">1 2809 24076,'20'-2808'0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792F61F7-4EDF-226B-02AC-16305A721B14}"/>
            </a:ext>
          </a:extLst>
        </p:cNvPr>
        <p:cNvGrpSpPr/>
        <p:nvPr/>
      </p:nvGrpSpPr>
      <p:grpSpPr>
        <a:xfrm>
          <a:off x="0" y="0"/>
          <a:ext cx="0" cy="0"/>
          <a:chOff x="0" y="0"/>
          <a:chExt cx="0" cy="0"/>
        </a:xfrm>
      </p:grpSpPr>
      <p:sp>
        <p:nvSpPr>
          <p:cNvPr id="92" name="Google Shape;92;p15:notes">
            <a:extLst>
              <a:ext uri="{FF2B5EF4-FFF2-40B4-BE49-F238E27FC236}">
                <a16:creationId xmlns:a16="http://schemas.microsoft.com/office/drawing/2014/main" id="{FAE2E8BB-1A33-2F26-BFE0-F0A2D64936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5:notes">
            <a:extLst>
              <a:ext uri="{FF2B5EF4-FFF2-40B4-BE49-F238E27FC236}">
                <a16:creationId xmlns:a16="http://schemas.microsoft.com/office/drawing/2014/main" id="{4D1B88C4-EDF9-081A-DC9D-5ACCFFA6D5A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2982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3A4F67C9-BB2C-D192-F9D0-DCE540889354}"/>
            </a:ext>
          </a:extLst>
        </p:cNvPr>
        <p:cNvGrpSpPr/>
        <p:nvPr/>
      </p:nvGrpSpPr>
      <p:grpSpPr>
        <a:xfrm>
          <a:off x="0" y="0"/>
          <a:ext cx="0" cy="0"/>
          <a:chOff x="0" y="0"/>
          <a:chExt cx="0" cy="0"/>
        </a:xfrm>
      </p:grpSpPr>
      <p:sp>
        <p:nvSpPr>
          <p:cNvPr id="92" name="Google Shape;92;p15:notes">
            <a:extLst>
              <a:ext uri="{FF2B5EF4-FFF2-40B4-BE49-F238E27FC236}">
                <a16:creationId xmlns:a16="http://schemas.microsoft.com/office/drawing/2014/main" id="{6D52D6D2-3867-6CF1-66BD-2A00914736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5:notes">
            <a:extLst>
              <a:ext uri="{FF2B5EF4-FFF2-40B4-BE49-F238E27FC236}">
                <a16:creationId xmlns:a16="http://schemas.microsoft.com/office/drawing/2014/main" id="{9F306290-113E-0CB6-C0D4-0B911F5C5D7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09625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6627EA2D-269E-D570-C8F1-2AC0CF39A83F}"/>
            </a:ext>
          </a:extLst>
        </p:cNvPr>
        <p:cNvGrpSpPr/>
        <p:nvPr/>
      </p:nvGrpSpPr>
      <p:grpSpPr>
        <a:xfrm>
          <a:off x="0" y="0"/>
          <a:ext cx="0" cy="0"/>
          <a:chOff x="0" y="0"/>
          <a:chExt cx="0" cy="0"/>
        </a:xfrm>
      </p:grpSpPr>
      <p:sp>
        <p:nvSpPr>
          <p:cNvPr id="92" name="Google Shape;92;p15:notes">
            <a:extLst>
              <a:ext uri="{FF2B5EF4-FFF2-40B4-BE49-F238E27FC236}">
                <a16:creationId xmlns:a16="http://schemas.microsoft.com/office/drawing/2014/main" id="{CD854299-26ED-9C2E-772D-09A9EA0919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5:notes">
            <a:extLst>
              <a:ext uri="{FF2B5EF4-FFF2-40B4-BE49-F238E27FC236}">
                <a16:creationId xmlns:a16="http://schemas.microsoft.com/office/drawing/2014/main" id="{892F0BB8-FE9E-4229-4E44-18662344DD0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3124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3A219108-2274-FA8E-BFF9-210656736BC2}"/>
            </a:ext>
          </a:extLst>
        </p:cNvPr>
        <p:cNvGrpSpPr/>
        <p:nvPr/>
      </p:nvGrpSpPr>
      <p:grpSpPr>
        <a:xfrm>
          <a:off x="0" y="0"/>
          <a:ext cx="0" cy="0"/>
          <a:chOff x="0" y="0"/>
          <a:chExt cx="0" cy="0"/>
        </a:xfrm>
      </p:grpSpPr>
      <p:sp>
        <p:nvSpPr>
          <p:cNvPr id="98" name="Google Shape;98;p16:notes">
            <a:extLst>
              <a:ext uri="{FF2B5EF4-FFF2-40B4-BE49-F238E27FC236}">
                <a16:creationId xmlns:a16="http://schemas.microsoft.com/office/drawing/2014/main" id="{B2B54272-D691-86A0-B035-E25DF943E8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6:notes">
            <a:extLst>
              <a:ext uri="{FF2B5EF4-FFF2-40B4-BE49-F238E27FC236}">
                <a16:creationId xmlns:a16="http://schemas.microsoft.com/office/drawing/2014/main" id="{E90C3202-B41B-4167-38C2-5A9F2A54253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94506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39A01DEA-91A4-6118-772C-AE04A325BC2D}"/>
            </a:ext>
          </a:extLst>
        </p:cNvPr>
        <p:cNvGrpSpPr/>
        <p:nvPr/>
      </p:nvGrpSpPr>
      <p:grpSpPr>
        <a:xfrm>
          <a:off x="0" y="0"/>
          <a:ext cx="0" cy="0"/>
          <a:chOff x="0" y="0"/>
          <a:chExt cx="0" cy="0"/>
        </a:xfrm>
      </p:grpSpPr>
      <p:sp>
        <p:nvSpPr>
          <p:cNvPr id="98" name="Google Shape;98;p16:notes">
            <a:extLst>
              <a:ext uri="{FF2B5EF4-FFF2-40B4-BE49-F238E27FC236}">
                <a16:creationId xmlns:a16="http://schemas.microsoft.com/office/drawing/2014/main" id="{A4082105-024D-C22D-3E86-13C5FB4F26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6:notes">
            <a:extLst>
              <a:ext uri="{FF2B5EF4-FFF2-40B4-BE49-F238E27FC236}">
                <a16:creationId xmlns:a16="http://schemas.microsoft.com/office/drawing/2014/main" id="{9FD2F1F9-BF6B-C723-14A9-4CFEF04546D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6053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4F5161E4-C173-EF99-CE39-9F4AB1CD7F60}"/>
            </a:ext>
          </a:extLst>
        </p:cNvPr>
        <p:cNvGrpSpPr/>
        <p:nvPr/>
      </p:nvGrpSpPr>
      <p:grpSpPr>
        <a:xfrm>
          <a:off x="0" y="0"/>
          <a:ext cx="0" cy="0"/>
          <a:chOff x="0" y="0"/>
          <a:chExt cx="0" cy="0"/>
        </a:xfrm>
      </p:grpSpPr>
      <p:sp>
        <p:nvSpPr>
          <p:cNvPr id="98" name="Google Shape;98;p16:notes">
            <a:extLst>
              <a:ext uri="{FF2B5EF4-FFF2-40B4-BE49-F238E27FC236}">
                <a16:creationId xmlns:a16="http://schemas.microsoft.com/office/drawing/2014/main" id="{E5388548-0EE4-35B7-91AD-A9F73F07F8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6:notes">
            <a:extLst>
              <a:ext uri="{FF2B5EF4-FFF2-40B4-BE49-F238E27FC236}">
                <a16:creationId xmlns:a16="http://schemas.microsoft.com/office/drawing/2014/main" id="{DA97F2B0-CE27-762B-8C26-4B43D6A61CB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20977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144DF416-AA7C-7AC0-00B7-3501753EF850}"/>
            </a:ext>
          </a:extLst>
        </p:cNvPr>
        <p:cNvGrpSpPr/>
        <p:nvPr/>
      </p:nvGrpSpPr>
      <p:grpSpPr>
        <a:xfrm>
          <a:off x="0" y="0"/>
          <a:ext cx="0" cy="0"/>
          <a:chOff x="0" y="0"/>
          <a:chExt cx="0" cy="0"/>
        </a:xfrm>
      </p:grpSpPr>
      <p:sp>
        <p:nvSpPr>
          <p:cNvPr id="98" name="Google Shape;98;p16:notes">
            <a:extLst>
              <a:ext uri="{FF2B5EF4-FFF2-40B4-BE49-F238E27FC236}">
                <a16:creationId xmlns:a16="http://schemas.microsoft.com/office/drawing/2014/main" id="{A5E858F1-E0D5-A76D-E90F-89F930BD98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6:notes">
            <a:extLst>
              <a:ext uri="{FF2B5EF4-FFF2-40B4-BE49-F238E27FC236}">
                <a16:creationId xmlns:a16="http://schemas.microsoft.com/office/drawing/2014/main" id="{ADD4EB98-FBED-5B62-61C5-3B529113C49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2883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9F9E0AA5-54A0-1906-A39E-1FCF85F5683B}"/>
            </a:ext>
          </a:extLst>
        </p:cNvPr>
        <p:cNvGrpSpPr/>
        <p:nvPr/>
      </p:nvGrpSpPr>
      <p:grpSpPr>
        <a:xfrm>
          <a:off x="0" y="0"/>
          <a:ext cx="0" cy="0"/>
          <a:chOff x="0" y="0"/>
          <a:chExt cx="0" cy="0"/>
        </a:xfrm>
      </p:grpSpPr>
      <p:sp>
        <p:nvSpPr>
          <p:cNvPr id="92" name="Google Shape;92;p15:notes">
            <a:extLst>
              <a:ext uri="{FF2B5EF4-FFF2-40B4-BE49-F238E27FC236}">
                <a16:creationId xmlns:a16="http://schemas.microsoft.com/office/drawing/2014/main" id="{85D8120B-4BF8-844C-CAE3-D39BEF15EA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5:notes">
            <a:extLst>
              <a:ext uri="{FF2B5EF4-FFF2-40B4-BE49-F238E27FC236}">
                <a16:creationId xmlns:a16="http://schemas.microsoft.com/office/drawing/2014/main" id="{64EE0DA5-5E02-174C-8E8D-00EBB3656C1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3267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ED804C08-775F-9DBC-A357-4718622C8B14}"/>
            </a:ext>
          </a:extLst>
        </p:cNvPr>
        <p:cNvGrpSpPr/>
        <p:nvPr/>
      </p:nvGrpSpPr>
      <p:grpSpPr>
        <a:xfrm>
          <a:off x="0" y="0"/>
          <a:ext cx="0" cy="0"/>
          <a:chOff x="0" y="0"/>
          <a:chExt cx="0" cy="0"/>
        </a:xfrm>
      </p:grpSpPr>
      <p:sp>
        <p:nvSpPr>
          <p:cNvPr id="92" name="Google Shape;92;p15:notes">
            <a:extLst>
              <a:ext uri="{FF2B5EF4-FFF2-40B4-BE49-F238E27FC236}">
                <a16:creationId xmlns:a16="http://schemas.microsoft.com/office/drawing/2014/main" id="{A3DA5841-8BDD-D215-7136-08DB09AC2E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5:notes">
            <a:extLst>
              <a:ext uri="{FF2B5EF4-FFF2-40B4-BE49-F238E27FC236}">
                <a16:creationId xmlns:a16="http://schemas.microsoft.com/office/drawing/2014/main" id="{59883452-F80B-CBD1-297E-08AE233DBE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86508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1DFB5190-A4E6-29A1-B5D1-B8ED6D9A9365}"/>
            </a:ext>
          </a:extLst>
        </p:cNvPr>
        <p:cNvGrpSpPr/>
        <p:nvPr/>
      </p:nvGrpSpPr>
      <p:grpSpPr>
        <a:xfrm>
          <a:off x="0" y="0"/>
          <a:ext cx="0" cy="0"/>
          <a:chOff x="0" y="0"/>
          <a:chExt cx="0" cy="0"/>
        </a:xfrm>
      </p:grpSpPr>
      <p:sp>
        <p:nvSpPr>
          <p:cNvPr id="92" name="Google Shape;92;p15:notes">
            <a:extLst>
              <a:ext uri="{FF2B5EF4-FFF2-40B4-BE49-F238E27FC236}">
                <a16:creationId xmlns:a16="http://schemas.microsoft.com/office/drawing/2014/main" id="{CA038D54-7186-199D-1C75-28E5865681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5:notes">
            <a:extLst>
              <a:ext uri="{FF2B5EF4-FFF2-40B4-BE49-F238E27FC236}">
                <a16:creationId xmlns:a16="http://schemas.microsoft.com/office/drawing/2014/main" id="{23D84B0F-94A0-9132-6759-807DFEA17FB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754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8" name="Google Shape;4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1" name="Google Shape;4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9"/>
          <p:cNvPicPr preferRelativeResize="0"/>
          <p:nvPr/>
        </p:nvPicPr>
        <p:blipFill rotWithShape="1">
          <a:blip r:embed="rId13">
            <a:alphaModFix/>
          </a:blip>
          <a:src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customXml" Target="../ink/ink1.xml"/><Relationship Id="rId7" Type="http://schemas.openxmlformats.org/officeDocument/2006/relationships/image" Target="../media/image4.png"/><Relationship Id="rId12"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1708" y="542693"/>
            <a:ext cx="8520600" cy="1263805"/>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dirty="0"/>
              <a:t>OBE Implementation</a:t>
            </a:r>
            <a:endParaRPr dirty="0"/>
          </a:p>
        </p:txBody>
      </p:sp>
      <p:sp>
        <p:nvSpPr>
          <p:cNvPr id="56" name="Google Shape;56;p1"/>
          <p:cNvSpPr txBox="1">
            <a:spLocks noGrp="1"/>
          </p:cNvSpPr>
          <p:nvPr>
            <p:ph type="subTitle" idx="1"/>
          </p:nvPr>
        </p:nvSpPr>
        <p:spPr>
          <a:xfrm>
            <a:off x="311700" y="1913649"/>
            <a:ext cx="8520600" cy="584224"/>
          </a:xfrm>
          <a:prstGeom prst="rect">
            <a:avLst/>
          </a:prstGeom>
          <a:noFill/>
          <a:ln>
            <a:noFill/>
          </a:ln>
        </p:spPr>
        <p:txBody>
          <a:bodyPr spcFirstLastPara="1" wrap="square" lIns="91425" tIns="91425" rIns="91425" bIns="91425" anchor="t" anchorCtr="0">
            <a:normAutofit lnSpcReduction="10000"/>
          </a:bodyPr>
          <a:lstStyle/>
          <a:p>
            <a:pPr marL="0" lvl="0" indent="0" rtl="0">
              <a:lnSpc>
                <a:spcPct val="100000"/>
              </a:lnSpc>
              <a:spcBef>
                <a:spcPts val="0"/>
              </a:spcBef>
              <a:spcAft>
                <a:spcPts val="0"/>
              </a:spcAft>
              <a:buSzPts val="2800"/>
              <a:buNone/>
            </a:pPr>
            <a:r>
              <a:rPr lang="en" dirty="0"/>
              <a:t> Blooms Level Setting</a:t>
            </a:r>
            <a:endParaRPr dirty="0"/>
          </a:p>
        </p:txBody>
      </p:sp>
      <p:sp>
        <p:nvSpPr>
          <p:cNvPr id="57" name="Google Shape;57;p1"/>
          <p:cNvSpPr txBox="1"/>
          <p:nvPr/>
        </p:nvSpPr>
        <p:spPr>
          <a:xfrm>
            <a:off x="509000" y="2936488"/>
            <a:ext cx="1687800" cy="41631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2"/>
                </a:solidFill>
                <a:latin typeface="Arial"/>
                <a:ea typeface="Arial"/>
                <a:cs typeface="Arial"/>
                <a:sym typeface="Arial"/>
              </a:rPr>
              <a:t>Submitted By</a:t>
            </a:r>
            <a:endParaRPr sz="18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p:txBody>
      </p:sp>
      <p:sp>
        <p:nvSpPr>
          <p:cNvPr id="58" name="Google Shape;58;p1"/>
          <p:cNvSpPr txBox="1"/>
          <p:nvPr/>
        </p:nvSpPr>
        <p:spPr>
          <a:xfrm>
            <a:off x="509000" y="3271024"/>
            <a:ext cx="8553223" cy="1263805"/>
          </a:xfrm>
          <a:prstGeom prst="rect">
            <a:avLst/>
          </a:prstGeom>
          <a:noFill/>
          <a:ln>
            <a:noFill/>
          </a:ln>
        </p:spPr>
        <p:txBody>
          <a:bodyPr spcFirstLastPara="1" wrap="square" lIns="91425" tIns="91425" rIns="91425" bIns="91425" anchor="t" anchorCtr="0">
            <a:noAutofit/>
          </a:bodyPr>
          <a:lstStyle/>
          <a:p>
            <a:pPr rtl="0">
              <a:buNone/>
            </a:pPr>
            <a:r>
              <a:rPr lang="en-IN" dirty="0" err="1">
                <a:effectLst/>
              </a:rPr>
              <a:t>K.Manaswi</a:t>
            </a:r>
            <a:r>
              <a:rPr lang="en-IN" dirty="0">
                <a:effectLst/>
              </a:rPr>
              <a:t> [AP22110010007] </a:t>
            </a:r>
            <a:endParaRPr lang="en-IN" dirty="0"/>
          </a:p>
          <a:p>
            <a:pPr rtl="0">
              <a:buNone/>
            </a:pPr>
            <a:r>
              <a:rPr lang="en-IN" dirty="0" err="1">
                <a:effectLst/>
              </a:rPr>
              <a:t>S.Aswartha</a:t>
            </a:r>
            <a:r>
              <a:rPr lang="en-IN" dirty="0">
                <a:effectLst/>
              </a:rPr>
              <a:t> Harshitha [AP22110010012] </a:t>
            </a:r>
            <a:endParaRPr lang="en-IN" dirty="0"/>
          </a:p>
          <a:p>
            <a:pPr rtl="0">
              <a:buNone/>
            </a:pPr>
            <a:r>
              <a:rPr lang="en-IN" dirty="0" err="1">
                <a:effectLst/>
              </a:rPr>
              <a:t>K.Swathi</a:t>
            </a:r>
            <a:r>
              <a:rPr lang="en-IN" dirty="0">
                <a:effectLst/>
              </a:rPr>
              <a:t> [AP22110010029] </a:t>
            </a:r>
            <a:endParaRPr lang="en-IN" dirty="0"/>
          </a:p>
          <a:p>
            <a:pPr rtl="0">
              <a:buNone/>
            </a:pPr>
            <a:r>
              <a:rPr lang="en-IN" dirty="0" err="1">
                <a:effectLst/>
              </a:rPr>
              <a:t>P.Sudhamai</a:t>
            </a:r>
            <a:r>
              <a:rPr lang="en-IN" dirty="0">
                <a:effectLst/>
              </a:rPr>
              <a:t> [AP22110010031] </a:t>
            </a:r>
            <a:endParaRPr lang="en-IN" dirty="0"/>
          </a:p>
          <a:p>
            <a:pPr rtl="0"/>
            <a:r>
              <a:rPr lang="en-IN" dirty="0" err="1">
                <a:effectLst/>
              </a:rPr>
              <a:t>K.Madhavi</a:t>
            </a:r>
            <a:r>
              <a:rPr lang="en-IN" dirty="0">
                <a:effectLst/>
              </a:rPr>
              <a:t> [AP22110010042] </a:t>
            </a:r>
            <a:endParaRPr lang="en-IN" dirty="0"/>
          </a:p>
          <a:p>
            <a:pPr marL="0" marR="0" lvl="0" indent="0" algn="l" rtl="0">
              <a:lnSpc>
                <a:spcPct val="100000"/>
              </a:lnSpc>
              <a:spcBef>
                <a:spcPts val="0"/>
              </a:spcBef>
              <a:spcAft>
                <a:spcPts val="0"/>
              </a:spcAft>
              <a:buClr>
                <a:schemeClr val="dk1"/>
              </a:buClr>
              <a:buSzPts val="1100"/>
              <a:buFont typeface="Arial"/>
              <a:buNone/>
            </a:pPr>
            <a:endParaRPr sz="1800" b="0" i="0" u="none" strike="noStrike" cap="none" dirty="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F3B065FE-3759-4196-A31D-B9F03E151E1F}"/>
            </a:ext>
          </a:extLst>
        </p:cNvPr>
        <p:cNvGrpSpPr/>
        <p:nvPr/>
      </p:nvGrpSpPr>
      <p:grpSpPr>
        <a:xfrm>
          <a:off x="0" y="0"/>
          <a:ext cx="0" cy="0"/>
          <a:chOff x="0" y="0"/>
          <a:chExt cx="0" cy="0"/>
        </a:xfrm>
      </p:grpSpPr>
      <p:sp>
        <p:nvSpPr>
          <p:cNvPr id="95" name="Google Shape;95;p15">
            <a:extLst>
              <a:ext uri="{FF2B5EF4-FFF2-40B4-BE49-F238E27FC236}">
                <a16:creationId xmlns:a16="http://schemas.microsoft.com/office/drawing/2014/main" id="{9FE1AEDE-04BE-A632-8131-ABB5CF8EE113}"/>
              </a:ext>
            </a:extLst>
          </p:cNvPr>
          <p:cNvSpPr txBox="1">
            <a:spLocks noGrp="1"/>
          </p:cNvSpPr>
          <p:nvPr>
            <p:ph type="title"/>
          </p:nvPr>
        </p:nvSpPr>
        <p:spPr>
          <a:xfrm>
            <a:off x="311700" y="445024"/>
            <a:ext cx="8520600" cy="4253355"/>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IN" sz="2200" dirty="0"/>
              <a:t>Update</a:t>
            </a:r>
            <a:br>
              <a:rPr lang="en-IN" sz="2200" dirty="0"/>
            </a:br>
            <a:br>
              <a:rPr lang="en-IN" sz="2200" dirty="0"/>
            </a:br>
            <a:r>
              <a:rPr lang="en-IN" sz="1200" dirty="0"/>
              <a:t> void </a:t>
            </a:r>
            <a:r>
              <a:rPr lang="en-IN" sz="1200" dirty="0" err="1"/>
              <a:t>updateBloom</a:t>
            </a:r>
            <a:r>
              <a:rPr lang="en-IN" sz="1200" dirty="0"/>
              <a:t>() {</a:t>
            </a:r>
            <a:br>
              <a:rPr lang="en-IN" sz="1200" dirty="0"/>
            </a:br>
            <a:r>
              <a:rPr lang="en-IN" sz="1200" dirty="0"/>
              <a:t>        try {</a:t>
            </a:r>
            <a:br>
              <a:rPr lang="en-IN" sz="1200" dirty="0"/>
            </a:br>
            <a:r>
              <a:rPr lang="en-IN" sz="1200" dirty="0"/>
              <a:t>            String code = </a:t>
            </a:r>
            <a:r>
              <a:rPr lang="en-IN" sz="1200" dirty="0" err="1"/>
              <a:t>txtCode.getText</a:t>
            </a:r>
            <a:r>
              <a:rPr lang="en-IN" sz="1200" dirty="0"/>
              <a:t>().trim();</a:t>
            </a:r>
            <a:br>
              <a:rPr lang="en-IN" sz="1200" dirty="0"/>
            </a:br>
            <a:r>
              <a:rPr lang="en-IN" sz="1200" dirty="0"/>
              <a:t>            String level = (String) </a:t>
            </a:r>
            <a:r>
              <a:rPr lang="en-IN" sz="1200" dirty="0" err="1"/>
              <a:t>comboLevel.getSelectedItem</a:t>
            </a:r>
            <a:r>
              <a:rPr lang="en-IN" sz="1200" dirty="0"/>
              <a:t>();</a:t>
            </a:r>
            <a:br>
              <a:rPr lang="en-IN" sz="1200" dirty="0"/>
            </a:br>
            <a:r>
              <a:rPr lang="en-IN" sz="1200" dirty="0"/>
              <a:t>            String </a:t>
            </a:r>
            <a:r>
              <a:rPr lang="en-IN" sz="1200" dirty="0" err="1"/>
              <a:t>desc</a:t>
            </a:r>
            <a:r>
              <a:rPr lang="en-IN" sz="1200" dirty="0"/>
              <a:t> = </a:t>
            </a:r>
            <a:r>
              <a:rPr lang="en-IN" sz="1200" dirty="0" err="1"/>
              <a:t>txtDesc.getText</a:t>
            </a:r>
            <a:r>
              <a:rPr lang="en-IN" sz="1200" dirty="0"/>
              <a:t>().trim();</a:t>
            </a:r>
            <a:br>
              <a:rPr lang="en-IN" sz="1200" dirty="0"/>
            </a:br>
            <a:br>
              <a:rPr lang="en-IN" sz="1200" dirty="0"/>
            </a:br>
            <a:r>
              <a:rPr lang="en-IN" sz="1200" dirty="0"/>
              <a:t>            if (</a:t>
            </a:r>
            <a:r>
              <a:rPr lang="en-IN" sz="1200" dirty="0" err="1"/>
              <a:t>code.isEmpty</a:t>
            </a:r>
            <a:r>
              <a:rPr lang="en-IN" sz="1200" dirty="0"/>
              <a:t>() || </a:t>
            </a:r>
            <a:r>
              <a:rPr lang="en-IN" sz="1200" dirty="0" err="1"/>
              <a:t>level.equals</a:t>
            </a:r>
            <a:r>
              <a:rPr lang="en-IN" sz="1200" dirty="0"/>
              <a:t>("-- Select Bloom Level --") || </a:t>
            </a:r>
            <a:r>
              <a:rPr lang="en-IN" sz="1200" dirty="0" err="1"/>
              <a:t>desc.isEmpty</a:t>
            </a:r>
            <a:r>
              <a:rPr lang="en-IN" sz="1200" dirty="0"/>
              <a:t>()) {</a:t>
            </a:r>
            <a:br>
              <a:rPr lang="en-IN" sz="1200" dirty="0"/>
            </a:br>
            <a:r>
              <a:rPr lang="en-IN" sz="1200" dirty="0"/>
              <a:t>                </a:t>
            </a:r>
            <a:r>
              <a:rPr lang="en-IN" sz="1200" dirty="0" err="1"/>
              <a:t>JOptionPane.showMessageDialog</a:t>
            </a:r>
            <a:r>
              <a:rPr lang="en-IN" sz="1200" dirty="0"/>
              <a:t>(this, "All fields are required to update!");</a:t>
            </a:r>
            <a:br>
              <a:rPr lang="en-IN" sz="1200" dirty="0"/>
            </a:br>
            <a:r>
              <a:rPr lang="en-IN" sz="1200" dirty="0"/>
              <a:t>                return;</a:t>
            </a:r>
            <a:br>
              <a:rPr lang="en-IN" sz="1200" dirty="0"/>
            </a:br>
            <a:r>
              <a:rPr lang="en-IN" sz="1200" dirty="0"/>
              <a:t>            }</a:t>
            </a:r>
            <a:br>
              <a:rPr lang="en-IN" sz="1200" dirty="0"/>
            </a:br>
            <a:br>
              <a:rPr lang="en-IN" sz="1200" dirty="0"/>
            </a:br>
            <a:r>
              <a:rPr lang="en-IN" sz="1200" dirty="0"/>
              <a:t>            String </a:t>
            </a:r>
            <a:r>
              <a:rPr lang="en-IN" sz="1200" dirty="0" err="1"/>
              <a:t>selectQuery</a:t>
            </a:r>
            <a:r>
              <a:rPr lang="en-IN" sz="1200" dirty="0"/>
              <a:t> = "SELECT * FROM </a:t>
            </a:r>
            <a:r>
              <a:rPr lang="en-IN" sz="1200" dirty="0" err="1"/>
              <a:t>blooms_level</a:t>
            </a:r>
            <a:r>
              <a:rPr lang="en-IN" sz="1200" dirty="0"/>
              <a:t> WHERE </a:t>
            </a:r>
            <a:r>
              <a:rPr lang="en-IN" sz="1200" dirty="0" err="1"/>
              <a:t>bloom_code</a:t>
            </a:r>
            <a:r>
              <a:rPr lang="en-IN" sz="1200" dirty="0"/>
              <a:t> = ?";</a:t>
            </a:r>
            <a:br>
              <a:rPr lang="en-IN" sz="1200" dirty="0"/>
            </a:br>
            <a:r>
              <a:rPr lang="en-IN" sz="1200" dirty="0"/>
              <a:t>            </a:t>
            </a:r>
            <a:r>
              <a:rPr lang="en-IN" sz="1200" dirty="0" err="1"/>
              <a:t>PreparedStatement</a:t>
            </a:r>
            <a:r>
              <a:rPr lang="en-IN" sz="1200" dirty="0"/>
              <a:t> </a:t>
            </a:r>
            <a:r>
              <a:rPr lang="en-IN" sz="1200" dirty="0" err="1"/>
              <a:t>pstSelect</a:t>
            </a:r>
            <a:r>
              <a:rPr lang="en-IN" sz="1200" dirty="0"/>
              <a:t> = </a:t>
            </a:r>
            <a:r>
              <a:rPr lang="en-IN" sz="1200" dirty="0" err="1"/>
              <a:t>conn.prepareStatement</a:t>
            </a:r>
            <a:r>
              <a:rPr lang="en-IN" sz="1200" dirty="0"/>
              <a:t>(</a:t>
            </a:r>
            <a:r>
              <a:rPr lang="en-IN" sz="1200" dirty="0" err="1"/>
              <a:t>selectQuery</a:t>
            </a:r>
            <a:r>
              <a:rPr lang="en-IN" sz="1200" dirty="0"/>
              <a:t>);</a:t>
            </a:r>
            <a:br>
              <a:rPr lang="en-IN" sz="1200" dirty="0"/>
            </a:br>
            <a:r>
              <a:rPr lang="en-IN" sz="1200" dirty="0"/>
              <a:t>            </a:t>
            </a:r>
            <a:r>
              <a:rPr lang="en-IN" sz="1200" dirty="0" err="1"/>
              <a:t>pstSelect.setString</a:t>
            </a:r>
            <a:r>
              <a:rPr lang="en-IN" sz="1200" dirty="0"/>
              <a:t>(1, code);</a:t>
            </a:r>
            <a:br>
              <a:rPr lang="en-IN" sz="1200" dirty="0"/>
            </a:br>
            <a:r>
              <a:rPr lang="en-IN" sz="1200" dirty="0"/>
              <a:t>            </a:t>
            </a:r>
            <a:r>
              <a:rPr lang="en-IN" sz="1200" dirty="0" err="1"/>
              <a:t>ResultSet</a:t>
            </a:r>
            <a:r>
              <a:rPr lang="en-IN" sz="1200" dirty="0"/>
              <a:t> </a:t>
            </a:r>
            <a:r>
              <a:rPr lang="en-IN" sz="1200" dirty="0" err="1"/>
              <a:t>rs</a:t>
            </a:r>
            <a:r>
              <a:rPr lang="en-IN" sz="1200" dirty="0"/>
              <a:t> = </a:t>
            </a:r>
            <a:r>
              <a:rPr lang="en-IN" sz="1200" dirty="0" err="1"/>
              <a:t>pstSelect.executeQuery</a:t>
            </a:r>
            <a:r>
              <a:rPr lang="en-IN" sz="1200" dirty="0"/>
              <a:t>();</a:t>
            </a:r>
            <a:br>
              <a:rPr lang="en-IN" sz="1200" dirty="0"/>
            </a:br>
            <a:br>
              <a:rPr lang="en-IN" sz="1200" dirty="0"/>
            </a:br>
            <a:r>
              <a:rPr lang="en-IN" sz="1200" dirty="0"/>
              <a:t>            </a:t>
            </a:r>
            <a:endParaRPr sz="2400" dirty="0"/>
          </a:p>
        </p:txBody>
      </p:sp>
    </p:spTree>
    <p:extLst>
      <p:ext uri="{BB962C8B-B14F-4D97-AF65-F5344CB8AC3E}">
        <p14:creationId xmlns:p14="http://schemas.microsoft.com/office/powerpoint/2010/main" val="42500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0111AE3A-B649-4D00-E512-9409D75C8EB7}"/>
            </a:ext>
          </a:extLst>
        </p:cNvPr>
        <p:cNvGrpSpPr/>
        <p:nvPr/>
      </p:nvGrpSpPr>
      <p:grpSpPr>
        <a:xfrm>
          <a:off x="0" y="0"/>
          <a:ext cx="0" cy="0"/>
          <a:chOff x="0" y="0"/>
          <a:chExt cx="0" cy="0"/>
        </a:xfrm>
      </p:grpSpPr>
      <p:sp>
        <p:nvSpPr>
          <p:cNvPr id="95" name="Google Shape;95;p15">
            <a:extLst>
              <a:ext uri="{FF2B5EF4-FFF2-40B4-BE49-F238E27FC236}">
                <a16:creationId xmlns:a16="http://schemas.microsoft.com/office/drawing/2014/main" id="{0BAB8254-AAEB-0A42-8C44-788D5A91731B}"/>
              </a:ext>
            </a:extLst>
          </p:cNvPr>
          <p:cNvSpPr txBox="1">
            <a:spLocks noGrp="1"/>
          </p:cNvSpPr>
          <p:nvPr>
            <p:ph type="title"/>
          </p:nvPr>
        </p:nvSpPr>
        <p:spPr>
          <a:xfrm>
            <a:off x="311700" y="445024"/>
            <a:ext cx="8520600" cy="4253355"/>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IN" sz="1200" dirty="0"/>
              <a:t> if (</a:t>
            </a:r>
            <a:r>
              <a:rPr lang="en-IN" sz="1200" dirty="0" err="1"/>
              <a:t>rs.next</a:t>
            </a:r>
            <a:r>
              <a:rPr lang="en-IN" sz="1200" dirty="0"/>
              <a:t>()) {</a:t>
            </a:r>
            <a:br>
              <a:rPr lang="en-IN" sz="1200" dirty="0"/>
            </a:br>
            <a:r>
              <a:rPr lang="en-IN" sz="1200" dirty="0"/>
              <a:t>                String </a:t>
            </a:r>
            <a:r>
              <a:rPr lang="en-IN" sz="1200" dirty="0" err="1"/>
              <a:t>updateQuery</a:t>
            </a:r>
            <a:r>
              <a:rPr lang="en-IN" sz="1200" dirty="0"/>
              <a:t> = "UPDATE </a:t>
            </a:r>
            <a:r>
              <a:rPr lang="en-IN" sz="1200" dirty="0" err="1"/>
              <a:t>blooms_level</a:t>
            </a:r>
            <a:r>
              <a:rPr lang="en-IN" sz="1200" dirty="0"/>
              <a:t> SET </a:t>
            </a:r>
            <a:r>
              <a:rPr lang="en-IN" sz="1200" dirty="0" err="1"/>
              <a:t>bloom_level</a:t>
            </a:r>
            <a:r>
              <a:rPr lang="en-IN" sz="1200" dirty="0"/>
              <a:t> = ?, </a:t>
            </a:r>
            <a:r>
              <a:rPr lang="en-IN" sz="1200" dirty="0" err="1"/>
              <a:t>bloom_description</a:t>
            </a:r>
            <a:r>
              <a:rPr lang="en-IN" sz="1200" dirty="0"/>
              <a:t> = ? WHERE </a:t>
            </a:r>
            <a:r>
              <a:rPr lang="en-IN" sz="1200" dirty="0" err="1"/>
              <a:t>bloom_code</a:t>
            </a:r>
            <a:r>
              <a:rPr lang="en-IN" sz="1200" dirty="0"/>
              <a:t> = ?";</a:t>
            </a:r>
            <a:br>
              <a:rPr lang="en-IN" sz="1200" dirty="0"/>
            </a:br>
            <a:r>
              <a:rPr lang="en-IN" sz="1200" dirty="0"/>
              <a:t>                </a:t>
            </a:r>
            <a:r>
              <a:rPr lang="en-IN" sz="1200" dirty="0" err="1"/>
              <a:t>PreparedStatement</a:t>
            </a:r>
            <a:r>
              <a:rPr lang="en-IN" sz="1200" dirty="0"/>
              <a:t> </a:t>
            </a:r>
            <a:r>
              <a:rPr lang="en-IN" sz="1200" dirty="0" err="1"/>
              <a:t>pstUpdate</a:t>
            </a:r>
            <a:r>
              <a:rPr lang="en-IN" sz="1200" dirty="0"/>
              <a:t> = </a:t>
            </a:r>
            <a:r>
              <a:rPr lang="en-IN" sz="1200" dirty="0" err="1"/>
              <a:t>conn.prepareStatement</a:t>
            </a:r>
            <a:r>
              <a:rPr lang="en-IN" sz="1200" dirty="0"/>
              <a:t>(</a:t>
            </a:r>
            <a:r>
              <a:rPr lang="en-IN" sz="1200" dirty="0" err="1"/>
              <a:t>updateQuery</a:t>
            </a:r>
            <a:r>
              <a:rPr lang="en-IN" sz="1200" dirty="0"/>
              <a:t>);</a:t>
            </a:r>
            <a:br>
              <a:rPr lang="en-IN" sz="1200" dirty="0"/>
            </a:br>
            <a:r>
              <a:rPr lang="en-IN" sz="1200" dirty="0"/>
              <a:t>                </a:t>
            </a:r>
            <a:r>
              <a:rPr lang="en-IN" sz="1200" dirty="0" err="1"/>
              <a:t>pstUpdate.setString</a:t>
            </a:r>
            <a:r>
              <a:rPr lang="en-IN" sz="1200" dirty="0"/>
              <a:t>(1, level);</a:t>
            </a:r>
            <a:br>
              <a:rPr lang="en-IN" sz="1200" dirty="0"/>
            </a:br>
            <a:r>
              <a:rPr lang="en-IN" sz="1200" dirty="0"/>
              <a:t>                </a:t>
            </a:r>
            <a:r>
              <a:rPr lang="en-IN" sz="1200" dirty="0" err="1"/>
              <a:t>pstUpdate.setString</a:t>
            </a:r>
            <a:r>
              <a:rPr lang="en-IN" sz="1200" dirty="0"/>
              <a:t>(2, </a:t>
            </a:r>
            <a:r>
              <a:rPr lang="en-IN" sz="1200" dirty="0" err="1"/>
              <a:t>desc</a:t>
            </a:r>
            <a:r>
              <a:rPr lang="en-IN" sz="1200" dirty="0"/>
              <a:t>);</a:t>
            </a:r>
            <a:br>
              <a:rPr lang="en-IN" sz="1200" dirty="0"/>
            </a:br>
            <a:r>
              <a:rPr lang="en-IN" sz="1200" dirty="0"/>
              <a:t>                </a:t>
            </a:r>
            <a:r>
              <a:rPr lang="en-IN" sz="1200" dirty="0" err="1"/>
              <a:t>pstUpdate.setString</a:t>
            </a:r>
            <a:r>
              <a:rPr lang="en-IN" sz="1200" dirty="0"/>
              <a:t>(3, code);</a:t>
            </a:r>
            <a:br>
              <a:rPr lang="en-IN" sz="1200" dirty="0"/>
            </a:br>
            <a:r>
              <a:rPr lang="en-IN" sz="1200" dirty="0"/>
              <a:t>                </a:t>
            </a:r>
            <a:r>
              <a:rPr lang="en-IN" sz="1200" dirty="0" err="1"/>
              <a:t>pstUpdate.executeUpdate</a:t>
            </a:r>
            <a:r>
              <a:rPr lang="en-IN" sz="1200" dirty="0"/>
              <a:t>();</a:t>
            </a:r>
            <a:br>
              <a:rPr lang="en-IN" sz="1200" dirty="0"/>
            </a:br>
            <a:r>
              <a:rPr lang="en-IN" sz="1200" dirty="0"/>
              <a:t>                </a:t>
            </a:r>
            <a:r>
              <a:rPr lang="en-IN" sz="1200" dirty="0" err="1"/>
              <a:t>pstUpdate.close</a:t>
            </a:r>
            <a:r>
              <a:rPr lang="en-IN" sz="1200" dirty="0"/>
              <a:t>();</a:t>
            </a:r>
            <a:br>
              <a:rPr lang="en-IN" sz="1200" dirty="0"/>
            </a:br>
            <a:br>
              <a:rPr lang="en-IN" sz="1200" dirty="0"/>
            </a:br>
            <a:r>
              <a:rPr lang="en-IN" sz="1200" dirty="0"/>
              <a:t>                </a:t>
            </a:r>
            <a:r>
              <a:rPr lang="en-IN" sz="1200" dirty="0" err="1"/>
              <a:t>JOptionPane.showMessageDialog</a:t>
            </a:r>
            <a:r>
              <a:rPr lang="en-IN" sz="1200" dirty="0"/>
              <a:t>(this, "Updated Successfully!");</a:t>
            </a:r>
            <a:br>
              <a:rPr lang="en-IN" sz="1200" dirty="0"/>
            </a:br>
            <a:r>
              <a:rPr lang="en-IN" sz="1200" dirty="0"/>
              <a:t>                </a:t>
            </a:r>
            <a:r>
              <a:rPr lang="en-IN" sz="1200" dirty="0" err="1"/>
              <a:t>viewBlooms</a:t>
            </a:r>
            <a:r>
              <a:rPr lang="en-IN" sz="1200" dirty="0"/>
              <a:t>();</a:t>
            </a:r>
            <a:br>
              <a:rPr lang="en-IN" sz="1200" dirty="0"/>
            </a:br>
            <a:r>
              <a:rPr lang="en-IN" sz="1200" dirty="0"/>
              <a:t>            } else {</a:t>
            </a:r>
            <a:br>
              <a:rPr lang="en-IN" sz="1200" dirty="0"/>
            </a:br>
            <a:r>
              <a:rPr lang="en-IN" sz="1200" dirty="0"/>
              <a:t>                </a:t>
            </a:r>
            <a:r>
              <a:rPr lang="en-IN" sz="1200" dirty="0" err="1"/>
              <a:t>JOptionPane.showMessageDialog</a:t>
            </a:r>
            <a:r>
              <a:rPr lang="en-IN" sz="1200" dirty="0"/>
              <a:t>(this, "No record found to update.");</a:t>
            </a:r>
            <a:br>
              <a:rPr lang="en-IN" sz="1200" dirty="0"/>
            </a:br>
            <a:r>
              <a:rPr lang="en-IN" sz="1200" dirty="0"/>
              <a:t>            }</a:t>
            </a:r>
            <a:br>
              <a:rPr lang="en-IN" sz="1200" dirty="0"/>
            </a:br>
            <a:br>
              <a:rPr lang="en-IN" sz="1200" dirty="0"/>
            </a:br>
            <a:r>
              <a:rPr lang="en-IN" sz="1200" dirty="0"/>
              <a:t>            </a:t>
            </a:r>
            <a:r>
              <a:rPr lang="en-IN" sz="1200" dirty="0" err="1"/>
              <a:t>pstSelect.close</a:t>
            </a:r>
            <a:r>
              <a:rPr lang="en-IN" sz="1200" dirty="0"/>
              <a:t>();</a:t>
            </a:r>
            <a:br>
              <a:rPr lang="en-IN" sz="1200" dirty="0"/>
            </a:br>
            <a:br>
              <a:rPr lang="en-IN" sz="1200" dirty="0"/>
            </a:br>
            <a:r>
              <a:rPr lang="en-IN" sz="1200" dirty="0"/>
              <a:t>        } catch (Exception ex) {</a:t>
            </a:r>
            <a:br>
              <a:rPr lang="en-IN" sz="1200" dirty="0"/>
            </a:br>
            <a:r>
              <a:rPr lang="en-IN" sz="1200" dirty="0"/>
              <a:t>            </a:t>
            </a:r>
            <a:r>
              <a:rPr lang="en-IN" sz="1200" dirty="0" err="1"/>
              <a:t>JOptionPane.showMessageDialog</a:t>
            </a:r>
            <a:r>
              <a:rPr lang="en-IN" sz="1200" dirty="0"/>
              <a:t>(this, "Update Error: " + ex);</a:t>
            </a:r>
            <a:br>
              <a:rPr lang="en-IN" sz="1200" dirty="0"/>
            </a:br>
            <a:r>
              <a:rPr lang="en-IN" sz="1200" dirty="0"/>
              <a:t>        }</a:t>
            </a:r>
            <a:br>
              <a:rPr lang="en-IN" sz="1200" dirty="0"/>
            </a:br>
            <a:r>
              <a:rPr lang="en-IN" sz="1200" dirty="0"/>
              <a:t>    }</a:t>
            </a:r>
            <a:endParaRPr lang="en-IN" sz="2400" dirty="0"/>
          </a:p>
        </p:txBody>
      </p:sp>
    </p:spTree>
    <p:extLst>
      <p:ext uri="{BB962C8B-B14F-4D97-AF65-F5344CB8AC3E}">
        <p14:creationId xmlns:p14="http://schemas.microsoft.com/office/powerpoint/2010/main" val="1752151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0CFC2597-9892-3E43-0703-DB66F983524A}"/>
            </a:ext>
          </a:extLst>
        </p:cNvPr>
        <p:cNvGrpSpPr/>
        <p:nvPr/>
      </p:nvGrpSpPr>
      <p:grpSpPr>
        <a:xfrm>
          <a:off x="0" y="0"/>
          <a:ext cx="0" cy="0"/>
          <a:chOff x="0" y="0"/>
          <a:chExt cx="0" cy="0"/>
        </a:xfrm>
      </p:grpSpPr>
      <p:sp>
        <p:nvSpPr>
          <p:cNvPr id="95" name="Google Shape;95;p15">
            <a:extLst>
              <a:ext uri="{FF2B5EF4-FFF2-40B4-BE49-F238E27FC236}">
                <a16:creationId xmlns:a16="http://schemas.microsoft.com/office/drawing/2014/main" id="{959C0F7F-7529-7E7D-ABB6-E1C065BBA25F}"/>
              </a:ext>
            </a:extLst>
          </p:cNvPr>
          <p:cNvSpPr txBox="1">
            <a:spLocks noGrp="1"/>
          </p:cNvSpPr>
          <p:nvPr>
            <p:ph type="title"/>
          </p:nvPr>
        </p:nvSpPr>
        <p:spPr>
          <a:xfrm>
            <a:off x="311700" y="445024"/>
            <a:ext cx="8520600" cy="4476381"/>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sz="2200" dirty="0"/>
              <a:t>Delete</a:t>
            </a:r>
            <a:br>
              <a:rPr lang="en-IN" sz="2200" dirty="0"/>
            </a:br>
            <a:br>
              <a:rPr lang="en-IN" sz="2200" dirty="0"/>
            </a:br>
            <a:r>
              <a:rPr lang="en-IN" sz="1200" dirty="0"/>
              <a:t> void </a:t>
            </a:r>
            <a:r>
              <a:rPr lang="en-IN" sz="1200" dirty="0" err="1"/>
              <a:t>deleteBloom</a:t>
            </a:r>
            <a:r>
              <a:rPr lang="en-IN" sz="1200" dirty="0"/>
              <a:t>() {</a:t>
            </a:r>
            <a:br>
              <a:rPr lang="en-IN" sz="1200" dirty="0"/>
            </a:br>
            <a:r>
              <a:rPr lang="en-IN" sz="1200" dirty="0"/>
              <a:t>        String code = </a:t>
            </a:r>
            <a:r>
              <a:rPr lang="en-IN" sz="1200" dirty="0" err="1"/>
              <a:t>JOptionPane.showInputDialog</a:t>
            </a:r>
            <a:r>
              <a:rPr lang="en-IN" sz="1200" dirty="0"/>
              <a:t>(this, "Enter Bloom Code to Delete:");</a:t>
            </a:r>
            <a:br>
              <a:rPr lang="en-IN" sz="1200" dirty="0"/>
            </a:br>
            <a:r>
              <a:rPr lang="en-IN" sz="1200" dirty="0"/>
              <a:t>        if (code != null &amp;&amp; !</a:t>
            </a:r>
            <a:r>
              <a:rPr lang="en-IN" sz="1200" dirty="0" err="1"/>
              <a:t>code.trim</a:t>
            </a:r>
            <a:r>
              <a:rPr lang="en-IN" sz="1200" dirty="0"/>
              <a:t>().</a:t>
            </a:r>
            <a:r>
              <a:rPr lang="en-IN" sz="1200" dirty="0" err="1"/>
              <a:t>isEmpty</a:t>
            </a:r>
            <a:r>
              <a:rPr lang="en-IN" sz="1200" dirty="0"/>
              <a:t>()) {</a:t>
            </a:r>
            <a:br>
              <a:rPr lang="en-IN" sz="1200" dirty="0"/>
            </a:br>
            <a:r>
              <a:rPr lang="en-IN" sz="1200" dirty="0"/>
              <a:t>            try {</a:t>
            </a:r>
            <a:br>
              <a:rPr lang="en-IN" sz="1200" dirty="0"/>
            </a:br>
            <a:r>
              <a:rPr lang="en-IN" sz="1200" dirty="0"/>
              <a:t>                String query = "DELETE FROM </a:t>
            </a:r>
            <a:r>
              <a:rPr lang="en-IN" sz="1200" dirty="0" err="1"/>
              <a:t>blooms_level</a:t>
            </a:r>
            <a:r>
              <a:rPr lang="en-IN" sz="1200" dirty="0"/>
              <a:t> WHERE </a:t>
            </a:r>
            <a:r>
              <a:rPr lang="en-IN" sz="1200" dirty="0" err="1"/>
              <a:t>bloom_code</a:t>
            </a:r>
            <a:r>
              <a:rPr lang="en-IN" sz="1200" dirty="0"/>
              <a:t> = ?";</a:t>
            </a:r>
            <a:br>
              <a:rPr lang="en-IN" sz="1200" dirty="0"/>
            </a:br>
            <a:r>
              <a:rPr lang="en-IN" sz="1200" dirty="0"/>
              <a:t>                </a:t>
            </a:r>
            <a:r>
              <a:rPr lang="en-IN" sz="1200" dirty="0" err="1"/>
              <a:t>PreparedStatement</a:t>
            </a:r>
            <a:r>
              <a:rPr lang="en-IN" sz="1200" dirty="0"/>
              <a:t> </a:t>
            </a:r>
            <a:r>
              <a:rPr lang="en-IN" sz="1200" dirty="0" err="1"/>
              <a:t>pst</a:t>
            </a:r>
            <a:r>
              <a:rPr lang="en-IN" sz="1200" dirty="0"/>
              <a:t> = </a:t>
            </a:r>
            <a:r>
              <a:rPr lang="en-IN" sz="1200" dirty="0" err="1"/>
              <a:t>conn.prepareStatement</a:t>
            </a:r>
            <a:r>
              <a:rPr lang="en-IN" sz="1200" dirty="0"/>
              <a:t>(query);</a:t>
            </a:r>
            <a:br>
              <a:rPr lang="en-IN" sz="1200" dirty="0"/>
            </a:br>
            <a:r>
              <a:rPr lang="en-IN" sz="1200" dirty="0"/>
              <a:t>                </a:t>
            </a:r>
            <a:r>
              <a:rPr lang="en-IN" sz="1200" dirty="0" err="1"/>
              <a:t>pst.setString</a:t>
            </a:r>
            <a:r>
              <a:rPr lang="en-IN" sz="1200" dirty="0"/>
              <a:t>(1, </a:t>
            </a:r>
            <a:r>
              <a:rPr lang="en-IN" sz="1200" dirty="0" err="1"/>
              <a:t>code.trim</a:t>
            </a:r>
            <a:r>
              <a:rPr lang="en-IN" sz="1200" dirty="0"/>
              <a:t>());</a:t>
            </a:r>
            <a:br>
              <a:rPr lang="en-IN" sz="1200" dirty="0"/>
            </a:br>
            <a:br>
              <a:rPr lang="en-IN" sz="1200" dirty="0"/>
            </a:br>
            <a:r>
              <a:rPr lang="en-IN" sz="1200" dirty="0"/>
              <a:t>                int result = </a:t>
            </a:r>
            <a:r>
              <a:rPr lang="en-IN" sz="1200" dirty="0" err="1"/>
              <a:t>pst.executeUpdate</a:t>
            </a:r>
            <a:r>
              <a:rPr lang="en-IN" sz="1200" dirty="0"/>
              <a:t>();</a:t>
            </a:r>
            <a:br>
              <a:rPr lang="en-IN" sz="1200" dirty="0"/>
            </a:br>
            <a:r>
              <a:rPr lang="en-IN" sz="1200" dirty="0"/>
              <a:t>                </a:t>
            </a:r>
            <a:r>
              <a:rPr lang="en-IN" sz="1200" dirty="0" err="1"/>
              <a:t>pst.close</a:t>
            </a:r>
            <a:r>
              <a:rPr lang="en-IN" sz="1200" dirty="0"/>
              <a:t>();</a:t>
            </a:r>
            <a:br>
              <a:rPr lang="en-IN" sz="1200" dirty="0"/>
            </a:br>
            <a:br>
              <a:rPr lang="en-IN" sz="1200" dirty="0"/>
            </a:br>
            <a:r>
              <a:rPr lang="en-IN" sz="1200" dirty="0"/>
              <a:t>                if (result &gt; 0) {</a:t>
            </a:r>
            <a:br>
              <a:rPr lang="en-IN" sz="1200" dirty="0"/>
            </a:br>
            <a:r>
              <a:rPr lang="en-IN" sz="1200" dirty="0"/>
              <a:t>                    </a:t>
            </a:r>
            <a:r>
              <a:rPr lang="en-IN" sz="1200" dirty="0" err="1"/>
              <a:t>JOptionPane.showMessageDialog</a:t>
            </a:r>
            <a:r>
              <a:rPr lang="en-IN" sz="1200" dirty="0"/>
              <a:t>(this, "Deleted Successfully.");</a:t>
            </a:r>
            <a:br>
              <a:rPr lang="en-IN" sz="1200" dirty="0"/>
            </a:br>
            <a:r>
              <a:rPr lang="en-IN" sz="1200" dirty="0"/>
              <a:t>                    </a:t>
            </a:r>
            <a:r>
              <a:rPr lang="en-IN" sz="1200" dirty="0" err="1"/>
              <a:t>viewBlooms</a:t>
            </a:r>
            <a:r>
              <a:rPr lang="en-IN" sz="1200" dirty="0"/>
              <a:t>();</a:t>
            </a:r>
            <a:br>
              <a:rPr lang="en-IN" sz="1200" dirty="0"/>
            </a:br>
            <a:r>
              <a:rPr lang="en-IN" sz="1200" dirty="0"/>
              <a:t>                } else {</a:t>
            </a:r>
            <a:br>
              <a:rPr lang="en-IN" sz="1200" dirty="0"/>
            </a:br>
            <a:r>
              <a:rPr lang="en-IN" sz="1200" dirty="0"/>
              <a:t>                    </a:t>
            </a:r>
            <a:r>
              <a:rPr lang="en-IN" sz="1200" dirty="0" err="1"/>
              <a:t>JOptionPane.showMessageDialog</a:t>
            </a:r>
            <a:r>
              <a:rPr lang="en-IN" sz="1200" dirty="0"/>
              <a:t>(this, "No record found.");</a:t>
            </a:r>
            <a:br>
              <a:rPr lang="en-IN" sz="1200" dirty="0"/>
            </a:br>
            <a:r>
              <a:rPr lang="en-IN" sz="1200" dirty="0"/>
              <a:t>                }</a:t>
            </a:r>
            <a:br>
              <a:rPr lang="en-IN" sz="1200" dirty="0"/>
            </a:br>
            <a:br>
              <a:rPr lang="en-IN" sz="1200" dirty="0"/>
            </a:br>
            <a:r>
              <a:rPr lang="en-IN" sz="1200" dirty="0"/>
              <a:t>            } catch (Exception ex) {</a:t>
            </a:r>
            <a:br>
              <a:rPr lang="en-IN" sz="1200" dirty="0"/>
            </a:br>
            <a:r>
              <a:rPr lang="en-IN" sz="1200" dirty="0"/>
              <a:t>                </a:t>
            </a:r>
            <a:r>
              <a:rPr lang="en-IN" sz="1200" dirty="0" err="1"/>
              <a:t>JOptionPane.showMessageDialog</a:t>
            </a:r>
            <a:r>
              <a:rPr lang="en-IN" sz="1200" dirty="0"/>
              <a:t>(this, "Delete Error: " + ex);</a:t>
            </a:r>
            <a:br>
              <a:rPr lang="en-IN" sz="1200" dirty="0"/>
            </a:br>
            <a:r>
              <a:rPr lang="en-IN" sz="1200" dirty="0"/>
              <a:t>            }</a:t>
            </a:r>
            <a:br>
              <a:rPr lang="en-IN" sz="1200" dirty="0"/>
            </a:br>
            <a:r>
              <a:rPr lang="en-IN" sz="1200" dirty="0"/>
              <a:t>        } }</a:t>
            </a:r>
            <a:br>
              <a:rPr lang="en-IN" sz="1200" dirty="0"/>
            </a:br>
            <a:r>
              <a:rPr lang="en-IN" sz="1200" dirty="0"/>
              <a:t>            </a:t>
            </a:r>
            <a:endParaRPr sz="2400" dirty="0"/>
          </a:p>
        </p:txBody>
      </p:sp>
    </p:spTree>
    <p:extLst>
      <p:ext uri="{BB962C8B-B14F-4D97-AF65-F5344CB8AC3E}">
        <p14:creationId xmlns:p14="http://schemas.microsoft.com/office/powerpoint/2010/main" val="2433325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 sz="2400" dirty="0"/>
              <a:t>Sample Screen Shots</a:t>
            </a:r>
            <a:endParaRPr sz="2400" dirty="0"/>
          </a:p>
        </p:txBody>
      </p:sp>
      <p:sp>
        <p:nvSpPr>
          <p:cNvPr id="102" name="Google Shape;102;p16"/>
          <p:cNvSpPr txBox="1">
            <a:spLocks noGrp="1"/>
          </p:cNvSpPr>
          <p:nvPr>
            <p:ph type="body" idx="1"/>
          </p:nvPr>
        </p:nvSpPr>
        <p:spPr>
          <a:xfrm>
            <a:off x="311700" y="1122556"/>
            <a:ext cx="8520600" cy="3446344"/>
          </a:xfrm>
          <a:prstGeom prst="rect">
            <a:avLst/>
          </a:prstGeom>
          <a:noFill/>
          <a:ln>
            <a:noFill/>
          </a:ln>
        </p:spPr>
        <p:txBody>
          <a:bodyPr spcFirstLastPara="1" wrap="square" lIns="91425" tIns="91425" rIns="91425" bIns="91425" anchor="t" anchorCtr="0">
            <a:normAutofit/>
          </a:bodyPr>
          <a:lstStyle/>
          <a:p>
            <a:pPr marL="0" indent="0">
              <a:spcAft>
                <a:spcPts val="1200"/>
              </a:spcAft>
              <a:buNone/>
            </a:pPr>
            <a:r>
              <a:rPr lang="en-US" sz="1600" dirty="0">
                <a:solidFill>
                  <a:srgbClr val="2B2B2B"/>
                </a:solidFill>
                <a:latin typeface="Roboto"/>
                <a:ea typeface="Roboto"/>
                <a:cs typeface="Roboto"/>
                <a:sym typeface="Roboto"/>
              </a:rPr>
              <a:t>On Loading the window: Already Stored Records in Databases are </a:t>
            </a:r>
            <a:r>
              <a:rPr lang="en-US" sz="1600" b="1" dirty="0">
                <a:solidFill>
                  <a:srgbClr val="2B2B2B"/>
                </a:solidFill>
                <a:latin typeface="Roboto"/>
                <a:ea typeface="Roboto"/>
                <a:cs typeface="Roboto"/>
                <a:sym typeface="Roboto"/>
              </a:rPr>
              <a:t>Displayed</a:t>
            </a:r>
          </a:p>
          <a:p>
            <a:pPr marL="0" indent="0">
              <a:spcAft>
                <a:spcPts val="1200"/>
              </a:spcAft>
              <a:buNone/>
            </a:pPr>
            <a:endParaRPr lang="en-US" sz="1600" dirty="0">
              <a:solidFill>
                <a:srgbClr val="2B2B2B"/>
              </a:solidFill>
              <a:latin typeface="Roboto"/>
              <a:ea typeface="Roboto"/>
              <a:cs typeface="Roboto"/>
              <a:sym typeface="Roboto"/>
            </a:endParaRPr>
          </a:p>
          <a:p>
            <a:pPr marL="0" lvl="0" indent="0" algn="l" rtl="0">
              <a:lnSpc>
                <a:spcPct val="115000"/>
              </a:lnSpc>
              <a:spcBef>
                <a:spcPts val="0"/>
              </a:spcBef>
              <a:spcAft>
                <a:spcPts val="1200"/>
              </a:spcAft>
              <a:buSzPts val="1800"/>
              <a:buNone/>
            </a:pPr>
            <a:endParaRPr dirty="0"/>
          </a:p>
        </p:txBody>
      </p:sp>
      <p:pic>
        <p:nvPicPr>
          <p:cNvPr id="2" name="Picture 1">
            <a:extLst>
              <a:ext uri="{FF2B5EF4-FFF2-40B4-BE49-F238E27FC236}">
                <a16:creationId xmlns:a16="http://schemas.microsoft.com/office/drawing/2014/main" id="{52BEC828-EFBD-1437-787E-5CD68B743E34}"/>
              </a:ext>
            </a:extLst>
          </p:cNvPr>
          <p:cNvPicPr>
            <a:picLocks noChangeAspect="1"/>
          </p:cNvPicPr>
          <p:nvPr/>
        </p:nvPicPr>
        <p:blipFill>
          <a:blip r:embed="rId3"/>
          <a:stretch>
            <a:fillRect/>
          </a:stretch>
        </p:blipFill>
        <p:spPr>
          <a:xfrm>
            <a:off x="1471960" y="1687551"/>
            <a:ext cx="5099825" cy="28813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616E05E1-CE53-86A9-A8AD-699A5565D75F}"/>
            </a:ext>
          </a:extLst>
        </p:cNvPr>
        <p:cNvGrpSpPr/>
        <p:nvPr/>
      </p:nvGrpSpPr>
      <p:grpSpPr>
        <a:xfrm>
          <a:off x="0" y="0"/>
          <a:ext cx="0" cy="0"/>
          <a:chOff x="0" y="0"/>
          <a:chExt cx="0" cy="0"/>
        </a:xfrm>
      </p:grpSpPr>
      <p:sp>
        <p:nvSpPr>
          <p:cNvPr id="101" name="Google Shape;101;p16">
            <a:extLst>
              <a:ext uri="{FF2B5EF4-FFF2-40B4-BE49-F238E27FC236}">
                <a16:creationId xmlns:a16="http://schemas.microsoft.com/office/drawing/2014/main" id="{A2D83B89-141D-884E-E5B6-177FBD4062F0}"/>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IN" sz="2400" dirty="0"/>
              <a:t>Sample Screen Shots</a:t>
            </a:r>
          </a:p>
        </p:txBody>
      </p:sp>
      <p:sp>
        <p:nvSpPr>
          <p:cNvPr id="102" name="Google Shape;102;p16">
            <a:extLst>
              <a:ext uri="{FF2B5EF4-FFF2-40B4-BE49-F238E27FC236}">
                <a16:creationId xmlns:a16="http://schemas.microsoft.com/office/drawing/2014/main" id="{2D35E390-6134-95C0-9B4A-FB911EEA4B2C}"/>
              </a:ext>
            </a:extLst>
          </p:cNvPr>
          <p:cNvSpPr txBox="1">
            <a:spLocks noGrp="1"/>
          </p:cNvSpPr>
          <p:nvPr>
            <p:ph type="body" idx="1"/>
          </p:nvPr>
        </p:nvSpPr>
        <p:spPr>
          <a:xfrm>
            <a:off x="311700" y="1122556"/>
            <a:ext cx="8520600" cy="3446344"/>
          </a:xfrm>
          <a:prstGeom prst="rect">
            <a:avLst/>
          </a:prstGeom>
          <a:noFill/>
          <a:ln>
            <a:noFill/>
          </a:ln>
        </p:spPr>
        <p:txBody>
          <a:bodyPr spcFirstLastPara="1" wrap="square" lIns="91425" tIns="91425" rIns="91425" bIns="91425" anchor="t" anchorCtr="0">
            <a:normAutofit/>
          </a:bodyPr>
          <a:lstStyle/>
          <a:p>
            <a:pPr marL="0" indent="0">
              <a:spcAft>
                <a:spcPts val="1200"/>
              </a:spcAft>
              <a:buNone/>
            </a:pPr>
            <a:r>
              <a:rPr lang="en-US" sz="1600" b="1" dirty="0">
                <a:solidFill>
                  <a:srgbClr val="2B2B2B"/>
                </a:solidFill>
                <a:latin typeface="Roboto"/>
                <a:ea typeface="Roboto"/>
                <a:cs typeface="Roboto"/>
                <a:sym typeface="Roboto"/>
              </a:rPr>
              <a:t>ADDING</a:t>
            </a:r>
            <a:r>
              <a:rPr lang="en-US" sz="1600" dirty="0">
                <a:solidFill>
                  <a:srgbClr val="2B2B2B"/>
                </a:solidFill>
                <a:latin typeface="Roboto"/>
                <a:ea typeface="Roboto"/>
                <a:cs typeface="Roboto"/>
                <a:sym typeface="Roboto"/>
              </a:rPr>
              <a:t> a Record with Bloom Code:B3</a:t>
            </a:r>
          </a:p>
          <a:p>
            <a:pPr marL="0" lvl="0" indent="0" algn="l" rtl="0">
              <a:lnSpc>
                <a:spcPct val="115000"/>
              </a:lnSpc>
              <a:spcBef>
                <a:spcPts val="0"/>
              </a:spcBef>
              <a:spcAft>
                <a:spcPts val="1200"/>
              </a:spcAft>
              <a:buSzPts val="1800"/>
              <a:buNone/>
            </a:pPr>
            <a:endParaRPr dirty="0"/>
          </a:p>
        </p:txBody>
      </p:sp>
      <p:pic>
        <p:nvPicPr>
          <p:cNvPr id="3" name="Picture 2">
            <a:extLst>
              <a:ext uri="{FF2B5EF4-FFF2-40B4-BE49-F238E27FC236}">
                <a16:creationId xmlns:a16="http://schemas.microsoft.com/office/drawing/2014/main" id="{1175866F-D0AF-2FB7-98E2-A25CDF7C04A9}"/>
              </a:ext>
            </a:extLst>
          </p:cNvPr>
          <p:cNvPicPr>
            <a:picLocks noChangeAspect="1"/>
          </p:cNvPicPr>
          <p:nvPr/>
        </p:nvPicPr>
        <p:blipFill>
          <a:blip r:embed="rId3"/>
          <a:stretch>
            <a:fillRect/>
          </a:stretch>
        </p:blipFill>
        <p:spPr>
          <a:xfrm>
            <a:off x="1457564" y="1657815"/>
            <a:ext cx="5574665" cy="2911085"/>
          </a:xfrm>
          <a:prstGeom prst="rect">
            <a:avLst/>
          </a:prstGeom>
        </p:spPr>
      </p:pic>
    </p:spTree>
    <p:extLst>
      <p:ext uri="{BB962C8B-B14F-4D97-AF65-F5344CB8AC3E}">
        <p14:creationId xmlns:p14="http://schemas.microsoft.com/office/powerpoint/2010/main" val="672444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B84E7C26-0D02-3315-4340-DEF7A7DB088F}"/>
            </a:ext>
          </a:extLst>
        </p:cNvPr>
        <p:cNvGrpSpPr/>
        <p:nvPr/>
      </p:nvGrpSpPr>
      <p:grpSpPr>
        <a:xfrm>
          <a:off x="0" y="0"/>
          <a:ext cx="0" cy="0"/>
          <a:chOff x="0" y="0"/>
          <a:chExt cx="0" cy="0"/>
        </a:xfrm>
      </p:grpSpPr>
      <p:sp>
        <p:nvSpPr>
          <p:cNvPr id="101" name="Google Shape;101;p16">
            <a:extLst>
              <a:ext uri="{FF2B5EF4-FFF2-40B4-BE49-F238E27FC236}">
                <a16:creationId xmlns:a16="http://schemas.microsoft.com/office/drawing/2014/main" id="{6A09F2B3-1DC8-29FC-3C3C-B17A4BEC3432}"/>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 sz="2400" dirty="0"/>
              <a:t>Sample Screen Shots</a:t>
            </a:r>
            <a:endParaRPr sz="2400" dirty="0"/>
          </a:p>
        </p:txBody>
      </p:sp>
      <p:sp>
        <p:nvSpPr>
          <p:cNvPr id="102" name="Google Shape;102;p16">
            <a:extLst>
              <a:ext uri="{FF2B5EF4-FFF2-40B4-BE49-F238E27FC236}">
                <a16:creationId xmlns:a16="http://schemas.microsoft.com/office/drawing/2014/main" id="{5409D3AD-539B-2063-51FD-551C2C4FDE92}"/>
              </a:ext>
            </a:extLst>
          </p:cNvPr>
          <p:cNvSpPr txBox="1">
            <a:spLocks noGrp="1"/>
          </p:cNvSpPr>
          <p:nvPr>
            <p:ph type="body" idx="1"/>
          </p:nvPr>
        </p:nvSpPr>
        <p:spPr>
          <a:xfrm>
            <a:off x="311700" y="1122556"/>
            <a:ext cx="8520600" cy="3446344"/>
          </a:xfrm>
          <a:prstGeom prst="rect">
            <a:avLst/>
          </a:prstGeom>
          <a:noFill/>
          <a:ln>
            <a:noFill/>
          </a:ln>
        </p:spPr>
        <p:txBody>
          <a:bodyPr spcFirstLastPara="1" wrap="square" lIns="91425" tIns="91425" rIns="91425" bIns="91425" anchor="t" anchorCtr="0">
            <a:normAutofit/>
          </a:bodyPr>
          <a:lstStyle/>
          <a:p>
            <a:pPr marL="0" indent="0">
              <a:spcAft>
                <a:spcPts val="1200"/>
              </a:spcAft>
              <a:buNone/>
            </a:pPr>
            <a:r>
              <a:rPr lang="en-US" sz="1600" b="1" dirty="0">
                <a:solidFill>
                  <a:srgbClr val="2B2B2B"/>
                </a:solidFill>
                <a:latin typeface="Roboto"/>
                <a:ea typeface="Roboto"/>
                <a:cs typeface="Roboto"/>
                <a:sym typeface="Roboto"/>
              </a:rPr>
              <a:t>Updated</a:t>
            </a:r>
            <a:r>
              <a:rPr lang="en-US" sz="1600" dirty="0">
                <a:solidFill>
                  <a:srgbClr val="2B2B2B"/>
                </a:solidFill>
                <a:latin typeface="Roboto"/>
                <a:ea typeface="Roboto"/>
                <a:cs typeface="Roboto"/>
                <a:sym typeface="Roboto"/>
              </a:rPr>
              <a:t> a Record Description yy9999 is updated with Basic level</a:t>
            </a:r>
          </a:p>
          <a:p>
            <a:pPr marL="0" indent="0">
              <a:spcAft>
                <a:spcPts val="1200"/>
              </a:spcAft>
              <a:buNone/>
            </a:pPr>
            <a:endParaRPr lang="en-US" sz="1600" dirty="0">
              <a:solidFill>
                <a:srgbClr val="2B2B2B"/>
              </a:solidFill>
              <a:latin typeface="Roboto"/>
              <a:ea typeface="Roboto"/>
              <a:cs typeface="Roboto"/>
              <a:sym typeface="Roboto"/>
            </a:endParaRPr>
          </a:p>
          <a:p>
            <a:pPr marL="0" lvl="0" indent="0" algn="l" rtl="0">
              <a:lnSpc>
                <a:spcPct val="115000"/>
              </a:lnSpc>
              <a:spcBef>
                <a:spcPts val="0"/>
              </a:spcBef>
              <a:spcAft>
                <a:spcPts val="1200"/>
              </a:spcAft>
              <a:buSzPts val="1800"/>
              <a:buNone/>
            </a:pPr>
            <a:endParaRPr dirty="0"/>
          </a:p>
        </p:txBody>
      </p:sp>
      <p:pic>
        <p:nvPicPr>
          <p:cNvPr id="6" name="Picture 5">
            <a:extLst>
              <a:ext uri="{FF2B5EF4-FFF2-40B4-BE49-F238E27FC236}">
                <a16:creationId xmlns:a16="http://schemas.microsoft.com/office/drawing/2014/main" id="{604D89C1-6571-F49F-24F5-21714E1C79EF}"/>
              </a:ext>
            </a:extLst>
          </p:cNvPr>
          <p:cNvPicPr>
            <a:picLocks noChangeAspect="1"/>
          </p:cNvPicPr>
          <p:nvPr/>
        </p:nvPicPr>
        <p:blipFill>
          <a:blip r:embed="rId3"/>
          <a:stretch>
            <a:fillRect/>
          </a:stretch>
        </p:blipFill>
        <p:spPr>
          <a:xfrm>
            <a:off x="1531907" y="1692569"/>
            <a:ext cx="5574665" cy="3080153"/>
          </a:xfrm>
          <a:prstGeom prst="rect">
            <a:avLst/>
          </a:prstGeom>
        </p:spPr>
      </p:pic>
    </p:spTree>
    <p:extLst>
      <p:ext uri="{BB962C8B-B14F-4D97-AF65-F5344CB8AC3E}">
        <p14:creationId xmlns:p14="http://schemas.microsoft.com/office/powerpoint/2010/main" val="3445849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BC9E4A2E-C535-81AC-F908-7BED812B44E0}"/>
            </a:ext>
          </a:extLst>
        </p:cNvPr>
        <p:cNvGrpSpPr/>
        <p:nvPr/>
      </p:nvGrpSpPr>
      <p:grpSpPr>
        <a:xfrm>
          <a:off x="0" y="0"/>
          <a:ext cx="0" cy="0"/>
          <a:chOff x="0" y="0"/>
          <a:chExt cx="0" cy="0"/>
        </a:xfrm>
      </p:grpSpPr>
      <p:sp>
        <p:nvSpPr>
          <p:cNvPr id="101" name="Google Shape;101;p16">
            <a:extLst>
              <a:ext uri="{FF2B5EF4-FFF2-40B4-BE49-F238E27FC236}">
                <a16:creationId xmlns:a16="http://schemas.microsoft.com/office/drawing/2014/main" id="{C1DAF776-05B0-0A5A-F36B-8B549884ADB3}"/>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 sz="2400" dirty="0"/>
              <a:t>Sample Screen Shots</a:t>
            </a:r>
            <a:endParaRPr sz="2400" dirty="0"/>
          </a:p>
        </p:txBody>
      </p:sp>
      <p:sp>
        <p:nvSpPr>
          <p:cNvPr id="102" name="Google Shape;102;p16">
            <a:extLst>
              <a:ext uri="{FF2B5EF4-FFF2-40B4-BE49-F238E27FC236}">
                <a16:creationId xmlns:a16="http://schemas.microsoft.com/office/drawing/2014/main" id="{79720BED-4897-FE9C-75CC-2FF04DE4DF99}"/>
              </a:ext>
            </a:extLst>
          </p:cNvPr>
          <p:cNvSpPr txBox="1">
            <a:spLocks noGrp="1"/>
          </p:cNvSpPr>
          <p:nvPr>
            <p:ph type="body" idx="1"/>
          </p:nvPr>
        </p:nvSpPr>
        <p:spPr>
          <a:xfrm>
            <a:off x="311700" y="1122556"/>
            <a:ext cx="8520600" cy="3446344"/>
          </a:xfrm>
          <a:prstGeom prst="rect">
            <a:avLst/>
          </a:prstGeom>
          <a:noFill/>
          <a:ln>
            <a:noFill/>
          </a:ln>
        </p:spPr>
        <p:txBody>
          <a:bodyPr spcFirstLastPara="1" wrap="square" lIns="91425" tIns="91425" rIns="91425" bIns="91425" anchor="t" anchorCtr="0">
            <a:normAutofit/>
          </a:bodyPr>
          <a:lstStyle/>
          <a:p>
            <a:pPr marL="0" indent="0">
              <a:spcAft>
                <a:spcPts val="1200"/>
              </a:spcAft>
              <a:buNone/>
            </a:pPr>
            <a:r>
              <a:rPr lang="en-US" sz="1600" b="1" dirty="0">
                <a:solidFill>
                  <a:srgbClr val="2B2B2B"/>
                </a:solidFill>
                <a:latin typeface="Roboto"/>
                <a:ea typeface="Roboto"/>
                <a:cs typeface="Roboto"/>
                <a:sym typeface="Roboto"/>
              </a:rPr>
              <a:t>Delete: </a:t>
            </a:r>
            <a:endParaRPr b="1" dirty="0"/>
          </a:p>
        </p:txBody>
      </p:sp>
      <p:pic>
        <p:nvPicPr>
          <p:cNvPr id="2" name="Picture 1">
            <a:extLst>
              <a:ext uri="{FF2B5EF4-FFF2-40B4-BE49-F238E27FC236}">
                <a16:creationId xmlns:a16="http://schemas.microsoft.com/office/drawing/2014/main" id="{646887CE-A006-2213-5CE0-552DB0DEA660}"/>
              </a:ext>
            </a:extLst>
          </p:cNvPr>
          <p:cNvPicPr>
            <a:picLocks noChangeAspect="1"/>
          </p:cNvPicPr>
          <p:nvPr/>
        </p:nvPicPr>
        <p:blipFill>
          <a:blip r:embed="rId3"/>
          <a:stretch>
            <a:fillRect/>
          </a:stretch>
        </p:blipFill>
        <p:spPr>
          <a:xfrm>
            <a:off x="1376797" y="1683708"/>
            <a:ext cx="5544394" cy="3078480"/>
          </a:xfrm>
          <a:prstGeom prst="rect">
            <a:avLst/>
          </a:prstGeom>
        </p:spPr>
      </p:pic>
    </p:spTree>
    <p:extLst>
      <p:ext uri="{BB962C8B-B14F-4D97-AF65-F5344CB8AC3E}">
        <p14:creationId xmlns:p14="http://schemas.microsoft.com/office/powerpoint/2010/main" val="3208708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325EE305-FFB4-034E-D804-695699E49AA1}"/>
            </a:ext>
          </a:extLst>
        </p:cNvPr>
        <p:cNvGrpSpPr/>
        <p:nvPr/>
      </p:nvGrpSpPr>
      <p:grpSpPr>
        <a:xfrm>
          <a:off x="0" y="0"/>
          <a:ext cx="0" cy="0"/>
          <a:chOff x="0" y="0"/>
          <a:chExt cx="0" cy="0"/>
        </a:xfrm>
      </p:grpSpPr>
      <p:sp>
        <p:nvSpPr>
          <p:cNvPr id="101" name="Google Shape;101;p16">
            <a:extLst>
              <a:ext uri="{FF2B5EF4-FFF2-40B4-BE49-F238E27FC236}">
                <a16:creationId xmlns:a16="http://schemas.microsoft.com/office/drawing/2014/main" id="{60231FF9-D6DD-BE82-F6F9-346D53BD2F64}"/>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 sz="2400" dirty="0"/>
              <a:t>Sample Screen Shots</a:t>
            </a:r>
            <a:endParaRPr sz="2400" dirty="0"/>
          </a:p>
        </p:txBody>
      </p:sp>
      <p:sp>
        <p:nvSpPr>
          <p:cNvPr id="102" name="Google Shape;102;p16">
            <a:extLst>
              <a:ext uri="{FF2B5EF4-FFF2-40B4-BE49-F238E27FC236}">
                <a16:creationId xmlns:a16="http://schemas.microsoft.com/office/drawing/2014/main" id="{D0AA4C13-3700-0141-78DE-E62A0BFBED3A}"/>
              </a:ext>
            </a:extLst>
          </p:cNvPr>
          <p:cNvSpPr txBox="1">
            <a:spLocks noGrp="1"/>
          </p:cNvSpPr>
          <p:nvPr>
            <p:ph type="body" idx="1"/>
          </p:nvPr>
        </p:nvSpPr>
        <p:spPr>
          <a:xfrm>
            <a:off x="311700" y="1122556"/>
            <a:ext cx="8520600" cy="3446344"/>
          </a:xfrm>
          <a:prstGeom prst="rect">
            <a:avLst/>
          </a:prstGeom>
          <a:noFill/>
          <a:ln>
            <a:noFill/>
          </a:ln>
        </p:spPr>
        <p:txBody>
          <a:bodyPr spcFirstLastPara="1" wrap="square" lIns="91425" tIns="91425" rIns="91425" bIns="91425" anchor="t" anchorCtr="0">
            <a:normAutofit/>
          </a:bodyPr>
          <a:lstStyle/>
          <a:p>
            <a:pPr marL="0" indent="0">
              <a:spcAft>
                <a:spcPts val="1200"/>
              </a:spcAft>
              <a:buNone/>
            </a:pPr>
            <a:r>
              <a:rPr lang="en-US" sz="1600" dirty="0">
                <a:solidFill>
                  <a:srgbClr val="2B2B2B"/>
                </a:solidFill>
                <a:latin typeface="Roboto"/>
                <a:ea typeface="Roboto"/>
                <a:cs typeface="Roboto"/>
                <a:sym typeface="Roboto"/>
              </a:rPr>
              <a:t>After Deleted a record: </a:t>
            </a:r>
            <a:endParaRPr dirty="0"/>
          </a:p>
        </p:txBody>
      </p:sp>
      <p:pic>
        <p:nvPicPr>
          <p:cNvPr id="3" name="Picture 2">
            <a:extLst>
              <a:ext uri="{FF2B5EF4-FFF2-40B4-BE49-F238E27FC236}">
                <a16:creationId xmlns:a16="http://schemas.microsoft.com/office/drawing/2014/main" id="{EB785343-9195-D6AA-1119-D52D885B9BD9}"/>
              </a:ext>
            </a:extLst>
          </p:cNvPr>
          <p:cNvPicPr>
            <a:picLocks noChangeAspect="1"/>
          </p:cNvPicPr>
          <p:nvPr/>
        </p:nvPicPr>
        <p:blipFill>
          <a:blip r:embed="rId3"/>
          <a:stretch>
            <a:fillRect/>
          </a:stretch>
        </p:blipFill>
        <p:spPr>
          <a:xfrm>
            <a:off x="1212238" y="1665249"/>
            <a:ext cx="5574665" cy="2903652"/>
          </a:xfrm>
          <a:prstGeom prst="rect">
            <a:avLst/>
          </a:prstGeom>
        </p:spPr>
      </p:pic>
    </p:spTree>
    <p:extLst>
      <p:ext uri="{BB962C8B-B14F-4D97-AF65-F5344CB8AC3E}">
        <p14:creationId xmlns:p14="http://schemas.microsoft.com/office/powerpoint/2010/main" val="295709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a:t>
            </a:r>
            <a:endParaRPr/>
          </a:p>
        </p:txBody>
      </p:sp>
      <p:sp>
        <p:nvSpPr>
          <p:cNvPr id="108" name="Google Shape;108;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Bloom's Level Setting module provides an easy-to-use interface for managing Bloom's taxonomy levels, which are crucial in outcome-based curriculum design. This application fulfills the CRUD functionalities and demonstrates practical application development using Java Swing and SQLite. By integrating this module with other OBE modules, the university can track and assess learning outcomes more effectively and implement OBE standards at every academic level.</a:t>
            </a:r>
            <a:endParaRPr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3248721" y="2081562"/>
            <a:ext cx="2483005" cy="617034"/>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 dirty="0"/>
              <a:t>  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Introduction to Project</a:t>
            </a:r>
            <a:endParaRPr dirty="0"/>
          </a:p>
        </p:txBody>
      </p:sp>
      <p:sp>
        <p:nvSpPr>
          <p:cNvPr id="64" name="Google Shape;64;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marR="42545" indent="0" algn="just">
              <a:lnSpc>
                <a:spcPct val="107000"/>
              </a:lnSpc>
              <a:spcAft>
                <a:spcPts val="410"/>
              </a:spcAft>
              <a:buNone/>
            </a:pPr>
            <a:r>
              <a:rPr lang="en-IN" sz="1800" kern="100" dirty="0">
                <a:solidFill>
                  <a:srgbClr val="000000"/>
                </a:solidFill>
                <a:effectLst/>
                <a:latin typeface="Calibri" panose="020F0502020204030204" pitchFamily="34" charset="0"/>
                <a:ea typeface="Times New Roman" panose="02020603050405020304" pitchFamily="18" charset="0"/>
              </a:rPr>
              <a:t>SRM University-AP is implementing the Outcome Based Education (OBE) system to improve educational effectiveness by aligning curriculum and assessments with intended outcomes. As part of this initiative, various modules are being developed to manage academic entities. I have been assigned the “Blooms Level Setting” module and developed a Windows application using Java AWT/Swing and SQLite to perform CRUD (Create, Retrieve, Update, Delete) operations.</a:t>
            </a: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Architecture Diagram</a:t>
            </a:r>
            <a:endParaRPr dirty="0"/>
          </a:p>
        </p:txBody>
      </p:sp>
      <p:sp>
        <p:nvSpPr>
          <p:cNvPr id="70" name="Google Shape;70;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3E80702-6746-C8CC-AF6D-9FE6D98D8BCD}"/>
                  </a:ext>
                </a:extLst>
              </p14:cNvPr>
              <p14:cNvContentPartPr/>
              <p14:nvPr/>
            </p14:nvContentPartPr>
            <p14:xfrm>
              <a:off x="6051105" y="2943700"/>
              <a:ext cx="1048320" cy="360"/>
            </p14:xfrm>
          </p:contentPart>
        </mc:Choice>
        <mc:Fallback xmlns="">
          <p:pic>
            <p:nvPicPr>
              <p:cNvPr id="3" name="Ink 2">
                <a:extLst>
                  <a:ext uri="{FF2B5EF4-FFF2-40B4-BE49-F238E27FC236}">
                    <a16:creationId xmlns:a16="http://schemas.microsoft.com/office/drawing/2014/main" id="{33E80702-6746-C8CC-AF6D-9FE6D98D8BCD}"/>
                  </a:ext>
                </a:extLst>
              </p:cNvPr>
              <p:cNvPicPr/>
              <p:nvPr/>
            </p:nvPicPr>
            <p:blipFill>
              <a:blip r:embed="rId5"/>
              <a:stretch>
                <a:fillRect/>
              </a:stretch>
            </p:blipFill>
            <p:spPr>
              <a:xfrm>
                <a:off x="6042465" y="2935060"/>
                <a:ext cx="1065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1D14387-0767-D502-9F2E-4286E664CAB9}"/>
                  </a:ext>
                </a:extLst>
              </p14:cNvPr>
              <p14:cNvContentPartPr/>
              <p14:nvPr/>
            </p14:nvContentPartPr>
            <p14:xfrm>
              <a:off x="6036345" y="2950900"/>
              <a:ext cx="720" cy="974520"/>
            </p14:xfrm>
          </p:contentPart>
        </mc:Choice>
        <mc:Fallback xmlns="">
          <p:pic>
            <p:nvPicPr>
              <p:cNvPr id="6" name="Ink 5">
                <a:extLst>
                  <a:ext uri="{FF2B5EF4-FFF2-40B4-BE49-F238E27FC236}">
                    <a16:creationId xmlns:a16="http://schemas.microsoft.com/office/drawing/2014/main" id="{21D14387-0767-D502-9F2E-4286E664CAB9}"/>
                  </a:ext>
                </a:extLst>
              </p:cNvPr>
              <p:cNvPicPr/>
              <p:nvPr/>
            </p:nvPicPr>
            <p:blipFill>
              <a:blip r:embed="rId7"/>
              <a:stretch>
                <a:fillRect/>
              </a:stretch>
            </p:blipFill>
            <p:spPr>
              <a:xfrm>
                <a:off x="6018345" y="2942260"/>
                <a:ext cx="36000" cy="992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64A15A0-A7AC-41FC-F12A-2F0FBFEB09D4}"/>
                  </a:ext>
                </a:extLst>
              </p14:cNvPr>
              <p14:cNvContentPartPr/>
              <p14:nvPr/>
            </p14:nvContentPartPr>
            <p14:xfrm>
              <a:off x="6043905" y="3932620"/>
              <a:ext cx="1071000" cy="720"/>
            </p14:xfrm>
          </p:contentPart>
        </mc:Choice>
        <mc:Fallback xmlns="">
          <p:pic>
            <p:nvPicPr>
              <p:cNvPr id="8" name="Ink 7">
                <a:extLst>
                  <a:ext uri="{FF2B5EF4-FFF2-40B4-BE49-F238E27FC236}">
                    <a16:creationId xmlns:a16="http://schemas.microsoft.com/office/drawing/2014/main" id="{464A15A0-A7AC-41FC-F12A-2F0FBFEB09D4}"/>
                  </a:ext>
                </a:extLst>
              </p:cNvPr>
              <p:cNvPicPr/>
              <p:nvPr/>
            </p:nvPicPr>
            <p:blipFill>
              <a:blip r:embed="rId9"/>
              <a:stretch>
                <a:fillRect/>
              </a:stretch>
            </p:blipFill>
            <p:spPr>
              <a:xfrm>
                <a:off x="6034905" y="3914620"/>
                <a:ext cx="1088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62AAE733-26F6-DA1E-2971-DD63708730FD}"/>
                  </a:ext>
                </a:extLst>
              </p14:cNvPr>
              <p14:cNvContentPartPr/>
              <p14:nvPr/>
            </p14:nvContentPartPr>
            <p14:xfrm>
              <a:off x="7121745" y="2913820"/>
              <a:ext cx="7560" cy="1011600"/>
            </p14:xfrm>
          </p:contentPart>
        </mc:Choice>
        <mc:Fallback xmlns="">
          <p:pic>
            <p:nvPicPr>
              <p:cNvPr id="11" name="Ink 10">
                <a:extLst>
                  <a:ext uri="{FF2B5EF4-FFF2-40B4-BE49-F238E27FC236}">
                    <a16:creationId xmlns:a16="http://schemas.microsoft.com/office/drawing/2014/main" id="{62AAE733-26F6-DA1E-2971-DD63708730FD}"/>
                  </a:ext>
                </a:extLst>
              </p:cNvPr>
              <p:cNvPicPr/>
              <p:nvPr/>
            </p:nvPicPr>
            <p:blipFill>
              <a:blip r:embed="rId11"/>
              <a:stretch>
                <a:fillRect/>
              </a:stretch>
            </p:blipFill>
            <p:spPr>
              <a:xfrm>
                <a:off x="7113105" y="2905180"/>
                <a:ext cx="25200" cy="1029240"/>
              </a:xfrm>
              <a:prstGeom prst="rect">
                <a:avLst/>
              </a:prstGeom>
            </p:spPr>
          </p:pic>
        </mc:Fallback>
      </mc:AlternateContent>
      <p:pic>
        <p:nvPicPr>
          <p:cNvPr id="5" name="Picture 4">
            <a:extLst>
              <a:ext uri="{FF2B5EF4-FFF2-40B4-BE49-F238E27FC236}">
                <a16:creationId xmlns:a16="http://schemas.microsoft.com/office/drawing/2014/main" id="{16785DEA-1B7A-30B5-4818-0E2936CBD4AB}"/>
              </a:ext>
            </a:extLst>
          </p:cNvPr>
          <p:cNvPicPr>
            <a:picLocks noChangeAspect="1"/>
          </p:cNvPicPr>
          <p:nvPr/>
        </p:nvPicPr>
        <p:blipFill>
          <a:blip r:embed="rId12"/>
          <a:srcRect l="687" t="1805" r="1387" b="778"/>
          <a:stretch/>
        </p:blipFill>
        <p:spPr>
          <a:xfrm>
            <a:off x="311699" y="1085385"/>
            <a:ext cx="8520599" cy="34834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Module Description</a:t>
            </a:r>
            <a:endParaRPr dirty="0"/>
          </a:p>
        </p:txBody>
      </p:sp>
      <p:sp>
        <p:nvSpPr>
          <p:cNvPr id="77" name="Google Shape;77;p4"/>
          <p:cNvSpPr txBox="1">
            <a:spLocks noGrp="1"/>
          </p:cNvSpPr>
          <p:nvPr>
            <p:ph type="body" idx="1"/>
          </p:nvPr>
        </p:nvSpPr>
        <p:spPr>
          <a:xfrm>
            <a:off x="311700" y="1152475"/>
            <a:ext cx="8520600" cy="3278276"/>
          </a:xfrm>
          <a:prstGeom prst="rect">
            <a:avLst/>
          </a:prstGeom>
          <a:noFill/>
          <a:ln>
            <a:noFill/>
          </a:ln>
        </p:spPr>
        <p:txBody>
          <a:bodyPr spcFirstLastPara="1" wrap="square" lIns="91425" tIns="91425" rIns="91425" bIns="91425" anchor="t" anchorCtr="0">
            <a:normAutofit fontScale="92500"/>
          </a:bodyPr>
          <a:lstStyle/>
          <a:p>
            <a:pPr>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Module Name: </a:t>
            </a:r>
          </a:p>
          <a:p>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Blooms Level Setting Module </a:t>
            </a:r>
          </a:p>
          <a:p>
            <a:pPr>
              <a:buNone/>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This module allows the admin to create, retrieve, update, and delete Bloom’s </a:t>
            </a:r>
          </a:p>
          <a:p>
            <a:pPr marL="114300" indent="0">
              <a:buNone/>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Taxonomy levels. Each level contains a unique code, a descriptive level name, and its description. The data is stored in an SQLite database. This module facilitates the academic team in aligning course outcomes with appropriate Bloom’s levels.</a:t>
            </a:r>
          </a:p>
          <a:p>
            <a:pPr marL="114300" indent="0">
              <a:buNone/>
            </a:pP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Programming Details naming conventions to be used: </a:t>
            </a:r>
          </a:p>
          <a:p>
            <a:pPr>
              <a:buNone/>
            </a:pP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o Class name/activity name: BLOOMSLEVEL </a:t>
            </a:r>
          </a:p>
          <a:p>
            <a:pPr>
              <a:buNone/>
            </a:pP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o Func on/method name : </a:t>
            </a:r>
          </a:p>
          <a:p>
            <a:pPr>
              <a:buNone/>
            </a:pP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                 Create: </a:t>
            </a:r>
            <a:r>
              <a:rPr lang="en-IN" sz="1400" dirty="0" err="1">
                <a:solidFill>
                  <a:schemeClr val="tx1"/>
                </a:solidFill>
                <a:latin typeface="Calibri" panose="020F0502020204030204" pitchFamily="34" charset="0"/>
                <a:ea typeface="Calibri" panose="020F0502020204030204" pitchFamily="34" charset="0"/>
                <a:cs typeface="Calibri" panose="020F0502020204030204" pitchFamily="34" charset="0"/>
              </a:rPr>
              <a:t>addBloom</a:t>
            </a: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a:buNone/>
            </a:pP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                 Update: </a:t>
            </a:r>
            <a:r>
              <a:rPr lang="en-IN" sz="1400" dirty="0" err="1">
                <a:solidFill>
                  <a:schemeClr val="tx1"/>
                </a:solidFill>
                <a:latin typeface="Calibri" panose="020F0502020204030204" pitchFamily="34" charset="0"/>
                <a:ea typeface="Calibri" panose="020F0502020204030204" pitchFamily="34" charset="0"/>
                <a:cs typeface="Calibri" panose="020F0502020204030204" pitchFamily="34" charset="0"/>
              </a:rPr>
              <a:t>updateBloom</a:t>
            </a: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a:buNone/>
            </a:pP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                 Retrieve: </a:t>
            </a:r>
            <a:r>
              <a:rPr lang="en-IN" sz="1400" dirty="0" err="1">
                <a:solidFill>
                  <a:schemeClr val="tx1"/>
                </a:solidFill>
                <a:latin typeface="Calibri" panose="020F0502020204030204" pitchFamily="34" charset="0"/>
                <a:ea typeface="Calibri" panose="020F0502020204030204" pitchFamily="34" charset="0"/>
                <a:cs typeface="Calibri" panose="020F0502020204030204" pitchFamily="34" charset="0"/>
              </a:rPr>
              <a:t>viewBloom</a:t>
            </a: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114300" indent="0">
              <a:buNone/>
            </a:pP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                 Delete: </a:t>
            </a:r>
            <a:r>
              <a:rPr lang="en-IN" sz="1400" dirty="0" err="1">
                <a:solidFill>
                  <a:schemeClr val="tx1"/>
                </a:solidFill>
                <a:latin typeface="Calibri" panose="020F0502020204030204" pitchFamily="34" charset="0"/>
                <a:ea typeface="Calibri" panose="020F0502020204030204" pitchFamily="34" charset="0"/>
                <a:cs typeface="Calibri" panose="020F0502020204030204" pitchFamily="34" charset="0"/>
              </a:rPr>
              <a:t>deleteBloom</a:t>
            </a:r>
            <a:r>
              <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114300" indent="0">
              <a:buNone/>
            </a:pPr>
            <a:endParaRPr lang="en-US" sz="1400" dirty="0">
              <a:solidFill>
                <a:schemeClr val="tx1"/>
              </a:solidFill>
            </a:endParaRPr>
          </a:p>
          <a:p>
            <a:pPr marL="114300" indent="0">
              <a:buNone/>
            </a:pPr>
            <a:endParaRPr lang="en-US" sz="1600" dirty="0"/>
          </a:p>
          <a:p>
            <a:pPr marL="457200" lvl="0" indent="-342900" algn="l" rtl="0">
              <a:lnSpc>
                <a:spcPct val="115000"/>
              </a:lnSpc>
              <a:spcBef>
                <a:spcPts val="0"/>
              </a:spcBef>
              <a:spcAft>
                <a:spcPts val="0"/>
              </a:spcAft>
              <a:buSzPts val="1800"/>
              <a:buChar cha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 sz="2400" dirty="0"/>
              <a:t>Blooms Level Setting:</a:t>
            </a:r>
            <a:r>
              <a:rPr lang="en" sz="2000" dirty="0"/>
              <a:t>Field/table details</a:t>
            </a:r>
            <a:endParaRPr sz="2400" dirty="0"/>
          </a:p>
        </p:txBody>
      </p:sp>
      <p:graphicFrame>
        <p:nvGraphicFramePr>
          <p:cNvPr id="84" name="Google Shape;84;p5"/>
          <p:cNvGraphicFramePr/>
          <p:nvPr>
            <p:extLst>
              <p:ext uri="{D42A27DB-BD31-4B8C-83A1-F6EECF244321}">
                <p14:modId xmlns:p14="http://schemas.microsoft.com/office/powerpoint/2010/main" val="443390758"/>
              </p:ext>
            </p:extLst>
          </p:nvPr>
        </p:nvGraphicFramePr>
        <p:xfrm>
          <a:off x="1509132" y="1538867"/>
          <a:ext cx="5709424" cy="1880840"/>
        </p:xfrm>
        <a:graphic>
          <a:graphicData uri="http://schemas.openxmlformats.org/drawingml/2006/table">
            <a:tbl>
              <a:tblPr>
                <a:noFill/>
                <a:tableStyleId>{535832A5-6BA2-4ECA-8036-809AD3297996}</a:tableStyleId>
              </a:tblPr>
              <a:tblGrid>
                <a:gridCol w="2854712">
                  <a:extLst>
                    <a:ext uri="{9D8B030D-6E8A-4147-A177-3AD203B41FA5}">
                      <a16:colId xmlns:a16="http://schemas.microsoft.com/office/drawing/2014/main" val="20000"/>
                    </a:ext>
                  </a:extLst>
                </a:gridCol>
                <a:gridCol w="2854712">
                  <a:extLst>
                    <a:ext uri="{9D8B030D-6E8A-4147-A177-3AD203B41FA5}">
                      <a16:colId xmlns:a16="http://schemas.microsoft.com/office/drawing/2014/main" val="20001"/>
                    </a:ext>
                  </a:extLst>
                </a:gridCol>
              </a:tblGrid>
              <a:tr h="361220">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t>Field name</a:t>
                      </a:r>
                      <a:endParaRPr sz="1100" b="1" u="none" strike="noStrike" cap="none" dirty="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Data type</a:t>
                      </a:r>
                      <a:endParaRPr sz="1100" b="1" u="none" strike="noStrike" cap="none"/>
                    </a:p>
                  </a:txBody>
                  <a:tcPr marL="63500" marR="63500" marT="63500" marB="63500"/>
                </a:tc>
                <a:extLst>
                  <a:ext uri="{0D108BD9-81ED-4DB2-BD59-A6C34878D82A}">
                    <a16:rowId xmlns:a16="http://schemas.microsoft.com/office/drawing/2014/main" val="10000"/>
                  </a:ext>
                </a:extLst>
              </a:tr>
              <a:tr h="379905">
                <a:tc>
                  <a:txBody>
                    <a:bodyPr/>
                    <a:lstStyle/>
                    <a:p>
                      <a:pPr marL="0" marR="0" lvl="0" indent="0" algn="l" rtl="0">
                        <a:lnSpc>
                          <a:spcPct val="100000"/>
                        </a:lnSpc>
                        <a:spcBef>
                          <a:spcPts val="0"/>
                        </a:spcBef>
                        <a:spcAft>
                          <a:spcPts val="0"/>
                        </a:spcAft>
                        <a:buClr>
                          <a:srgbClr val="000000"/>
                        </a:buClr>
                        <a:buSzPts val="1100"/>
                        <a:buFont typeface="Arial"/>
                        <a:buNone/>
                      </a:pPr>
                      <a:r>
                        <a:rPr lang="en" sz="1200" u="none" strike="noStrike" cap="none" dirty="0"/>
                        <a:t>id</a:t>
                      </a:r>
                      <a:endParaRPr sz="1200" u="none" strike="noStrike" cap="none" dirty="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dirty="0"/>
                        <a:t>integer</a:t>
                      </a:r>
                      <a:endParaRPr sz="1100" u="none" strike="noStrike" cap="none" dirty="0"/>
                    </a:p>
                  </a:txBody>
                  <a:tcPr marL="63500" marR="63500" marT="63500" marB="63500"/>
                </a:tc>
                <a:extLst>
                  <a:ext uri="{0D108BD9-81ED-4DB2-BD59-A6C34878D82A}">
                    <a16:rowId xmlns:a16="http://schemas.microsoft.com/office/drawing/2014/main" val="10001"/>
                  </a:ext>
                </a:extLst>
              </a:tr>
              <a:tr h="379905">
                <a:tc>
                  <a:txBody>
                    <a:bodyPr/>
                    <a:lstStyle/>
                    <a:p>
                      <a:pPr marL="0" marR="0" lvl="0" indent="0" algn="l" rtl="0">
                        <a:lnSpc>
                          <a:spcPct val="100000"/>
                        </a:lnSpc>
                        <a:spcBef>
                          <a:spcPts val="0"/>
                        </a:spcBef>
                        <a:spcAft>
                          <a:spcPts val="0"/>
                        </a:spcAft>
                        <a:buClr>
                          <a:srgbClr val="000000"/>
                        </a:buClr>
                        <a:buSzPts val="1100"/>
                        <a:buFont typeface="Arial"/>
                        <a:buNone/>
                      </a:pPr>
                      <a:r>
                        <a:rPr lang="en-IN" sz="1200" b="0" i="0" u="none" strike="noStrike" cap="none" dirty="0" err="1">
                          <a:solidFill>
                            <a:srgbClr val="000000"/>
                          </a:solidFill>
                          <a:effectLst/>
                          <a:latin typeface="Arial"/>
                          <a:ea typeface="Arial"/>
                          <a:cs typeface="Arial"/>
                          <a:sym typeface="Arial"/>
                        </a:rPr>
                        <a:t>bloom_code</a:t>
                      </a:r>
                      <a:r>
                        <a:rPr lang="en-IN" sz="1200" b="0" i="0" u="none" strike="noStrike" cap="none" dirty="0">
                          <a:solidFill>
                            <a:srgbClr val="000000"/>
                          </a:solidFill>
                          <a:effectLst/>
                          <a:latin typeface="Arial"/>
                          <a:ea typeface="Arial"/>
                          <a:cs typeface="Arial"/>
                          <a:sym typeface="Arial"/>
                        </a:rPr>
                        <a:t> </a:t>
                      </a:r>
                      <a:endParaRPr sz="1050" u="none" strike="noStrike" cap="none" dirty="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dirty="0"/>
                        <a:t>String</a:t>
                      </a:r>
                      <a:endParaRPr sz="1100" u="none" strike="noStrike" cap="none" dirty="0"/>
                    </a:p>
                  </a:txBody>
                  <a:tcPr marL="63500" marR="63500" marT="63500" marB="63500"/>
                </a:tc>
                <a:extLst>
                  <a:ext uri="{0D108BD9-81ED-4DB2-BD59-A6C34878D82A}">
                    <a16:rowId xmlns:a16="http://schemas.microsoft.com/office/drawing/2014/main" val="10002"/>
                  </a:ext>
                </a:extLst>
              </a:tr>
              <a:tr h="379905">
                <a:tc>
                  <a:txBody>
                    <a:bodyPr/>
                    <a:lstStyle/>
                    <a:p>
                      <a:pPr marL="0" marR="0" lvl="0" indent="0" algn="l" rtl="0">
                        <a:lnSpc>
                          <a:spcPct val="100000"/>
                        </a:lnSpc>
                        <a:spcBef>
                          <a:spcPts val="0"/>
                        </a:spcBef>
                        <a:spcAft>
                          <a:spcPts val="0"/>
                        </a:spcAft>
                        <a:buClr>
                          <a:srgbClr val="000000"/>
                        </a:buClr>
                        <a:buSzPts val="1100"/>
                        <a:buFont typeface="Arial"/>
                        <a:buNone/>
                      </a:pPr>
                      <a:r>
                        <a:rPr lang="en-IN" sz="1200" b="0" i="0" u="none" strike="noStrike" cap="none" dirty="0" err="1">
                          <a:solidFill>
                            <a:srgbClr val="000000"/>
                          </a:solidFill>
                          <a:effectLst/>
                          <a:latin typeface="Arial"/>
                          <a:ea typeface="Arial"/>
                          <a:cs typeface="Arial"/>
                          <a:sym typeface="Arial"/>
                        </a:rPr>
                        <a:t>bloom_level</a:t>
                      </a:r>
                      <a:r>
                        <a:rPr lang="en-IN" sz="1200" b="0" i="0" u="none" strike="noStrike" cap="none" dirty="0">
                          <a:solidFill>
                            <a:srgbClr val="000000"/>
                          </a:solidFill>
                          <a:effectLst/>
                          <a:latin typeface="Arial"/>
                          <a:ea typeface="Arial"/>
                          <a:cs typeface="Arial"/>
                          <a:sym typeface="Arial"/>
                        </a:rPr>
                        <a:t> </a:t>
                      </a:r>
                      <a:endParaRPr sz="900" u="none" strike="noStrike" cap="none" dirty="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3"/>
                  </a:ext>
                </a:extLst>
              </a:tr>
              <a:tr h="379905">
                <a:tc>
                  <a:txBody>
                    <a:bodyPr/>
                    <a:lstStyle/>
                    <a:p>
                      <a:pPr marL="0" marR="0" lvl="0" indent="0" algn="l" rtl="0">
                        <a:lnSpc>
                          <a:spcPct val="100000"/>
                        </a:lnSpc>
                        <a:spcBef>
                          <a:spcPts val="0"/>
                        </a:spcBef>
                        <a:spcAft>
                          <a:spcPts val="0"/>
                        </a:spcAft>
                        <a:buClr>
                          <a:srgbClr val="000000"/>
                        </a:buClr>
                        <a:buSzPts val="1100"/>
                        <a:buFont typeface="Arial"/>
                        <a:buNone/>
                      </a:pPr>
                      <a:r>
                        <a:rPr lang="en-IN" sz="1200" b="0" i="0" u="none" strike="noStrike" cap="none" dirty="0" err="1">
                          <a:solidFill>
                            <a:srgbClr val="000000"/>
                          </a:solidFill>
                          <a:effectLst/>
                          <a:latin typeface="Arial"/>
                          <a:ea typeface="Arial"/>
                          <a:cs typeface="Arial"/>
                          <a:sym typeface="Arial"/>
                        </a:rPr>
                        <a:t>bloom_description</a:t>
                      </a:r>
                      <a:r>
                        <a:rPr lang="en-IN" sz="1200" b="0" i="0" u="none" strike="noStrike" cap="none" dirty="0">
                          <a:solidFill>
                            <a:srgbClr val="000000"/>
                          </a:solidFill>
                          <a:effectLst/>
                          <a:latin typeface="Arial"/>
                          <a:ea typeface="Arial"/>
                          <a:cs typeface="Arial"/>
                          <a:sym typeface="Arial"/>
                        </a:rPr>
                        <a:t> </a:t>
                      </a:r>
                      <a:endParaRPr sz="1050" u="none" strike="noStrike" cap="none" dirty="0"/>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dirty="0"/>
                        <a:t>String</a:t>
                      </a:r>
                      <a:endParaRPr sz="1100" u="none" strike="noStrike" cap="none" dirty="0"/>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ct val="39285"/>
              <a:buFont typeface="Arial"/>
              <a:buNone/>
            </a:pPr>
            <a:r>
              <a:rPr lang="en" sz="2400" dirty="0"/>
              <a:t>Blooms Level Setting:Programming Details</a:t>
            </a:r>
            <a:endParaRPr sz="2400" dirty="0"/>
          </a:p>
        </p:txBody>
      </p:sp>
      <p:sp>
        <p:nvSpPr>
          <p:cNvPr id="90" name="Google Shape;90;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sz="1600" b="1" dirty="0">
                <a:solidFill>
                  <a:schemeClr val="dk1"/>
                </a:solidFill>
              </a:rPr>
              <a:t>File name: </a:t>
            </a:r>
            <a:r>
              <a:rPr lang="en-IN" sz="1600" dirty="0">
                <a:solidFill>
                  <a:srgbClr val="000000"/>
                </a:solidFill>
                <a:effectLst/>
                <a:latin typeface="Calibri" panose="020F0502020204030204" pitchFamily="34" charset="0"/>
                <a:ea typeface="Times New Roman" panose="02020603050405020304" pitchFamily="18" charset="0"/>
              </a:rPr>
              <a:t>BLOOMSLEVEL </a:t>
            </a:r>
          </a:p>
          <a:p>
            <a:pPr marL="114300" lvl="0" indent="0" algn="l" rtl="0">
              <a:lnSpc>
                <a:spcPct val="115000"/>
              </a:lnSpc>
              <a:spcBef>
                <a:spcPts val="0"/>
              </a:spcBef>
              <a:spcAft>
                <a:spcPts val="0"/>
              </a:spcAft>
              <a:buClr>
                <a:schemeClr val="dk1"/>
              </a:buClr>
              <a:buSzPts val="1800"/>
              <a:buNone/>
            </a:pPr>
            <a:endParaRPr lang="en" sz="1600" b="1"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600" b="1" dirty="0">
                <a:solidFill>
                  <a:schemeClr val="dk1"/>
                </a:solidFill>
              </a:rPr>
              <a:t>Function/method name</a:t>
            </a:r>
            <a:endParaRPr sz="1600" b="1"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200" b="1" dirty="0">
                <a:solidFill>
                  <a:schemeClr val="dk1"/>
                </a:solidFill>
              </a:rPr>
              <a:t>Create</a:t>
            </a:r>
            <a:r>
              <a:rPr lang="en" b="1" dirty="0">
                <a:solidFill>
                  <a:schemeClr val="dk1"/>
                </a:solidFill>
              </a:rPr>
              <a:t>:</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chemeClr val="tx1"/>
                </a:solidFill>
                <a:latin typeface="Calibri" panose="020F0502020204030204" pitchFamily="34" charset="0"/>
                <a:ea typeface="Calibri" panose="020F0502020204030204" pitchFamily="34" charset="0"/>
                <a:cs typeface="Calibri" panose="020F0502020204030204" pitchFamily="34" charset="0"/>
              </a:rPr>
              <a:t>addBloom</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dirty="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200" b="1" dirty="0">
                <a:solidFill>
                  <a:schemeClr val="dk1"/>
                </a:solidFill>
              </a:rPr>
              <a:t>Update</a:t>
            </a:r>
            <a:r>
              <a:rPr lang="en" b="1" dirty="0">
                <a:solidFill>
                  <a:schemeClr val="dk1"/>
                </a:solidFill>
              </a:rPr>
              <a:t>:</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chemeClr val="tx1"/>
                </a:solidFill>
                <a:latin typeface="Calibri" panose="020F0502020204030204" pitchFamily="34" charset="0"/>
                <a:ea typeface="Calibri" panose="020F0502020204030204" pitchFamily="34" charset="0"/>
                <a:cs typeface="Calibri" panose="020F0502020204030204" pitchFamily="34" charset="0"/>
              </a:rPr>
              <a:t>updateBloom</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914400" lvl="1" indent="-342900" algn="l" rtl="0">
              <a:lnSpc>
                <a:spcPct val="115000"/>
              </a:lnSpc>
              <a:spcBef>
                <a:spcPts val="0"/>
              </a:spcBef>
              <a:spcAft>
                <a:spcPts val="0"/>
              </a:spcAft>
              <a:buClr>
                <a:schemeClr val="dk1"/>
              </a:buClr>
              <a:buSzPts val="1800"/>
              <a:buChar char="○"/>
            </a:pPr>
            <a:r>
              <a:rPr lang="en" sz="1200" b="1" dirty="0">
                <a:solidFill>
                  <a:schemeClr val="dk1"/>
                </a:solidFill>
              </a:rPr>
              <a:t>Retrieve</a:t>
            </a:r>
            <a:r>
              <a:rPr lang="en" b="1" dirty="0">
                <a:solidFill>
                  <a:schemeClr val="dk1"/>
                </a:solidFill>
              </a:rPr>
              <a:t>:</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chemeClr val="tx1"/>
                </a:solidFill>
                <a:latin typeface="Calibri" panose="020F0502020204030204" pitchFamily="34" charset="0"/>
                <a:ea typeface="Calibri" panose="020F0502020204030204" pitchFamily="34" charset="0"/>
                <a:cs typeface="Calibri" panose="020F0502020204030204" pitchFamily="34" charset="0"/>
              </a:rPr>
              <a:t>viewallloom</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914400" lvl="1" indent="-342900" algn="l" rtl="0">
              <a:lnSpc>
                <a:spcPct val="115000"/>
              </a:lnSpc>
              <a:spcBef>
                <a:spcPts val="0"/>
              </a:spcBef>
              <a:spcAft>
                <a:spcPts val="0"/>
              </a:spcAft>
              <a:buClr>
                <a:schemeClr val="dk1"/>
              </a:buClr>
              <a:buSzPts val="1800"/>
              <a:buChar char="○"/>
            </a:pPr>
            <a:r>
              <a:rPr lang="en" sz="1200" b="1" dirty="0">
                <a:solidFill>
                  <a:schemeClr val="dk1"/>
                </a:solidFill>
              </a:rPr>
              <a:t>Delete</a:t>
            </a:r>
            <a:r>
              <a:rPr lang="en" b="1" dirty="0">
                <a:solidFill>
                  <a:schemeClr val="dk1"/>
                </a:solidFill>
              </a:rPr>
              <a:t>:</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chemeClr val="tx1"/>
                </a:solidFill>
                <a:latin typeface="Calibri" panose="020F0502020204030204" pitchFamily="34" charset="0"/>
                <a:ea typeface="Calibri" panose="020F0502020204030204" pitchFamily="34" charset="0"/>
                <a:cs typeface="Calibri" panose="020F0502020204030204" pitchFamily="34" charset="0"/>
              </a:rPr>
              <a:t>deleteBloom</a:t>
            </a:r>
            <a:r>
              <a:rPr lang="en-IN"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1AAB5EB1-6C07-4B03-FD34-5A0D2E2B7A4F}"/>
            </a:ext>
          </a:extLst>
        </p:cNvPr>
        <p:cNvGrpSpPr/>
        <p:nvPr/>
      </p:nvGrpSpPr>
      <p:grpSpPr>
        <a:xfrm>
          <a:off x="0" y="0"/>
          <a:ext cx="0" cy="0"/>
          <a:chOff x="0" y="0"/>
          <a:chExt cx="0" cy="0"/>
        </a:xfrm>
      </p:grpSpPr>
      <p:sp>
        <p:nvSpPr>
          <p:cNvPr id="95" name="Google Shape;95;p15">
            <a:extLst>
              <a:ext uri="{FF2B5EF4-FFF2-40B4-BE49-F238E27FC236}">
                <a16:creationId xmlns:a16="http://schemas.microsoft.com/office/drawing/2014/main" id="{BDCF8D8A-E6DC-1DEA-15F6-A805043EE66E}"/>
              </a:ext>
            </a:extLst>
          </p:cNvPr>
          <p:cNvSpPr txBox="1">
            <a:spLocks noGrp="1"/>
          </p:cNvSpPr>
          <p:nvPr>
            <p:ph type="title"/>
          </p:nvPr>
        </p:nvSpPr>
        <p:spPr>
          <a:xfrm>
            <a:off x="311700" y="445024"/>
            <a:ext cx="8520600" cy="4253355"/>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 sz="2400" dirty="0"/>
              <a:t>Source Code</a:t>
            </a:r>
            <a:br>
              <a:rPr lang="en-IN" sz="2200" dirty="0"/>
            </a:br>
            <a:br>
              <a:rPr lang="en-IN" sz="2200" dirty="0"/>
            </a:br>
            <a:r>
              <a:rPr lang="en-IN" sz="2200" dirty="0"/>
              <a:t>Database connection</a:t>
            </a:r>
            <a:br>
              <a:rPr lang="en-IN" sz="2200" dirty="0"/>
            </a:br>
            <a:r>
              <a:rPr lang="en-IN" sz="2200" dirty="0"/>
              <a:t>      </a:t>
            </a:r>
            <a:br>
              <a:rPr lang="en-IN" sz="2200" dirty="0"/>
            </a:br>
            <a:r>
              <a:rPr lang="en-IN" sz="1350" dirty="0"/>
              <a:t>        </a:t>
            </a:r>
            <a:r>
              <a:rPr lang="en-IN" sz="1200" dirty="0"/>
              <a:t>void </a:t>
            </a:r>
            <a:r>
              <a:rPr lang="en-IN" sz="1200" dirty="0" err="1"/>
              <a:t>connectDB</a:t>
            </a:r>
            <a:r>
              <a:rPr lang="en-IN" sz="1200" dirty="0"/>
              <a:t>() {</a:t>
            </a:r>
            <a:br>
              <a:rPr lang="en-IN" sz="1200" dirty="0"/>
            </a:br>
            <a:r>
              <a:rPr lang="en-IN" sz="1200" dirty="0"/>
              <a:t>        try {</a:t>
            </a:r>
            <a:br>
              <a:rPr lang="en-IN" sz="1200" dirty="0"/>
            </a:br>
            <a:r>
              <a:rPr lang="en-IN" sz="1200" dirty="0"/>
              <a:t>            </a:t>
            </a:r>
            <a:r>
              <a:rPr lang="en-IN" sz="1200" dirty="0" err="1"/>
              <a:t>Class.forName</a:t>
            </a:r>
            <a:r>
              <a:rPr lang="en-IN" sz="1200" dirty="0"/>
              <a:t>("</a:t>
            </a:r>
            <a:r>
              <a:rPr lang="en-IN" sz="1200" dirty="0" err="1"/>
              <a:t>org.sqlite.JDBC</a:t>
            </a:r>
            <a:r>
              <a:rPr lang="en-IN" sz="1200" dirty="0"/>
              <a:t>");</a:t>
            </a:r>
            <a:br>
              <a:rPr lang="en-IN" sz="1200" dirty="0"/>
            </a:br>
            <a:r>
              <a:rPr lang="en-IN" sz="1200" dirty="0"/>
              <a:t>            conn =  </a:t>
            </a:r>
            <a:r>
              <a:rPr lang="en-IN" sz="1200" dirty="0" err="1"/>
              <a:t>DriverManager.getConnection</a:t>
            </a:r>
            <a:r>
              <a:rPr lang="en-IN" sz="1200" dirty="0"/>
              <a:t>("</a:t>
            </a:r>
            <a:r>
              <a:rPr lang="en-IN" sz="1200" dirty="0" err="1"/>
              <a:t>jdbc:sqlite:C</a:t>
            </a:r>
            <a:r>
              <a:rPr lang="en-IN" sz="1200" dirty="0"/>
              <a:t>:/Users/HP/OneDrive/Desktop/SRMAP/Apps/</a:t>
            </a:r>
            <a:r>
              <a:rPr lang="en-IN" sz="1200" dirty="0" err="1"/>
              <a:t>javaapp.db</a:t>
            </a:r>
            <a:r>
              <a:rPr lang="en-IN" sz="1200" dirty="0"/>
              <a:t>");</a:t>
            </a:r>
            <a:br>
              <a:rPr lang="en-IN" sz="1200" dirty="0"/>
            </a:br>
            <a:r>
              <a:rPr lang="en-IN" sz="1200" dirty="0"/>
              <a:t>            </a:t>
            </a:r>
            <a:r>
              <a:rPr lang="en-IN" sz="1200" dirty="0" err="1"/>
              <a:t>System.out.println</a:t>
            </a:r>
            <a:r>
              <a:rPr lang="en-IN" sz="1200" dirty="0"/>
              <a:t>("Connected to DB - </a:t>
            </a:r>
            <a:r>
              <a:rPr lang="en-IN" sz="1200" dirty="0" err="1"/>
              <a:t>LoginFrame</a:t>
            </a:r>
            <a:r>
              <a:rPr lang="en-IN" sz="1200" dirty="0"/>
              <a:t>");</a:t>
            </a:r>
            <a:br>
              <a:rPr lang="en-IN" sz="1200" dirty="0"/>
            </a:br>
            <a:r>
              <a:rPr lang="en-IN" sz="1200" dirty="0"/>
              <a:t>        } catch (Exception e) {</a:t>
            </a:r>
            <a:br>
              <a:rPr lang="en-IN" sz="1200" dirty="0"/>
            </a:br>
            <a:r>
              <a:rPr lang="en-IN" sz="1200" dirty="0"/>
              <a:t>            </a:t>
            </a:r>
            <a:r>
              <a:rPr lang="en-IN" sz="1200" dirty="0" err="1"/>
              <a:t>JOptionPane.showMessageDialog</a:t>
            </a:r>
            <a:r>
              <a:rPr lang="en-IN" sz="1200" dirty="0"/>
              <a:t>(this, "Database Connection Failed: " + e);</a:t>
            </a:r>
            <a:br>
              <a:rPr lang="en-IN" sz="1200" dirty="0"/>
            </a:br>
            <a:r>
              <a:rPr lang="en-IN" sz="1200" dirty="0"/>
              <a:t>        }</a:t>
            </a:r>
            <a:br>
              <a:rPr lang="en-IN" sz="1200" dirty="0"/>
            </a:br>
            <a:r>
              <a:rPr lang="en-IN" sz="2000" dirty="0"/>
              <a:t>    </a:t>
            </a:r>
            <a:r>
              <a:rPr lang="en-IN" sz="1200" dirty="0"/>
              <a:t>}</a:t>
            </a:r>
            <a:br>
              <a:rPr lang="en" sz="2400" dirty="0"/>
            </a:br>
            <a:r>
              <a:rPr lang="en" sz="2400" dirty="0"/>
              <a:t> </a:t>
            </a:r>
            <a:endParaRPr sz="2400" dirty="0"/>
          </a:p>
        </p:txBody>
      </p:sp>
    </p:spTree>
    <p:extLst>
      <p:ext uri="{BB962C8B-B14F-4D97-AF65-F5344CB8AC3E}">
        <p14:creationId xmlns:p14="http://schemas.microsoft.com/office/powerpoint/2010/main" val="114660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9CF84887-5D73-921C-F20F-13F0BB40A385}"/>
            </a:ext>
          </a:extLst>
        </p:cNvPr>
        <p:cNvGrpSpPr/>
        <p:nvPr/>
      </p:nvGrpSpPr>
      <p:grpSpPr>
        <a:xfrm>
          <a:off x="0" y="0"/>
          <a:ext cx="0" cy="0"/>
          <a:chOff x="0" y="0"/>
          <a:chExt cx="0" cy="0"/>
        </a:xfrm>
      </p:grpSpPr>
      <p:sp>
        <p:nvSpPr>
          <p:cNvPr id="95" name="Google Shape;95;p15">
            <a:extLst>
              <a:ext uri="{FF2B5EF4-FFF2-40B4-BE49-F238E27FC236}">
                <a16:creationId xmlns:a16="http://schemas.microsoft.com/office/drawing/2014/main" id="{2543275F-64DD-942D-C1D4-C7F81E059552}"/>
              </a:ext>
            </a:extLst>
          </p:cNvPr>
          <p:cNvSpPr txBox="1">
            <a:spLocks noGrp="1"/>
          </p:cNvSpPr>
          <p:nvPr>
            <p:ph type="title"/>
          </p:nvPr>
        </p:nvSpPr>
        <p:spPr>
          <a:xfrm>
            <a:off x="311700" y="356839"/>
            <a:ext cx="8520600" cy="5062653"/>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sz="2200" dirty="0"/>
              <a:t>Create/Insert</a:t>
            </a:r>
            <a:br>
              <a:rPr lang="en-IN" sz="2200" dirty="0"/>
            </a:br>
            <a:br>
              <a:rPr lang="en-IN" sz="2200" dirty="0"/>
            </a:br>
            <a:r>
              <a:rPr lang="en-IN" sz="1300" dirty="0"/>
              <a:t>void </a:t>
            </a:r>
            <a:r>
              <a:rPr lang="en-IN" sz="1300" dirty="0" err="1"/>
              <a:t>addBloom</a:t>
            </a:r>
            <a:r>
              <a:rPr lang="en-IN" sz="1300" dirty="0"/>
              <a:t>() {</a:t>
            </a:r>
            <a:br>
              <a:rPr lang="en-IN" sz="1300" dirty="0"/>
            </a:br>
            <a:r>
              <a:rPr lang="en-IN" sz="1300" dirty="0"/>
              <a:t>        try {</a:t>
            </a:r>
            <a:br>
              <a:rPr lang="en-IN" sz="1300" dirty="0"/>
            </a:br>
            <a:r>
              <a:rPr lang="en-IN" sz="1300" dirty="0"/>
              <a:t>            String code = </a:t>
            </a:r>
            <a:r>
              <a:rPr lang="en-IN" sz="1300" dirty="0" err="1"/>
              <a:t>txtCode.getText</a:t>
            </a:r>
            <a:r>
              <a:rPr lang="en-IN" sz="1300" dirty="0"/>
              <a:t>().trim();</a:t>
            </a:r>
            <a:br>
              <a:rPr lang="en-IN" sz="1300" dirty="0"/>
            </a:br>
            <a:r>
              <a:rPr lang="en-IN" sz="1300" dirty="0"/>
              <a:t>            String level = (String) </a:t>
            </a:r>
            <a:r>
              <a:rPr lang="en-IN" sz="1300" dirty="0" err="1"/>
              <a:t>comboLevel.getSelectedItem</a:t>
            </a:r>
            <a:r>
              <a:rPr lang="en-IN" sz="1300" dirty="0"/>
              <a:t>();</a:t>
            </a:r>
            <a:br>
              <a:rPr lang="en-IN" sz="1300" dirty="0"/>
            </a:br>
            <a:r>
              <a:rPr lang="en-IN" sz="1300" dirty="0"/>
              <a:t>            String </a:t>
            </a:r>
            <a:r>
              <a:rPr lang="en-IN" sz="1300" dirty="0" err="1"/>
              <a:t>desc</a:t>
            </a:r>
            <a:r>
              <a:rPr lang="en-IN" sz="1300" dirty="0"/>
              <a:t> = </a:t>
            </a:r>
            <a:r>
              <a:rPr lang="en-IN" sz="1300" dirty="0" err="1"/>
              <a:t>txtDesc.getText</a:t>
            </a:r>
            <a:r>
              <a:rPr lang="en-IN" sz="1300" dirty="0"/>
              <a:t>().trim();</a:t>
            </a:r>
            <a:br>
              <a:rPr lang="en-IN" sz="1300" dirty="0"/>
            </a:br>
            <a:r>
              <a:rPr lang="en-IN" sz="1300" dirty="0"/>
              <a:t>            if (</a:t>
            </a:r>
            <a:r>
              <a:rPr lang="en-IN" sz="1300" dirty="0" err="1"/>
              <a:t>code.isEmpty</a:t>
            </a:r>
            <a:r>
              <a:rPr lang="en-IN" sz="1300" dirty="0"/>
              <a:t>() || </a:t>
            </a:r>
            <a:r>
              <a:rPr lang="en-IN" sz="1300" dirty="0" err="1"/>
              <a:t>level.equals</a:t>
            </a:r>
            <a:r>
              <a:rPr lang="en-IN" sz="1300" dirty="0"/>
              <a:t>("-- Select Bloom Level --") || </a:t>
            </a:r>
            <a:r>
              <a:rPr lang="en-IN" sz="1300" dirty="0" err="1"/>
              <a:t>desc.isEmpty</a:t>
            </a:r>
            <a:r>
              <a:rPr lang="en-IN" sz="1300" dirty="0"/>
              <a:t>()) {</a:t>
            </a:r>
            <a:br>
              <a:rPr lang="en-IN" sz="1300" dirty="0"/>
            </a:br>
            <a:r>
              <a:rPr lang="en-IN" sz="1300" dirty="0"/>
              <a:t>                </a:t>
            </a:r>
            <a:r>
              <a:rPr lang="en-IN" sz="1300" dirty="0" err="1"/>
              <a:t>JOptionPane.showMessageDialog</a:t>
            </a:r>
            <a:r>
              <a:rPr lang="en-IN" sz="1300" dirty="0"/>
              <a:t>(this, "All fields are required!");</a:t>
            </a:r>
            <a:br>
              <a:rPr lang="en-IN" sz="1300" dirty="0"/>
            </a:br>
            <a:r>
              <a:rPr lang="en-IN" sz="1300" dirty="0"/>
              <a:t>                return;</a:t>
            </a:r>
            <a:br>
              <a:rPr lang="en-IN" sz="1300" dirty="0"/>
            </a:br>
            <a:r>
              <a:rPr lang="en-IN" sz="1300" dirty="0"/>
              <a:t>            }</a:t>
            </a:r>
            <a:br>
              <a:rPr lang="en-IN" sz="1300" dirty="0"/>
            </a:br>
            <a:r>
              <a:rPr lang="en-IN" sz="1300" dirty="0"/>
              <a:t>            String query = "INSERT INTO </a:t>
            </a:r>
            <a:r>
              <a:rPr lang="en-IN" sz="1300" dirty="0" err="1"/>
              <a:t>blooms_level</a:t>
            </a:r>
            <a:r>
              <a:rPr lang="en-IN" sz="1300" dirty="0"/>
              <a:t> (</a:t>
            </a:r>
            <a:r>
              <a:rPr lang="en-IN" sz="1300" dirty="0" err="1"/>
              <a:t>bloom_code</a:t>
            </a:r>
            <a:r>
              <a:rPr lang="en-IN" sz="1300" dirty="0"/>
              <a:t>, </a:t>
            </a:r>
            <a:r>
              <a:rPr lang="en-IN" sz="1300" dirty="0" err="1"/>
              <a:t>bloom_level</a:t>
            </a:r>
            <a:r>
              <a:rPr lang="en-IN" sz="1300" dirty="0"/>
              <a:t>, </a:t>
            </a:r>
            <a:r>
              <a:rPr lang="en-IN" sz="1300" dirty="0" err="1"/>
              <a:t>bloom_description</a:t>
            </a:r>
            <a:r>
              <a:rPr lang="en-IN" sz="1300" dirty="0"/>
              <a:t>) VALUES (?, ?, ?)";</a:t>
            </a:r>
            <a:br>
              <a:rPr lang="en-IN" sz="1300" dirty="0"/>
            </a:br>
            <a:r>
              <a:rPr lang="en-IN" sz="1300" dirty="0"/>
              <a:t>            </a:t>
            </a:r>
            <a:r>
              <a:rPr lang="en-IN" sz="1300" dirty="0" err="1"/>
              <a:t>PreparedStatement</a:t>
            </a:r>
            <a:r>
              <a:rPr lang="en-IN" sz="1300" dirty="0"/>
              <a:t> </a:t>
            </a:r>
            <a:r>
              <a:rPr lang="en-IN" sz="1300" dirty="0" err="1"/>
              <a:t>pst</a:t>
            </a:r>
            <a:r>
              <a:rPr lang="en-IN" sz="1300" dirty="0"/>
              <a:t> = </a:t>
            </a:r>
            <a:r>
              <a:rPr lang="en-IN" sz="1300" dirty="0" err="1"/>
              <a:t>conn.prepareStatement</a:t>
            </a:r>
            <a:r>
              <a:rPr lang="en-IN" sz="1300" dirty="0"/>
              <a:t>(query);</a:t>
            </a:r>
            <a:br>
              <a:rPr lang="en-IN" sz="1300" dirty="0"/>
            </a:br>
            <a:r>
              <a:rPr lang="en-IN" sz="1300" dirty="0"/>
              <a:t>            </a:t>
            </a:r>
            <a:r>
              <a:rPr lang="en-IN" sz="1300" dirty="0" err="1"/>
              <a:t>pst.setString</a:t>
            </a:r>
            <a:r>
              <a:rPr lang="en-IN" sz="1300" dirty="0"/>
              <a:t>(1, code);</a:t>
            </a:r>
            <a:br>
              <a:rPr lang="en-IN" sz="1300" dirty="0"/>
            </a:br>
            <a:r>
              <a:rPr lang="en-IN" sz="1300" dirty="0"/>
              <a:t>            </a:t>
            </a:r>
            <a:r>
              <a:rPr lang="en-IN" sz="1300" dirty="0" err="1"/>
              <a:t>pst.setString</a:t>
            </a:r>
            <a:r>
              <a:rPr lang="en-IN" sz="1300" dirty="0"/>
              <a:t>(2, level);</a:t>
            </a:r>
            <a:br>
              <a:rPr lang="en-IN" sz="1300" dirty="0"/>
            </a:br>
            <a:r>
              <a:rPr lang="en-IN" sz="1300" dirty="0"/>
              <a:t>            </a:t>
            </a:r>
            <a:r>
              <a:rPr lang="en-IN" sz="1300" dirty="0" err="1"/>
              <a:t>pst.setString</a:t>
            </a:r>
            <a:r>
              <a:rPr lang="en-IN" sz="1300" dirty="0"/>
              <a:t>(3, </a:t>
            </a:r>
            <a:r>
              <a:rPr lang="en-IN" sz="1300" dirty="0" err="1"/>
              <a:t>desc</a:t>
            </a:r>
            <a:r>
              <a:rPr lang="en-IN" sz="1300" dirty="0"/>
              <a:t>);</a:t>
            </a:r>
            <a:br>
              <a:rPr lang="en-IN" sz="1300" dirty="0"/>
            </a:br>
            <a:r>
              <a:rPr lang="en-IN" sz="1300" dirty="0"/>
              <a:t>            </a:t>
            </a:r>
            <a:r>
              <a:rPr lang="en-IN" sz="1300" dirty="0" err="1"/>
              <a:t>pst.executeUpdate</a:t>
            </a:r>
            <a:r>
              <a:rPr lang="en-IN" sz="1300" dirty="0"/>
              <a:t>();</a:t>
            </a:r>
            <a:br>
              <a:rPr lang="en-IN" sz="1300" dirty="0"/>
            </a:br>
            <a:r>
              <a:rPr lang="en-IN" sz="1300" dirty="0"/>
              <a:t>            </a:t>
            </a:r>
            <a:r>
              <a:rPr lang="en-IN" sz="1300" dirty="0" err="1"/>
              <a:t>pst.close</a:t>
            </a:r>
            <a:r>
              <a:rPr lang="en-IN" sz="1300" dirty="0"/>
              <a:t>();</a:t>
            </a:r>
            <a:br>
              <a:rPr lang="en-IN" sz="1300" dirty="0"/>
            </a:br>
            <a:r>
              <a:rPr lang="en-IN" sz="1300" dirty="0"/>
              <a:t>            </a:t>
            </a:r>
            <a:r>
              <a:rPr lang="en-IN" sz="1300" dirty="0" err="1"/>
              <a:t>JOptionPane.showMessageDialog</a:t>
            </a:r>
            <a:r>
              <a:rPr lang="en-IN" sz="1300" dirty="0"/>
              <a:t>(this, "Bloom's Level Added!");</a:t>
            </a:r>
            <a:br>
              <a:rPr lang="en-IN" sz="1300" dirty="0"/>
            </a:br>
            <a:r>
              <a:rPr lang="en-IN" sz="1300" dirty="0"/>
              <a:t>            </a:t>
            </a:r>
            <a:r>
              <a:rPr lang="en-IN" sz="1300" dirty="0" err="1"/>
              <a:t>clearFields</a:t>
            </a:r>
            <a:r>
              <a:rPr lang="en-IN" sz="1300" dirty="0"/>
              <a:t>();</a:t>
            </a:r>
            <a:br>
              <a:rPr lang="en-IN" sz="1300" dirty="0"/>
            </a:br>
            <a:r>
              <a:rPr lang="en-IN" sz="1300" dirty="0"/>
              <a:t>            </a:t>
            </a:r>
            <a:r>
              <a:rPr lang="en-IN" sz="1300" dirty="0" err="1"/>
              <a:t>viewBlooms</a:t>
            </a:r>
            <a:r>
              <a:rPr lang="en-IN" sz="1300" dirty="0"/>
              <a:t>();</a:t>
            </a:r>
            <a:br>
              <a:rPr lang="en-IN" sz="1300" dirty="0"/>
            </a:br>
            <a:r>
              <a:rPr lang="en-IN" sz="1300" dirty="0"/>
              <a:t>        } catch (Exception ex) {</a:t>
            </a:r>
            <a:br>
              <a:rPr lang="en-IN" sz="1300" dirty="0"/>
            </a:br>
            <a:r>
              <a:rPr lang="en-IN" sz="1300" dirty="0"/>
              <a:t>            </a:t>
            </a:r>
            <a:r>
              <a:rPr lang="en-IN" sz="1300" dirty="0" err="1"/>
              <a:t>JOptionPane.showMessageDialog</a:t>
            </a:r>
            <a:r>
              <a:rPr lang="en-IN" sz="1300" dirty="0"/>
              <a:t>(this, "Error: " + ex);</a:t>
            </a:r>
            <a:br>
              <a:rPr lang="en-IN" sz="2000" dirty="0"/>
            </a:br>
            <a:r>
              <a:rPr lang="en-IN" sz="1600" dirty="0"/>
              <a:t>    }</a:t>
            </a:r>
            <a:br>
              <a:rPr lang="en-IN" sz="1600" dirty="0"/>
            </a:br>
            <a:r>
              <a:rPr lang="en-IN" sz="1600" dirty="0"/>
              <a:t>}</a:t>
            </a:r>
            <a:r>
              <a:rPr lang="en" sz="5300" dirty="0"/>
              <a:t> </a:t>
            </a:r>
            <a:endParaRPr sz="2400" dirty="0"/>
          </a:p>
        </p:txBody>
      </p:sp>
    </p:spTree>
    <p:extLst>
      <p:ext uri="{BB962C8B-B14F-4D97-AF65-F5344CB8AC3E}">
        <p14:creationId xmlns:p14="http://schemas.microsoft.com/office/powerpoint/2010/main" val="178597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A719EF3E-96C3-3931-F9A9-FED69C0F32B1}"/>
            </a:ext>
          </a:extLst>
        </p:cNvPr>
        <p:cNvGrpSpPr/>
        <p:nvPr/>
      </p:nvGrpSpPr>
      <p:grpSpPr>
        <a:xfrm>
          <a:off x="0" y="0"/>
          <a:ext cx="0" cy="0"/>
          <a:chOff x="0" y="0"/>
          <a:chExt cx="0" cy="0"/>
        </a:xfrm>
      </p:grpSpPr>
      <p:sp>
        <p:nvSpPr>
          <p:cNvPr id="95" name="Google Shape;95;p15">
            <a:extLst>
              <a:ext uri="{FF2B5EF4-FFF2-40B4-BE49-F238E27FC236}">
                <a16:creationId xmlns:a16="http://schemas.microsoft.com/office/drawing/2014/main" id="{F0CF20C3-FEBF-9D75-2A04-F6B465259484}"/>
              </a:ext>
            </a:extLst>
          </p:cNvPr>
          <p:cNvSpPr txBox="1">
            <a:spLocks noGrp="1"/>
          </p:cNvSpPr>
          <p:nvPr>
            <p:ph type="title"/>
          </p:nvPr>
        </p:nvSpPr>
        <p:spPr>
          <a:xfrm>
            <a:off x="311700" y="445024"/>
            <a:ext cx="8520600" cy="4253355"/>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IN" sz="2200" dirty="0" err="1"/>
              <a:t>Retrive</a:t>
            </a:r>
            <a:br>
              <a:rPr lang="en-IN" sz="2200" dirty="0"/>
            </a:br>
            <a:br>
              <a:rPr lang="en-IN" sz="2200" dirty="0"/>
            </a:br>
            <a:r>
              <a:rPr lang="en-IN" sz="1200" dirty="0"/>
              <a:t>void </a:t>
            </a:r>
            <a:r>
              <a:rPr lang="en-IN" sz="1200" dirty="0" err="1"/>
              <a:t>viewBlooms</a:t>
            </a:r>
            <a:r>
              <a:rPr lang="en-IN" sz="1200" dirty="0"/>
              <a:t>() {</a:t>
            </a:r>
            <a:br>
              <a:rPr lang="en-IN" sz="1200" dirty="0"/>
            </a:br>
            <a:r>
              <a:rPr lang="en-IN" sz="1200" dirty="0"/>
              <a:t>        try {</a:t>
            </a:r>
            <a:br>
              <a:rPr lang="en-IN" sz="1200" dirty="0"/>
            </a:br>
            <a:r>
              <a:rPr lang="en-IN" sz="1200" dirty="0"/>
              <a:t>            String query = "SELECT * FROM </a:t>
            </a:r>
            <a:r>
              <a:rPr lang="en-IN" sz="1200" dirty="0" err="1"/>
              <a:t>blooms_level</a:t>
            </a:r>
            <a:r>
              <a:rPr lang="en-IN" sz="1200" dirty="0"/>
              <a:t>";</a:t>
            </a:r>
            <a:br>
              <a:rPr lang="en-IN" sz="1200" dirty="0"/>
            </a:br>
            <a:r>
              <a:rPr lang="en-IN" sz="1200" dirty="0"/>
              <a:t>            </a:t>
            </a:r>
            <a:r>
              <a:rPr lang="en-IN" sz="1200" dirty="0" err="1"/>
              <a:t>PreparedStatement</a:t>
            </a:r>
            <a:r>
              <a:rPr lang="en-IN" sz="1200" dirty="0"/>
              <a:t> </a:t>
            </a:r>
            <a:r>
              <a:rPr lang="en-IN" sz="1200" dirty="0" err="1"/>
              <a:t>pst</a:t>
            </a:r>
            <a:r>
              <a:rPr lang="en-IN" sz="1200" dirty="0"/>
              <a:t> = </a:t>
            </a:r>
            <a:r>
              <a:rPr lang="en-IN" sz="1200" dirty="0" err="1"/>
              <a:t>conn.prepareStatement</a:t>
            </a:r>
            <a:r>
              <a:rPr lang="en-IN" sz="1200" dirty="0"/>
              <a:t>(query);</a:t>
            </a:r>
            <a:br>
              <a:rPr lang="en-IN" sz="1200" dirty="0"/>
            </a:br>
            <a:r>
              <a:rPr lang="en-IN" sz="1200" dirty="0"/>
              <a:t>            </a:t>
            </a:r>
            <a:r>
              <a:rPr lang="en-IN" sz="1200" dirty="0" err="1"/>
              <a:t>ResultSet</a:t>
            </a:r>
            <a:r>
              <a:rPr lang="en-IN" sz="1200" dirty="0"/>
              <a:t> </a:t>
            </a:r>
            <a:r>
              <a:rPr lang="en-IN" sz="1200" dirty="0" err="1"/>
              <a:t>rs</a:t>
            </a:r>
            <a:r>
              <a:rPr lang="en-IN" sz="1200" dirty="0"/>
              <a:t> = </a:t>
            </a:r>
            <a:r>
              <a:rPr lang="en-IN" sz="1200" dirty="0" err="1"/>
              <a:t>pst.executeQuery</a:t>
            </a:r>
            <a:r>
              <a:rPr lang="en-IN" sz="1200" dirty="0"/>
              <a:t>();</a:t>
            </a:r>
            <a:br>
              <a:rPr lang="en-IN" sz="1200" dirty="0"/>
            </a:br>
            <a:br>
              <a:rPr lang="en-IN" sz="1200" dirty="0"/>
            </a:br>
            <a:r>
              <a:rPr lang="en-IN" sz="1200" dirty="0"/>
              <a:t>            </a:t>
            </a:r>
            <a:r>
              <a:rPr lang="en-IN" sz="1200" dirty="0" err="1"/>
              <a:t>tableModel.setRowCount</a:t>
            </a:r>
            <a:r>
              <a:rPr lang="en-IN" sz="1200" dirty="0"/>
              <a:t>(0);</a:t>
            </a:r>
            <a:br>
              <a:rPr lang="en-IN" sz="1200" dirty="0"/>
            </a:br>
            <a:r>
              <a:rPr lang="en-IN" sz="1200" dirty="0"/>
              <a:t>            while (</a:t>
            </a:r>
            <a:r>
              <a:rPr lang="en-IN" sz="1200" dirty="0" err="1"/>
              <a:t>rs.next</a:t>
            </a:r>
            <a:r>
              <a:rPr lang="en-IN" sz="1200" dirty="0"/>
              <a:t>()) {</a:t>
            </a:r>
            <a:br>
              <a:rPr lang="en-IN" sz="1200" dirty="0"/>
            </a:br>
            <a:r>
              <a:rPr lang="en-IN" sz="1200" dirty="0"/>
              <a:t>                </a:t>
            </a:r>
            <a:r>
              <a:rPr lang="en-IN" sz="1200" dirty="0" err="1"/>
              <a:t>tableModel.addRow</a:t>
            </a:r>
            <a:r>
              <a:rPr lang="en-IN" sz="1200" dirty="0"/>
              <a:t>(new Object[]{</a:t>
            </a:r>
            <a:br>
              <a:rPr lang="en-IN" sz="1200" dirty="0"/>
            </a:br>
            <a:r>
              <a:rPr lang="en-IN" sz="1200" dirty="0"/>
              <a:t>                        </a:t>
            </a:r>
            <a:r>
              <a:rPr lang="en-IN" sz="1200" dirty="0" err="1"/>
              <a:t>rs.getInt</a:t>
            </a:r>
            <a:r>
              <a:rPr lang="en-IN" sz="1200" dirty="0"/>
              <a:t>("ID"),</a:t>
            </a:r>
            <a:br>
              <a:rPr lang="en-IN" sz="1200" dirty="0"/>
            </a:br>
            <a:r>
              <a:rPr lang="en-IN" sz="1200" dirty="0"/>
              <a:t>                        </a:t>
            </a:r>
            <a:r>
              <a:rPr lang="en-IN" sz="1200" dirty="0" err="1"/>
              <a:t>rs.getString</a:t>
            </a:r>
            <a:r>
              <a:rPr lang="en-IN" sz="1200" dirty="0"/>
              <a:t>("</a:t>
            </a:r>
            <a:r>
              <a:rPr lang="en-IN" sz="1200" dirty="0" err="1"/>
              <a:t>bloom_code</a:t>
            </a:r>
            <a:r>
              <a:rPr lang="en-IN" sz="1200" dirty="0"/>
              <a:t>"),</a:t>
            </a:r>
            <a:br>
              <a:rPr lang="en-IN" sz="1200" dirty="0"/>
            </a:br>
            <a:r>
              <a:rPr lang="en-IN" sz="1200" dirty="0"/>
              <a:t>                        </a:t>
            </a:r>
            <a:r>
              <a:rPr lang="en-IN" sz="1200" dirty="0" err="1"/>
              <a:t>rs.getString</a:t>
            </a:r>
            <a:r>
              <a:rPr lang="en-IN" sz="1200" dirty="0"/>
              <a:t>("</a:t>
            </a:r>
            <a:r>
              <a:rPr lang="en-IN" sz="1200" dirty="0" err="1"/>
              <a:t>bloom_level</a:t>
            </a:r>
            <a:r>
              <a:rPr lang="en-IN" sz="1200" dirty="0"/>
              <a:t>"),</a:t>
            </a:r>
            <a:br>
              <a:rPr lang="en-IN" sz="1200" dirty="0"/>
            </a:br>
            <a:r>
              <a:rPr lang="en-IN" sz="1200" dirty="0"/>
              <a:t>                        </a:t>
            </a:r>
            <a:r>
              <a:rPr lang="en-IN" sz="1200" dirty="0" err="1"/>
              <a:t>rs.getString</a:t>
            </a:r>
            <a:r>
              <a:rPr lang="en-IN" sz="1200" dirty="0"/>
              <a:t>("</a:t>
            </a:r>
            <a:r>
              <a:rPr lang="en-IN" sz="1200" dirty="0" err="1"/>
              <a:t>bloom_description</a:t>
            </a:r>
            <a:r>
              <a:rPr lang="en-IN" sz="1200" dirty="0"/>
              <a:t>")</a:t>
            </a:r>
            <a:br>
              <a:rPr lang="en-IN" sz="1200" dirty="0"/>
            </a:br>
            <a:r>
              <a:rPr lang="en-IN" sz="1200" dirty="0"/>
              <a:t>                });</a:t>
            </a:r>
            <a:br>
              <a:rPr lang="en-IN" sz="1200" dirty="0"/>
            </a:br>
            <a:r>
              <a:rPr lang="en-IN" sz="1200" dirty="0"/>
              <a:t>            }</a:t>
            </a:r>
            <a:br>
              <a:rPr lang="en-IN" sz="1200" dirty="0"/>
            </a:br>
            <a:r>
              <a:rPr lang="en-IN" sz="1200" dirty="0"/>
              <a:t>            </a:t>
            </a:r>
            <a:r>
              <a:rPr lang="en-IN" sz="1200" dirty="0" err="1"/>
              <a:t>pst.close</a:t>
            </a:r>
            <a:r>
              <a:rPr lang="en-IN" sz="1200" dirty="0"/>
              <a:t>();</a:t>
            </a:r>
            <a:br>
              <a:rPr lang="en-IN" sz="1200" dirty="0"/>
            </a:br>
            <a:r>
              <a:rPr lang="en-IN" sz="1200" dirty="0"/>
              <a:t>        } catch (Exception ex) {</a:t>
            </a:r>
            <a:br>
              <a:rPr lang="en-IN" sz="1200" dirty="0"/>
            </a:br>
            <a:r>
              <a:rPr lang="en-IN" sz="1200" dirty="0"/>
              <a:t>            </a:t>
            </a:r>
            <a:r>
              <a:rPr lang="en-IN" sz="1200" dirty="0" err="1"/>
              <a:t>JOptionPane.showMessageDialog</a:t>
            </a:r>
            <a:r>
              <a:rPr lang="en-IN" sz="1200" dirty="0"/>
              <a:t>(this, "View Error: " + ex);</a:t>
            </a:r>
            <a:br>
              <a:rPr lang="en-IN" sz="1200" dirty="0"/>
            </a:br>
            <a:r>
              <a:rPr lang="en-IN" sz="1200" dirty="0"/>
              <a:t>        }</a:t>
            </a:r>
            <a:br>
              <a:rPr lang="en-IN" sz="1200" dirty="0"/>
            </a:br>
            <a:r>
              <a:rPr lang="en-IN" sz="1200" dirty="0"/>
              <a:t>    }</a:t>
            </a:r>
            <a:r>
              <a:rPr lang="en" sz="1300" dirty="0"/>
              <a:t> </a:t>
            </a:r>
            <a:endParaRPr sz="2400" dirty="0"/>
          </a:p>
        </p:txBody>
      </p:sp>
    </p:spTree>
    <p:extLst>
      <p:ext uri="{BB962C8B-B14F-4D97-AF65-F5344CB8AC3E}">
        <p14:creationId xmlns:p14="http://schemas.microsoft.com/office/powerpoint/2010/main" val="25197603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TotalTime>
  <Words>1394</Words>
  <Application>Microsoft Office PowerPoint</Application>
  <PresentationFormat>On-screen Show (16:9)</PresentationFormat>
  <Paragraphs>63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Roboto</vt:lpstr>
      <vt:lpstr>Times New Roman</vt:lpstr>
      <vt:lpstr>Simple Light</vt:lpstr>
      <vt:lpstr>OBE Implementation</vt:lpstr>
      <vt:lpstr>Introduction to Project</vt:lpstr>
      <vt:lpstr>Architecture Diagram</vt:lpstr>
      <vt:lpstr>Module Description</vt:lpstr>
      <vt:lpstr>Blooms Level Setting:Field/table details</vt:lpstr>
      <vt:lpstr>Blooms Level Setting:Programming Details</vt:lpstr>
      <vt:lpstr>Source Code  Database connection                void connectDB() {         try {             Class.forName("org.sqlite.JDBC");             conn =  DriverManager.getConnection("jdbc:sqlite:C:/Users/HP/OneDrive/Desktop/SRMAP/Apps/javaapp.db");             System.out.println("Connected to DB - LoginFrame");         } catch (Exception e) {             JOptionPane.showMessageDialog(this, "Database Connection Failed: " + e);         }     }  </vt:lpstr>
      <vt:lpstr>Create/Insert  void addBloom() {         try {             String code = txtCode.getText().trim();             String level = (String) comboLevel.getSelectedItem();             String desc = txtDesc.getText().trim();             if (code.isEmpty() || level.equals("-- Select Bloom Level --") || desc.isEmpty()) {                 JOptionPane.showMessageDialog(this, "All fields are required!");                 return;             }             String query = "INSERT INTO blooms_level (bloom_code, bloom_level, bloom_description) VALUES (?, ?, ?)";             PreparedStatement pst = conn.prepareStatement(query);             pst.setString(1, code);             pst.setString(2, level);             pst.setString(3, desc);             pst.executeUpdate();             pst.close();             JOptionPane.showMessageDialog(this, "Bloom's Level Added!");             clearFields();             viewBlooms();         } catch (Exception ex) {             JOptionPane.showMessageDialog(this, "Error: " + ex);     } } </vt:lpstr>
      <vt:lpstr>Retrive  void viewBlooms() {         try {             String query = "SELECT * FROM blooms_level";             PreparedStatement pst = conn.prepareStatement(query);             ResultSet rs = pst.executeQuery();              tableModel.setRowCount(0);             while (rs.next()) {                 tableModel.addRow(new Object[]{                         rs.getInt("ID"),                         rs.getString("bloom_code"),                         rs.getString("bloom_level"),                         rs.getString("bloom_description")                 });             }             pst.close();         } catch (Exception ex) {             JOptionPane.showMessageDialog(this, "View Error: " + ex);         }     } </vt:lpstr>
      <vt:lpstr>Update   void updateBloom() {         try {             String code = txtCode.getText().trim();             String level = (String) comboLevel.getSelectedItem();             String desc = txtDesc.getText().trim();              if (code.isEmpty() || level.equals("-- Select Bloom Level --") || desc.isEmpty()) {                 JOptionPane.showMessageDialog(this, "All fields are required to update!");                 return;             }              String selectQuery = "SELECT * FROM blooms_level WHERE bloom_code = ?";             PreparedStatement pstSelect = conn.prepareStatement(selectQuery);             pstSelect.setString(1, code);             ResultSet rs = pstSelect.executeQuery();              </vt:lpstr>
      <vt:lpstr> if (rs.next()) {                 String updateQuery = "UPDATE blooms_level SET bloom_level = ?, bloom_description = ? WHERE bloom_code = ?";                 PreparedStatement pstUpdate = conn.prepareStatement(updateQuery);                 pstUpdate.setString(1, level);                 pstUpdate.setString(2, desc);                 pstUpdate.setString(3, code);                 pstUpdate.executeUpdate();                 pstUpdate.close();                  JOptionPane.showMessageDialog(this, "Updated Successfully!");                 viewBlooms();             } else {                 JOptionPane.showMessageDialog(this, "No record found to update.");             }              pstSelect.close();          } catch (Exception ex) {             JOptionPane.showMessageDialog(this, "Update Error: " + ex);         }     }</vt:lpstr>
      <vt:lpstr>Delete   void deleteBloom() {         String code = JOptionPane.showInputDialog(this, "Enter Bloom Code to Delete:");         if (code != null &amp;&amp; !code.trim().isEmpty()) {             try {                 String query = "DELETE FROM blooms_level WHERE bloom_code = ?";                 PreparedStatement pst = conn.prepareStatement(query);                 pst.setString(1, code.trim());                  int result = pst.executeUpdate();                 pst.close();                  if (result &gt; 0) {                     JOptionPane.showMessageDialog(this, "Deleted Successfully.");                     viewBlooms();                 } else {                     JOptionPane.showMessageDialog(this, "No record found.");                 }              } catch (Exception ex) {                 JOptionPane.showMessageDialog(this, "Delete Error: " + ex);             }         } }             </vt:lpstr>
      <vt:lpstr>Sample Screen Shots</vt:lpstr>
      <vt:lpstr>Sample Screen Shots</vt:lpstr>
      <vt:lpstr>Sample Screen Shots</vt:lpstr>
      <vt:lpstr>Sample Screen Shots</vt:lpstr>
      <vt:lpstr>Sample Screen Shots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Swathi Karnati</dc:creator>
  <cp:lastModifiedBy>Karnati Swathi</cp:lastModifiedBy>
  <cp:revision>6</cp:revision>
  <cp:lastPrinted>2025-04-15T09:17:50Z</cp:lastPrinted>
  <dcterms:modified xsi:type="dcterms:W3CDTF">2025-04-15T09:19:33Z</dcterms:modified>
</cp:coreProperties>
</file>