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4" r:id="rId3"/>
    <p:sldId id="277" r:id="rId4"/>
    <p:sldId id="279" r:id="rId5"/>
    <p:sldId id="281" r:id="rId6"/>
    <p:sldId id="280" r:id="rId7"/>
    <p:sldId id="278" r:id="rId8"/>
    <p:sldId id="276" r:id="rId9"/>
    <p:sldId id="286" r:id="rId10"/>
    <p:sldId id="285" r:id="rId11"/>
    <p:sldId id="284" r:id="rId12"/>
    <p:sldId id="283" r:id="rId13"/>
    <p:sldId id="282" r:id="rId14"/>
    <p:sldId id="287" r:id="rId15"/>
    <p:sldId id="288" r:id="rId16"/>
    <p:sldId id="290" r:id="rId17"/>
    <p:sldId id="289" r:id="rId18"/>
    <p:sldId id="291"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santhosh tarun" initials="sst" lastIdx="1" clrIdx="0">
    <p:extLst>
      <p:ext uri="{19B8F6BF-5375-455C-9EA6-DF929625EA0E}">
        <p15:presenceInfo xmlns:p15="http://schemas.microsoft.com/office/powerpoint/2012/main" userId="657d3352bbce07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11/22/2022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11/22/2022</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11/22/2022</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11/22/2022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11/22/2022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11/22/2022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11/22/2022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11/22/2022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11/22/2022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latin typeface="Calibri" panose="020F0502020204030204" pitchFamily="34" charset="0"/>
                <a:cs typeface="Calibri" panose="020F0502020204030204" pitchFamily="34" charset="0"/>
              </a:rPr>
              <a:t>Data Analytics Phase</a:t>
            </a: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801314"/>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Applicant Income:</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Applicant income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endPar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Applicant income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Applicant income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Applicant income does not have</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significant 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cs typeface="Calibri" panose="020F0502020204030204" pitchFamily="34" charset="0"/>
              </a:rPr>
              <a:t>Chi-square test</a:t>
            </a:r>
            <a:r>
              <a:rPr lang="en-US" dirty="0" smtClean="0">
                <a:solidFill>
                  <a:srgbClr val="000000"/>
                </a:solidFill>
                <a:latin typeface="Calibri" panose="020F0502020204030204" pitchFamily="34" charset="0"/>
                <a:cs typeface="Calibri" panose="020F0502020204030204" pitchFamily="34" charset="0"/>
              </a:rPr>
              <a:t>: From the chi-square test we got p value as 1.58e-71, which is lesser than 0.05, hence we are rejecting null hypothesis, i.e., Applicant income feature is not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Over all conclusion</a:t>
            </a:r>
            <a:r>
              <a:rPr lang="en-US" dirty="0" smtClean="0">
                <a:solidFill>
                  <a:srgbClr val="000000"/>
                </a:solidFill>
                <a:latin typeface="Calibri" panose="020F0502020204030204" pitchFamily="34" charset="0"/>
                <a:cs typeface="Calibri" panose="020F0502020204030204" pitchFamily="34" charset="0"/>
              </a:rPr>
              <a:t>: Both the graph and the chi-square test, is supporting same that is Applicant income feature is not impacting 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8163100" y="1008724"/>
            <a:ext cx="3543795" cy="2676899"/>
          </a:xfrm>
          <a:prstGeom prst="rect">
            <a:avLst/>
          </a:prstGeom>
        </p:spPr>
      </p:pic>
    </p:spTree>
    <p:extLst>
      <p:ext uri="{BB962C8B-B14F-4D97-AF65-F5344CB8AC3E}">
        <p14:creationId xmlns:p14="http://schemas.microsoft.com/office/powerpoint/2010/main" val="2512974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5078313"/>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Co Applicant Income:</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 applicant income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t>
            </a:r>
            <a:endPar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approval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 applicant income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endPar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 applicant income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co-applicant income does not have</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significant 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cs typeface="Calibri" panose="020F0502020204030204" pitchFamily="34" charset="0"/>
              </a:rPr>
              <a:t>Chi-square test</a:t>
            </a:r>
            <a:r>
              <a:rPr lang="en-US" dirty="0" smtClean="0">
                <a:solidFill>
                  <a:srgbClr val="000000"/>
                </a:solidFill>
                <a:latin typeface="Calibri" panose="020F0502020204030204" pitchFamily="34" charset="0"/>
                <a:cs typeface="Calibri" panose="020F0502020204030204" pitchFamily="34" charset="0"/>
              </a:rPr>
              <a:t>: From the chi-square test we got p value as 9.76e-55, which is lesser than 0.05, hence we are rejecting null hypothesis, i.e., Co-applicant income feature is not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Over all conclusion</a:t>
            </a:r>
            <a:r>
              <a:rPr lang="en-US" dirty="0" smtClean="0">
                <a:solidFill>
                  <a:srgbClr val="000000"/>
                </a:solidFill>
                <a:latin typeface="Calibri" panose="020F0502020204030204" pitchFamily="34" charset="0"/>
                <a:cs typeface="Calibri" panose="020F0502020204030204" pitchFamily="34" charset="0"/>
              </a:rPr>
              <a:t>: Both the graph and the chi-square test, is supporting same that is co-applicant income feature is not impacting 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8155486" y="1002020"/>
            <a:ext cx="3762900" cy="2638793"/>
          </a:xfrm>
          <a:prstGeom prst="rect">
            <a:avLst/>
          </a:prstGeom>
        </p:spPr>
      </p:pic>
    </p:spTree>
    <p:extLst>
      <p:ext uri="{BB962C8B-B14F-4D97-AF65-F5344CB8AC3E}">
        <p14:creationId xmlns:p14="http://schemas.microsoft.com/office/powerpoint/2010/main" val="9155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524315"/>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Loan Amount:</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Loan amount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Loan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amount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Loan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amount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loan amount does not have significant </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cs typeface="Calibri" panose="020F0502020204030204" pitchFamily="34" charset="0"/>
              </a:rPr>
              <a:t>Chi-square test</a:t>
            </a:r>
            <a:r>
              <a:rPr lang="en-US" dirty="0" smtClean="0">
                <a:solidFill>
                  <a:srgbClr val="000000"/>
                </a:solidFill>
                <a:latin typeface="Calibri" panose="020F0502020204030204" pitchFamily="34" charset="0"/>
                <a:cs typeface="Calibri" panose="020F0502020204030204" pitchFamily="34" charset="0"/>
              </a:rPr>
              <a:t>: From the chi-square test we got p value as 6.64e-194, which is less than 0.05, hence we are rejecting null hypothesis, i.e., Loan amount feature is not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Over all conclusion</a:t>
            </a:r>
            <a:r>
              <a:rPr lang="en-US" dirty="0" smtClean="0">
                <a:solidFill>
                  <a:srgbClr val="000000"/>
                </a:solidFill>
                <a:latin typeface="Calibri" panose="020F0502020204030204" pitchFamily="34" charset="0"/>
                <a:cs typeface="Calibri" panose="020F0502020204030204" pitchFamily="34" charset="0"/>
              </a:rPr>
              <a:t>: Both the graph and the chi-square test, is supporting same that is loan amount feature is not impacting 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31F3A56A-D1D4-E9C5-0F44-AACDF8CB6B12}"/>
              </a:ext>
            </a:extLst>
          </p:cNvPr>
          <p:cNvPicPr>
            <a:picLocks noChangeAspect="1"/>
          </p:cNvPicPr>
          <p:nvPr/>
        </p:nvPicPr>
        <p:blipFill>
          <a:blip r:embed="rId2"/>
          <a:stretch>
            <a:fillRect/>
          </a:stretch>
        </p:blipFill>
        <p:spPr>
          <a:xfrm>
            <a:off x="8068770" y="793912"/>
            <a:ext cx="3638125" cy="2694401"/>
          </a:xfrm>
          <a:prstGeom prst="rect">
            <a:avLst/>
          </a:prstGeom>
        </p:spPr>
      </p:pic>
    </p:spTree>
    <p:extLst>
      <p:ext uri="{BB962C8B-B14F-4D97-AF65-F5344CB8AC3E}">
        <p14:creationId xmlns:p14="http://schemas.microsoft.com/office/powerpoint/2010/main" val="74004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3693319"/>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Loan ID:</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Loan ID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Loan Id has significant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Loan Id 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Loan ID don’t have significant impact on </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Loan approval feature. Rejecting null hypothesis.</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cs typeface="Calibri" panose="020F0502020204030204" pitchFamily="34" charset="0"/>
              </a:rPr>
              <a:t>Chi-square test</a:t>
            </a:r>
            <a:r>
              <a:rPr lang="en-US" dirty="0" smtClean="0">
                <a:solidFill>
                  <a:srgbClr val="000000"/>
                </a:solidFill>
                <a:latin typeface="Calibri" panose="020F0502020204030204" pitchFamily="34" charset="0"/>
                <a:cs typeface="Calibri" panose="020F0502020204030204" pitchFamily="34" charset="0"/>
              </a:rPr>
              <a:t>: As the loan ID is unique ID, we cannot draw any inferences from it. Hence no need to do chi-square test. We can drop this feature.</a:t>
            </a:r>
            <a:endParaRPr lang="en-IN"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E7116D44-06A8-1AE4-0CD6-9E5A2D0FB23A}"/>
              </a:ext>
            </a:extLst>
          </p:cNvPr>
          <p:cNvPicPr>
            <a:picLocks noChangeAspect="1"/>
          </p:cNvPicPr>
          <p:nvPr/>
        </p:nvPicPr>
        <p:blipFill>
          <a:blip r:embed="rId2"/>
          <a:stretch>
            <a:fillRect/>
          </a:stretch>
        </p:blipFill>
        <p:spPr>
          <a:xfrm>
            <a:off x="8152035" y="681091"/>
            <a:ext cx="3460707" cy="2610949"/>
          </a:xfrm>
          <a:prstGeom prst="rect">
            <a:avLst/>
          </a:prstGeom>
        </p:spPr>
      </p:pic>
    </p:spTree>
    <p:extLst>
      <p:ext uri="{BB962C8B-B14F-4D97-AF65-F5344CB8AC3E}">
        <p14:creationId xmlns:p14="http://schemas.microsoft.com/office/powerpoint/2010/main" val="358216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941" y="193182"/>
            <a:ext cx="11217498" cy="3416320"/>
          </a:xfrm>
          <a:prstGeom prst="rect">
            <a:avLst/>
          </a:prstGeom>
          <a:noFill/>
        </p:spPr>
        <p:txBody>
          <a:bodyPr wrap="square" rtlCol="0">
            <a:spAutoFit/>
          </a:bodyPr>
          <a:lstStyle/>
          <a:p>
            <a:pPr algn="just"/>
            <a:r>
              <a:rPr lang="en-US" dirty="0" smtClean="0">
                <a:latin typeface="Calibri" panose="020F0502020204030204" pitchFamily="34" charset="0"/>
                <a:cs typeface="Calibri" panose="020F0502020204030204" pitchFamily="34" charset="0"/>
              </a:rPr>
              <a:t>Considering </a:t>
            </a:r>
            <a:r>
              <a:rPr lang="en-US" b="1" dirty="0" smtClean="0">
                <a:latin typeface="Calibri" panose="020F0502020204030204" pitchFamily="34" charset="0"/>
                <a:cs typeface="Calibri" panose="020F0502020204030204" pitchFamily="34" charset="0"/>
              </a:rPr>
              <a:t>Applicant income</a:t>
            </a:r>
            <a:r>
              <a:rPr lang="en-US"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Co-applicant income </a:t>
            </a:r>
            <a:r>
              <a:rPr lang="en-US" dirty="0" smtClean="0">
                <a:latin typeface="Calibri" panose="020F0502020204030204" pitchFamily="34" charset="0"/>
                <a:cs typeface="Calibri" panose="020F0502020204030204" pitchFamily="34" charset="0"/>
              </a:rPr>
              <a:t>and </a:t>
            </a:r>
            <a:r>
              <a:rPr lang="en-US" b="1" dirty="0" smtClean="0">
                <a:latin typeface="Calibri" panose="020F0502020204030204" pitchFamily="34" charset="0"/>
                <a:cs typeface="Calibri" panose="020F0502020204030204" pitchFamily="34" charset="0"/>
              </a:rPr>
              <a:t>loan amount </a:t>
            </a:r>
            <a:r>
              <a:rPr lang="en-US" dirty="0" smtClean="0">
                <a:latin typeface="Calibri" panose="020F0502020204030204" pitchFamily="34" charset="0"/>
                <a:cs typeface="Calibri" panose="020F0502020204030204" pitchFamily="34" charset="0"/>
              </a:rPr>
              <a:t>are very important features for any loan approval from the bank. As these amounts are different for different people, we are getting p value less than 0.05 after doing one way Anova and graph also showing that these features are not impacting. So, we can convert the amounts into low medium and high then these values will significantly impact loan approval status.</a:t>
            </a:r>
          </a:p>
          <a:p>
            <a:pPr algn="just"/>
            <a:endParaRPr lang="en-US" dirty="0">
              <a:latin typeface="Calibri" panose="020F0502020204030204" pitchFamily="34" charset="0"/>
              <a:cs typeface="Calibri" panose="020F0502020204030204" pitchFamily="34" charset="0"/>
            </a:endParaRPr>
          </a:p>
          <a:p>
            <a:pPr algn="just"/>
            <a:r>
              <a:rPr lang="en-US" b="1" dirty="0" smtClean="0">
                <a:latin typeface="Calibri" panose="020F0502020204030204" pitchFamily="34" charset="0"/>
                <a:cs typeface="Calibri" panose="020F0502020204030204" pitchFamily="34" charset="0"/>
              </a:rPr>
              <a:t>Some suggested new features:</a:t>
            </a:r>
          </a:p>
          <a:p>
            <a:pPr algn="just"/>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Applicant income Range</a:t>
            </a:r>
          </a:p>
          <a:p>
            <a:pPr algn="just"/>
            <a:r>
              <a:rPr lang="en-US" dirty="0" smtClean="0">
                <a:latin typeface="Calibri" panose="020F0502020204030204" pitchFamily="34" charset="0"/>
                <a:cs typeface="Calibri" panose="020F0502020204030204" pitchFamily="34" charset="0"/>
              </a:rPr>
              <a:t>Co-Applicant income Range</a:t>
            </a:r>
            <a:endParaRPr lang="en-IN"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Loan amount </a:t>
            </a:r>
            <a:r>
              <a:rPr lang="en-US" dirty="0" smtClean="0">
                <a:latin typeface="Calibri" panose="020F0502020204030204" pitchFamily="34" charset="0"/>
                <a:cs typeface="Calibri" panose="020F0502020204030204" pitchFamily="34" charset="0"/>
              </a:rPr>
              <a:t>Range</a:t>
            </a:r>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Total Income: Applicant income + Co-applicant income</a:t>
            </a:r>
          </a:p>
          <a:p>
            <a:pPr algn="just"/>
            <a:r>
              <a:rPr lang="en-US" dirty="0" smtClean="0">
                <a:latin typeface="Calibri" panose="020F0502020204030204" pitchFamily="34" charset="0"/>
                <a:cs typeface="Calibri" panose="020F0502020204030204" pitchFamily="34" charset="0"/>
              </a:rPr>
              <a:t>Total amount Range</a:t>
            </a:r>
          </a:p>
        </p:txBody>
      </p:sp>
    </p:spTree>
    <p:extLst>
      <p:ext uri="{BB962C8B-B14F-4D97-AF65-F5344CB8AC3E}">
        <p14:creationId xmlns:p14="http://schemas.microsoft.com/office/powerpoint/2010/main" val="256060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61" y="776896"/>
            <a:ext cx="11294772" cy="4801314"/>
          </a:xfrm>
          <a:prstGeom prst="rect">
            <a:avLst/>
          </a:prstGeom>
        </p:spPr>
        <p:txBody>
          <a:bodyPr wrap="square">
            <a:spAutoFit/>
          </a:bodyPr>
          <a:lstStyle/>
          <a:p>
            <a:r>
              <a:rPr lang="en-US" b="1" dirty="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Loan </a:t>
            </a:r>
            <a:r>
              <a:rPr lang="en-US" b="1" dirty="0" smtClean="0">
                <a:solidFill>
                  <a:srgbClr val="000000"/>
                </a:solidFill>
                <a:latin typeface="Calibri" panose="020F0502020204030204" pitchFamily="34" charset="0"/>
                <a:cs typeface="Calibri" panose="020F0502020204030204" pitchFamily="34" charset="0"/>
              </a:rPr>
              <a:t>Amount Range:</a:t>
            </a:r>
            <a:endParaRPr lang="en-US" b="1" dirty="0">
              <a:solidFill>
                <a:srgbClr val="000000"/>
              </a:solidFill>
              <a:latin typeface="Calibri" panose="020F0502020204030204" pitchFamily="34" charset="0"/>
              <a:cs typeface="Calibri" panose="020F0502020204030204" pitchFamily="34" charset="0"/>
            </a:endParaRP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Research question</a:t>
            </a:r>
            <a:r>
              <a:rPr lang="en-US" dirty="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Loan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amount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endPar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Loan amount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Range has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significant impact on loan approval 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Loan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amount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loan amount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have significant </a:t>
            </a:r>
          </a:p>
          <a:p>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cs typeface="Calibri" panose="020F0502020204030204" pitchFamily="34" charset="0"/>
              </a:rPr>
              <a:t>Chi-square test</a:t>
            </a:r>
            <a:r>
              <a:rPr lang="en-US" dirty="0">
                <a:solidFill>
                  <a:srgbClr val="000000"/>
                </a:solidFill>
                <a:latin typeface="Calibri" panose="020F0502020204030204" pitchFamily="34" charset="0"/>
                <a:cs typeface="Calibri" panose="020F0502020204030204" pitchFamily="34" charset="0"/>
              </a:rPr>
              <a:t>: From the chi-square test we got p value as </a:t>
            </a:r>
            <a:r>
              <a:rPr lang="en-US" dirty="0" smtClean="0">
                <a:solidFill>
                  <a:srgbClr val="000000"/>
                </a:solidFill>
                <a:latin typeface="Calibri" panose="020F0502020204030204" pitchFamily="34" charset="0"/>
                <a:cs typeface="Calibri" panose="020F0502020204030204" pitchFamily="34" charset="0"/>
              </a:rPr>
              <a:t>0.23, </a:t>
            </a:r>
            <a:r>
              <a:rPr lang="en-US" dirty="0">
                <a:solidFill>
                  <a:srgbClr val="000000"/>
                </a:solidFill>
                <a:latin typeface="Calibri" panose="020F0502020204030204" pitchFamily="34" charset="0"/>
                <a:cs typeface="Calibri" panose="020F0502020204030204" pitchFamily="34" charset="0"/>
              </a:rPr>
              <a:t>which is </a:t>
            </a:r>
            <a:r>
              <a:rPr lang="en-US" dirty="0" smtClean="0">
                <a:solidFill>
                  <a:srgbClr val="000000"/>
                </a:solidFill>
                <a:latin typeface="Calibri" panose="020F0502020204030204" pitchFamily="34" charset="0"/>
                <a:cs typeface="Calibri" panose="020F0502020204030204" pitchFamily="34" charset="0"/>
              </a:rPr>
              <a:t>greater </a:t>
            </a:r>
            <a:r>
              <a:rPr lang="en-US" dirty="0">
                <a:solidFill>
                  <a:srgbClr val="000000"/>
                </a:solidFill>
                <a:latin typeface="Calibri" panose="020F0502020204030204" pitchFamily="34" charset="0"/>
                <a:cs typeface="Calibri" panose="020F0502020204030204" pitchFamily="34" charset="0"/>
              </a:rPr>
              <a:t>than 0.05, hence we are </a:t>
            </a:r>
            <a:r>
              <a:rPr lang="en-US" dirty="0" smtClean="0">
                <a:solidFill>
                  <a:srgbClr val="000000"/>
                </a:solidFill>
                <a:latin typeface="Calibri" panose="020F0502020204030204" pitchFamily="34" charset="0"/>
                <a:cs typeface="Calibri" panose="020F0502020204030204" pitchFamily="34" charset="0"/>
              </a:rPr>
              <a:t>accepting </a:t>
            </a:r>
            <a:r>
              <a:rPr lang="en-US" dirty="0">
                <a:solidFill>
                  <a:srgbClr val="000000"/>
                </a:solidFill>
                <a:latin typeface="Calibri" panose="020F0502020204030204" pitchFamily="34" charset="0"/>
                <a:cs typeface="Calibri" panose="020F0502020204030204" pitchFamily="34" charset="0"/>
              </a:rPr>
              <a:t>null hypothesis, i.e., Loan amount </a:t>
            </a:r>
            <a:r>
              <a:rPr lang="en-US" dirty="0" smtClean="0">
                <a:solidFill>
                  <a:srgbClr val="000000"/>
                </a:solidFill>
                <a:latin typeface="Calibri" panose="020F0502020204030204" pitchFamily="34" charset="0"/>
                <a:cs typeface="Calibri" panose="020F0502020204030204" pitchFamily="34" charset="0"/>
              </a:rPr>
              <a:t>Range feature </a:t>
            </a:r>
            <a:r>
              <a:rPr lang="en-US" dirty="0">
                <a:solidFill>
                  <a:srgbClr val="000000"/>
                </a:solidFill>
                <a:latin typeface="Calibri" panose="020F0502020204030204" pitchFamily="34" charset="0"/>
                <a:cs typeface="Calibri" panose="020F0502020204030204" pitchFamily="34" charset="0"/>
              </a:rPr>
              <a:t>is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Over all conclusion</a:t>
            </a:r>
            <a:r>
              <a:rPr lang="en-US" dirty="0">
                <a:solidFill>
                  <a:srgbClr val="000000"/>
                </a:solidFill>
                <a:latin typeface="Calibri" panose="020F0502020204030204" pitchFamily="34" charset="0"/>
                <a:cs typeface="Calibri" panose="020F0502020204030204" pitchFamily="34" charset="0"/>
              </a:rPr>
              <a:t>: Both the graph and the chi-square test, is supporting same that is loan amount </a:t>
            </a:r>
            <a:r>
              <a:rPr lang="en-US" dirty="0" smtClean="0">
                <a:solidFill>
                  <a:srgbClr val="000000"/>
                </a:solidFill>
                <a:latin typeface="Calibri" panose="020F0502020204030204" pitchFamily="34" charset="0"/>
                <a:cs typeface="Calibri" panose="020F0502020204030204" pitchFamily="34" charset="0"/>
              </a:rPr>
              <a:t>range feature is </a:t>
            </a:r>
            <a:r>
              <a:rPr lang="en-US" dirty="0">
                <a:solidFill>
                  <a:srgbClr val="000000"/>
                </a:solidFill>
                <a:latin typeface="Calibri" panose="020F0502020204030204" pitchFamily="34" charset="0"/>
                <a:cs typeface="Calibri" panose="020F0502020204030204" pitchFamily="34" charset="0"/>
              </a:rPr>
              <a:t>impacting 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615964" y="1137166"/>
            <a:ext cx="3382851" cy="2422089"/>
          </a:xfrm>
          <a:prstGeom prst="rect">
            <a:avLst/>
          </a:prstGeom>
        </p:spPr>
      </p:pic>
    </p:spTree>
    <p:extLst>
      <p:ext uri="{BB962C8B-B14F-4D97-AF65-F5344CB8AC3E}">
        <p14:creationId xmlns:p14="http://schemas.microsoft.com/office/powerpoint/2010/main" val="41934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20" y="828411"/>
            <a:ext cx="11590986" cy="4801314"/>
          </a:xfrm>
          <a:prstGeom prst="rect">
            <a:avLst/>
          </a:prstGeom>
        </p:spPr>
        <p:txBody>
          <a:bodyPr wrap="square">
            <a:spAutoFit/>
          </a:bodyPr>
          <a:lstStyle/>
          <a:p>
            <a:r>
              <a:rPr lang="en-US" b="1" dirty="0">
                <a:solidFill>
                  <a:srgbClr val="000000"/>
                </a:solidFill>
                <a:latin typeface="Calibri" panose="020F0502020204030204" pitchFamily="34" charset="0"/>
                <a:cs typeface="Calibri" panose="020F0502020204030204" pitchFamily="34" charset="0"/>
              </a:rPr>
              <a:t>Hypothesis generation:</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Applicant Income Range:</a:t>
            </a:r>
            <a:endParaRPr lang="en-US" b="1" dirty="0">
              <a:solidFill>
                <a:srgbClr val="000000"/>
              </a:solidFill>
              <a:latin typeface="Calibri" panose="020F0502020204030204" pitchFamily="34" charset="0"/>
              <a:cs typeface="Calibri" panose="020F0502020204030204" pitchFamily="34" charset="0"/>
            </a:endParaRP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Research question</a:t>
            </a:r>
            <a:r>
              <a:rPr lang="en-US" dirty="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Applicant Income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endPar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Applicant income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Applicant Income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Applicant Income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have significant </a:t>
            </a:r>
          </a:p>
          <a:p>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cs typeface="Calibri" panose="020F0502020204030204" pitchFamily="34" charset="0"/>
              </a:rPr>
              <a:t>Chi-square test</a:t>
            </a:r>
            <a:r>
              <a:rPr lang="en-US" dirty="0">
                <a:solidFill>
                  <a:srgbClr val="000000"/>
                </a:solidFill>
                <a:latin typeface="Calibri" panose="020F0502020204030204" pitchFamily="34" charset="0"/>
                <a:cs typeface="Calibri" panose="020F0502020204030204" pitchFamily="34" charset="0"/>
              </a:rPr>
              <a:t>: From the chi-square test we got p value as </a:t>
            </a:r>
            <a:r>
              <a:rPr lang="en-US" dirty="0" smtClean="0">
                <a:solidFill>
                  <a:srgbClr val="000000"/>
                </a:solidFill>
                <a:latin typeface="Calibri" panose="020F0502020204030204" pitchFamily="34" charset="0"/>
                <a:cs typeface="Calibri" panose="020F0502020204030204" pitchFamily="34" charset="0"/>
              </a:rPr>
              <a:t>0.73, </a:t>
            </a:r>
            <a:r>
              <a:rPr lang="en-US" dirty="0">
                <a:solidFill>
                  <a:srgbClr val="000000"/>
                </a:solidFill>
                <a:latin typeface="Calibri" panose="020F0502020204030204" pitchFamily="34" charset="0"/>
                <a:cs typeface="Calibri" panose="020F0502020204030204" pitchFamily="34" charset="0"/>
              </a:rPr>
              <a:t>which is </a:t>
            </a:r>
            <a:r>
              <a:rPr lang="en-US" dirty="0" smtClean="0">
                <a:solidFill>
                  <a:srgbClr val="000000"/>
                </a:solidFill>
                <a:latin typeface="Calibri" panose="020F0502020204030204" pitchFamily="34" charset="0"/>
                <a:cs typeface="Calibri" panose="020F0502020204030204" pitchFamily="34" charset="0"/>
              </a:rPr>
              <a:t>greater </a:t>
            </a:r>
            <a:r>
              <a:rPr lang="en-US" dirty="0">
                <a:solidFill>
                  <a:srgbClr val="000000"/>
                </a:solidFill>
                <a:latin typeface="Calibri" panose="020F0502020204030204" pitchFamily="34" charset="0"/>
                <a:cs typeface="Calibri" panose="020F0502020204030204" pitchFamily="34" charset="0"/>
              </a:rPr>
              <a:t>than 0.05, hence we are </a:t>
            </a:r>
            <a:r>
              <a:rPr lang="en-US" dirty="0" smtClean="0">
                <a:solidFill>
                  <a:srgbClr val="000000"/>
                </a:solidFill>
                <a:latin typeface="Calibri" panose="020F0502020204030204" pitchFamily="34" charset="0"/>
                <a:cs typeface="Calibri" panose="020F0502020204030204" pitchFamily="34" charset="0"/>
              </a:rPr>
              <a:t>accepting </a:t>
            </a:r>
            <a:r>
              <a:rPr lang="en-US" dirty="0">
                <a:solidFill>
                  <a:srgbClr val="000000"/>
                </a:solidFill>
                <a:latin typeface="Calibri" panose="020F0502020204030204" pitchFamily="34" charset="0"/>
                <a:cs typeface="Calibri" panose="020F0502020204030204" pitchFamily="34" charset="0"/>
              </a:rPr>
              <a:t>null hypothesis, i.e., </a:t>
            </a:r>
            <a:r>
              <a:rPr lang="en-US" dirty="0" smtClean="0">
                <a:solidFill>
                  <a:srgbClr val="000000"/>
                </a:solidFill>
                <a:latin typeface="Calibri" panose="020F0502020204030204" pitchFamily="34" charset="0"/>
                <a:cs typeface="Calibri" panose="020F0502020204030204" pitchFamily="34" charset="0"/>
              </a:rPr>
              <a:t>Applicant income range </a:t>
            </a:r>
            <a:r>
              <a:rPr lang="en-US" dirty="0">
                <a:solidFill>
                  <a:srgbClr val="000000"/>
                </a:solidFill>
                <a:latin typeface="Calibri" panose="020F0502020204030204" pitchFamily="34" charset="0"/>
                <a:cs typeface="Calibri" panose="020F0502020204030204" pitchFamily="34" charset="0"/>
              </a:rPr>
              <a:t>feature is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Over all conclusion</a:t>
            </a:r>
            <a:r>
              <a:rPr lang="en-US" dirty="0">
                <a:solidFill>
                  <a:srgbClr val="000000"/>
                </a:solidFill>
                <a:latin typeface="Calibri" panose="020F0502020204030204" pitchFamily="34" charset="0"/>
                <a:cs typeface="Calibri" panose="020F0502020204030204" pitchFamily="34" charset="0"/>
              </a:rPr>
              <a:t>: Both the graph and the chi-square test, is supporting same that is </a:t>
            </a:r>
            <a:r>
              <a:rPr lang="en-US" dirty="0" smtClean="0">
                <a:solidFill>
                  <a:srgbClr val="000000"/>
                </a:solidFill>
                <a:latin typeface="Calibri" panose="020F0502020204030204" pitchFamily="34" charset="0"/>
                <a:cs typeface="Calibri" panose="020F0502020204030204" pitchFamily="34" charset="0"/>
              </a:rPr>
              <a:t>Applicant income range </a:t>
            </a:r>
            <a:r>
              <a:rPr lang="en-US" dirty="0">
                <a:solidFill>
                  <a:srgbClr val="000000"/>
                </a:solidFill>
                <a:latin typeface="Calibri" panose="020F0502020204030204" pitchFamily="34" charset="0"/>
                <a:cs typeface="Calibri" panose="020F0502020204030204" pitchFamily="34" charset="0"/>
              </a:rPr>
              <a:t>feature </a:t>
            </a:r>
            <a:r>
              <a:rPr lang="en-US" dirty="0" smtClean="0">
                <a:solidFill>
                  <a:srgbClr val="000000"/>
                </a:solidFill>
                <a:latin typeface="Calibri" panose="020F0502020204030204" pitchFamily="34" charset="0"/>
                <a:cs typeface="Calibri" panose="020F0502020204030204" pitchFamily="34" charset="0"/>
              </a:rPr>
              <a:t>is </a:t>
            </a:r>
            <a:r>
              <a:rPr lang="en-US" dirty="0">
                <a:solidFill>
                  <a:srgbClr val="000000"/>
                </a:solidFill>
                <a:latin typeface="Calibri" panose="020F0502020204030204" pitchFamily="34" charset="0"/>
                <a:cs typeface="Calibri" panose="020F0502020204030204" pitchFamily="34" charset="0"/>
              </a:rPr>
              <a:t>impacting 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718997" y="1072240"/>
            <a:ext cx="3473003" cy="2325956"/>
          </a:xfrm>
          <a:prstGeom prst="rect">
            <a:avLst/>
          </a:prstGeom>
        </p:spPr>
      </p:pic>
    </p:spTree>
    <p:extLst>
      <p:ext uri="{BB962C8B-B14F-4D97-AF65-F5344CB8AC3E}">
        <p14:creationId xmlns:p14="http://schemas.microsoft.com/office/powerpoint/2010/main" val="258829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77" y="828411"/>
            <a:ext cx="11552350" cy="4801314"/>
          </a:xfrm>
          <a:prstGeom prst="rect">
            <a:avLst/>
          </a:prstGeom>
        </p:spPr>
        <p:txBody>
          <a:bodyPr wrap="square">
            <a:spAutoFit/>
          </a:bodyPr>
          <a:lstStyle/>
          <a:p>
            <a:r>
              <a:rPr lang="en-US" b="1" dirty="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Co-applicant Income Range:</a:t>
            </a:r>
            <a:endParaRPr lang="en-US" b="1" dirty="0">
              <a:solidFill>
                <a:srgbClr val="000000"/>
              </a:solidFill>
              <a:latin typeface="Calibri" panose="020F0502020204030204" pitchFamily="34" charset="0"/>
              <a:cs typeface="Calibri" panose="020F0502020204030204" pitchFamily="34" charset="0"/>
            </a:endParaRP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Research question</a:t>
            </a:r>
            <a:r>
              <a:rPr lang="en-US" dirty="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Co-applicant income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t>
            </a:r>
            <a:endPar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approval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Co-applicant income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Co-applicant income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co-applicant income range have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significant </a:t>
            </a:r>
          </a:p>
          <a:p>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cs typeface="Calibri" panose="020F0502020204030204" pitchFamily="34" charset="0"/>
              </a:rPr>
              <a:t>Chi-square test</a:t>
            </a:r>
            <a:r>
              <a:rPr lang="en-US" dirty="0">
                <a:solidFill>
                  <a:srgbClr val="000000"/>
                </a:solidFill>
                <a:latin typeface="Calibri" panose="020F0502020204030204" pitchFamily="34" charset="0"/>
                <a:cs typeface="Calibri" panose="020F0502020204030204" pitchFamily="34" charset="0"/>
              </a:rPr>
              <a:t>: From the chi-square test we got p value as </a:t>
            </a:r>
            <a:r>
              <a:rPr lang="en-US" dirty="0" smtClean="0">
                <a:solidFill>
                  <a:srgbClr val="000000"/>
                </a:solidFill>
                <a:latin typeface="Calibri" panose="020F0502020204030204" pitchFamily="34" charset="0"/>
                <a:cs typeface="Calibri" panose="020F0502020204030204" pitchFamily="34" charset="0"/>
              </a:rPr>
              <a:t>0.79, </a:t>
            </a:r>
            <a:r>
              <a:rPr lang="en-US" dirty="0">
                <a:solidFill>
                  <a:srgbClr val="000000"/>
                </a:solidFill>
                <a:latin typeface="Calibri" panose="020F0502020204030204" pitchFamily="34" charset="0"/>
                <a:cs typeface="Calibri" panose="020F0502020204030204" pitchFamily="34" charset="0"/>
              </a:rPr>
              <a:t>which is </a:t>
            </a:r>
            <a:r>
              <a:rPr lang="en-US" dirty="0" smtClean="0">
                <a:solidFill>
                  <a:srgbClr val="000000"/>
                </a:solidFill>
                <a:latin typeface="Calibri" panose="020F0502020204030204" pitchFamily="34" charset="0"/>
                <a:cs typeface="Calibri" panose="020F0502020204030204" pitchFamily="34" charset="0"/>
              </a:rPr>
              <a:t>greater </a:t>
            </a:r>
            <a:r>
              <a:rPr lang="en-US" dirty="0">
                <a:solidFill>
                  <a:srgbClr val="000000"/>
                </a:solidFill>
                <a:latin typeface="Calibri" panose="020F0502020204030204" pitchFamily="34" charset="0"/>
                <a:cs typeface="Calibri" panose="020F0502020204030204" pitchFamily="34" charset="0"/>
              </a:rPr>
              <a:t>than 0.05, hence we are </a:t>
            </a:r>
            <a:r>
              <a:rPr lang="en-US" dirty="0" smtClean="0">
                <a:solidFill>
                  <a:srgbClr val="000000"/>
                </a:solidFill>
                <a:latin typeface="Calibri" panose="020F0502020204030204" pitchFamily="34" charset="0"/>
                <a:cs typeface="Calibri" panose="020F0502020204030204" pitchFamily="34" charset="0"/>
              </a:rPr>
              <a:t>accepting null </a:t>
            </a:r>
            <a:r>
              <a:rPr lang="en-US" dirty="0">
                <a:solidFill>
                  <a:srgbClr val="000000"/>
                </a:solidFill>
                <a:latin typeface="Calibri" panose="020F0502020204030204" pitchFamily="34" charset="0"/>
                <a:cs typeface="Calibri" panose="020F0502020204030204" pitchFamily="34" charset="0"/>
              </a:rPr>
              <a:t>hypothesis, i.e., </a:t>
            </a:r>
            <a:r>
              <a:rPr lang="en-US" dirty="0" smtClean="0">
                <a:solidFill>
                  <a:srgbClr val="000000"/>
                </a:solidFill>
                <a:latin typeface="Calibri" panose="020F0502020204030204" pitchFamily="34" charset="0"/>
                <a:cs typeface="Calibri" panose="020F0502020204030204" pitchFamily="34" charset="0"/>
              </a:rPr>
              <a:t>Co-applicant income range </a:t>
            </a:r>
            <a:r>
              <a:rPr lang="en-US" dirty="0">
                <a:solidFill>
                  <a:srgbClr val="000000"/>
                </a:solidFill>
                <a:latin typeface="Calibri" panose="020F0502020204030204" pitchFamily="34" charset="0"/>
                <a:cs typeface="Calibri" panose="020F0502020204030204" pitchFamily="34" charset="0"/>
              </a:rPr>
              <a:t>feature is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Over all conclusion</a:t>
            </a:r>
            <a:r>
              <a:rPr lang="en-US" dirty="0">
                <a:solidFill>
                  <a:srgbClr val="000000"/>
                </a:solidFill>
                <a:latin typeface="Calibri" panose="020F0502020204030204" pitchFamily="34" charset="0"/>
                <a:cs typeface="Calibri" panose="020F0502020204030204" pitchFamily="34" charset="0"/>
              </a:rPr>
              <a:t>: Both the graph and the chi-square test, is supporting same that is </a:t>
            </a:r>
            <a:r>
              <a:rPr lang="en-US" dirty="0" smtClean="0">
                <a:solidFill>
                  <a:srgbClr val="000000"/>
                </a:solidFill>
                <a:latin typeface="Calibri" panose="020F0502020204030204" pitchFamily="34" charset="0"/>
                <a:cs typeface="Calibri" panose="020F0502020204030204" pitchFamily="34" charset="0"/>
              </a:rPr>
              <a:t>co-applicant income </a:t>
            </a:r>
            <a:r>
              <a:rPr lang="en-US" dirty="0">
                <a:solidFill>
                  <a:srgbClr val="000000"/>
                </a:solidFill>
                <a:latin typeface="Calibri" panose="020F0502020204030204" pitchFamily="34" charset="0"/>
                <a:cs typeface="Calibri" panose="020F0502020204030204" pitchFamily="34" charset="0"/>
              </a:rPr>
              <a:t>feature is </a:t>
            </a:r>
            <a:r>
              <a:rPr lang="en-US" dirty="0" smtClean="0">
                <a:solidFill>
                  <a:srgbClr val="000000"/>
                </a:solidFill>
                <a:latin typeface="Calibri" panose="020F0502020204030204" pitchFamily="34" charset="0"/>
                <a:cs typeface="Calibri" panose="020F0502020204030204" pitchFamily="34" charset="0"/>
              </a:rPr>
              <a:t>impacting </a:t>
            </a:r>
            <a:r>
              <a:rPr lang="en-US" dirty="0">
                <a:solidFill>
                  <a:srgbClr val="000000"/>
                </a:solidFill>
                <a:latin typeface="Calibri" panose="020F0502020204030204" pitchFamily="34" charset="0"/>
                <a:cs typeface="Calibri" panose="020F0502020204030204" pitchFamily="34" charset="0"/>
              </a:rPr>
              <a:t>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731876" y="195145"/>
            <a:ext cx="3460124" cy="2320037"/>
          </a:xfrm>
          <a:prstGeom prst="rect">
            <a:avLst/>
          </a:prstGeom>
        </p:spPr>
      </p:pic>
    </p:spTree>
    <p:extLst>
      <p:ext uri="{BB962C8B-B14F-4D97-AF65-F5344CB8AC3E}">
        <p14:creationId xmlns:p14="http://schemas.microsoft.com/office/powerpoint/2010/main" val="80847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335" y="905684"/>
            <a:ext cx="11487955" cy="4801314"/>
          </a:xfrm>
          <a:prstGeom prst="rect">
            <a:avLst/>
          </a:prstGeom>
        </p:spPr>
        <p:txBody>
          <a:bodyPr wrap="square">
            <a:spAutoFit/>
          </a:bodyPr>
          <a:lstStyle/>
          <a:p>
            <a:r>
              <a:rPr lang="en-US" b="1" dirty="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Total Income Range:</a:t>
            </a:r>
            <a:endParaRPr lang="en-US" b="1" dirty="0">
              <a:solidFill>
                <a:srgbClr val="000000"/>
              </a:solidFill>
              <a:latin typeface="Calibri" panose="020F0502020204030204" pitchFamily="34" charset="0"/>
              <a:cs typeface="Calibri" panose="020F0502020204030204" pitchFamily="34" charset="0"/>
            </a:endParaRP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Research question</a:t>
            </a:r>
            <a:r>
              <a:rPr lang="en-US" dirty="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Total income Range has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significant impact on Loan approval </a:t>
            </a:r>
            <a:endPar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Total Income Range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Total Income range has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no impact on loan approval 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Total income Range have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significant </a:t>
            </a:r>
          </a:p>
          <a:p>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cs typeface="Calibri" panose="020F0502020204030204" pitchFamily="34" charset="0"/>
              </a:rPr>
              <a:t>Chi-square test</a:t>
            </a:r>
            <a:r>
              <a:rPr lang="en-US" dirty="0">
                <a:solidFill>
                  <a:srgbClr val="000000"/>
                </a:solidFill>
                <a:latin typeface="Calibri" panose="020F0502020204030204" pitchFamily="34" charset="0"/>
                <a:cs typeface="Calibri" panose="020F0502020204030204" pitchFamily="34" charset="0"/>
              </a:rPr>
              <a:t>: From the chi-square test we got p value </a:t>
            </a:r>
            <a:r>
              <a:rPr lang="en-US" dirty="0" smtClean="0">
                <a:solidFill>
                  <a:srgbClr val="000000"/>
                </a:solidFill>
                <a:latin typeface="Calibri" panose="020F0502020204030204" pitchFamily="34" charset="0"/>
                <a:cs typeface="Calibri" panose="020F0502020204030204" pitchFamily="34" charset="0"/>
              </a:rPr>
              <a:t>as 0.73, </a:t>
            </a:r>
            <a:r>
              <a:rPr lang="en-US" dirty="0">
                <a:solidFill>
                  <a:srgbClr val="000000"/>
                </a:solidFill>
                <a:latin typeface="Calibri" panose="020F0502020204030204" pitchFamily="34" charset="0"/>
                <a:cs typeface="Calibri" panose="020F0502020204030204" pitchFamily="34" charset="0"/>
              </a:rPr>
              <a:t>which is </a:t>
            </a:r>
            <a:r>
              <a:rPr lang="en-US" dirty="0" smtClean="0">
                <a:solidFill>
                  <a:srgbClr val="000000"/>
                </a:solidFill>
                <a:latin typeface="Calibri" panose="020F0502020204030204" pitchFamily="34" charset="0"/>
                <a:cs typeface="Calibri" panose="020F0502020204030204" pitchFamily="34" charset="0"/>
              </a:rPr>
              <a:t>greater </a:t>
            </a:r>
            <a:r>
              <a:rPr lang="en-US" dirty="0">
                <a:solidFill>
                  <a:srgbClr val="000000"/>
                </a:solidFill>
                <a:latin typeface="Calibri" panose="020F0502020204030204" pitchFamily="34" charset="0"/>
                <a:cs typeface="Calibri" panose="020F0502020204030204" pitchFamily="34" charset="0"/>
              </a:rPr>
              <a:t>than 0.05, hence we are </a:t>
            </a:r>
            <a:r>
              <a:rPr lang="en-US" dirty="0" smtClean="0">
                <a:solidFill>
                  <a:srgbClr val="000000"/>
                </a:solidFill>
                <a:latin typeface="Calibri" panose="020F0502020204030204" pitchFamily="34" charset="0"/>
                <a:cs typeface="Calibri" panose="020F0502020204030204" pitchFamily="34" charset="0"/>
              </a:rPr>
              <a:t>accepting </a:t>
            </a:r>
            <a:r>
              <a:rPr lang="en-US" dirty="0">
                <a:solidFill>
                  <a:srgbClr val="000000"/>
                </a:solidFill>
                <a:latin typeface="Calibri" panose="020F0502020204030204" pitchFamily="34" charset="0"/>
                <a:cs typeface="Calibri" panose="020F0502020204030204" pitchFamily="34" charset="0"/>
              </a:rPr>
              <a:t>null hypothesis, i.e., </a:t>
            </a:r>
            <a:r>
              <a:rPr lang="en-US" dirty="0" smtClean="0">
                <a:solidFill>
                  <a:srgbClr val="000000"/>
                </a:solidFill>
                <a:latin typeface="Calibri" panose="020F0502020204030204" pitchFamily="34" charset="0"/>
                <a:cs typeface="Calibri" panose="020F0502020204030204" pitchFamily="34" charset="0"/>
              </a:rPr>
              <a:t>Total income range </a:t>
            </a:r>
            <a:r>
              <a:rPr lang="en-US" dirty="0">
                <a:solidFill>
                  <a:srgbClr val="000000"/>
                </a:solidFill>
                <a:latin typeface="Calibri" panose="020F0502020204030204" pitchFamily="34" charset="0"/>
                <a:cs typeface="Calibri" panose="020F0502020204030204" pitchFamily="34" charset="0"/>
              </a:rPr>
              <a:t>feature is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Over all conclusion</a:t>
            </a:r>
            <a:r>
              <a:rPr lang="en-US" dirty="0">
                <a:solidFill>
                  <a:srgbClr val="000000"/>
                </a:solidFill>
                <a:latin typeface="Calibri" panose="020F0502020204030204" pitchFamily="34" charset="0"/>
                <a:cs typeface="Calibri" panose="020F0502020204030204" pitchFamily="34" charset="0"/>
              </a:rPr>
              <a:t>: Both the graph and the chi-square test, is supporting same that </a:t>
            </a:r>
            <a:r>
              <a:rPr lang="en-US" dirty="0" smtClean="0">
                <a:solidFill>
                  <a:srgbClr val="000000"/>
                </a:solidFill>
                <a:latin typeface="Calibri" panose="020F0502020204030204" pitchFamily="34" charset="0"/>
                <a:cs typeface="Calibri" panose="020F0502020204030204" pitchFamily="34" charset="0"/>
              </a:rPr>
              <a:t>is Total income range </a:t>
            </a:r>
            <a:r>
              <a:rPr lang="en-US" dirty="0">
                <a:solidFill>
                  <a:srgbClr val="000000"/>
                </a:solidFill>
                <a:latin typeface="Calibri" panose="020F0502020204030204" pitchFamily="34" charset="0"/>
                <a:cs typeface="Calibri" panose="020F0502020204030204" pitchFamily="34" charset="0"/>
              </a:rPr>
              <a:t>feature is </a:t>
            </a:r>
            <a:r>
              <a:rPr lang="en-US" dirty="0" smtClean="0">
                <a:solidFill>
                  <a:srgbClr val="000000"/>
                </a:solidFill>
                <a:latin typeface="Calibri" panose="020F0502020204030204" pitchFamily="34" charset="0"/>
                <a:cs typeface="Calibri" panose="020F0502020204030204" pitchFamily="34" charset="0"/>
              </a:rPr>
              <a:t>impacting </a:t>
            </a:r>
            <a:r>
              <a:rPr lang="en-US" dirty="0">
                <a:solidFill>
                  <a:srgbClr val="000000"/>
                </a:solidFill>
                <a:latin typeface="Calibri" panose="020F0502020204030204" pitchFamily="34" charset="0"/>
                <a:cs typeface="Calibri" panose="020F0502020204030204" pitchFamily="34" charset="0"/>
              </a:rPr>
              <a:t>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334213" y="1407961"/>
            <a:ext cx="3677483" cy="2404186"/>
          </a:xfrm>
          <a:prstGeom prst="rect">
            <a:avLst/>
          </a:prstGeom>
        </p:spPr>
      </p:pic>
    </p:spTree>
    <p:extLst>
      <p:ext uri="{BB962C8B-B14F-4D97-AF65-F5344CB8AC3E}">
        <p14:creationId xmlns:p14="http://schemas.microsoft.com/office/powerpoint/2010/main" val="1313231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183" y="1120462"/>
            <a:ext cx="11539470" cy="1477328"/>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Over All Conclusion:</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From the dataset after pre-processing and including new features we conclude that Gender, dependents, Self-employed, credit history, Loan amount term, Applicant income range, co-applicant income range, total income range, </a:t>
            </a:r>
            <a:r>
              <a:rPr lang="en-US" dirty="0" smtClean="0">
                <a:latin typeface="Calibri" panose="020F0502020204030204" pitchFamily="34" charset="0"/>
                <a:cs typeface="Calibri" panose="020F0502020204030204" pitchFamily="34" charset="0"/>
              </a:rPr>
              <a:t>loan </a:t>
            </a:r>
            <a:r>
              <a:rPr lang="en-US" dirty="0" smtClean="0">
                <a:latin typeface="Calibri" panose="020F0502020204030204" pitchFamily="34" charset="0"/>
                <a:cs typeface="Calibri" panose="020F0502020204030204" pitchFamily="34" charset="0"/>
              </a:rPr>
              <a:t>amount range are influencing our target variable loan approval status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267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524315"/>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Hypothesis generation:</a:t>
            </a:r>
          </a:p>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Gender:</a:t>
            </a:r>
          </a:p>
          <a:p>
            <a:endParaRPr lang="en-US"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Research question</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Times New Roman" panose="02020603050405020304" pitchFamily="18" charset="0"/>
              </a:rPr>
              <a:t>Does Gender has significant impact on Loan approval feature?</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Null Hypothesis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Gender </a:t>
            </a:r>
            <a:r>
              <a:rPr lang="en-US" dirty="0">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latin typeface="Calibri" panose="020F0502020204030204" pitchFamily="34" charset="0"/>
                <a:ea typeface="Calibri" panose="020F0502020204030204" pitchFamily="34" charset="0"/>
                <a:cs typeface="Times New Roman" panose="02020603050405020304" pitchFamily="18" charset="0"/>
              </a:rPr>
              <a:t>feature</a:t>
            </a:r>
          </a:p>
          <a:p>
            <a:r>
              <a:rPr lang="en-US" b="1" dirty="0">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Gender </a:t>
            </a:r>
            <a:r>
              <a:rPr lang="en-US" dirty="0">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latin typeface="Calibri" panose="020F0502020204030204" pitchFamily="34" charset="0"/>
                <a:ea typeface="Calibri" panose="020F0502020204030204" pitchFamily="34" charset="0"/>
                <a:cs typeface="Times New Roman" panose="02020603050405020304" pitchFamily="18" charset="0"/>
              </a:rPr>
              <a:t>feature</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dirty="0" smtClean="0">
                <a:latin typeface="Calibri" panose="020F0502020204030204" pitchFamily="34" charset="0"/>
                <a:ea typeface="Calibri" panose="020F0502020204030204" pitchFamily="34" charset="0"/>
                <a:cs typeface="Times New Roman" panose="02020603050405020304" pitchFamily="18" charset="0"/>
              </a:rPr>
              <a:t>Graph</a:t>
            </a:r>
            <a:r>
              <a:rPr lang="en-US" dirty="0" smtClean="0">
                <a:latin typeface="Calibri" panose="020F0502020204030204" pitchFamily="34" charset="0"/>
                <a:ea typeface="Calibri" panose="020F0502020204030204" pitchFamily="34" charset="0"/>
                <a:cs typeface="Times New Roman" panose="02020603050405020304" pitchFamily="18" charset="0"/>
              </a:rPr>
              <a:t>: From the graph we conclude that Gender has significant impact on Loan </a:t>
            </a:r>
          </a:p>
          <a:p>
            <a:r>
              <a:rPr lang="en-US" dirty="0" smtClean="0">
                <a:latin typeface="Calibri" panose="020F0502020204030204" pitchFamily="34" charset="0"/>
                <a:ea typeface="Calibri" panose="020F0502020204030204" pitchFamily="34" charset="0"/>
                <a:cs typeface="Times New Roman" panose="02020603050405020304" pitchFamily="18" charset="0"/>
              </a:rPr>
              <a:t>approval feature</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b="1" dirty="0" smtClean="0">
                <a:latin typeface="Calibri" panose="020F0502020204030204" pitchFamily="34" charset="0"/>
                <a:cs typeface="Calibri" panose="020F0502020204030204" pitchFamily="34" charset="0"/>
              </a:rPr>
              <a:t>Chi-square test</a:t>
            </a:r>
            <a:r>
              <a:rPr lang="en-US" dirty="0" smtClean="0">
                <a:latin typeface="Calibri" panose="020F0502020204030204" pitchFamily="34" charset="0"/>
                <a:cs typeface="Calibri" panose="020F0502020204030204" pitchFamily="34" charset="0"/>
              </a:rPr>
              <a:t>: From the chi-square test we got p value as 0.69, which is greater than 0.05, hence we are accepting null hypothesis, i.e., Gender feature is showing significant impact on loan approval feature</a:t>
            </a:r>
          </a:p>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Over all conclusion</a:t>
            </a:r>
            <a:r>
              <a:rPr lang="en-US" dirty="0" smtClean="0">
                <a:latin typeface="Calibri" panose="020F0502020204030204" pitchFamily="34" charset="0"/>
                <a:cs typeface="Calibri" panose="020F0502020204030204" pitchFamily="34" charset="0"/>
              </a:rPr>
              <a:t>: Both the graph and the chi-square test, is supporting same that is gender feature is impacting loan approval status</a:t>
            </a:r>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5AFC6A99-3C0B-25F1-A09F-096C80110CC4}"/>
              </a:ext>
            </a:extLst>
          </p:cNvPr>
          <p:cNvPicPr>
            <a:picLocks noChangeAspect="1"/>
          </p:cNvPicPr>
          <p:nvPr/>
        </p:nvPicPr>
        <p:blipFill>
          <a:blip r:embed="rId2"/>
          <a:stretch>
            <a:fillRect/>
          </a:stretch>
        </p:blipFill>
        <p:spPr>
          <a:xfrm>
            <a:off x="7997781" y="1037789"/>
            <a:ext cx="4091190" cy="2434782"/>
          </a:xfrm>
          <a:prstGeom prst="rect">
            <a:avLst/>
          </a:prstGeom>
        </p:spPr>
      </p:pic>
    </p:spTree>
    <p:extLst>
      <p:ext uri="{BB962C8B-B14F-4D97-AF65-F5344CB8AC3E}">
        <p14:creationId xmlns:p14="http://schemas.microsoft.com/office/powerpoint/2010/main" val="265150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524315"/>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Married:</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Married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Married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Married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Married has significant impact on Loan </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cs typeface="Calibri" panose="020F0502020204030204" pitchFamily="34" charset="0"/>
              </a:rPr>
              <a:t>Chi-square test</a:t>
            </a:r>
            <a:r>
              <a:rPr lang="en-US" dirty="0" smtClean="0">
                <a:solidFill>
                  <a:srgbClr val="000000"/>
                </a:solidFill>
                <a:latin typeface="Calibri" panose="020F0502020204030204" pitchFamily="34" charset="0"/>
                <a:cs typeface="Calibri" panose="020F0502020204030204" pitchFamily="34" charset="0"/>
              </a:rPr>
              <a:t>: From the chi-square test we got p value as 0.04, which is less than 0.05, hence we are rejecting null hypothesis, i.e., Gender feature is not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Over all conclusion</a:t>
            </a:r>
            <a:r>
              <a:rPr lang="en-US" dirty="0" smtClean="0">
                <a:solidFill>
                  <a:srgbClr val="000000"/>
                </a:solidFill>
                <a:latin typeface="Calibri" panose="020F0502020204030204" pitchFamily="34" charset="0"/>
                <a:cs typeface="Calibri" panose="020F0502020204030204" pitchFamily="34" charset="0"/>
              </a:rPr>
              <a:t>: We got some </a:t>
            </a:r>
            <a:r>
              <a:rPr lang="en-US" b="1" dirty="0" smtClean="0">
                <a:solidFill>
                  <a:srgbClr val="000000"/>
                </a:solidFill>
                <a:latin typeface="Calibri" panose="020F0502020204030204" pitchFamily="34" charset="0"/>
                <a:cs typeface="Calibri" panose="020F0502020204030204" pitchFamily="34" charset="0"/>
              </a:rPr>
              <a:t>contradictory</a:t>
            </a:r>
            <a:r>
              <a:rPr lang="en-US" dirty="0" smtClean="0">
                <a:solidFill>
                  <a:srgbClr val="000000"/>
                </a:solidFill>
                <a:latin typeface="Calibri" panose="020F0502020204030204" pitchFamily="34" charset="0"/>
                <a:cs typeface="Calibri" panose="020F0502020204030204" pitchFamily="34" charset="0"/>
              </a:rPr>
              <a:t> conclusions from graph and chi-square test, as graph supporting null hypothesis and chi-square test rejecting null hypothesis. </a:t>
            </a:r>
            <a:endParaRPr lang="en-IN" dirty="0">
              <a:solidFill>
                <a:srgbClr val="000000"/>
              </a:solidFill>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xmlns="" id="{DC06BBF7-8107-1397-2E5D-D66B18D57268}"/>
              </a:ext>
            </a:extLst>
          </p:cNvPr>
          <p:cNvPicPr>
            <a:picLocks noChangeAspect="1"/>
          </p:cNvPicPr>
          <p:nvPr/>
        </p:nvPicPr>
        <p:blipFill>
          <a:blip r:embed="rId2"/>
          <a:stretch>
            <a:fillRect/>
          </a:stretch>
        </p:blipFill>
        <p:spPr>
          <a:xfrm>
            <a:off x="8176765" y="1014582"/>
            <a:ext cx="4015235" cy="2475592"/>
          </a:xfrm>
          <a:prstGeom prst="rect">
            <a:avLst/>
          </a:prstGeom>
        </p:spPr>
      </p:pic>
    </p:spTree>
    <p:extLst>
      <p:ext uri="{BB962C8B-B14F-4D97-AF65-F5344CB8AC3E}">
        <p14:creationId xmlns:p14="http://schemas.microsoft.com/office/powerpoint/2010/main" val="168037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524315"/>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Dependents:</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Dependents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Dependents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Dependents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Dependents has significant impact on Loan </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cs typeface="Calibri" panose="020F0502020204030204" pitchFamily="34" charset="0"/>
              </a:rPr>
              <a:t>Chi-square test</a:t>
            </a:r>
            <a:r>
              <a:rPr lang="en-US" dirty="0" smtClean="0">
                <a:solidFill>
                  <a:srgbClr val="000000"/>
                </a:solidFill>
                <a:latin typeface="Calibri" panose="020F0502020204030204" pitchFamily="34" charset="0"/>
                <a:cs typeface="Calibri" panose="020F0502020204030204" pitchFamily="34" charset="0"/>
              </a:rPr>
              <a:t>: From the chi-square test we got p value as 0.10, which is greater than 0.05, hence we are accepting null hypothesis, i.e., Dependents feature is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Over all conclusion</a:t>
            </a:r>
            <a:r>
              <a:rPr lang="en-US" dirty="0" smtClean="0">
                <a:solidFill>
                  <a:srgbClr val="000000"/>
                </a:solidFill>
                <a:latin typeface="Calibri" panose="020F0502020204030204" pitchFamily="34" charset="0"/>
                <a:cs typeface="Calibri" panose="020F0502020204030204" pitchFamily="34" charset="0"/>
              </a:rPr>
              <a:t>: Both the graph and the chi-square test, is supporting same that is dependents feature is impacting 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9D9DEF21-E22E-C886-A34E-E2785FF79A38}"/>
              </a:ext>
            </a:extLst>
          </p:cNvPr>
          <p:cNvPicPr>
            <a:picLocks noChangeAspect="1"/>
          </p:cNvPicPr>
          <p:nvPr/>
        </p:nvPicPr>
        <p:blipFill>
          <a:blip r:embed="rId2"/>
          <a:stretch>
            <a:fillRect/>
          </a:stretch>
        </p:blipFill>
        <p:spPr>
          <a:xfrm>
            <a:off x="8256604" y="968824"/>
            <a:ext cx="3935396" cy="2328167"/>
          </a:xfrm>
          <a:prstGeom prst="rect">
            <a:avLst/>
          </a:prstGeom>
        </p:spPr>
      </p:pic>
    </p:spTree>
    <p:extLst>
      <p:ext uri="{BB962C8B-B14F-4D97-AF65-F5344CB8AC3E}">
        <p14:creationId xmlns:p14="http://schemas.microsoft.com/office/powerpoint/2010/main" val="214135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524315"/>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Education:</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Education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Education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Education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Education has significant impact on Loan </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cs typeface="Calibri" panose="020F0502020204030204" pitchFamily="34" charset="0"/>
              </a:rPr>
              <a:t>Chi-square test</a:t>
            </a:r>
            <a:r>
              <a:rPr lang="en-US" dirty="0">
                <a:solidFill>
                  <a:srgbClr val="000000"/>
                </a:solidFill>
                <a:latin typeface="Calibri" panose="020F0502020204030204" pitchFamily="34" charset="0"/>
                <a:cs typeface="Calibri" panose="020F0502020204030204" pitchFamily="34" charset="0"/>
              </a:rPr>
              <a:t>: From the chi-square test we got p value as </a:t>
            </a:r>
            <a:r>
              <a:rPr lang="en-US" dirty="0" smtClean="0">
                <a:solidFill>
                  <a:srgbClr val="000000"/>
                </a:solidFill>
                <a:latin typeface="Calibri" panose="020F0502020204030204" pitchFamily="34" charset="0"/>
                <a:cs typeface="Calibri" panose="020F0502020204030204" pitchFamily="34" charset="0"/>
              </a:rPr>
              <a:t>0.01, </a:t>
            </a:r>
            <a:r>
              <a:rPr lang="en-US" dirty="0">
                <a:solidFill>
                  <a:srgbClr val="000000"/>
                </a:solidFill>
                <a:latin typeface="Calibri" panose="020F0502020204030204" pitchFamily="34" charset="0"/>
                <a:cs typeface="Calibri" panose="020F0502020204030204" pitchFamily="34" charset="0"/>
              </a:rPr>
              <a:t>which is less than 0.05, hence we are rejecting null hypothesis, i.e., </a:t>
            </a:r>
            <a:r>
              <a:rPr lang="en-US" dirty="0" smtClean="0">
                <a:solidFill>
                  <a:srgbClr val="000000"/>
                </a:solidFill>
                <a:latin typeface="Calibri" panose="020F0502020204030204" pitchFamily="34" charset="0"/>
                <a:cs typeface="Calibri" panose="020F0502020204030204" pitchFamily="34" charset="0"/>
              </a:rPr>
              <a:t>Education </a:t>
            </a:r>
            <a:r>
              <a:rPr lang="en-US" dirty="0">
                <a:solidFill>
                  <a:srgbClr val="000000"/>
                </a:solidFill>
                <a:latin typeface="Calibri" panose="020F0502020204030204" pitchFamily="34" charset="0"/>
                <a:cs typeface="Calibri" panose="020F0502020204030204" pitchFamily="34" charset="0"/>
              </a:rPr>
              <a:t>feature is not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Over all conclusion</a:t>
            </a:r>
            <a:r>
              <a:rPr lang="en-US" dirty="0">
                <a:solidFill>
                  <a:srgbClr val="000000"/>
                </a:solidFill>
                <a:latin typeface="Calibri" panose="020F0502020204030204" pitchFamily="34" charset="0"/>
                <a:cs typeface="Calibri" panose="020F0502020204030204" pitchFamily="34" charset="0"/>
              </a:rPr>
              <a:t>: We got some </a:t>
            </a:r>
            <a:r>
              <a:rPr lang="en-US" b="1" dirty="0">
                <a:solidFill>
                  <a:srgbClr val="000000"/>
                </a:solidFill>
                <a:latin typeface="Calibri" panose="020F0502020204030204" pitchFamily="34" charset="0"/>
                <a:cs typeface="Calibri" panose="020F0502020204030204" pitchFamily="34" charset="0"/>
              </a:rPr>
              <a:t>contradictory</a:t>
            </a:r>
            <a:r>
              <a:rPr lang="en-US" dirty="0">
                <a:solidFill>
                  <a:srgbClr val="000000"/>
                </a:solidFill>
                <a:latin typeface="Calibri" panose="020F0502020204030204" pitchFamily="34" charset="0"/>
                <a:cs typeface="Calibri" panose="020F0502020204030204" pitchFamily="34" charset="0"/>
              </a:rPr>
              <a:t> conclusions from graph and chi-square test, as graph supporting null hypothesis and chi-square test rejecting null hypothesis. </a:t>
            </a:r>
            <a:endParaRPr lang="en-IN" dirty="0">
              <a:solidFill>
                <a:srgbClr val="000000"/>
              </a:solidFill>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xmlns="" id="{F5A5DCE7-2CA2-C88B-FD22-B15BC2000D33}"/>
              </a:ext>
            </a:extLst>
          </p:cNvPr>
          <p:cNvPicPr>
            <a:picLocks noChangeAspect="1"/>
          </p:cNvPicPr>
          <p:nvPr/>
        </p:nvPicPr>
        <p:blipFill>
          <a:blip r:embed="rId2"/>
          <a:stretch>
            <a:fillRect/>
          </a:stretch>
        </p:blipFill>
        <p:spPr>
          <a:xfrm>
            <a:off x="8133718" y="1016793"/>
            <a:ext cx="4058282" cy="2387622"/>
          </a:xfrm>
          <a:prstGeom prst="rect">
            <a:avLst/>
          </a:prstGeom>
        </p:spPr>
      </p:pic>
    </p:spTree>
    <p:extLst>
      <p:ext uri="{BB962C8B-B14F-4D97-AF65-F5344CB8AC3E}">
        <p14:creationId xmlns:p14="http://schemas.microsoft.com/office/powerpoint/2010/main" val="384781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524315"/>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Self-Employed:</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self-employed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Self-employed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Self-employed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Self-employed has significant impact on Loan </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cs typeface="Calibri" panose="020F0502020204030204" pitchFamily="34" charset="0"/>
              </a:rPr>
              <a:t>Chi-square test</a:t>
            </a:r>
            <a:r>
              <a:rPr lang="en-US" dirty="0" smtClean="0">
                <a:solidFill>
                  <a:srgbClr val="000000"/>
                </a:solidFill>
                <a:latin typeface="Calibri" panose="020F0502020204030204" pitchFamily="34" charset="0"/>
                <a:cs typeface="Calibri" panose="020F0502020204030204" pitchFamily="34" charset="0"/>
              </a:rPr>
              <a:t>: From the chi-square test we got p value as 1.0, which is greater than 0.05, hence we are accepting null hypothesis, i.e., Self-employed feature is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Over all conclusion</a:t>
            </a:r>
            <a:r>
              <a:rPr lang="en-US" dirty="0" smtClean="0">
                <a:solidFill>
                  <a:srgbClr val="000000"/>
                </a:solidFill>
                <a:latin typeface="Calibri" panose="020F0502020204030204" pitchFamily="34" charset="0"/>
                <a:cs typeface="Calibri" panose="020F0502020204030204" pitchFamily="34" charset="0"/>
              </a:rPr>
              <a:t>: Both the graph and the chi-square test, is supporting same that is self-employed feature is impacting 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E5C6FB58-C215-87CF-5919-FF2220906727}"/>
              </a:ext>
            </a:extLst>
          </p:cNvPr>
          <p:cNvPicPr>
            <a:picLocks noChangeAspect="1"/>
          </p:cNvPicPr>
          <p:nvPr/>
        </p:nvPicPr>
        <p:blipFill>
          <a:blip r:embed="rId2"/>
          <a:stretch>
            <a:fillRect/>
          </a:stretch>
        </p:blipFill>
        <p:spPr>
          <a:xfrm>
            <a:off x="8678524" y="1214830"/>
            <a:ext cx="3513476" cy="2095041"/>
          </a:xfrm>
          <a:prstGeom prst="rect">
            <a:avLst/>
          </a:prstGeom>
        </p:spPr>
      </p:pic>
    </p:spTree>
    <p:extLst>
      <p:ext uri="{BB962C8B-B14F-4D97-AF65-F5344CB8AC3E}">
        <p14:creationId xmlns:p14="http://schemas.microsoft.com/office/powerpoint/2010/main" val="64827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524315"/>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Credit_History:</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Credit-history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Credit-history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Credit-history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Credit-history has significant impact on Loan </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cs typeface="Calibri" panose="020F0502020204030204" pitchFamily="34" charset="0"/>
              </a:rPr>
              <a:t>Chi-square test</a:t>
            </a:r>
            <a:r>
              <a:rPr lang="en-US" dirty="0" smtClean="0">
                <a:solidFill>
                  <a:srgbClr val="000000"/>
                </a:solidFill>
                <a:latin typeface="Calibri" panose="020F0502020204030204" pitchFamily="34" charset="0"/>
                <a:cs typeface="Calibri" panose="020F0502020204030204" pitchFamily="34" charset="0"/>
              </a:rPr>
              <a:t>: From the chi-square test we got p value as 6.52, which is greater than 0.05, hence we are accepting null hypothesis, i.e., Credit-history feature is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Over all conclusion</a:t>
            </a:r>
            <a:r>
              <a:rPr lang="en-US" dirty="0" smtClean="0">
                <a:solidFill>
                  <a:srgbClr val="000000"/>
                </a:solidFill>
                <a:latin typeface="Calibri" panose="020F0502020204030204" pitchFamily="34" charset="0"/>
                <a:cs typeface="Calibri" panose="020F0502020204030204" pitchFamily="34" charset="0"/>
              </a:rPr>
              <a:t>: Both the graph and the chi-square test, is supporting same that is Credit-history feature is impacting 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xmlns="" id="{E78F3DE4-3B57-C1AA-ABEC-ADD2B2F19F86}"/>
              </a:ext>
            </a:extLst>
          </p:cNvPr>
          <p:cNvPicPr>
            <a:picLocks noChangeAspect="1"/>
          </p:cNvPicPr>
          <p:nvPr/>
        </p:nvPicPr>
        <p:blipFill>
          <a:blip r:embed="rId2"/>
          <a:stretch>
            <a:fillRect/>
          </a:stretch>
        </p:blipFill>
        <p:spPr>
          <a:xfrm>
            <a:off x="8485019" y="1153651"/>
            <a:ext cx="3706981" cy="2335534"/>
          </a:xfrm>
          <a:prstGeom prst="rect">
            <a:avLst/>
          </a:prstGeom>
        </p:spPr>
      </p:pic>
    </p:spTree>
    <p:extLst>
      <p:ext uri="{BB962C8B-B14F-4D97-AF65-F5344CB8AC3E}">
        <p14:creationId xmlns:p14="http://schemas.microsoft.com/office/powerpoint/2010/main" val="360839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524315"/>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Hypothesis generation:</a:t>
            </a:r>
          </a:p>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Property Area:</a:t>
            </a:r>
          </a:p>
          <a:p>
            <a:endParaRPr lang="en-US"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Research question</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Times New Roman" panose="02020603050405020304" pitchFamily="18" charset="0"/>
              </a:rPr>
              <a:t>Does </a:t>
            </a:r>
            <a:r>
              <a:rPr lang="en-US" dirty="0" smtClean="0">
                <a:latin typeface="Calibri" panose="020F0502020204030204" pitchFamily="34" charset="0"/>
                <a:ea typeface="Calibri" panose="020F0502020204030204" pitchFamily="34" charset="0"/>
                <a:cs typeface="Times New Roman" panose="02020603050405020304" pitchFamily="18" charset="0"/>
              </a:rPr>
              <a:t>Property area </a:t>
            </a:r>
            <a:r>
              <a:rPr lang="en-US" dirty="0">
                <a:latin typeface="Calibri" panose="020F0502020204030204" pitchFamily="34" charset="0"/>
                <a:ea typeface="Calibri" panose="020F0502020204030204" pitchFamily="34" charset="0"/>
                <a:cs typeface="Times New Roman" panose="02020603050405020304" pitchFamily="18" charset="0"/>
              </a:rPr>
              <a:t>has significant impact on Loan approval feature?</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Null Hypothesis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Property area </a:t>
            </a:r>
            <a:r>
              <a:rPr lang="en-US" dirty="0">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latin typeface="Calibri" panose="020F0502020204030204" pitchFamily="34" charset="0"/>
                <a:ea typeface="Calibri" panose="020F0502020204030204" pitchFamily="34" charset="0"/>
                <a:cs typeface="Times New Roman" panose="02020603050405020304" pitchFamily="18" charset="0"/>
              </a:rPr>
              <a:t>feature</a:t>
            </a:r>
          </a:p>
          <a:p>
            <a:r>
              <a:rPr lang="en-US" b="1" dirty="0">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smtClean="0">
                <a:latin typeface="Calibri" panose="020F0502020204030204" pitchFamily="34" charset="0"/>
                <a:ea typeface="Calibri" panose="020F0502020204030204" pitchFamily="34" charset="0"/>
                <a:cs typeface="Times New Roman" panose="02020603050405020304" pitchFamily="18" charset="0"/>
              </a:rPr>
              <a:t>Property area </a:t>
            </a:r>
            <a:r>
              <a:rPr lang="en-US" dirty="0">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latin typeface="Calibri" panose="020F0502020204030204" pitchFamily="34" charset="0"/>
                <a:ea typeface="Calibri" panose="020F0502020204030204" pitchFamily="34" charset="0"/>
                <a:cs typeface="Times New Roman" panose="02020603050405020304" pitchFamily="18" charset="0"/>
              </a:rPr>
              <a:t>feature</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b="1" dirty="0" smtClean="0">
                <a:latin typeface="Calibri" panose="020F0502020204030204" pitchFamily="34" charset="0"/>
                <a:ea typeface="Calibri" panose="020F0502020204030204" pitchFamily="34" charset="0"/>
                <a:cs typeface="Times New Roman" panose="02020603050405020304" pitchFamily="18" charset="0"/>
              </a:rPr>
              <a:t>Graph</a:t>
            </a:r>
            <a:r>
              <a:rPr lang="en-US" dirty="0" smtClean="0">
                <a:latin typeface="Calibri" panose="020F0502020204030204" pitchFamily="34" charset="0"/>
                <a:ea typeface="Calibri" panose="020F0502020204030204" pitchFamily="34" charset="0"/>
                <a:cs typeface="Times New Roman" panose="02020603050405020304" pitchFamily="18" charset="0"/>
              </a:rPr>
              <a:t>: From the graph we conclude that property area has significant impact on Loan </a:t>
            </a:r>
          </a:p>
          <a:p>
            <a:r>
              <a:rPr lang="en-US" dirty="0" smtClean="0">
                <a:latin typeface="Calibri" panose="020F0502020204030204" pitchFamily="34" charset="0"/>
                <a:ea typeface="Calibri" panose="020F0502020204030204" pitchFamily="34" charset="0"/>
                <a:cs typeface="Times New Roman" panose="02020603050405020304" pitchFamily="18" charset="0"/>
              </a:rPr>
              <a:t>approval feature</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cs typeface="Calibri" panose="020F0502020204030204" pitchFamily="34" charset="0"/>
              </a:rPr>
              <a:t>Chi-square test</a:t>
            </a:r>
            <a:r>
              <a:rPr lang="en-US" dirty="0">
                <a:solidFill>
                  <a:srgbClr val="000000"/>
                </a:solidFill>
                <a:latin typeface="Calibri" panose="020F0502020204030204" pitchFamily="34" charset="0"/>
                <a:cs typeface="Calibri" panose="020F0502020204030204" pitchFamily="34" charset="0"/>
              </a:rPr>
              <a:t>: From the chi-square test we got p value as </a:t>
            </a:r>
            <a:r>
              <a:rPr lang="en-US" dirty="0" smtClean="0">
                <a:solidFill>
                  <a:srgbClr val="000000"/>
                </a:solidFill>
                <a:latin typeface="Calibri" panose="020F0502020204030204" pitchFamily="34" charset="0"/>
                <a:cs typeface="Calibri" panose="020F0502020204030204" pitchFamily="34" charset="0"/>
              </a:rPr>
              <a:t>0.0003, </a:t>
            </a:r>
            <a:r>
              <a:rPr lang="en-US" dirty="0">
                <a:solidFill>
                  <a:srgbClr val="000000"/>
                </a:solidFill>
                <a:latin typeface="Calibri" panose="020F0502020204030204" pitchFamily="34" charset="0"/>
                <a:cs typeface="Calibri" panose="020F0502020204030204" pitchFamily="34" charset="0"/>
              </a:rPr>
              <a:t>which is less than 0.05, hence we are rejecting null hypothesis, i.e., </a:t>
            </a:r>
            <a:r>
              <a:rPr lang="en-US" dirty="0" smtClean="0">
                <a:solidFill>
                  <a:srgbClr val="000000"/>
                </a:solidFill>
                <a:latin typeface="Calibri" panose="020F0502020204030204" pitchFamily="34" charset="0"/>
                <a:cs typeface="Calibri" panose="020F0502020204030204" pitchFamily="34" charset="0"/>
              </a:rPr>
              <a:t>property area </a:t>
            </a:r>
            <a:r>
              <a:rPr lang="en-US" dirty="0">
                <a:solidFill>
                  <a:srgbClr val="000000"/>
                </a:solidFill>
                <a:latin typeface="Calibri" panose="020F0502020204030204" pitchFamily="34" charset="0"/>
                <a:cs typeface="Calibri" panose="020F0502020204030204" pitchFamily="34" charset="0"/>
              </a:rPr>
              <a:t>feature is not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a:solidFill>
                  <a:srgbClr val="000000"/>
                </a:solidFill>
                <a:latin typeface="Calibri" panose="020F0502020204030204" pitchFamily="34" charset="0"/>
                <a:cs typeface="Calibri" panose="020F0502020204030204" pitchFamily="34" charset="0"/>
              </a:rPr>
              <a:t>Over all conclusion</a:t>
            </a:r>
            <a:r>
              <a:rPr lang="en-US" dirty="0">
                <a:solidFill>
                  <a:srgbClr val="000000"/>
                </a:solidFill>
                <a:latin typeface="Calibri" panose="020F0502020204030204" pitchFamily="34" charset="0"/>
                <a:cs typeface="Calibri" panose="020F0502020204030204" pitchFamily="34" charset="0"/>
              </a:rPr>
              <a:t>: We got some </a:t>
            </a:r>
            <a:r>
              <a:rPr lang="en-US" b="1" dirty="0">
                <a:solidFill>
                  <a:srgbClr val="000000"/>
                </a:solidFill>
                <a:latin typeface="Calibri" panose="020F0502020204030204" pitchFamily="34" charset="0"/>
                <a:cs typeface="Calibri" panose="020F0502020204030204" pitchFamily="34" charset="0"/>
              </a:rPr>
              <a:t>contradictory</a:t>
            </a:r>
            <a:r>
              <a:rPr lang="en-US" dirty="0">
                <a:solidFill>
                  <a:srgbClr val="000000"/>
                </a:solidFill>
                <a:latin typeface="Calibri" panose="020F0502020204030204" pitchFamily="34" charset="0"/>
                <a:cs typeface="Calibri" panose="020F0502020204030204" pitchFamily="34" charset="0"/>
              </a:rPr>
              <a:t> conclusions from graph and chi-square test, as graph supporting null hypothesis and chi-square test rejecting null hypothesis. </a:t>
            </a:r>
            <a:endParaRPr lang="en-IN"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EF2F3D36-9AD8-EBCD-2958-62C5465A5910}"/>
              </a:ext>
            </a:extLst>
          </p:cNvPr>
          <p:cNvPicPr>
            <a:picLocks noChangeAspect="1"/>
          </p:cNvPicPr>
          <p:nvPr/>
        </p:nvPicPr>
        <p:blipFill>
          <a:blip r:embed="rId2"/>
          <a:stretch>
            <a:fillRect/>
          </a:stretch>
        </p:blipFill>
        <p:spPr>
          <a:xfrm>
            <a:off x="8544546" y="1099882"/>
            <a:ext cx="3647454" cy="2313019"/>
          </a:xfrm>
          <a:prstGeom prst="rect">
            <a:avLst/>
          </a:prstGeom>
        </p:spPr>
      </p:pic>
    </p:spTree>
    <p:extLst>
      <p:ext uri="{BB962C8B-B14F-4D97-AF65-F5344CB8AC3E}">
        <p14:creationId xmlns:p14="http://schemas.microsoft.com/office/powerpoint/2010/main" val="369315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8940" y="582282"/>
            <a:ext cx="11487955" cy="4801314"/>
          </a:xfrm>
          <a:prstGeom prst="rect">
            <a:avLst/>
          </a:prstGeom>
          <a:noFill/>
        </p:spPr>
        <p:txBody>
          <a:bodyPr wrap="square" rtlCol="0">
            <a:spAutoFit/>
          </a:bodyPr>
          <a:lstStyle/>
          <a:p>
            <a:r>
              <a:rPr lang="en-US" b="1" dirty="0" smtClean="0">
                <a:solidFill>
                  <a:srgbClr val="000000"/>
                </a:solidFill>
                <a:latin typeface="Calibri" panose="020F0502020204030204" pitchFamily="34" charset="0"/>
                <a:cs typeface="Calibri" panose="020F0502020204030204" pitchFamily="34" charset="0"/>
              </a:rPr>
              <a:t>Hypothesis generation:</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Loan amount term:</a:t>
            </a:r>
          </a:p>
          <a:p>
            <a:endParaRPr lang="en-US" dirty="0" smtClean="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Research question</a:t>
            </a:r>
            <a:r>
              <a:rPr lang="en-US" dirty="0" smtClean="0">
                <a:solidFill>
                  <a:srgbClr val="000000"/>
                </a:solidFill>
                <a:latin typeface="Calibri" panose="020F0502020204030204" pitchFamily="34" charset="0"/>
                <a:cs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Does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loan amount term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t>
            </a:r>
            <a:endPar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approval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Null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Loan amount term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significant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Alternative hypothesis</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Loan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amount term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has no impact on loan approval </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feature</a:t>
            </a:r>
          </a:p>
          <a:p>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Graph</a:t>
            </a:r>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 From the graph we conclude that loan amount term has significant impact on Loan </a:t>
            </a:r>
          </a:p>
          <a:p>
            <a:r>
              <a:rPr lang="en-US"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approval feature</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US" b="1" dirty="0" smtClean="0">
                <a:solidFill>
                  <a:srgbClr val="000000"/>
                </a:solidFill>
                <a:latin typeface="Calibri" panose="020F0502020204030204" pitchFamily="34" charset="0"/>
                <a:cs typeface="Calibri" panose="020F0502020204030204" pitchFamily="34" charset="0"/>
              </a:rPr>
              <a:t>Chi-square test</a:t>
            </a:r>
            <a:r>
              <a:rPr lang="en-US" dirty="0" smtClean="0">
                <a:solidFill>
                  <a:srgbClr val="000000"/>
                </a:solidFill>
                <a:latin typeface="Calibri" panose="020F0502020204030204" pitchFamily="34" charset="0"/>
                <a:cs typeface="Calibri" panose="020F0502020204030204" pitchFamily="34" charset="0"/>
              </a:rPr>
              <a:t>: From the chi-square test we got p value as 0.2, which is greater than 0.05, hence we are accepting null hypothesis, i.e., loan amount term feature is showing significant impact on loan approval feature</a:t>
            </a:r>
          </a:p>
          <a:p>
            <a:endParaRPr lang="en-US" dirty="0">
              <a:solidFill>
                <a:srgbClr val="000000"/>
              </a:solidFill>
              <a:latin typeface="Calibri" panose="020F0502020204030204" pitchFamily="34" charset="0"/>
              <a:cs typeface="Calibri" panose="020F0502020204030204" pitchFamily="34" charset="0"/>
            </a:endParaRPr>
          </a:p>
          <a:p>
            <a:r>
              <a:rPr lang="en-US" b="1" dirty="0" smtClean="0">
                <a:solidFill>
                  <a:srgbClr val="000000"/>
                </a:solidFill>
                <a:latin typeface="Calibri" panose="020F0502020204030204" pitchFamily="34" charset="0"/>
                <a:cs typeface="Calibri" panose="020F0502020204030204" pitchFamily="34" charset="0"/>
              </a:rPr>
              <a:t>Over all conclusion</a:t>
            </a:r>
            <a:r>
              <a:rPr lang="en-US" dirty="0" smtClean="0">
                <a:solidFill>
                  <a:srgbClr val="000000"/>
                </a:solidFill>
                <a:latin typeface="Calibri" panose="020F0502020204030204" pitchFamily="34" charset="0"/>
                <a:cs typeface="Calibri" panose="020F0502020204030204" pitchFamily="34" charset="0"/>
              </a:rPr>
              <a:t>: Both the graph and the chi-square test, is supporting same that is loan amount term feature is impacting loan approval status</a:t>
            </a:r>
            <a:endParaRPr lang="en-IN"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CEB0ECC2-6BD8-8CC2-9B4D-14996540E1DD}"/>
              </a:ext>
            </a:extLst>
          </p:cNvPr>
          <p:cNvPicPr>
            <a:picLocks noChangeAspect="1"/>
          </p:cNvPicPr>
          <p:nvPr/>
        </p:nvPicPr>
        <p:blipFill>
          <a:blip r:embed="rId2"/>
          <a:stretch>
            <a:fillRect/>
          </a:stretch>
        </p:blipFill>
        <p:spPr>
          <a:xfrm>
            <a:off x="8034975" y="582282"/>
            <a:ext cx="3989600" cy="2540224"/>
          </a:xfrm>
          <a:prstGeom prst="rect">
            <a:avLst/>
          </a:prstGeom>
        </p:spPr>
      </p:pic>
    </p:spTree>
    <p:extLst>
      <p:ext uri="{BB962C8B-B14F-4D97-AF65-F5344CB8AC3E}">
        <p14:creationId xmlns:p14="http://schemas.microsoft.com/office/powerpoint/2010/main" val="411373598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{8B111EC1-9BF2-4858-86E2-96970A2B1AF5}tf56160789_win32</Template>
  <TotalTime>3546</TotalTime>
  <Words>2166</Words>
  <Application>Microsoft Office PowerPoint</Application>
  <PresentationFormat>Widescreen</PresentationFormat>
  <Paragraphs>243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Bookman Old Style</vt:lpstr>
      <vt:lpstr>Calibri</vt:lpstr>
      <vt:lpstr>Franklin Gothic Book</vt:lpstr>
      <vt:lpstr>Times New Roman</vt:lpstr>
      <vt:lpstr>1_RetrospectVTI</vt:lpstr>
      <vt:lpstr>Data Analytics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Phase</dc:title>
  <dc:creator>sai santhosh tarun</dc:creator>
  <cp:lastModifiedBy>HP</cp:lastModifiedBy>
  <cp:revision>38</cp:revision>
  <dcterms:created xsi:type="dcterms:W3CDTF">2022-11-02T04:54:53Z</dcterms:created>
  <dcterms:modified xsi:type="dcterms:W3CDTF">2022-11-22T09:10:33Z</dcterms:modified>
</cp:coreProperties>
</file>