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6" r:id="rId4"/>
    <p:sldId id="283" r:id="rId5"/>
    <p:sldId id="256" r:id="rId6"/>
    <p:sldId id="257" r:id="rId7"/>
    <p:sldId id="284" r:id="rId8"/>
    <p:sldId id="293" r:id="rId9"/>
    <p:sldId id="285" r:id="rId10"/>
    <p:sldId id="294" r:id="rId11"/>
    <p:sldId id="269" r:id="rId12"/>
    <p:sldId id="288" r:id="rId13"/>
    <p:sldId id="28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29EB2-287D-44ED-8335-25FA0A8812D7}" v="13" dt="2024-04-26T16:53:41.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82" d="100"/>
          <a:sy n="82" d="100"/>
        </p:scale>
        <p:origin x="6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308079-8B17-4454-B6F0-FDB2E13CA76A}"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117341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9308079-8B17-4454-B6F0-FDB2E13CA76A}"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61541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9308079-8B17-4454-B6F0-FDB2E13CA76A}"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344738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9308079-8B17-4454-B6F0-FDB2E13CA76A}"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3769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08079-8B17-4454-B6F0-FDB2E13CA76A}"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25442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9308079-8B17-4454-B6F0-FDB2E13CA76A}"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291083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9308079-8B17-4454-B6F0-FDB2E13CA76A}"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317276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308079-8B17-4454-B6F0-FDB2E13CA76A}"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225008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08079-8B17-4454-B6F0-FDB2E13CA76A}"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29056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8079-8B17-4454-B6F0-FDB2E13CA76A}"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72013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08079-8B17-4454-B6F0-FDB2E13CA76A}"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C81BB-A148-43F4-9AD1-AE11B114E126}" type="slidenum">
              <a:rPr lang="en-IN" smtClean="0"/>
              <a:t>‹#›</a:t>
            </a:fld>
            <a:endParaRPr lang="en-IN"/>
          </a:p>
        </p:txBody>
      </p:sp>
    </p:spTree>
    <p:extLst>
      <p:ext uri="{BB962C8B-B14F-4D97-AF65-F5344CB8AC3E}">
        <p14:creationId xmlns:p14="http://schemas.microsoft.com/office/powerpoint/2010/main" val="30003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08079-8B17-4454-B6F0-FDB2E13CA76A}" type="datetimeFigureOut">
              <a:rPr lang="en-IN" smtClean="0"/>
              <a:t>18-09-2024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C81BB-A148-43F4-9AD1-AE11B114E126}" type="slidenum">
              <a:rPr lang="en-IN" smtClean="0"/>
              <a:t>‹#›</a:t>
            </a:fld>
            <a:endParaRPr lang="en-IN"/>
          </a:p>
        </p:txBody>
      </p:sp>
    </p:spTree>
    <p:extLst>
      <p:ext uri="{BB962C8B-B14F-4D97-AF65-F5344CB8AC3E}">
        <p14:creationId xmlns:p14="http://schemas.microsoft.com/office/powerpoint/2010/main" val="273132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97300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7DED-D99D-5A6F-B7E4-CE5CE9A51C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383ED2-1989-66ED-3F15-43C0E25A068A}"/>
              </a:ext>
            </a:extLst>
          </p:cNvPr>
          <p:cNvSpPr>
            <a:spLocks noGrp="1"/>
          </p:cNvSpPr>
          <p:nvPr>
            <p:ph idx="1"/>
          </p:nvPr>
        </p:nvSpPr>
        <p:spPr>
          <a:xfrm>
            <a:off x="838200" y="1418253"/>
            <a:ext cx="10675776" cy="4758711"/>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          These components work collaboratively to detect moisture levels in real-time, optimize energy usage, manage water drainage efficiently, and enhance passenger safety.</a:t>
            </a:r>
          </a:p>
          <a:p>
            <a:pPr marL="0" indent="0">
              <a:buNone/>
            </a:pPr>
            <a:r>
              <a:rPr lang="en-US" sz="3200" dirty="0">
                <a:latin typeface="Times New Roman" panose="02020603050405020304" pitchFamily="18" charset="0"/>
                <a:cs typeface="Times New Roman" panose="02020603050405020304" pitchFamily="18" charset="0"/>
              </a:rPr>
              <a:t>           By leveraging sensor technology, renewable energy harvesting, and automated control systems, the proposed system aims to minimize downtime, reduce operational costs, and mitigate environmental risks associated with moisture ingress in subway infrastructure.</a:t>
            </a:r>
            <a:endParaRPr lang="en-IN" sz="3200" dirty="0"/>
          </a:p>
        </p:txBody>
      </p:sp>
    </p:spTree>
    <p:extLst>
      <p:ext uri="{BB962C8B-B14F-4D97-AF65-F5344CB8AC3E}">
        <p14:creationId xmlns:p14="http://schemas.microsoft.com/office/powerpoint/2010/main" val="313139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E61F-D0E2-C128-A33D-49105E33A574}"/>
              </a:ext>
            </a:extLst>
          </p:cNvPr>
          <p:cNvSpPr>
            <a:spLocks noGrp="1"/>
          </p:cNvSpPr>
          <p:nvPr>
            <p:ph type="title"/>
          </p:nvPr>
        </p:nvSpPr>
        <p:spPr>
          <a:xfrm>
            <a:off x="574040" y="9625"/>
            <a:ext cx="10515600" cy="1325563"/>
          </a:xfrm>
        </p:spPr>
        <p:txBody>
          <a:bodyPr/>
          <a:lstStyle/>
          <a:p>
            <a:r>
              <a:rPr lang="en-US" b="1" dirty="0">
                <a:latin typeface="Bell MT" panose="02020503060305020303" pitchFamily="18" charset="0"/>
              </a:rPr>
              <a:t>                   BLOCK DIAGRAM</a:t>
            </a:r>
            <a:endParaRPr lang="en-IN" b="1" dirty="0">
              <a:latin typeface="Bell MT" panose="02020503060305020303" pitchFamily="18" charset="0"/>
            </a:endParaRPr>
          </a:p>
        </p:txBody>
      </p:sp>
      <p:sp>
        <p:nvSpPr>
          <p:cNvPr id="3" name="Rectangle 2">
            <a:extLst>
              <a:ext uri="{FF2B5EF4-FFF2-40B4-BE49-F238E27FC236}">
                <a16:creationId xmlns:a16="http://schemas.microsoft.com/office/drawing/2014/main" id="{CCBF71C1-CF1A-2890-E8EA-9D5BCF221AF8}"/>
              </a:ext>
            </a:extLst>
          </p:cNvPr>
          <p:cNvSpPr/>
          <p:nvPr/>
        </p:nvSpPr>
        <p:spPr>
          <a:xfrm>
            <a:off x="992778" y="5212768"/>
            <a:ext cx="3676851" cy="111653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8" name="Content Placeholder 7">
            <a:extLst>
              <a:ext uri="{FF2B5EF4-FFF2-40B4-BE49-F238E27FC236}">
                <a16:creationId xmlns:a16="http://schemas.microsoft.com/office/drawing/2014/main" id="{D508C0C9-6C64-83AF-A802-81EEBCB40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78" y="1091683"/>
            <a:ext cx="10315924" cy="5756692"/>
          </a:xfrm>
        </p:spPr>
      </p:pic>
    </p:spTree>
    <p:extLst>
      <p:ext uri="{BB962C8B-B14F-4D97-AF65-F5344CB8AC3E}">
        <p14:creationId xmlns:p14="http://schemas.microsoft.com/office/powerpoint/2010/main" val="105577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F3E-6735-703D-DEEE-23CA6B3A0F0F}"/>
              </a:ext>
            </a:extLst>
          </p:cNvPr>
          <p:cNvSpPr>
            <a:spLocks noGrp="1"/>
          </p:cNvSpPr>
          <p:nvPr>
            <p:ph type="title"/>
          </p:nvPr>
        </p:nvSpPr>
        <p:spPr>
          <a:xfrm>
            <a:off x="558281" y="0"/>
            <a:ext cx="10515600" cy="1325563"/>
          </a:xfrm>
        </p:spPr>
        <p:txBody>
          <a:bodyPr/>
          <a:lstStyle/>
          <a:p>
            <a:r>
              <a:rPr lang="en-US" b="1" dirty="0">
                <a:latin typeface="Times New Roman" panose="02020603050405020304" pitchFamily="18" charset="0"/>
                <a:cs typeface="Times New Roman" panose="02020603050405020304" pitchFamily="18" charset="0"/>
              </a:rPr>
              <a:t>                             WORKING</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D4354F4-67A5-452A-892B-9176F4C29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984" y="961052"/>
            <a:ext cx="11318032" cy="5784979"/>
          </a:xfrm>
        </p:spPr>
      </p:pic>
    </p:spTree>
    <p:extLst>
      <p:ext uri="{BB962C8B-B14F-4D97-AF65-F5344CB8AC3E}">
        <p14:creationId xmlns:p14="http://schemas.microsoft.com/office/powerpoint/2010/main" val="209390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44CD-1A2A-7E0F-1EAF-5E5CF0D87DD2}"/>
              </a:ext>
            </a:extLst>
          </p:cNvPr>
          <p:cNvSpPr>
            <a:spLocks noGrp="1"/>
          </p:cNvSpPr>
          <p:nvPr>
            <p:ph type="title"/>
          </p:nvPr>
        </p:nvSpPr>
        <p:spPr/>
        <p:txBody>
          <a:bodyPr/>
          <a:lstStyle/>
          <a:p>
            <a:r>
              <a:rPr lang="en-US" b="1" dirty="0"/>
              <a:t>                       </a:t>
            </a: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7AF75-1EC6-5F3A-25A2-7BA9DC75880C}"/>
              </a:ext>
            </a:extLst>
          </p:cNvPr>
          <p:cNvSpPr>
            <a:spLocks noGrp="1"/>
          </p:cNvSpPr>
          <p:nvPr>
            <p:ph idx="1"/>
          </p:nvPr>
        </p:nvSpPr>
        <p:spPr>
          <a:xfrm>
            <a:off x="838200" y="1690688"/>
            <a:ext cx="11038114" cy="470139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Through the implementation of our integrated solution, we have demonstrated a significant improvement in urban subway infrastructure management. </a:t>
            </a:r>
          </a:p>
          <a:p>
            <a:pPr marL="0" indent="0">
              <a:buNone/>
            </a:pPr>
            <a:r>
              <a:rPr lang="en-US" sz="3200" dirty="0">
                <a:latin typeface="Times New Roman" panose="02020603050405020304" pitchFamily="18" charset="0"/>
                <a:cs typeface="Times New Roman" panose="02020603050405020304" pitchFamily="18" charset="0"/>
              </a:rPr>
              <a:t>       By proactively addressing moisture-related challenges, enhancing passenger safety measures, optimizing energy usage, and minimizing environmental impact, our system outperforms existing methods. </a:t>
            </a:r>
          </a:p>
          <a:p>
            <a:pPr marL="0" indent="0">
              <a:buNone/>
            </a:pPr>
            <a:r>
              <a:rPr lang="en-US" sz="3200" dirty="0">
                <a:latin typeface="Times New Roman" panose="02020603050405020304" pitchFamily="18" charset="0"/>
                <a:cs typeface="Times New Roman" panose="02020603050405020304" pitchFamily="18" charset="0"/>
              </a:rPr>
              <a:t>       This project sets a new standard for subway management, offering a more efficient, reliable, and sustainable approach to urban transportation infrastructure.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94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0"/>
            <a:ext cx="12192000" cy="7031865"/>
          </a:xfrm>
          <a:prstGeom prst="rect">
            <a:avLst/>
          </a:prstGeom>
        </p:spPr>
      </p:pic>
    </p:spTree>
    <p:extLst>
      <p:ext uri="{BB962C8B-B14F-4D97-AF65-F5344CB8AC3E}">
        <p14:creationId xmlns:p14="http://schemas.microsoft.com/office/powerpoint/2010/main" val="11139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905976"/>
            <a:ext cx="10515600" cy="1676083"/>
          </a:xfrm>
        </p:spPr>
        <p:txBody>
          <a:bodyPr/>
          <a:lstStyle/>
          <a:p>
            <a:r>
              <a:rPr lang="en-US" b="1" dirty="0">
                <a:latin typeface="Arial Rounded MT Bold" panose="020F0704030504030204" pitchFamily="34" charset="0"/>
              </a:rPr>
              <a:t>     </a:t>
            </a:r>
            <a:r>
              <a:rPr lang="en-US" b="1" dirty="0">
                <a:latin typeface="Bell MT" panose="02020503060305020303" pitchFamily="18" charset="0"/>
              </a:rPr>
              <a:t>             PROJECT REVIEW </a:t>
            </a:r>
            <a:endParaRPr lang="en-IN" b="1" dirty="0">
              <a:latin typeface="Bell MT" panose="02020503060305020303" pitchFamily="18" charset="0"/>
            </a:endParaRPr>
          </a:p>
        </p:txBody>
      </p:sp>
      <p:sp>
        <p:nvSpPr>
          <p:cNvPr id="3" name="Content Placeholder 2"/>
          <p:cNvSpPr>
            <a:spLocks noGrp="1"/>
          </p:cNvSpPr>
          <p:nvPr>
            <p:ph idx="1"/>
          </p:nvPr>
        </p:nvSpPr>
        <p:spPr>
          <a:xfrm>
            <a:off x="1866848" y="2506662"/>
            <a:ext cx="10515600" cy="4351338"/>
          </a:xfrm>
        </p:spPr>
        <p:txBody>
          <a:bodyPr/>
          <a:lstStyle/>
          <a:p>
            <a:pPr marL="0" indent="0">
              <a:buNone/>
            </a:pPr>
            <a:r>
              <a:rPr lang="en-US" sz="4000" dirty="0">
                <a:latin typeface="Bell MT" panose="02020503060305020303" pitchFamily="18" charset="0"/>
              </a:rPr>
              <a:t>GUIDED BY,</a:t>
            </a:r>
          </a:p>
          <a:p>
            <a:pPr marL="0" indent="0">
              <a:buNone/>
            </a:pPr>
            <a:r>
              <a:rPr lang="en-US" sz="3200" dirty="0"/>
              <a:t>            </a:t>
            </a:r>
            <a:r>
              <a:rPr lang="en-US" sz="3200" dirty="0">
                <a:latin typeface="Garamond" panose="02020404030301010803" pitchFamily="18" charset="0"/>
              </a:rPr>
              <a:t>Mr. T. Siva Kumar M.E.,</a:t>
            </a:r>
          </a:p>
          <a:p>
            <a:pPr marL="0" indent="0">
              <a:buNone/>
            </a:pPr>
            <a:r>
              <a:rPr lang="en-US" sz="4000" dirty="0">
                <a:latin typeface="Bell MT" panose="02020503060305020303" pitchFamily="18" charset="0"/>
              </a:rPr>
              <a:t>TEAM MEMBERS,</a:t>
            </a:r>
          </a:p>
          <a:p>
            <a:pPr marL="0" indent="0">
              <a:buNone/>
            </a:pPr>
            <a:r>
              <a:rPr lang="en-US" sz="3200" dirty="0">
                <a:latin typeface="Garamond" panose="02020404030301010803" pitchFamily="18" charset="0"/>
              </a:rPr>
              <a:t>                   1.Swathi.R   (927622BEC226)</a:t>
            </a:r>
          </a:p>
          <a:p>
            <a:pPr marL="0" indent="0">
              <a:buNone/>
            </a:pPr>
            <a:r>
              <a:rPr lang="en-US" sz="3200" dirty="0">
                <a:latin typeface="Garamond" panose="02020404030301010803" pitchFamily="18" charset="0"/>
              </a:rPr>
              <a:t>                   2.Swetha.K  (927622BEC227)</a:t>
            </a:r>
          </a:p>
          <a:p>
            <a:pPr marL="0" indent="0">
              <a:buNone/>
            </a:pPr>
            <a:r>
              <a:rPr lang="en-US" sz="3200" dirty="0">
                <a:latin typeface="Garamond" panose="02020404030301010803" pitchFamily="18" charset="0"/>
              </a:rPr>
              <a:t>                   3.Varshini.S  (927622BEC242) </a:t>
            </a:r>
            <a:endParaRPr lang="en-IN" sz="3200" dirty="0">
              <a:latin typeface="Garamond" panose="02020404030301010803" pitchFamily="18" charset="0"/>
            </a:endParaRPr>
          </a:p>
        </p:txBody>
      </p:sp>
      <p:pic>
        <p:nvPicPr>
          <p:cNvPr id="1026" name="Picture 2" descr="Welcome to MKCE - COE Office">
            <a:extLst>
              <a:ext uri="{FF2B5EF4-FFF2-40B4-BE49-F238E27FC236}">
                <a16:creationId xmlns:a16="http://schemas.microsoft.com/office/drawing/2014/main" id="{1E10D951-5C21-7B6B-3C4A-F4831F822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1315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Kumarasamy College of Engineering ...">
            <a:extLst>
              <a:ext uri="{FF2B5EF4-FFF2-40B4-BE49-F238E27FC236}">
                <a16:creationId xmlns:a16="http://schemas.microsoft.com/office/drawing/2014/main" id="{BF7EB671-660A-EC40-D25B-84F0E71FB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98"/>
            <a:ext cx="2621902"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90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6243" y="1812701"/>
            <a:ext cx="6044318" cy="3232597"/>
          </a:xfrm>
        </p:spPr>
        <p:txBody>
          <a:bodyPr>
            <a:normAutofit/>
          </a:bodyPr>
          <a:lstStyle/>
          <a:p>
            <a:pPr algn="ctr"/>
            <a:endParaRPr lang="en-IN" sz="6600" dirty="0">
              <a:latin typeface="Garamond" panose="02020404030301010803" pitchFamily="18" charset="0"/>
            </a:endParaRPr>
          </a:p>
        </p:txBody>
      </p:sp>
      <p:sp>
        <p:nvSpPr>
          <p:cNvPr id="3" name="Content Placeholder 2"/>
          <p:cNvSpPr>
            <a:spLocks noGrp="1"/>
          </p:cNvSpPr>
          <p:nvPr>
            <p:ph idx="1"/>
          </p:nvPr>
        </p:nvSpPr>
        <p:spPr>
          <a:xfrm>
            <a:off x="838200" y="5808371"/>
            <a:ext cx="10515600" cy="368591"/>
          </a:xfrm>
        </p:spPr>
        <p:txBody>
          <a:bodyPr>
            <a:normAutofit fontScale="85000" lnSpcReduction="20000"/>
          </a:bodyPr>
          <a:lstStyle/>
          <a:p>
            <a:endParaRPr lang="en-IN" dirty="0"/>
          </a:p>
        </p:txBody>
      </p:sp>
      <p:pic>
        <p:nvPicPr>
          <p:cNvPr id="4" name="Picture 3"/>
          <p:cNvPicPr>
            <a:picLocks noChangeAspect="1"/>
          </p:cNvPicPr>
          <p:nvPr/>
        </p:nvPicPr>
        <p:blipFill>
          <a:blip r:embed="rId2"/>
          <a:stretch>
            <a:fillRect/>
          </a:stretch>
        </p:blipFill>
        <p:spPr>
          <a:xfrm>
            <a:off x="0" y="0"/>
            <a:ext cx="12191999" cy="6858000"/>
          </a:xfrm>
          <a:prstGeom prst="rect">
            <a:avLst/>
          </a:prstGeom>
        </p:spPr>
      </p:pic>
      <p:sp>
        <p:nvSpPr>
          <p:cNvPr id="5" name="Rounded Rectangle 4"/>
          <p:cNvSpPr/>
          <p:nvPr/>
        </p:nvSpPr>
        <p:spPr>
          <a:xfrm>
            <a:off x="6096001" y="824249"/>
            <a:ext cx="5257800" cy="47554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AN INTEGRATED SYSTEM FOR MANAGING WATER LEVEL IN SUBWAY FOR ACCIDENT PREVENTION</a:t>
            </a:r>
            <a:endParaRPr lang="en-IN"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78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AD35-BE1A-EC60-8BC7-46FF96E68209}"/>
              </a:ext>
            </a:extLst>
          </p:cNvPr>
          <p:cNvSpPr>
            <a:spLocks noGrp="1"/>
          </p:cNvSpPr>
          <p:nvPr>
            <p:ph type="title"/>
          </p:nvPr>
        </p:nvSpPr>
        <p:spPr/>
        <p:txBody>
          <a:bodyPr/>
          <a:lstStyle/>
          <a:p>
            <a:r>
              <a:rPr lang="en-US" b="1" dirty="0"/>
              <a:t>                        </a:t>
            </a: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7C8B66-7942-F208-C0B6-28EF097A2F81}"/>
              </a:ext>
            </a:extLst>
          </p:cNvPr>
          <p:cNvSpPr>
            <a:spLocks noGrp="1"/>
          </p:cNvSpPr>
          <p:nvPr>
            <p:ph idx="1"/>
          </p:nvPr>
        </p:nvSpPr>
        <p:spPr>
          <a:xfrm>
            <a:off x="1296955" y="1847462"/>
            <a:ext cx="9778482" cy="3778898"/>
          </a:xfrm>
        </p:spPr>
        <p:txBody>
          <a:bodyPr>
            <a:normAutofit/>
          </a:bodyPr>
          <a:lstStyle/>
          <a:p>
            <a:r>
              <a:rPr lang="en-US" sz="3200" dirty="0">
                <a:latin typeface="Times New Roman" panose="02020603050405020304" pitchFamily="18" charset="0"/>
                <a:cs typeface="Times New Roman" panose="02020603050405020304" pitchFamily="18" charset="0"/>
              </a:rPr>
              <a:t>Urban subway systems are crucial for efficient transportation, but they face challenges such as moisture management.</a:t>
            </a:r>
          </a:p>
          <a:p>
            <a:r>
              <a:rPr lang="en-US" sz="3200" dirty="0">
                <a:latin typeface="Times New Roman" panose="02020603050405020304" pitchFamily="18" charset="0"/>
                <a:cs typeface="Times New Roman" panose="02020603050405020304" pitchFamily="18" charset="0"/>
              </a:rPr>
              <a:t> Our project aims to address these challenges through an integrated solution that enhances safety, efficiency, and passenger experience.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0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3710"/>
          </a:xfrm>
        </p:spPr>
        <p:txBody>
          <a:bodyPr>
            <a:noAutofit/>
          </a:bodyPr>
          <a:lstStyle/>
          <a:p>
            <a:br>
              <a:rPr lang="en-US" sz="4000" b="1" dirty="0">
                <a:latin typeface="Bell MT" panose="02020503060305020303" pitchFamily="18" charset="0"/>
              </a:rPr>
            </a:br>
            <a:endParaRPr lang="en-IN" sz="4000" b="1" dirty="0">
              <a:latin typeface="Bell MT" panose="02020503060305020303" pitchFamily="18" charset="0"/>
            </a:endParaRPr>
          </a:p>
        </p:txBody>
      </p:sp>
      <p:sp>
        <p:nvSpPr>
          <p:cNvPr id="3" name="Subtitle 2"/>
          <p:cNvSpPr>
            <a:spLocks noGrp="1"/>
          </p:cNvSpPr>
          <p:nvPr>
            <p:ph type="subTitle" idx="1"/>
          </p:nvPr>
        </p:nvSpPr>
        <p:spPr>
          <a:xfrm>
            <a:off x="1215228" y="1018738"/>
            <a:ext cx="10507714" cy="3424153"/>
          </a:xfrm>
        </p:spPr>
        <p:txBody>
          <a:bodyPr>
            <a:normAutofit/>
          </a:bodyPr>
          <a:lstStyle/>
          <a:p>
            <a:pPr marL="342900" indent="-342900" algn="l">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Overflow of subway due to heavy rainfall.</a:t>
            </a:r>
          </a:p>
          <a:p>
            <a:pPr marL="342900" indent="-342900" algn="l">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Damaging of roads due to leakage in underground pipes.</a:t>
            </a:r>
          </a:p>
          <a:p>
            <a:pPr marL="342900" indent="-342900" algn="l">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Overflow of subway due to heavy rainfall and lack of infrastructure management</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91506" y="3318524"/>
            <a:ext cx="5438775" cy="3266807"/>
          </a:xfrm>
          <a:prstGeom prst="rect">
            <a:avLst/>
          </a:prstGeom>
        </p:spPr>
      </p:pic>
      <p:pic>
        <p:nvPicPr>
          <p:cNvPr id="5" name="Picture 4"/>
          <p:cNvPicPr>
            <a:picLocks noChangeAspect="1"/>
          </p:cNvPicPr>
          <p:nvPr/>
        </p:nvPicPr>
        <p:blipFill>
          <a:blip r:embed="rId3"/>
          <a:stretch>
            <a:fillRect/>
          </a:stretch>
        </p:blipFill>
        <p:spPr>
          <a:xfrm>
            <a:off x="6707889" y="3338923"/>
            <a:ext cx="4692605" cy="3266807"/>
          </a:xfrm>
          <a:prstGeom prst="rect">
            <a:avLst/>
          </a:prstGeom>
        </p:spPr>
      </p:pic>
      <p:sp>
        <p:nvSpPr>
          <p:cNvPr id="7" name="TextBox 6">
            <a:extLst>
              <a:ext uri="{FF2B5EF4-FFF2-40B4-BE49-F238E27FC236}">
                <a16:creationId xmlns:a16="http://schemas.microsoft.com/office/drawing/2014/main" id="{8F6703ED-BD14-9EE6-73D1-BF577C0AA9B3}"/>
              </a:ext>
            </a:extLst>
          </p:cNvPr>
          <p:cNvSpPr txBox="1"/>
          <p:nvPr/>
        </p:nvSpPr>
        <p:spPr>
          <a:xfrm>
            <a:off x="3181504" y="252270"/>
            <a:ext cx="609755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dirty="0"/>
          </a:p>
        </p:txBody>
      </p:sp>
    </p:spTree>
    <p:extLst>
      <p:ext uri="{BB962C8B-B14F-4D97-AF65-F5344CB8AC3E}">
        <p14:creationId xmlns:p14="http://schemas.microsoft.com/office/powerpoint/2010/main" val="249935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589" y="469747"/>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3218" y="1836465"/>
            <a:ext cx="10863942" cy="4876483"/>
          </a:xfrm>
        </p:spPr>
        <p:txBody>
          <a:bodyPr>
            <a:normAutofit/>
          </a:bodyPr>
          <a:lstStyle/>
          <a:p>
            <a:pPr marL="514350" indent="-514350">
              <a:buAutoNum type="arabicPeriod"/>
            </a:pPr>
            <a:r>
              <a:rPr lang="en-US" sz="3200" dirty="0">
                <a:latin typeface="Times New Roman" panose="02020603050405020304" pitchFamily="18" charset="0"/>
                <a:cs typeface="Times New Roman" panose="02020603050405020304" pitchFamily="18" charset="0"/>
              </a:rPr>
              <a:t>Efficient Overflow Management</a:t>
            </a:r>
          </a:p>
          <a:p>
            <a:pPr marL="0" indent="0">
              <a:buNone/>
            </a:pPr>
            <a:r>
              <a:rPr lang="en-US" sz="3200" dirty="0">
                <a:latin typeface="Times New Roman" panose="02020603050405020304" pitchFamily="18" charset="0"/>
                <a:cs typeface="Times New Roman" panose="02020603050405020304" pitchFamily="18" charset="0"/>
              </a:rPr>
              <a:t>2. Enhanced Safety with Door Mechanism and Signal Notification</a:t>
            </a:r>
          </a:p>
          <a:p>
            <a:pPr marL="0" indent="0">
              <a:buNone/>
            </a:pPr>
            <a:r>
              <a:rPr lang="en-US" sz="3200" dirty="0">
                <a:latin typeface="Times New Roman" panose="02020603050405020304" pitchFamily="18" charset="0"/>
                <a:cs typeface="Times New Roman" panose="02020603050405020304" pitchFamily="18" charset="0"/>
              </a:rPr>
              <a:t>3. Sustainable Energy Generation with Piezoelectric Harvesting</a:t>
            </a:r>
          </a:p>
          <a:p>
            <a:pPr marL="0" indent="0">
              <a:buNone/>
            </a:pPr>
            <a:r>
              <a:rPr lang="en-US" sz="3200" dirty="0">
                <a:latin typeface="Times New Roman" panose="02020603050405020304" pitchFamily="18" charset="0"/>
                <a:cs typeface="Times New Roman" panose="02020603050405020304" pitchFamily="18" charset="0"/>
              </a:rPr>
              <a:t>4. Proactive Water Leakage Detection</a:t>
            </a:r>
          </a:p>
          <a:p>
            <a:pPr marL="0" indent="0">
              <a:buNone/>
            </a:pPr>
            <a:r>
              <a:rPr lang="en-US" sz="3200" dirty="0">
                <a:latin typeface="Times New Roman" panose="02020603050405020304" pitchFamily="18" charset="0"/>
                <a:cs typeface="Times New Roman" panose="02020603050405020304" pitchFamily="18" charset="0"/>
              </a:rPr>
              <a:t>5. Setting New Standards for Subway Infrastructure Management</a:t>
            </a:r>
          </a:p>
        </p:txBody>
      </p:sp>
    </p:spTree>
    <p:extLst>
      <p:ext uri="{BB962C8B-B14F-4D97-AF65-F5344CB8AC3E}">
        <p14:creationId xmlns:p14="http://schemas.microsoft.com/office/powerpoint/2010/main" val="26028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89B7-4277-14C7-36DD-0176E104C149}"/>
              </a:ext>
            </a:extLst>
          </p:cNvPr>
          <p:cNvSpPr>
            <a:spLocks noGrp="1"/>
          </p:cNvSpPr>
          <p:nvPr>
            <p:ph type="title"/>
          </p:nvPr>
        </p:nvSpPr>
        <p:spPr>
          <a:xfrm>
            <a:off x="1024812" y="46776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EXISTING SYSTEM</a:t>
            </a:r>
          </a:p>
        </p:txBody>
      </p:sp>
      <p:sp>
        <p:nvSpPr>
          <p:cNvPr id="3" name="Content Placeholder 2">
            <a:extLst>
              <a:ext uri="{FF2B5EF4-FFF2-40B4-BE49-F238E27FC236}">
                <a16:creationId xmlns:a16="http://schemas.microsoft.com/office/drawing/2014/main" id="{AF84BC6C-C09D-D2B6-56FD-EE6A270F29EB}"/>
              </a:ext>
            </a:extLst>
          </p:cNvPr>
          <p:cNvSpPr>
            <a:spLocks noGrp="1"/>
          </p:cNvSpPr>
          <p:nvPr>
            <p:ph idx="1"/>
          </p:nvPr>
        </p:nvSpPr>
        <p:spPr>
          <a:xfrm>
            <a:off x="931506" y="1989268"/>
            <a:ext cx="10515600" cy="4547183"/>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       Traditional subway management systems rely on manual interventions and reactive measures to address moisture-related challenges. </a:t>
            </a:r>
          </a:p>
          <a:p>
            <a:pPr marL="0" indent="0" algn="just">
              <a:buNone/>
            </a:pPr>
            <a:r>
              <a:rPr lang="en-US" sz="3200" dirty="0">
                <a:latin typeface="Times New Roman" panose="02020603050405020304" pitchFamily="18" charset="0"/>
                <a:cs typeface="Times New Roman" panose="02020603050405020304" pitchFamily="18" charset="0"/>
              </a:rPr>
              <a:t>       These systems often lack integrated solutions for managing moisture levels, drainage, and passenger safety. </a:t>
            </a:r>
          </a:p>
          <a:p>
            <a:pPr marL="0" indent="0" algn="just">
              <a:buNone/>
            </a:pP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67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B3BC-60B0-7BEC-BA12-F189E5F0E4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730A33-7E8A-98F4-ED93-263C8426D8D2}"/>
              </a:ext>
            </a:extLst>
          </p:cNvPr>
          <p:cNvSpPr>
            <a:spLocks noGrp="1"/>
          </p:cNvSpPr>
          <p:nvPr>
            <p:ph idx="1"/>
          </p:nvPr>
        </p:nvSpPr>
        <p:spPr>
          <a:xfrm>
            <a:off x="804765" y="1455576"/>
            <a:ext cx="10582469" cy="4562767"/>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Maintenance practices are typically based on periodic inspections rather than real-time monitoring, leading to increased downtime, operational costs, and safety risks. </a:t>
            </a:r>
          </a:p>
          <a:p>
            <a:pPr marL="0" indent="0" algn="just">
              <a:buNone/>
            </a:pPr>
            <a:r>
              <a:rPr lang="en-US" sz="3200" dirty="0">
                <a:latin typeface="Times New Roman" panose="02020603050405020304" pitchFamily="18" charset="0"/>
                <a:cs typeface="Times New Roman" panose="02020603050405020304" pitchFamily="18" charset="0"/>
              </a:rPr>
              <a:t>       </a:t>
            </a:r>
          </a:p>
          <a:p>
            <a:pPr marL="0" indent="0" algn="just">
              <a:buNone/>
            </a:pPr>
            <a:r>
              <a:rPr lang="en-US" sz="3200" dirty="0">
                <a:latin typeface="Times New Roman" panose="02020603050405020304" pitchFamily="18" charset="0"/>
                <a:cs typeface="Times New Roman" panose="02020603050405020304" pitchFamily="18" charset="0"/>
              </a:rPr>
              <a:t>        In the event of moisture ingress or flooding, response actions are often delayed, resulting in disruptions to subway operations and potential damage to infrastructure.</a:t>
            </a:r>
            <a:endParaRPr lang="en-IN" sz="3200" dirty="0"/>
          </a:p>
        </p:txBody>
      </p:sp>
    </p:spTree>
    <p:extLst>
      <p:ext uri="{BB962C8B-B14F-4D97-AF65-F5344CB8AC3E}">
        <p14:creationId xmlns:p14="http://schemas.microsoft.com/office/powerpoint/2010/main" val="98854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205-E6B0-830C-1078-F7653FC1AC11}"/>
              </a:ext>
            </a:extLst>
          </p:cNvPr>
          <p:cNvSpPr>
            <a:spLocks noGrp="1"/>
          </p:cNvSpPr>
          <p:nvPr>
            <p:ph type="title"/>
          </p:nvPr>
        </p:nvSpPr>
        <p:spPr>
          <a:xfrm>
            <a:off x="1119673" y="559221"/>
            <a:ext cx="10515600" cy="1325563"/>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D5AE9F-5E09-3593-961D-5D9927A7A975}"/>
              </a:ext>
            </a:extLst>
          </p:cNvPr>
          <p:cNvSpPr>
            <a:spLocks noGrp="1"/>
          </p:cNvSpPr>
          <p:nvPr>
            <p:ph idx="1"/>
          </p:nvPr>
        </p:nvSpPr>
        <p:spPr>
          <a:xfrm>
            <a:off x="838200" y="2136710"/>
            <a:ext cx="11078546" cy="4478792"/>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        The proposed integrated subway infrastructure management system introduces a proactive approach to address moisture-related challenges. </a:t>
            </a:r>
          </a:p>
          <a:p>
            <a:pPr marL="0" indent="0">
              <a:buNone/>
            </a:pPr>
            <a:r>
              <a:rPr lang="en-US" sz="3200" dirty="0">
                <a:latin typeface="Times New Roman" panose="02020603050405020304" pitchFamily="18" charset="0"/>
                <a:cs typeface="Times New Roman" panose="02020603050405020304" pitchFamily="18" charset="0"/>
              </a:rPr>
              <a:t>         It incorporates advanced technologies such as moisture and humidity sensors, piezoelectric energy harvesting flooring, automated drainage systems, and intelligent door mechanisms.</a:t>
            </a:r>
          </a:p>
          <a:p>
            <a:pPr marL="0" indent="0">
              <a:buNone/>
            </a:pP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62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459</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Rounded MT Bold</vt:lpstr>
      <vt:lpstr>Bell MT</vt:lpstr>
      <vt:lpstr>Calibri</vt:lpstr>
      <vt:lpstr>Calibri Light</vt:lpstr>
      <vt:lpstr>Garamond</vt:lpstr>
      <vt:lpstr>Times New Roman</vt:lpstr>
      <vt:lpstr>Wingdings</vt:lpstr>
      <vt:lpstr>Office Theme</vt:lpstr>
      <vt:lpstr>PowerPoint Presentation</vt:lpstr>
      <vt:lpstr>                  PROJECT REVIEW </vt:lpstr>
      <vt:lpstr>PowerPoint Presentation</vt:lpstr>
      <vt:lpstr>                        INTRODUCTION</vt:lpstr>
      <vt:lpstr> </vt:lpstr>
      <vt:lpstr>                        OBJECTIVE</vt:lpstr>
      <vt:lpstr>                   EXISTING SYSTEM</vt:lpstr>
      <vt:lpstr>PowerPoint Presentation</vt:lpstr>
      <vt:lpstr>              PROPOSED SYSTEM</vt:lpstr>
      <vt:lpstr>PowerPoint Presentation</vt:lpstr>
      <vt:lpstr>                   BLOCK DIAGRAM</vt:lpstr>
      <vt:lpstr>                             WORKING</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Swathi Ramalingam</cp:lastModifiedBy>
  <cp:revision>35</cp:revision>
  <dcterms:created xsi:type="dcterms:W3CDTF">2023-10-25T13:51:48Z</dcterms:created>
  <dcterms:modified xsi:type="dcterms:W3CDTF">2024-09-18T10:15:18Z</dcterms:modified>
</cp:coreProperties>
</file>