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7" r:id="rId6"/>
    <p:sldId id="260" r:id="rId7"/>
    <p:sldId id="261" r:id="rId8"/>
    <p:sldId id="262" r:id="rId9"/>
    <p:sldId id="263" r:id="rId10"/>
    <p:sldId id="264" r:id="rId11"/>
    <p:sldId id="291" r:id="rId12"/>
    <p:sldId id="292" r:id="rId13"/>
    <p:sldId id="265" r:id="rId14"/>
    <p:sldId id="278" r:id="rId15"/>
    <p:sldId id="267" r:id="rId16"/>
    <p:sldId id="272" r:id="rId17"/>
    <p:sldId id="280" r:id="rId18"/>
    <p:sldId id="269" r:id="rId19"/>
    <p:sldId id="281" r:id="rId20"/>
    <p:sldId id="287" r:id="rId21"/>
    <p:sldId id="270" r:id="rId22"/>
    <p:sldId id="304" r:id="rId23"/>
    <p:sldId id="289"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PS%20PDF.lnk" TargetMode="Externa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 y="-635"/>
            <a:ext cx="11664315" cy="2121535"/>
          </a:xfrm>
        </p:spPr>
        <p:txBody>
          <a:bodyPr>
            <a:normAutofit fontScale="90000"/>
          </a:bodyPr>
          <a:lstStyle/>
          <a:p>
            <a:pPr algn="ctr"/>
            <a:br>
              <a:rPr lang="en-IN" altLang="en-US" sz="3110" dirty="0">
                <a:latin typeface="Times New Roman" panose="02020603050405020304" charset="0"/>
                <a:cs typeface="Times New Roman" panose="02020603050405020304" charset="0"/>
              </a:rPr>
            </a:br>
            <a:br>
              <a:rPr lang="en-IN" altLang="en-US" sz="3110" dirty="0">
                <a:latin typeface="Times New Roman" panose="02020603050405020304" charset="0"/>
                <a:cs typeface="Times New Roman" panose="02020603050405020304" charset="0"/>
              </a:rPr>
            </a:br>
            <a:r>
              <a:rPr lang="en-IN" altLang="en-US" sz="3110" dirty="0">
                <a:latin typeface="Times New Roman" panose="02020603050405020304" charset="0"/>
                <a:cs typeface="Times New Roman" panose="02020603050405020304" charset="0"/>
              </a:rPr>
              <a:t>       </a:t>
            </a:r>
            <a:r>
              <a:rPr lang="en-IN" altLang="en-US" sz="3110" b="1" dirty="0">
                <a:effectLst>
                  <a:outerShdw blurRad="38100" dist="38100" dir="2700000" algn="tl">
                    <a:srgbClr val="000000">
                      <a:alpha val="43137"/>
                    </a:srgbClr>
                  </a:outerShdw>
                </a:effectLst>
                <a:latin typeface="Times New Roman" panose="02020603050405020304" charset="0"/>
                <a:cs typeface="Times New Roman" panose="02020603050405020304" charset="0"/>
              </a:rPr>
              <a:t>CMR COLLEGE OF ENGINEERING &amp; TECHNOLOGY</a:t>
            </a:r>
            <a:br>
              <a:rPr lang="en-IN" altLang="en-US" sz="3110" b="1" dirty="0">
                <a:effectLst>
                  <a:outerShdw blurRad="38100" dist="38100" dir="2700000" algn="tl">
                    <a:srgbClr val="000000">
                      <a:alpha val="43137"/>
                    </a:srgbClr>
                  </a:outerShdw>
                </a:effectLst>
                <a:latin typeface="Times New Roman" panose="02020603050405020304" charset="0"/>
                <a:cs typeface="Times New Roman" panose="02020603050405020304" charset="0"/>
              </a:rPr>
            </a:br>
            <a:r>
              <a:rPr lang="en-IN" altLang="en-US" sz="3110" b="1" dirty="0">
                <a:effectLst>
                  <a:outerShdw blurRad="38100" dist="38100" dir="2700000" algn="tl">
                    <a:srgbClr val="000000">
                      <a:alpha val="43137"/>
                    </a:srgbClr>
                  </a:outerShdw>
                </a:effectLst>
                <a:latin typeface="Times New Roman" panose="02020603050405020304" charset="0"/>
                <a:cs typeface="Times New Roman" panose="02020603050405020304" charset="0"/>
              </a:rPr>
              <a:t>Kandlakoya, Medchal, Hyderabad - 501401</a:t>
            </a:r>
            <a:br>
              <a:rPr lang="en-IN" altLang="en-US" sz="3110" b="1" dirty="0">
                <a:effectLst>
                  <a:outerShdw blurRad="38100" dist="38100" dir="2700000" algn="tl">
                    <a:srgbClr val="000000">
                      <a:alpha val="43137"/>
                    </a:srgbClr>
                  </a:outerShdw>
                </a:effectLst>
                <a:latin typeface="Times New Roman" panose="02020603050405020304" charset="0"/>
                <a:cs typeface="Times New Roman" panose="02020603050405020304" charset="0"/>
              </a:rPr>
            </a:br>
            <a:r>
              <a:rPr lang="en-IN" altLang="en-US" sz="3110" b="1" dirty="0">
                <a:effectLst>
                  <a:outerShdw blurRad="38100" dist="38100" dir="2700000" algn="tl">
                    <a:srgbClr val="000000">
                      <a:alpha val="43137"/>
                    </a:srgbClr>
                  </a:outerShdw>
                </a:effectLst>
                <a:latin typeface="Times New Roman" panose="02020603050405020304" charset="0"/>
                <a:cs typeface="Times New Roman" panose="02020603050405020304" charset="0"/>
              </a:rPr>
              <a:t>Department Of Computer Science &amp; Engineering</a:t>
            </a:r>
            <a:br>
              <a:rPr lang="en-IN" altLang="en-US" sz="3110" b="1" dirty="0">
                <a:effectLst>
                  <a:outerShdw blurRad="38100" dist="38100" dir="2700000" algn="tl">
                    <a:srgbClr val="000000">
                      <a:alpha val="43137"/>
                    </a:srgbClr>
                  </a:outerShdw>
                </a:effectLst>
                <a:latin typeface="Times New Roman" panose="02020603050405020304" charset="0"/>
                <a:cs typeface="Times New Roman" panose="02020603050405020304" charset="0"/>
              </a:rPr>
            </a:br>
            <a:r>
              <a:rPr lang="en-IN" altLang="en-US" sz="3110" dirty="0">
                <a:latin typeface="Times New Roman" panose="02020603050405020304" charset="0"/>
                <a:cs typeface="Times New Roman" panose="02020603050405020304" charset="0"/>
              </a:rPr>
              <a:t> </a:t>
            </a:r>
            <a:br>
              <a:rPr lang="en-IN" altLang="en-US" sz="3110" dirty="0">
                <a:latin typeface="Times New Roman" panose="02020603050405020304" charset="0"/>
                <a:cs typeface="Times New Roman" panose="02020603050405020304" charset="0"/>
              </a:rPr>
            </a:br>
            <a:endParaRPr lang="en-IN" altLang="en-US" sz="3110"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335280" y="1614170"/>
            <a:ext cx="11572875" cy="4831715"/>
          </a:xfrm>
        </p:spPr>
        <p:txBody>
          <a:bodyPr>
            <a:normAutofit fontScale="40000"/>
          </a:bodyPr>
          <a:lstStyle/>
          <a:p>
            <a:endParaRPr lang="en-IN" altLang="en-US" sz="3200" b="1">
              <a:solidFill>
                <a:schemeClr val="accent2">
                  <a:lumMod val="75000"/>
                </a:schemeClr>
              </a:solidFill>
              <a:latin typeface="Times New Roman" panose="02020603050405020304" charset="0"/>
              <a:cs typeface="Times New Roman" panose="02020603050405020304" charset="0"/>
            </a:endParaRPr>
          </a:p>
          <a:p>
            <a:pPr algn="ctr"/>
            <a:r>
              <a:rPr lang="en-IN" altLang="en-US" sz="7000" b="1" u="sng">
                <a:solidFill>
                  <a:schemeClr val="accent2">
                    <a:lumMod val="75000"/>
                  </a:schemeClr>
                </a:solidFill>
                <a:latin typeface="Times New Roman" panose="02020603050405020304" charset="0"/>
                <a:cs typeface="Times New Roman" panose="02020603050405020304" charset="0"/>
              </a:rPr>
              <a:t>COMPUTERIZED LIBRARY MANAGEMENT SYSTEM</a:t>
            </a:r>
            <a:endParaRPr lang="en-IN" altLang="en-US" sz="7000" b="1" u="sng">
              <a:solidFill>
                <a:schemeClr val="accent2">
                  <a:lumMod val="75000"/>
                </a:schemeClr>
              </a:solidFill>
              <a:latin typeface="Times New Roman" panose="02020603050405020304" charset="0"/>
              <a:cs typeface="Times New Roman" panose="02020603050405020304" charset="0"/>
            </a:endParaRPr>
          </a:p>
          <a:p>
            <a:r>
              <a:rPr lang="en-IN" altLang="en-US" sz="3200" b="1">
                <a:solidFill>
                  <a:schemeClr val="accent2">
                    <a:lumMod val="75000"/>
                  </a:schemeClr>
                </a:solidFill>
                <a:latin typeface="Times New Roman" panose="02020603050405020304" charset="0"/>
                <a:cs typeface="Times New Roman" panose="02020603050405020304" charset="0"/>
              </a:rPr>
              <a:t>      </a:t>
            </a:r>
            <a:endParaRPr lang="en-IN" altLang="en-US" sz="3200" b="1">
              <a:solidFill>
                <a:schemeClr val="accent2">
                  <a:lumMod val="75000"/>
                </a:schemeClr>
              </a:solidFill>
              <a:latin typeface="Times New Roman" panose="02020603050405020304" charset="0"/>
              <a:cs typeface="Times New Roman" panose="02020603050405020304" charset="0"/>
            </a:endParaRPr>
          </a:p>
          <a:p>
            <a:pPr algn="ctr"/>
            <a:r>
              <a:rPr lang="en-IN" altLang="en-US" sz="3200" b="1">
                <a:solidFill>
                  <a:schemeClr val="accent2">
                    <a:lumMod val="75000"/>
                  </a:schemeClr>
                </a:solidFill>
                <a:latin typeface="Times New Roman" panose="02020603050405020304" charset="0"/>
                <a:cs typeface="Times New Roman" panose="02020603050405020304" charset="0"/>
              </a:rPr>
              <a:t>                                              </a:t>
            </a:r>
            <a:r>
              <a:rPr lang="en-IN" altLang="en-US">
                <a:solidFill>
                  <a:schemeClr val="tx1"/>
                </a:solidFill>
                <a:latin typeface="Times New Roman" panose="02020603050405020304" charset="0"/>
                <a:cs typeface="Times New Roman" panose="02020603050405020304" charset="0"/>
              </a:rPr>
              <a:t>            </a:t>
            </a:r>
            <a:r>
              <a:rPr lang="en-IN" altLang="en-US">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                                                                       </a:t>
            </a:r>
            <a:r>
              <a:rPr lang="en-IN" altLang="en-US" sz="400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                                         Batch-16</a:t>
            </a:r>
            <a:endParaRPr lang="en-IN" altLang="en-US" sz="400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algn="ctr"/>
            <a:r>
              <a:rPr lang="en-IN" altLang="en-US" sz="400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                                                                                                                                  19H51A0531 - B.SWATHI</a:t>
            </a:r>
            <a:endParaRPr lang="en-IN" altLang="en-US" sz="400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algn="ctr"/>
            <a:r>
              <a:rPr lang="en-IN" altLang="en-US" sz="400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                                                                                                                                    19H51A0535 - D.SAHITHI</a:t>
            </a:r>
            <a:endParaRPr lang="en-IN" altLang="en-US" sz="400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algn="ctr"/>
            <a:r>
              <a:rPr lang="en-IN" altLang="en-US" sz="400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                                                                                                                                                 19H51A0542 -  J.SHYAM KUMAR</a:t>
            </a:r>
            <a:endParaRPr lang="en-IN" altLang="en-US" sz="400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algn="ctr"/>
            <a:endParaRPr lang="en-IN" altLang="en-US" sz="7000" b="1">
              <a:solidFill>
                <a:schemeClr val="accent2">
                  <a:lumMod val="75000"/>
                </a:schemeClr>
              </a:solidFill>
              <a:latin typeface="Times New Roman" panose="02020603050405020304" charset="0"/>
              <a:cs typeface="Times New Roman" panose="02020603050405020304" charset="0"/>
            </a:endParaRPr>
          </a:p>
          <a:p>
            <a:pPr algn="l"/>
            <a:r>
              <a:rPr lang="en-IN" altLang="en-US" sz="7000" b="1">
                <a:solidFill>
                  <a:schemeClr val="tx1">
                    <a:lumMod val="85000"/>
                    <a:lumOff val="15000"/>
                  </a:schemeClr>
                </a:solidFill>
                <a:latin typeface="Times New Roman" panose="02020603050405020304" charset="0"/>
                <a:cs typeface="Times New Roman" panose="02020603050405020304" charset="0"/>
              </a:rPr>
              <a:t>Under esteemed guidance </a:t>
            </a:r>
            <a:endParaRPr lang="en-IN" altLang="en-US" sz="7000" b="1">
              <a:solidFill>
                <a:schemeClr val="tx1">
                  <a:lumMod val="85000"/>
                  <a:lumOff val="15000"/>
                </a:schemeClr>
              </a:solidFill>
              <a:latin typeface="Times New Roman" panose="02020603050405020304" charset="0"/>
              <a:cs typeface="Times New Roman" panose="02020603050405020304" charset="0"/>
            </a:endParaRPr>
          </a:p>
          <a:p>
            <a:pPr algn="l"/>
            <a:r>
              <a:rPr lang="en-IN" altLang="en-US" sz="7000" b="1">
                <a:solidFill>
                  <a:schemeClr val="accent1"/>
                </a:solidFill>
                <a:latin typeface="Times New Roman" panose="02020603050405020304" charset="0"/>
                <a:cs typeface="Times New Roman" panose="02020603050405020304" charset="0"/>
              </a:rPr>
              <a:t>Dr.  K.L.S  Soujanya</a:t>
            </a:r>
            <a:endParaRPr lang="en-IN" altLang="en-US" sz="7000" b="1">
              <a:solidFill>
                <a:schemeClr val="accent1"/>
              </a:solidFill>
              <a:latin typeface="Times New Roman" panose="02020603050405020304" charset="0"/>
              <a:cs typeface="Times New Roman" panose="02020603050405020304" charset="0"/>
            </a:endParaRPr>
          </a:p>
          <a:p>
            <a:pPr algn="l"/>
            <a:r>
              <a:rPr lang="en-IN" altLang="en-US" sz="7000" b="1">
                <a:solidFill>
                  <a:schemeClr val="tx1">
                    <a:lumMod val="85000"/>
                    <a:lumOff val="15000"/>
                  </a:schemeClr>
                </a:solidFill>
                <a:latin typeface="Times New Roman" panose="02020603050405020304" charset="0"/>
                <a:cs typeface="Times New Roman" panose="02020603050405020304" charset="0"/>
              </a:rPr>
              <a:t> </a:t>
            </a:r>
            <a:endParaRPr lang="en-IN" altLang="en-US" sz="7000" b="1">
              <a:solidFill>
                <a:schemeClr val="tx1">
                  <a:lumMod val="85000"/>
                  <a:lumOff val="15000"/>
                </a:schemeClr>
              </a:solidFill>
              <a:latin typeface="Times New Roman" panose="02020603050405020304" charset="0"/>
              <a:cs typeface="Times New Roman" panose="02020603050405020304" charset="0"/>
            </a:endParaRPr>
          </a:p>
        </p:txBody>
      </p:sp>
      <p:pic>
        <p:nvPicPr>
          <p:cNvPr id="5" name="Picture 4" descr="cmr logo"/>
          <p:cNvPicPr>
            <a:picLocks noChangeAspect="1"/>
          </p:cNvPicPr>
          <p:nvPr/>
        </p:nvPicPr>
        <p:blipFill>
          <a:blip r:embed="rId1"/>
          <a:stretch>
            <a:fillRect/>
          </a:stretch>
        </p:blipFill>
        <p:spPr>
          <a:xfrm>
            <a:off x="243840" y="215900"/>
            <a:ext cx="1569720" cy="1140460"/>
          </a:xfrm>
          <a:prstGeom prst="rect">
            <a:avLst/>
          </a:prstGeom>
        </p:spPr>
      </p:pic>
      <p:pic>
        <p:nvPicPr>
          <p:cNvPr id="6" name="Picture 5" descr="images"/>
          <p:cNvPicPr>
            <a:picLocks noChangeAspect="1"/>
          </p:cNvPicPr>
          <p:nvPr/>
        </p:nvPicPr>
        <p:blipFill>
          <a:blip r:embed="rId2"/>
          <a:stretch>
            <a:fillRect/>
          </a:stretch>
        </p:blipFill>
        <p:spPr>
          <a:xfrm>
            <a:off x="2902585" y="2626360"/>
            <a:ext cx="3417570" cy="17195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55600" y="588010"/>
            <a:ext cx="11450955" cy="5800090"/>
          </a:xfrm>
        </p:spPr>
        <p:txBody>
          <a:bodyPr/>
          <a:p>
            <a:pPr algn="l"/>
            <a:r>
              <a:rPr lang="en-I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Delete books:</a:t>
            </a:r>
            <a:r>
              <a:rPr lang="en-IN" altLang="en-US" sz="2400">
                <a:latin typeface="Times New Roman" panose="02020603050405020304" charset="0"/>
                <a:cs typeface="Times New Roman" panose="02020603050405020304" charset="0"/>
                <a:sym typeface="+mn-ea"/>
              </a:rPr>
              <a:t> </a:t>
            </a:r>
            <a:endParaRPr lang="en-IN" altLang="en-US" sz="2400">
              <a:latin typeface="Times New Roman" panose="02020603050405020304" charset="0"/>
              <a:cs typeface="Times New Roman" panose="02020603050405020304" charset="0"/>
            </a:endParaRPr>
          </a:p>
          <a:p>
            <a:pPr marL="0" indent="0" algn="l">
              <a:buNone/>
            </a:pPr>
            <a:r>
              <a:rPr lang="en-IN" altLang="en-US" sz="2400">
                <a:latin typeface="Times New Roman" panose="02020603050405020304" charset="0"/>
                <a:cs typeface="Times New Roman" panose="02020603050405020304" charset="0"/>
                <a:sym typeface="+mn-ea"/>
              </a:rPr>
              <a:t>	Admin has the authority to delete a book.</a:t>
            </a:r>
            <a:endParaRPr lang="en-IN" altLang="en-US" sz="2400">
              <a:latin typeface="Times New Roman" panose="02020603050405020304" charset="0"/>
              <a:cs typeface="Times New Roman" panose="02020603050405020304" charset="0"/>
            </a:endParaRPr>
          </a:p>
          <a:p>
            <a:pPr algn="l"/>
            <a:r>
              <a:rPr lang="en-I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Issue books:</a:t>
            </a:r>
            <a:endParaRPr lang="en-IN" altLang="en-US" sz="2400">
              <a:latin typeface="Times New Roman" panose="02020603050405020304" charset="0"/>
              <a:cs typeface="Times New Roman" panose="02020603050405020304" charset="0"/>
            </a:endParaRPr>
          </a:p>
          <a:p>
            <a:pPr marL="0" indent="0" algn="l">
              <a:buNone/>
            </a:pPr>
            <a:r>
              <a:rPr lang="en-IN" altLang="en-US" sz="2400">
                <a:latin typeface="Times New Roman" panose="02020603050405020304" charset="0"/>
                <a:cs typeface="Times New Roman" panose="02020603050405020304" charset="0"/>
                <a:sym typeface="+mn-ea"/>
              </a:rPr>
              <a:t>	Admin has the authority to issue books to the students. Issue book contain fields 	like employee id, student id, book id.</a:t>
            </a:r>
            <a:endParaRPr lang="en-IN" altLang="en-US" sz="2400">
              <a:latin typeface="Times New Roman" panose="02020603050405020304" charset="0"/>
              <a:cs typeface="Times New Roman" panose="02020603050405020304" charset="0"/>
            </a:endParaRPr>
          </a:p>
          <a:p>
            <a:pPr algn="l"/>
            <a:r>
              <a:rPr lang="en-I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Search book:</a:t>
            </a:r>
            <a:endParaRPr lang="en-IN" altLang="en-US" sz="2400">
              <a:latin typeface="Times New Roman" panose="02020603050405020304" charset="0"/>
              <a:cs typeface="Times New Roman" panose="02020603050405020304" charset="0"/>
            </a:endParaRPr>
          </a:p>
          <a:p>
            <a:pPr marL="0" indent="0" algn="l">
              <a:buNone/>
            </a:pPr>
            <a:r>
              <a:rPr lang="en-IN" altLang="en-US" sz="2400">
                <a:latin typeface="Times New Roman" panose="02020603050405020304" charset="0"/>
                <a:cs typeface="Times New Roman" panose="02020603050405020304" charset="0"/>
                <a:sym typeface="+mn-ea"/>
              </a:rPr>
              <a:t>	Admin and the students has the authority to search the books.</a:t>
            </a:r>
            <a:endParaRPr lang="en-IN" altLang="en-US" sz="2400">
              <a:latin typeface="Times New Roman" panose="02020603050405020304" charset="0"/>
              <a:cs typeface="Times New Roman" panose="02020603050405020304" charset="0"/>
            </a:endParaRPr>
          </a:p>
          <a:p>
            <a:pPr algn="l"/>
            <a:r>
              <a:rPr lang="en-I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View book list:</a:t>
            </a:r>
            <a:endParaRPr lang="en-I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gn="l">
              <a:buNone/>
            </a:pPr>
            <a:r>
              <a:rPr lang="en-IN" altLang="en-US" sz="2400">
                <a:latin typeface="Times New Roman" panose="02020603050405020304" charset="0"/>
                <a:cs typeface="Times New Roman" panose="02020603050405020304" charset="0"/>
                <a:sym typeface="+mn-ea"/>
              </a:rPr>
              <a:t>	Admin and students has the authority to view the books.</a:t>
            </a:r>
            <a:endParaRPr lang="en-IN" altLang="en-US" sz="2400">
              <a:latin typeface="Times New Roman" panose="02020603050405020304" charset="0"/>
              <a:cs typeface="Times New Roman" panose="02020603050405020304" charset="0"/>
            </a:endParaRPr>
          </a:p>
          <a:p>
            <a:pPr marL="0" indent="0">
              <a:buNone/>
            </a:pP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07365" y="518795"/>
            <a:ext cx="11238865" cy="6020435"/>
          </a:xfrm>
        </p:spPr>
        <p:txBody>
          <a:bodyPr/>
          <a:p>
            <a:pPr marL="0" indent="0">
              <a:buNone/>
            </a:pPr>
            <a:r>
              <a:rPr lang="en-IN" altLang="en-US" u="sng">
                <a:latin typeface="Times New Roman" panose="02020603050405020304" charset="0"/>
                <a:cs typeface="Times New Roman" panose="02020603050405020304" charset="0"/>
              </a:rPr>
              <a:t>Advantages :</a:t>
            </a:r>
            <a:endParaRPr lang="en-IN" altLang="en-US" u="sng">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It offers 24*7 access to the library resources.</a:t>
            </a:r>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Provides functionalities like acquisition, cataloguing, secure and efficient library database management.</a:t>
            </a:r>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Provides greater efficiency of work  processes &amp; saves time of librarian.</a:t>
            </a:r>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Saves human effort and time.</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49885"/>
            <a:ext cx="10440035" cy="600075"/>
          </a:xfrm>
        </p:spPr>
        <p:txBody>
          <a:bodyPr/>
          <a:p>
            <a:pPr algn="ctr"/>
            <a:r>
              <a:rPr lang="en-IN" altLang="en-US" sz="2800" b="1">
                <a:solidFill>
                  <a:schemeClr val="accent1"/>
                </a:solidFill>
                <a:latin typeface="Times New Roman" panose="02020603050405020304" charset="0"/>
                <a:cs typeface="Times New Roman" panose="02020603050405020304" charset="0"/>
              </a:rPr>
              <a:t>PROPOSED SYSTEM ARCHITECTURE</a:t>
            </a:r>
            <a:endParaRPr lang="en-IN" altLang="en-US" sz="2800" b="1">
              <a:solidFill>
                <a:schemeClr val="accent1"/>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pPr marL="0" indent="0">
              <a:buNone/>
            </a:pPr>
            <a:endParaRPr lang="en-US"/>
          </a:p>
          <a:p>
            <a:pPr marL="0" indent="0">
              <a:buNone/>
            </a:pPr>
            <a:endParaRPr lang="en-US"/>
          </a:p>
        </p:txBody>
      </p:sp>
      <p:pic>
        <p:nvPicPr>
          <p:cNvPr id="6" name="Content Placeholder 5"/>
          <p:cNvPicPr>
            <a:picLocks noChangeAspect="1"/>
          </p:cNvPicPr>
          <p:nvPr>
            <p:ph sz="half" idx="2"/>
          </p:nvPr>
        </p:nvPicPr>
        <p:blipFill>
          <a:blip r:embed="rId1"/>
          <a:stretch>
            <a:fillRect/>
          </a:stretch>
        </p:blipFill>
        <p:spPr>
          <a:xfrm>
            <a:off x="1224280" y="1233170"/>
            <a:ext cx="10843895" cy="53066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6765"/>
          </a:xfrm>
        </p:spPr>
        <p:txBody>
          <a:bodyPr/>
          <a:p>
            <a:pPr algn="ctr"/>
            <a:r>
              <a:rPr lang="en-IN" altLang="en-US" sz="2800" b="1">
                <a:solidFill>
                  <a:schemeClr val="accent1"/>
                </a:solidFill>
                <a:latin typeface="Times New Roman" panose="02020603050405020304" charset="0"/>
                <a:cs typeface="Times New Roman" panose="02020603050405020304" charset="0"/>
              </a:rPr>
              <a:t>METHOD DESCRIPTION</a:t>
            </a:r>
            <a:endParaRPr lang="en-IN" altLang="en-US" sz="2800" b="1">
              <a:solidFill>
                <a:schemeClr val="accent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52780" y="1177925"/>
            <a:ext cx="11182350" cy="5461635"/>
          </a:xfrm>
        </p:spPr>
        <p:txBody>
          <a:bodyPr>
            <a:normAutofit lnSpcReduction="10000"/>
          </a:bodyPr>
          <a:p>
            <a:pPr marL="0" indent="0" algn="just">
              <a:buNone/>
            </a:pPr>
            <a:r>
              <a:rPr lang="en-IN" altLang="en-US" sz="2400">
                <a:latin typeface="Times New Roman" panose="02020603050405020304" charset="0"/>
                <a:cs typeface="Times New Roman" panose="02020603050405020304" charset="0"/>
              </a:rPr>
              <a:t>The </a:t>
            </a:r>
            <a:r>
              <a:rPr lang="en-US" sz="2400">
                <a:latin typeface="Times New Roman" panose="02020603050405020304" charset="0"/>
                <a:cs typeface="Times New Roman" panose="02020603050405020304" charset="0"/>
              </a:rPr>
              <a:t>software built to handle the primary housekeeping functions of a library. Libraries rely on library management systems to manage asset collections</a:t>
            </a:r>
            <a:r>
              <a:rPr lang="en-GB" altLang="en-US" sz="2400">
                <a:latin typeface="Times New Roman" panose="02020603050405020304" charset="0"/>
                <a:cs typeface="Times New Roman" panose="02020603050405020304" charset="0"/>
              </a:rPr>
              <a:t>. </a:t>
            </a:r>
            <a:endParaRPr lang="en-GB" altLang="en-US" sz="2400">
              <a:latin typeface="Times New Roman" panose="02020603050405020304" charset="0"/>
              <a:cs typeface="Times New Roman" panose="02020603050405020304" charset="0"/>
            </a:endParaRPr>
          </a:p>
          <a:p>
            <a:pPr marL="0" indent="0" algn="just">
              <a:buNone/>
            </a:pPr>
            <a:endParaRPr lang="en-IN" altLang="en-US" sz="2400">
              <a:latin typeface="Times New Roman" panose="02020603050405020304" charset="0"/>
              <a:cs typeface="Times New Roman" panose="02020603050405020304" charset="0"/>
            </a:endParaRPr>
          </a:p>
          <a:p>
            <a:pPr algn="just">
              <a:buFont typeface="Wingdings" panose="05000000000000000000" charset="0"/>
              <a:buChar char="q"/>
            </a:pPr>
            <a:r>
              <a:rPr lang="en-IN" altLang="en-US" sz="2400">
                <a:latin typeface="Times New Roman" panose="02020603050405020304" charset="0"/>
                <a:cs typeface="Times New Roman" panose="02020603050405020304" charset="0"/>
              </a:rPr>
              <a:t>We focused on the following set of requirements while designing the Computerized Library Management System :</a:t>
            </a:r>
            <a:endParaRPr lang="en-IN" altLang="en-US" sz="2400">
              <a:latin typeface="Times New Roman" panose="02020603050405020304" charset="0"/>
              <a:cs typeface="Times New Roman" panose="02020603050405020304" charset="0"/>
            </a:endParaRPr>
          </a:p>
          <a:p>
            <a:pPr algn="just">
              <a:buFont typeface="Arial" panose="020B0604020202020204" pitchFamily="34" charset="0"/>
              <a:buChar char="•"/>
            </a:pPr>
            <a:r>
              <a:rPr lang="en-IN" altLang="en-US" sz="2400">
                <a:latin typeface="Times New Roman" panose="02020603050405020304" charset="0"/>
                <a:cs typeface="Times New Roman" panose="02020603050405020304" charset="0"/>
              </a:rPr>
              <a:t>Any library member should be able to search books by their title, author, subject category.</a:t>
            </a:r>
            <a:endParaRPr lang="en-IN" altLang="en-US" sz="2400">
              <a:latin typeface="Times New Roman" panose="02020603050405020304" charset="0"/>
              <a:cs typeface="Times New Roman" panose="02020603050405020304" charset="0"/>
            </a:endParaRPr>
          </a:p>
          <a:p>
            <a:pPr algn="just">
              <a:buFont typeface="Arial" panose="020B0604020202020204" pitchFamily="34" charset="0"/>
              <a:buChar char="•"/>
            </a:pPr>
            <a:r>
              <a:rPr lang="en-IN" altLang="en-US" sz="2400">
                <a:latin typeface="Times New Roman" panose="02020603050405020304" charset="0"/>
                <a:cs typeface="Times New Roman" panose="02020603050405020304" charset="0"/>
              </a:rPr>
              <a:t>Each book will have a unique identification number and other details including a rack number which will help to physically locate the book.</a:t>
            </a:r>
            <a:endParaRPr lang="en-IN" altLang="en-US" sz="2400">
              <a:latin typeface="Times New Roman" panose="02020603050405020304" charset="0"/>
              <a:cs typeface="Times New Roman" panose="02020603050405020304" charset="0"/>
            </a:endParaRPr>
          </a:p>
          <a:p>
            <a:pPr algn="just">
              <a:buFont typeface="Arial" panose="020B0604020202020204" pitchFamily="34" charset="0"/>
              <a:buChar char="•"/>
            </a:pPr>
            <a:r>
              <a:rPr lang="en-IN" altLang="en-US" sz="2400">
                <a:latin typeface="Times New Roman" panose="02020603050405020304" charset="0"/>
                <a:cs typeface="Times New Roman" panose="02020603050405020304" charset="0"/>
              </a:rPr>
              <a:t>The system should be able to retrieve information like who took a particular book or what are the books checked-out by a specific library member.</a:t>
            </a:r>
            <a:endParaRPr lang="en-IN" altLang="en-US" sz="2400">
              <a:latin typeface="Times New Roman" panose="02020603050405020304" charset="0"/>
              <a:cs typeface="Times New Roman" panose="02020603050405020304" charset="0"/>
            </a:endParaRPr>
          </a:p>
          <a:p>
            <a:pPr algn="just">
              <a:buFont typeface="Arial" panose="020B0604020202020204" pitchFamily="34" charset="0"/>
              <a:buChar char="•"/>
            </a:pPr>
            <a:r>
              <a:rPr lang="en-IN" altLang="en-US" sz="2400">
                <a:latin typeface="Times New Roman" panose="02020603050405020304" charset="0"/>
                <a:cs typeface="Times New Roman" panose="02020603050405020304" charset="0"/>
              </a:rPr>
              <a:t>There should be a maximum limit (5) on how many books a member can check-out.</a:t>
            </a:r>
            <a:endParaRPr lang="en-IN" altLang="en-US" sz="2400">
              <a:latin typeface="Times New Roman" panose="02020603050405020304" charset="0"/>
              <a:cs typeface="Times New Roman" panose="02020603050405020304" charset="0"/>
            </a:endParaRPr>
          </a:p>
          <a:p>
            <a:pPr algn="just">
              <a:buFont typeface="Arial" panose="020B0604020202020204" pitchFamily="34" charset="0"/>
              <a:buChar char="•"/>
            </a:pPr>
            <a:r>
              <a:rPr lang="en-US" sz="2400">
                <a:sym typeface="+mn-ea"/>
              </a:rPr>
              <a:t>The system should be able to  </a:t>
            </a:r>
            <a:r>
              <a:rPr lang="en-IN" altLang="en-US" sz="2400">
                <a:sym typeface="+mn-ea"/>
              </a:rPr>
              <a:t>change the status</a:t>
            </a:r>
            <a:r>
              <a:rPr lang="en-US" sz="2400">
                <a:sym typeface="+mn-ea"/>
              </a:rPr>
              <a:t> whenever the reserv</a:t>
            </a:r>
            <a:r>
              <a:rPr lang="en-IN" altLang="en-US" sz="2400">
                <a:sym typeface="+mn-ea"/>
              </a:rPr>
              <a:t>es the </a:t>
            </a:r>
            <a:r>
              <a:rPr lang="en-US" sz="2400">
                <a:sym typeface="+mn-ea"/>
              </a:rPr>
              <a:t>books</a:t>
            </a:r>
            <a:r>
              <a:rPr lang="en-IN" altLang="en-US" sz="2400">
                <a:sym typeface="+mn-ea"/>
              </a:rPr>
              <a:t>.</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39495"/>
          </a:xfrm>
        </p:spPr>
        <p:txBody>
          <a:bodyPr/>
          <a:p>
            <a:pPr algn="ctr"/>
            <a:r>
              <a:rPr lang="en-GB" altLang="en-US" sz="2800" b="1">
                <a:solidFill>
                  <a:schemeClr val="accent1"/>
                </a:solidFill>
                <a:latin typeface="Times New Roman" panose="02020603050405020304" charset="0"/>
                <a:cs typeface="Times New Roman" panose="02020603050405020304" charset="0"/>
              </a:rPr>
              <a:t>FLOW CHART</a:t>
            </a:r>
            <a:endParaRPr lang="en-GB" altLang="en-US" sz="2800" b="1">
              <a:solidFill>
                <a:schemeClr val="accent1"/>
              </a:solidFill>
              <a:latin typeface="Times New Roman" panose="02020603050405020304" charset="0"/>
              <a:cs typeface="Times New Roman" panose="02020603050405020304" charset="0"/>
            </a:endParaRPr>
          </a:p>
        </p:txBody>
      </p:sp>
      <p:pic>
        <p:nvPicPr>
          <p:cNvPr id="6" name="Content Placeholder 3"/>
          <p:cNvPicPr>
            <a:picLocks noChangeAspect="1"/>
          </p:cNvPicPr>
          <p:nvPr>
            <p:ph sz="half" idx="2"/>
          </p:nvPr>
        </p:nvPicPr>
        <p:blipFill>
          <a:blip r:embed="rId1"/>
          <a:srcRect l="4142"/>
          <a:stretch>
            <a:fillRect/>
          </a:stretch>
        </p:blipFill>
        <p:spPr>
          <a:xfrm>
            <a:off x="4437380" y="982980"/>
            <a:ext cx="3864610" cy="53657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53770"/>
          </a:xfrm>
        </p:spPr>
        <p:txBody>
          <a:bodyPr>
            <a:normAutofit/>
          </a:bodyPr>
          <a:p>
            <a:pPr algn="ctr"/>
            <a:r>
              <a:rPr lang="en-IN" altLang="en-US" sz="2800" b="1">
                <a:solidFill>
                  <a:schemeClr val="accent1"/>
                </a:solidFill>
                <a:latin typeface="Times New Roman" panose="02020603050405020304" charset="0"/>
                <a:cs typeface="Times New Roman" panose="02020603050405020304" charset="0"/>
              </a:rPr>
              <a:t>IMPLEMENTATION</a:t>
            </a:r>
            <a:endParaRPr lang="en-IN" altLang="en-US" sz="2800" b="1">
              <a:solidFill>
                <a:schemeClr val="accent1"/>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0" y="1439545"/>
            <a:ext cx="10708005" cy="4737735"/>
          </a:xfrm>
        </p:spPr>
        <p:txBody>
          <a:bodyPr/>
          <a:p>
            <a:pPr marL="0" indent="0">
              <a:buNone/>
            </a:pPr>
            <a:r>
              <a:rPr lang="en-I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1st page</a:t>
            </a:r>
            <a:r>
              <a:rPr lang="en-IN" altLang="en-US" sz="2400">
                <a:latin typeface="Times New Roman" panose="02020603050405020304" charset="0"/>
                <a:cs typeface="Times New Roman" panose="02020603050405020304" charset="0"/>
              </a:rPr>
              <a:t> :   WELCOME TO CMRCET LIBRARY</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rPr>
              <a:t>         </a:t>
            </a:r>
            <a:endParaRPr lang="en-IN" altLang="en-US" sz="2400">
              <a:latin typeface="Times New Roman" panose="02020603050405020304" charset="0"/>
              <a:cs typeface="Times New Roman" panose="02020603050405020304" charset="0"/>
            </a:endParaRPr>
          </a:p>
        </p:txBody>
      </p:sp>
      <p:pic>
        <p:nvPicPr>
          <p:cNvPr id="4" name="Content Placeholder 3" descr="Capture"/>
          <p:cNvPicPr>
            <a:picLocks noChangeAspect="1"/>
          </p:cNvPicPr>
          <p:nvPr>
            <p:ph sz="half" idx="2"/>
          </p:nvPr>
        </p:nvPicPr>
        <p:blipFill>
          <a:blip r:embed="rId1"/>
          <a:stretch>
            <a:fillRect/>
          </a:stretch>
        </p:blipFill>
        <p:spPr>
          <a:xfrm>
            <a:off x="4068445" y="2431415"/>
            <a:ext cx="4055110" cy="37458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 name="Content Placeholder 2"/>
          <p:cNvSpPr>
            <a:spLocks noGrp="1"/>
          </p:cNvSpPr>
          <p:nvPr>
            <p:ph sz="half" idx="1"/>
          </p:nvPr>
        </p:nvSpPr>
        <p:spPr>
          <a:xfrm>
            <a:off x="521970" y="339090"/>
            <a:ext cx="11425555" cy="6139815"/>
          </a:xfrm>
        </p:spPr>
        <p:txBody>
          <a:bodyPr>
            <a:normAutofit lnSpcReduction="10000"/>
          </a:bodyPr>
          <a:p>
            <a:pPr marL="0" indent="0" algn="just">
              <a:buNone/>
            </a:pPr>
            <a:r>
              <a:rPr lang="en-IN" altLang="en-US" sz="2400">
                <a:latin typeface="Times New Roman" panose="02020603050405020304" charset="0"/>
                <a:cs typeface="Times New Roman" panose="02020603050405020304" charset="0"/>
              </a:rPr>
              <a:t> </a:t>
            </a:r>
            <a:r>
              <a:rPr lang="en-I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2nd page</a:t>
            </a:r>
            <a:r>
              <a:rPr lang="en-IN" altLang="en-US"/>
              <a:t> :</a:t>
            </a:r>
            <a:endParaRPr lang="en-IN" altLang="en-US"/>
          </a:p>
          <a:p>
            <a:pPr marL="0" indent="0" algn="just">
              <a:buNone/>
            </a:pPr>
            <a:r>
              <a:rPr lang="en-IN" altLang="en-US"/>
              <a:t> The employee and student </a:t>
            </a:r>
            <a:endParaRPr lang="en-IN" altLang="en-US"/>
          </a:p>
          <a:p>
            <a:pPr marL="0" indent="0" algn="just">
              <a:buNone/>
            </a:pPr>
            <a:r>
              <a:rPr lang="en-IN" altLang="en-US"/>
              <a:t> has access to register.</a:t>
            </a:r>
            <a:endParaRPr lang="en-IN" altLang="en-US"/>
          </a:p>
          <a:p>
            <a:pPr marL="0" indent="0" algn="just">
              <a:buNone/>
            </a:pPr>
            <a:endParaRPr lang="en-IN" altLang="en-US"/>
          </a:p>
          <a:p>
            <a:pPr marL="0" indent="0" algn="just">
              <a:buNone/>
            </a:pPr>
            <a:endParaRPr lang="en-IN" altLang="en-US"/>
          </a:p>
          <a:p>
            <a:pPr marL="0" indent="0" algn="just">
              <a:buNone/>
            </a:pPr>
            <a:endParaRPr lang="en-IN" altLang="en-US"/>
          </a:p>
          <a:p>
            <a:pPr marL="0" indent="0" algn="just">
              <a:buNone/>
            </a:pPr>
            <a:r>
              <a:rPr lang="en-I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3rd page</a:t>
            </a:r>
            <a:r>
              <a:rPr lang="en-IN" altLang="en-US"/>
              <a:t> :</a:t>
            </a:r>
            <a:endParaRPr lang="en-IN" altLang="en-US"/>
          </a:p>
          <a:p>
            <a:pPr marL="0" indent="0" algn="just">
              <a:buNone/>
            </a:pPr>
            <a:r>
              <a:rPr lang="en-IN" altLang="en-US"/>
              <a:t>If there are registered </a:t>
            </a:r>
            <a:endParaRPr lang="en-IN" altLang="en-US"/>
          </a:p>
          <a:p>
            <a:pPr marL="0" indent="0" algn="just">
              <a:buNone/>
            </a:pPr>
            <a:r>
              <a:rPr lang="en-IN" altLang="en-US"/>
              <a:t> then they can login </a:t>
            </a:r>
            <a:endParaRPr lang="en-IN" altLang="en-US"/>
          </a:p>
          <a:p>
            <a:pPr marL="0" indent="0" algn="just">
              <a:buNone/>
            </a:pPr>
            <a:r>
              <a:rPr lang="en-IN" altLang="en-US"/>
              <a:t>directly.</a:t>
            </a:r>
            <a:endParaRPr lang="en-IN" altLang="en-US"/>
          </a:p>
          <a:p>
            <a:pPr marL="0" indent="0" algn="just">
              <a:buNone/>
            </a:pPr>
            <a:r>
              <a:rPr lang="en-IN" altLang="en-US"/>
              <a:t>  </a:t>
            </a:r>
            <a:endParaRPr lang="en-IN" altLang="en-US"/>
          </a:p>
          <a:p>
            <a:pPr marL="0" indent="0" algn="just">
              <a:buNone/>
            </a:pPr>
            <a:endParaRPr lang="en-IN" altLang="en-US"/>
          </a:p>
          <a:p>
            <a:pPr marL="0" indent="0" algn="just">
              <a:buNone/>
            </a:pPr>
            <a:endParaRPr lang="en-IN" altLang="en-US"/>
          </a:p>
          <a:p>
            <a:pPr marL="0" indent="0" algn="just">
              <a:buNone/>
            </a:pPr>
            <a:endParaRPr lang="en-IN" altLang="en-US"/>
          </a:p>
          <a:p>
            <a:pPr marL="0" indent="0" algn="just">
              <a:buNone/>
            </a:pPr>
            <a:endParaRPr lang="en-IN" altLang="en-US"/>
          </a:p>
          <a:p>
            <a:pPr marL="0" indent="0" algn="just">
              <a:buNone/>
            </a:pPr>
            <a:endParaRPr lang="en-IN" altLang="en-US"/>
          </a:p>
          <a:p>
            <a:pPr marL="0" indent="0" algn="just">
              <a:buNone/>
            </a:pPr>
            <a:endParaRPr lang="en-IN" altLang="en-US"/>
          </a:p>
        </p:txBody>
      </p:sp>
      <p:pic>
        <p:nvPicPr>
          <p:cNvPr id="2" name="Content Placeholder 1" descr="2"/>
          <p:cNvPicPr>
            <a:picLocks noChangeAspect="1"/>
          </p:cNvPicPr>
          <p:nvPr>
            <p:ph sz="half" idx="2"/>
          </p:nvPr>
        </p:nvPicPr>
        <p:blipFill>
          <a:blip r:embed="rId1"/>
          <a:srcRect t="29426"/>
          <a:stretch>
            <a:fillRect/>
          </a:stretch>
        </p:blipFill>
        <p:spPr>
          <a:xfrm>
            <a:off x="5575300" y="595630"/>
            <a:ext cx="2624455" cy="1853565"/>
          </a:xfrm>
          <a:prstGeom prst="rect">
            <a:avLst/>
          </a:prstGeom>
        </p:spPr>
      </p:pic>
      <p:pic>
        <p:nvPicPr>
          <p:cNvPr id="5" name="Picture 4" descr="3"/>
          <p:cNvPicPr>
            <a:picLocks noChangeAspect="1"/>
          </p:cNvPicPr>
          <p:nvPr/>
        </p:nvPicPr>
        <p:blipFill>
          <a:blip r:embed="rId2"/>
          <a:srcRect l="7793" t="31353" r="10814"/>
          <a:stretch>
            <a:fillRect/>
          </a:stretch>
        </p:blipFill>
        <p:spPr>
          <a:xfrm>
            <a:off x="8829675" y="596265"/>
            <a:ext cx="2625725" cy="1873885"/>
          </a:xfrm>
          <a:prstGeom prst="rect">
            <a:avLst/>
          </a:prstGeom>
        </p:spPr>
      </p:pic>
      <p:pic>
        <p:nvPicPr>
          <p:cNvPr id="6" name="Picture 5" descr="4"/>
          <p:cNvPicPr>
            <a:picLocks noChangeAspect="1"/>
          </p:cNvPicPr>
          <p:nvPr/>
        </p:nvPicPr>
        <p:blipFill>
          <a:blip r:embed="rId3"/>
          <a:srcRect l="13033" t="31642" r="14278"/>
          <a:stretch>
            <a:fillRect/>
          </a:stretch>
        </p:blipFill>
        <p:spPr>
          <a:xfrm>
            <a:off x="5575300" y="3314700"/>
            <a:ext cx="2576830" cy="22625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552450" y="579755"/>
            <a:ext cx="11251565" cy="5898515"/>
          </a:xfrm>
        </p:spPr>
        <p:txBody>
          <a:bodyPr/>
          <a:p>
            <a:pPr marL="0" indent="0">
              <a:buNone/>
            </a:pPr>
            <a:r>
              <a:rPr lang="en-I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4th page</a:t>
            </a:r>
            <a:r>
              <a:rPr lang="en-IN" altLang="en-US" sz="2400">
                <a:latin typeface="Times New Roman" panose="02020603050405020304" charset="0"/>
                <a:cs typeface="Times New Roman" panose="02020603050405020304" charset="0"/>
              </a:rPr>
              <a:t> : </a:t>
            </a:r>
            <a:endParaRPr lang="en-IN" altLang="en-US" sz="2400">
              <a:latin typeface="Times New Roman" panose="02020603050405020304" charset="0"/>
              <a:cs typeface="Times New Roman" panose="02020603050405020304" charset="0"/>
            </a:endParaRPr>
          </a:p>
          <a:p>
            <a:pPr marL="0" indent="0" algn="just">
              <a:buNone/>
            </a:pPr>
            <a:r>
              <a:rPr lang="en-IN" altLang="en-US" sz="2400">
                <a:latin typeface="Times New Roman" panose="02020603050405020304" charset="0"/>
                <a:cs typeface="Times New Roman" panose="02020603050405020304" charset="0"/>
              </a:rPr>
              <a:t>Emloyee can access following like,</a:t>
            </a:r>
            <a:endParaRPr lang="en-IN" altLang="en-US" sz="2400">
              <a:latin typeface="Times New Roman" panose="02020603050405020304" charset="0"/>
              <a:cs typeface="Times New Roman" panose="02020603050405020304" charset="0"/>
            </a:endParaRPr>
          </a:p>
          <a:p>
            <a:pPr algn="just">
              <a:buFont typeface="Wingdings" panose="05000000000000000000" charset="0"/>
              <a:buChar char="Ø"/>
            </a:pPr>
            <a:r>
              <a:rPr lang="en-IN" altLang="en-US" sz="2400">
                <a:latin typeface="Times New Roman" panose="02020603050405020304" charset="0"/>
                <a:cs typeface="Times New Roman" panose="02020603050405020304" charset="0"/>
              </a:rPr>
              <a:t> Add book details</a:t>
            </a:r>
            <a:endParaRPr lang="en-IN" altLang="en-US" sz="2400">
              <a:latin typeface="Times New Roman" panose="02020603050405020304" charset="0"/>
              <a:cs typeface="Times New Roman" panose="02020603050405020304" charset="0"/>
            </a:endParaRPr>
          </a:p>
          <a:p>
            <a:pPr algn="just">
              <a:buFont typeface="Wingdings" panose="05000000000000000000" charset="0"/>
              <a:buChar char="Ø"/>
            </a:pPr>
            <a:r>
              <a:rPr lang="en-IN" altLang="en-US" sz="2400">
                <a:latin typeface="Times New Roman" panose="02020603050405020304" charset="0"/>
                <a:cs typeface="Times New Roman" panose="02020603050405020304" charset="0"/>
              </a:rPr>
              <a:t> Delete book</a:t>
            </a:r>
            <a:endParaRPr lang="en-IN" altLang="en-US" sz="2400">
              <a:latin typeface="Times New Roman" panose="02020603050405020304" charset="0"/>
              <a:cs typeface="Times New Roman" panose="02020603050405020304" charset="0"/>
            </a:endParaRPr>
          </a:p>
          <a:p>
            <a:pPr algn="just">
              <a:buFont typeface="Wingdings" panose="05000000000000000000" charset="0"/>
              <a:buChar char="Ø"/>
            </a:pPr>
            <a:r>
              <a:rPr lang="en-IN" altLang="en-US" sz="2400">
                <a:latin typeface="Times New Roman" panose="02020603050405020304" charset="0"/>
                <a:cs typeface="Times New Roman" panose="02020603050405020304" charset="0"/>
              </a:rPr>
              <a:t> View book list</a:t>
            </a:r>
            <a:endParaRPr lang="en-IN" altLang="en-US" sz="2400">
              <a:latin typeface="Times New Roman" panose="02020603050405020304" charset="0"/>
              <a:cs typeface="Times New Roman" panose="02020603050405020304" charset="0"/>
            </a:endParaRPr>
          </a:p>
          <a:p>
            <a:pPr algn="just">
              <a:buFont typeface="Wingdings" panose="05000000000000000000" charset="0"/>
              <a:buChar char="Ø"/>
            </a:pPr>
            <a:r>
              <a:rPr lang="en-IN" altLang="en-US" sz="2400">
                <a:latin typeface="Times New Roman" panose="02020603050405020304" charset="0"/>
                <a:cs typeface="Times New Roman" panose="02020603050405020304" charset="0"/>
              </a:rPr>
              <a:t> Search book</a:t>
            </a:r>
            <a:endParaRPr lang="en-IN" altLang="en-US" sz="2400">
              <a:latin typeface="Times New Roman" panose="02020603050405020304" charset="0"/>
              <a:cs typeface="Times New Roman" panose="02020603050405020304" charset="0"/>
            </a:endParaRPr>
          </a:p>
          <a:p>
            <a:pPr algn="just">
              <a:buFont typeface="Wingdings" panose="05000000000000000000" charset="0"/>
              <a:buChar char="Ø"/>
            </a:pPr>
            <a:r>
              <a:rPr lang="en-IN" altLang="en-US" sz="2400">
                <a:latin typeface="Times New Roman" panose="02020603050405020304" charset="0"/>
                <a:cs typeface="Times New Roman" panose="02020603050405020304" charset="0"/>
              </a:rPr>
              <a:t> Issue book to student</a:t>
            </a:r>
            <a:endParaRPr lang="en-IN" altLang="en-US" sz="2400">
              <a:latin typeface="Times New Roman" panose="02020603050405020304" charset="0"/>
              <a:cs typeface="Times New Roman" panose="02020603050405020304" charset="0"/>
            </a:endParaRPr>
          </a:p>
          <a:p>
            <a:pPr marL="0" indent="0" algn="just">
              <a:buFont typeface="Wingdings" panose="05000000000000000000" charset="0"/>
              <a:buNone/>
            </a:pPr>
            <a:endParaRPr lang="en-IN" altLang="en-US" sz="2400">
              <a:latin typeface="Times New Roman" panose="02020603050405020304" charset="0"/>
              <a:cs typeface="Times New Roman" panose="02020603050405020304" charset="0"/>
            </a:endParaRPr>
          </a:p>
          <a:p>
            <a:pPr marL="0" indent="0" algn="just">
              <a:buFont typeface="Wingdings" panose="05000000000000000000" charset="0"/>
              <a:buNone/>
            </a:pPr>
            <a:r>
              <a:rPr lang="en-I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5th page </a:t>
            </a:r>
            <a:r>
              <a:rPr lang="en-IN" altLang="en-US" sz="2400">
                <a:latin typeface="Times New Roman" panose="02020603050405020304" charset="0"/>
                <a:cs typeface="Times New Roman" panose="02020603050405020304" charset="0"/>
              </a:rPr>
              <a:t>:</a:t>
            </a:r>
            <a:endParaRPr lang="en-IN" altLang="en-US" sz="2400">
              <a:latin typeface="Times New Roman" panose="02020603050405020304" charset="0"/>
              <a:cs typeface="Times New Roman" panose="02020603050405020304" charset="0"/>
            </a:endParaRPr>
          </a:p>
          <a:p>
            <a:pPr marL="0" indent="0" algn="just">
              <a:buFont typeface="Wingdings" panose="05000000000000000000" charset="0"/>
              <a:buNone/>
            </a:pPr>
            <a:r>
              <a:rPr lang="en-IN" altLang="en-US" sz="2400">
                <a:latin typeface="Times New Roman" panose="02020603050405020304" charset="0"/>
                <a:cs typeface="Times New Roman" panose="02020603050405020304" charset="0"/>
              </a:rPr>
              <a:t>By selecting the above options </a:t>
            </a:r>
            <a:endParaRPr lang="en-IN" altLang="en-US" sz="2400">
              <a:latin typeface="Times New Roman" panose="02020603050405020304" charset="0"/>
              <a:cs typeface="Times New Roman" panose="02020603050405020304" charset="0"/>
            </a:endParaRPr>
          </a:p>
          <a:p>
            <a:pPr marL="0" indent="0" algn="just">
              <a:buFont typeface="Wingdings" panose="05000000000000000000" charset="0"/>
              <a:buNone/>
            </a:pPr>
            <a:r>
              <a:rPr lang="en-IN" altLang="en-US" sz="2400">
                <a:latin typeface="Times New Roman" panose="02020603050405020304" charset="0"/>
                <a:cs typeface="Times New Roman" panose="02020603050405020304" charset="0"/>
              </a:rPr>
              <a:t>the particular field will open.  </a:t>
            </a:r>
            <a:endParaRPr lang="en-IN" altLang="en-US" sz="2400">
              <a:latin typeface="Times New Roman" panose="02020603050405020304" charset="0"/>
              <a:cs typeface="Times New Roman" panose="02020603050405020304" charset="0"/>
            </a:endParaRPr>
          </a:p>
        </p:txBody>
      </p:sp>
      <p:pic>
        <p:nvPicPr>
          <p:cNvPr id="5" name="Content Placeholder 4" descr="6"/>
          <p:cNvPicPr>
            <a:picLocks noChangeAspect="1"/>
          </p:cNvPicPr>
          <p:nvPr>
            <p:ph sz="half" idx="2"/>
          </p:nvPr>
        </p:nvPicPr>
        <p:blipFill>
          <a:blip r:embed="rId1"/>
          <a:stretch>
            <a:fillRect/>
          </a:stretch>
        </p:blipFill>
        <p:spPr>
          <a:xfrm>
            <a:off x="6120130" y="751840"/>
            <a:ext cx="3651885" cy="32353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28015" y="512445"/>
            <a:ext cx="11109960" cy="5861050"/>
          </a:xfrm>
        </p:spPr>
        <p:txBody>
          <a:bodyPr/>
          <a:p>
            <a:pPr marL="0" indent="0">
              <a:buNone/>
            </a:pPr>
            <a:r>
              <a:rPr lang="en-I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6th page :</a:t>
            </a:r>
            <a:endParaRPr lang="en-I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rPr>
              <a:t>Students has access to view the book list</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rPr>
              <a:t>and search book. </a:t>
            </a:r>
            <a:endParaRPr lang="en-IN" altLang="en-US" sz="2400">
              <a:latin typeface="Times New Roman" panose="02020603050405020304" charset="0"/>
              <a:cs typeface="Times New Roman" panose="02020603050405020304" charset="0"/>
            </a:endParaRPr>
          </a:p>
          <a:p>
            <a:pPr marL="0" indent="0">
              <a:buNone/>
            </a:pPr>
            <a:endParaRPr lang="en-IN" altLang="en-US" sz="2400">
              <a:latin typeface="Times New Roman" panose="02020603050405020304" charset="0"/>
              <a:cs typeface="Times New Roman" panose="02020603050405020304" charset="0"/>
            </a:endParaRPr>
          </a:p>
        </p:txBody>
      </p:sp>
      <p:pic>
        <p:nvPicPr>
          <p:cNvPr id="5" name="Content Placeholder 4" descr="16"/>
          <p:cNvPicPr>
            <a:picLocks noChangeAspect="1"/>
          </p:cNvPicPr>
          <p:nvPr>
            <p:ph sz="half" idx="2"/>
          </p:nvPr>
        </p:nvPicPr>
        <p:blipFill>
          <a:blip r:embed="rId1"/>
          <a:stretch>
            <a:fillRect/>
          </a:stretch>
        </p:blipFill>
        <p:spPr>
          <a:xfrm>
            <a:off x="846455" y="2635885"/>
            <a:ext cx="2981960" cy="3166745"/>
          </a:xfrm>
          <a:prstGeom prst="rect">
            <a:avLst/>
          </a:prstGeom>
        </p:spPr>
      </p:pic>
      <p:pic>
        <p:nvPicPr>
          <p:cNvPr id="7" name="Picture 6" descr="9"/>
          <p:cNvPicPr>
            <a:picLocks noChangeAspect="1"/>
          </p:cNvPicPr>
          <p:nvPr/>
        </p:nvPicPr>
        <p:blipFill>
          <a:blip r:embed="rId2"/>
          <a:stretch>
            <a:fillRect/>
          </a:stretch>
        </p:blipFill>
        <p:spPr>
          <a:xfrm>
            <a:off x="4627880" y="2635250"/>
            <a:ext cx="2956560" cy="3341370"/>
          </a:xfrm>
          <a:prstGeom prst="rect">
            <a:avLst/>
          </a:prstGeom>
        </p:spPr>
      </p:pic>
      <p:pic>
        <p:nvPicPr>
          <p:cNvPr id="8" name="Picture 7" descr="18"/>
          <p:cNvPicPr>
            <a:picLocks noChangeAspect="1"/>
          </p:cNvPicPr>
          <p:nvPr/>
        </p:nvPicPr>
        <p:blipFill>
          <a:blip r:embed="rId3"/>
          <a:stretch>
            <a:fillRect/>
          </a:stretch>
        </p:blipFill>
        <p:spPr>
          <a:xfrm>
            <a:off x="8371840" y="2648585"/>
            <a:ext cx="2912745" cy="32626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28675"/>
          </a:xfrm>
        </p:spPr>
        <p:txBody>
          <a:bodyPr/>
          <a:p>
            <a:pPr algn="ctr"/>
            <a:r>
              <a:rPr lang="en-IN" altLang="en-US" sz="2800" b="1">
                <a:solidFill>
                  <a:schemeClr val="accent1"/>
                </a:solidFill>
                <a:latin typeface="Times New Roman" panose="02020603050405020304" charset="0"/>
                <a:cs typeface="Times New Roman" panose="02020603050405020304" charset="0"/>
              </a:rPr>
              <a:t>RESULT</a:t>
            </a:r>
            <a:endParaRPr lang="en-IN" altLang="en-US" sz="2800" b="1">
              <a:solidFill>
                <a:schemeClr val="accent1"/>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401320" y="1193800"/>
            <a:ext cx="11200765" cy="5375275"/>
          </a:xfrm>
        </p:spPr>
        <p:txBody>
          <a:bodyPr/>
          <a:p>
            <a:pPr marL="0" indent="0" algn="just">
              <a:buNone/>
            </a:pPr>
            <a:r>
              <a:rPr lang="en-US" sz="2400" dirty="0">
                <a:latin typeface="Times New Roman" panose="02020603050405020304" charset="0"/>
                <a:cs typeface="Times New Roman" panose="02020603050405020304" charset="0"/>
                <a:sym typeface="+mn-ea"/>
              </a:rPr>
              <a:t>The output of</a:t>
            </a:r>
            <a:r>
              <a:rPr lang="en-IN" altLang="en-US" sz="2400" dirty="0">
                <a:latin typeface="Times New Roman" panose="02020603050405020304" charset="0"/>
                <a:cs typeface="Times New Roman" panose="02020603050405020304" charset="0"/>
                <a:sym typeface="+mn-ea"/>
              </a:rPr>
              <a:t> the data </a:t>
            </a:r>
            <a:r>
              <a:rPr lang="en-US" sz="2400" dirty="0">
                <a:latin typeface="Times New Roman" panose="02020603050405020304" charset="0"/>
                <a:cs typeface="Times New Roman" panose="02020603050405020304" charset="0"/>
                <a:sym typeface="+mn-ea"/>
              </a:rPr>
              <a:t>be</a:t>
            </a:r>
            <a:r>
              <a:rPr lang="en-IN" altLang="en-US" sz="2400" dirty="0">
                <a:latin typeface="Times New Roman" panose="02020603050405020304" charset="0"/>
                <a:cs typeface="Times New Roman" panose="02020603050405020304" charset="0"/>
                <a:sym typeface="+mn-ea"/>
              </a:rPr>
              <a:t>en </a:t>
            </a:r>
            <a:r>
              <a:rPr lang="en-US" sz="2400" dirty="0">
                <a:latin typeface="Times New Roman" panose="02020603050405020304" charset="0"/>
                <a:cs typeface="Times New Roman" panose="02020603050405020304" charset="0"/>
                <a:sym typeface="+mn-ea"/>
              </a:rPr>
              <a:t>displayed in the  </a:t>
            </a:r>
            <a:r>
              <a:rPr lang="en-IN" altLang="en-US" sz="2400" dirty="0">
                <a:latin typeface="Times New Roman" panose="02020603050405020304" charset="0"/>
                <a:cs typeface="Times New Roman" panose="02020603050405020304" charset="0"/>
                <a:sym typeface="+mn-ea"/>
              </a:rPr>
              <a:t>following manner </a:t>
            </a:r>
            <a:r>
              <a:rPr lang="en-US" sz="2400" dirty="0">
                <a:latin typeface="Times New Roman" panose="02020603050405020304" charset="0"/>
                <a:cs typeface="Times New Roman" panose="02020603050405020304" charset="0"/>
                <a:sym typeface="+mn-ea"/>
              </a:rPr>
              <a:t>where the data entry and the data view is more easy and efficient.</a:t>
            </a:r>
            <a:endParaRPr lang="en-US" sz="2400" dirty="0">
              <a:latin typeface="Times New Roman" panose="02020603050405020304" charset="0"/>
              <a:cs typeface="Times New Roman" panose="02020603050405020304" charset="0"/>
              <a:sym typeface="+mn-ea"/>
            </a:endParaRPr>
          </a:p>
          <a:p>
            <a:pPr marL="0" indent="0" algn="just">
              <a:buNone/>
            </a:pPr>
            <a:endParaRPr lang="en-US" dirty="0">
              <a:latin typeface="Times New Roman" panose="02020603050405020304" charset="0"/>
              <a:cs typeface="Times New Roman" panose="02020603050405020304" charset="0"/>
              <a:sym typeface="+mn-ea"/>
            </a:endParaRPr>
          </a:p>
          <a:p>
            <a:pPr marL="0" indent="0">
              <a:buNone/>
            </a:pPr>
            <a:endParaRPr lang="en-US" dirty="0">
              <a:latin typeface="Times New Roman" panose="02020603050405020304" charset="0"/>
              <a:cs typeface="Times New Roman" panose="02020603050405020304" charset="0"/>
              <a:sym typeface="+mn-ea"/>
            </a:endParaRPr>
          </a:p>
          <a:p>
            <a:pPr marL="0" indent="0" algn="just">
              <a:buNone/>
            </a:pPr>
            <a:r>
              <a:rPr lang="en-IN" altLang="en-US">
                <a:latin typeface="Times New Roman" panose="02020603050405020304" charset="0"/>
                <a:cs typeface="Times New Roman" panose="02020603050405020304" charset="0"/>
                <a:sym typeface="+mn-ea"/>
              </a:rPr>
              <a:t>                    </a:t>
            </a:r>
            <a:endParaRPr lang="en-US" b="1"/>
          </a:p>
        </p:txBody>
      </p:sp>
      <p:pic>
        <p:nvPicPr>
          <p:cNvPr id="4" name="Content Placeholder 3" descr="r-1"/>
          <p:cNvPicPr>
            <a:picLocks noChangeAspect="1"/>
          </p:cNvPicPr>
          <p:nvPr>
            <p:ph sz="half" idx="2"/>
          </p:nvPr>
        </p:nvPicPr>
        <p:blipFill>
          <a:blip r:embed="rId1"/>
          <a:stretch>
            <a:fillRect/>
          </a:stretch>
        </p:blipFill>
        <p:spPr>
          <a:xfrm>
            <a:off x="733425" y="2279015"/>
            <a:ext cx="4130040" cy="2241550"/>
          </a:xfrm>
          <a:prstGeom prst="rect">
            <a:avLst/>
          </a:prstGeom>
        </p:spPr>
      </p:pic>
      <p:pic>
        <p:nvPicPr>
          <p:cNvPr id="5" name="Picture 4" descr="r-2"/>
          <p:cNvPicPr>
            <a:picLocks noChangeAspect="1"/>
          </p:cNvPicPr>
          <p:nvPr/>
        </p:nvPicPr>
        <p:blipFill>
          <a:blip r:embed="rId2"/>
          <a:stretch>
            <a:fillRect/>
          </a:stretch>
        </p:blipFill>
        <p:spPr>
          <a:xfrm>
            <a:off x="7226935" y="2160270"/>
            <a:ext cx="4255135" cy="2360295"/>
          </a:xfrm>
          <a:prstGeom prst="rect">
            <a:avLst/>
          </a:prstGeom>
        </p:spPr>
      </p:pic>
      <p:pic>
        <p:nvPicPr>
          <p:cNvPr id="6" name="Picture 5" descr="r-3"/>
          <p:cNvPicPr>
            <a:picLocks noChangeAspect="1"/>
          </p:cNvPicPr>
          <p:nvPr/>
        </p:nvPicPr>
        <p:blipFill>
          <a:blip r:embed="rId3"/>
          <a:stretch>
            <a:fillRect/>
          </a:stretch>
        </p:blipFill>
        <p:spPr>
          <a:xfrm>
            <a:off x="3702050" y="4651375"/>
            <a:ext cx="4598670" cy="18199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909955" y="392430"/>
            <a:ext cx="10758805" cy="6099810"/>
          </a:xfrm>
        </p:spPr>
        <p:txBody>
          <a:bodyPr>
            <a:normAutofit lnSpcReduction="20000"/>
          </a:bodyPr>
          <a:p>
            <a:pPr marL="0" indent="0" algn="l">
              <a:buNone/>
            </a:pPr>
            <a:r>
              <a:rPr lang="en-IN" altLang="en-US"/>
              <a:t> </a:t>
            </a:r>
            <a:r>
              <a:rPr lang="en-GB" altLang="en-IN" b="1">
                <a:solidFill>
                  <a:schemeClr val="accent1"/>
                </a:solidFill>
              </a:rPr>
              <a:t>CONTENTS</a:t>
            </a:r>
            <a:r>
              <a:rPr lang="en-IN" altLang="en-US" sz="3200" b="1" u="sng">
                <a:solidFill>
                  <a:schemeClr val="accent1"/>
                </a:solidFill>
                <a:latin typeface="Times New Roman" panose="02020603050405020304" charset="0"/>
                <a:cs typeface="Times New Roman" panose="02020603050405020304" charset="0"/>
              </a:rPr>
              <a:t> </a:t>
            </a:r>
            <a:endParaRPr lang="en-IN" altLang="en-US" sz="3200" b="1" u="sng">
              <a:solidFill>
                <a:schemeClr val="accent1"/>
              </a:solidFill>
              <a:latin typeface="Times New Roman" panose="02020603050405020304" charset="0"/>
              <a:cs typeface="Times New Roman" panose="02020603050405020304" charset="0"/>
            </a:endParaRPr>
          </a:p>
          <a:p>
            <a:pPr marL="0" indent="0" algn="l">
              <a:buNone/>
            </a:pPr>
            <a:r>
              <a:rPr lang="en-IN" altLang="en-US" sz="2400">
                <a:solidFill>
                  <a:schemeClr val="tx1"/>
                </a:solidFill>
                <a:latin typeface="Times New Roman" panose="02020603050405020304" charset="0"/>
                <a:cs typeface="Times New Roman" panose="02020603050405020304" charset="0"/>
              </a:rPr>
              <a:t>►Abstract</a:t>
            </a:r>
            <a:endParaRPr lang="en-IN" altLang="en-US" sz="2400">
              <a:solidFill>
                <a:schemeClr val="tx1"/>
              </a:solidFill>
              <a:latin typeface="Times New Roman" panose="02020603050405020304" charset="0"/>
              <a:cs typeface="Times New Roman" panose="02020603050405020304" charset="0"/>
            </a:endParaRPr>
          </a:p>
          <a:p>
            <a:pPr marL="0" indent="0" algn="just">
              <a:buNone/>
            </a:pPr>
            <a:r>
              <a:rPr lang="en-IN" altLang="en-US" sz="2400">
                <a:solidFill>
                  <a:schemeClr val="tx1"/>
                </a:solidFill>
                <a:latin typeface="Times New Roman" panose="02020603050405020304" charset="0"/>
                <a:cs typeface="Times New Roman" panose="02020603050405020304" charset="0"/>
              </a:rPr>
              <a:t>►Objectives</a:t>
            </a:r>
            <a:endParaRPr lang="en-IN" altLang="en-US" sz="2400">
              <a:solidFill>
                <a:schemeClr val="tx1"/>
              </a:solidFill>
              <a:latin typeface="Times New Roman" panose="02020603050405020304" charset="0"/>
              <a:cs typeface="Times New Roman" panose="02020603050405020304" charset="0"/>
            </a:endParaRPr>
          </a:p>
          <a:p>
            <a:pPr marL="0" indent="0" algn="just">
              <a:buNone/>
            </a:pPr>
            <a:r>
              <a:rPr lang="en-IN" altLang="en-US" sz="2400">
                <a:solidFill>
                  <a:schemeClr val="tx1"/>
                </a:solidFill>
                <a:latin typeface="Times New Roman" panose="02020603050405020304" charset="0"/>
                <a:cs typeface="Times New Roman" panose="02020603050405020304" charset="0"/>
              </a:rPr>
              <a:t>►Introduction</a:t>
            </a:r>
            <a:endParaRPr lang="en-IN" altLang="en-US" sz="2400">
              <a:solidFill>
                <a:schemeClr val="tx1"/>
              </a:solidFill>
              <a:latin typeface="Times New Roman" panose="02020603050405020304" charset="0"/>
              <a:cs typeface="Times New Roman" panose="02020603050405020304" charset="0"/>
            </a:endParaRPr>
          </a:p>
          <a:p>
            <a:pPr marL="0" indent="0" algn="just">
              <a:buNone/>
            </a:pPr>
            <a:r>
              <a:rPr lang="en-IN" altLang="en-US" sz="2400">
                <a:solidFill>
                  <a:schemeClr val="tx1"/>
                </a:solidFill>
                <a:latin typeface="Times New Roman" panose="02020603050405020304" charset="0"/>
                <a:cs typeface="Times New Roman" panose="02020603050405020304" charset="0"/>
              </a:rPr>
              <a:t>►Existing solutions</a:t>
            </a:r>
            <a:endParaRPr lang="en-IN" altLang="en-US" sz="2400">
              <a:solidFill>
                <a:schemeClr val="tx1"/>
              </a:solidFill>
              <a:latin typeface="Times New Roman" panose="02020603050405020304" charset="0"/>
              <a:cs typeface="Times New Roman" panose="02020603050405020304" charset="0"/>
            </a:endParaRPr>
          </a:p>
          <a:p>
            <a:pPr marL="0" indent="0" algn="just">
              <a:buNone/>
            </a:pPr>
            <a:r>
              <a:rPr lang="en-IN" altLang="en-US" sz="2400">
                <a:solidFill>
                  <a:schemeClr val="tx1"/>
                </a:solidFill>
                <a:latin typeface="Times New Roman" panose="02020603050405020304" charset="0"/>
                <a:cs typeface="Times New Roman" panose="02020603050405020304" charset="0"/>
              </a:rPr>
              <a:t>►Proposed solution</a:t>
            </a:r>
            <a:endParaRPr lang="en-IN" altLang="en-US" sz="2400">
              <a:solidFill>
                <a:schemeClr val="tx1"/>
              </a:solidFill>
              <a:latin typeface="Times New Roman" panose="02020603050405020304" charset="0"/>
              <a:cs typeface="Times New Roman" panose="02020603050405020304" charset="0"/>
            </a:endParaRPr>
          </a:p>
          <a:p>
            <a:pPr marL="0" indent="0" algn="just">
              <a:buNone/>
            </a:pPr>
            <a:r>
              <a:rPr lang="en-IN" altLang="en-US" sz="2400">
                <a:solidFill>
                  <a:schemeClr val="tx1"/>
                </a:solidFill>
                <a:latin typeface="Arial" panose="020B0604020202020204" pitchFamily="34" charset="0"/>
                <a:cs typeface="Times New Roman" panose="02020603050405020304" charset="0"/>
              </a:rPr>
              <a:t>►</a:t>
            </a:r>
            <a:r>
              <a:rPr lang="en-GB" altLang="en-IN" sz="2400">
                <a:solidFill>
                  <a:schemeClr val="tx1"/>
                </a:solidFill>
                <a:latin typeface="Times New Roman" panose="02020603050405020304" charset="0"/>
                <a:cs typeface="Times New Roman" panose="02020603050405020304" charset="0"/>
              </a:rPr>
              <a:t>Flow chart</a:t>
            </a:r>
            <a:endParaRPr lang="en-IN" altLang="en-US" sz="2400">
              <a:solidFill>
                <a:schemeClr val="tx1"/>
              </a:solidFill>
              <a:latin typeface="Times New Roman" panose="02020603050405020304" charset="0"/>
              <a:cs typeface="Times New Roman" panose="02020603050405020304" charset="0"/>
            </a:endParaRPr>
          </a:p>
          <a:p>
            <a:pPr marL="0" indent="0" algn="just">
              <a:buNone/>
            </a:pPr>
            <a:r>
              <a:rPr lang="en-IN" altLang="en-US" sz="2400">
                <a:solidFill>
                  <a:schemeClr val="tx1"/>
                </a:solidFill>
                <a:latin typeface="Times New Roman" panose="02020603050405020304" charset="0"/>
                <a:cs typeface="Times New Roman" panose="02020603050405020304" charset="0"/>
              </a:rPr>
              <a:t>►Method description</a:t>
            </a:r>
            <a:endParaRPr lang="en-IN" altLang="en-US" sz="2400">
              <a:solidFill>
                <a:schemeClr val="tx1"/>
              </a:solidFill>
              <a:latin typeface="Times New Roman" panose="02020603050405020304" charset="0"/>
              <a:cs typeface="Times New Roman" panose="02020603050405020304" charset="0"/>
            </a:endParaRPr>
          </a:p>
          <a:p>
            <a:pPr marL="0" indent="0" algn="just">
              <a:buNone/>
            </a:pPr>
            <a:r>
              <a:rPr lang="en-IN" altLang="en-US" sz="2400">
                <a:solidFill>
                  <a:schemeClr val="tx1"/>
                </a:solidFill>
                <a:latin typeface="Times New Roman" panose="02020603050405020304" charset="0"/>
                <a:cs typeface="Times New Roman" panose="02020603050405020304" charset="0"/>
              </a:rPr>
              <a:t>►Implementation</a:t>
            </a:r>
            <a:endParaRPr lang="en-IN" altLang="en-US" sz="2400">
              <a:solidFill>
                <a:schemeClr val="tx1"/>
              </a:solidFill>
              <a:latin typeface="Times New Roman" panose="02020603050405020304" charset="0"/>
              <a:cs typeface="Times New Roman" panose="02020603050405020304" charset="0"/>
            </a:endParaRPr>
          </a:p>
          <a:p>
            <a:pPr marL="0" indent="0" algn="just">
              <a:buNone/>
            </a:pPr>
            <a:r>
              <a:rPr lang="en-IN" altLang="en-US" sz="2400">
                <a:solidFill>
                  <a:schemeClr val="tx1"/>
                </a:solidFill>
                <a:latin typeface="Times New Roman" panose="02020603050405020304" charset="0"/>
                <a:cs typeface="Times New Roman" panose="02020603050405020304" charset="0"/>
              </a:rPr>
              <a:t>►Result</a:t>
            </a:r>
            <a:endParaRPr lang="en-IN" altLang="en-US" sz="2400">
              <a:solidFill>
                <a:schemeClr val="tx1"/>
              </a:solidFill>
              <a:latin typeface="Times New Roman" panose="02020603050405020304" charset="0"/>
              <a:cs typeface="Times New Roman" panose="02020603050405020304" charset="0"/>
            </a:endParaRPr>
          </a:p>
          <a:p>
            <a:pPr marL="0" indent="0" algn="just">
              <a:buNone/>
            </a:pPr>
            <a:r>
              <a:rPr lang="en-IN" altLang="en-US" sz="3200">
                <a:solidFill>
                  <a:schemeClr val="tx1"/>
                </a:solidFill>
                <a:latin typeface="Arial" panose="020B0604020202020204" pitchFamily="34" charset="0"/>
                <a:cs typeface="Times New Roman" panose="02020603050405020304" charset="0"/>
              </a:rPr>
              <a:t> </a:t>
            </a:r>
            <a:endParaRPr lang="en-IN" altLang="en-US" sz="3200">
              <a:solidFill>
                <a:schemeClr val="tx1"/>
              </a:solidFill>
              <a:latin typeface="Arial" panose="020B0604020202020204" pitchFamily="3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93445"/>
          </a:xfrm>
        </p:spPr>
        <p:txBody>
          <a:bodyPr/>
          <a:p>
            <a:pPr algn="ctr"/>
            <a:r>
              <a:rPr lang="en-GB" altLang="en-US" sz="2800" b="1">
                <a:solidFill>
                  <a:schemeClr val="accent1"/>
                </a:solidFill>
                <a:latin typeface="Times New Roman" panose="02020603050405020304" charset="0"/>
                <a:cs typeface="Times New Roman" panose="02020603050405020304" charset="0"/>
              </a:rPr>
              <a:t>CONCLUSION</a:t>
            </a:r>
            <a:endParaRPr lang="en-GB" altLang="en-US" sz="2800" b="1">
              <a:solidFill>
                <a:schemeClr val="accent1"/>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0" y="1257935"/>
            <a:ext cx="10419080" cy="4919345"/>
          </a:xfrm>
        </p:spPr>
        <p:txBody>
          <a:bodyPr/>
          <a:p>
            <a:pPr marL="0" indent="0" algn="just">
              <a:buNone/>
            </a:pPr>
            <a:r>
              <a:rPr lang="en-US" sz="2400">
                <a:latin typeface="Times New Roman" panose="02020603050405020304" charset="0"/>
                <a:cs typeface="Times New Roman" panose="02020603050405020304" charset="0"/>
              </a:rPr>
              <a:t>Computerized Library Management has been created keeping in mind the needs of </a:t>
            </a:r>
            <a:r>
              <a:rPr lang="en-GB" altLang="en-US" sz="2400">
                <a:latin typeface="Times New Roman" panose="02020603050405020304" charset="0"/>
                <a:cs typeface="Times New Roman" panose="02020603050405020304" charset="0"/>
              </a:rPr>
              <a:t>s</a:t>
            </a:r>
            <a:r>
              <a:rPr lang="en-US" sz="2400">
                <a:latin typeface="Times New Roman" panose="02020603050405020304" charset="0"/>
                <a:cs typeface="Times New Roman" panose="02020603050405020304" charset="0"/>
              </a:rPr>
              <a:t>mall and </a:t>
            </a:r>
            <a:r>
              <a:rPr lang="en-GB" altLang="en-US" sz="2400">
                <a:latin typeface="Times New Roman" panose="02020603050405020304" charset="0"/>
                <a:cs typeface="Times New Roman" panose="02020603050405020304" charset="0"/>
              </a:rPr>
              <a:t>m</a:t>
            </a:r>
            <a:r>
              <a:rPr lang="en-US" sz="2400">
                <a:latin typeface="Times New Roman" panose="02020603050405020304" charset="0"/>
                <a:cs typeface="Times New Roman" panose="02020603050405020304" charset="0"/>
              </a:rPr>
              <a:t>edium scale libraries. It’s efficient software that includes all the basic functionalities like making data entries for new books, registering a new user, editing and deleting records that are required for smooth functioning of a library. Additionally the user login and book history are also stored and can be accessed by the administrator. It also facilitates the librarian to create new user groups and Apart from this the users are also given the rights to not only keep track of the books ,can search for the books that interest them.</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2940"/>
          </a:xfrm>
        </p:spPr>
        <p:txBody>
          <a:bodyPr>
            <a:normAutofit/>
          </a:bodyPr>
          <a:p>
            <a:pPr algn="ctr"/>
            <a:r>
              <a:rPr lang="en-IN" altLang="en-US" sz="2800">
                <a:solidFill>
                  <a:schemeClr val="accent1"/>
                </a:solidFill>
                <a:latin typeface="Times New Roman" panose="02020603050405020304" charset="0"/>
                <a:cs typeface="Times New Roman" panose="02020603050405020304" charset="0"/>
              </a:rPr>
              <a:t>REFERENCES</a:t>
            </a:r>
            <a:endParaRPr lang="en-IN" altLang="en-US" sz="2800">
              <a:solidFill>
                <a:schemeClr val="accent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028065"/>
            <a:ext cx="10771505" cy="5149215"/>
          </a:xfrm>
        </p:spPr>
        <p:txBody>
          <a:bodyPr/>
          <a:p>
            <a:pPr algn="just">
              <a:buFont typeface="Wingdings" panose="05000000000000000000" charset="0"/>
              <a:buChar char="Ø"/>
            </a:pPr>
            <a:r>
              <a:rPr lang="en-IN" altLang="en-US"/>
              <a:t> Google for Problem solving</a:t>
            </a:r>
            <a:endParaRPr lang="en-IN" altLang="en-US"/>
          </a:p>
          <a:p>
            <a:pPr algn="just">
              <a:buFont typeface="Wingdings" panose="05000000000000000000" charset="0"/>
              <a:buChar char="Ø"/>
            </a:pPr>
            <a:r>
              <a:rPr lang="en-IN" altLang="en-US">
                <a:hlinkClick r:id="rId1" action="ppaction://hlinkfile">
                  <a:extLst>
                    <a:ext uri="{DAF060AB-1E55-43B9-8AAB-6FB025537F2F}">
                      <wpsdc:hlinkClr xmlns:wpsdc="http://www.wps.cn/officeDocument/2017/drawingmlCustomData" val="0563C1"/>
                      <wpsdc:folHlinkClr xmlns:wpsdc="http://www.wps.cn/officeDocument/2017/drawingmlCustomData" val="954F72"/>
                      <wpsdc:hlinkUnderline xmlns:wpsdc="http://www.wps.cn/officeDocument/2017/drawingmlCustomData" val="1"/>
                    </a:ext>
                  </a:extLst>
                </a:hlinkClick>
              </a:rPr>
              <a:t> https://www.tutorialspont.com/um/uml modeling_types</a:t>
            </a:r>
            <a:endParaRPr lang="en-IN" altLang="en-US">
              <a:hlinkClick r:id="rId1" action="ppaction://hlinkfile">
                <a:extLst>
                  <a:ext uri="{DAF060AB-1E55-43B9-8AAB-6FB025537F2F}">
                    <wpsdc:hlinkClr xmlns:wpsdc="http://www.wps.cn/officeDocument/2017/drawingmlCustomData" val="0563C1"/>
                    <wpsdc:folHlinkClr xmlns:wpsdc="http://www.wps.cn/officeDocument/2017/drawingmlCustomData" val="954F72"/>
                    <wpsdc:hlinkUnderline xmlns:wpsdc="http://www.wps.cn/officeDocument/2017/drawingmlCustomData" val="1"/>
                  </a:ext>
                </a:extLst>
              </a:hlinkClick>
            </a:endParaRPr>
          </a:p>
          <a:p>
            <a:pPr algn="just">
              <a:buFont typeface="Wingdings" panose="05000000000000000000" charset="0"/>
              <a:buChar char="Ø"/>
            </a:pPr>
            <a:r>
              <a:rPr lang="en-IN" altLang="en-US">
                <a:hlinkClick r:id="rId1" action="ppaction://hlinkfile"/>
              </a:rPr>
              <a:t> https://www.w3schools.com/sql/</a:t>
            </a:r>
            <a:endParaRPr lang="en-IN" altLang="en-US">
              <a:hlinkClick r:id="rId1" action="ppaction://hlinkfile"/>
            </a:endParaRPr>
          </a:p>
          <a:p>
            <a:pPr algn="just">
              <a:buFont typeface="Wingdings" panose="05000000000000000000" charset="0"/>
              <a:buChar char="Ø"/>
            </a:pPr>
            <a:r>
              <a:rPr lang="en-IN" altLang="en-US"/>
              <a:t> </a:t>
            </a:r>
            <a:r>
              <a:rPr lang="en-IN" altLang="en-US">
                <a:hlinkClick r:id="rId1" action="ppaction://hlinkfile"/>
              </a:rPr>
              <a:t>https://www.tutorilspoint.com/mysql/</a:t>
            </a:r>
            <a:endParaRPr lang="en-IN" altLang="en-US">
              <a:hlinkClick r:id="rId1" action="ppaction://hlinkfile"/>
            </a:endParaRPr>
          </a:p>
          <a:p>
            <a:pPr algn="just">
              <a:buFont typeface="Wingdings" panose="05000000000000000000" charset="0"/>
              <a:buChar char="Ø"/>
            </a:pPr>
            <a:r>
              <a:rPr lang="en-IN" altLang="en-US"/>
              <a:t> </a:t>
            </a:r>
            <a:r>
              <a:rPr lang="en-IN" altLang="en-US">
                <a:hlinkClick r:id="rId1" action="ppaction://hlinkfile"/>
              </a:rPr>
              <a:t>https://www.educative.io/courses/grokking-the-object-oriented-design-interview/RMlM3NgjAyR</a:t>
            </a:r>
            <a:endParaRPr lang="en-I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download"/>
          <p:cNvPicPr>
            <a:picLocks noChangeAspect="1"/>
          </p:cNvPicPr>
          <p:nvPr>
            <p:ph idx="1"/>
          </p:nvPr>
        </p:nvPicPr>
        <p:blipFill>
          <a:blip r:embed="rId1"/>
          <a:srcRect b="8022"/>
          <a:stretch>
            <a:fillRect/>
          </a:stretch>
        </p:blipFill>
        <p:spPr>
          <a:xfrm>
            <a:off x="3495675" y="2023110"/>
            <a:ext cx="5432425" cy="24828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68375"/>
          </a:xfrm>
        </p:spPr>
        <p:txBody>
          <a:bodyPr/>
          <a:p>
            <a:pPr algn="ctr"/>
            <a:r>
              <a:rPr lang="en-IN" altLang="en-US" sz="2800" b="1">
                <a:solidFill>
                  <a:schemeClr val="accent5"/>
                </a:solidFill>
                <a:latin typeface="Times New Roman" panose="02020603050405020304" charset="0"/>
                <a:cs typeface="Times New Roman" panose="02020603050405020304" charset="0"/>
              </a:rPr>
              <a:t>ABSTRACT</a:t>
            </a:r>
            <a:endParaRPr lang="en-IN" altLang="en-US" sz="2800" b="1">
              <a:solidFill>
                <a:schemeClr val="accent5"/>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218565"/>
            <a:ext cx="10729595" cy="5187315"/>
          </a:xfrm>
        </p:spPr>
        <p:txBody>
          <a:bodyPr/>
          <a:p>
            <a:pPr marL="0" indent="0" algn="just">
              <a:buNone/>
            </a:pPr>
            <a:r>
              <a:rPr lang="en-US" sz="2400">
                <a:latin typeface="Times New Roman" panose="02020603050405020304" charset="0"/>
                <a:cs typeface="Times New Roman" panose="02020603050405020304" charset="0"/>
              </a:rPr>
              <a:t>Manual process of keeping student</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book records, account details, managing is very difficult. To eliminate this manual system, Computerized Library management system is the project which aims in developing a computerized system to maintain all the daily work of library. It is used by librarian to manage the library using a computerized system where he/she an record various transactions like issue of books, return of books, addition of new books, addition of new users etc. It will handle all the current issues faced by the students and by its admin personnal</a:t>
            </a:r>
            <a:r>
              <a:rPr lang="en-IN" altLang="en-US" sz="2400">
                <a:latin typeface="Times New Roman" panose="02020603050405020304" charset="0"/>
                <a:cs typeface="Times New Roman" panose="02020603050405020304" charset="0"/>
              </a:rPr>
              <a:t>.To store all the information in the database from where we can run the queries and get the results. Overall this project of ours is being developed to help the students to view and search the books, maintain the library in the best way possible and also reduce the human effort.</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02945"/>
          </a:xfrm>
        </p:spPr>
        <p:txBody>
          <a:bodyPr/>
          <a:p>
            <a:pPr algn="ctr"/>
            <a:r>
              <a:rPr lang="en-IN" altLang="en-US" sz="2800" b="1">
                <a:solidFill>
                  <a:schemeClr val="accent1"/>
                </a:solidFill>
                <a:latin typeface="Times New Roman" panose="02020603050405020304" charset="0"/>
                <a:cs typeface="Times New Roman" panose="02020603050405020304" charset="0"/>
              </a:rPr>
              <a:t>OBJECTIVES</a:t>
            </a:r>
            <a:endParaRPr lang="en-IN" altLang="en-US" sz="2800" b="1">
              <a:solidFill>
                <a:schemeClr val="accent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233170"/>
            <a:ext cx="10515600" cy="4944110"/>
          </a:xfrm>
        </p:spPr>
        <p:txBody>
          <a:bodyPr/>
          <a:p>
            <a:pPr marL="0" indent="0" algn="just">
              <a:buNone/>
            </a:pPr>
            <a:r>
              <a:rPr lang="en-US" sz="2400" dirty="0">
                <a:latin typeface="Times New Roman" panose="02020603050405020304" charset="0"/>
                <a:cs typeface="Times New Roman" panose="02020603050405020304" charset="0"/>
                <a:sym typeface="+mn-ea"/>
              </a:rPr>
              <a:t>The main objective</a:t>
            </a:r>
            <a:r>
              <a:rPr lang="en-IN" altLang="en-US" sz="2400" dirty="0">
                <a:latin typeface="Times New Roman" panose="02020603050405020304" charset="0"/>
                <a:cs typeface="Times New Roman" panose="02020603050405020304" charset="0"/>
                <a:sym typeface="+mn-ea"/>
              </a:rPr>
              <a:t>s</a:t>
            </a:r>
            <a:r>
              <a:rPr lang="en-US" sz="2400" dirty="0">
                <a:latin typeface="Times New Roman" panose="02020603050405020304" charset="0"/>
                <a:cs typeface="Times New Roman" panose="02020603050405020304" charset="0"/>
                <a:sym typeface="+mn-ea"/>
              </a:rPr>
              <a:t> of this project is </a:t>
            </a:r>
            <a:r>
              <a:rPr lang="en-IN" altLang="en-US" sz="2400" dirty="0">
                <a:latin typeface="Times New Roman" panose="02020603050405020304" charset="0"/>
                <a:cs typeface="Times New Roman" panose="02020603050405020304" charset="0"/>
                <a:sym typeface="+mn-ea"/>
              </a:rPr>
              <a:t>:</a:t>
            </a:r>
            <a:endParaRPr lang="en-IN" altLang="en-US" sz="2400" dirty="0">
              <a:latin typeface="Times New Roman" panose="02020603050405020304" charset="0"/>
              <a:cs typeface="Times New Roman" panose="02020603050405020304" charset="0"/>
              <a:sym typeface="+mn-ea"/>
            </a:endParaRPr>
          </a:p>
          <a:p>
            <a:pPr algn="just"/>
            <a:r>
              <a:rPr lang="en-IN" altLang="en-US" sz="2400" dirty="0">
                <a:latin typeface="Times New Roman" panose="02020603050405020304" charset="0"/>
                <a:cs typeface="Times New Roman" panose="02020603050405020304" charset="0"/>
                <a:sym typeface="+mn-ea"/>
              </a:rPr>
              <a:t>To handle activit</a:t>
            </a:r>
            <a:r>
              <a:rPr lang="en-GB" altLang="en-IN" sz="2400" dirty="0">
                <a:latin typeface="Times New Roman" panose="02020603050405020304" charset="0"/>
                <a:cs typeface="Times New Roman" panose="02020603050405020304" charset="0"/>
                <a:sym typeface="+mn-ea"/>
              </a:rPr>
              <a:t>es</a:t>
            </a:r>
            <a:r>
              <a:rPr lang="en-IN" altLang="en-US" sz="2400" dirty="0">
                <a:latin typeface="Times New Roman" panose="02020603050405020304" charset="0"/>
                <a:cs typeface="Times New Roman" panose="02020603050405020304" charset="0"/>
                <a:sym typeface="+mn-ea"/>
              </a:rPr>
              <a:t> of library.</a:t>
            </a:r>
            <a:endParaRPr lang="en-IN" altLang="en-US" sz="2400" dirty="0">
              <a:latin typeface="Times New Roman" panose="02020603050405020304" charset="0"/>
              <a:cs typeface="Times New Roman" panose="02020603050405020304" charset="0"/>
              <a:sym typeface="+mn-ea"/>
            </a:endParaRPr>
          </a:p>
          <a:p>
            <a:pPr algn="just"/>
            <a:r>
              <a:rPr lang="en-IN" altLang="en-US" sz="2400" dirty="0">
                <a:latin typeface="Times New Roman" panose="02020603050405020304" charset="0"/>
                <a:cs typeface="Times New Roman" panose="02020603050405020304" charset="0"/>
                <a:sym typeface="+mn-ea"/>
              </a:rPr>
              <a:t>To provide easy system circulation using computers rather than writing system.</a:t>
            </a:r>
            <a:endParaRPr lang="en-IN" altLang="en-US" sz="2400" dirty="0">
              <a:latin typeface="Times New Roman" panose="02020603050405020304" charset="0"/>
              <a:cs typeface="Times New Roman" panose="02020603050405020304" charset="0"/>
              <a:sym typeface="+mn-ea"/>
            </a:endParaRPr>
          </a:p>
          <a:p>
            <a:pPr algn="just"/>
            <a:r>
              <a:rPr lang="en-IN" altLang="en-US" sz="2400" dirty="0">
                <a:latin typeface="Times New Roman" panose="02020603050405020304" charset="0"/>
                <a:cs typeface="Times New Roman" panose="02020603050405020304" charset="0"/>
                <a:sym typeface="+mn-ea"/>
              </a:rPr>
              <a:t>Giving access to students to make their part of activity easier.</a:t>
            </a:r>
            <a:endParaRPr lang="en-IN" altLang="en-US" sz="2400" dirty="0">
              <a:latin typeface="Times New Roman" panose="02020603050405020304" charset="0"/>
              <a:cs typeface="Times New Roman" panose="02020603050405020304" charset="0"/>
              <a:sym typeface="+mn-ea"/>
            </a:endParaRPr>
          </a:p>
          <a:p>
            <a:pPr algn="just"/>
            <a:r>
              <a:rPr lang="en-IN" altLang="en-US" sz="2400" dirty="0">
                <a:latin typeface="Times New Roman" panose="02020603050405020304" charset="0"/>
                <a:cs typeface="Times New Roman" panose="02020603050405020304" charset="0"/>
                <a:sym typeface="+mn-ea"/>
              </a:rPr>
              <a:t>The software keeps track of all the information about the books and their complete details.</a:t>
            </a:r>
            <a:endParaRPr lang="en-IN" altLang="en-US" sz="2400" dirty="0">
              <a:latin typeface="Times New Roman" panose="02020603050405020304" charset="0"/>
              <a:cs typeface="Times New Roman" panose="02020603050405020304" charset="0"/>
              <a:sym typeface="+mn-ea"/>
            </a:endParaRPr>
          </a:p>
          <a:p>
            <a:pPr marL="0" indent="0" algn="just">
              <a:buNone/>
            </a:pPr>
            <a:endParaRPr lang="en-IN" altLang="en-US" sz="2400" dirty="0">
              <a:latin typeface="Times New Roman" panose="02020603050405020304" charset="0"/>
              <a:cs typeface="Times New Roman" panose="02020603050405020304" charset="0"/>
              <a:sym typeface="+mn-ea"/>
            </a:endParaRPr>
          </a:p>
          <a:p>
            <a:pPr marL="0" indent="0" algn="just">
              <a:buNone/>
            </a:pPr>
            <a:r>
              <a:rPr lang="en-IN" altLang="en-US" sz="2400" dirty="0">
                <a:latin typeface="Times New Roman" panose="02020603050405020304" charset="0"/>
                <a:cs typeface="Times New Roman" panose="02020603050405020304" charset="0"/>
                <a:sym typeface="+mn-ea"/>
              </a:rPr>
              <a:t>	</a:t>
            </a:r>
            <a:endParaRPr lang="en-IN" altLang="en-US" sz="2400" dirty="0">
              <a:latin typeface="Times New Roman" panose="02020603050405020304" charset="0"/>
              <a:cs typeface="Times New Roman" panose="020206030504050203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53720"/>
          </a:xfrm>
        </p:spPr>
        <p:txBody>
          <a:bodyPr/>
          <a:p>
            <a:pPr algn="ctr"/>
            <a:r>
              <a:rPr lang="en-IN" altLang="en-US" sz="2800" b="1">
                <a:solidFill>
                  <a:schemeClr val="accent1"/>
                </a:solidFill>
                <a:latin typeface="Times New Roman" panose="02020603050405020304" charset="0"/>
                <a:cs typeface="Times New Roman" panose="02020603050405020304" charset="0"/>
              </a:rPr>
              <a:t>INTRODUCTION</a:t>
            </a:r>
            <a:endParaRPr lang="en-IN" altLang="en-US" sz="2800" b="1">
              <a:solidFill>
                <a:schemeClr val="accent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149985"/>
            <a:ext cx="10515600" cy="5013325"/>
          </a:xfrm>
        </p:spPr>
        <p:txBody>
          <a:bodyPr/>
          <a:p>
            <a:pPr marL="0" indent="0" algn="just">
              <a:buNone/>
            </a:pPr>
            <a:r>
              <a:rPr lang="en-US" sz="2400">
                <a:latin typeface="Times New Roman" panose="02020603050405020304" charset="0"/>
                <a:cs typeface="Times New Roman" panose="02020603050405020304" charset="0"/>
              </a:rPr>
              <a:t>Managing a library requires knowledge of library management and skills to perform the activities. The task involves planning, decision making, organising, collecting information, controlling and monitoring the various functions. Library plays an important role in all schools and colleges. It is an important part of every school and college, it helps the librarian to keep records of available books as well as issued books</a:t>
            </a:r>
            <a:r>
              <a:rPr lang="en-IN" altLang="en-US" sz="2400">
                <a:latin typeface="Times New Roman" panose="02020603050405020304" charset="0"/>
                <a:cs typeface="Times New Roman" panose="02020603050405020304" charset="0"/>
              </a:rPr>
              <a:t>.The activities of book cataloging, indexing, circulation recording and checking are done by the software. Such software eliminates the need for repetitive manual work and minimizes the chances of errors. The automated system saves a considerable amount of time as opposed to the manual system</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82650"/>
          </a:xfrm>
        </p:spPr>
        <p:txBody>
          <a:bodyPr/>
          <a:p>
            <a:pPr algn="ctr"/>
            <a:r>
              <a:rPr lang="en-IN" altLang="en-US" sz="2800" b="1">
                <a:solidFill>
                  <a:schemeClr val="accent1"/>
                </a:solidFill>
                <a:latin typeface="Times New Roman" panose="02020603050405020304" charset="0"/>
                <a:cs typeface="Times New Roman" panose="02020603050405020304" charset="0"/>
              </a:rPr>
              <a:t>EXISTING SOLUTIONS</a:t>
            </a:r>
            <a:endParaRPr lang="en-IN" altLang="en-US" sz="2800" b="1">
              <a:solidFill>
                <a:schemeClr val="accent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81025" y="1247140"/>
            <a:ext cx="11358880" cy="5344795"/>
          </a:xfrm>
        </p:spPr>
        <p:txBody>
          <a:bodyPr/>
          <a:p>
            <a:pPr marL="0" indent="0" algn="just">
              <a:buNone/>
            </a:pPr>
            <a:r>
              <a:rPr lang="en-IN" dirty="0">
                <a:solidFill>
                  <a:schemeClr val="tx1"/>
                </a:solidFill>
                <a:latin typeface="Arial" panose="020B0604020202020204" pitchFamily="34" charset="0"/>
                <a:sym typeface="+mn-ea"/>
              </a:rPr>
              <a:t>►</a:t>
            </a:r>
            <a:r>
              <a:rPr lang="en-IN" dirty="0">
                <a:solidFill>
                  <a:schemeClr val="tx1"/>
                </a:solidFill>
                <a:effectLst>
                  <a:outerShdw blurRad="38100" dist="38100" dir="2700000" algn="tl">
                    <a:srgbClr val="000000">
                      <a:alpha val="43137"/>
                    </a:srgbClr>
                  </a:outerShdw>
                </a:effectLst>
                <a:sym typeface="+mn-ea"/>
              </a:rPr>
              <a:t>Manual </a:t>
            </a:r>
            <a:r>
              <a:rPr lang="en-IN" dirty="0" smtClean="0">
                <a:solidFill>
                  <a:schemeClr val="tx1"/>
                </a:solidFill>
                <a:effectLst>
                  <a:outerShdw blurRad="38100" dist="38100" dir="2700000" algn="tl">
                    <a:srgbClr val="000000">
                      <a:alpha val="43137"/>
                    </a:srgbClr>
                  </a:outerShdw>
                </a:effectLst>
                <a:sym typeface="+mn-ea"/>
              </a:rPr>
              <a:t>Library Management System </a:t>
            </a:r>
            <a:endParaRPr lang="en-IN" dirty="0">
              <a:solidFill>
                <a:schemeClr val="tx1"/>
              </a:solidFill>
              <a:effectLst>
                <a:outerShdw blurRad="38100" dist="38100" dir="2700000" algn="tl">
                  <a:srgbClr val="000000">
                    <a:alpha val="43137"/>
                  </a:srgbClr>
                </a:outerShdw>
              </a:effectLst>
            </a:endParaRPr>
          </a:p>
          <a:p>
            <a:pPr marL="0" indent="0" algn="just">
              <a:buNone/>
            </a:pPr>
            <a:r>
              <a:rPr lang="en-IN" sz="2400" dirty="0">
                <a:latin typeface="Times New Roman" panose="02020603050405020304" charset="0"/>
                <a:cs typeface="Times New Roman" panose="02020603050405020304" charset="0"/>
                <a:sym typeface="+mn-ea"/>
              </a:rPr>
              <a:t>Manual </a:t>
            </a:r>
            <a:r>
              <a:rPr lang="en-IN" sz="2400" dirty="0" smtClean="0">
                <a:latin typeface="Times New Roman" panose="02020603050405020304" charset="0"/>
                <a:cs typeface="Times New Roman" panose="02020603050405020304" charset="0"/>
                <a:sym typeface="+mn-ea"/>
              </a:rPr>
              <a:t>library management systems </a:t>
            </a:r>
            <a:r>
              <a:rPr lang="en-IN" sz="2400" dirty="0">
                <a:latin typeface="Times New Roman" panose="02020603050405020304" charset="0"/>
                <a:cs typeface="Times New Roman" panose="02020603050405020304" charset="0"/>
                <a:sym typeface="+mn-ea"/>
              </a:rPr>
              <a:t>are vulnerable to human error. For instance, a librarian who misfiles borrower’s records or indexes a book incorrectly slows down the process and wastes employee’s time. Manual systems  are also slow to operate, unable to store large amounts of data efficiently. With manual systems staff spends a lot of their time on mechanical, clerical </a:t>
            </a:r>
            <a:r>
              <a:rPr lang="en-IN" sz="2400" dirty="0" smtClean="0">
                <a:latin typeface="Times New Roman" panose="02020603050405020304" charset="0"/>
                <a:cs typeface="Times New Roman" panose="02020603050405020304" charset="0"/>
                <a:sym typeface="+mn-ea"/>
              </a:rPr>
              <a:t>tasks rather than liaising with library visitors.</a:t>
            </a:r>
            <a:r>
              <a:rPr lang="en-IN" sz="2400" dirty="0">
                <a:latin typeface="Times New Roman" panose="02020603050405020304" charset="0"/>
                <a:cs typeface="Times New Roman" panose="02020603050405020304" charset="0"/>
              </a:rPr>
              <a:t> On a simple level, locating a precise book within the local library system is time consuming without a linked computer network. With a manual operating system librarian relay on regular contact with their members and generally communicate by mail.</a:t>
            </a:r>
            <a:endParaRPr lang="en-IN" sz="2400" dirty="0">
              <a:latin typeface="Times New Roman" panose="02020603050405020304" charset="0"/>
              <a:cs typeface="Times New Roman" panose="02020603050405020304" charset="0"/>
            </a:endParaRPr>
          </a:p>
          <a:p>
            <a:pPr marL="0" indent="0" algn="just">
              <a:buNone/>
            </a:pPr>
            <a:endParaRPr lang="en-US" sz="2400">
              <a:latin typeface="Times New Roman" panose="02020603050405020304" charset="0"/>
              <a:cs typeface="Times New Roman" panose="02020603050405020304" charset="0"/>
            </a:endParaRPr>
          </a:p>
        </p:txBody>
      </p:sp>
      <p:pic>
        <p:nvPicPr>
          <p:cNvPr id="4" name="Picture 4"/>
          <p:cNvPicPr>
            <a:picLocks noChangeAspect="1"/>
          </p:cNvPicPr>
          <p:nvPr/>
        </p:nvPicPr>
        <p:blipFill>
          <a:blip r:embed="rId1"/>
          <a:stretch>
            <a:fillRect/>
          </a:stretch>
        </p:blipFill>
        <p:spPr>
          <a:xfrm>
            <a:off x="7508240" y="4360545"/>
            <a:ext cx="3188335" cy="21253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88315"/>
            <a:ext cx="10515600" cy="5688965"/>
          </a:xfrm>
        </p:spPr>
        <p:txBody>
          <a:bodyPr/>
          <a:p>
            <a:pPr marL="0" indent="0">
              <a:buNone/>
            </a:pPr>
            <a:r>
              <a:rPr lang="en-IN" altLang="en-US" u="sng"/>
              <a:t>Disadvantages :</a:t>
            </a:r>
            <a:endParaRPr lang="en-IN" altLang="en-US"/>
          </a:p>
          <a:p>
            <a:pPr algn="just"/>
            <a:r>
              <a:rPr lang="en-IN" sz="2400" dirty="0" smtClean="0">
                <a:latin typeface="Times New Roman" panose="02020603050405020304" charset="0"/>
                <a:cs typeface="Times New Roman" panose="02020603050405020304" charset="0"/>
                <a:sym typeface="Wingdings" panose="05000000000000000000" pitchFamily="2" charset="2"/>
              </a:rPr>
              <a:t>It takes more effort and physical space to keep track of information and to keep the details secure.</a:t>
            </a:r>
            <a:endParaRPr lang="en-IN" sz="2400" dirty="0" smtClean="0">
              <a:latin typeface="Times New Roman" panose="02020603050405020304" charset="0"/>
              <a:cs typeface="Times New Roman" panose="02020603050405020304" charset="0"/>
              <a:sym typeface="Wingdings" panose="05000000000000000000" pitchFamily="2" charset="2"/>
            </a:endParaRPr>
          </a:p>
          <a:p>
            <a:pPr algn="just"/>
            <a:r>
              <a:rPr lang="en-IN" sz="2400" dirty="0" smtClean="0">
                <a:latin typeface="Times New Roman" panose="02020603050405020304" charset="0"/>
                <a:cs typeface="Times New Roman" panose="02020603050405020304" charset="0"/>
                <a:sym typeface="Wingdings" panose="05000000000000000000" pitchFamily="2" charset="2"/>
              </a:rPr>
              <a:t>When the mistakes or corrections are needed, often a manual transaction must be completely redone rather than just updated.</a:t>
            </a:r>
            <a:endParaRPr lang="en-IN" sz="2400" dirty="0" smtClean="0">
              <a:latin typeface="Times New Roman" panose="02020603050405020304" charset="0"/>
              <a:cs typeface="Times New Roman" panose="02020603050405020304" charset="0"/>
              <a:sym typeface="Wingdings" panose="05000000000000000000" pitchFamily="2" charset="2"/>
            </a:endParaRPr>
          </a:p>
          <a:p>
            <a:pPr algn="just"/>
            <a:r>
              <a:rPr lang="en-IN" sz="2400" dirty="0" smtClean="0">
                <a:latin typeface="Times New Roman" panose="02020603050405020304" charset="0"/>
                <a:cs typeface="Times New Roman" panose="02020603050405020304" charset="0"/>
                <a:sym typeface="Wingdings" panose="05000000000000000000" pitchFamily="2" charset="2"/>
              </a:rPr>
              <a:t>Time consuming. </a:t>
            </a:r>
            <a:endParaRPr lang="en-IN" sz="2400" dirty="0" smtClean="0">
              <a:latin typeface="Times New Roman" panose="02020603050405020304" charset="0"/>
              <a:cs typeface="Times New Roman" panose="02020603050405020304" charset="0"/>
              <a:sym typeface="Wingdings" panose="05000000000000000000" pitchFamily="2" charset="2"/>
            </a:endParaRPr>
          </a:p>
          <a:p>
            <a:pPr algn="just"/>
            <a:r>
              <a:rPr lang="en-IN" sz="2400" dirty="0" smtClean="0">
                <a:latin typeface="Times New Roman" panose="02020603050405020304" charset="0"/>
                <a:cs typeface="Times New Roman" panose="02020603050405020304" charset="0"/>
                <a:sym typeface="Wingdings" panose="05000000000000000000" pitchFamily="2" charset="2"/>
              </a:rPr>
              <a:t>Duplication of data entry.</a:t>
            </a:r>
            <a:endParaRPr lang="en-IN" sz="2400" dirty="0" smtClean="0">
              <a:latin typeface="Times New Roman" panose="02020603050405020304" charset="0"/>
              <a:cs typeface="Times New Roman" panose="02020603050405020304" charset="0"/>
            </a:endParaRPr>
          </a:p>
          <a:p>
            <a:pPr marL="0" indent="0" algn="just">
              <a:buNone/>
            </a:pP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99110"/>
          </a:xfrm>
        </p:spPr>
        <p:txBody>
          <a:bodyPr/>
          <a:p>
            <a:pPr algn="ctr"/>
            <a:r>
              <a:rPr lang="en-IN" altLang="en-US" sz="2800" b="1">
                <a:solidFill>
                  <a:schemeClr val="accent1"/>
                </a:solidFill>
                <a:effectLst/>
                <a:latin typeface="Times New Roman" panose="02020603050405020304" charset="0"/>
                <a:cs typeface="Times New Roman" panose="02020603050405020304" charset="0"/>
              </a:rPr>
              <a:t>PROPOSED SOLUTION</a:t>
            </a:r>
            <a:endParaRPr lang="en-IN" altLang="en-US" sz="2800" b="1">
              <a:solidFill>
                <a:schemeClr val="accent1"/>
              </a:solidFill>
              <a:effectLst/>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0" y="1029335"/>
            <a:ext cx="11147425" cy="5613400"/>
          </a:xfrm>
        </p:spPr>
        <p:txBody>
          <a:bodyPr>
            <a:normAutofit/>
          </a:bodyPr>
          <a:p>
            <a:pPr marL="0" indent="0" algn="just">
              <a:buNone/>
            </a:pPr>
            <a:r>
              <a:rPr lang="en-IN" sz="2400" b="1" dirty="0" smtClean="0">
                <a:solidFill>
                  <a:schemeClr val="tx1"/>
                </a:solidFill>
                <a:latin typeface="Times New Roman" panose="02020603050405020304" charset="0"/>
                <a:cs typeface="Times New Roman" panose="02020603050405020304" charset="0"/>
                <a:sym typeface="+mn-ea"/>
              </a:rPr>
              <a:t>►</a:t>
            </a:r>
            <a:r>
              <a:rPr lang="en-IN" sz="2400" dirty="0" smtClean="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COMPUTERIZED LIBRARY MANAGEMENT SYSTEM</a:t>
            </a:r>
            <a:endParaRPr lang="en-IN" sz="2400" dirty="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gn="just">
              <a:buNone/>
            </a:pPr>
            <a:r>
              <a:rPr lang="en-IN" sz="2400" dirty="0" smtClean="0">
                <a:latin typeface="Times New Roman" panose="02020603050405020304" charset="0"/>
                <a:cs typeface="Times New Roman" panose="02020603050405020304" charset="0"/>
                <a:sym typeface="+mn-ea"/>
              </a:rPr>
              <a:t>A </a:t>
            </a:r>
            <a:r>
              <a:rPr lang="en-IN" sz="2400" dirty="0">
                <a:latin typeface="Times New Roman" panose="02020603050405020304" charset="0"/>
                <a:cs typeface="Times New Roman" panose="02020603050405020304" charset="0"/>
                <a:sym typeface="+mn-ea"/>
              </a:rPr>
              <a:t>library management system keeps track of the books present in the library. It is a software that helps to maintain a database that is useful to enter new books &amp; record books borrowed by the members, with the respective names of members. Moreover, it also reduces the manual record burden of the librarian.</a:t>
            </a:r>
            <a:r>
              <a:rPr lang="en-IN" sz="2400" dirty="0" smtClean="0">
                <a:latin typeface="Times New Roman" panose="02020603050405020304" charset="0"/>
                <a:cs typeface="Times New Roman" panose="02020603050405020304" charset="0"/>
                <a:sym typeface="+mn-ea"/>
              </a:rPr>
              <a:t>Our solution </a:t>
            </a:r>
            <a:r>
              <a:rPr lang="en-IN" sz="2400" dirty="0">
                <a:latin typeface="Times New Roman" panose="02020603050405020304" charset="0"/>
                <a:cs typeface="Times New Roman" panose="02020603050405020304" charset="0"/>
                <a:sym typeface="+mn-ea"/>
              </a:rPr>
              <a:t>allows the librarian to maintain library resources in a more operative manner using six modules such as Add book details, Delete book, Issue book, Return book, Search book and students can access search and view options that will help to save their time. Library management system is also useful for students as well as a librarian to keep the constant track of the availability of all </a:t>
            </a:r>
            <a:r>
              <a:rPr lang="en-IN" sz="2400" dirty="0" smtClean="0">
                <a:latin typeface="Times New Roman" panose="02020603050405020304" charset="0"/>
                <a:cs typeface="Times New Roman" panose="02020603050405020304" charset="0"/>
                <a:sym typeface="+mn-ea"/>
              </a:rPr>
              <a:t>books.                                                                           </a:t>
            </a:r>
            <a:endParaRPr lang="en-US" sz="2400" dirty="0">
              <a:latin typeface="Times New Roman" panose="02020603050405020304" charset="0"/>
              <a:cs typeface="Times New Roman" panose="02020603050405020304" charset="0"/>
            </a:endParaRPr>
          </a:p>
          <a:p>
            <a:pPr marL="0" indent="0" algn="just">
              <a:buNone/>
            </a:pPr>
            <a:r>
              <a:rPr lang="en-IN" altLang="en-US" sz="2400">
                <a:latin typeface="Times New Roman" panose="02020603050405020304" charset="0"/>
                <a:cs typeface="Times New Roman" panose="02020603050405020304" charset="0"/>
              </a:rPr>
              <a:t>                                    </a:t>
            </a:r>
            <a:endParaRPr lang="en-IN" altLang="en-US" sz="2400">
              <a:latin typeface="Times New Roman" panose="02020603050405020304" charset="0"/>
              <a:cs typeface="Times New Roman" panose="02020603050405020304" charset="0"/>
            </a:endParaRPr>
          </a:p>
        </p:txBody>
      </p:sp>
      <p:pic>
        <p:nvPicPr>
          <p:cNvPr id="5" name="Content Placeholder 4" descr="download (1)"/>
          <p:cNvPicPr>
            <a:picLocks noChangeAspect="1"/>
          </p:cNvPicPr>
          <p:nvPr>
            <p:ph sz="half" idx="2"/>
          </p:nvPr>
        </p:nvPicPr>
        <p:blipFill>
          <a:blip r:embed="rId1"/>
          <a:stretch>
            <a:fillRect/>
          </a:stretch>
        </p:blipFill>
        <p:spPr>
          <a:xfrm>
            <a:off x="9192260" y="4355465"/>
            <a:ext cx="2294890" cy="22866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67690" y="542925"/>
            <a:ext cx="11329035" cy="5634355"/>
          </a:xfrm>
        </p:spPr>
        <p:txBody>
          <a:bodyPr>
            <a:normAutofit/>
          </a:bodyPr>
          <a:p>
            <a:pPr marL="0" indent="0" algn="ctr">
              <a:buNone/>
            </a:pPr>
            <a:r>
              <a:rPr lang="en-IN" altLang="en-US" b="1">
                <a:solidFill>
                  <a:schemeClr val="accent1"/>
                </a:solidFill>
                <a:latin typeface="Times New Roman" panose="02020603050405020304" charset="0"/>
                <a:cs typeface="Times New Roman" panose="02020603050405020304" charset="0"/>
              </a:rPr>
              <a:t>MODULES DESCRIPTION:</a:t>
            </a:r>
            <a:endParaRPr lang="en-IN" altLang="en-US" b="1">
              <a:solidFill>
                <a:schemeClr val="accent1"/>
              </a:solidFill>
              <a:latin typeface="Times New Roman" panose="02020603050405020304" charset="0"/>
              <a:cs typeface="Times New Roman" panose="02020603050405020304" charset="0"/>
            </a:endParaRPr>
          </a:p>
          <a:p>
            <a:pPr algn="l"/>
            <a:r>
              <a:rPr lang="en-I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Library Registration:</a:t>
            </a:r>
            <a:endParaRPr lang="en-IN" altLang="en-US" sz="2400">
              <a:latin typeface="Times New Roman" panose="02020603050405020304" charset="0"/>
              <a:cs typeface="Times New Roman" panose="02020603050405020304" charset="0"/>
            </a:endParaRPr>
          </a:p>
          <a:p>
            <a:pPr marL="0" indent="0" algn="just">
              <a:buNone/>
            </a:pPr>
            <a:r>
              <a:rPr lang="en-IN" altLang="en-US" sz="2400">
                <a:latin typeface="Times New Roman" panose="02020603050405020304" charset="0"/>
                <a:cs typeface="Times New Roman" panose="02020603050405020304" charset="0"/>
              </a:rPr>
              <a:t>	The first procedure is the registration of the people who arrive to the library. The 	registration contains fields like enter the name, id, branch, department, password, 	date of joining and salary.</a:t>
            </a:r>
            <a:endParaRPr lang="en-IN" altLang="en-US" sz="2400">
              <a:latin typeface="Times New Roman" panose="02020603050405020304" charset="0"/>
              <a:cs typeface="Times New Roman" panose="02020603050405020304" charset="0"/>
            </a:endParaRPr>
          </a:p>
          <a:p>
            <a:pPr algn="l"/>
            <a:r>
              <a:rPr lang="en-I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Login registration:</a:t>
            </a:r>
            <a:endParaRPr lang="en-IN" altLang="en-US" sz="2400">
              <a:latin typeface="Times New Roman" panose="02020603050405020304" charset="0"/>
              <a:cs typeface="Times New Roman" panose="02020603050405020304" charset="0"/>
            </a:endParaRPr>
          </a:p>
          <a:p>
            <a:pPr marL="0" indent="0" algn="just">
              <a:buNone/>
            </a:pPr>
            <a:r>
              <a:rPr lang="en-IN" altLang="en-US" sz="2400">
                <a:latin typeface="Times New Roman" panose="02020603050405020304" charset="0"/>
                <a:cs typeface="Times New Roman" panose="02020603050405020304" charset="0"/>
              </a:rPr>
              <a:t>	The administrator has provide the authority to login directly after the registration. 	The login fields contains name, id, password, role.</a:t>
            </a:r>
            <a:endParaRPr lang="en-IN" altLang="en-US" sz="2400">
              <a:latin typeface="Times New Roman" panose="02020603050405020304" charset="0"/>
              <a:cs typeface="Times New Roman" panose="02020603050405020304" charset="0"/>
            </a:endParaRPr>
          </a:p>
          <a:p>
            <a:pPr algn="l"/>
            <a:r>
              <a:rPr lang="en-I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Add books:</a:t>
            </a:r>
            <a:endParaRPr lang="en-I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gn="just">
              <a:buNone/>
            </a:pPr>
            <a:r>
              <a:rPr lang="en-IN" altLang="en-US" sz="2400">
                <a:latin typeface="Times New Roman" panose="02020603050405020304" charset="0"/>
                <a:cs typeface="Times New Roman" panose="02020603050405020304" charset="0"/>
              </a:rPr>
              <a:t>	Admin has the authority to add, issue, delete, view, search of book available 	to/from the system. The software keeps track of all the information about the books 	in the library.</a:t>
            </a:r>
            <a:endParaRPr lang="en-IN" altLang="en-US" sz="2400">
              <a:latin typeface="Times New Roman" panose="02020603050405020304" charset="0"/>
              <a:cs typeface="Times New Roman" panose="02020603050405020304" charset="0"/>
            </a:endParaRPr>
          </a:p>
          <a:p>
            <a:pPr marL="0" indent="0" algn="just">
              <a:buNone/>
            </a:pPr>
            <a:endParaRPr lang="en-IN" altLang="en-US" sz="2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8321</Words>
  <Application>WPS Presentation</Application>
  <PresentationFormat>Widescreen</PresentationFormat>
  <Paragraphs>164</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SimSun</vt:lpstr>
      <vt:lpstr>Wingdings</vt:lpstr>
      <vt:lpstr>Times New Roman</vt:lpstr>
      <vt:lpstr>Microsoft YaHei</vt:lpstr>
      <vt:lpstr>Arial Unicode MS</vt:lpstr>
      <vt:lpstr>Calibri Light</vt:lpstr>
      <vt:lpstr>Calibri</vt:lpstr>
      <vt:lpstr>Wingdings</vt:lpstr>
      <vt:lpstr>Office Theme</vt:lpstr>
      <vt:lpstr>         CMR COLLEGE OF ENGINEERING &amp; TECHNOLOGY Kandlakoya, Medchal, Hyderabad - 501401 Department Of Computer Science &amp; Engineering   </vt:lpstr>
      <vt:lpstr>PowerPoint 演示文稿</vt:lpstr>
      <vt:lpstr>ABSTRACT</vt:lpstr>
      <vt:lpstr>OBJECTIVES</vt:lpstr>
      <vt:lpstr>INTRODUCTION</vt:lpstr>
      <vt:lpstr>EXISTING SOLUTIONS</vt:lpstr>
      <vt:lpstr>PowerPoint 演示文稿</vt:lpstr>
      <vt:lpstr>PROPOSED SOLUTION</vt:lpstr>
      <vt:lpstr>PowerPoint 演示文稿</vt:lpstr>
      <vt:lpstr>PowerPoint 演示文稿</vt:lpstr>
      <vt:lpstr>PowerPoint 演示文稿</vt:lpstr>
      <vt:lpstr>PROPOSED SYSTEM ARCHITECTURE</vt:lpstr>
      <vt:lpstr>METHOD DESCRIPTION</vt:lpstr>
      <vt:lpstr>FLOW CHART</vt:lpstr>
      <vt:lpstr>IMPLEMENTATION</vt:lpstr>
      <vt:lpstr>PowerPoint 演示文稿</vt:lpstr>
      <vt:lpstr>PowerPoint 演示文稿</vt:lpstr>
      <vt:lpstr>PowerPoint 演示文稿</vt:lpstr>
      <vt:lpstr>RESULT</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CMR COLLEGE OF ENGINEERING &amp; TECHNOLOGY Kandlakoya, Medchal, Hyderabad - 501401 Department Of Computer Science &amp; Engineering   </dc:title>
  <dc:creator/>
  <cp:lastModifiedBy>swathi</cp:lastModifiedBy>
  <cp:revision>105</cp:revision>
  <dcterms:created xsi:type="dcterms:W3CDTF">2021-11-26T16:05:00Z</dcterms:created>
  <dcterms:modified xsi:type="dcterms:W3CDTF">2021-12-13T04:34:24Z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F04F7A7CDE084DB5AF225840D2F4103C</vt:lpwstr>
  </property>
  <property fmtid="{D5CDD505-2E9C-101B-9397-08002B2CF9AE}" pid="3" name="KSOProductBuildVer">
    <vt:lpwstr>1033-11.2.0.10382</vt:lpwstr>
  </property>
</Properties>
</file>