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257" r:id="rId3"/>
    <p:sldId id="349" r:id="rId4"/>
    <p:sldId id="348" r:id="rId5"/>
    <p:sldId id="354" r:id="rId6"/>
    <p:sldId id="347" r:id="rId7"/>
    <p:sldId id="351" r:id="rId8"/>
    <p:sldId id="352" r:id="rId9"/>
    <p:sldId id="353" r:id="rId10"/>
    <p:sldId id="355" r:id="rId11"/>
    <p:sldId id="356" r:id="rId12"/>
    <p:sldId id="357" r:id="rId13"/>
    <p:sldId id="358" r:id="rId14"/>
    <p:sldId id="359" r:id="rId15"/>
    <p:sldId id="36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E9B1A-69F9-4A0F-8264-CC756813C399}">
  <a:tblStyle styleId="{E7FE9B1A-69F9-4A0F-8264-CC756813C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ASWI S" userId="e981fa94298b1f55" providerId="LiveId" clId="{09CB4C6B-F130-4F77-A72F-B698C4A764F1}"/>
    <pc:docChg chg="undo custSel addSld modSld sldOrd">
      <pc:chgData name="THEJASWI S" userId="e981fa94298b1f55" providerId="LiveId" clId="{09CB4C6B-F130-4F77-A72F-B698C4A764F1}" dt="2024-12-17T09:51:40.141" v="280" actId="20577"/>
      <pc:docMkLst>
        <pc:docMk/>
      </pc:docMkLst>
      <pc:sldChg chg="modSp mod">
        <pc:chgData name="THEJASWI S" userId="e981fa94298b1f55" providerId="LiveId" clId="{09CB4C6B-F130-4F77-A72F-B698C4A764F1}" dt="2024-12-17T09:34:52.693" v="80" actId="20577"/>
        <pc:sldMkLst>
          <pc:docMk/>
          <pc:sldMk cId="0" sldId="256"/>
        </pc:sldMkLst>
        <pc:spChg chg="mod">
          <ac:chgData name="THEJASWI S" userId="e981fa94298b1f55" providerId="LiveId" clId="{09CB4C6B-F130-4F77-A72F-B698C4A764F1}" dt="2024-12-17T09:34:52.693" v="80" actId="20577"/>
          <ac:spMkLst>
            <pc:docMk/>
            <pc:sldMk cId="0" sldId="256"/>
            <ac:spMk id="3" creationId="{D678F8FC-E504-4008-738D-0F7B35AC50B6}"/>
          </ac:spMkLst>
        </pc:spChg>
      </pc:sldChg>
      <pc:sldChg chg="addSp modSp add mod ord">
        <pc:chgData name="THEJASWI S" userId="e981fa94298b1f55" providerId="LiveId" clId="{09CB4C6B-F130-4F77-A72F-B698C4A764F1}" dt="2024-12-17T09:39:00.378" v="140" actId="20577"/>
        <pc:sldMkLst>
          <pc:docMk/>
          <pc:sldMk cId="2989163269" sldId="356"/>
        </pc:sldMkLst>
        <pc:spChg chg="add">
          <ac:chgData name="THEJASWI S" userId="e981fa94298b1f55" providerId="LiveId" clId="{09CB4C6B-F130-4F77-A72F-B698C4A764F1}" dt="2024-12-17T09:36:31.442" v="97"/>
          <ac:spMkLst>
            <pc:docMk/>
            <pc:sldMk cId="2989163269" sldId="356"/>
            <ac:spMk id="2" creationId="{7EFF9D03-C385-E452-8757-95380FBD342A}"/>
          </ac:spMkLst>
        </pc:spChg>
        <pc:spChg chg="mod">
          <ac:chgData name="THEJASWI S" userId="e981fa94298b1f55" providerId="LiveId" clId="{09CB4C6B-F130-4F77-A72F-B698C4A764F1}" dt="2024-12-17T09:39:00.378" v="140" actId="20577"/>
          <ac:spMkLst>
            <pc:docMk/>
            <pc:sldMk cId="2989163269" sldId="356"/>
            <ac:spMk id="488" creationId="{CBAF5342-8C68-9A10-D3DB-02EC9AEEB94C}"/>
          </ac:spMkLst>
        </pc:spChg>
        <pc:spChg chg="mod">
          <ac:chgData name="THEJASWI S" userId="e981fa94298b1f55" providerId="LiveId" clId="{09CB4C6B-F130-4F77-A72F-B698C4A764F1}" dt="2024-12-17T09:38:54.536" v="137" actId="255"/>
          <ac:spMkLst>
            <pc:docMk/>
            <pc:sldMk cId="2989163269" sldId="356"/>
            <ac:spMk id="489" creationId="{BD6E4F2D-8F79-BD0E-1719-A33208A8D2B0}"/>
          </ac:spMkLst>
        </pc:spChg>
      </pc:sldChg>
      <pc:sldChg chg="modSp add mod">
        <pc:chgData name="THEJASWI S" userId="e981fa94298b1f55" providerId="LiveId" clId="{09CB4C6B-F130-4F77-A72F-B698C4A764F1}" dt="2024-12-17T09:41:31.872" v="181" actId="255"/>
        <pc:sldMkLst>
          <pc:docMk/>
          <pc:sldMk cId="1665331011" sldId="357"/>
        </pc:sldMkLst>
        <pc:spChg chg="mod">
          <ac:chgData name="THEJASWI S" userId="e981fa94298b1f55" providerId="LiveId" clId="{09CB4C6B-F130-4F77-A72F-B698C4A764F1}" dt="2024-12-17T09:39:12.174" v="146" actId="20577"/>
          <ac:spMkLst>
            <pc:docMk/>
            <pc:sldMk cId="1665331011" sldId="357"/>
            <ac:spMk id="488" creationId="{E589A859-E850-9FA9-854B-8522CA238394}"/>
          </ac:spMkLst>
        </pc:spChg>
        <pc:spChg chg="mod">
          <ac:chgData name="THEJASWI S" userId="e981fa94298b1f55" providerId="LiveId" clId="{09CB4C6B-F130-4F77-A72F-B698C4A764F1}" dt="2024-12-17T09:41:31.872" v="181" actId="255"/>
          <ac:spMkLst>
            <pc:docMk/>
            <pc:sldMk cId="1665331011" sldId="357"/>
            <ac:spMk id="489" creationId="{C42A603A-427F-0C7A-82F2-9D0DCC454E25}"/>
          </ac:spMkLst>
        </pc:spChg>
      </pc:sldChg>
      <pc:sldChg chg="modSp add mod">
        <pc:chgData name="THEJASWI S" userId="e981fa94298b1f55" providerId="LiveId" clId="{09CB4C6B-F130-4F77-A72F-B698C4A764F1}" dt="2024-12-17T09:44:51.704" v="253" actId="255"/>
        <pc:sldMkLst>
          <pc:docMk/>
          <pc:sldMk cId="885795991" sldId="358"/>
        </pc:sldMkLst>
        <pc:spChg chg="mod">
          <ac:chgData name="THEJASWI S" userId="e981fa94298b1f55" providerId="LiveId" clId="{09CB4C6B-F130-4F77-A72F-B698C4A764F1}" dt="2024-12-17T09:42:02.385" v="194" actId="20577"/>
          <ac:spMkLst>
            <pc:docMk/>
            <pc:sldMk cId="885795991" sldId="358"/>
            <ac:spMk id="488" creationId="{F5994BFE-F2F7-74D6-D1AA-0BE0E3D289EF}"/>
          </ac:spMkLst>
        </pc:spChg>
        <pc:spChg chg="mod">
          <ac:chgData name="THEJASWI S" userId="e981fa94298b1f55" providerId="LiveId" clId="{09CB4C6B-F130-4F77-A72F-B698C4A764F1}" dt="2024-12-17T09:44:51.704" v="253" actId="255"/>
          <ac:spMkLst>
            <pc:docMk/>
            <pc:sldMk cId="885795991" sldId="358"/>
            <ac:spMk id="489" creationId="{5BAC1CBE-A039-C5D0-EA08-7D332E367400}"/>
          </ac:spMkLst>
        </pc:spChg>
      </pc:sldChg>
      <pc:sldChg chg="addSp delSp modSp add mod ord">
        <pc:chgData name="THEJASWI S" userId="e981fa94298b1f55" providerId="LiveId" clId="{09CB4C6B-F130-4F77-A72F-B698C4A764F1}" dt="2024-12-17T09:48:54.486" v="262" actId="14100"/>
        <pc:sldMkLst>
          <pc:docMk/>
          <pc:sldMk cId="327327338" sldId="359"/>
        </pc:sldMkLst>
        <pc:spChg chg="add del mod">
          <ac:chgData name="THEJASWI S" userId="e981fa94298b1f55" providerId="LiveId" clId="{09CB4C6B-F130-4F77-A72F-B698C4A764F1}" dt="2024-12-17T09:46:06.383" v="260" actId="478"/>
          <ac:spMkLst>
            <pc:docMk/>
            <pc:sldMk cId="327327338" sldId="359"/>
            <ac:spMk id="3" creationId="{ED29DA8D-6A5A-E0DD-16E1-BA55A50603FB}"/>
          </ac:spMkLst>
        </pc:spChg>
        <pc:spChg chg="mod">
          <ac:chgData name="THEJASWI S" userId="e981fa94298b1f55" providerId="LiveId" clId="{09CB4C6B-F130-4F77-A72F-B698C4A764F1}" dt="2024-12-17T09:48:54.486" v="262" actId="14100"/>
          <ac:spMkLst>
            <pc:docMk/>
            <pc:sldMk cId="327327338" sldId="359"/>
            <ac:spMk id="488" creationId="{757F653C-E847-4B49-1B8A-4FAAFA26701B}"/>
          </ac:spMkLst>
        </pc:spChg>
        <pc:spChg chg="del mod">
          <ac:chgData name="THEJASWI S" userId="e981fa94298b1f55" providerId="LiveId" clId="{09CB4C6B-F130-4F77-A72F-B698C4A764F1}" dt="2024-12-17T09:46:02.236" v="258" actId="478"/>
          <ac:spMkLst>
            <pc:docMk/>
            <pc:sldMk cId="327327338" sldId="359"/>
            <ac:spMk id="489" creationId="{C52D0854-BEE2-C790-F6F6-A03C6AC5483A}"/>
          </ac:spMkLst>
        </pc:spChg>
      </pc:sldChg>
      <pc:sldChg chg="modSp add mod ord">
        <pc:chgData name="THEJASWI S" userId="e981fa94298b1f55" providerId="LiveId" clId="{09CB4C6B-F130-4F77-A72F-B698C4A764F1}" dt="2024-12-17T09:51:40.141" v="280" actId="20577"/>
        <pc:sldMkLst>
          <pc:docMk/>
          <pc:sldMk cId="2298734429" sldId="360"/>
        </pc:sldMkLst>
        <pc:spChg chg="mod">
          <ac:chgData name="THEJASWI S" userId="e981fa94298b1f55" providerId="LiveId" clId="{09CB4C6B-F130-4F77-A72F-B698C4A764F1}" dt="2024-12-17T09:50:24.108" v="275" actId="20577"/>
          <ac:spMkLst>
            <pc:docMk/>
            <pc:sldMk cId="2298734429" sldId="360"/>
            <ac:spMk id="488" creationId="{CB50E379-1BCF-4E30-EEF7-0751A50F6D30}"/>
          </ac:spMkLst>
        </pc:spChg>
        <pc:spChg chg="mod">
          <ac:chgData name="THEJASWI S" userId="e981fa94298b1f55" providerId="LiveId" clId="{09CB4C6B-F130-4F77-A72F-B698C4A764F1}" dt="2024-12-17T09:51:40.141" v="280" actId="20577"/>
          <ac:spMkLst>
            <pc:docMk/>
            <pc:sldMk cId="2298734429" sldId="360"/>
            <ac:spMk id="489" creationId="{83FE1944-916B-446F-E6E2-84B07DD011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B8C83424-322F-C289-4AF8-0ED3F5C7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63C43244-B7BB-41D8-CF50-4ED8E6DE4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1FE9F520-A0BC-F2D5-362C-B7A79ADCA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828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1F085F47-9741-EE10-D84C-5EEE4374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FBA4C8CC-9539-1529-ECED-C308C3310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B92A108A-9503-0B92-8AA6-401DB8C71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8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43EB002A-9C2A-8771-8CAF-25CC56A4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1FE8BA41-EAB7-64FA-3917-642DA5BC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FCB51801-D6A2-ECEE-623A-D731E6814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1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9CBC854A-62FB-56D1-092E-9F6FD14AD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5FBE7061-E971-9EEA-FED6-29395E831C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5335606D-8D6A-A221-AFB1-2DE8844CA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467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12492469-E24B-22DB-EF53-D3745BDED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1E786595-4D2B-53EC-5C5C-568A1286E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9CE34B7E-DCBD-0FE8-3D76-31C7B9B5A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26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010A0BEF-C2EF-3833-77FC-9C7A2C48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86A6085B-6539-1EE8-D685-1D4204D42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97E54EA9-878D-4FCA-9503-EF19A2AC0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0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13A286E3-7F00-1AE2-F531-8BFBAEFC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D1D8D218-AF44-752F-30EB-59838A4DA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2A5D0716-CCA9-96BF-F1E6-6EA6C6ADA8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31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E7BEE694-520B-714A-A575-0E66A322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63352312-E49B-4620-9B0E-04C40ABF4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AAD81571-0528-F0BE-E2B4-2CD1682E0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4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6A44387C-CD3C-0668-64E0-2BD2720EA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AAB267C9-8D46-FE65-A67B-4653FC5114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1BF159C2-68B6-13A0-9F74-A3988D8E8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39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F915FE76-92DD-09FE-728E-E8A4D0DC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685803C6-95BE-C718-D20D-F95EA0927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DE018854-55AC-C3A7-785F-03F60887C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1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D4C9A920-85F9-F87B-1B39-2058271C0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5CBC539D-D557-3CCF-34A6-63841A315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D95B024B-F570-9915-37B7-9EC4BB376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1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D34BC135-2FD8-1060-8DD1-CEF7496C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AF1A2AE1-25D9-F94F-D3BF-6E7DE9933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E1B07BFA-71C3-2449-1579-EB4A1ED5C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2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263F90BC-0CA1-8379-5C8C-734AD063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097E1386-81E7-4759-4946-98C14F4F5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24306322-C25A-D1F7-D308-A5405E9D9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9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br>
              <a:rPr lang="en" dirty="0"/>
            </a:br>
            <a:r>
              <a:rPr lang="en" dirty="0"/>
              <a:t>Clustering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F8FC-E504-4008-738D-0F7B35AC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0730" y="3190912"/>
            <a:ext cx="2450307" cy="2235992"/>
          </a:xfrm>
        </p:spPr>
        <p:txBody>
          <a:bodyPr/>
          <a:lstStyle/>
          <a:p>
            <a:r>
              <a:rPr lang="en-IN" dirty="0"/>
              <a:t>Group-2</a:t>
            </a:r>
          </a:p>
          <a:p>
            <a:r>
              <a:rPr lang="en-IN" dirty="0"/>
              <a:t>Thejaswi S</a:t>
            </a:r>
          </a:p>
          <a:p>
            <a:r>
              <a:rPr lang="en-IN" dirty="0"/>
              <a:t>Samir K</a:t>
            </a:r>
          </a:p>
          <a:p>
            <a:r>
              <a:rPr lang="en-IN" dirty="0"/>
              <a:t>Swathi G</a:t>
            </a:r>
          </a:p>
          <a:p>
            <a:r>
              <a:rPr lang="en-IN" dirty="0"/>
              <a:t>Vatsalya k</a:t>
            </a:r>
          </a:p>
          <a:p>
            <a:r>
              <a:rPr lang="en-IN" dirty="0"/>
              <a:t>Sruthi N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C05DCBD4-BC01-6B5B-6AD5-20323C286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DECE9C97-2CC3-BFFA-970F-F607B4340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094894" cy="82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Number of Clusters (K)</a:t>
            </a:r>
            <a:endParaRPr lang="en-IN"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CE9CC773-6DBF-4877-7D46-4CC03F85E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75" y="1080044"/>
            <a:ext cx="4630250" cy="3777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ts val="1100"/>
              <a:buNone/>
            </a:pPr>
            <a:r>
              <a:rPr lang="en-US" sz="1300" b="1" dirty="0"/>
              <a:t>Steps: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b="1" dirty="0"/>
              <a:t> </a:t>
            </a:r>
            <a:r>
              <a:rPr lang="en-US" sz="1300" dirty="0"/>
              <a:t>Perform K-means clustering on the dataset for different K values (typically from 1 to 10).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Calculate WCSS for each K value.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Plot WCSS values against the number of clusters (K).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Identify the "elbow" point in the graph (sharp bend).The K value corresponding to the "elbow" is considered optimal.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9394C-F58B-2AD8-E70F-8C6B2170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06" y="1435893"/>
            <a:ext cx="348663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FC78A075-746D-7F34-378E-34A7C9ACE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CBAF5342-8C68-9A10-D3DB-02EC9AEEB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BD6E4F2D-8F79-BD0E-1719-A33208A8D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Simplicity and Efficiency: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Easy to implement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Computationally efficient for large datasets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Scalability: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Handles large datasets well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Versatility: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Suitable for various data types.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Works well with well-separated clusters.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Flexibility: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Can be used for market segmentation, anomaly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9891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DEF4411F-052F-FF26-09BB-C8F06481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E589A859-E850-9FA9-854B-8522CA238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Disadvantages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C42A603A-427F-0C7A-82F2-9D0DCC454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072899"/>
            <a:ext cx="7717500" cy="374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Choosing the Right K: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The optimal number of clusters (K) is hard to determine.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Sensitive to Initial Centroids: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The algorithm can converge to different solutions depending on the initial centroids.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Assumes Spherical Clusters: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Performs poorly when clusters are non-spherical or have different sizes and densities.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Sensitive to Outliers: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Outliers can significantly affect the clustering results.</a:t>
            </a:r>
          </a:p>
        </p:txBody>
      </p:sp>
    </p:spTree>
    <p:extLst>
      <p:ext uri="{BB962C8B-B14F-4D97-AF65-F5344CB8AC3E}">
        <p14:creationId xmlns:p14="http://schemas.microsoft.com/office/powerpoint/2010/main" val="166533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AFB50299-FF9A-9D58-C029-01016F6D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F5994BFE-F2F7-74D6-D1AA-0BE0E3D28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Applications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5BAC1CBE-A039-C5D0-EA08-7D332E367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072899"/>
            <a:ext cx="7717500" cy="374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Customer Segmentation: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Grouping customers based on purchasing behavior for targeted marketing.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Image Compression: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Reducing the number of colors in an image for better compression efficiency.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Document Clustering: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Categorizing text documents into topics for easier management and retrieval</a:t>
            </a:r>
            <a:r>
              <a:rPr lang="en-US" sz="1600" dirty="0"/>
              <a:t>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Anomaly Detection: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Identifying outliers or unusual data points in datasets, such as fraud detection.</a:t>
            </a:r>
          </a:p>
          <a:p>
            <a:pPr marL="3429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Market Basket Analysis: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300" dirty="0"/>
              <a:t>Grouping items that are frequently bought together for recommendation systems.</a:t>
            </a:r>
          </a:p>
        </p:txBody>
      </p:sp>
    </p:spTree>
    <p:extLst>
      <p:ext uri="{BB962C8B-B14F-4D97-AF65-F5344CB8AC3E}">
        <p14:creationId xmlns:p14="http://schemas.microsoft.com/office/powerpoint/2010/main" val="8857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738FD7B4-1E60-5B4A-EDC1-E8BBDE05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757F653C-E847-4B49-1B8A-4FAAFA267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587813" cy="82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with Other Clustering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1BCFF9CA-FFF3-93B8-8E31-5E45F7F8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CB50E379-1BCF-4E30-EEF7-0751A50F6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83FE1944-916B-446F-E6E2-84B07DD01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K-means Clustering is a powerful tool for grouping data into meaningful clusters.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It is simple, easy to implement, and widely used in practice for tasks such as segmentation and anomaly detection.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Choosing K (number of clusters) is a critical step; methods like the Elbow Method can help.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While efficient for large datasets, K-means has limitations like sensitivity to initial centroids and assumptions about cluster shape.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Despite its limitations, K-means remains a go-to algorithm for unsupervised learning and exploratory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29873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Clustering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task of grouping data points based on their similarity with each other is called Clustering or Cluster Analysis. 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Defined under Unsupervised Learning, which derives insights from unlabeled data without a target variable.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Forms groups of homogeneous data points from a heterogeneous dataset.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Evaluates similarity between points using metrics such as: Euclidean Distance, Cosine Similarity, Manhattan Distance.</a:t>
            </a:r>
          </a:p>
          <a:p>
            <a:pPr marL="114300" indent="0" algn="just">
              <a:lnSpc>
                <a:spcPct val="200000"/>
              </a:lnSpc>
              <a:buNone/>
            </a:pPr>
            <a:endParaRPr lang="en-US" sz="1300" b="1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6B5B4C3D-776D-DBA8-865F-370853739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BFE2E3B5-F577-50F9-EB01-ADD178EFE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clustering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3D178418-8FAC-1581-36BF-3B05CFF2D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135856"/>
            <a:ext cx="7717500" cy="368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sz="1300" b="1" dirty="0"/>
              <a:t>Centroid-based Clustering (Partitioning methods):</a:t>
            </a:r>
          </a:p>
          <a:p>
            <a:pPr marL="628650" lvl="1" indent="-1714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Groups data based on proximity, using metrics like Euclidean Distance.</a:t>
            </a:r>
          </a:p>
          <a:p>
            <a:pPr marL="628650" lvl="1" indent="-1714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Example algorithms: K-Means, K-Medoids.  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/>
              <a:t>Density-based Clustering (Model-based methods):</a:t>
            </a:r>
          </a:p>
          <a:p>
            <a:pPr marL="628650" lvl="1" indent="-1714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Finds clusters based on data density, automatically determining cluster size.</a:t>
            </a:r>
          </a:p>
          <a:p>
            <a:pPr marL="628650" lvl="1" indent="-1714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Example algorithm: DBSCAN.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/>
              <a:t>Connectivity-based Clustering (Hierarchical clustering):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Builds clusters hierarchically, creating a dendrogram (tree structure).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Two approaches: Agglomerative (Bottom-Up) Divisive (Top-Down)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/>
              <a:t>Distribution-based Clustering: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Groups data points based on statistical probability distributions.</a:t>
            </a:r>
          </a:p>
          <a:p>
            <a:pPr marL="742950" lvl="1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Example: Gaussian Mixture Model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0708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A7464311-2A84-DC7B-46A7-CB75FF560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BE55DDA7-2F3A-90AC-3405-3A63E766E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clustering: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DAF61E70-7C12-923B-BB52-405FF4FA8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K-means clustering is an unsupervised machine learning algorithm used to partition a dataset into K clusters, where each data point belongs to the cluster with the nearest mean.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It iteratively assigns each point to the closest cluster center, recalculates the cluster centers, and repeats the process until convergence.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goal of clustering is to divide a dataset into groups (clusters) such that: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Data points within the same group are more similar to each other.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Data points from different groups are more different from each other.</a:t>
            </a:r>
          </a:p>
          <a:p>
            <a:pPr marL="425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It’s about grouping data based on similarity and difference to reveal patterns or insights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91540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11F91C50-5494-248A-B635-4416925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6EB9287C-B499-154B-98FB-501BAE5E63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Concepts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Google Shape;489;p60">
                <a:extLst>
                  <a:ext uri="{FF2B5EF4-FFF2-40B4-BE49-F238E27FC236}">
                    <a16:creationId xmlns:a16="http://schemas.microsoft.com/office/drawing/2014/main" id="{C7F67BB7-4B77-178F-5932-05BC745BB44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50" y="1272925"/>
                <a:ext cx="7717500" cy="3295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Centroids: </a:t>
                </a:r>
                <a:r>
                  <a:rPr lang="en-US" sz="1300" dirty="0"/>
                  <a:t>Central points that represent the center of each cluster. They are calculated as the mean of all points assigned to a cluster.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Clusters: </a:t>
                </a:r>
                <a:r>
                  <a:rPr lang="en-US" sz="1300" dirty="0"/>
                  <a:t>Groups of data points that are similar to each other based on proximity to a centroid. The number of clusters is defined as K.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Distance Metrics: </a:t>
                </a:r>
                <a:r>
                  <a:rPr lang="en-US" sz="1300" dirty="0"/>
                  <a:t>Methods to calculate the similarity or dissimilarity between points.</a:t>
                </a:r>
              </a:p>
              <a:p>
                <a:pPr lvl="1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Euclidean Distance: </a:t>
                </a:r>
                <a:r>
                  <a:rPr lang="en-US" sz="1300" dirty="0"/>
                  <a:t>A popular distance metric, calculated as the straight-line distance between two points in space.</a:t>
                </a:r>
              </a:p>
              <a:p>
                <a:pPr lvl="1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( (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₂ -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₁)² + (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₂ -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₁)² )</m:t>
                    </m:r>
                  </m:oMath>
                </a14:m>
              </a:p>
              <a:p>
                <a:pPr lvl="1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300" dirty="0"/>
              </a:p>
            </p:txBody>
          </p:sp>
        </mc:Choice>
        <mc:Fallback>
          <p:sp>
            <p:nvSpPr>
              <p:cNvPr id="489" name="Google Shape;489;p60">
                <a:extLst>
                  <a:ext uri="{FF2B5EF4-FFF2-40B4-BE49-F238E27FC236}">
                    <a16:creationId xmlns:a16="http://schemas.microsoft.com/office/drawing/2014/main" id="{C7F67BB7-4B77-178F-5932-05BC745BB44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50" y="1272925"/>
                <a:ext cx="7717500" cy="3295800"/>
              </a:xfrm>
              <a:prstGeom prst="rect">
                <a:avLst/>
              </a:prstGeom>
              <a:blipFill>
                <a:blip r:embed="rId3"/>
                <a:stretch>
                  <a:fillRect r="-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57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B21B2174-536C-3747-4802-D074C538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8877CC77-761F-C984-E9AA-65A01E798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 Workflow:</a:t>
            </a:r>
            <a:endParaRPr dirty="0"/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BB8B3B68-96A3-EFAC-AEF4-611FCA4A0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Step-1: Select the number K to decide the number of clusters.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Step-2: Select random K points or centroids. (It can be other from the input dataset).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Step-3: Assign each data point to their closest centroid, which will form the predefined K clusters.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Step-4: Calculate the variance and place a new centroid of each cluster.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Step-5: Repeat the third steps, which means reassign each datapoint to the new closest centroid of each cluster.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Step-6: If any reassignment occurs, then go to step-4 else go to FINISH.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Step-7: The model is ready.</a:t>
            </a:r>
          </a:p>
        </p:txBody>
      </p:sp>
    </p:spTree>
    <p:extLst>
      <p:ext uri="{BB962C8B-B14F-4D97-AF65-F5344CB8AC3E}">
        <p14:creationId xmlns:p14="http://schemas.microsoft.com/office/powerpoint/2010/main" val="1427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204A6708-0F8B-BFF6-79E6-2A69F6BC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E19DE7A3-E7B8-DCA1-FA1B-2C0F00FBC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899" y="492919"/>
            <a:ext cx="7908131" cy="407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Suppose we have two variables, M1 and M2, represented in the scatter plot on the right. We aim to divide the dataset into K=2 clusters.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To start, we randomly select two points as centroids, which are not part of the dataset. Next, we assign each data point to its nearest centroid by calculating the distance between the points. 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A median line is drawn between the centroids to help in this assignment.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4CFE4-B54C-E97D-ECC1-52465B3B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66" y="2735433"/>
            <a:ext cx="2314898" cy="198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16787-16CB-F77A-3D29-19775086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17" y="2769434"/>
            <a:ext cx="2645189" cy="19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EC34DBA9-F740-58C4-C7CC-82A94FDD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6E00BF5F-FBD2-5024-DD37-6D129FB42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899" y="492919"/>
            <a:ext cx="7908131" cy="407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The center of gravity of the assigned data points is calculated to determine new centroids.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The assignment process is repeated, and new centroids are found.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Data points are reassigned to the closest centroid.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The process continues until no data points switch clusters, forming the final clusters.</a:t>
            </a:r>
          </a:p>
          <a:p>
            <a:pPr marL="285750" indent="-285750" algn="just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The assumed centroids are removed, and the two final clusters are formed.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7D874-67D4-11B3-F97D-41A79365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52" y="2720702"/>
            <a:ext cx="2445268" cy="1753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D9B34D-048B-EF67-E14D-6511469EE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68" y="2741558"/>
            <a:ext cx="2290896" cy="17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6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348F5B95-B39E-2DED-CD5D-CBC7B033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7C632342-A97C-7397-D188-1B4D69BFB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094894" cy="82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Number of Clusters (K)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Google Shape;489;p60">
                <a:extLst>
                  <a:ext uri="{FF2B5EF4-FFF2-40B4-BE49-F238E27FC236}">
                    <a16:creationId xmlns:a16="http://schemas.microsoft.com/office/drawing/2014/main" id="{239895C6-57C2-06BA-A372-30E647CD5EB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75" y="1080044"/>
                <a:ext cx="7717500" cy="3777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>
                  <a:lnSpc>
                    <a:spcPct val="150000"/>
                  </a:lnSpc>
                  <a:buSzPts val="1100"/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Elbow Method:</a:t>
                </a:r>
              </a:p>
              <a:p>
                <a:pPr marL="285750" indent="-285750" algn="just">
                  <a:lnSpc>
                    <a:spcPct val="150000"/>
                  </a:lnSpc>
                  <a:buSzPts val="1100"/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 </a:t>
                </a:r>
                <a:r>
                  <a:rPr lang="en-US" sz="1300" dirty="0"/>
                  <a:t>Objective: Find the optimal number of clusters (K) by evaluating how well the clusters fit the data.</a:t>
                </a:r>
              </a:p>
              <a:p>
                <a:pPr marL="285750" indent="-285750" algn="just">
                  <a:lnSpc>
                    <a:spcPct val="150000"/>
                  </a:lnSpc>
                  <a:buSzPts val="1100"/>
                  <a:buFont typeface="Arial" panose="020B0604020202020204" pitchFamily="34" charset="0"/>
                  <a:buChar char="•"/>
                </a:pPr>
                <a:r>
                  <a:rPr lang="en-US" sz="1300" dirty="0"/>
                  <a:t>WCSS (Within Cluster Sum of Squares)WCSS measures the total variations within a cluster.</a:t>
                </a:r>
              </a:p>
              <a:p>
                <a:pPr marL="285750" indent="-285750" algn="just">
                  <a:lnSpc>
                    <a:spcPct val="150000"/>
                  </a:lnSpc>
                  <a:buSzPts val="11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𝑊𝐶𝑆𝑆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= ∑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+ ∑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+ ∑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30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SzPts val="1100"/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formula calculates the sum of squared distances between each data point (p) and its respective centroid (C₁, C₂, C₃) within each cluster.</a:t>
                </a:r>
                <a14:m/>
              </a:p>
              <a:p>
                <a:pPr marL="0" indent="0" algn="just">
                  <a:lnSpc>
                    <a:spcPct val="150000"/>
                  </a:lnSpc>
                  <a:buSzPts val="1100"/>
                  <a:buNone/>
                </a:pPr>
                <a:endParaRPr lang="en-US" sz="1300" dirty="0"/>
              </a:p>
            </p:txBody>
          </p:sp>
        </mc:Choice>
        <mc:Fallback>
          <p:sp>
            <p:nvSpPr>
              <p:cNvPr id="489" name="Google Shape;489;p60">
                <a:extLst>
                  <a:ext uri="{FF2B5EF4-FFF2-40B4-BE49-F238E27FC236}">
                    <a16:creationId xmlns:a16="http://schemas.microsoft.com/office/drawing/2014/main" id="{239895C6-57C2-06BA-A372-30E647CD5EB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75" y="1080044"/>
                <a:ext cx="7717500" cy="3777706"/>
              </a:xfrm>
              <a:prstGeom prst="rect">
                <a:avLst/>
              </a:prstGeom>
              <a:blipFill>
                <a:blip r:embed="rId3"/>
                <a:stretch>
                  <a:fillRect r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649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1122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Vidaloka</vt:lpstr>
      <vt:lpstr>Cambria Math</vt:lpstr>
      <vt:lpstr>Lato</vt:lpstr>
      <vt:lpstr>Montserrat</vt:lpstr>
      <vt:lpstr>Arial</vt:lpstr>
      <vt:lpstr>Minimalist Business Slides XL by Slidesgo</vt:lpstr>
      <vt:lpstr>K-Means Clustering</vt:lpstr>
      <vt:lpstr>Overview of Clustering</vt:lpstr>
      <vt:lpstr>Types of clustering</vt:lpstr>
      <vt:lpstr>K-Means clustering:</vt:lpstr>
      <vt:lpstr>Key Concepts</vt:lpstr>
      <vt:lpstr>Algorithm Workflow:</vt:lpstr>
      <vt:lpstr>PowerPoint Presentation</vt:lpstr>
      <vt:lpstr>PowerPoint Presentation</vt:lpstr>
      <vt:lpstr>Choosing the Number of Clusters (K)</vt:lpstr>
      <vt:lpstr>Choosing the Number of Clusters (K)</vt:lpstr>
      <vt:lpstr>Advantages</vt:lpstr>
      <vt:lpstr>Disadvantages</vt:lpstr>
      <vt:lpstr>Applications</vt:lpstr>
      <vt:lpstr>Comparison with Other Clustering Methods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THEJASWI S</cp:lastModifiedBy>
  <cp:revision>1</cp:revision>
  <dcterms:modified xsi:type="dcterms:W3CDTF">2024-12-17T09:51:49Z</dcterms:modified>
</cp:coreProperties>
</file>