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Bold" panose="00000800000000000000" charset="0"/>
      <p:regular r:id="rId23"/>
    </p:embeddedFont>
    <p:embeddedFont>
      <p:font typeface="Vidaloka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2" d="100"/>
          <a:sy n="22" d="100"/>
        </p:scale>
        <p:origin x="10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9354908">
            <a:off x="-837849" y="1191775"/>
            <a:ext cx="6738599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9354908">
            <a:off x="12613001" y="9207625"/>
            <a:ext cx="6738599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171375" y="2740425"/>
            <a:ext cx="13945350" cy="392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00"/>
              </a:lnSpc>
            </a:pPr>
            <a:r>
              <a:rPr lang="en-US" sz="13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K-Means</a:t>
            </a:r>
          </a:p>
          <a:p>
            <a:pPr algn="ctr">
              <a:lnSpc>
                <a:spcPts val="15600"/>
              </a:lnSpc>
            </a:pPr>
            <a:r>
              <a:rPr lang="en-US" sz="13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Clustering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92885" y="6473249"/>
            <a:ext cx="4717764" cy="4289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Group-2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Thejaswi S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Samir K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Swathi G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Vatsalya k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Sruthi N</a:t>
            </a:r>
          </a:p>
          <a:p>
            <a:pPr algn="ctr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17875" y="981473"/>
            <a:ext cx="14006938" cy="1472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Choosing the Number of Clusters (K)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975" y="2108638"/>
            <a:ext cx="9077650" cy="7515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80"/>
              </a:lnSpc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Steps: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Perform K-means clustering on the dataset for different K values (typically from 1 to 10).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Calculate WCSS for each K value.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Plot WCSS values against the number of clusters (K).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Identify the "elbow" point in the graph (sharp bend).The K value corresponding to the "elbow" is considered optimal.</a:t>
            </a:r>
          </a:p>
        </p:txBody>
      </p:sp>
      <p:sp>
        <p:nvSpPr>
          <p:cNvPr id="7" name="Freeform 7"/>
          <p:cNvSpPr/>
          <p:nvPr/>
        </p:nvSpPr>
        <p:spPr>
          <a:xfrm>
            <a:off x="10858012" y="2871786"/>
            <a:ext cx="6973274" cy="4877480"/>
          </a:xfrm>
          <a:custGeom>
            <a:avLst/>
            <a:gdLst/>
            <a:ahLst/>
            <a:cxnLst/>
            <a:rect l="l" t="t" r="r" b="b"/>
            <a:pathLst>
              <a:path w="6973274" h="4877480">
                <a:moveTo>
                  <a:pt x="0" y="0"/>
                </a:moveTo>
                <a:lnTo>
                  <a:pt x="6973274" y="0"/>
                </a:lnTo>
                <a:lnTo>
                  <a:pt x="6973274" y="4877480"/>
                </a:lnTo>
                <a:lnTo>
                  <a:pt x="0" y="4877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17875" y="981475"/>
            <a:ext cx="9240150" cy="96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Advantages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925" y="2494400"/>
            <a:ext cx="15252150" cy="655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Simplicity and Efficiency: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Easy to implement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Computationally efficient for large datasets</a:t>
            </a:r>
          </a:p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Scalability: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Handles large datasets well</a:t>
            </a:r>
          </a:p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Versatility: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Suitable for various data types.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Works well with well-separated clusters.</a:t>
            </a:r>
          </a:p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Flexibility: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 be used for market segmentation, anomaly detection,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17875" y="981475"/>
            <a:ext cx="9240150" cy="96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Disadvantages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875" y="2094348"/>
            <a:ext cx="15252150" cy="7458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Choosing the Right K:</a:t>
            </a:r>
          </a:p>
          <a:p>
            <a:pPr marL="1686560" lvl="2" indent="-562187" algn="just">
              <a:lnSpc>
                <a:spcPts val="576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optimal number of clusters (K) is hard to determine.</a:t>
            </a:r>
          </a:p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Sensitive to Initial Centroids: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algorithm can converge to different solutions depending on the initial centroids.</a:t>
            </a:r>
          </a:p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Assumes Spherical Clusters: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Performs poorly when clusters are non-spherical or have different sizes and densities.</a:t>
            </a:r>
          </a:p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Sensitive to Outliers: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Outliers can significantly affect the clustering results.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87509" y="576775"/>
            <a:ext cx="9240150" cy="96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Applications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925" y="1396450"/>
            <a:ext cx="15252150" cy="821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 Segmentation:</a:t>
            </a:r>
          </a:p>
          <a:p>
            <a:pPr marL="1684022" lvl="3" indent="-421005" algn="l">
              <a:lnSpc>
                <a:spcPts val="4680"/>
              </a:lnSpc>
              <a:buFont typeface="Arial"/>
              <a:buChar char="￭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Grouping customers based on purchasing behavior for targeted marketing</a:t>
            </a:r>
          </a:p>
          <a:p>
            <a:pPr marL="1684022" lvl="3" indent="-421005" algn="l">
              <a:lnSpc>
                <a:spcPts val="4680"/>
              </a:lnSpc>
              <a:buFont typeface="Arial"/>
              <a:buChar char="￭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E-commerce platforms like Amazon or Flipkart use K-Means clustering to segment customers into categories such as "frequent buyers," "occasional shoppers," and "high-value customers."</a:t>
            </a:r>
          </a:p>
          <a:p>
            <a:pPr marL="1684022" lvl="3" indent="-421005" algn="l">
              <a:lnSpc>
                <a:spcPts val="4680"/>
              </a:lnSpc>
              <a:buFont typeface="Arial"/>
              <a:buChar char="￭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Marketing teams design personalized ads, product recommendations, and discount strategies for each cluster.</a:t>
            </a:r>
          </a:p>
          <a:p>
            <a:pPr algn="just">
              <a:lnSpc>
                <a:spcPts val="468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468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2. </a:t>
            </a: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Image Compression:</a:t>
            </a:r>
          </a:p>
          <a:p>
            <a:pPr marL="1541705" lvl="2" indent="-513902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Image editing software compression tools (e.g., TinyPNG) use K-Means to compress images without losing much quality.</a:t>
            </a:r>
          </a:p>
          <a:p>
            <a:pPr marL="1541705" lvl="2" indent="-513902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medical imaging, images (like X-rays) are segmented into different regions for efficient storage and analysis, This reduces the total number of colors in the image, saving memory and computational resources.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87509" y="576775"/>
            <a:ext cx="9240150" cy="96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Applications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93617" y="1483995"/>
            <a:ext cx="18581617" cy="821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684022" lvl="3" indent="-421005" algn="l">
              <a:lnSpc>
                <a:spcPts val="4680"/>
              </a:lnSpc>
              <a:buFont typeface="Arial"/>
              <a:buChar char="￭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Document Clustering:</a:t>
            </a:r>
          </a:p>
          <a:p>
            <a:pPr marL="1684022" lvl="3" indent="-421005" algn="l">
              <a:lnSpc>
                <a:spcPts val="4680"/>
              </a:lnSpc>
              <a:buFont typeface="Arial"/>
              <a:buChar char="￭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categorize a large collection of text documents into clusters/topics for easier retrieval, management, and understanding.</a:t>
            </a:r>
          </a:p>
          <a:p>
            <a:pPr marL="1684022" lvl="3" indent="-421005" algn="l">
              <a:lnSpc>
                <a:spcPts val="4680"/>
              </a:lnSpc>
              <a:buFont typeface="Arial"/>
              <a:buChar char="￭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News organizations (e.g., BBC, Google News) use document clustering to group news articles into topics like "sports," "politics," "technology," etc.</a:t>
            </a:r>
          </a:p>
          <a:p>
            <a:pPr marL="1684022" lvl="3" indent="-421005" algn="l">
              <a:lnSpc>
                <a:spcPts val="4680"/>
              </a:lnSpc>
              <a:buFont typeface="Arial"/>
              <a:buChar char="￭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customer support systems, K-Means is used to group support tickets based on issue types for faster resolution.</a:t>
            </a:r>
          </a:p>
          <a:p>
            <a:pPr marL="1541705" lvl="2" indent="-513902" algn="just">
              <a:lnSpc>
                <a:spcPts val="4680"/>
              </a:lnSpc>
              <a:buFont typeface="Arial"/>
              <a:buChar char="⚬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Anomaly Detection</a:t>
            </a:r>
          </a:p>
          <a:p>
            <a:pPr marL="1541705" lvl="2" indent="-513902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identify outliers or unusual data points that do not conform to the general pattern of the dataset.</a:t>
            </a:r>
          </a:p>
          <a:p>
            <a:pPr marL="1541705" lvl="2" indent="-513902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Detection: Banks and financial institutions use K-Means to identify fraudulent transactions by flagging transactions that deviate significantly from normal patterns.</a:t>
            </a:r>
          </a:p>
          <a:p>
            <a:pPr marL="1541705" lvl="2" indent="-513902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Example: Credit card purchases in unusual locations or at irregular times.</a:t>
            </a:r>
          </a:p>
          <a:p>
            <a:pPr marL="1541705" lvl="2" indent="-513902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Cybersecurity: Detecting unusual user behavior, such as login attempts from suspicious locations.</a:t>
            </a:r>
          </a:p>
          <a:p>
            <a:pPr algn="just">
              <a:lnSpc>
                <a:spcPts val="4680"/>
              </a:lnSpc>
            </a:pPr>
            <a:endParaRPr lang="en-US"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633461" y="2117416"/>
            <a:ext cx="13021077" cy="7140884"/>
          </a:xfrm>
          <a:custGeom>
            <a:avLst/>
            <a:gdLst/>
            <a:ahLst/>
            <a:cxnLst/>
            <a:rect l="l" t="t" r="r" b="b"/>
            <a:pathLst>
              <a:path w="13021077" h="7140884">
                <a:moveTo>
                  <a:pt x="0" y="0"/>
                </a:moveTo>
                <a:lnTo>
                  <a:pt x="13021078" y="0"/>
                </a:lnTo>
                <a:lnTo>
                  <a:pt x="13021078" y="7140884"/>
                </a:lnTo>
                <a:lnTo>
                  <a:pt x="0" y="7140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54" b="-185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17873" y="981475"/>
            <a:ext cx="14992776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Comparison with Other Clustering Methods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17875" y="981475"/>
            <a:ext cx="9240150" cy="96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925" y="2494400"/>
            <a:ext cx="15252150" cy="655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K-means Clustering is a powerful tool for grouping data into meaningful clusters.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simple, easy to implement, and widely used in practice for tasks such as segmentation and anomaly detection.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Choosing K (number of clusters) is a critical step; methods like the Elbow Method can help.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 efficient for large datasets, K-means has limitations like sensitivity to initial centroids and assumptions about cluster shape.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Despite its limitations, K-means remains a go-to algorithm for unsupervised learning and exploratory data analysis.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17875" y="981475"/>
            <a:ext cx="9240150" cy="96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Overview of Clustering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925" y="2342000"/>
            <a:ext cx="15252150" cy="670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5980" lvl="1" indent="-427990" algn="just">
              <a:lnSpc>
                <a:spcPts val="62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task of grouping data points based on their similarity with each other is called Clustering or Cluster Analysis. .</a:t>
            </a:r>
          </a:p>
          <a:p>
            <a:pPr marL="855980" lvl="1" indent="-427990" algn="just">
              <a:lnSpc>
                <a:spcPts val="62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Defined under Unsupervised Learning, which derives insights from unlabeled data without a target variable.</a:t>
            </a:r>
          </a:p>
          <a:p>
            <a:pPr marL="855980" lvl="1" indent="-427990" algn="just">
              <a:lnSpc>
                <a:spcPts val="62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Forms groups of homogeneous data points from a heterogeneous dataset.</a:t>
            </a:r>
          </a:p>
          <a:p>
            <a:pPr marL="855980" lvl="1" indent="-427990" algn="just">
              <a:lnSpc>
                <a:spcPts val="62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Evaluates similarity between points using metrics such as: Euclidean Distance, Cosine Similarity, Manhattan Distance.</a:t>
            </a:r>
          </a:p>
          <a:p>
            <a:pPr marL="855980" lvl="1" indent="-427990" algn="just">
              <a:lnSpc>
                <a:spcPts val="6240"/>
              </a:lnSpc>
            </a:pPr>
            <a:endParaRPr lang="en-US"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55980" lvl="1" indent="-427990" algn="just">
              <a:lnSpc>
                <a:spcPts val="6240"/>
              </a:lnSpc>
            </a:pPr>
            <a:endParaRPr lang="en-US"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17875" y="981475"/>
            <a:ext cx="9240150" cy="96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Types of clustering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925" y="2220262"/>
            <a:ext cx="15252150" cy="733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Centroid-based Clustering (Partitioning methods):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Groups data based on proximity, using metrics like Euclidean Distance.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algorithms: K-Means, K-Medoids.  </a:t>
            </a:r>
          </a:p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Density-based Clustering (Model-based methods):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Finds clusters based on data density, automatically determining cluster size.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algorithm: DBSCAN.</a:t>
            </a:r>
          </a:p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Connectivity-based Clustering (Hierarchical clustering):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Builds clusters hierarchically, creating a dendrogram (tree structure).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Two approaches: Agglomerative (Bottom-Up) Divisive (Top-Down)</a:t>
            </a:r>
          </a:p>
          <a:p>
            <a:pPr marL="627380" lvl="1" indent="-313690" algn="just">
              <a:lnSpc>
                <a:spcPts val="4680"/>
              </a:lnSpc>
              <a:buAutoNum type="arabicPeriod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Distribution-based Clustering: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Groups data points based on statistical probability distributions.</a:t>
            </a:r>
          </a:p>
          <a:p>
            <a:pPr marL="1541780" lvl="2" indent="-513927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Example: Gaussian Mixture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17875" y="981475"/>
            <a:ext cx="9240150" cy="96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K-Means clustering: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925" y="2494400"/>
            <a:ext cx="15252150" cy="655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5980" lvl="1" indent="-4279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K-means clustering is an unsupervised machine learning algorithm used to partition a dataset into K clusters, where each data point belongs to the cluster with the nearest mean. </a:t>
            </a:r>
          </a:p>
          <a:p>
            <a:pPr marL="855980" lvl="1" indent="-4279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iteratively assigns each point to the closest cluster center, recalculates the cluster centers, and repeats the process until convergence. </a:t>
            </a:r>
          </a:p>
          <a:p>
            <a:pPr marL="855980" lvl="1" indent="-4279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goal of clustering is to divide a dataset into groups (clusters) such that:</a:t>
            </a:r>
          </a:p>
          <a:p>
            <a:pPr marL="1821180" lvl="2" indent="-607060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points within the same group are more similar to each other.</a:t>
            </a:r>
          </a:p>
          <a:p>
            <a:pPr marL="1821180" lvl="2" indent="-607060" algn="just">
              <a:lnSpc>
                <a:spcPts val="46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points from different groups are more different from each other.</a:t>
            </a:r>
          </a:p>
          <a:p>
            <a:pPr marL="906780" lvl="1" indent="-4533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It’s about grouping data based on similarity and difference to reveal patterns or insights in the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17875" y="981475"/>
            <a:ext cx="9240150" cy="96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Key Concepts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925" y="2494400"/>
            <a:ext cx="15252150" cy="655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5980" lvl="1" indent="-427990" algn="just">
              <a:lnSpc>
                <a:spcPts val="4680"/>
              </a:lnSpc>
              <a:buFont typeface="Arial"/>
              <a:buChar char="•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Centroids: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Central points that represent the center of each cluster. They are calculated as the mean of all points assigned to a cluster.</a:t>
            </a:r>
          </a:p>
          <a:p>
            <a:pPr marL="855980" lvl="1" indent="-427990" algn="just">
              <a:lnSpc>
                <a:spcPts val="4680"/>
              </a:lnSpc>
              <a:buFont typeface="Arial"/>
              <a:buChar char="•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Clusters: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Groups of data points that are similar to each other based on proximity to a centroid. The number of clusters is defined as K.</a:t>
            </a:r>
          </a:p>
          <a:p>
            <a:pPr marL="855980" lvl="1" indent="-427990" algn="just">
              <a:lnSpc>
                <a:spcPts val="4680"/>
              </a:lnSpc>
              <a:buFont typeface="Arial"/>
              <a:buChar char="•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Distance Metrics: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Methods to calculate the similarity or dissimilarity between points.</a:t>
            </a:r>
          </a:p>
          <a:p>
            <a:pPr marL="1821180" lvl="2" indent="-607060" algn="just">
              <a:lnSpc>
                <a:spcPts val="4680"/>
              </a:lnSpc>
              <a:buFont typeface="Arial"/>
              <a:buChar char="⚬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Euclidean Distance: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popular distance metric, calculated as the straight-line distance between two points in space.</a:t>
            </a:r>
          </a:p>
          <a:p>
            <a:pPr marL="1821180" lvl="2" indent="-607060" algn="just">
              <a:lnSpc>
                <a:spcPts val="4680"/>
              </a:lnSpc>
            </a:pPr>
            <a:endParaRPr lang="en-US"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1180" lvl="2" indent="-607060" algn="just">
              <a:lnSpc>
                <a:spcPts val="4680"/>
              </a:lnSpc>
            </a:pPr>
            <a:endParaRPr lang="en-US"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17875" y="981475"/>
            <a:ext cx="9240150" cy="96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Algorithm Workflow: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925" y="2494400"/>
            <a:ext cx="15252150" cy="655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Step-1: Select the number K to decide the number of clusters. 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Step-2: Select random K points or centroids. (It can be other from the input dataset). 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Step-3: Assign each data point to their closest centroid, which will form the predefined K clusters. 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Step-4: Calculate the variance and place a new centroid of each cluster. 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Step-5: Repeat the third steps, which means reassign each datapoint to the new closest centroid of each cluster. 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Step-6: If any reassignment occurs, then go to step-4 else go to FINISH. 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Step-7: The model is ready.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77223" y="934388"/>
            <a:ext cx="15633412" cy="811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Suppose we have two variables, M1 and M2, represented in the scatter plot on the right. We aim to divide the dataset into K=2 clusters.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start, we randomly select two points as centroids, which are not part of the dataset. Next, we assign each data point to its nearest centroid by calculating the distance between the points. 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median line is drawn between the centroids to help in this assignment.</a:t>
            </a:r>
          </a:p>
        </p:txBody>
      </p:sp>
      <p:sp>
        <p:nvSpPr>
          <p:cNvPr id="6" name="Freeform 6"/>
          <p:cNvSpPr/>
          <p:nvPr/>
        </p:nvSpPr>
        <p:spPr>
          <a:xfrm>
            <a:off x="2368932" y="5470866"/>
            <a:ext cx="4629796" cy="3966306"/>
          </a:xfrm>
          <a:custGeom>
            <a:avLst/>
            <a:gdLst/>
            <a:ahLst/>
            <a:cxnLst/>
            <a:rect l="l" t="t" r="r" b="b"/>
            <a:pathLst>
              <a:path w="4629796" h="3966306">
                <a:moveTo>
                  <a:pt x="0" y="0"/>
                </a:moveTo>
                <a:lnTo>
                  <a:pt x="4629796" y="0"/>
                </a:lnTo>
                <a:lnTo>
                  <a:pt x="4629796" y="3966306"/>
                </a:lnTo>
                <a:lnTo>
                  <a:pt x="0" y="39663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481" b="-548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764834" y="5538868"/>
            <a:ext cx="5290378" cy="3908206"/>
          </a:xfrm>
          <a:custGeom>
            <a:avLst/>
            <a:gdLst/>
            <a:ahLst/>
            <a:cxnLst/>
            <a:rect l="l" t="t" r="r" b="b"/>
            <a:pathLst>
              <a:path w="5290378" h="3908206">
                <a:moveTo>
                  <a:pt x="0" y="0"/>
                </a:moveTo>
                <a:lnTo>
                  <a:pt x="5290378" y="0"/>
                </a:lnTo>
                <a:lnTo>
                  <a:pt x="5290378" y="3908206"/>
                </a:lnTo>
                <a:lnTo>
                  <a:pt x="0" y="39082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77223" y="934388"/>
            <a:ext cx="15633412" cy="811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center of gravity of the assigned data points is calculated to determine new centroids.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assignment process is repeated, and new centroids are found.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reassigned to the closest centroid.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process continues until no data points switch clusters, forming the final clusters.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assumed centroids are removed, and the two final clusters are formed.</a:t>
            </a:r>
          </a:p>
        </p:txBody>
      </p:sp>
      <p:sp>
        <p:nvSpPr>
          <p:cNvPr id="6" name="Freeform 6"/>
          <p:cNvSpPr/>
          <p:nvPr/>
        </p:nvSpPr>
        <p:spPr>
          <a:xfrm>
            <a:off x="2256504" y="5441404"/>
            <a:ext cx="4890536" cy="3507214"/>
          </a:xfrm>
          <a:custGeom>
            <a:avLst/>
            <a:gdLst/>
            <a:ahLst/>
            <a:cxnLst/>
            <a:rect l="l" t="t" r="r" b="b"/>
            <a:pathLst>
              <a:path w="4890536" h="3507214">
                <a:moveTo>
                  <a:pt x="0" y="0"/>
                </a:moveTo>
                <a:lnTo>
                  <a:pt x="4890536" y="0"/>
                </a:lnTo>
                <a:lnTo>
                  <a:pt x="4890536" y="3507214"/>
                </a:lnTo>
                <a:lnTo>
                  <a:pt x="0" y="35072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733936" y="5483116"/>
            <a:ext cx="4581792" cy="3507214"/>
          </a:xfrm>
          <a:custGeom>
            <a:avLst/>
            <a:gdLst/>
            <a:ahLst/>
            <a:cxnLst/>
            <a:rect l="l" t="t" r="r" b="b"/>
            <a:pathLst>
              <a:path w="4581792" h="3507214">
                <a:moveTo>
                  <a:pt x="0" y="0"/>
                </a:moveTo>
                <a:lnTo>
                  <a:pt x="4581792" y="0"/>
                </a:lnTo>
                <a:lnTo>
                  <a:pt x="4581792" y="3507214"/>
                </a:lnTo>
                <a:lnTo>
                  <a:pt x="0" y="3507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994" b="-1994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544">
            <a:off x="-173719" y="5386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0544">
            <a:off x="-173719" y="9745375"/>
            <a:ext cx="18632038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633624">
            <a:off x="13417975" y="1069475"/>
            <a:ext cx="5834850" cy="0"/>
          </a:xfrm>
          <a:prstGeom prst="line">
            <a:avLst/>
          </a:prstGeom>
          <a:ln w="19050" cap="rnd">
            <a:solidFill>
              <a:srgbClr val="3F353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17875" y="981473"/>
            <a:ext cx="14006938" cy="1472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Choosing the Number of Clusters (K)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975" y="2108638"/>
            <a:ext cx="15252150" cy="7515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Elbow Method: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Objective: Find the optimal number of clusters (K) by evaluating how well the clusters fit the data.</a:t>
            </a:r>
          </a:p>
          <a:p>
            <a:pPr marL="627380" lvl="1" indent="-313690" algn="just">
              <a:lnSpc>
                <a:spcPts val="46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WCSS (Within Cluster Sum of Squares)WCSS measures the total variations within a cluster.</a:t>
            </a:r>
          </a:p>
          <a:p>
            <a:pPr marL="627380" lvl="1" indent="-313690" algn="just">
              <a:lnSpc>
                <a:spcPts val="4680"/>
              </a:lnSpc>
            </a:pPr>
            <a:endParaRPr lang="en-US"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75640" lvl="1" indent="-337820" algn="just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formula calculates the sum of squared distances between each data point (p) and its respective centroid (C₁, C₂, C₃) within each cluster.</a:t>
            </a:r>
          </a:p>
          <a:p>
            <a:pPr marL="627380" lvl="1" indent="-313690" algn="just">
              <a:lnSpc>
                <a:spcPts val="4680"/>
              </a:lnSpc>
            </a:pPr>
            <a:endParaRPr lang="en-US" sz="27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Microsoft Office PowerPoint</Application>
  <PresentationFormat>Custom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Montserrat Bold</vt:lpstr>
      <vt:lpstr>Calibri</vt:lpstr>
      <vt:lpstr>Vidaloka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kmeans.pptx</dc:title>
  <dc:creator>Swathi G</dc:creator>
  <cp:lastModifiedBy>swathi2808@outlook.com</cp:lastModifiedBy>
  <cp:revision>1</cp:revision>
  <dcterms:created xsi:type="dcterms:W3CDTF">2006-08-16T00:00:00Z</dcterms:created>
  <dcterms:modified xsi:type="dcterms:W3CDTF">2025-01-24T06:41:42Z</dcterms:modified>
  <dc:identifier>DAGZiosR7VU</dc:identifier>
</cp:coreProperties>
</file>