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4228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4228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09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6" y="0"/>
                </a:moveTo>
                <a:lnTo>
                  <a:pt x="3147169" y="6853174"/>
                </a:lnTo>
              </a:path>
              <a:path w="4743450" h="6853555">
                <a:moveTo>
                  <a:pt x="4743390" y="3690070"/>
                </a:moveTo>
                <a:lnTo>
                  <a:pt x="0" y="6853174"/>
                </a:lnTo>
              </a:path>
            </a:pathLst>
          </a:custGeom>
          <a:ln w="9525">
            <a:solidFill>
              <a:srgbClr val="F49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8000"/>
                </a:lnTo>
                <a:lnTo>
                  <a:pt x="2589120" y="6858000"/>
                </a:lnTo>
                <a:lnTo>
                  <a:pt x="2589120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1" y="6858000"/>
                </a:lnTo>
                <a:lnTo>
                  <a:pt x="2854069" y="6858000"/>
                </a:lnTo>
                <a:lnTo>
                  <a:pt x="2854069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53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8" y="6858000"/>
                </a:lnTo>
                <a:lnTo>
                  <a:pt x="1255752" y="6857999"/>
                </a:lnTo>
                <a:lnTo>
                  <a:pt x="1255752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4228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5155" y="1968817"/>
            <a:ext cx="340677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4228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09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6" y="0"/>
                </a:moveTo>
                <a:lnTo>
                  <a:pt x="3147169" y="6853174"/>
                </a:lnTo>
              </a:path>
              <a:path w="4743450" h="6853555">
                <a:moveTo>
                  <a:pt x="4743390" y="3690070"/>
                </a:moveTo>
                <a:lnTo>
                  <a:pt x="0" y="6853174"/>
                </a:lnTo>
              </a:path>
            </a:pathLst>
          </a:custGeom>
          <a:ln w="9525">
            <a:solidFill>
              <a:srgbClr val="F49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8000"/>
                </a:lnTo>
                <a:lnTo>
                  <a:pt x="2589120" y="6858000"/>
                </a:lnTo>
                <a:lnTo>
                  <a:pt x="2589120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1" y="6858000"/>
                </a:lnTo>
                <a:lnTo>
                  <a:pt x="2854069" y="6858000"/>
                </a:lnTo>
                <a:lnTo>
                  <a:pt x="2854069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53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8" y="6858000"/>
                </a:lnTo>
                <a:lnTo>
                  <a:pt x="1255752" y="6857999"/>
                </a:lnTo>
                <a:lnTo>
                  <a:pt x="1255752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09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6" y="0"/>
                </a:moveTo>
                <a:lnTo>
                  <a:pt x="3147169" y="6853174"/>
                </a:lnTo>
              </a:path>
              <a:path w="4743450" h="6853555">
                <a:moveTo>
                  <a:pt x="4743390" y="3690070"/>
                </a:moveTo>
                <a:lnTo>
                  <a:pt x="0" y="6853174"/>
                </a:lnTo>
              </a:path>
            </a:pathLst>
          </a:custGeom>
          <a:ln w="9525">
            <a:solidFill>
              <a:srgbClr val="F49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8000"/>
                </a:lnTo>
                <a:lnTo>
                  <a:pt x="2589120" y="6858000"/>
                </a:lnTo>
                <a:lnTo>
                  <a:pt x="2589120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1" y="6858000"/>
                </a:lnTo>
                <a:lnTo>
                  <a:pt x="2854069" y="6858000"/>
                </a:lnTo>
                <a:lnTo>
                  <a:pt x="2854069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53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8" y="6858000"/>
                </a:lnTo>
                <a:lnTo>
                  <a:pt x="1255752" y="6857999"/>
                </a:lnTo>
                <a:lnTo>
                  <a:pt x="1255752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627" y="359092"/>
            <a:ext cx="7635240" cy="137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4228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142" y="2439670"/>
            <a:ext cx="7835265" cy="358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825" y="1279524"/>
            <a:ext cx="7979409" cy="3873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35" b="1">
                <a:solidFill>
                  <a:srgbClr val="161D20"/>
                </a:solidFill>
                <a:latin typeface="Arial"/>
                <a:cs typeface="Arial"/>
              </a:rPr>
              <a:t>Name</a:t>
            </a:r>
            <a:r>
              <a:rPr dirty="0" sz="2750" spc="20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161D20"/>
                </a:solidFill>
                <a:latin typeface="Arial"/>
                <a:cs typeface="Arial"/>
              </a:rPr>
              <a:t>:</a:t>
            </a:r>
            <a:r>
              <a:rPr dirty="0" sz="2750" spc="15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spc="-114" b="1">
                <a:solidFill>
                  <a:srgbClr val="161D20"/>
                </a:solidFill>
                <a:latin typeface="Arial"/>
                <a:cs typeface="Arial"/>
              </a:rPr>
              <a:t>Swathi</a:t>
            </a:r>
            <a:r>
              <a:rPr dirty="0" sz="2750" spc="-40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161D20"/>
                </a:solidFill>
                <a:latin typeface="Arial"/>
                <a:cs typeface="Arial"/>
              </a:rPr>
              <a:t>.</a:t>
            </a:r>
            <a:r>
              <a:rPr dirty="0" sz="2750" spc="15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spc="-365" b="1">
                <a:solidFill>
                  <a:srgbClr val="161D20"/>
                </a:solidFill>
                <a:latin typeface="Arial"/>
                <a:cs typeface="Arial"/>
              </a:rPr>
              <a:t>S</a:t>
            </a:r>
            <a:endParaRPr sz="2750">
              <a:latin typeface="Arial"/>
              <a:cs typeface="Arial"/>
            </a:endParaRPr>
          </a:p>
          <a:p>
            <a:pPr marL="12700" marR="2082164">
              <a:lnSpc>
                <a:spcPct val="202500"/>
              </a:lnSpc>
              <a:spcBef>
                <a:spcPts val="75"/>
              </a:spcBef>
            </a:pPr>
            <a:r>
              <a:rPr dirty="0" sz="2750" spc="-75" b="1">
                <a:solidFill>
                  <a:srgbClr val="161D20"/>
                </a:solidFill>
                <a:latin typeface="Arial"/>
                <a:cs typeface="Arial"/>
              </a:rPr>
              <a:t>Department</a:t>
            </a:r>
            <a:r>
              <a:rPr dirty="0" sz="2750" spc="-105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161D20"/>
                </a:solidFill>
                <a:latin typeface="Arial"/>
                <a:cs typeface="Arial"/>
              </a:rPr>
              <a:t>:</a:t>
            </a:r>
            <a:r>
              <a:rPr dirty="0" sz="2750" spc="-5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spc="-305" b="1">
                <a:solidFill>
                  <a:srgbClr val="161D20"/>
                </a:solidFill>
                <a:latin typeface="Arial"/>
                <a:cs typeface="Arial"/>
              </a:rPr>
              <a:t>BSC</a:t>
            </a:r>
            <a:r>
              <a:rPr dirty="0" sz="2750" spc="60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161D20"/>
                </a:solidFill>
                <a:latin typeface="Arial"/>
                <a:cs typeface="Arial"/>
              </a:rPr>
              <a:t>,</a:t>
            </a:r>
            <a:r>
              <a:rPr dirty="0" sz="2750" spc="-5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spc="-75" b="1">
                <a:solidFill>
                  <a:srgbClr val="161D20"/>
                </a:solidFill>
                <a:latin typeface="Arial"/>
                <a:cs typeface="Arial"/>
              </a:rPr>
              <a:t>computer</a:t>
            </a:r>
            <a:r>
              <a:rPr dirty="0" sz="2750" spc="45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spc="-95" b="1">
                <a:solidFill>
                  <a:srgbClr val="161D20"/>
                </a:solidFill>
                <a:latin typeface="Arial"/>
                <a:cs typeface="Arial"/>
              </a:rPr>
              <a:t>science </a:t>
            </a:r>
            <a:r>
              <a:rPr dirty="0" sz="2750" spc="-90" b="1">
                <a:solidFill>
                  <a:srgbClr val="161D20"/>
                </a:solidFill>
                <a:latin typeface="Arial"/>
                <a:cs typeface="Arial"/>
              </a:rPr>
              <a:t>Reg.no.:</a:t>
            </a:r>
            <a:r>
              <a:rPr dirty="0" sz="2750" spc="-55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spc="145" b="1">
                <a:solidFill>
                  <a:srgbClr val="161D20"/>
                </a:solidFill>
                <a:latin typeface="Arial"/>
                <a:cs typeface="Arial"/>
              </a:rPr>
              <a:t>24524u18099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750" spc="-305" b="1">
                <a:solidFill>
                  <a:srgbClr val="161D20"/>
                </a:solidFill>
                <a:latin typeface="Arial"/>
                <a:cs typeface="Arial"/>
              </a:rPr>
              <a:t>NM</a:t>
            </a:r>
            <a:r>
              <a:rPr dirty="0" sz="2750" spc="114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161D20"/>
                </a:solidFill>
                <a:latin typeface="Arial"/>
                <a:cs typeface="Arial"/>
              </a:rPr>
              <a:t>id:</a:t>
            </a:r>
            <a:r>
              <a:rPr dirty="0" sz="2750" spc="-160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161D20"/>
                </a:solidFill>
                <a:latin typeface="Arial"/>
                <a:cs typeface="Arial"/>
              </a:rPr>
              <a:t>EC240EB09D299E1A9B349D89B08D3BF9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750" spc="-120" b="1">
                <a:solidFill>
                  <a:srgbClr val="161D20"/>
                </a:solidFill>
                <a:latin typeface="Arial"/>
                <a:cs typeface="Arial"/>
              </a:rPr>
              <a:t>College</a:t>
            </a:r>
            <a:r>
              <a:rPr dirty="0" sz="2750" spc="-75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161D20"/>
                </a:solidFill>
                <a:latin typeface="Arial"/>
                <a:cs typeface="Arial"/>
              </a:rPr>
              <a:t>:</a:t>
            </a:r>
            <a:r>
              <a:rPr dirty="0" sz="2750" spc="-190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161D20"/>
                </a:solidFill>
                <a:latin typeface="Arial"/>
                <a:cs typeface="Arial"/>
              </a:rPr>
              <a:t>Karan</a:t>
            </a:r>
            <a:r>
              <a:rPr dirty="0" sz="2750" spc="-90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161D20"/>
                </a:solidFill>
                <a:latin typeface="Arial"/>
                <a:cs typeface="Arial"/>
              </a:rPr>
              <a:t>arts</a:t>
            </a:r>
            <a:r>
              <a:rPr dirty="0" sz="2750" spc="-120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161D20"/>
                </a:solidFill>
                <a:latin typeface="Arial"/>
                <a:cs typeface="Arial"/>
              </a:rPr>
              <a:t>and</a:t>
            </a:r>
            <a:r>
              <a:rPr dirty="0" sz="2750" spc="-70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spc="-114" b="1">
                <a:solidFill>
                  <a:srgbClr val="161D20"/>
                </a:solidFill>
                <a:latin typeface="Arial"/>
                <a:cs typeface="Arial"/>
              </a:rPr>
              <a:t>science</a:t>
            </a:r>
            <a:r>
              <a:rPr dirty="0" sz="2750" spc="-75" b="1">
                <a:solidFill>
                  <a:srgbClr val="161D2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161D20"/>
                </a:solidFill>
                <a:latin typeface="Arial"/>
                <a:cs typeface="Arial"/>
              </a:rPr>
              <a:t>college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2513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 sz="4400" spc="-200">
                <a:solidFill>
                  <a:srgbClr val="B1126C"/>
                </a:solidFill>
              </a:rPr>
              <a:t>JAVASCRIPT</a:t>
            </a:r>
            <a:r>
              <a:rPr dirty="0" sz="4400" spc="-45">
                <a:solidFill>
                  <a:srgbClr val="B1126C"/>
                </a:solidFill>
              </a:rPr>
              <a:t> </a:t>
            </a:r>
            <a:r>
              <a:rPr dirty="0" sz="4400" spc="-520">
                <a:solidFill>
                  <a:srgbClr val="B1126C"/>
                </a:solidFill>
              </a:rPr>
              <a:t>INTRODUCTION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602932" y="1763013"/>
            <a:ext cx="5287645" cy="41027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4965" marR="5080" indent="-342900">
              <a:lnSpc>
                <a:spcPct val="102400"/>
              </a:lnSpc>
              <a:spcBef>
                <a:spcPts val="5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4965" algn="l"/>
              </a:tabLst>
            </a:pP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JavaScript</a:t>
            </a:r>
            <a:r>
              <a:rPr dirty="0" sz="2750" spc="8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is</a:t>
            </a:r>
            <a:r>
              <a:rPr dirty="0" sz="2750" spc="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dirty="0" sz="2750" spc="9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10" b="1">
                <a:solidFill>
                  <a:srgbClr val="0D0D0D"/>
                </a:solidFill>
                <a:latin typeface="Trebuchet MS"/>
                <a:cs typeface="Trebuchet MS"/>
              </a:rPr>
              <a:t>programming </a:t>
            </a:r>
            <a:r>
              <a:rPr dirty="0" sz="2750" b="1">
                <a:solidFill>
                  <a:srgbClr val="0D0D0D"/>
                </a:solidFill>
                <a:latin typeface="Trebuchet MS"/>
                <a:cs typeface="Trebuchet MS"/>
              </a:rPr>
              <a:t>language</a:t>
            </a:r>
            <a:r>
              <a:rPr dirty="0" sz="2750" spc="120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b="1">
                <a:solidFill>
                  <a:srgbClr val="0D0D0D"/>
                </a:solidFill>
                <a:latin typeface="Trebuchet MS"/>
                <a:cs typeface="Trebuchet MS"/>
              </a:rPr>
              <a:t>of</a:t>
            </a:r>
            <a:r>
              <a:rPr dirty="0" sz="2750" spc="100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b="1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dirty="0" sz="2750" spc="12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20" b="1">
                <a:solidFill>
                  <a:srgbClr val="0D0D0D"/>
                </a:solidFill>
                <a:latin typeface="Trebuchet MS"/>
                <a:cs typeface="Trebuchet MS"/>
              </a:rPr>
              <a:t>web</a:t>
            </a:r>
            <a:r>
              <a:rPr dirty="0" sz="2750" spc="-2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  <a:p>
            <a:pPr marL="354965" marR="273050" indent="-342900">
              <a:lnSpc>
                <a:spcPct val="100000"/>
              </a:lnSpc>
              <a:spcBef>
                <a:spcPts val="293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4965" algn="l"/>
              </a:tabLst>
            </a:pP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Makes</a:t>
            </a:r>
            <a:r>
              <a:rPr dirty="0" sz="2750" spc="114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web</a:t>
            </a:r>
            <a:r>
              <a:rPr dirty="0" sz="2750" spc="6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pages</a:t>
            </a:r>
            <a:r>
              <a:rPr dirty="0" sz="2750" spc="10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10" b="1">
                <a:solidFill>
                  <a:srgbClr val="0D0D0D"/>
                </a:solidFill>
                <a:latin typeface="Trebuchet MS"/>
                <a:cs typeface="Trebuchet MS"/>
              </a:rPr>
              <a:t>interactive </a:t>
            </a:r>
            <a:r>
              <a:rPr dirty="0" sz="2750" b="1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2750" spc="5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10" b="1">
                <a:solidFill>
                  <a:srgbClr val="0D0D0D"/>
                </a:solidFill>
                <a:latin typeface="Trebuchet MS"/>
                <a:cs typeface="Trebuchet MS"/>
              </a:rPr>
              <a:t>dynamic</a:t>
            </a:r>
            <a:r>
              <a:rPr dirty="0" sz="2750" spc="-1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94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4965" algn="l"/>
              </a:tabLst>
            </a:pP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Runs</a:t>
            </a:r>
            <a:r>
              <a:rPr dirty="0" sz="2750" spc="6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directly</a:t>
            </a:r>
            <a:r>
              <a:rPr dirty="0" sz="2750" spc="6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in</a:t>
            </a:r>
            <a:r>
              <a:rPr dirty="0" sz="2750" spc="6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web</a:t>
            </a:r>
            <a:r>
              <a:rPr dirty="0" sz="2750" spc="3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rebuchet MS"/>
                <a:cs typeface="Trebuchet MS"/>
              </a:rPr>
              <a:t>browsers.</a:t>
            </a:r>
            <a:endParaRPr sz="275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935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4965" algn="l"/>
              </a:tabLst>
            </a:pP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Can</a:t>
            </a:r>
            <a:r>
              <a:rPr dirty="0" sz="2750" spc="8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update</a:t>
            </a:r>
            <a:r>
              <a:rPr dirty="0" sz="2750" spc="10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2750" spc="6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change</a:t>
            </a:r>
            <a:r>
              <a:rPr dirty="0" sz="2750" spc="10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rebuchet MS"/>
                <a:cs typeface="Trebuchet MS"/>
              </a:rPr>
              <a:t>both</a:t>
            </a:r>
            <a:endParaRPr sz="275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80"/>
              </a:spcBef>
            </a:pPr>
            <a:r>
              <a:rPr dirty="0" sz="2750" b="1">
                <a:solidFill>
                  <a:srgbClr val="EB3C9F"/>
                </a:solidFill>
                <a:latin typeface="Trebuchet MS"/>
                <a:cs typeface="Trebuchet MS"/>
              </a:rPr>
              <a:t>HTML</a:t>
            </a:r>
            <a:r>
              <a:rPr dirty="0" sz="2750" spc="85" b="1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2750" spc="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b="1">
                <a:solidFill>
                  <a:srgbClr val="EB3C9F"/>
                </a:solidFill>
                <a:latin typeface="Trebuchet MS"/>
                <a:cs typeface="Trebuchet MS"/>
              </a:rPr>
              <a:t>CSS</a:t>
            </a:r>
            <a:r>
              <a:rPr dirty="0" sz="2750" spc="70" b="1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rebuchet MS"/>
                <a:cs typeface="Trebuchet MS"/>
              </a:rPr>
              <a:t>instantly</a:t>
            </a:r>
            <a:r>
              <a:rPr dirty="0" sz="1800" spc="-1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647761"/>
            <a:ext cx="3910076" cy="40339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7469" y="248919"/>
            <a:ext cx="678434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15">
                <a:solidFill>
                  <a:srgbClr val="EB3C9F"/>
                </a:solidFill>
              </a:rPr>
              <a:t>JAVASCRIPT</a:t>
            </a:r>
            <a:r>
              <a:rPr dirty="0" spc="-55">
                <a:solidFill>
                  <a:srgbClr val="EB3C9F"/>
                </a:solidFill>
              </a:rPr>
              <a:t> </a:t>
            </a:r>
            <a:r>
              <a:rPr dirty="0" spc="-270">
                <a:solidFill>
                  <a:srgbClr val="EB3C9F"/>
                </a:solidFill>
              </a:rPr>
              <a:t>FEATURES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92772" y="1320228"/>
            <a:ext cx="5415915" cy="445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1250"/>
              <a:buFont typeface="Wingdings"/>
              <a:buChar char=""/>
              <a:tabLst>
                <a:tab pos="354965" algn="l"/>
              </a:tabLst>
            </a:pP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Lightweight</a:t>
            </a:r>
            <a:r>
              <a:rPr dirty="0" sz="2400" spc="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400" spc="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flexible</a:t>
            </a:r>
            <a:r>
              <a:rPr dirty="0" sz="2400" spc="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70"/>
              </a:spcBef>
              <a:buClr>
                <a:srgbClr val="EB3C9F"/>
              </a:buClr>
              <a:buFont typeface="Wingdings"/>
              <a:buChar char="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65"/>
              </a:lnSpc>
              <a:buClr>
                <a:srgbClr val="EB3C9F"/>
              </a:buClr>
              <a:buSzPct val="81250"/>
              <a:buFont typeface="Wingdings"/>
              <a:buChar char=""/>
              <a:tabLst>
                <a:tab pos="355600" algn="l"/>
              </a:tabLst>
            </a:pPr>
            <a:r>
              <a:rPr dirty="0" sz="2400" spc="-65" b="1">
                <a:solidFill>
                  <a:srgbClr val="404040"/>
                </a:solidFill>
                <a:latin typeface="Arial"/>
                <a:cs typeface="Arial"/>
              </a:rPr>
              <a:t>Supports</a:t>
            </a:r>
            <a:r>
              <a:rPr dirty="0" sz="24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40" b="1">
                <a:solidFill>
                  <a:srgbClr val="9639CF"/>
                </a:solidFill>
                <a:latin typeface="Arial"/>
                <a:cs typeface="Arial"/>
              </a:rPr>
              <a:t>object-</a:t>
            </a:r>
            <a:r>
              <a:rPr dirty="0" sz="2400" spc="-10" b="1">
                <a:solidFill>
                  <a:srgbClr val="9639CF"/>
                </a:solidFill>
                <a:latin typeface="Arial"/>
                <a:cs typeface="Arial"/>
              </a:rPr>
              <a:t>oriented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65"/>
              </a:lnSpc>
            </a:pPr>
            <a:r>
              <a:rPr dirty="0" sz="2400" spc="-10" b="1">
                <a:solidFill>
                  <a:srgbClr val="9639CF"/>
                </a:solidFill>
                <a:latin typeface="Arial"/>
                <a:cs typeface="Arial"/>
              </a:rPr>
              <a:t>programming.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70"/>
              </a:spcBef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ts val="2865"/>
              </a:lnSpc>
              <a:buClr>
                <a:srgbClr val="EB3C9F"/>
              </a:buClr>
              <a:buSzPct val="81250"/>
              <a:buFont typeface="Wingdings"/>
              <a:buChar char=""/>
              <a:tabLst>
                <a:tab pos="354965" algn="l"/>
              </a:tabLst>
            </a:pPr>
            <a:r>
              <a:rPr dirty="0" sz="2400" spc="-50" b="1">
                <a:solidFill>
                  <a:srgbClr val="404040"/>
                </a:solidFill>
                <a:latin typeface="Arial"/>
                <a:cs typeface="Arial"/>
              </a:rPr>
              <a:t>Enables</a:t>
            </a:r>
            <a:r>
              <a:rPr dirty="0" sz="2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9639CF"/>
                </a:solidFill>
                <a:latin typeface="Arial"/>
                <a:cs typeface="Arial"/>
              </a:rPr>
              <a:t>event-</a:t>
            </a:r>
            <a:r>
              <a:rPr dirty="0" sz="2400" spc="-10" b="1">
                <a:solidFill>
                  <a:srgbClr val="9639CF"/>
                </a:solidFill>
                <a:latin typeface="Arial"/>
                <a:cs typeface="Arial"/>
              </a:rPr>
              <a:t>driven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65"/>
              </a:lnSpc>
            </a:pPr>
            <a:r>
              <a:rPr dirty="0" sz="2400" b="1">
                <a:solidFill>
                  <a:srgbClr val="9639CF"/>
                </a:solidFill>
                <a:latin typeface="Arial"/>
                <a:cs typeface="Arial"/>
              </a:rPr>
              <a:t>programming</a:t>
            </a:r>
            <a:r>
              <a:rPr dirty="0" sz="2400" spc="-5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(e.g.,</a:t>
            </a:r>
            <a:r>
              <a:rPr dirty="0" sz="2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60" b="1">
                <a:solidFill>
                  <a:srgbClr val="404040"/>
                </a:solidFill>
                <a:latin typeface="Arial"/>
                <a:cs typeface="Arial"/>
              </a:rPr>
              <a:t>button</a:t>
            </a:r>
            <a:r>
              <a:rPr dirty="0" sz="2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clicks).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75"/>
              </a:spcBef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ts val="2865"/>
              </a:lnSpc>
              <a:buClr>
                <a:srgbClr val="EB3C9F"/>
              </a:buClr>
              <a:buSzPct val="81250"/>
              <a:buFont typeface="Wingdings"/>
              <a:buChar char=""/>
              <a:tabLst>
                <a:tab pos="354965" algn="l"/>
              </a:tabLst>
            </a:pP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Works</a:t>
            </a:r>
            <a:r>
              <a:rPr dirty="0" sz="2400" spc="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400" spc="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both</a:t>
            </a:r>
            <a:r>
              <a:rPr dirty="0" sz="2400" spc="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639CF"/>
                </a:solidFill>
                <a:latin typeface="Arial"/>
                <a:cs typeface="Arial"/>
              </a:rPr>
              <a:t>frontend</a:t>
            </a:r>
            <a:r>
              <a:rPr dirty="0" sz="2400" spc="25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639CF"/>
                </a:solidFill>
                <a:latin typeface="Arial"/>
                <a:cs typeface="Arial"/>
              </a:rPr>
              <a:t>(browser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65"/>
              </a:lnSpc>
            </a:pP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4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639CF"/>
                </a:solidFill>
                <a:latin typeface="Arial"/>
                <a:cs typeface="Arial"/>
              </a:rPr>
              <a:t>backend</a:t>
            </a:r>
            <a:r>
              <a:rPr dirty="0" sz="2400" spc="-20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639CF"/>
                </a:solidFill>
                <a:latin typeface="Arial"/>
                <a:cs typeface="Arial"/>
              </a:rPr>
              <a:t>(Node.js).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95425"/>
            <a:ext cx="3414776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7113" rIns="0" bIns="0" rtlCol="0" vert="horz">
            <a:spAutoFit/>
          </a:bodyPr>
          <a:lstStyle/>
          <a:p>
            <a:pPr marL="1293495">
              <a:lnSpc>
                <a:spcPct val="100000"/>
              </a:lnSpc>
              <a:spcBef>
                <a:spcPts val="130"/>
              </a:spcBef>
            </a:pPr>
            <a:r>
              <a:rPr dirty="0" sz="4400" spc="-200">
                <a:solidFill>
                  <a:srgbClr val="9639CF"/>
                </a:solidFill>
              </a:rPr>
              <a:t>JAVASCRIPT</a:t>
            </a:r>
            <a:r>
              <a:rPr dirty="0" sz="4400" spc="-50">
                <a:solidFill>
                  <a:srgbClr val="9639CF"/>
                </a:solidFill>
              </a:rPr>
              <a:t> </a:t>
            </a:r>
            <a:r>
              <a:rPr dirty="0" sz="4400" spc="-300">
                <a:solidFill>
                  <a:srgbClr val="9639CF"/>
                </a:solidFill>
              </a:rPr>
              <a:t>EXAMPLE</a:t>
            </a:r>
            <a:endParaRPr sz="4400"/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5600" algn="l"/>
              </a:tabLst>
            </a:pPr>
            <a:r>
              <a:rPr dirty="0" spc="-10"/>
              <a:t>document.getElementB yId("demo").innerHTM </a:t>
            </a:r>
            <a:r>
              <a:rPr dirty="0" spc="254"/>
              <a:t>L</a:t>
            </a:r>
            <a:r>
              <a:rPr dirty="0" spc="55"/>
              <a:t> </a:t>
            </a:r>
            <a:r>
              <a:rPr dirty="0" spc="275"/>
              <a:t>=</a:t>
            </a:r>
            <a:r>
              <a:rPr dirty="0" spc="45"/>
              <a:t> </a:t>
            </a:r>
            <a:r>
              <a:rPr dirty="0" spc="-10"/>
              <a:t>"Hello</a:t>
            </a:r>
            <a:r>
              <a:rPr dirty="0" spc="600"/>
              <a:t> </a:t>
            </a:r>
            <a:r>
              <a:rPr dirty="0" spc="-10"/>
              <a:t>JavaScript!";</a:t>
            </a: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4965" algn="l"/>
              </a:tabLst>
            </a:pPr>
            <a:r>
              <a:rPr dirty="0" spc="-10"/>
              <a:t>javascript</a:t>
            </a: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4965" algn="l"/>
              </a:tabLst>
            </a:pPr>
            <a:r>
              <a:rPr dirty="0"/>
              <a:t>Copy</a:t>
            </a:r>
            <a:r>
              <a:rPr dirty="0" spc="40"/>
              <a:t> </a:t>
            </a:r>
            <a:r>
              <a:rPr dirty="0" spc="-20"/>
              <a:t>code</a:t>
            </a: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4965" algn="l"/>
              </a:tabLst>
            </a:pPr>
            <a:r>
              <a:rPr dirty="0"/>
              <a:t>function</a:t>
            </a:r>
            <a:r>
              <a:rPr dirty="0" spc="-85"/>
              <a:t> </a:t>
            </a:r>
            <a:r>
              <a:rPr dirty="0"/>
              <a:t>add(a,</a:t>
            </a:r>
            <a:r>
              <a:rPr dirty="0" spc="-100"/>
              <a:t> </a:t>
            </a:r>
            <a:r>
              <a:rPr dirty="0"/>
              <a:t>b)</a:t>
            </a:r>
            <a:r>
              <a:rPr dirty="0" spc="-80"/>
              <a:t> </a:t>
            </a:r>
            <a:r>
              <a:rPr dirty="0" spc="170"/>
              <a:t>{</a:t>
            </a:r>
          </a:p>
          <a:p>
            <a:pPr marL="504825" indent="-49212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504825" algn="l"/>
              </a:tabLst>
            </a:pPr>
            <a:r>
              <a:rPr dirty="0" spc="-20"/>
              <a:t>return</a:t>
            </a:r>
            <a:r>
              <a:rPr dirty="0"/>
              <a:t> a</a:t>
            </a:r>
            <a:r>
              <a:rPr dirty="0" spc="40"/>
              <a:t> </a:t>
            </a:r>
            <a:r>
              <a:rPr dirty="0" spc="265"/>
              <a:t>+</a:t>
            </a:r>
            <a:r>
              <a:rPr dirty="0"/>
              <a:t> </a:t>
            </a:r>
            <a:r>
              <a:rPr dirty="0" spc="-25"/>
              <a:t>b;</a:t>
            </a: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4965" algn="l"/>
              </a:tabLst>
            </a:pPr>
            <a:r>
              <a:rPr dirty="0" spc="170"/>
              <a:t>}</a:t>
            </a: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4965" algn="l"/>
              </a:tabLst>
            </a:pPr>
            <a:r>
              <a:rPr dirty="0" spc="-40"/>
              <a:t>alert(add(5, </a:t>
            </a:r>
            <a:r>
              <a:rPr dirty="0" spc="-20"/>
              <a:t>3));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459604" y="1978342"/>
            <a:ext cx="4010660" cy="134366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55600" marR="5080" indent="-342900">
              <a:lnSpc>
                <a:spcPct val="78900"/>
              </a:lnSpc>
              <a:spcBef>
                <a:spcPts val="710"/>
              </a:spcBef>
              <a:buClr>
                <a:srgbClr val="EB3C9F"/>
              </a:buClr>
              <a:buSzPct val="80434"/>
              <a:buFont typeface="Wingdings"/>
              <a:buChar char=""/>
              <a:tabLst>
                <a:tab pos="355600" algn="l"/>
              </a:tabLst>
            </a:pPr>
            <a:r>
              <a:rPr dirty="0" sz="2300" spc="-135">
                <a:solidFill>
                  <a:srgbClr val="B1126C"/>
                </a:solidFill>
                <a:latin typeface="Microsoft Sans Serif"/>
                <a:cs typeface="Microsoft Sans Serif"/>
              </a:rPr>
              <a:t>Can</a:t>
            </a:r>
            <a:r>
              <a:rPr dirty="0" sz="2300" spc="-2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0">
                <a:solidFill>
                  <a:srgbClr val="B1126C"/>
                </a:solidFill>
                <a:latin typeface="Microsoft Sans Serif"/>
                <a:cs typeface="Microsoft Sans Serif"/>
              </a:rPr>
              <a:t>change</a:t>
            </a:r>
            <a:r>
              <a:rPr dirty="0" sz="2300" spc="-4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0">
                <a:solidFill>
                  <a:srgbClr val="B1126C"/>
                </a:solidFill>
                <a:latin typeface="Microsoft Sans Serif"/>
                <a:cs typeface="Microsoft Sans Serif"/>
              </a:rPr>
              <a:t>webpage</a:t>
            </a:r>
            <a:r>
              <a:rPr dirty="0" sz="2300" spc="-5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40">
                <a:solidFill>
                  <a:srgbClr val="B1126C"/>
                </a:solidFill>
                <a:latin typeface="Microsoft Sans Serif"/>
                <a:cs typeface="Microsoft Sans Serif"/>
              </a:rPr>
              <a:t>content </a:t>
            </a:r>
            <a:r>
              <a:rPr dirty="0" sz="2300" spc="-10">
                <a:solidFill>
                  <a:srgbClr val="B1126C"/>
                </a:solidFill>
                <a:latin typeface="Microsoft Sans Serif"/>
                <a:cs typeface="Microsoft Sans Serif"/>
              </a:rPr>
              <a:t>dynamically.</a:t>
            </a:r>
            <a:endParaRPr sz="2300">
              <a:latin typeface="Microsoft Sans Serif"/>
              <a:cs typeface="Microsoft Sans Serif"/>
            </a:endParaRPr>
          </a:p>
          <a:p>
            <a:pPr marL="355600" marR="323215" indent="-342900">
              <a:lnSpc>
                <a:spcPct val="78900"/>
              </a:lnSpc>
              <a:spcBef>
                <a:spcPts val="1050"/>
              </a:spcBef>
              <a:buClr>
                <a:srgbClr val="EB3C9F"/>
              </a:buClr>
              <a:buSzPct val="80434"/>
              <a:buFont typeface="Wingdings"/>
              <a:buChar char=""/>
              <a:tabLst>
                <a:tab pos="355600" algn="l"/>
              </a:tabLst>
            </a:pPr>
            <a:r>
              <a:rPr dirty="0" sz="2300" spc="-114">
                <a:solidFill>
                  <a:srgbClr val="B1126C"/>
                </a:solidFill>
                <a:latin typeface="Microsoft Sans Serif"/>
                <a:cs typeface="Microsoft Sans Serif"/>
              </a:rPr>
              <a:t>Supports</a:t>
            </a:r>
            <a:r>
              <a:rPr dirty="0" sz="2300" spc="-4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85">
                <a:solidFill>
                  <a:srgbClr val="B1126C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2300" spc="-10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>
                <a:solidFill>
                  <a:srgbClr val="B1126C"/>
                </a:solidFill>
                <a:latin typeface="Microsoft Sans Serif"/>
                <a:cs typeface="Microsoft Sans Serif"/>
              </a:rPr>
              <a:t>and</a:t>
            </a:r>
            <a:r>
              <a:rPr dirty="0" sz="2300" spc="-6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30">
                <a:solidFill>
                  <a:srgbClr val="B1126C"/>
                </a:solidFill>
                <a:latin typeface="Microsoft Sans Serif"/>
                <a:cs typeface="Microsoft Sans Serif"/>
              </a:rPr>
              <a:t>user </a:t>
            </a:r>
            <a:r>
              <a:rPr dirty="0" sz="2300" spc="-10">
                <a:solidFill>
                  <a:srgbClr val="B1126C"/>
                </a:solidFill>
                <a:latin typeface="Microsoft Sans Serif"/>
                <a:cs typeface="Microsoft Sans Serif"/>
              </a:rPr>
              <a:t>interactions.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9575" y="3524186"/>
            <a:ext cx="4272026" cy="25194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0539" y="489330"/>
            <a:ext cx="607187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85">
                <a:solidFill>
                  <a:srgbClr val="9639CF"/>
                </a:solidFill>
              </a:rPr>
              <a:t>USES</a:t>
            </a:r>
            <a:r>
              <a:rPr dirty="0" spc="-100">
                <a:solidFill>
                  <a:srgbClr val="9639CF"/>
                </a:solidFill>
              </a:rPr>
              <a:t> </a:t>
            </a:r>
            <a:r>
              <a:rPr dirty="0" spc="-540">
                <a:solidFill>
                  <a:srgbClr val="9639CF"/>
                </a:solidFill>
              </a:rPr>
              <a:t>OF</a:t>
            </a:r>
            <a:r>
              <a:rPr dirty="0" spc="-25">
                <a:solidFill>
                  <a:srgbClr val="9639CF"/>
                </a:solidFill>
              </a:rPr>
              <a:t> </a:t>
            </a:r>
            <a:r>
              <a:rPr dirty="0" spc="-195">
                <a:solidFill>
                  <a:srgbClr val="9639CF"/>
                </a:solidFill>
              </a:rPr>
              <a:t>JAVASCRIPT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2292" y="1381823"/>
            <a:ext cx="7204709" cy="218122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25"/>
              </a:spcBef>
              <a:buClr>
                <a:srgbClr val="EB3C9F"/>
              </a:buClr>
              <a:buSzPct val="81250"/>
              <a:buFont typeface="Wingdings"/>
              <a:buChar char=""/>
              <a:tabLst>
                <a:tab pos="354965" algn="l"/>
              </a:tabLst>
            </a:pPr>
            <a:r>
              <a:rPr dirty="0" sz="2400" spc="-20">
                <a:solidFill>
                  <a:srgbClr val="404040"/>
                </a:solidFill>
                <a:latin typeface="Trebuchet MS"/>
                <a:cs typeface="Trebuchet MS"/>
              </a:rPr>
              <a:t>Validating</a:t>
            </a:r>
            <a:r>
              <a:rPr dirty="0" sz="24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forms</a:t>
            </a:r>
            <a:r>
              <a:rPr dirty="0" sz="24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2400">
                <a:solidFill>
                  <a:srgbClr val="EB3C9F"/>
                </a:solidFill>
                <a:latin typeface="Trebuchet MS"/>
                <a:cs typeface="Trebuchet MS"/>
              </a:rPr>
              <a:t>e.g.,</a:t>
            </a:r>
            <a:r>
              <a:rPr dirty="0" sz="2400" spc="-10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B3C9F"/>
                </a:solidFill>
                <a:latin typeface="Trebuchet MS"/>
                <a:cs typeface="Trebuchet MS"/>
              </a:rPr>
              <a:t>checking</a:t>
            </a:r>
            <a:r>
              <a:rPr dirty="0" sz="2400" spc="-35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B3C9F"/>
                </a:solidFill>
                <a:latin typeface="Trebuchet MS"/>
                <a:cs typeface="Trebuchet MS"/>
              </a:rPr>
              <a:t>email</a:t>
            </a:r>
            <a:r>
              <a:rPr dirty="0" sz="2400" spc="-60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EB3C9F"/>
                </a:solidFill>
                <a:latin typeface="Trebuchet MS"/>
                <a:cs typeface="Trebuchet MS"/>
              </a:rPr>
              <a:t>input</a:t>
            </a:r>
            <a:r>
              <a:rPr dirty="0" sz="2400" spc="-10">
                <a:solidFill>
                  <a:srgbClr val="404040"/>
                </a:solidFill>
                <a:latin typeface="Trebuchet MS"/>
                <a:cs typeface="Trebuchet MS"/>
              </a:rPr>
              <a:t>).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EB3C9F"/>
              </a:buClr>
              <a:buSzPct val="81250"/>
              <a:buFont typeface="Wingdings"/>
              <a:buChar char=""/>
              <a:tabLst>
                <a:tab pos="354965" algn="l"/>
              </a:tabLst>
            </a:pP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Creating</a:t>
            </a:r>
            <a:r>
              <a:rPr dirty="0" sz="24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animations</a:t>
            </a:r>
            <a:r>
              <a:rPr dirty="0" sz="24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4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visual</a:t>
            </a:r>
            <a:r>
              <a:rPr dirty="0" sz="24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rebuchet MS"/>
                <a:cs typeface="Trebuchet MS"/>
              </a:rPr>
              <a:t>effects.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EB3C9F"/>
              </a:buClr>
              <a:buSzPct val="81250"/>
              <a:buFont typeface="Wingdings"/>
              <a:buChar char=""/>
              <a:tabLst>
                <a:tab pos="354965" algn="l"/>
              </a:tabLst>
            </a:pP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Building</a:t>
            </a:r>
            <a:r>
              <a:rPr dirty="0" sz="24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interactive</a:t>
            </a:r>
            <a:r>
              <a:rPr dirty="0" sz="24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maps</a:t>
            </a:r>
            <a:r>
              <a:rPr dirty="0" sz="24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4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rebuchet MS"/>
                <a:cs typeface="Trebuchet MS"/>
              </a:rPr>
              <a:t>menus.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ts val="2715"/>
              </a:lnSpc>
              <a:spcBef>
                <a:spcPts val="725"/>
              </a:spcBef>
              <a:buClr>
                <a:srgbClr val="EB3C9F"/>
              </a:buClr>
              <a:buSzPct val="81250"/>
              <a:buFont typeface="Wingdings"/>
              <a:buChar char=""/>
              <a:tabLst>
                <a:tab pos="354965" algn="l"/>
              </a:tabLst>
            </a:pP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Powering</a:t>
            </a:r>
            <a:r>
              <a:rPr dirty="0" sz="24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modern</a:t>
            </a:r>
            <a:r>
              <a:rPr dirty="0" sz="24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dirty="0" sz="24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apps</a:t>
            </a:r>
            <a:r>
              <a:rPr dirty="0" sz="24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dirty="0" sz="24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B3C9F"/>
                </a:solidFill>
                <a:latin typeface="Trebuchet MS"/>
                <a:cs typeface="Trebuchet MS"/>
              </a:rPr>
              <a:t>Gmail,</a:t>
            </a:r>
            <a:r>
              <a:rPr dirty="0" sz="2400" spc="-75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EB3C9F"/>
                </a:solidFill>
                <a:latin typeface="Trebuchet MS"/>
                <a:cs typeface="Trebuchet MS"/>
              </a:rPr>
              <a:t>Facebook,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ts val="2715"/>
              </a:lnSpc>
            </a:pPr>
            <a:r>
              <a:rPr dirty="0" sz="2400" spc="-10">
                <a:solidFill>
                  <a:srgbClr val="EB3C9F"/>
                </a:solidFill>
                <a:latin typeface="Trebuchet MS"/>
                <a:cs typeface="Trebuchet MS"/>
              </a:rPr>
              <a:t>YouTube.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33761"/>
            <a:ext cx="7853426" cy="26242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5974" y="324802"/>
            <a:ext cx="7576184" cy="149288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555750" marR="5080" indent="-1543685">
              <a:lnSpc>
                <a:spcPct val="100400"/>
              </a:lnSpc>
              <a:spcBef>
                <a:spcPts val="85"/>
              </a:spcBef>
            </a:pPr>
            <a:r>
              <a:rPr dirty="0" spc="-455">
                <a:solidFill>
                  <a:srgbClr val="171717"/>
                </a:solidFill>
              </a:rPr>
              <a:t>COMPARISON:</a:t>
            </a:r>
            <a:r>
              <a:rPr dirty="0">
                <a:solidFill>
                  <a:srgbClr val="171717"/>
                </a:solidFill>
              </a:rPr>
              <a:t> </a:t>
            </a:r>
            <a:r>
              <a:rPr dirty="0" spc="-720">
                <a:solidFill>
                  <a:srgbClr val="171717"/>
                </a:solidFill>
              </a:rPr>
              <a:t>HTML</a:t>
            </a:r>
            <a:r>
              <a:rPr dirty="0" spc="5">
                <a:solidFill>
                  <a:srgbClr val="171717"/>
                </a:solidFill>
              </a:rPr>
              <a:t> </a:t>
            </a:r>
            <a:r>
              <a:rPr dirty="0" spc="-235">
                <a:solidFill>
                  <a:srgbClr val="171717"/>
                </a:solidFill>
              </a:rPr>
              <a:t>VS</a:t>
            </a:r>
            <a:r>
              <a:rPr dirty="0" spc="-40">
                <a:solidFill>
                  <a:srgbClr val="171717"/>
                </a:solidFill>
              </a:rPr>
              <a:t> </a:t>
            </a:r>
            <a:r>
              <a:rPr dirty="0" spc="-120">
                <a:solidFill>
                  <a:srgbClr val="171717"/>
                </a:solidFill>
              </a:rPr>
              <a:t>CSS </a:t>
            </a:r>
            <a:r>
              <a:rPr dirty="0" spc="-235">
                <a:solidFill>
                  <a:srgbClr val="171717"/>
                </a:solidFill>
              </a:rPr>
              <a:t>VS</a:t>
            </a:r>
            <a:r>
              <a:rPr dirty="0" spc="-65">
                <a:solidFill>
                  <a:srgbClr val="171717"/>
                </a:solidFill>
              </a:rPr>
              <a:t> </a:t>
            </a:r>
            <a:r>
              <a:rPr dirty="0" spc="-114">
                <a:solidFill>
                  <a:srgbClr val="171717"/>
                </a:solidFill>
              </a:rPr>
              <a:t>JAVASCRIPT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92" y="2446020"/>
            <a:ext cx="7743825" cy="3590925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97242" y="2439670"/>
          <a:ext cx="7835265" cy="358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2200910"/>
                <a:gridCol w="2200910"/>
                <a:gridCol w="2200910"/>
              </a:tblGrid>
              <a:tr h="1095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Feature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HTML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(Structure)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CSS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(Style)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885" marR="662305">
                        <a:lnSpc>
                          <a:spcPct val="10080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JavaScript (Interactivity)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Purpose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Defines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content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Adds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design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885" marR="833119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Makes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pages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dynamic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</a:tr>
              <a:tr h="6261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Example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35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&lt;h1&gt;Hello&lt;/h1&gt;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35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color:blue;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35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alert("Hi");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35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</a:tr>
              <a:tr h="7708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spc="-20">
                          <a:latin typeface="Trebuchet MS"/>
                          <a:cs typeface="Trebuchet MS"/>
                        </a:rPr>
                        <a:t>Role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Skeleton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spc="-20">
                          <a:latin typeface="Trebuchet MS"/>
                          <a:cs typeface="Trebuchet MS"/>
                        </a:rPr>
                        <a:t>Skin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Brain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010025"/>
            <a:ext cx="9149080" cy="2847975"/>
            <a:chOff x="0" y="4010025"/>
            <a:chExt cx="9149080" cy="2847975"/>
          </a:xfrm>
        </p:grpSpPr>
        <p:sp>
          <p:nvSpPr>
            <p:cNvPr id="3" name="object 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C9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4895786"/>
              <a:ext cx="8882126" cy="19622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52400" marR="5080" indent="-140335">
              <a:lnSpc>
                <a:spcPct val="101000"/>
              </a:lnSpc>
              <a:spcBef>
                <a:spcPts val="80"/>
              </a:spcBef>
            </a:pPr>
            <a:r>
              <a:rPr dirty="0" sz="4400" spc="-225">
                <a:solidFill>
                  <a:srgbClr val="9639CF"/>
                </a:solidFill>
              </a:rPr>
              <a:t>REAL-</a:t>
            </a:r>
            <a:r>
              <a:rPr dirty="0" sz="4400" spc="-480">
                <a:solidFill>
                  <a:srgbClr val="9639CF"/>
                </a:solidFill>
              </a:rPr>
              <a:t>TIME</a:t>
            </a:r>
            <a:r>
              <a:rPr dirty="0" sz="4400" spc="-10">
                <a:solidFill>
                  <a:srgbClr val="9639CF"/>
                </a:solidFill>
              </a:rPr>
              <a:t> </a:t>
            </a:r>
            <a:r>
              <a:rPr dirty="0" sz="4400" spc="-290">
                <a:solidFill>
                  <a:srgbClr val="9639CF"/>
                </a:solidFill>
              </a:rPr>
              <a:t>APPLICATIONS</a:t>
            </a:r>
            <a:r>
              <a:rPr dirty="0" sz="4400" spc="-10">
                <a:solidFill>
                  <a:srgbClr val="9639CF"/>
                </a:solidFill>
              </a:rPr>
              <a:t> </a:t>
            </a:r>
            <a:r>
              <a:rPr dirty="0" sz="4400" spc="-490">
                <a:solidFill>
                  <a:srgbClr val="9639CF"/>
                </a:solidFill>
              </a:rPr>
              <a:t>OF </a:t>
            </a:r>
            <a:r>
              <a:rPr dirty="0" sz="4400" spc="-505">
                <a:solidFill>
                  <a:srgbClr val="9639CF"/>
                </a:solidFill>
              </a:rPr>
              <a:t>HTML,</a:t>
            </a:r>
            <a:r>
              <a:rPr dirty="0" sz="4400" spc="-15">
                <a:solidFill>
                  <a:srgbClr val="9639CF"/>
                </a:solidFill>
              </a:rPr>
              <a:t> </a:t>
            </a:r>
            <a:r>
              <a:rPr dirty="0" sz="4400" spc="-130">
                <a:solidFill>
                  <a:srgbClr val="9639CF"/>
                </a:solidFill>
              </a:rPr>
              <a:t>CSS,</a:t>
            </a:r>
            <a:r>
              <a:rPr dirty="0" sz="4400" spc="-110">
                <a:solidFill>
                  <a:srgbClr val="9639CF"/>
                </a:solidFill>
              </a:rPr>
              <a:t> </a:t>
            </a:r>
            <a:r>
              <a:rPr dirty="0" sz="4400" spc="-305">
                <a:solidFill>
                  <a:srgbClr val="9639CF"/>
                </a:solidFill>
              </a:rPr>
              <a:t>AND</a:t>
            </a:r>
            <a:r>
              <a:rPr dirty="0" sz="4400" spc="-30">
                <a:solidFill>
                  <a:srgbClr val="9639CF"/>
                </a:solidFill>
              </a:rPr>
              <a:t> </a:t>
            </a:r>
            <a:r>
              <a:rPr dirty="0" sz="4400" spc="-160">
                <a:solidFill>
                  <a:srgbClr val="9639CF"/>
                </a:solidFill>
              </a:rPr>
              <a:t>JAVASCRIPT</a:t>
            </a:r>
            <a:endParaRPr sz="4400"/>
          </a:p>
        </p:txBody>
      </p:sp>
      <p:sp>
        <p:nvSpPr>
          <p:cNvPr id="6" name="object 6" descr=""/>
          <p:cNvSpPr txBox="1"/>
          <p:nvPr/>
        </p:nvSpPr>
        <p:spPr>
          <a:xfrm>
            <a:off x="756602" y="1954212"/>
            <a:ext cx="7040245" cy="2715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EB3C9F"/>
              </a:buClr>
              <a:buSzPct val="81250"/>
              <a:buFont typeface="Wingdings"/>
              <a:buChar char=""/>
              <a:tabLst>
                <a:tab pos="355600" algn="l"/>
              </a:tabLst>
            </a:pPr>
            <a:r>
              <a:rPr dirty="0" sz="2400" spc="-145">
                <a:solidFill>
                  <a:srgbClr val="0D0D0D"/>
                </a:solidFill>
                <a:latin typeface="Georgia"/>
                <a:cs typeface="Georgia"/>
              </a:rPr>
              <a:t>E-</a:t>
            </a:r>
            <a:r>
              <a:rPr dirty="0" cap="small" sz="2400" spc="254">
                <a:solidFill>
                  <a:srgbClr val="0D0D0D"/>
                </a:solidFill>
                <a:latin typeface="Georgia"/>
                <a:cs typeface="Georgia"/>
              </a:rPr>
              <a:t>commerce</a:t>
            </a:r>
            <a:r>
              <a:rPr dirty="0" sz="2400" spc="1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20">
                <a:solidFill>
                  <a:srgbClr val="0D0D0D"/>
                </a:solidFill>
                <a:latin typeface="Georgia"/>
                <a:cs typeface="Georgia"/>
              </a:rPr>
              <a:t>websites</a:t>
            </a:r>
            <a:r>
              <a:rPr dirty="0" sz="2400" spc="3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sz="2400" spc="135">
                <a:solidFill>
                  <a:srgbClr val="0D0D0D"/>
                </a:solidFill>
                <a:latin typeface="Georgia"/>
                <a:cs typeface="Georgia"/>
              </a:rPr>
              <a:t>(</a:t>
            </a:r>
            <a:r>
              <a:rPr dirty="0" sz="2400" spc="135">
                <a:solidFill>
                  <a:srgbClr val="EB3C9F"/>
                </a:solidFill>
                <a:latin typeface="Georgia"/>
                <a:cs typeface="Georgia"/>
              </a:rPr>
              <a:t>A</a:t>
            </a:r>
            <a:r>
              <a:rPr dirty="0" cap="small" sz="2400" spc="135">
                <a:solidFill>
                  <a:srgbClr val="EB3C9F"/>
                </a:solidFill>
                <a:latin typeface="Georgia"/>
                <a:cs typeface="Georgia"/>
              </a:rPr>
              <a:t>mazon</a:t>
            </a:r>
            <a:r>
              <a:rPr dirty="0" sz="2400" spc="135">
                <a:solidFill>
                  <a:srgbClr val="EB3C9F"/>
                </a:solidFill>
                <a:latin typeface="Georgia"/>
                <a:cs typeface="Georgia"/>
              </a:rPr>
              <a:t>,</a:t>
            </a:r>
            <a:r>
              <a:rPr dirty="0" sz="2400" spc="30">
                <a:solidFill>
                  <a:srgbClr val="EB3C9F"/>
                </a:solidFill>
                <a:latin typeface="Georgia"/>
                <a:cs typeface="Georgia"/>
              </a:rPr>
              <a:t> </a:t>
            </a:r>
            <a:r>
              <a:rPr dirty="0" sz="2400" spc="100">
                <a:solidFill>
                  <a:srgbClr val="EB3C9F"/>
                </a:solidFill>
                <a:latin typeface="Georgia"/>
                <a:cs typeface="Georgia"/>
              </a:rPr>
              <a:t>F</a:t>
            </a:r>
            <a:r>
              <a:rPr dirty="0" cap="small" sz="2400" spc="100">
                <a:solidFill>
                  <a:srgbClr val="EB3C9F"/>
                </a:solidFill>
                <a:latin typeface="Georgia"/>
                <a:cs typeface="Georgia"/>
              </a:rPr>
              <a:t>lipkart</a:t>
            </a:r>
            <a:r>
              <a:rPr dirty="0" sz="2400" spc="100">
                <a:solidFill>
                  <a:srgbClr val="0D0D0D"/>
                </a:solidFill>
                <a:latin typeface="Georgia"/>
                <a:cs typeface="Georgia"/>
              </a:rPr>
              <a:t>).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605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"/>
              <a:tabLst>
                <a:tab pos="355600" algn="l"/>
              </a:tabLst>
            </a:pPr>
            <a:r>
              <a:rPr dirty="0" sz="2400" spc="250">
                <a:solidFill>
                  <a:srgbClr val="0D0D0D"/>
                </a:solidFill>
                <a:latin typeface="Georgia"/>
                <a:cs typeface="Georgia"/>
              </a:rPr>
              <a:t>S</a:t>
            </a:r>
            <a:r>
              <a:rPr dirty="0" cap="small" sz="2400" spc="250">
                <a:solidFill>
                  <a:srgbClr val="0D0D0D"/>
                </a:solidFill>
                <a:latin typeface="Georgia"/>
                <a:cs typeface="Georgia"/>
              </a:rPr>
              <a:t>ocial</a:t>
            </a:r>
            <a:r>
              <a:rPr dirty="0" sz="2400" spc="3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114">
                <a:solidFill>
                  <a:srgbClr val="0D0D0D"/>
                </a:solidFill>
                <a:latin typeface="Georgia"/>
                <a:cs typeface="Georgia"/>
              </a:rPr>
              <a:t>media</a:t>
            </a:r>
            <a:r>
              <a:rPr dirty="0" sz="2400" spc="4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20">
                <a:solidFill>
                  <a:srgbClr val="0D0D0D"/>
                </a:solidFill>
                <a:latin typeface="Georgia"/>
                <a:cs typeface="Georgia"/>
              </a:rPr>
              <a:t>platforms</a:t>
            </a:r>
            <a:r>
              <a:rPr dirty="0" sz="2400" spc="4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sz="2400" spc="185">
                <a:solidFill>
                  <a:srgbClr val="0D0D0D"/>
                </a:solidFill>
                <a:latin typeface="Georgia"/>
                <a:cs typeface="Georgia"/>
              </a:rPr>
              <a:t>(</a:t>
            </a:r>
            <a:r>
              <a:rPr dirty="0" sz="2400" spc="185">
                <a:solidFill>
                  <a:srgbClr val="EB3C9F"/>
                </a:solidFill>
                <a:latin typeface="Georgia"/>
                <a:cs typeface="Georgia"/>
              </a:rPr>
              <a:t>F</a:t>
            </a:r>
            <a:r>
              <a:rPr dirty="0" cap="small" sz="2400" spc="185">
                <a:solidFill>
                  <a:srgbClr val="EB3C9F"/>
                </a:solidFill>
                <a:latin typeface="Georgia"/>
                <a:cs typeface="Georgia"/>
              </a:rPr>
              <a:t>acebook</a:t>
            </a:r>
            <a:r>
              <a:rPr dirty="0" sz="2400" spc="185">
                <a:solidFill>
                  <a:srgbClr val="EB3C9F"/>
                </a:solidFill>
                <a:latin typeface="Georgia"/>
                <a:cs typeface="Georgia"/>
              </a:rPr>
              <a:t>,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ts val="2605"/>
              </a:lnSpc>
            </a:pPr>
            <a:r>
              <a:rPr dirty="0" sz="2400" spc="105">
                <a:solidFill>
                  <a:srgbClr val="EB3C9F"/>
                </a:solidFill>
                <a:latin typeface="Georgia"/>
                <a:cs typeface="Georgia"/>
              </a:rPr>
              <a:t>I</a:t>
            </a:r>
            <a:r>
              <a:rPr dirty="0" cap="small" sz="2400" spc="105">
                <a:solidFill>
                  <a:srgbClr val="EB3C9F"/>
                </a:solidFill>
                <a:latin typeface="Georgia"/>
                <a:cs typeface="Georgia"/>
              </a:rPr>
              <a:t>nstagram</a:t>
            </a:r>
            <a:r>
              <a:rPr dirty="0" sz="2400" spc="105">
                <a:solidFill>
                  <a:srgbClr val="0D0D0D"/>
                </a:solidFill>
                <a:latin typeface="Georgia"/>
                <a:cs typeface="Georgia"/>
              </a:rPr>
              <a:t>).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"/>
              <a:tabLst>
                <a:tab pos="355600" algn="l"/>
              </a:tabLst>
            </a:pPr>
            <a:r>
              <a:rPr dirty="0" sz="2400" spc="175">
                <a:solidFill>
                  <a:srgbClr val="0D0D0D"/>
                </a:solidFill>
                <a:latin typeface="Georgia"/>
                <a:cs typeface="Georgia"/>
              </a:rPr>
              <a:t>O</a:t>
            </a:r>
            <a:r>
              <a:rPr dirty="0" cap="small" sz="2400" spc="175">
                <a:solidFill>
                  <a:srgbClr val="0D0D0D"/>
                </a:solidFill>
                <a:latin typeface="Georgia"/>
                <a:cs typeface="Georgia"/>
              </a:rPr>
              <a:t>nline</a:t>
            </a:r>
            <a:r>
              <a:rPr dirty="0" sz="2400" spc="2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10">
                <a:solidFill>
                  <a:srgbClr val="0D0D0D"/>
                </a:solidFill>
                <a:latin typeface="Georgia"/>
                <a:cs typeface="Georgia"/>
              </a:rPr>
              <a:t>forms</a:t>
            </a:r>
            <a:r>
              <a:rPr dirty="0" sz="2400" spc="210">
                <a:solidFill>
                  <a:srgbClr val="0D0D0D"/>
                </a:solidFill>
                <a:latin typeface="Georgia"/>
                <a:cs typeface="Georgia"/>
              </a:rPr>
              <a:t>,</a:t>
            </a:r>
            <a:r>
              <a:rPr dirty="0" sz="2400" spc="3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145">
                <a:solidFill>
                  <a:srgbClr val="0D0D0D"/>
                </a:solidFill>
                <a:latin typeface="Georgia"/>
                <a:cs typeface="Georgia"/>
              </a:rPr>
              <a:t>quizzes</a:t>
            </a:r>
            <a:r>
              <a:rPr dirty="0" sz="2400" spc="145">
                <a:solidFill>
                  <a:srgbClr val="0D0D0D"/>
                </a:solidFill>
                <a:latin typeface="Georgia"/>
                <a:cs typeface="Georgia"/>
              </a:rPr>
              <a:t>,</a:t>
            </a:r>
            <a:r>
              <a:rPr dirty="0" sz="2400" spc="3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04">
                <a:solidFill>
                  <a:srgbClr val="0D0D0D"/>
                </a:solidFill>
                <a:latin typeface="Georgia"/>
                <a:cs typeface="Georgia"/>
              </a:rPr>
              <a:t>and</a:t>
            </a:r>
            <a:r>
              <a:rPr dirty="0" sz="2400" spc="3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185">
                <a:solidFill>
                  <a:srgbClr val="0D0D0D"/>
                </a:solidFill>
                <a:latin typeface="Georgia"/>
                <a:cs typeface="Georgia"/>
              </a:rPr>
              <a:t>surveys</a:t>
            </a:r>
            <a:r>
              <a:rPr dirty="0" sz="2400" spc="185">
                <a:solidFill>
                  <a:srgbClr val="0D0D0D"/>
                </a:solidFill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355600" marR="1230630" indent="-343535">
              <a:lnSpc>
                <a:spcPts val="2330"/>
              </a:lnSpc>
              <a:spcBef>
                <a:spcPts val="960"/>
              </a:spcBef>
              <a:buClr>
                <a:srgbClr val="EB3C9F"/>
              </a:buClr>
              <a:buSzPct val="81250"/>
              <a:buFont typeface="Wingdings"/>
              <a:buChar char=""/>
              <a:tabLst>
                <a:tab pos="355600" algn="l"/>
              </a:tabLst>
            </a:pPr>
            <a:r>
              <a:rPr dirty="0" sz="2400" spc="145">
                <a:solidFill>
                  <a:srgbClr val="0D0D0D"/>
                </a:solidFill>
                <a:latin typeface="Georgia"/>
                <a:cs typeface="Georgia"/>
              </a:rPr>
              <a:t>I</a:t>
            </a:r>
            <a:r>
              <a:rPr dirty="0" cap="small" sz="2400" spc="145">
                <a:solidFill>
                  <a:srgbClr val="0D0D0D"/>
                </a:solidFill>
                <a:latin typeface="Georgia"/>
                <a:cs typeface="Georgia"/>
              </a:rPr>
              <a:t>nteractive</a:t>
            </a:r>
            <a:r>
              <a:rPr dirty="0" sz="2400" spc="3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54">
                <a:solidFill>
                  <a:srgbClr val="0D0D0D"/>
                </a:solidFill>
                <a:latin typeface="Georgia"/>
                <a:cs typeface="Georgia"/>
              </a:rPr>
              <a:t>dashboards</a:t>
            </a:r>
            <a:r>
              <a:rPr dirty="0" sz="2400" spc="5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00">
                <a:solidFill>
                  <a:srgbClr val="0D0D0D"/>
                </a:solidFill>
                <a:latin typeface="Georgia"/>
                <a:cs typeface="Georgia"/>
              </a:rPr>
              <a:t>and</a:t>
            </a:r>
            <a:r>
              <a:rPr dirty="0" sz="2400" spc="5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70">
                <a:solidFill>
                  <a:srgbClr val="0D0D0D"/>
                </a:solidFill>
                <a:latin typeface="Georgia"/>
                <a:cs typeface="Georgia"/>
              </a:rPr>
              <a:t>data</a:t>
            </a:r>
            <a:r>
              <a:rPr dirty="0" sz="2400" spc="7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114">
                <a:solidFill>
                  <a:srgbClr val="0D0D0D"/>
                </a:solidFill>
                <a:latin typeface="Georgia"/>
                <a:cs typeface="Georgia"/>
              </a:rPr>
              <a:t>visualization</a:t>
            </a:r>
            <a:r>
              <a:rPr dirty="0" sz="2400" spc="114">
                <a:solidFill>
                  <a:srgbClr val="0D0D0D"/>
                </a:solidFill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B3C9F"/>
              </a:buClr>
              <a:buSzPct val="81250"/>
              <a:buFont typeface="Wingdings"/>
              <a:buChar char=""/>
              <a:tabLst>
                <a:tab pos="355600" algn="l"/>
              </a:tabLst>
            </a:pPr>
            <a:r>
              <a:rPr dirty="0" sz="2400" spc="195">
                <a:solidFill>
                  <a:srgbClr val="0D0D0D"/>
                </a:solidFill>
                <a:latin typeface="Georgia"/>
                <a:cs typeface="Georgia"/>
              </a:rPr>
              <a:t>M</a:t>
            </a:r>
            <a:r>
              <a:rPr dirty="0" cap="small" sz="2400" spc="195">
                <a:solidFill>
                  <a:srgbClr val="0D0D0D"/>
                </a:solidFill>
                <a:latin typeface="Georgia"/>
                <a:cs typeface="Georgia"/>
              </a:rPr>
              <a:t>odern</a:t>
            </a:r>
            <a:r>
              <a:rPr dirty="0" sz="2400" spc="-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65">
                <a:solidFill>
                  <a:srgbClr val="0D0D0D"/>
                </a:solidFill>
                <a:latin typeface="Georgia"/>
                <a:cs typeface="Georgia"/>
              </a:rPr>
              <a:t>web</a:t>
            </a:r>
            <a:r>
              <a:rPr dirty="0" sz="2400" spc="4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85">
                <a:solidFill>
                  <a:srgbClr val="0D0D0D"/>
                </a:solidFill>
                <a:latin typeface="Georgia"/>
                <a:cs typeface="Georgia"/>
              </a:rPr>
              <a:t>apps</a:t>
            </a:r>
            <a:r>
              <a:rPr dirty="0" sz="2400" spc="3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sz="2400" spc="150">
                <a:solidFill>
                  <a:srgbClr val="0D0D0D"/>
                </a:solidFill>
                <a:latin typeface="Georgia"/>
                <a:cs typeface="Georgia"/>
              </a:rPr>
              <a:t>(</a:t>
            </a:r>
            <a:r>
              <a:rPr dirty="0" sz="2400" spc="150">
                <a:solidFill>
                  <a:srgbClr val="EB3C9F"/>
                </a:solidFill>
                <a:latin typeface="Georgia"/>
                <a:cs typeface="Georgia"/>
              </a:rPr>
              <a:t>R</a:t>
            </a:r>
            <a:r>
              <a:rPr dirty="0" cap="small" sz="2400" spc="150">
                <a:solidFill>
                  <a:srgbClr val="EB3C9F"/>
                </a:solidFill>
                <a:latin typeface="Georgia"/>
                <a:cs typeface="Georgia"/>
              </a:rPr>
              <a:t>eact</a:t>
            </a:r>
            <a:r>
              <a:rPr dirty="0" sz="2400" spc="150">
                <a:solidFill>
                  <a:srgbClr val="EB3C9F"/>
                </a:solidFill>
                <a:latin typeface="Georgia"/>
                <a:cs typeface="Georgia"/>
              </a:rPr>
              <a:t>,</a:t>
            </a:r>
            <a:r>
              <a:rPr dirty="0" sz="2400" spc="30">
                <a:solidFill>
                  <a:srgbClr val="EB3C9F"/>
                </a:solidFill>
                <a:latin typeface="Georgia"/>
                <a:cs typeface="Georgia"/>
              </a:rPr>
              <a:t> </a:t>
            </a:r>
            <a:r>
              <a:rPr dirty="0" sz="2400" spc="170">
                <a:solidFill>
                  <a:srgbClr val="EB3C9F"/>
                </a:solidFill>
                <a:latin typeface="Georgia"/>
                <a:cs typeface="Georgia"/>
              </a:rPr>
              <a:t>A</a:t>
            </a:r>
            <a:r>
              <a:rPr dirty="0" cap="small" sz="2400" spc="170">
                <a:solidFill>
                  <a:srgbClr val="EB3C9F"/>
                </a:solidFill>
                <a:latin typeface="Georgia"/>
                <a:cs typeface="Georgia"/>
              </a:rPr>
              <a:t>ngular</a:t>
            </a:r>
            <a:r>
              <a:rPr dirty="0" sz="2400" spc="170">
                <a:solidFill>
                  <a:srgbClr val="EB3C9F"/>
                </a:solidFill>
                <a:latin typeface="Georgia"/>
                <a:cs typeface="Georgia"/>
              </a:rPr>
              <a:t>,</a:t>
            </a:r>
            <a:r>
              <a:rPr dirty="0" sz="2400" spc="30">
                <a:solidFill>
                  <a:srgbClr val="EB3C9F"/>
                </a:solidFill>
                <a:latin typeface="Georgia"/>
                <a:cs typeface="Georgia"/>
              </a:rPr>
              <a:t> </a:t>
            </a:r>
            <a:r>
              <a:rPr dirty="0" sz="2400" spc="40">
                <a:solidFill>
                  <a:srgbClr val="EB3C9F"/>
                </a:solidFill>
                <a:latin typeface="Georgia"/>
                <a:cs typeface="Georgia"/>
              </a:rPr>
              <a:t>V</a:t>
            </a:r>
            <a:r>
              <a:rPr dirty="0" cap="small" sz="2400" spc="40">
                <a:solidFill>
                  <a:srgbClr val="EB3C9F"/>
                </a:solidFill>
                <a:latin typeface="Georgia"/>
                <a:cs typeface="Georgia"/>
              </a:rPr>
              <a:t>ue</a:t>
            </a:r>
            <a:r>
              <a:rPr dirty="0" sz="2400" spc="40">
                <a:solidFill>
                  <a:srgbClr val="0D0D0D"/>
                </a:solidFill>
                <a:latin typeface="Georgia"/>
                <a:cs typeface="Georgia"/>
              </a:rPr>
              <a:t>).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8986" rIns="0" bIns="0" rtlCol="0" vert="horz">
            <a:spAutoFit/>
          </a:bodyPr>
          <a:lstStyle/>
          <a:p>
            <a:pPr marL="2602865">
              <a:lnSpc>
                <a:spcPct val="100000"/>
              </a:lnSpc>
              <a:spcBef>
                <a:spcPts val="105"/>
              </a:spcBef>
            </a:pPr>
            <a:r>
              <a:rPr dirty="0" spc="-555"/>
              <a:t>CONCLUSION: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16572" y="1908111"/>
            <a:ext cx="6749415" cy="37261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5"/>
              </a:spcBef>
              <a:buClr>
                <a:srgbClr val="EB3C9F"/>
              </a:buClr>
              <a:buSzPct val="76562"/>
              <a:buAutoNum type="arabicParenR"/>
              <a:tabLst>
                <a:tab pos="354965" algn="l"/>
              </a:tabLst>
            </a:pPr>
            <a:r>
              <a:rPr dirty="0" sz="3200" spc="-470" b="1">
                <a:solidFill>
                  <a:srgbClr val="B1126C"/>
                </a:solidFill>
                <a:latin typeface="Times New Roman"/>
                <a:cs typeface="Times New Roman"/>
              </a:rPr>
              <a:t>HTML</a:t>
            </a:r>
            <a:r>
              <a:rPr dirty="0" sz="3200" spc="-50" b="1">
                <a:solidFill>
                  <a:srgbClr val="B1126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Microsoft Sans Serif"/>
                <a:cs typeface="Microsoft Sans Serif"/>
              </a:rPr>
              <a:t>→</a:t>
            </a:r>
            <a:r>
              <a:rPr dirty="0" sz="2600" spc="-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dirty="0" sz="26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rebuchet MS"/>
                <a:cs typeface="Trebuchet MS"/>
              </a:rPr>
              <a:t>structure.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EB3C9F"/>
              </a:buClr>
              <a:buFont typeface="Times New Roman"/>
              <a:buAutoNum type="arabicParenR"/>
            </a:pP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Clr>
                <a:srgbClr val="EB3C9F"/>
              </a:buClr>
              <a:buSzPct val="76562"/>
              <a:buAutoNum type="arabicParenR"/>
              <a:tabLst>
                <a:tab pos="354965" algn="l"/>
              </a:tabLst>
            </a:pPr>
            <a:r>
              <a:rPr dirty="0" sz="3200" spc="-140" b="1">
                <a:solidFill>
                  <a:srgbClr val="B1126C"/>
                </a:solidFill>
                <a:latin typeface="Times New Roman"/>
                <a:cs typeface="Times New Roman"/>
              </a:rPr>
              <a:t>CSS</a:t>
            </a:r>
            <a:r>
              <a:rPr dirty="0" sz="3200" spc="-65" b="1">
                <a:solidFill>
                  <a:srgbClr val="B1126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Microsoft Sans Serif"/>
                <a:cs typeface="Microsoft Sans Serif"/>
              </a:rPr>
              <a:t>→</a:t>
            </a:r>
            <a:r>
              <a:rPr dirty="0" sz="2600" spc="-10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Adds</a:t>
            </a:r>
            <a:r>
              <a:rPr dirty="0" sz="2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style</a:t>
            </a:r>
            <a:r>
              <a:rPr dirty="0" sz="26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6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rebuchet MS"/>
                <a:cs typeface="Trebuchet MS"/>
              </a:rPr>
              <a:t>design.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0"/>
              </a:spcBef>
              <a:buClr>
                <a:srgbClr val="EB3C9F"/>
              </a:buClr>
              <a:buFont typeface="Times New Roman"/>
              <a:buAutoNum type="arabicParenR"/>
            </a:pP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Clr>
                <a:srgbClr val="EB3C9F"/>
              </a:buClr>
              <a:buSzPct val="76562"/>
              <a:buAutoNum type="arabicParenR"/>
              <a:tabLst>
                <a:tab pos="354965" algn="l"/>
              </a:tabLst>
            </a:pPr>
            <a:r>
              <a:rPr dirty="0" sz="3200" spc="-155" b="1">
                <a:solidFill>
                  <a:srgbClr val="B1126C"/>
                </a:solidFill>
                <a:latin typeface="Times New Roman"/>
                <a:cs typeface="Times New Roman"/>
              </a:rPr>
              <a:t>JAVASCRIPT</a:t>
            </a:r>
            <a:r>
              <a:rPr dirty="0" sz="3200" spc="-20" b="1">
                <a:solidFill>
                  <a:srgbClr val="B1126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Microsoft Sans Serif"/>
                <a:cs typeface="Microsoft Sans Serif"/>
              </a:rPr>
              <a:t>→</a:t>
            </a:r>
            <a:r>
              <a:rPr dirty="0" sz="2600" spc="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Brings</a:t>
            </a:r>
            <a:r>
              <a:rPr dirty="0" sz="2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rebuchet MS"/>
                <a:cs typeface="Trebuchet MS"/>
              </a:rPr>
              <a:t>interactivity.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Clr>
                <a:srgbClr val="EB3C9F"/>
              </a:buClr>
              <a:buFont typeface="Times New Roman"/>
              <a:buAutoNum type="arabicParenR"/>
            </a:pP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ts val="3570"/>
              </a:lnSpc>
              <a:buClr>
                <a:srgbClr val="EB3C9F"/>
              </a:buClr>
              <a:buSzPct val="76562"/>
              <a:buAutoNum type="arabicParenR"/>
              <a:tabLst>
                <a:tab pos="354965" algn="l"/>
              </a:tabLst>
            </a:pPr>
            <a:r>
              <a:rPr dirty="0" sz="3200" spc="-280" b="1">
                <a:solidFill>
                  <a:srgbClr val="B1126C"/>
                </a:solidFill>
                <a:latin typeface="Times New Roman"/>
                <a:cs typeface="Times New Roman"/>
              </a:rPr>
              <a:t>TOGETHER</a:t>
            </a:r>
            <a:r>
              <a:rPr dirty="0" sz="3200" spc="-280" b="1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dirty="0" sz="3200" spc="-2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dirty="0" sz="26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dirty="0" sz="26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6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foundation</a:t>
            </a:r>
            <a:r>
              <a:rPr dirty="0" sz="26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2600">
              <a:latin typeface="Trebuchet MS"/>
              <a:cs typeface="Trebuchet MS"/>
            </a:endParaRPr>
          </a:p>
          <a:p>
            <a:pPr marL="355600">
              <a:lnSpc>
                <a:spcPts val="2850"/>
              </a:lnSpc>
            </a:pPr>
            <a:r>
              <a:rPr dirty="0" sz="2600" b="1">
                <a:solidFill>
                  <a:srgbClr val="404040"/>
                </a:solidFill>
                <a:latin typeface="Trebuchet MS"/>
                <a:cs typeface="Trebuchet MS"/>
              </a:rPr>
              <a:t>modern</a:t>
            </a:r>
            <a:r>
              <a:rPr dirty="0" sz="2600" spc="-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b="1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dirty="0" sz="2600" spc="-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spc="-10" b="1">
                <a:solidFill>
                  <a:srgbClr val="404040"/>
                </a:solidFill>
                <a:latin typeface="Trebuchet MS"/>
                <a:cs typeface="Trebuchet MS"/>
              </a:rPr>
              <a:t>development</a:t>
            </a:r>
            <a:r>
              <a:rPr dirty="0" sz="2600" spc="-1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875" y="1247775"/>
            <a:ext cx="4272026" cy="42625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6167755" cy="5720080"/>
            <a:chOff x="0" y="0"/>
            <a:chExt cx="6167755" cy="572008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838200" cy="5667375"/>
            </a:xfrm>
            <a:custGeom>
              <a:avLst/>
              <a:gdLst/>
              <a:ahLst/>
              <a:cxnLst/>
              <a:rect l="l" t="t" r="r" b="b"/>
              <a:pathLst>
                <a:path w="838200" h="5667375">
                  <a:moveTo>
                    <a:pt x="838200" y="0"/>
                  </a:moveTo>
                  <a:lnTo>
                    <a:pt x="0" y="0"/>
                  </a:lnTo>
                  <a:lnTo>
                    <a:pt x="0" y="566737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EB3C9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2200211"/>
              <a:ext cx="5491226" cy="35195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2082800" marR="5080" indent="269875">
              <a:lnSpc>
                <a:spcPct val="101000"/>
              </a:lnSpc>
              <a:spcBef>
                <a:spcPts val="80"/>
              </a:spcBef>
            </a:pPr>
            <a:r>
              <a:rPr dirty="0" sz="4400" spc="-505">
                <a:solidFill>
                  <a:srgbClr val="001F5F"/>
                </a:solidFill>
              </a:rPr>
              <a:t>INTRODUCTION</a:t>
            </a:r>
            <a:r>
              <a:rPr dirty="0" sz="4400">
                <a:solidFill>
                  <a:srgbClr val="001F5F"/>
                </a:solidFill>
              </a:rPr>
              <a:t> </a:t>
            </a:r>
            <a:r>
              <a:rPr dirty="0" sz="4400" spc="-570">
                <a:solidFill>
                  <a:srgbClr val="001F5F"/>
                </a:solidFill>
              </a:rPr>
              <a:t>TO </a:t>
            </a:r>
            <a:r>
              <a:rPr dirty="0" sz="4400" spc="-420">
                <a:solidFill>
                  <a:srgbClr val="001F5F"/>
                </a:solidFill>
              </a:rPr>
              <a:t>WEB</a:t>
            </a:r>
            <a:r>
              <a:rPr dirty="0" sz="4400" spc="10">
                <a:solidFill>
                  <a:srgbClr val="001F5F"/>
                </a:solidFill>
              </a:rPr>
              <a:t> </a:t>
            </a:r>
            <a:r>
              <a:rPr dirty="0" sz="4400" spc="-455">
                <a:solidFill>
                  <a:srgbClr val="001F5F"/>
                </a:solidFill>
              </a:rPr>
              <a:t>DEVELOPMENT</a:t>
            </a:r>
            <a:endParaRPr sz="4400"/>
          </a:p>
        </p:txBody>
      </p:sp>
      <p:sp>
        <p:nvSpPr>
          <p:cNvPr id="6" name="object 6" descr=""/>
          <p:cNvSpPr txBox="1"/>
          <p:nvPr/>
        </p:nvSpPr>
        <p:spPr>
          <a:xfrm>
            <a:off x="6508368" y="2317721"/>
            <a:ext cx="2808605" cy="295275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3200" spc="-254" b="1">
                <a:solidFill>
                  <a:srgbClr val="B1126C"/>
                </a:solidFill>
                <a:latin typeface="Arial"/>
                <a:cs typeface="Arial"/>
              </a:rPr>
              <a:t>HTML,</a:t>
            </a:r>
            <a:r>
              <a:rPr dirty="0" sz="3200" spc="-125" b="1">
                <a:solidFill>
                  <a:srgbClr val="B1126C"/>
                </a:solidFill>
                <a:latin typeface="Arial"/>
                <a:cs typeface="Arial"/>
              </a:rPr>
              <a:t> </a:t>
            </a:r>
            <a:r>
              <a:rPr dirty="0" sz="3200" spc="-305" b="1">
                <a:solidFill>
                  <a:srgbClr val="B1126C"/>
                </a:solidFill>
                <a:latin typeface="Arial"/>
                <a:cs typeface="Arial"/>
              </a:rPr>
              <a:t>CSS,</a:t>
            </a:r>
            <a:r>
              <a:rPr dirty="0" sz="3200" spc="-125" b="1">
                <a:solidFill>
                  <a:srgbClr val="B1126C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B1126C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algn="ctr" marL="92710">
              <a:lnSpc>
                <a:spcPct val="100000"/>
              </a:lnSpc>
              <a:spcBef>
                <a:spcPts val="965"/>
              </a:spcBef>
            </a:pPr>
            <a:r>
              <a:rPr dirty="0" sz="3200" spc="-135" b="1">
                <a:solidFill>
                  <a:srgbClr val="B1126C"/>
                </a:solidFill>
                <a:latin typeface="Arial"/>
                <a:cs typeface="Arial"/>
              </a:rPr>
              <a:t>JavaScript</a:t>
            </a:r>
            <a:endParaRPr sz="3200">
              <a:latin typeface="Arial"/>
              <a:cs typeface="Arial"/>
            </a:endParaRPr>
          </a:p>
          <a:p>
            <a:pPr marL="546100" marR="542290" indent="-327660">
              <a:lnSpc>
                <a:spcPts val="5260"/>
              </a:lnSpc>
              <a:spcBef>
                <a:spcPts val="3015"/>
              </a:spcBef>
            </a:pPr>
            <a:r>
              <a:rPr dirty="0" sz="4400" spc="-585" b="1" i="1">
                <a:latin typeface="Times New Roman"/>
                <a:cs typeface="Times New Roman"/>
              </a:rPr>
              <a:t>Presented</a:t>
            </a:r>
            <a:r>
              <a:rPr dirty="0" sz="4400" spc="-295" b="1" i="1">
                <a:latin typeface="Times New Roman"/>
                <a:cs typeface="Times New Roman"/>
              </a:rPr>
              <a:t> </a:t>
            </a:r>
            <a:r>
              <a:rPr dirty="0" sz="4400" spc="-880" b="1" i="1">
                <a:latin typeface="Times New Roman"/>
                <a:cs typeface="Times New Roman"/>
              </a:rPr>
              <a:t>by </a:t>
            </a:r>
            <a:r>
              <a:rPr dirty="0" sz="4400" spc="-350" b="1" i="1">
                <a:latin typeface="Times New Roman"/>
                <a:cs typeface="Times New Roman"/>
              </a:rPr>
              <a:t>Swathi.S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010025"/>
            <a:ext cx="8601075" cy="2847975"/>
            <a:chOff x="0" y="4010025"/>
            <a:chExt cx="8601075" cy="2847975"/>
          </a:xfrm>
        </p:grpSpPr>
        <p:sp>
          <p:nvSpPr>
            <p:cNvPr id="3" name="object 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C9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5" y="4467225"/>
              <a:ext cx="8210550" cy="1943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8960" y="330263"/>
            <a:ext cx="5713730" cy="149288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 indent="371475">
              <a:lnSpc>
                <a:spcPct val="100400"/>
              </a:lnSpc>
              <a:spcBef>
                <a:spcPts val="85"/>
              </a:spcBef>
              <a:tabLst>
                <a:tab pos="1574800" algn="l"/>
              </a:tabLst>
            </a:pPr>
            <a:r>
              <a:rPr dirty="0" spc="-570">
                <a:solidFill>
                  <a:srgbClr val="9639CF"/>
                </a:solidFill>
              </a:rPr>
              <a:t>INTRODUCTION</a:t>
            </a:r>
            <a:r>
              <a:rPr dirty="0" spc="90">
                <a:solidFill>
                  <a:srgbClr val="9639CF"/>
                </a:solidFill>
              </a:rPr>
              <a:t> </a:t>
            </a:r>
            <a:r>
              <a:rPr dirty="0" spc="-620">
                <a:solidFill>
                  <a:srgbClr val="9639CF"/>
                </a:solidFill>
              </a:rPr>
              <a:t>TO </a:t>
            </a:r>
            <a:r>
              <a:rPr dirty="0" spc="-465">
                <a:solidFill>
                  <a:srgbClr val="9639CF"/>
                </a:solidFill>
              </a:rPr>
              <a:t>WEB</a:t>
            </a:r>
            <a:r>
              <a:rPr dirty="0">
                <a:solidFill>
                  <a:srgbClr val="9639CF"/>
                </a:solidFill>
              </a:rPr>
              <a:t>	</a:t>
            </a:r>
            <a:r>
              <a:rPr dirty="0" spc="-495">
                <a:solidFill>
                  <a:srgbClr val="9639CF"/>
                </a:solidFill>
              </a:rPr>
              <a:t>DEVELOPMENT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06094" y="2117089"/>
            <a:ext cx="8067675" cy="1861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 spc="-110">
                <a:latin typeface="Microsoft Sans Serif"/>
                <a:cs typeface="Microsoft Sans Serif"/>
              </a:rPr>
              <a:t>Web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development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165">
                <a:latin typeface="Microsoft Sans Serif"/>
                <a:cs typeface="Microsoft Sans Serif"/>
              </a:rPr>
              <a:t>means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building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and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maintaining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websites.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It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315">
                <a:latin typeface="Microsoft Sans Serif"/>
                <a:cs typeface="Microsoft Sans Serif"/>
              </a:rPr>
              <a:t>uses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three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main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technologies: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b="1">
                <a:solidFill>
                  <a:srgbClr val="006FC0"/>
                </a:solidFill>
                <a:latin typeface="Arial"/>
                <a:cs typeface="Arial"/>
              </a:rPr>
              <a:t>HTML,</a:t>
            </a:r>
            <a:r>
              <a:rPr dirty="0" sz="2400" spc="-3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006FC0"/>
                </a:solidFill>
                <a:latin typeface="Arial"/>
                <a:cs typeface="Arial"/>
              </a:rPr>
              <a:t>CSS,</a:t>
            </a:r>
            <a:r>
              <a:rPr dirty="0" sz="2400" spc="-4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Arial"/>
                <a:cs typeface="Arial"/>
              </a:rPr>
              <a:t>JavaScript</a:t>
            </a:r>
            <a:r>
              <a:rPr dirty="0" sz="2400" spc="-10">
                <a:solidFill>
                  <a:srgbClr val="006FC0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ts val="2865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20" b="1">
                <a:solidFill>
                  <a:srgbClr val="001F5F"/>
                </a:solidFill>
                <a:latin typeface="Arial"/>
                <a:cs typeface="Arial"/>
              </a:rPr>
              <a:t>HTML</a:t>
            </a:r>
            <a:r>
              <a:rPr dirty="0" sz="2400" spc="-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provides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the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structure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of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webpage.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 spc="-375" b="1">
                <a:solidFill>
                  <a:srgbClr val="001F5F"/>
                </a:solidFill>
                <a:latin typeface="Arial"/>
                <a:cs typeface="Arial"/>
              </a:rPr>
              <a:t>CSS</a:t>
            </a:r>
            <a:r>
              <a:rPr dirty="0" sz="2400" spc="-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adds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style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and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design.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30" b="1">
                <a:solidFill>
                  <a:srgbClr val="001F5F"/>
                </a:solidFill>
                <a:latin typeface="Arial"/>
                <a:cs typeface="Arial"/>
              </a:rPr>
              <a:t>JavaScript</a:t>
            </a:r>
            <a:r>
              <a:rPr dirty="0" sz="2400" spc="-1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makes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the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40">
                <a:latin typeface="Microsoft Sans Serif"/>
                <a:cs typeface="Microsoft Sans Serif"/>
              </a:rPr>
              <a:t>interactive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and</a:t>
            </a:r>
            <a:r>
              <a:rPr dirty="0" sz="2400" spc="-13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dynamic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page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4354" y="614743"/>
            <a:ext cx="376809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15">
                <a:solidFill>
                  <a:srgbClr val="9639CF"/>
                </a:solidFill>
              </a:rPr>
              <a:t>HTML</a:t>
            </a:r>
            <a:r>
              <a:rPr dirty="0" spc="10">
                <a:solidFill>
                  <a:srgbClr val="9639CF"/>
                </a:solidFill>
              </a:rPr>
              <a:t> </a:t>
            </a:r>
            <a:r>
              <a:rPr dirty="0" spc="-145">
                <a:solidFill>
                  <a:srgbClr val="9639CF"/>
                </a:solidFill>
              </a:rPr>
              <a:t>BASICS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14032" y="1727580"/>
            <a:ext cx="5166995" cy="41332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1247140" indent="-351790">
              <a:lnSpc>
                <a:spcPts val="3829"/>
              </a:lnSpc>
              <a:spcBef>
                <a:spcPts val="265"/>
              </a:spcBef>
              <a:buSzPct val="95312"/>
              <a:buFont typeface="Wingdings"/>
              <a:buChar char=""/>
              <a:tabLst>
                <a:tab pos="355600" algn="l"/>
                <a:tab pos="373380" algn="l"/>
              </a:tabLst>
            </a:pPr>
            <a:r>
              <a:rPr dirty="0" sz="3200" b="1">
                <a:solidFill>
                  <a:srgbClr val="171717"/>
                </a:solidFill>
                <a:latin typeface="Times New Roman"/>
                <a:cs typeface="Times New Roman"/>
              </a:rPr>
              <a:t>HTML</a:t>
            </a:r>
            <a:r>
              <a:rPr dirty="0" sz="3200" spc="-40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71717"/>
                </a:solidFill>
                <a:latin typeface="Times New Roman"/>
                <a:cs typeface="Times New Roman"/>
              </a:rPr>
              <a:t>=</a:t>
            </a:r>
            <a:r>
              <a:rPr dirty="0" sz="3200" spc="-45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161E21"/>
                </a:solidFill>
                <a:latin typeface="Times New Roman"/>
                <a:cs typeface="Times New Roman"/>
              </a:rPr>
              <a:t>HyperText </a:t>
            </a:r>
            <a:r>
              <a:rPr dirty="0" sz="3200" b="1">
                <a:solidFill>
                  <a:srgbClr val="161E21"/>
                </a:solidFill>
                <a:latin typeface="Times New Roman"/>
                <a:cs typeface="Times New Roman"/>
              </a:rPr>
              <a:t>Markup</a:t>
            </a:r>
            <a:r>
              <a:rPr dirty="0" sz="3200" spc="-120" b="1">
                <a:solidFill>
                  <a:srgbClr val="161E21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161E21"/>
                </a:solidFill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355600" marR="684530" indent="-351790">
              <a:lnSpc>
                <a:spcPts val="3829"/>
              </a:lnSpc>
              <a:spcBef>
                <a:spcPts val="75"/>
              </a:spcBef>
              <a:buSzPct val="95312"/>
              <a:buFont typeface="Wingdings"/>
              <a:buChar char=""/>
              <a:tabLst>
                <a:tab pos="355600" algn="l"/>
                <a:tab pos="373380" algn="l"/>
              </a:tabLst>
            </a:pP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backbone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web </a:t>
            </a:r>
            <a:r>
              <a:rPr dirty="0" sz="3200" spc="-10">
                <a:latin typeface="Times New Roman"/>
                <a:cs typeface="Times New Roman"/>
              </a:rPr>
              <a:t>pages.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51790">
              <a:lnSpc>
                <a:spcPts val="3829"/>
              </a:lnSpc>
              <a:buSzPct val="95312"/>
              <a:buFont typeface="Wingdings"/>
              <a:buChar char=""/>
              <a:tabLst>
                <a:tab pos="355600" algn="l"/>
                <a:tab pos="373380" algn="l"/>
              </a:tabLst>
            </a:pPr>
            <a:r>
              <a:rPr dirty="0" sz="3200">
                <a:latin typeface="Times New Roman"/>
                <a:cs typeface="Times New Roman"/>
              </a:rPr>
              <a:t>Defines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structure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content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webpage.</a:t>
            </a:r>
            <a:endParaRPr sz="3200">
              <a:latin typeface="Times New Roman"/>
              <a:cs typeface="Times New Roman"/>
            </a:endParaRPr>
          </a:p>
          <a:p>
            <a:pPr marL="374015" indent="-369570">
              <a:lnSpc>
                <a:spcPts val="4305"/>
              </a:lnSpc>
              <a:buSzPct val="95312"/>
              <a:buFont typeface="Wingdings"/>
              <a:buChar char=""/>
              <a:tabLst>
                <a:tab pos="374015" algn="l"/>
              </a:tabLst>
            </a:pPr>
            <a:r>
              <a:rPr dirty="0" sz="3200">
                <a:latin typeface="Times New Roman"/>
                <a:cs typeface="Times New Roman"/>
              </a:rPr>
              <a:t>Uses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tags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like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950" spc="-275" b="1">
                <a:solidFill>
                  <a:srgbClr val="006FC0"/>
                </a:solidFill>
                <a:latin typeface="Arial"/>
                <a:cs typeface="Arial"/>
              </a:rPr>
              <a:t>&lt;p&gt;</a:t>
            </a:r>
            <a:r>
              <a:rPr dirty="0" sz="3200" spc="-275" b="1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dirty="0" sz="3200" spc="-10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3950" spc="-380" b="1">
                <a:solidFill>
                  <a:srgbClr val="006FC0"/>
                </a:solidFill>
                <a:latin typeface="Arial"/>
                <a:cs typeface="Arial"/>
              </a:rPr>
              <a:t>&lt;h1&gt;</a:t>
            </a:r>
            <a:r>
              <a:rPr dirty="0" sz="3200" spc="-380" b="1">
                <a:solidFill>
                  <a:srgbClr val="006FC0"/>
                </a:solidFill>
                <a:latin typeface="Arial"/>
                <a:cs typeface="Arial"/>
              </a:rPr>
              <a:t>,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5"/>
              </a:spcBef>
            </a:pPr>
            <a:r>
              <a:rPr dirty="0" sz="3950" spc="-505" b="1">
                <a:solidFill>
                  <a:srgbClr val="006FC0"/>
                </a:solidFill>
                <a:latin typeface="Arial"/>
                <a:cs typeface="Arial"/>
              </a:rPr>
              <a:t>&lt;img&gt;</a:t>
            </a:r>
            <a:r>
              <a:rPr dirty="0" sz="3200" spc="-505" b="1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dirty="0" sz="3200" spc="-8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3950" spc="-220" b="1">
                <a:solidFill>
                  <a:srgbClr val="006FC0"/>
                </a:solidFill>
                <a:latin typeface="Arial"/>
                <a:cs typeface="Arial"/>
              </a:rPr>
              <a:t>&lt;a&gt;</a:t>
            </a:r>
            <a:r>
              <a:rPr dirty="0" sz="3200" spc="-220" b="1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dirty="0" sz="3200" spc="-5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3200" spc="-670" b="1">
                <a:solidFill>
                  <a:srgbClr val="006FC0"/>
                </a:solidFill>
                <a:latin typeface="Arial"/>
                <a:cs typeface="Arial"/>
              </a:rPr>
              <a:t>etc.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0" y="1838325"/>
            <a:ext cx="3519551" cy="34814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780" y="209186"/>
            <a:ext cx="4988560" cy="79756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050" spc="-695" i="1">
                <a:solidFill>
                  <a:srgbClr val="9639CF"/>
                </a:solidFill>
                <a:latin typeface="Times New Roman"/>
                <a:cs typeface="Times New Roman"/>
              </a:rPr>
              <a:t>HTML</a:t>
            </a:r>
            <a:r>
              <a:rPr dirty="0" sz="5050" spc="-65" i="1">
                <a:solidFill>
                  <a:srgbClr val="9639CF"/>
                </a:solidFill>
                <a:latin typeface="Times New Roman"/>
                <a:cs typeface="Times New Roman"/>
              </a:rPr>
              <a:t> </a:t>
            </a:r>
            <a:r>
              <a:rPr dirty="0" sz="5050" spc="-455" i="1">
                <a:solidFill>
                  <a:srgbClr val="9639CF"/>
                </a:solidFill>
                <a:latin typeface="Times New Roman"/>
                <a:cs typeface="Times New Roman"/>
              </a:rPr>
              <a:t>STRUCTURE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76605" y="1496123"/>
            <a:ext cx="2915920" cy="423227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solidFill>
                  <a:srgbClr val="0D0D0D"/>
                </a:solidFill>
                <a:latin typeface="Calibri"/>
                <a:cs typeface="Calibri"/>
              </a:rPr>
              <a:t>&lt;!DOCTYPE</a:t>
            </a:r>
            <a:r>
              <a:rPr dirty="0" sz="20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Calibri"/>
                <a:cs typeface="Calibri"/>
              </a:rPr>
              <a:t>html&gt;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&lt;head&gt;</a:t>
            </a:r>
            <a:endParaRPr sz="2000">
              <a:latin typeface="Calibri"/>
              <a:cs typeface="Calibri"/>
            </a:endParaRPr>
          </a:p>
          <a:p>
            <a:pPr marL="355600" marR="931544" indent="-343535">
              <a:lnSpc>
                <a:spcPts val="1950"/>
              </a:lnSpc>
              <a:spcBef>
                <a:spcPts val="969"/>
              </a:spcBef>
              <a:buFont typeface="Wingdings"/>
              <a:buChar char=""/>
              <a:tabLst>
                <a:tab pos="355600" algn="l"/>
                <a:tab pos="469900" algn="l"/>
              </a:tabLst>
            </a:pPr>
            <a:r>
              <a:rPr dirty="0" sz="1550">
                <a:solidFill>
                  <a:srgbClr val="EB3C9F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D0D0D"/>
                </a:solidFill>
                <a:latin typeface="Calibri"/>
                <a:cs typeface="Calibri"/>
              </a:rPr>
              <a:t>&lt;title&gt;My</a:t>
            </a:r>
            <a:r>
              <a:rPr dirty="0" sz="20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Calibri"/>
                <a:cs typeface="Calibri"/>
              </a:rPr>
              <a:t>First </a:t>
            </a: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Page&lt;/title&gt;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&lt;/head&gt;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469900" algn="l"/>
              </a:tabLst>
            </a:pPr>
            <a:r>
              <a:rPr dirty="0" sz="2000">
                <a:solidFill>
                  <a:srgbClr val="0D0D0D"/>
                </a:solidFill>
                <a:latin typeface="Calibri"/>
                <a:cs typeface="Calibri"/>
              </a:rPr>
              <a:t>&lt;h1&gt;Hello</a:t>
            </a:r>
            <a:r>
              <a:rPr dirty="0" sz="20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World!&lt;/h1&gt;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175"/>
              </a:lnSpc>
              <a:spcBef>
                <a:spcPts val="53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469900" algn="l"/>
              </a:tabLst>
            </a:pPr>
            <a:r>
              <a:rPr dirty="0" sz="2000">
                <a:solidFill>
                  <a:srgbClr val="0D0D0D"/>
                </a:solidFill>
                <a:latin typeface="Calibri"/>
                <a:cs typeface="Calibri"/>
              </a:rPr>
              <a:t>&lt;p&gt;This</a:t>
            </a:r>
            <a:r>
              <a:rPr dirty="0" sz="20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dirty="0" sz="20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75"/>
              </a:lnSpc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paragraph.&lt;/p&gt;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45965" y="1335722"/>
            <a:ext cx="4884420" cy="2528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4965" indent="-342265">
              <a:lnSpc>
                <a:spcPts val="3290"/>
              </a:lnSpc>
              <a:spcBef>
                <a:spcPts val="125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A</a:t>
            </a:r>
            <a:r>
              <a:rPr dirty="0" sz="2750" spc="-10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60">
                <a:solidFill>
                  <a:srgbClr val="B1126C"/>
                </a:solidFill>
                <a:latin typeface="Microsoft Sans Serif"/>
                <a:cs typeface="Microsoft Sans Serif"/>
              </a:rPr>
              <a:t>basic</a:t>
            </a:r>
            <a:r>
              <a:rPr dirty="0" sz="2750" spc="-3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B1126C"/>
                </a:solidFill>
                <a:latin typeface="Microsoft Sans Serif"/>
                <a:cs typeface="Microsoft Sans Serif"/>
              </a:rPr>
              <a:t>HTML</a:t>
            </a:r>
            <a:r>
              <a:rPr dirty="0" sz="2400" spc="-7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35">
                <a:solidFill>
                  <a:srgbClr val="B1126C"/>
                </a:solidFill>
                <a:latin typeface="Microsoft Sans Serif"/>
                <a:cs typeface="Microsoft Sans Serif"/>
              </a:rPr>
              <a:t>page</a:t>
            </a:r>
            <a:r>
              <a:rPr dirty="0" sz="2750" spc="-7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0">
                <a:solidFill>
                  <a:srgbClr val="B1126C"/>
                </a:solidFill>
                <a:latin typeface="Microsoft Sans Serif"/>
                <a:cs typeface="Microsoft Sans Serif"/>
              </a:rPr>
              <a:t>starts</a:t>
            </a:r>
            <a:r>
              <a:rPr dirty="0" sz="2750" spc="-20">
                <a:solidFill>
                  <a:srgbClr val="B1126C"/>
                </a:solidFill>
                <a:latin typeface="Microsoft Sans Serif"/>
                <a:cs typeface="Microsoft Sans Serif"/>
              </a:rPr>
              <a:t> with</a:t>
            </a:r>
            <a:endParaRPr sz="2750">
              <a:latin typeface="Microsoft Sans Serif"/>
              <a:cs typeface="Microsoft Sans Serif"/>
            </a:endParaRPr>
          </a:p>
          <a:p>
            <a:pPr marL="355600">
              <a:lnSpc>
                <a:spcPts val="2870"/>
              </a:lnSpc>
            </a:pPr>
            <a:r>
              <a:rPr dirty="0" sz="2400" spc="-130">
                <a:solidFill>
                  <a:srgbClr val="006FC0"/>
                </a:solidFill>
                <a:latin typeface="Microsoft Sans Serif"/>
                <a:cs typeface="Microsoft Sans Serif"/>
              </a:rPr>
              <a:t>&lt;!DOCTYPE</a:t>
            </a:r>
            <a:r>
              <a:rPr dirty="0" sz="2400" spc="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Microsoft Sans Serif"/>
                <a:cs typeface="Microsoft Sans Serif"/>
              </a:rPr>
              <a:t>html</a:t>
            </a:r>
            <a:r>
              <a:rPr dirty="0" sz="2000" spc="-10">
                <a:solidFill>
                  <a:srgbClr val="006FC0"/>
                </a:solidFill>
                <a:latin typeface="Microsoft Sans Serif"/>
                <a:cs typeface="Microsoft Sans Serif"/>
              </a:rPr>
              <a:t>&gt;</a:t>
            </a:r>
            <a:r>
              <a:rPr dirty="0" sz="1550" spc="-10">
                <a:solidFill>
                  <a:srgbClr val="006FC0"/>
                </a:solidFill>
                <a:latin typeface="Microsoft Sans Serif"/>
                <a:cs typeface="Microsoft Sans Serif"/>
              </a:rPr>
              <a:t>.</a:t>
            </a:r>
            <a:endParaRPr sz="1550">
              <a:latin typeface="Microsoft Sans Serif"/>
              <a:cs typeface="Microsoft Sans Serif"/>
            </a:endParaRPr>
          </a:p>
          <a:p>
            <a:pPr marL="355600" marR="5080" indent="-343535">
              <a:lnSpc>
                <a:spcPts val="3379"/>
              </a:lnSpc>
              <a:spcBef>
                <a:spcPts val="12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750" spc="-50">
                <a:solidFill>
                  <a:srgbClr val="006FC0"/>
                </a:solidFill>
                <a:latin typeface="Microsoft Sans Serif"/>
                <a:cs typeface="Microsoft Sans Serif"/>
              </a:rPr>
              <a:t>&lt;head&gt;</a:t>
            </a:r>
            <a:r>
              <a:rPr dirty="0" sz="2750" spc="-2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10">
                <a:solidFill>
                  <a:srgbClr val="B1126C"/>
                </a:solidFill>
                <a:latin typeface="Microsoft Sans Serif"/>
                <a:cs typeface="Microsoft Sans Serif"/>
              </a:rPr>
              <a:t>contains</a:t>
            </a:r>
            <a:r>
              <a:rPr dirty="0" sz="2750" spc="-7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20">
                <a:solidFill>
                  <a:srgbClr val="B1126C"/>
                </a:solidFill>
                <a:latin typeface="Microsoft Sans Serif"/>
                <a:cs typeface="Microsoft Sans Serif"/>
              </a:rPr>
              <a:t>page</a:t>
            </a:r>
            <a:r>
              <a:rPr dirty="0" sz="2750" spc="-15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info</a:t>
            </a:r>
            <a:r>
              <a:rPr dirty="0" sz="2750" spc="-5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20">
                <a:solidFill>
                  <a:srgbClr val="B1126C"/>
                </a:solidFill>
                <a:latin typeface="Microsoft Sans Serif"/>
                <a:cs typeface="Microsoft Sans Serif"/>
              </a:rPr>
              <a:t>like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title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ts val="318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750" spc="-20">
                <a:solidFill>
                  <a:srgbClr val="006FC0"/>
                </a:solidFill>
                <a:latin typeface="Microsoft Sans Serif"/>
                <a:cs typeface="Microsoft Sans Serif"/>
              </a:rPr>
              <a:t>&lt;body&gt;</a:t>
            </a:r>
            <a:r>
              <a:rPr dirty="0" sz="2750" spc="-1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10">
                <a:solidFill>
                  <a:srgbClr val="B1126C"/>
                </a:solidFill>
                <a:latin typeface="Microsoft Sans Serif"/>
                <a:cs typeface="Microsoft Sans Serif"/>
              </a:rPr>
              <a:t>contains</a:t>
            </a:r>
            <a:r>
              <a:rPr dirty="0" sz="2750" spc="-6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the</a:t>
            </a:r>
            <a:r>
              <a:rPr dirty="0" sz="2750" spc="-5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visible</a:t>
            </a:r>
            <a:endParaRPr sz="275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155"/>
              </a:spcBef>
            </a:pP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content</a:t>
            </a:r>
            <a:r>
              <a:rPr dirty="0" sz="1550" spc="-10">
                <a:latin typeface="Microsoft Sans Serif"/>
                <a:cs typeface="Microsoft Sans Serif"/>
              </a:rPr>
              <a:t>.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4275" y="3914711"/>
            <a:ext cx="4719701" cy="25861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2025" y="176530"/>
            <a:ext cx="5345430" cy="149225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676910" marR="5080" indent="-664845">
              <a:lnSpc>
                <a:spcPct val="100400"/>
              </a:lnSpc>
              <a:spcBef>
                <a:spcPts val="80"/>
              </a:spcBef>
            </a:pPr>
            <a:r>
              <a:rPr dirty="0" spc="-715">
                <a:solidFill>
                  <a:srgbClr val="9639CF"/>
                </a:solidFill>
              </a:rPr>
              <a:t>HTML</a:t>
            </a:r>
            <a:r>
              <a:rPr dirty="0" spc="15">
                <a:solidFill>
                  <a:srgbClr val="9639CF"/>
                </a:solidFill>
              </a:rPr>
              <a:t> </a:t>
            </a:r>
            <a:r>
              <a:rPr dirty="0" spc="-260">
                <a:solidFill>
                  <a:srgbClr val="9639CF"/>
                </a:solidFill>
              </a:rPr>
              <a:t>FEATURES</a:t>
            </a:r>
            <a:r>
              <a:rPr dirty="0" spc="70">
                <a:solidFill>
                  <a:srgbClr val="9639CF"/>
                </a:solidFill>
              </a:rPr>
              <a:t> </a:t>
            </a:r>
            <a:r>
              <a:rPr dirty="0" spc="-50">
                <a:solidFill>
                  <a:srgbClr val="9639CF"/>
                </a:solidFill>
              </a:rPr>
              <a:t>&amp; </a:t>
            </a:r>
            <a:r>
              <a:rPr dirty="0" spc="-135">
                <a:solidFill>
                  <a:srgbClr val="9639CF"/>
                </a:solidFill>
              </a:rPr>
              <a:t>ADVANTAGES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53147" y="1936686"/>
            <a:ext cx="8698230" cy="25857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spc="135">
                <a:latin typeface="Arial MT"/>
                <a:cs typeface="Arial MT"/>
              </a:rPr>
              <a:t>Simple</a:t>
            </a:r>
            <a:r>
              <a:rPr dirty="0" sz="2750" spc="-85">
                <a:latin typeface="Arial MT"/>
                <a:cs typeface="Arial MT"/>
              </a:rPr>
              <a:t> </a:t>
            </a:r>
            <a:r>
              <a:rPr dirty="0" sz="2750" spc="170">
                <a:latin typeface="Arial MT"/>
                <a:cs typeface="Arial MT"/>
              </a:rPr>
              <a:t>and</a:t>
            </a:r>
            <a:r>
              <a:rPr dirty="0" sz="2750" spc="-95">
                <a:latin typeface="Arial MT"/>
                <a:cs typeface="Arial MT"/>
              </a:rPr>
              <a:t> </a:t>
            </a:r>
            <a:r>
              <a:rPr dirty="0" sz="2750" spc="140">
                <a:latin typeface="Arial MT"/>
                <a:cs typeface="Arial MT"/>
              </a:rPr>
              <a:t>easy</a:t>
            </a:r>
            <a:r>
              <a:rPr dirty="0" sz="2750" spc="-95">
                <a:latin typeface="Arial MT"/>
                <a:cs typeface="Arial MT"/>
              </a:rPr>
              <a:t> </a:t>
            </a:r>
            <a:r>
              <a:rPr dirty="0" sz="2750" spc="210">
                <a:latin typeface="Arial MT"/>
                <a:cs typeface="Arial MT"/>
              </a:rPr>
              <a:t>to</a:t>
            </a:r>
            <a:r>
              <a:rPr dirty="0" sz="2750" spc="-110">
                <a:latin typeface="Arial MT"/>
                <a:cs typeface="Arial MT"/>
              </a:rPr>
              <a:t> </a:t>
            </a:r>
            <a:r>
              <a:rPr dirty="0" sz="2750" spc="165">
                <a:latin typeface="Arial MT"/>
                <a:cs typeface="Arial MT"/>
              </a:rPr>
              <a:t>learn</a:t>
            </a:r>
            <a:endParaRPr sz="27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spc="180">
                <a:latin typeface="Arial MT"/>
                <a:cs typeface="Arial MT"/>
              </a:rPr>
              <a:t>Supported</a:t>
            </a:r>
            <a:r>
              <a:rPr dirty="0" sz="2750" spc="-95">
                <a:latin typeface="Arial MT"/>
                <a:cs typeface="Arial MT"/>
              </a:rPr>
              <a:t> </a:t>
            </a:r>
            <a:r>
              <a:rPr dirty="0" sz="2750" spc="150">
                <a:latin typeface="Arial MT"/>
                <a:cs typeface="Arial MT"/>
              </a:rPr>
              <a:t>by</a:t>
            </a:r>
            <a:r>
              <a:rPr dirty="0" sz="2750" spc="-10">
                <a:latin typeface="Arial MT"/>
                <a:cs typeface="Arial MT"/>
              </a:rPr>
              <a:t> </a:t>
            </a:r>
            <a:r>
              <a:rPr dirty="0" sz="2750" spc="125">
                <a:latin typeface="Arial MT"/>
                <a:cs typeface="Arial MT"/>
              </a:rPr>
              <a:t>all</a:t>
            </a:r>
            <a:r>
              <a:rPr dirty="0" sz="2750" spc="-85">
                <a:latin typeface="Arial MT"/>
                <a:cs typeface="Arial MT"/>
              </a:rPr>
              <a:t> </a:t>
            </a:r>
            <a:r>
              <a:rPr dirty="0" sz="2750" spc="200">
                <a:latin typeface="Arial MT"/>
                <a:cs typeface="Arial MT"/>
              </a:rPr>
              <a:t>web</a:t>
            </a:r>
            <a:r>
              <a:rPr dirty="0" sz="2750" spc="-25">
                <a:latin typeface="Arial MT"/>
                <a:cs typeface="Arial MT"/>
              </a:rPr>
              <a:t> </a:t>
            </a:r>
            <a:r>
              <a:rPr dirty="0" sz="2750" spc="145">
                <a:latin typeface="Arial MT"/>
                <a:cs typeface="Arial MT"/>
              </a:rPr>
              <a:t>browsers.</a:t>
            </a:r>
            <a:endParaRPr sz="27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spc="125">
                <a:latin typeface="Arial MT"/>
                <a:cs typeface="Arial MT"/>
              </a:rPr>
              <a:t>Organizes</a:t>
            </a:r>
            <a:r>
              <a:rPr dirty="0" sz="2750" spc="-15">
                <a:latin typeface="Arial MT"/>
                <a:cs typeface="Arial MT"/>
              </a:rPr>
              <a:t> </a:t>
            </a:r>
            <a:r>
              <a:rPr dirty="0" sz="2750" spc="145">
                <a:latin typeface="Arial MT"/>
                <a:cs typeface="Arial MT"/>
              </a:rPr>
              <a:t>and</a:t>
            </a:r>
            <a:r>
              <a:rPr dirty="0" sz="2750" spc="-25">
                <a:latin typeface="Arial MT"/>
                <a:cs typeface="Arial MT"/>
              </a:rPr>
              <a:t> </a:t>
            </a:r>
            <a:r>
              <a:rPr dirty="0" sz="2750" spc="190">
                <a:latin typeface="Arial MT"/>
                <a:cs typeface="Arial MT"/>
              </a:rPr>
              <a:t>structures</a:t>
            </a:r>
            <a:r>
              <a:rPr dirty="0" sz="2750" spc="-95">
                <a:latin typeface="Arial MT"/>
                <a:cs typeface="Arial MT"/>
              </a:rPr>
              <a:t> </a:t>
            </a:r>
            <a:r>
              <a:rPr dirty="0" sz="2750" spc="185">
                <a:latin typeface="Arial MT"/>
                <a:cs typeface="Arial MT"/>
              </a:rPr>
              <a:t>content</a:t>
            </a:r>
            <a:r>
              <a:rPr dirty="0" sz="2750" spc="-15">
                <a:latin typeface="Arial MT"/>
                <a:cs typeface="Arial MT"/>
              </a:rPr>
              <a:t> </a:t>
            </a:r>
            <a:r>
              <a:rPr dirty="0" sz="2750" spc="135">
                <a:latin typeface="Arial MT"/>
                <a:cs typeface="Arial MT"/>
              </a:rPr>
              <a:t>on</a:t>
            </a:r>
            <a:r>
              <a:rPr dirty="0" sz="2750" spc="-35">
                <a:latin typeface="Arial MT"/>
                <a:cs typeface="Arial MT"/>
              </a:rPr>
              <a:t> </a:t>
            </a:r>
            <a:r>
              <a:rPr dirty="0" sz="2750" spc="125">
                <a:latin typeface="Arial MT"/>
                <a:cs typeface="Arial MT"/>
              </a:rPr>
              <a:t>webpages.</a:t>
            </a:r>
            <a:endParaRPr sz="2750">
              <a:latin typeface="Arial MT"/>
              <a:cs typeface="Arial MT"/>
            </a:endParaRPr>
          </a:p>
          <a:p>
            <a:pPr marL="469900" marR="745490" indent="-457834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spc="130">
                <a:latin typeface="Arial MT"/>
                <a:cs typeface="Arial MT"/>
              </a:rPr>
              <a:t>Basis</a:t>
            </a:r>
            <a:r>
              <a:rPr dirty="0" sz="2750">
                <a:latin typeface="Arial MT"/>
                <a:cs typeface="Arial MT"/>
              </a:rPr>
              <a:t> </a:t>
            </a:r>
            <a:r>
              <a:rPr dirty="0" sz="2750" spc="185">
                <a:latin typeface="Arial MT"/>
                <a:cs typeface="Arial MT"/>
              </a:rPr>
              <a:t>for</a:t>
            </a:r>
            <a:r>
              <a:rPr dirty="0" sz="2750" spc="-10">
                <a:latin typeface="Arial MT"/>
                <a:cs typeface="Arial MT"/>
              </a:rPr>
              <a:t> </a:t>
            </a:r>
            <a:r>
              <a:rPr dirty="0" sz="2750" spc="180">
                <a:latin typeface="Arial MT"/>
                <a:cs typeface="Arial MT"/>
              </a:rPr>
              <a:t>adding</a:t>
            </a:r>
            <a:r>
              <a:rPr dirty="0" sz="2750" spc="-40">
                <a:latin typeface="Arial MT"/>
                <a:cs typeface="Arial MT"/>
              </a:rPr>
              <a:t> </a:t>
            </a:r>
            <a:r>
              <a:rPr dirty="0" sz="2750" b="1">
                <a:solidFill>
                  <a:srgbClr val="006FC0"/>
                </a:solidFill>
                <a:latin typeface="Arial"/>
                <a:cs typeface="Arial"/>
              </a:rPr>
              <a:t>CSS</a:t>
            </a:r>
            <a:r>
              <a:rPr dirty="0" sz="2750" spc="-3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750" spc="125">
                <a:latin typeface="Arial MT"/>
                <a:cs typeface="Arial MT"/>
              </a:rPr>
              <a:t>(style)</a:t>
            </a:r>
            <a:r>
              <a:rPr dirty="0" sz="2750" spc="-5">
                <a:latin typeface="Arial MT"/>
                <a:cs typeface="Arial MT"/>
              </a:rPr>
              <a:t> </a:t>
            </a:r>
            <a:r>
              <a:rPr dirty="0" sz="2750" spc="145">
                <a:latin typeface="Arial MT"/>
                <a:cs typeface="Arial MT"/>
              </a:rPr>
              <a:t>and</a:t>
            </a:r>
            <a:r>
              <a:rPr dirty="0" sz="2750">
                <a:latin typeface="Arial MT"/>
                <a:cs typeface="Arial MT"/>
              </a:rPr>
              <a:t> </a:t>
            </a:r>
            <a:r>
              <a:rPr dirty="0" sz="2750" spc="55" b="1">
                <a:solidFill>
                  <a:srgbClr val="006FC0"/>
                </a:solidFill>
                <a:latin typeface="Arial"/>
                <a:cs typeface="Arial"/>
              </a:rPr>
              <a:t>JavaScript </a:t>
            </a:r>
            <a:r>
              <a:rPr dirty="0" sz="2750" spc="145">
                <a:latin typeface="Arial MT"/>
                <a:cs typeface="Arial MT"/>
              </a:rPr>
              <a:t>(interactivity).</a:t>
            </a:r>
            <a:endParaRPr sz="27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8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spc="130">
                <a:latin typeface="Arial MT"/>
                <a:cs typeface="Arial MT"/>
              </a:rPr>
              <a:t>Forms</a:t>
            </a:r>
            <a:r>
              <a:rPr dirty="0" sz="2750" spc="-90">
                <a:latin typeface="Arial MT"/>
                <a:cs typeface="Arial MT"/>
              </a:rPr>
              <a:t> </a:t>
            </a:r>
            <a:r>
              <a:rPr dirty="0" sz="2750" spc="175">
                <a:latin typeface="Arial MT"/>
                <a:cs typeface="Arial MT"/>
              </a:rPr>
              <a:t>the</a:t>
            </a:r>
            <a:r>
              <a:rPr dirty="0" sz="2750" spc="-5">
                <a:latin typeface="Arial MT"/>
                <a:cs typeface="Arial MT"/>
              </a:rPr>
              <a:t> </a:t>
            </a:r>
            <a:r>
              <a:rPr dirty="0" sz="2750" spc="145">
                <a:latin typeface="Arial MT"/>
                <a:cs typeface="Arial MT"/>
              </a:rPr>
              <a:t>foundation</a:t>
            </a:r>
            <a:r>
              <a:rPr dirty="0" sz="2750" spc="-35">
                <a:latin typeface="Arial MT"/>
                <a:cs typeface="Arial MT"/>
              </a:rPr>
              <a:t> </a:t>
            </a:r>
            <a:r>
              <a:rPr dirty="0" sz="2750" spc="175">
                <a:latin typeface="Arial MT"/>
                <a:cs typeface="Arial MT"/>
              </a:rPr>
              <a:t>of</a:t>
            </a:r>
            <a:r>
              <a:rPr dirty="0" sz="2750" spc="275">
                <a:latin typeface="Arial MT"/>
                <a:cs typeface="Arial MT"/>
              </a:rPr>
              <a:t> </a:t>
            </a:r>
            <a:r>
              <a:rPr dirty="0" sz="2750" spc="130">
                <a:latin typeface="Arial MT"/>
                <a:cs typeface="Arial MT"/>
              </a:rPr>
              <a:t>every</a:t>
            </a:r>
            <a:r>
              <a:rPr dirty="0" sz="2750" spc="-15">
                <a:latin typeface="Arial MT"/>
                <a:cs typeface="Arial MT"/>
              </a:rPr>
              <a:t> </a:t>
            </a:r>
            <a:r>
              <a:rPr dirty="0" sz="2750" spc="120">
                <a:latin typeface="Arial MT"/>
                <a:cs typeface="Arial MT"/>
              </a:rPr>
              <a:t>website.</a:t>
            </a:r>
            <a:endParaRPr sz="275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14300" y="4495736"/>
            <a:ext cx="8539480" cy="2052955"/>
            <a:chOff x="114300" y="4495736"/>
            <a:chExt cx="8539480" cy="20529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" y="4667186"/>
              <a:ext cx="6510401" cy="18812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0350" y="4495736"/>
              <a:ext cx="2043176" cy="2052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090" y="839406"/>
            <a:ext cx="4079240" cy="149288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 indent="1513205">
              <a:lnSpc>
                <a:spcPct val="100400"/>
              </a:lnSpc>
              <a:spcBef>
                <a:spcPts val="85"/>
              </a:spcBef>
            </a:pPr>
            <a:r>
              <a:rPr dirty="0" spc="-25">
                <a:solidFill>
                  <a:srgbClr val="9639CF"/>
                </a:solidFill>
              </a:rPr>
              <a:t>CSS </a:t>
            </a:r>
            <a:r>
              <a:rPr dirty="0" spc="-575">
                <a:solidFill>
                  <a:srgbClr val="9639CF"/>
                </a:solidFill>
              </a:rPr>
              <a:t>INTRODUCTION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489321" y="928052"/>
            <a:ext cx="3707129" cy="479869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54330" marR="504825" indent="-342265">
              <a:lnSpc>
                <a:spcPct val="102400"/>
              </a:lnSpc>
              <a:spcBef>
                <a:spcPts val="45"/>
              </a:spcBef>
              <a:buSzPct val="81818"/>
              <a:buFont typeface="Wingdings"/>
              <a:buChar char=""/>
              <a:tabLst>
                <a:tab pos="355600" algn="l"/>
              </a:tabLst>
            </a:pPr>
            <a:r>
              <a:rPr dirty="0" sz="2750" spc="-415">
                <a:solidFill>
                  <a:srgbClr val="EB3C9F"/>
                </a:solidFill>
                <a:latin typeface="Microsoft Sans Serif"/>
                <a:cs typeface="Microsoft Sans Serif"/>
              </a:rPr>
              <a:t>CSS</a:t>
            </a:r>
            <a:r>
              <a:rPr dirty="0" sz="2750" spc="180">
                <a:solidFill>
                  <a:srgbClr val="EB3C9F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320">
                <a:solidFill>
                  <a:srgbClr val="404040"/>
                </a:solidFill>
                <a:latin typeface="Cambria"/>
                <a:cs typeface="Cambria"/>
              </a:rPr>
              <a:t>=</a:t>
            </a:r>
            <a:r>
              <a:rPr dirty="0" sz="2750" spc="31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35">
                <a:solidFill>
                  <a:srgbClr val="404040"/>
                </a:solidFill>
                <a:latin typeface="Cambria"/>
                <a:cs typeface="Cambria"/>
              </a:rPr>
              <a:t>Cascading</a:t>
            </a:r>
            <a:r>
              <a:rPr dirty="0" sz="2750" spc="31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00">
                <a:solidFill>
                  <a:srgbClr val="404040"/>
                </a:solidFill>
                <a:latin typeface="Cambria"/>
                <a:cs typeface="Cambria"/>
              </a:rPr>
              <a:t>Style </a:t>
            </a:r>
            <a:r>
              <a:rPr dirty="0" sz="2750" spc="-300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dirty="0" sz="2750" spc="-325">
                <a:solidFill>
                  <a:srgbClr val="404040"/>
                </a:solidFill>
                <a:latin typeface="Cambria"/>
                <a:cs typeface="Cambria"/>
              </a:rPr>
              <a:t>Sheets.</a:t>
            </a:r>
            <a:endParaRPr sz="2750">
              <a:latin typeface="Cambria"/>
              <a:cs typeface="Cambria"/>
            </a:endParaRPr>
          </a:p>
          <a:p>
            <a:pPr marL="354330" marR="471805" indent="-342265">
              <a:lnSpc>
                <a:spcPct val="102400"/>
              </a:lnSpc>
              <a:spcBef>
                <a:spcPts val="98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5600" algn="l"/>
              </a:tabLst>
            </a:pPr>
            <a:r>
              <a:rPr dirty="0" sz="2750" spc="-455">
                <a:solidFill>
                  <a:srgbClr val="404040"/>
                </a:solidFill>
                <a:latin typeface="Cambria"/>
                <a:cs typeface="Cambria"/>
              </a:rPr>
              <a:t>Adds</a:t>
            </a:r>
            <a:r>
              <a:rPr dirty="0" sz="2750" spc="39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65">
                <a:solidFill>
                  <a:srgbClr val="404040"/>
                </a:solidFill>
                <a:latin typeface="Cambria"/>
                <a:cs typeface="Cambria"/>
              </a:rPr>
              <a:t>design</a:t>
            </a:r>
            <a:r>
              <a:rPr dirty="0" sz="2750" spc="35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43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dirty="0" sz="2750" spc="37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290">
                <a:solidFill>
                  <a:srgbClr val="404040"/>
                </a:solidFill>
                <a:latin typeface="Cambria"/>
                <a:cs typeface="Cambria"/>
              </a:rPr>
              <a:t>style</a:t>
            </a:r>
            <a:r>
              <a:rPr dirty="0" sz="2750" spc="38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409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dirty="0" sz="2750" spc="68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685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dirty="0" sz="2750" spc="-509">
                <a:solidFill>
                  <a:srgbClr val="404040"/>
                </a:solidFill>
                <a:latin typeface="Cambria"/>
                <a:cs typeface="Cambria"/>
              </a:rPr>
              <a:t>HTML</a:t>
            </a:r>
            <a:r>
              <a:rPr dirty="0" sz="2750" spc="31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35">
                <a:solidFill>
                  <a:srgbClr val="404040"/>
                </a:solidFill>
                <a:latin typeface="Cambria"/>
                <a:cs typeface="Cambria"/>
              </a:rPr>
              <a:t>pages.</a:t>
            </a:r>
            <a:endParaRPr sz="2750">
              <a:latin typeface="Cambria"/>
              <a:cs typeface="Cambria"/>
            </a:endParaRPr>
          </a:p>
          <a:p>
            <a:pPr marL="354330" marR="5080" indent="-342265">
              <a:lnSpc>
                <a:spcPct val="102400"/>
              </a:lnSpc>
              <a:spcBef>
                <a:spcPts val="975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5600" algn="l"/>
              </a:tabLst>
            </a:pPr>
            <a:r>
              <a:rPr dirty="0" sz="2750" spc="-385">
                <a:solidFill>
                  <a:srgbClr val="404040"/>
                </a:solidFill>
                <a:latin typeface="Cambria"/>
                <a:cs typeface="Cambria"/>
              </a:rPr>
              <a:t>Controls</a:t>
            </a:r>
            <a:r>
              <a:rPr dirty="0" sz="2750" spc="38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15">
                <a:solidFill>
                  <a:srgbClr val="404040"/>
                </a:solidFill>
                <a:latin typeface="Cambria"/>
                <a:cs typeface="Cambria"/>
              </a:rPr>
              <a:t>colors,</a:t>
            </a:r>
            <a:r>
              <a:rPr dirty="0" sz="2750" spc="-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295">
                <a:solidFill>
                  <a:srgbClr val="404040"/>
                </a:solidFill>
                <a:latin typeface="Cambria"/>
                <a:cs typeface="Cambria"/>
              </a:rPr>
              <a:t>fonts,</a:t>
            </a:r>
            <a:r>
              <a:rPr dirty="0" sz="275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25">
                <a:solidFill>
                  <a:srgbClr val="404040"/>
                </a:solidFill>
                <a:latin typeface="Cambria"/>
                <a:cs typeface="Cambria"/>
              </a:rPr>
              <a:t>layouts, </a:t>
            </a:r>
            <a:r>
              <a:rPr dirty="0" sz="2750" spc="-325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dirty="0" sz="2750" spc="-43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dirty="0" sz="2750" spc="37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15">
                <a:solidFill>
                  <a:srgbClr val="404040"/>
                </a:solidFill>
                <a:latin typeface="Cambria"/>
                <a:cs typeface="Cambria"/>
              </a:rPr>
              <a:t>spacing.</a:t>
            </a:r>
            <a:endParaRPr sz="2750">
              <a:latin typeface="Cambria"/>
              <a:cs typeface="Cambria"/>
            </a:endParaRPr>
          </a:p>
          <a:p>
            <a:pPr marL="355600" marR="231775" indent="-343535">
              <a:lnSpc>
                <a:spcPct val="102400"/>
              </a:lnSpc>
              <a:spcBef>
                <a:spcPts val="90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5600" algn="l"/>
              </a:tabLst>
            </a:pPr>
            <a:r>
              <a:rPr dirty="0" sz="2750" spc="-340">
                <a:solidFill>
                  <a:srgbClr val="404040"/>
                </a:solidFill>
                <a:latin typeface="Cambria"/>
                <a:cs typeface="Cambria"/>
              </a:rPr>
              <a:t>Separates</a:t>
            </a:r>
            <a:r>
              <a:rPr dirty="0" sz="2750" spc="32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65">
                <a:solidFill>
                  <a:srgbClr val="404040"/>
                </a:solidFill>
                <a:latin typeface="Cambria"/>
                <a:cs typeface="Cambria"/>
              </a:rPr>
              <a:t>content</a:t>
            </a:r>
            <a:r>
              <a:rPr dirty="0" sz="2750" spc="29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35">
                <a:solidFill>
                  <a:srgbClr val="404040"/>
                </a:solidFill>
                <a:latin typeface="Cambria"/>
                <a:cs typeface="Cambria"/>
              </a:rPr>
              <a:t>(</a:t>
            </a:r>
            <a:r>
              <a:rPr dirty="0" sz="2750" spc="-335">
                <a:solidFill>
                  <a:srgbClr val="EB40A0"/>
                </a:solidFill>
                <a:latin typeface="Microsoft Sans Serif"/>
                <a:cs typeface="Microsoft Sans Serif"/>
              </a:rPr>
              <a:t>HTML</a:t>
            </a:r>
            <a:r>
              <a:rPr dirty="0" sz="2750" spc="-335">
                <a:solidFill>
                  <a:srgbClr val="404040"/>
                </a:solidFill>
                <a:latin typeface="Cambria"/>
                <a:cs typeface="Cambria"/>
              </a:rPr>
              <a:t>) </a:t>
            </a:r>
            <a:r>
              <a:rPr dirty="0" sz="2750" spc="-440">
                <a:solidFill>
                  <a:srgbClr val="404040"/>
                </a:solidFill>
                <a:latin typeface="Cambria"/>
                <a:cs typeface="Cambria"/>
              </a:rPr>
              <a:t>from</a:t>
            </a:r>
            <a:r>
              <a:rPr dirty="0" sz="2750" spc="34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60">
                <a:solidFill>
                  <a:srgbClr val="404040"/>
                </a:solidFill>
                <a:latin typeface="Cambria"/>
                <a:cs typeface="Cambria"/>
              </a:rPr>
              <a:t>presentation</a:t>
            </a:r>
            <a:r>
              <a:rPr dirty="0" sz="2750" spc="35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70">
                <a:solidFill>
                  <a:srgbClr val="404040"/>
                </a:solidFill>
                <a:latin typeface="Cambria"/>
                <a:cs typeface="Cambria"/>
              </a:rPr>
              <a:t>(</a:t>
            </a:r>
            <a:r>
              <a:rPr dirty="0" sz="2750" spc="-370">
                <a:solidFill>
                  <a:srgbClr val="EB40A0"/>
                </a:solidFill>
                <a:latin typeface="Microsoft Sans Serif"/>
                <a:cs typeface="Microsoft Sans Serif"/>
              </a:rPr>
              <a:t>CSS</a:t>
            </a:r>
            <a:r>
              <a:rPr dirty="0" sz="2750" spc="-370">
                <a:solidFill>
                  <a:srgbClr val="404040"/>
                </a:solidFill>
                <a:latin typeface="Cambria"/>
                <a:cs typeface="Cambria"/>
              </a:rPr>
              <a:t>).</a:t>
            </a:r>
            <a:endParaRPr sz="2750">
              <a:latin typeface="Cambria"/>
              <a:cs typeface="Cambria"/>
            </a:endParaRPr>
          </a:p>
          <a:p>
            <a:pPr marL="354330" marR="328930" indent="-342265">
              <a:lnSpc>
                <a:spcPct val="100000"/>
              </a:lnSpc>
              <a:spcBef>
                <a:spcPts val="113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5600" algn="l"/>
              </a:tabLst>
            </a:pPr>
            <a:r>
              <a:rPr dirty="0" sz="2750" spc="-400">
                <a:solidFill>
                  <a:srgbClr val="404040"/>
                </a:solidFill>
                <a:latin typeface="Cambria"/>
                <a:cs typeface="Cambria"/>
              </a:rPr>
              <a:t>Makes</a:t>
            </a:r>
            <a:r>
              <a:rPr dirty="0" sz="2750" spc="33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55">
                <a:solidFill>
                  <a:srgbClr val="404040"/>
                </a:solidFill>
                <a:latin typeface="Cambria"/>
                <a:cs typeface="Cambria"/>
              </a:rPr>
              <a:t>websites</a:t>
            </a:r>
            <a:r>
              <a:rPr dirty="0" sz="2750" spc="409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290">
                <a:solidFill>
                  <a:srgbClr val="404040"/>
                </a:solidFill>
                <a:latin typeface="Cambria"/>
                <a:cs typeface="Cambria"/>
              </a:rPr>
              <a:t>attractive </a:t>
            </a:r>
            <a:r>
              <a:rPr dirty="0" sz="2750" spc="-290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dirty="0" sz="2750" spc="-43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dirty="0" sz="2750" spc="37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65">
                <a:solidFill>
                  <a:srgbClr val="404040"/>
                </a:solidFill>
                <a:latin typeface="Cambria"/>
                <a:cs typeface="Cambria"/>
              </a:rPr>
              <a:t>user-</a:t>
            </a:r>
            <a:r>
              <a:rPr dirty="0" sz="2750" spc="-320">
                <a:solidFill>
                  <a:srgbClr val="404040"/>
                </a:solidFill>
                <a:latin typeface="Cambria"/>
                <a:cs typeface="Cambria"/>
              </a:rPr>
              <a:t>friendly.</a:t>
            </a:r>
            <a:endParaRPr sz="27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2695511"/>
            <a:ext cx="5453126" cy="3376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7064" y="383857"/>
            <a:ext cx="3910329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5">
                <a:solidFill>
                  <a:srgbClr val="EB3C9F"/>
                </a:solidFill>
              </a:rPr>
              <a:t>TYPES</a:t>
            </a:r>
            <a:r>
              <a:rPr dirty="0" spc="-40">
                <a:solidFill>
                  <a:srgbClr val="EB3C9F"/>
                </a:solidFill>
              </a:rPr>
              <a:t> </a:t>
            </a:r>
            <a:r>
              <a:rPr dirty="0" spc="-540">
                <a:solidFill>
                  <a:srgbClr val="EB3C9F"/>
                </a:solidFill>
              </a:rPr>
              <a:t>OF</a:t>
            </a:r>
            <a:r>
              <a:rPr dirty="0" spc="50">
                <a:solidFill>
                  <a:srgbClr val="EB3C9F"/>
                </a:solidFill>
              </a:rPr>
              <a:t> </a:t>
            </a:r>
            <a:r>
              <a:rPr dirty="0" spc="-185">
                <a:solidFill>
                  <a:srgbClr val="EB3C9F"/>
                </a:solidFill>
              </a:rPr>
              <a:t>CSS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125" y="1362011"/>
            <a:ext cx="4072001" cy="451015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10894" y="1593786"/>
            <a:ext cx="4654550" cy="42354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527050" marR="818515" indent="-514984">
              <a:lnSpc>
                <a:spcPct val="102400"/>
              </a:lnSpc>
              <a:spcBef>
                <a:spcPts val="45"/>
              </a:spcBef>
              <a:buAutoNum type="arabicParenR"/>
              <a:tabLst>
                <a:tab pos="527050" algn="l"/>
              </a:tabLst>
            </a:pPr>
            <a:r>
              <a:rPr dirty="0" sz="2750" b="1">
                <a:solidFill>
                  <a:srgbClr val="9639CF"/>
                </a:solidFill>
                <a:latin typeface="Arial"/>
                <a:cs typeface="Arial"/>
              </a:rPr>
              <a:t>Inline</a:t>
            </a:r>
            <a:r>
              <a:rPr dirty="0" sz="2750" spc="5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 spc="-350" b="1">
                <a:solidFill>
                  <a:srgbClr val="9639CF"/>
                </a:solidFill>
                <a:latin typeface="Arial"/>
                <a:cs typeface="Arial"/>
              </a:rPr>
              <a:t>CSS</a:t>
            </a:r>
            <a:r>
              <a:rPr dirty="0" sz="2750" spc="95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→</a:t>
            </a:r>
            <a:r>
              <a:rPr dirty="0" sz="2750" spc="90">
                <a:latin typeface="Microsoft Sans Serif"/>
                <a:cs typeface="Microsoft Sans Serif"/>
              </a:rPr>
              <a:t> </a:t>
            </a:r>
            <a:r>
              <a:rPr dirty="0" sz="2750" spc="-10">
                <a:latin typeface="Arial MT"/>
                <a:cs typeface="Arial MT"/>
              </a:rPr>
              <a:t>Written </a:t>
            </a:r>
            <a:r>
              <a:rPr dirty="0" sz="2750">
                <a:latin typeface="Arial MT"/>
                <a:cs typeface="Arial MT"/>
              </a:rPr>
              <a:t>inside</a:t>
            </a:r>
            <a:r>
              <a:rPr dirty="0" sz="2750" spc="120">
                <a:latin typeface="Arial MT"/>
                <a:cs typeface="Arial MT"/>
              </a:rPr>
              <a:t> </a:t>
            </a:r>
            <a:r>
              <a:rPr dirty="0" sz="2750">
                <a:latin typeface="Arial MT"/>
                <a:cs typeface="Arial MT"/>
              </a:rPr>
              <a:t>an</a:t>
            </a:r>
            <a:r>
              <a:rPr dirty="0" sz="2750" spc="85">
                <a:latin typeface="Arial MT"/>
                <a:cs typeface="Arial MT"/>
              </a:rPr>
              <a:t> </a:t>
            </a:r>
            <a:r>
              <a:rPr dirty="0" sz="2750" spc="-150">
                <a:latin typeface="Arial MT"/>
                <a:cs typeface="Arial MT"/>
              </a:rPr>
              <a:t>HTML</a:t>
            </a:r>
            <a:r>
              <a:rPr dirty="0" sz="2750" spc="100">
                <a:latin typeface="Arial MT"/>
                <a:cs typeface="Arial MT"/>
              </a:rPr>
              <a:t> </a:t>
            </a:r>
            <a:r>
              <a:rPr dirty="0" sz="2750" spc="-20">
                <a:latin typeface="Arial MT"/>
                <a:cs typeface="Arial MT"/>
              </a:rPr>
              <a:t>tag.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9639CF"/>
              </a:buClr>
              <a:buFont typeface="Arial"/>
              <a:buAutoNum type="arabicParenR"/>
            </a:pPr>
            <a:endParaRPr sz="2750">
              <a:latin typeface="Arial MT"/>
              <a:cs typeface="Arial MT"/>
            </a:endParaRPr>
          </a:p>
          <a:p>
            <a:pPr marL="527050" marR="389890" indent="-514984">
              <a:lnSpc>
                <a:spcPct val="102400"/>
              </a:lnSpc>
              <a:buAutoNum type="arabicParenR"/>
              <a:tabLst>
                <a:tab pos="527050" algn="l"/>
              </a:tabLst>
            </a:pPr>
            <a:r>
              <a:rPr dirty="0" sz="2750" b="1">
                <a:solidFill>
                  <a:srgbClr val="9639CF"/>
                </a:solidFill>
                <a:latin typeface="Arial"/>
                <a:cs typeface="Arial"/>
              </a:rPr>
              <a:t>Internal</a:t>
            </a:r>
            <a:r>
              <a:rPr dirty="0" sz="2750" spc="10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 spc="-315" b="1">
                <a:solidFill>
                  <a:srgbClr val="9639CF"/>
                </a:solidFill>
                <a:latin typeface="Arial"/>
                <a:cs typeface="Arial"/>
              </a:rPr>
              <a:t>CSS</a:t>
            </a:r>
            <a:r>
              <a:rPr dirty="0" sz="2750" spc="60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→</a:t>
            </a:r>
            <a:r>
              <a:rPr dirty="0" sz="2750" spc="70">
                <a:latin typeface="Microsoft Sans Serif"/>
                <a:cs typeface="Microsoft Sans Serif"/>
              </a:rPr>
              <a:t> </a:t>
            </a:r>
            <a:r>
              <a:rPr dirty="0" sz="2750" spc="-10">
                <a:latin typeface="Arial MT"/>
                <a:cs typeface="Arial MT"/>
              </a:rPr>
              <a:t>Written </a:t>
            </a:r>
            <a:r>
              <a:rPr dirty="0" sz="2750">
                <a:latin typeface="Arial MT"/>
                <a:cs typeface="Arial MT"/>
              </a:rPr>
              <a:t>inside</a:t>
            </a:r>
            <a:r>
              <a:rPr dirty="0" sz="2750" spc="155">
                <a:latin typeface="Arial MT"/>
                <a:cs typeface="Arial MT"/>
              </a:rPr>
              <a:t> </a:t>
            </a:r>
            <a:r>
              <a:rPr dirty="0" sz="2750">
                <a:latin typeface="Arial MT"/>
                <a:cs typeface="Arial MT"/>
              </a:rPr>
              <a:t>the</a:t>
            </a:r>
            <a:r>
              <a:rPr dirty="0" sz="2750" spc="120">
                <a:latin typeface="Arial MT"/>
                <a:cs typeface="Arial MT"/>
              </a:rPr>
              <a:t> </a:t>
            </a:r>
            <a:r>
              <a:rPr dirty="0" sz="2000" spc="-100">
                <a:solidFill>
                  <a:srgbClr val="BB80DF"/>
                </a:solidFill>
                <a:latin typeface="Arial MT"/>
                <a:cs typeface="Arial MT"/>
              </a:rPr>
              <a:t>&lt;style&gt;</a:t>
            </a:r>
            <a:r>
              <a:rPr dirty="0" sz="2000" spc="-114">
                <a:solidFill>
                  <a:srgbClr val="BB80DF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tag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70">
                <a:latin typeface="Arial MT"/>
                <a:cs typeface="Arial MT"/>
              </a:rPr>
              <a:t>in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527050">
              <a:lnSpc>
                <a:spcPct val="100000"/>
              </a:lnSpc>
              <a:spcBef>
                <a:spcPts val="80"/>
              </a:spcBef>
            </a:pPr>
            <a:r>
              <a:rPr dirty="0" sz="2000" spc="-10">
                <a:solidFill>
                  <a:srgbClr val="BB80DF"/>
                </a:solidFill>
                <a:latin typeface="Arial MT"/>
                <a:cs typeface="Arial MT"/>
              </a:rPr>
              <a:t>&lt;head&gt;</a:t>
            </a:r>
            <a:r>
              <a:rPr dirty="0" sz="1550" spc="-10">
                <a:solidFill>
                  <a:srgbClr val="BB80DF"/>
                </a:solidFill>
                <a:latin typeface="Arial MT"/>
                <a:cs typeface="Arial MT"/>
              </a:rPr>
              <a:t>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30"/>
              </a:spcBef>
            </a:pPr>
            <a:endParaRPr sz="2000">
              <a:latin typeface="Arial MT"/>
              <a:cs typeface="Arial MT"/>
            </a:endParaRPr>
          </a:p>
          <a:p>
            <a:pPr marL="527050" marR="5080" indent="-514984">
              <a:lnSpc>
                <a:spcPct val="100899"/>
              </a:lnSpc>
              <a:buAutoNum type="arabicParenR" startAt="3"/>
              <a:tabLst>
                <a:tab pos="527050" algn="l"/>
              </a:tabLst>
            </a:pPr>
            <a:r>
              <a:rPr dirty="0" sz="2750" spc="-65" b="1">
                <a:solidFill>
                  <a:srgbClr val="9639CF"/>
                </a:solidFill>
                <a:latin typeface="Arial"/>
                <a:cs typeface="Arial"/>
              </a:rPr>
              <a:t>External</a:t>
            </a:r>
            <a:r>
              <a:rPr dirty="0" sz="2750" spc="110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 spc="-325" b="1">
                <a:solidFill>
                  <a:srgbClr val="9639CF"/>
                </a:solidFill>
                <a:latin typeface="Arial"/>
                <a:cs typeface="Arial"/>
              </a:rPr>
              <a:t>CSS</a:t>
            </a:r>
            <a:r>
              <a:rPr dirty="0" sz="2750" spc="45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→</a:t>
            </a:r>
            <a:r>
              <a:rPr dirty="0" sz="2750" spc="120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Arial MT"/>
                <a:cs typeface="Arial MT"/>
              </a:rPr>
              <a:t>Written</a:t>
            </a:r>
            <a:r>
              <a:rPr dirty="0" sz="2750" spc="135">
                <a:latin typeface="Arial MT"/>
                <a:cs typeface="Arial MT"/>
              </a:rPr>
              <a:t> </a:t>
            </a:r>
            <a:r>
              <a:rPr dirty="0" sz="2750" spc="55">
                <a:latin typeface="Arial MT"/>
                <a:cs typeface="Arial MT"/>
              </a:rPr>
              <a:t>in </a:t>
            </a:r>
            <a:r>
              <a:rPr dirty="0" sz="2750">
                <a:latin typeface="Arial MT"/>
                <a:cs typeface="Arial MT"/>
              </a:rPr>
              <a:t>a</a:t>
            </a:r>
            <a:r>
              <a:rPr dirty="0" sz="2750" spc="140">
                <a:latin typeface="Arial MT"/>
                <a:cs typeface="Arial MT"/>
              </a:rPr>
              <a:t> </a:t>
            </a:r>
            <a:r>
              <a:rPr dirty="0" sz="2750">
                <a:latin typeface="Arial MT"/>
                <a:cs typeface="Arial MT"/>
              </a:rPr>
              <a:t>separate</a:t>
            </a:r>
            <a:r>
              <a:rPr dirty="0" sz="2750" spc="110"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BB80DF"/>
                </a:solidFill>
                <a:latin typeface="Arial MT"/>
                <a:cs typeface="Arial MT"/>
              </a:rPr>
              <a:t>.</a:t>
            </a:r>
            <a:r>
              <a:rPr dirty="0" sz="2400" spc="-45">
                <a:solidFill>
                  <a:srgbClr val="BB80DF"/>
                </a:solidFill>
                <a:latin typeface="Arial MT"/>
                <a:cs typeface="Arial MT"/>
              </a:rPr>
              <a:t>css</a:t>
            </a:r>
            <a:r>
              <a:rPr dirty="0" sz="2400" spc="-100">
                <a:solidFill>
                  <a:srgbClr val="BB80DF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file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and </a:t>
            </a:r>
            <a:r>
              <a:rPr dirty="0" sz="2400">
                <a:latin typeface="Arial MT"/>
                <a:cs typeface="Arial MT"/>
              </a:rPr>
              <a:t>linked</a:t>
            </a:r>
            <a:r>
              <a:rPr dirty="0" sz="2400" spc="1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1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HTML.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0443" rIns="0" bIns="0" rtlCol="0" vert="horz">
            <a:spAutoFit/>
          </a:bodyPr>
          <a:lstStyle/>
          <a:p>
            <a:pPr marL="2203450">
              <a:lnSpc>
                <a:spcPct val="100000"/>
              </a:lnSpc>
              <a:spcBef>
                <a:spcPts val="105"/>
              </a:spcBef>
            </a:pPr>
            <a:r>
              <a:rPr dirty="0" spc="-245">
                <a:solidFill>
                  <a:srgbClr val="9639CF"/>
                </a:solidFill>
              </a:rPr>
              <a:t>CSS</a:t>
            </a:r>
            <a:r>
              <a:rPr dirty="0" spc="-45">
                <a:solidFill>
                  <a:srgbClr val="9639CF"/>
                </a:solidFill>
              </a:rPr>
              <a:t> </a:t>
            </a:r>
            <a:r>
              <a:rPr dirty="0" spc="-315">
                <a:solidFill>
                  <a:srgbClr val="9639CF"/>
                </a:solidFill>
              </a:rPr>
              <a:t>EXAMPLE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73734" y="1854644"/>
            <a:ext cx="2797810" cy="3678554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Cambria"/>
                <a:cs typeface="Cambria"/>
              </a:rPr>
              <a:t>h1</a:t>
            </a:r>
            <a:r>
              <a:rPr dirty="0" sz="2400" spc="-12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400" spc="170">
                <a:solidFill>
                  <a:srgbClr val="404040"/>
                </a:solidFill>
                <a:latin typeface="Cambria"/>
                <a:cs typeface="Cambria"/>
              </a:rPr>
              <a:t>{</a:t>
            </a:r>
            <a:endParaRPr sz="2400">
              <a:latin typeface="Cambria"/>
              <a:cs typeface="Cambria"/>
            </a:endParaRPr>
          </a:p>
          <a:p>
            <a:pPr marL="504825" indent="-49212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504825" algn="l"/>
              </a:tabLst>
            </a:pPr>
            <a:r>
              <a:rPr dirty="0" sz="2400" spc="-30">
                <a:solidFill>
                  <a:srgbClr val="404040"/>
                </a:solidFill>
                <a:latin typeface="Cambria"/>
                <a:cs typeface="Cambria"/>
              </a:rPr>
              <a:t>color:</a:t>
            </a:r>
            <a:r>
              <a:rPr dirty="0" sz="2400" spc="-9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mbria"/>
                <a:cs typeface="Cambria"/>
              </a:rPr>
              <a:t>blue;</a:t>
            </a:r>
            <a:endParaRPr sz="2400">
              <a:latin typeface="Cambria"/>
              <a:cs typeface="Cambria"/>
            </a:endParaRPr>
          </a:p>
          <a:p>
            <a:pPr marL="504825" indent="-492125">
              <a:lnSpc>
                <a:spcPct val="100000"/>
              </a:lnSpc>
              <a:spcBef>
                <a:spcPts val="420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504825" algn="l"/>
              </a:tabLst>
            </a:pPr>
            <a:r>
              <a:rPr dirty="0" sz="2400">
                <a:solidFill>
                  <a:srgbClr val="404040"/>
                </a:solidFill>
                <a:latin typeface="Cambria"/>
                <a:cs typeface="Cambria"/>
              </a:rPr>
              <a:t>text-align:</a:t>
            </a:r>
            <a:r>
              <a:rPr dirty="0" sz="2400" spc="10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Cambria"/>
                <a:cs typeface="Cambria"/>
              </a:rPr>
              <a:t>center;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5600" algn="l"/>
              </a:tabLst>
            </a:pPr>
            <a:r>
              <a:rPr dirty="0" sz="2400" spc="170">
                <a:solidFill>
                  <a:srgbClr val="404040"/>
                </a:solidFill>
                <a:latin typeface="Cambria"/>
                <a:cs typeface="Cambria"/>
              </a:rPr>
              <a:t>}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Cambria"/>
                <a:cs typeface="Cambria"/>
              </a:rPr>
              <a:t>p</a:t>
            </a:r>
            <a:r>
              <a:rPr dirty="0" sz="2400" spc="-1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400" spc="170">
                <a:solidFill>
                  <a:srgbClr val="404040"/>
                </a:solidFill>
                <a:latin typeface="Cambria"/>
                <a:cs typeface="Cambria"/>
              </a:rPr>
              <a:t>{</a:t>
            </a:r>
            <a:endParaRPr sz="2400">
              <a:latin typeface="Cambria"/>
              <a:cs typeface="Cambria"/>
            </a:endParaRPr>
          </a:p>
          <a:p>
            <a:pPr marL="504825" indent="-49212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504825" algn="l"/>
              </a:tabLst>
            </a:pPr>
            <a:r>
              <a:rPr dirty="0" sz="2400" spc="-25">
                <a:solidFill>
                  <a:srgbClr val="404040"/>
                </a:solidFill>
                <a:latin typeface="Cambria"/>
                <a:cs typeface="Cambria"/>
              </a:rPr>
              <a:t>font-</a:t>
            </a:r>
            <a:r>
              <a:rPr dirty="0" sz="2400" spc="-40">
                <a:solidFill>
                  <a:srgbClr val="404040"/>
                </a:solidFill>
                <a:latin typeface="Cambria"/>
                <a:cs typeface="Cambria"/>
              </a:rPr>
              <a:t>size:</a:t>
            </a:r>
            <a:r>
              <a:rPr dirty="0" sz="2400" spc="-6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mbria"/>
                <a:cs typeface="Cambria"/>
              </a:rPr>
              <a:t>18px;</a:t>
            </a:r>
            <a:endParaRPr sz="2400">
              <a:latin typeface="Cambria"/>
              <a:cs typeface="Cambria"/>
            </a:endParaRPr>
          </a:p>
          <a:p>
            <a:pPr marL="504825" indent="-492125">
              <a:lnSpc>
                <a:spcPts val="2605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504825" algn="l"/>
              </a:tabLst>
            </a:pPr>
            <a:r>
              <a:rPr dirty="0" sz="2400" spc="-25">
                <a:solidFill>
                  <a:srgbClr val="404040"/>
                </a:solidFill>
                <a:latin typeface="Cambria"/>
                <a:cs typeface="Cambria"/>
              </a:rPr>
              <a:t>font-</a:t>
            </a:r>
            <a:r>
              <a:rPr dirty="0" sz="2400" spc="-10">
                <a:solidFill>
                  <a:srgbClr val="404040"/>
                </a:solidFill>
                <a:latin typeface="Cambria"/>
                <a:cs typeface="Cambria"/>
              </a:rPr>
              <a:t>family:</a:t>
            </a:r>
            <a:endParaRPr sz="2400">
              <a:latin typeface="Cambria"/>
              <a:cs typeface="Cambria"/>
            </a:endParaRPr>
          </a:p>
          <a:p>
            <a:pPr marL="355600">
              <a:lnSpc>
                <a:spcPts val="2605"/>
              </a:lnSpc>
            </a:pPr>
            <a:r>
              <a:rPr dirty="0" sz="2400" spc="-10">
                <a:solidFill>
                  <a:srgbClr val="404040"/>
                </a:solidFill>
                <a:latin typeface="Cambria"/>
                <a:cs typeface="Cambria"/>
              </a:rPr>
              <a:t>Arial;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5600" algn="l"/>
              </a:tabLst>
            </a:pPr>
            <a:r>
              <a:rPr dirty="0" sz="2400" spc="170">
                <a:solidFill>
                  <a:srgbClr val="404040"/>
                </a:solidFill>
                <a:latin typeface="Cambria"/>
                <a:cs typeface="Cambria"/>
              </a:rPr>
              <a:t>}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36264" y="1799843"/>
            <a:ext cx="6088380" cy="1737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750" spc="-465">
                <a:solidFill>
                  <a:srgbClr val="B1126C"/>
                </a:solidFill>
                <a:latin typeface="Microsoft Sans Serif"/>
                <a:cs typeface="Microsoft Sans Serif"/>
              </a:rPr>
              <a:t>CSS</a:t>
            </a:r>
            <a:r>
              <a:rPr dirty="0" sz="2750" spc="-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0">
                <a:solidFill>
                  <a:srgbClr val="B1126C"/>
                </a:solidFill>
                <a:latin typeface="Microsoft Sans Serif"/>
                <a:cs typeface="Microsoft Sans Serif"/>
              </a:rPr>
              <a:t>makes</a:t>
            </a:r>
            <a:r>
              <a:rPr dirty="0" sz="2750" spc="-8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text</a:t>
            </a:r>
            <a:r>
              <a:rPr dirty="0" sz="2750" spc="-8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40">
                <a:solidFill>
                  <a:srgbClr val="B1126C"/>
                </a:solidFill>
                <a:latin typeface="Microsoft Sans Serif"/>
                <a:cs typeface="Microsoft Sans Serif"/>
              </a:rPr>
              <a:t>colorful</a:t>
            </a:r>
            <a:r>
              <a:rPr dirty="0" sz="2750" spc="-4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and</a:t>
            </a:r>
            <a:r>
              <a:rPr dirty="0" sz="2750" spc="-7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attractive.</a:t>
            </a:r>
            <a:endParaRPr sz="2750">
              <a:latin typeface="Microsoft Sans Serif"/>
              <a:cs typeface="Microsoft Sans Serif"/>
            </a:endParaRPr>
          </a:p>
          <a:p>
            <a:pPr marL="355600" marR="763905" indent="-343535">
              <a:lnSpc>
                <a:spcPct val="1024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750" spc="-245">
                <a:solidFill>
                  <a:srgbClr val="B1126C"/>
                </a:solidFill>
                <a:latin typeface="Microsoft Sans Serif"/>
                <a:cs typeface="Microsoft Sans Serif"/>
              </a:rPr>
              <a:t>Ensures</a:t>
            </a:r>
            <a:r>
              <a:rPr dirty="0" sz="2750" spc="4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50">
                <a:solidFill>
                  <a:srgbClr val="B1126C"/>
                </a:solidFill>
                <a:latin typeface="Microsoft Sans Serif"/>
                <a:cs typeface="Microsoft Sans Serif"/>
              </a:rPr>
              <a:t>consistent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40">
                <a:solidFill>
                  <a:srgbClr val="B1126C"/>
                </a:solidFill>
                <a:latin typeface="Microsoft Sans Serif"/>
                <a:cs typeface="Microsoft Sans Serif"/>
              </a:rPr>
              <a:t>design</a:t>
            </a:r>
            <a:r>
              <a:rPr dirty="0" sz="2750" spc="1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245">
                <a:solidFill>
                  <a:srgbClr val="B1126C"/>
                </a:solidFill>
                <a:latin typeface="Microsoft Sans Serif"/>
                <a:cs typeface="Microsoft Sans Serif"/>
              </a:rPr>
              <a:t>across</a:t>
            </a:r>
            <a:r>
              <a:rPr dirty="0" sz="2750" spc="3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25">
                <a:solidFill>
                  <a:srgbClr val="B1126C"/>
                </a:solidFill>
                <a:latin typeface="Microsoft Sans Serif"/>
                <a:cs typeface="Microsoft Sans Serif"/>
              </a:rPr>
              <a:t>all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pages.</a:t>
            </a:r>
            <a:endParaRPr sz="275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2750" spc="-200">
                <a:solidFill>
                  <a:srgbClr val="B1126C"/>
                </a:solidFill>
                <a:latin typeface="Microsoft Sans Serif"/>
                <a:cs typeface="Microsoft Sans Serif"/>
              </a:rPr>
              <a:t>Styles</a:t>
            </a: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10">
                <a:solidFill>
                  <a:srgbClr val="B1126C"/>
                </a:solidFill>
                <a:latin typeface="Microsoft Sans Serif"/>
                <a:cs typeface="Microsoft Sans Serif"/>
              </a:rPr>
              <a:t>can</a:t>
            </a:r>
            <a:r>
              <a:rPr dirty="0" sz="2750" spc="-8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45">
                <a:solidFill>
                  <a:srgbClr val="B1126C"/>
                </a:solidFill>
                <a:latin typeface="Microsoft Sans Serif"/>
                <a:cs typeface="Microsoft Sans Serif"/>
              </a:rPr>
              <a:t>be</a:t>
            </a:r>
            <a:r>
              <a:rPr dirty="0" sz="2750" spc="-6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45">
                <a:solidFill>
                  <a:srgbClr val="B1126C"/>
                </a:solidFill>
                <a:latin typeface="Microsoft Sans Serif"/>
                <a:cs typeface="Microsoft Sans Serif"/>
              </a:rPr>
              <a:t>reused</a:t>
            </a:r>
            <a:r>
              <a:rPr dirty="0" sz="2750" spc="-3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multiple</a:t>
            </a:r>
            <a:r>
              <a:rPr dirty="0" sz="2750" spc="2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times</a:t>
            </a:r>
            <a:endParaRPr sz="27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8100" y="3848100"/>
            <a:ext cx="5181600" cy="2428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2025-09-19T14:39:31Z</dcterms:created>
  <dcterms:modified xsi:type="dcterms:W3CDTF">2025-09-19T14:39:31Z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2025-09-19T00:00:00Z</vt:filetime>
  </property>
  <property fmtid="{D5CDD505-2E9C-101B-9397-08002B2CF9AE}" pid="3" name="LastSaved">
    <vt:filetime>2025-09-19T00:00:00Z</vt:filetime>
  </property>
</Properties>
</file>