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:R.SWATHI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:au511321205043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83095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endParaRPr lang="en-US" sz="1200" dirty="0">
              <a:solidFill>
                <a:schemeClr val="tx1"/>
              </a:solidFill>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Kingston Engineering College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7A4C2BD-C23E-967F-0C07-73C0285E2806}"/>
              </a:ext>
            </a:extLst>
          </p:cNvPr>
          <p:cNvSpPr txBox="1"/>
          <p:nvPr/>
        </p:nvSpPr>
        <p:spPr>
          <a:xfrm>
            <a:off x="2282283" y="917656"/>
            <a:ext cx="4579434" cy="332398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Data-Driven Approach:</a:t>
            </a:r>
            <a:r>
              <a:rPr lang="en-US" b="0" i="0" dirty="0">
                <a:solidFill>
                  <a:srgbClr val="0D0D0D"/>
                </a:solidFill>
                <a:effectLst/>
                <a:highlight>
                  <a:srgbClr val="FFFFFF"/>
                </a:highlight>
                <a:latin typeface="Söhne"/>
              </a:rPr>
              <a:t> The NGEP employs a data-driven approach to identify emerging trends in the job market, analyze labor market demand, and assess the effectiveness of its training programs. By collecting and analyzing data on participant outcomes, job placements, and employer feedback, the NGEP continuously refines its curriculum and delivery methods to maximize impact and relevance.</a:t>
            </a:r>
          </a:p>
          <a:p>
            <a:pPr algn="l"/>
            <a:r>
              <a:rPr lang="en-US" b="1" i="0" dirty="0">
                <a:solidFill>
                  <a:srgbClr val="0D0D0D"/>
                </a:solidFill>
                <a:effectLst/>
                <a:highlight>
                  <a:srgbClr val="FFFFFF"/>
                </a:highlight>
                <a:latin typeface="Söhne"/>
              </a:rPr>
              <a:t>Impact Evaluation Framework:</a:t>
            </a:r>
            <a:r>
              <a:rPr lang="en-US" b="0" i="0" dirty="0">
                <a:solidFill>
                  <a:srgbClr val="0D0D0D"/>
                </a:solidFill>
                <a:effectLst/>
                <a:highlight>
                  <a:srgbClr val="FFFFFF"/>
                </a:highlight>
                <a:latin typeface="Söhne"/>
              </a:rPr>
              <a:t> To measure the effectiveness of the NGEP, an impact evaluation framework is implemented to assess key metrics such as employment rates, earnings growth, job satisfaction, and skill acquisition. By comparing outcomes for program participants with a control group of non-participants, the NGEP is able to quantify the program's impact on participants' employability and career advancement.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lgn="l">
              <a:buNone/>
            </a:pPr>
            <a:endParaRPr lang="en-US" b="0" i="0" dirty="0">
              <a:solidFill>
                <a:srgbClr val="0D0D0D"/>
              </a:solidFill>
              <a:effectLst/>
              <a:highlight>
                <a:srgbClr val="FFFFFF"/>
              </a:highlight>
              <a:latin typeface="Söhne"/>
            </a:endParaRPr>
          </a:p>
        </p:txBody>
      </p:sp>
      <p:pic>
        <p:nvPicPr>
          <p:cNvPr id="1026" name="Picture 2">
            <a:extLst>
              <a:ext uri="{FF2B5EF4-FFF2-40B4-BE49-F238E27FC236}">
                <a16:creationId xmlns:a16="http://schemas.microsoft.com/office/drawing/2014/main" id="{2CA29673-820D-2991-8337-01634DBF9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14500"/>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A55F0661-C3A6-EF0C-3F72-172E76EB9C59}"/>
              </a:ext>
            </a:extLst>
          </p:cNvPr>
          <p:cNvSpPr txBox="1"/>
          <p:nvPr/>
        </p:nvSpPr>
        <p:spPr>
          <a:xfrm>
            <a:off x="2280425" y="1779430"/>
            <a:ext cx="4575716" cy="1600438"/>
          </a:xfrm>
          <a:prstGeom prst="rect">
            <a:avLst/>
          </a:prstGeom>
          <a:noFill/>
        </p:spPr>
        <p:txBody>
          <a:bodyPr wrap="square">
            <a:spAutoFit/>
          </a:bodyPr>
          <a:lstStyle/>
          <a:p>
            <a:r>
              <a:rPr lang="en-US" b="0" i="0" dirty="0">
                <a:solidFill>
                  <a:srgbClr val="0D0D0D"/>
                </a:solidFill>
                <a:effectLst/>
                <a:highlight>
                  <a:srgbClr val="FFFFFF"/>
                </a:highlight>
                <a:latin typeface="Söhne"/>
              </a:rPr>
              <a:t>The NGEP is a transformative initiative dedicated to equipping individuals with the skills, resources, and support necessary to thrive in today's dynamic job market. Our comprehensive program offers a blend of technical training, soft skills development, experiential learning opportunities, and career support services to empower you to unlock your full potential and pursue meaningful career pathways.</a:t>
            </a:r>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AAA42F54-33B4-68C0-3071-2C850DCFE91B}"/>
              </a:ext>
            </a:extLst>
          </p:cNvPr>
          <p:cNvSpPr txBox="1"/>
          <p:nvPr/>
        </p:nvSpPr>
        <p:spPr>
          <a:xfrm>
            <a:off x="2280425" y="1563987"/>
            <a:ext cx="4575716" cy="203132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Technical Skills Workshops:</a:t>
            </a:r>
            <a:r>
              <a:rPr lang="en-US" b="0" i="0" dirty="0">
                <a:solidFill>
                  <a:srgbClr val="0D0D0D"/>
                </a:solidFill>
                <a:effectLst/>
                <a:highlight>
                  <a:srgbClr val="FFFFFF"/>
                </a:highlight>
                <a:latin typeface="Söhne"/>
              </a:rPr>
              <a:t> Enhance your technical expertise and stay ahead of the curve with our specialized workshops covering a wide range of in-demand skills such as:</a:t>
            </a:r>
          </a:p>
          <a:p>
            <a:pPr algn="l">
              <a:buFont typeface="Arial" panose="020B0604020202020204" pitchFamily="34" charset="0"/>
              <a:buChar char="•"/>
            </a:pPr>
            <a:r>
              <a:rPr lang="en-US" b="0" i="0" dirty="0">
                <a:solidFill>
                  <a:srgbClr val="0D0D0D"/>
                </a:solidFill>
                <a:effectLst/>
                <a:highlight>
                  <a:srgbClr val="FFFFFF"/>
                </a:highlight>
                <a:latin typeface="Söhne"/>
              </a:rPr>
              <a:t>Coding and Programming</a:t>
            </a:r>
          </a:p>
          <a:p>
            <a:pPr algn="l">
              <a:buFont typeface="Arial" panose="020B0604020202020204" pitchFamily="34" charset="0"/>
              <a:buChar char="•"/>
            </a:pPr>
            <a:r>
              <a:rPr lang="en-US" b="0" i="0" dirty="0">
                <a:solidFill>
                  <a:srgbClr val="0D0D0D"/>
                </a:solidFill>
                <a:effectLst/>
                <a:highlight>
                  <a:srgbClr val="FFFFFF"/>
                </a:highlight>
                <a:latin typeface="Söhne"/>
              </a:rPr>
              <a:t>Data Analysis and Visualization</a:t>
            </a:r>
          </a:p>
          <a:p>
            <a:pPr algn="l">
              <a:buFont typeface="Arial" panose="020B0604020202020204" pitchFamily="34" charset="0"/>
              <a:buChar char="•"/>
            </a:pPr>
            <a:r>
              <a:rPr lang="en-US" b="0" i="0" dirty="0">
                <a:solidFill>
                  <a:srgbClr val="0D0D0D"/>
                </a:solidFill>
                <a:effectLst/>
                <a:highlight>
                  <a:srgbClr val="FFFFFF"/>
                </a:highlight>
                <a:latin typeface="Söhne"/>
              </a:rPr>
              <a:t>Digital Marketing Strategies</a:t>
            </a:r>
          </a:p>
          <a:p>
            <a:pPr algn="l">
              <a:buFont typeface="Arial" panose="020B0604020202020204" pitchFamily="34" charset="0"/>
              <a:buChar char="•"/>
            </a:pPr>
            <a:r>
              <a:rPr lang="en-US" b="0" i="0" dirty="0">
                <a:solidFill>
                  <a:srgbClr val="0D0D0D"/>
                </a:solidFill>
                <a:effectLst/>
                <a:highlight>
                  <a:srgbClr val="FFFFFF"/>
                </a:highlight>
                <a:latin typeface="Söhne"/>
              </a:rPr>
              <a:t>Cybersecurity Fundamentals</a:t>
            </a:r>
          </a:p>
          <a:p>
            <a:pPr algn="l">
              <a:buFont typeface="Arial" panose="020B0604020202020204" pitchFamily="34" charset="0"/>
              <a:buChar char="•"/>
            </a:pPr>
            <a:r>
              <a:rPr lang="en-US" b="0" i="0" dirty="0">
                <a:solidFill>
                  <a:srgbClr val="0D0D0D"/>
                </a:solidFill>
                <a:effectLst/>
                <a:highlight>
                  <a:srgbClr val="FFFFFF"/>
                </a:highlight>
                <a:latin typeface="Söhne"/>
              </a:rPr>
              <a:t>Artificial Intelligence and Machine Learning</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B13FA10F-3546-2953-954C-09550E508C54}"/>
              </a:ext>
            </a:extLst>
          </p:cNvPr>
          <p:cNvSpPr txBox="1"/>
          <p:nvPr/>
        </p:nvSpPr>
        <p:spPr>
          <a:xfrm>
            <a:off x="2280425" y="1779430"/>
            <a:ext cx="4575716" cy="1600438"/>
          </a:xfrm>
          <a:prstGeom prst="rect">
            <a:avLst/>
          </a:prstGeom>
          <a:noFill/>
        </p:spPr>
        <p:txBody>
          <a:bodyPr wrap="square">
            <a:spAutoFit/>
          </a:bodyPr>
          <a:lstStyle/>
          <a:p>
            <a:r>
              <a:rPr lang="en-US" b="0" i="0" dirty="0">
                <a:solidFill>
                  <a:srgbClr val="0D0D0D"/>
                </a:solidFill>
                <a:effectLst/>
                <a:highlight>
                  <a:srgbClr val="FFFFFF"/>
                </a:highlight>
                <a:latin typeface="Söhne"/>
              </a:rPr>
              <a:t>Welcome to the Next Generation Employability Program (NGEP)! Our program consists of several specialized departments, each dedicated to providing exceptional services and support to our participants. Explore our departments below to learn more about their roles and responsibilities:</a:t>
            </a:r>
            <a:br>
              <a:rPr lang="en-US" dirty="0"/>
            </a:br>
            <a:endParaRPr lang="en-IN"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1ADC7728-A0A4-3398-2FC5-062228A1D0FD}"/>
              </a:ext>
            </a:extLst>
          </p:cNvPr>
          <p:cNvSpPr txBox="1"/>
          <p:nvPr/>
        </p:nvSpPr>
        <p:spPr>
          <a:xfrm>
            <a:off x="2280425" y="1456265"/>
            <a:ext cx="4575716" cy="2246769"/>
          </a:xfrm>
          <a:prstGeom prst="rect">
            <a:avLst/>
          </a:prstGeom>
          <a:noFill/>
        </p:spPr>
        <p:txBody>
          <a:bodyPr wrap="square">
            <a:spAutoFit/>
          </a:bodyPr>
          <a:lstStyle/>
          <a:p>
            <a:pPr algn="l"/>
            <a:r>
              <a:rPr lang="en-US" b="1" i="0" dirty="0">
                <a:solidFill>
                  <a:srgbClr val="0D0D0D"/>
                </a:solidFill>
                <a:effectLst/>
                <a:highlight>
                  <a:srgbClr val="FFFFFF"/>
                </a:highlight>
                <a:latin typeface="Söhne"/>
              </a:rPr>
              <a:t>Welcome to the Next Generation Employability Program (NGEP) Blog Page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Stay informed, inspired, and empowered with the latest insights, tips, and success stories from the NGEP community. Our blog covers a wide range of topics related to career development, skills enhancement, industry trends, and more. Explore our blog categories below and embark on your journey to professional growth and success:</a:t>
            </a:r>
          </a:p>
          <a:p>
            <a:br>
              <a:rPr lang="en-US" dirty="0"/>
            </a:br>
            <a:endParaRPr lang="en-IN"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7F17D070-E269-40B0-216D-72F0B38472F6}"/>
              </a:ext>
            </a:extLst>
          </p:cNvPr>
          <p:cNvSpPr txBox="1"/>
          <p:nvPr/>
        </p:nvSpPr>
        <p:spPr>
          <a:xfrm>
            <a:off x="2280425" y="1133099"/>
            <a:ext cx="4575716" cy="2893100"/>
          </a:xfrm>
          <a:prstGeom prst="rect">
            <a:avLst/>
          </a:prstGeom>
          <a:noFill/>
        </p:spPr>
        <p:txBody>
          <a:bodyPr wrap="square">
            <a:spAutoFit/>
          </a:bodyPr>
          <a:lstStyle/>
          <a:p>
            <a:pPr algn="l"/>
            <a:r>
              <a:rPr lang="en-US" b="1" i="0" dirty="0">
                <a:solidFill>
                  <a:srgbClr val="0D0D0D"/>
                </a:solidFill>
                <a:effectLst/>
                <a:highlight>
                  <a:srgbClr val="FFFFFF"/>
                </a:highlight>
                <a:latin typeface="Söhne"/>
              </a:rPr>
              <a:t>Personalized Learning Paths:</a:t>
            </a:r>
            <a:r>
              <a:rPr lang="en-US" b="0" i="0" dirty="0">
                <a:solidFill>
                  <a:srgbClr val="0D0D0D"/>
                </a:solidFill>
                <a:effectLst/>
                <a:highlight>
                  <a:srgbClr val="FFFFFF"/>
                </a:highlight>
                <a:latin typeface="Söhne"/>
              </a:rPr>
              <a:t> Implement a more sophisticated system for personalized learning paths based on participants' individual strengths, interests, and career goals. Utilize artificial intelligence and machine learning algorithms to tailor curriculum recommendations and learning experiences for each participant, maximizing relevance and effectiveness.</a:t>
            </a:r>
          </a:p>
          <a:p>
            <a:pPr algn="l"/>
            <a:r>
              <a:rPr lang="en-US" b="1" i="0" dirty="0">
                <a:solidFill>
                  <a:srgbClr val="0D0D0D"/>
                </a:solidFill>
                <a:effectLst/>
                <a:highlight>
                  <a:srgbClr val="FFFFFF"/>
                </a:highlight>
                <a:latin typeface="Söhne"/>
              </a:rPr>
              <a:t>Expanded Industry Partnerships:</a:t>
            </a:r>
            <a:r>
              <a:rPr lang="en-US" b="0" i="0" dirty="0">
                <a:solidFill>
                  <a:srgbClr val="0D0D0D"/>
                </a:solidFill>
                <a:effectLst/>
                <a:highlight>
                  <a:srgbClr val="FFFFFF"/>
                </a:highlight>
                <a:latin typeface="Söhne"/>
              </a:rPr>
              <a:t> Forge strategic partnerships with a broader range of industry leaders, emerging startups, and professional associations to offer participants access to a wider variety of internship and apprenticeship opportunities, as well as specialized training programs tailored to specific industry sectors.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C2E1B20A-1753-9668-BFF2-C4B7DF93457A}"/>
              </a:ext>
            </a:extLst>
          </p:cNvPr>
          <p:cNvSpPr txBox="1"/>
          <p:nvPr/>
        </p:nvSpPr>
        <p:spPr>
          <a:xfrm>
            <a:off x="2282283" y="1887152"/>
            <a:ext cx="4579434" cy="1384995"/>
          </a:xfrm>
          <a:prstGeom prst="rect">
            <a:avLst/>
          </a:prstGeom>
          <a:noFill/>
        </p:spPr>
        <p:txBody>
          <a:bodyPr wrap="square">
            <a:spAutoFit/>
          </a:bodyPr>
          <a:lstStyle/>
          <a:p>
            <a:r>
              <a:rPr lang="en-US" b="0" i="0" dirty="0">
                <a:solidFill>
                  <a:srgbClr val="0D0D0D"/>
                </a:solidFill>
                <a:effectLst/>
                <a:highlight>
                  <a:srgbClr val="FFFFFF"/>
                </a:highlight>
                <a:latin typeface="Söhne"/>
              </a:rPr>
              <a:t>As we conclude our journey with NGEP, it is clear that our collective efforts have made a significant impact on the lives of countless individuals, equipping them with the tools and confidence to pursue meaningful careers, achieve economic independence, and contribute to society in meaningful ways.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55500" y="74160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71B67EA-7825-DAB8-E91F-9E9A6C8A5EB4}"/>
              </a:ext>
            </a:extLst>
          </p:cNvPr>
          <p:cNvSpPr txBox="1"/>
          <p:nvPr/>
        </p:nvSpPr>
        <p:spPr>
          <a:xfrm>
            <a:off x="2282283" y="1025378"/>
            <a:ext cx="4579434" cy="3108543"/>
          </a:xfrm>
          <a:prstGeom prst="rect">
            <a:avLst/>
          </a:prstGeom>
          <a:noFill/>
        </p:spPr>
        <p:txBody>
          <a:bodyPr wrap="square">
            <a:spAutoFit/>
          </a:bodyPr>
          <a:lstStyle/>
          <a:p>
            <a:pPr algn="l"/>
            <a:r>
              <a:rPr lang="en-US" b="0" i="0" dirty="0">
                <a:solidFill>
                  <a:srgbClr val="0D0D0D"/>
                </a:solidFill>
                <a:effectLst/>
                <a:highlight>
                  <a:srgbClr val="FFFFFF"/>
                </a:highlight>
                <a:latin typeface="Söhne"/>
              </a:rPr>
              <a:t>In an era of rapid technological advancement and evolving job markets, the employability landscape is constantly shifting, demanding new skills and adaptability from the workforce. The Next Generation Employability Program (NGEP) is a comprehensive initiative designed to equip individuals with the competencies and resilience necessary to thrive in today's dynamic employment environment.</a:t>
            </a:r>
          </a:p>
          <a:p>
            <a:pPr algn="l"/>
            <a:r>
              <a:rPr lang="en-US" b="0" i="0" dirty="0">
                <a:solidFill>
                  <a:srgbClr val="0D0D0D"/>
                </a:solidFill>
                <a:effectLst/>
                <a:highlight>
                  <a:srgbClr val="FFFFFF"/>
                </a:highlight>
                <a:latin typeface="Söhne"/>
              </a:rPr>
              <a:t>The NGEP adopts a multifaceted approach, addressing both technical skills and soft skills essential for success in diverse industries. Through a blend of interactive workshops, experiential learning opportunities, mentorship programs, and career counseling sessions, participants are empowered to develop a holistic skill set that aligns with the demands of the contemporary job market.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EA2C074-3865-B4A5-9CE5-999CD094ACE6}"/>
              </a:ext>
            </a:extLst>
          </p:cNvPr>
          <p:cNvSpPr txBox="1"/>
          <p:nvPr/>
        </p:nvSpPr>
        <p:spPr>
          <a:xfrm>
            <a:off x="2282283" y="1456265"/>
            <a:ext cx="4579434" cy="2246769"/>
          </a:xfrm>
          <a:prstGeom prst="rect">
            <a:avLst/>
          </a:prstGeom>
          <a:noFill/>
        </p:spPr>
        <p:txBody>
          <a:bodyPr wrap="square">
            <a:spAutoFit/>
          </a:bodyPr>
          <a:lstStyle/>
          <a:p>
            <a:r>
              <a:rPr lang="en-US" b="0" i="0" dirty="0">
                <a:solidFill>
                  <a:srgbClr val="0D0D0D"/>
                </a:solidFill>
                <a:effectLst/>
                <a:highlight>
                  <a:srgbClr val="FFFFFF"/>
                </a:highlight>
                <a:latin typeface="Söhne"/>
              </a:rPr>
              <a:t>In today's rapidly evolving job market, traditional education and training programs often fail to adequately prepare individuals for the dynamic challenges they will face in their careers. As technology advances and industries transform, the skills demanded by employers are constantly evolving, leaving many workers ill-equipped to thrive in the modern workforce. This discrepancy between the skills possessed by job seekers and those sought by employers presents a significant barrier to employment and economic mobility for individuals across diverse demographics.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A7E853F8-3443-10A2-C6D2-79BD417247F9}"/>
              </a:ext>
            </a:extLst>
          </p:cNvPr>
          <p:cNvSpPr txBox="1"/>
          <p:nvPr/>
        </p:nvSpPr>
        <p:spPr>
          <a:xfrm>
            <a:off x="2282283" y="1456265"/>
            <a:ext cx="4579434" cy="2246769"/>
          </a:xfrm>
          <a:prstGeom prst="rect">
            <a:avLst/>
          </a:prstGeom>
          <a:noFill/>
        </p:spPr>
        <p:txBody>
          <a:bodyPr wrap="square">
            <a:spAutoFit/>
          </a:bodyPr>
          <a:lstStyle/>
          <a:p>
            <a:r>
              <a:rPr lang="en-US" b="0" i="0" dirty="0">
                <a:solidFill>
                  <a:srgbClr val="0D0D0D"/>
                </a:solidFill>
                <a:effectLst/>
                <a:highlight>
                  <a:srgbClr val="FFFFFF"/>
                </a:highlight>
                <a:latin typeface="Söhne"/>
              </a:rPr>
              <a:t>In today's rapidly evolving job market, traditional education and training programs often fail to adequately prepare individuals for the dynamic challenges they will face in their careers. As technology advances and industries transform, the skills demanded by employers are constantly evolving, leaving many workers ill-equipped to thrive in the modern workforce. This discrepancy between the skills possessed by job seekers and those sought by employers presents a significant barrier to employment and economic mobility for individuals across diverse demographics.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814F4B5-5C89-B873-7A93-130C5477AC36}"/>
              </a:ext>
            </a:extLst>
          </p:cNvPr>
          <p:cNvSpPr txBox="1"/>
          <p:nvPr/>
        </p:nvSpPr>
        <p:spPr>
          <a:xfrm>
            <a:off x="2282283" y="1563987"/>
            <a:ext cx="4579434" cy="2031325"/>
          </a:xfrm>
          <a:prstGeom prst="rect">
            <a:avLst/>
          </a:prstGeom>
          <a:noFill/>
        </p:spPr>
        <p:txBody>
          <a:bodyPr wrap="square">
            <a:spAutoFit/>
          </a:bodyPr>
          <a:lstStyle/>
          <a:p>
            <a:r>
              <a:rPr lang="en-US" b="0" i="0" dirty="0">
                <a:solidFill>
                  <a:srgbClr val="0D0D0D"/>
                </a:solidFill>
                <a:effectLst/>
                <a:highlight>
                  <a:srgbClr val="FFFFFF"/>
                </a:highlight>
                <a:latin typeface="Söhne"/>
              </a:rPr>
              <a:t>The Next Generation Employability Program (NGEP) is a comprehensive solution designed to address the evolving needs of the workforce and equip individuals with the skills, resources, and support necessary to thrive in today's dynamic job market. By integrating innovative approaches to skills development, career readiness, and community engagement, the NGEP offers a holistic solution to the challenges of unemployment, underemployment, and skill mismatches.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C50B4556-7820-8D73-869C-1C2A82E8DD6A}"/>
              </a:ext>
            </a:extLst>
          </p:cNvPr>
          <p:cNvSpPr txBox="1"/>
          <p:nvPr/>
        </p:nvSpPr>
        <p:spPr>
          <a:xfrm>
            <a:off x="2282283" y="1025378"/>
            <a:ext cx="4579434" cy="3108543"/>
          </a:xfrm>
          <a:prstGeom prst="rect">
            <a:avLst/>
          </a:prstGeom>
          <a:noFill/>
        </p:spPr>
        <p:txBody>
          <a:bodyPr wrap="square">
            <a:spAutoFit/>
          </a:bodyPr>
          <a:lstStyle/>
          <a:p>
            <a:pPr algn="l"/>
            <a:r>
              <a:rPr lang="en-US" b="1" i="0" dirty="0">
                <a:solidFill>
                  <a:srgbClr val="0D0D0D"/>
                </a:solidFill>
                <a:effectLst/>
                <a:highlight>
                  <a:srgbClr val="FFFFFF"/>
                </a:highlight>
                <a:latin typeface="Söhne"/>
              </a:rPr>
              <a:t>Flexible and Adaptive Curriculum:</a:t>
            </a:r>
            <a:r>
              <a:rPr lang="en-US" b="0" i="0" dirty="0">
                <a:solidFill>
                  <a:srgbClr val="0D0D0D"/>
                </a:solidFill>
                <a:effectLst/>
                <a:highlight>
                  <a:srgbClr val="FFFFFF"/>
                </a:highlight>
                <a:latin typeface="Söhne"/>
              </a:rPr>
              <a:t> The NGEP features a flexible curriculum that adapts to the evolving demands of the job market. By leveraging insights from industry partners, labor market data, and emerging trends, the NGEP continuously updates its training modules to ensure alignment with current industry needs and technological advancements.</a:t>
            </a:r>
          </a:p>
          <a:p>
            <a:pPr algn="l"/>
            <a:r>
              <a:rPr lang="en-US" b="1" i="0" dirty="0">
                <a:solidFill>
                  <a:srgbClr val="0D0D0D"/>
                </a:solidFill>
                <a:effectLst/>
                <a:highlight>
                  <a:srgbClr val="FFFFFF"/>
                </a:highlight>
                <a:latin typeface="Söhne"/>
              </a:rPr>
              <a:t>Customized Learning Pathways:</a:t>
            </a:r>
            <a:r>
              <a:rPr lang="en-US" b="0" i="0" dirty="0">
                <a:solidFill>
                  <a:srgbClr val="0D0D0D"/>
                </a:solidFill>
                <a:effectLst/>
                <a:highlight>
                  <a:srgbClr val="FFFFFF"/>
                </a:highlight>
                <a:latin typeface="Söhne"/>
              </a:rPr>
              <a:t> Recognizing that individuals have unique strengths, interests, and career goals, the NGEP offers customized learning pathways tailored to each participant's needs. Through personalized assessments, career counseling sessions, and mentorship programs, participants are empowered to chart their own course toward career success.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B437F843-15C2-32E2-66DE-0B6E8D205DB4}"/>
              </a:ext>
            </a:extLst>
          </p:cNvPr>
          <p:cNvSpPr txBox="1"/>
          <p:nvPr/>
        </p:nvSpPr>
        <p:spPr>
          <a:xfrm>
            <a:off x="2282283" y="917656"/>
            <a:ext cx="4579434" cy="332398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Blended Learning Approach:</a:t>
            </a:r>
            <a:r>
              <a:rPr lang="en-US" b="0" i="0" dirty="0">
                <a:solidFill>
                  <a:srgbClr val="0D0D0D"/>
                </a:solidFill>
                <a:effectLst/>
                <a:highlight>
                  <a:srgbClr val="FFFFFF"/>
                </a:highlight>
                <a:latin typeface="Söhne"/>
              </a:rPr>
              <a:t> The NGEP employs a blended learning approach that combines online resources, interactive workshops, experiential learning opportunities, and real-world projects. This multifaceted approach allows participants to acquire both technical skills and soft skills in diverse learning environments, fostering a well-rounded skill set that is highly valued by employers.</a:t>
            </a:r>
          </a:p>
          <a:p>
            <a:pPr algn="l"/>
            <a:r>
              <a:rPr lang="en-US" b="1" i="0" dirty="0">
                <a:solidFill>
                  <a:srgbClr val="0D0D0D"/>
                </a:solidFill>
                <a:effectLst/>
                <a:highlight>
                  <a:srgbClr val="FFFFFF"/>
                </a:highlight>
                <a:latin typeface="Söhne"/>
              </a:rPr>
              <a:t>Industry Partnerships and Work-Based Learning:</a:t>
            </a:r>
            <a:r>
              <a:rPr lang="en-US" b="0" i="0" dirty="0">
                <a:solidFill>
                  <a:srgbClr val="0D0D0D"/>
                </a:solidFill>
                <a:effectLst/>
                <a:highlight>
                  <a:srgbClr val="FFFFFF"/>
                </a:highlight>
                <a:latin typeface="Söhne"/>
              </a:rPr>
              <a:t> To ensure the relevance and applicability of its training programs, the NGEP collaborates closely with industry partners to develop work-based learning opportunities such as internships, apprenticeships, and industry projects. These partnerships provide participants with hands-on experience, exposure to industry best practices, and direct connections to potential employers.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1196</Words>
  <Application>Microsoft Office PowerPoint</Application>
  <PresentationFormat>On-screen Show (16:9)</PresentationFormat>
  <Paragraphs>65</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swathi ramasamy</cp:lastModifiedBy>
  <cp:revision>7</cp:revision>
  <dcterms:modified xsi:type="dcterms:W3CDTF">2024-04-13T12:43:48Z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