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7" r:id="rId11"/>
    <p:sldId id="1286" r:id="rId12"/>
    <p:sldId id="1287" r:id="rId13"/>
    <p:sldId id="1292" r:id="rId14"/>
    <p:sldId id="1293" r:id="rId15"/>
    <p:sldId id="1295" r:id="rId16"/>
    <p:sldId id="1306"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164"/>
    <a:srgbClr val="213264"/>
    <a:srgbClr val="841910"/>
    <a:srgbClr val="DFDDFB"/>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02" d="100"/>
          <a:sy n="102" d="100"/>
        </p:scale>
        <p:origin x="-821" y="-82"/>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4/11/2024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mailto:xyz@example.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T.swathi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:912421104048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Shanmuganathan</a:t>
            </a:r>
            <a:r>
              <a:rPr lang="en-US" sz="1100" dirty="0" smtClean="0">
                <a:solidFill>
                  <a:schemeClr val="tx1"/>
                </a:solidFill>
              </a:rPr>
              <a:t>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a:t>Register page</a:t>
            </a:r>
          </a:p>
        </p:txBody>
      </p:sp>
      <p:pic>
        <p:nvPicPr>
          <p:cNvPr id="5" name="Picture 4">
            <a:extLst>
              <a:ext uri="{FF2B5EF4-FFF2-40B4-BE49-F238E27FC236}">
                <a16:creationId xmlns:a16="http://schemas.microsoft.com/office/drawing/2014/main" xmlns="" id="{0A3EF84B-6E42-5597-EAF5-37A815EB02A3}"/>
              </a:ext>
            </a:extLst>
          </p:cNvPr>
          <p:cNvPicPr>
            <a:picLocks noChangeAspect="1"/>
          </p:cNvPicPr>
          <p:nvPr/>
        </p:nvPicPr>
        <p:blipFill>
          <a:blip r:embed="rId2"/>
          <a:stretch>
            <a:fillRect/>
          </a:stretch>
        </p:blipFill>
        <p:spPr>
          <a:xfrm>
            <a:off x="1057299" y="1065075"/>
            <a:ext cx="7042615" cy="3961471"/>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Login page</a:t>
            </a:r>
          </a:p>
        </p:txBody>
      </p:sp>
      <p:pic>
        <p:nvPicPr>
          <p:cNvPr id="4" name="Picture 3">
            <a:extLst>
              <a:ext uri="{FF2B5EF4-FFF2-40B4-BE49-F238E27FC236}">
                <a16:creationId xmlns:a16="http://schemas.microsoft.com/office/drawing/2014/main" xmlns="" id="{CBA398F3-5B32-0990-4FC9-45A356684A47}"/>
              </a:ext>
            </a:extLst>
          </p:cNvPr>
          <p:cNvPicPr>
            <a:picLocks noChangeAspect="1"/>
          </p:cNvPicPr>
          <p:nvPr/>
        </p:nvPicPr>
        <p:blipFill>
          <a:blip r:embed="rId2"/>
          <a:stretch>
            <a:fillRect/>
          </a:stretch>
        </p:blipFill>
        <p:spPr>
          <a:xfrm>
            <a:off x="1273092" y="1267649"/>
            <a:ext cx="6582947" cy="3702908"/>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Question-page</a:t>
            </a:r>
          </a:p>
        </p:txBody>
      </p:sp>
      <p:pic>
        <p:nvPicPr>
          <p:cNvPr id="5" name="Picture 4" descr="Screenshot (329).png"/>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F6F8683-7A4C-2E28-3A3B-4E9631C79153}"/>
              </a:ext>
            </a:extLst>
          </p:cNvPr>
          <p:cNvPicPr>
            <a:picLocks noChangeAspect="1"/>
          </p:cNvPicPr>
          <p:nvPr/>
        </p:nvPicPr>
        <p:blipFill>
          <a:blip r:embed="rId2"/>
          <a:stretch>
            <a:fillRect/>
          </a:stretch>
        </p:blipFill>
        <p:spPr>
          <a:xfrm>
            <a:off x="1057300" y="1067824"/>
            <a:ext cx="7029399" cy="3954037"/>
          </a:xfrm>
          <a:prstGeom prst="rect">
            <a:avLst/>
          </a:prstGeom>
        </p:spPr>
      </p:pic>
      <p:sp>
        <p:nvSpPr>
          <p:cNvPr id="7" name="TextBox 6">
            <a:extLst>
              <a:ext uri="{FF2B5EF4-FFF2-40B4-BE49-F238E27FC236}">
                <a16:creationId xmlns:a16="http://schemas.microsoft.com/office/drawing/2014/main" xmlns="" id="{A1F419DD-2FE8-4A81-9A88-B7F33D5A1224}"/>
              </a:ext>
            </a:extLst>
          </p:cNvPr>
          <p:cNvSpPr txBox="1"/>
          <p:nvPr/>
        </p:nvSpPr>
        <p:spPr>
          <a:xfrm>
            <a:off x="1945888" y="730775"/>
            <a:ext cx="4575716" cy="307777"/>
          </a:xfrm>
          <a:prstGeom prst="rect">
            <a:avLst/>
          </a:prstGeom>
          <a:noFill/>
        </p:spPr>
        <p:txBody>
          <a:bodyPr wrap="square">
            <a:spAutoFit/>
          </a:bodyPr>
          <a:lstStyle/>
          <a:p>
            <a:r>
              <a:rPr lang="en-US" b="1" dirty="0"/>
              <a:t>                                  Question-page</a:t>
            </a:r>
            <a:endParaRPr lang="en-IN" dirty="0"/>
          </a:p>
        </p:txBody>
      </p:sp>
    </p:spTree>
    <p:extLst>
      <p:ext uri="{BB962C8B-B14F-4D97-AF65-F5344CB8AC3E}">
        <p14:creationId xmlns:p14="http://schemas.microsoft.com/office/powerpoint/2010/main" xmlns="" val="884163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Result-page</a:t>
            </a:r>
          </a:p>
        </p:txBody>
      </p:sp>
      <p:pic>
        <p:nvPicPr>
          <p:cNvPr id="6" name="Picture 5">
            <a:extLst>
              <a:ext uri="{FF2B5EF4-FFF2-40B4-BE49-F238E27FC236}">
                <a16:creationId xmlns:a16="http://schemas.microsoft.com/office/drawing/2014/main" xmlns="" id="{3F3F5964-4088-E7B0-9A50-E77D1A6F0689}"/>
              </a:ext>
            </a:extLst>
          </p:cNvPr>
          <p:cNvPicPr>
            <a:picLocks noChangeAspect="1"/>
          </p:cNvPicPr>
          <p:nvPr/>
        </p:nvPicPr>
        <p:blipFill>
          <a:blip r:embed="rId2"/>
          <a:stretch>
            <a:fillRect/>
          </a:stretch>
        </p:blipFill>
        <p:spPr>
          <a:xfrm>
            <a:off x="1141456" y="1167161"/>
            <a:ext cx="6861088" cy="3859362"/>
          </a:xfrm>
          <a:prstGeom prst="rect">
            <a:avLst/>
          </a:prstGeom>
        </p:spPr>
      </p:pic>
    </p:spTree>
    <p:extLst>
      <p:ext uri="{BB962C8B-B14F-4D97-AF65-F5344CB8AC3E}">
        <p14:creationId xmlns:p14="http://schemas.microsoft.com/office/powerpoint/2010/main" xmlns=""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10" name="TextBox 9">
            <a:extLst>
              <a:ext uri="{FF2B5EF4-FFF2-40B4-BE49-F238E27FC236}">
                <a16:creationId xmlns:a16="http://schemas.microsoft.com/office/drawing/2014/main" xmlns="" id="{84AC1582-6BBA-34A2-62C5-E45DA8CDEA7C}"/>
              </a:ext>
            </a:extLst>
          </p:cNvPr>
          <p:cNvSpPr txBox="1"/>
          <p:nvPr/>
        </p:nvSpPr>
        <p:spPr>
          <a:xfrm>
            <a:off x="333999" y="1077691"/>
            <a:ext cx="7702313" cy="3323987"/>
          </a:xfrm>
          <a:prstGeom prst="rect">
            <a:avLst/>
          </a:prstGeom>
          <a:noFill/>
        </p:spPr>
        <p:txBody>
          <a:bodyPr wrap="square">
            <a:spAutoFit/>
          </a:bodyPr>
          <a:lstStyle/>
          <a:p>
            <a:r>
              <a:rPr lang="en-US" b="1" dirty="0"/>
              <a:t>User Authentication:</a:t>
            </a:r>
          </a:p>
          <a:p>
            <a:r>
              <a:rPr lang="en-US" dirty="0"/>
              <a:t>Implement user authentication to allow only registered users to vote.</a:t>
            </a:r>
          </a:p>
          <a:p>
            <a:r>
              <a:rPr lang="en-US" dirty="0"/>
              <a:t>Associate each vote with a user to prevent duplicate voting.</a:t>
            </a:r>
          </a:p>
          <a:p>
            <a:endParaRPr lang="en-US" dirty="0"/>
          </a:p>
          <a:p>
            <a:r>
              <a:rPr lang="en-US" b="1" dirty="0"/>
              <a:t>Multiple Choice Options:</a:t>
            </a:r>
            <a:endParaRPr lang="en-US" dirty="0"/>
          </a:p>
          <a:p>
            <a:r>
              <a:rPr lang="en-US" dirty="0"/>
              <a:t>Allow users to select multiple choices for a single poll.</a:t>
            </a:r>
          </a:p>
          <a:p>
            <a:r>
              <a:rPr lang="en-US" dirty="0"/>
              <a:t>Implement validation to ensure users do not exceed the allowed number of choices.</a:t>
            </a:r>
          </a:p>
          <a:p>
            <a:endParaRPr lang="en-US" dirty="0"/>
          </a:p>
          <a:p>
            <a:r>
              <a:rPr lang="en-US" b="1" dirty="0"/>
              <a:t>Real-Time Updates:</a:t>
            </a:r>
          </a:p>
          <a:p>
            <a:r>
              <a:rPr lang="en-US" dirty="0"/>
              <a:t>Use </a:t>
            </a:r>
            <a:r>
              <a:rPr lang="en-US" dirty="0" err="1"/>
              <a:t>WebSockets</a:t>
            </a:r>
            <a:r>
              <a:rPr lang="en-US" dirty="0"/>
              <a:t> or server-sent events to provide real-time updates of poll results without requiring page refreshes.</a:t>
            </a:r>
          </a:p>
          <a:p>
            <a:endParaRPr lang="en-US" dirty="0"/>
          </a:p>
          <a:p>
            <a:r>
              <a:rPr lang="en-US" b="1" dirty="0"/>
              <a:t>Improved UI/UX:</a:t>
            </a:r>
          </a:p>
          <a:p>
            <a:r>
              <a:rPr lang="en-US" dirty="0"/>
              <a:t>Enhance the user interface with modern design principles and responsive layouts.</a:t>
            </a:r>
          </a:p>
          <a:p>
            <a:r>
              <a:rPr lang="en-US" dirty="0"/>
              <a:t>Implement client-side validation for a smoother user experience. polls.</a:t>
            </a:r>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xmlns="" id="{D4DA8F84-69F6-23D0-8D5C-DF3FB6AFD68A}"/>
              </a:ext>
            </a:extLst>
          </p:cNvPr>
          <p:cNvSpPr txBox="1"/>
          <p:nvPr/>
        </p:nvSpPr>
        <p:spPr>
          <a:xfrm>
            <a:off x="349404" y="1125200"/>
            <a:ext cx="6594088" cy="2893100"/>
          </a:xfrm>
          <a:prstGeom prst="rect">
            <a:avLst/>
          </a:prstGeom>
          <a:noFill/>
        </p:spPr>
        <p:txBody>
          <a:bodyPr wrap="square">
            <a:spAutoFit/>
          </a:bodyPr>
          <a:lstStyle/>
          <a:p>
            <a:endParaRPr lang="en-US" dirty="0"/>
          </a:p>
          <a:p>
            <a:r>
              <a:rPr lang="en-US" dirty="0"/>
              <a:t>In conclusion, the Django polling application offers a comprehensive solution for conducting polls with various advanced features to enhance user experience and functionality. By leveraging Django's powerful framework, along with modern frontend technologies and third-party services, we've created a robust platform for managing polls and engaging users.</a:t>
            </a:r>
          </a:p>
          <a:p>
            <a:endParaRPr lang="en-US" dirty="0"/>
          </a:p>
          <a:p>
            <a:r>
              <a:rPr lang="en-US" dirty="0"/>
              <a:t>With user authentication in place, only registered users can vote, and each vote is associated with a specific user, preventing duplicate voting. The application allows users to select multiple choices for a single poll, with validation ensuring they do not exceed the allowed number of choices. Real-time updates are facilitated through </a:t>
            </a:r>
            <a:r>
              <a:rPr lang="en-US" dirty="0" err="1"/>
              <a:t>WebSockets</a:t>
            </a:r>
            <a:r>
              <a:rPr lang="en-US" dirty="0"/>
              <a:t> or server-sent events, providing users with instant feedback on poll results without requiring page refreshes.</a:t>
            </a:r>
            <a:endParaRPr lang="en-IN" dirty="0"/>
          </a:p>
        </p:txBody>
      </p:sp>
    </p:spTree>
    <p:extLst>
      <p:ext uri="{BB962C8B-B14F-4D97-AF65-F5344CB8AC3E}">
        <p14:creationId xmlns:p14="http://schemas.microsoft.com/office/powerpoint/2010/main" xmlns=""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31377" y="3072946"/>
            <a:ext cx="4881245" cy="51296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Application using </a:t>
            </a:r>
            <a:r>
              <a:rPr lang="en-US" sz="1600" b="1" dirty="0" err="1">
                <a:latin typeface="+mj-lt"/>
              </a:rPr>
              <a:t>Django</a:t>
            </a:r>
            <a:r>
              <a:rPr lang="en-US" sz="1600" b="1" dirty="0">
                <a:latin typeface="+mj-lt"/>
              </a:rPr>
              <a:t> </a:t>
            </a:r>
            <a:r>
              <a:rPr lang="en-US" sz="1600" b="1" dirty="0" smtClean="0">
                <a:latin typeface="+mj-lt"/>
              </a:rPr>
              <a:t>Framework-</a:t>
            </a:r>
            <a:r>
              <a:rPr lang="en-US" sz="1600" b="1" dirty="0" err="1" smtClean="0">
                <a:latin typeface="+mj-lt"/>
              </a:rPr>
              <a:t>swathi</a:t>
            </a:r>
            <a:r>
              <a:rPr lang="en-US" sz="1600" b="1" dirty="0" smtClean="0">
                <a:latin typeface="+mj-lt"/>
              </a:rPr>
              <a:t>-(4048,SEC</a:t>
            </a:r>
            <a:r>
              <a:rPr lang="en-US" sz="1600" b="1" dirty="0">
                <a:latin typeface="+mj-lt"/>
              </a:rPr>
              <a:t>)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11866"/>
            <a:ext cx="5682470" cy="322263"/>
          </a:xfrm>
          <a:prstGeom prst="rect">
            <a:avLst/>
          </a:prstGeom>
          <a:noFill/>
          <a:ln>
            <a:noFill/>
          </a:ln>
        </p:spPr>
        <p:txBody>
          <a:bodyPr spcFirstLastPara="1" wrap="square" lIns="91425" tIns="91425" rIns="91425" bIns="91425" anchor="t" anchorCtr="0">
            <a:noAutofit/>
          </a:bodyPr>
          <a:lstStyle/>
          <a:p>
            <a:pPr>
              <a:buSzPts val="2800"/>
            </a:pPr>
            <a:r>
              <a:rPr lang="en-IN" sz="1800" b="1" dirty="0">
                <a:solidFill>
                  <a:srgbClr val="213163"/>
                </a:solidFill>
              </a:rPr>
              <a:t>Abstract : </a:t>
            </a:r>
            <a:r>
              <a:rPr lang="en-IN" sz="1800" b="1" i="0" dirty="0">
                <a:solidFill>
                  <a:srgbClr val="213164"/>
                </a:solidFill>
                <a:effectLst/>
                <a:highlight>
                  <a:srgbClr val="FFFFFF"/>
                </a:highlight>
                <a:latin typeface="+mn-lt"/>
              </a:rPr>
              <a:t>Django Online Voting System</a:t>
            </a:r>
            <a:r>
              <a:rPr lang="en-IN" sz="2000" b="1" i="0" dirty="0">
                <a:solidFill>
                  <a:srgbClr val="111111"/>
                </a:solidFill>
                <a:effectLst/>
                <a:highlight>
                  <a:srgbClr val="FFFFFF"/>
                </a:highlight>
                <a:latin typeface="-apple-system"/>
              </a:rPr>
              <a:t/>
            </a:r>
            <a:br>
              <a:rPr lang="en-IN" sz="2000" b="1" i="0" dirty="0">
                <a:solidFill>
                  <a:srgbClr val="111111"/>
                </a:solidFill>
                <a:effectLst/>
                <a:highlight>
                  <a:srgbClr val="FFFFFF"/>
                </a:highlight>
                <a:latin typeface="-apple-system"/>
              </a:rPr>
            </a:b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xmlns="" id="{3632336B-4FD8-9050-514D-7829454B5938}"/>
              </a:ext>
            </a:extLst>
          </p:cNvPr>
          <p:cNvSpPr txBox="1"/>
          <p:nvPr/>
        </p:nvSpPr>
        <p:spPr>
          <a:xfrm>
            <a:off x="631904" y="1405057"/>
            <a:ext cx="6980662" cy="2308324"/>
          </a:xfrm>
          <a:prstGeom prst="rect">
            <a:avLst/>
          </a:prstGeom>
          <a:noFill/>
        </p:spPr>
        <p:txBody>
          <a:bodyPr wrap="square" rtlCol="0">
            <a:spAutoFit/>
          </a:bodyPr>
          <a:lstStyle/>
          <a:p>
            <a:r>
              <a:rPr lang="en-US" sz="1600" dirty="0" smtClean="0"/>
              <a:t>We will create a pollster (voting system) web application using </a:t>
            </a:r>
            <a:r>
              <a:rPr lang="en-US" sz="1600" dirty="0" err="1" smtClean="0"/>
              <a:t>Django</a:t>
            </a:r>
            <a:r>
              <a:rPr lang="en-US" sz="1600" dirty="0" smtClean="0"/>
              <a:t>. This application will conduct a series of questions along with many choices. A user will be allowed to give voting for that question by selecting a choice. Based on the answer the total votes will be calculated and it will be displayed to the user. Users can also check the result of the total votes for specific questions on the website directly. We will also build the admin part of this project. Admin user will be allowed to add questions and manage questions in the application. </a:t>
            </a:r>
          </a:p>
          <a:p>
            <a:endParaRPr lang="en-IN" sz="1600"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971F650E-95BA-FAF8-DABA-BB1547762012}"/>
              </a:ext>
            </a:extLst>
          </p:cNvPr>
          <p:cNvSpPr txBox="1"/>
          <p:nvPr/>
        </p:nvSpPr>
        <p:spPr>
          <a:xfrm>
            <a:off x="298948" y="1338145"/>
            <a:ext cx="7759667" cy="3785652"/>
          </a:xfrm>
          <a:prstGeom prst="rect">
            <a:avLst/>
          </a:prstGeom>
          <a:noFill/>
        </p:spPr>
        <p:txBody>
          <a:bodyPr wrap="square" rtlCol="0">
            <a:spAutoFit/>
          </a:bodyPr>
          <a:lstStyle/>
          <a:p>
            <a:pPr fontAlgn="base"/>
            <a:r>
              <a:rPr lang="en-US" sz="1600" b="1" dirty="0" smtClean="0"/>
              <a:t>Technologies used in the project:</a:t>
            </a:r>
            <a:r>
              <a:rPr lang="en-US" sz="1600" dirty="0" smtClean="0"/>
              <a:t> </a:t>
            </a:r>
            <a:r>
              <a:rPr lang="en-US" sz="1600" dirty="0" err="1" smtClean="0"/>
              <a:t>Django</a:t>
            </a:r>
            <a:r>
              <a:rPr lang="en-US" sz="1600" dirty="0" smtClean="0"/>
              <a:t> framework and </a:t>
            </a:r>
            <a:r>
              <a:rPr lang="en-US" sz="1600" dirty="0" err="1" smtClean="0"/>
              <a:t>SQLite</a:t>
            </a:r>
            <a:r>
              <a:rPr lang="en-US" sz="1600" dirty="0" smtClean="0"/>
              <a:t> database which comes by default with </a:t>
            </a:r>
            <a:r>
              <a:rPr lang="en-US" sz="1600" dirty="0" err="1" smtClean="0"/>
              <a:t>Django</a:t>
            </a:r>
            <a:r>
              <a:rPr lang="en-US" sz="1600" dirty="0" smtClean="0"/>
              <a:t>.  </a:t>
            </a:r>
          </a:p>
          <a:p>
            <a:pPr fontAlgn="base"/>
            <a:endParaRPr lang="en-US" sz="1600" dirty="0" smtClean="0"/>
          </a:p>
          <a:p>
            <a:pPr fontAlgn="base"/>
            <a:r>
              <a:rPr lang="en-US" sz="1600" b="1" dirty="0" smtClean="0"/>
              <a:t>Implementation of the Project</a:t>
            </a:r>
          </a:p>
          <a:p>
            <a:pPr fontAlgn="base"/>
            <a:endParaRPr lang="en-US" sz="1600" b="1" dirty="0" smtClean="0"/>
          </a:p>
          <a:p>
            <a:pPr fontAlgn="base">
              <a:buFont typeface="Arial" pitchFamily="34" charset="0"/>
              <a:buChar char="•"/>
            </a:pPr>
            <a:r>
              <a:rPr lang="en-US" sz="1600" b="1" dirty="0" smtClean="0"/>
              <a:t>Creating Project</a:t>
            </a:r>
          </a:p>
          <a:p>
            <a:pPr fontAlgn="base">
              <a:buFont typeface="Arial" pitchFamily="34" charset="0"/>
              <a:buChar char="•"/>
            </a:pPr>
            <a:r>
              <a:rPr lang="en-US" sz="1600" b="1" dirty="0" smtClean="0"/>
              <a:t>Create Models</a:t>
            </a:r>
          </a:p>
          <a:p>
            <a:pPr fontAlgn="base">
              <a:buFont typeface="Arial" pitchFamily="34" charset="0"/>
              <a:buChar char="•"/>
            </a:pPr>
            <a:r>
              <a:rPr lang="en-US" sz="1600" b="1" dirty="0" smtClean="0"/>
              <a:t>Create an Admin User</a:t>
            </a:r>
          </a:p>
          <a:p>
            <a:pPr fontAlgn="base">
              <a:buFont typeface="Arial" pitchFamily="34" charset="0"/>
              <a:buChar char="•"/>
            </a:pPr>
            <a:r>
              <a:rPr lang="en-US" sz="1600" b="1" dirty="0" smtClean="0"/>
              <a:t>Create Views</a:t>
            </a:r>
          </a:p>
          <a:p>
            <a:pPr fontAlgn="base">
              <a:buFont typeface="Arial" pitchFamily="34" charset="0"/>
              <a:buChar char="•"/>
            </a:pPr>
            <a:r>
              <a:rPr lang="en-US" sz="1600" b="1" dirty="0" smtClean="0"/>
              <a:t>Create Templates</a:t>
            </a:r>
          </a:p>
          <a:p>
            <a:pPr fontAlgn="base">
              <a:buFont typeface="Arial" pitchFamily="34" charset="0"/>
              <a:buChar char="•"/>
            </a:pPr>
            <a:r>
              <a:rPr lang="en-US" sz="1600" b="1" dirty="0" smtClean="0"/>
              <a:t>Create Landing Page</a:t>
            </a:r>
          </a:p>
          <a:p>
            <a:pPr fontAlgn="base">
              <a:buFont typeface="Arial" pitchFamily="34" charset="0"/>
              <a:buChar char="•"/>
            </a:pPr>
            <a:r>
              <a:rPr lang="en-US" sz="1600" b="1" dirty="0" smtClean="0"/>
              <a:t>Create routing inside the main urls.py file of the application</a:t>
            </a:r>
          </a:p>
          <a:p>
            <a:pPr fontAlgn="base">
              <a:buFont typeface="Arial" pitchFamily="34" charset="0"/>
              <a:buChar char="•"/>
            </a:pPr>
            <a:r>
              <a:rPr lang="en-US" sz="1600" b="1" dirty="0" smtClean="0"/>
              <a:t>Testing of the Application</a:t>
            </a:r>
          </a:p>
          <a:p>
            <a:pPr fontAlgn="base">
              <a:buFont typeface="Arial" pitchFamily="34" charset="0"/>
              <a:buChar char="•"/>
            </a:pPr>
            <a:r>
              <a:rPr lang="en-US" sz="1600" b="1" dirty="0" smtClean="0"/>
              <a:t>User Frontend</a:t>
            </a:r>
          </a:p>
          <a:p>
            <a:pPr marL="285750" indent="-285750" algn="l">
              <a:buFont typeface="Wingdings" panose="05000000000000000000" pitchFamily="2" charset="2"/>
              <a:buChar char="v"/>
            </a:pPr>
            <a:endParaRPr lang="en-US" sz="1600" b="0" i="0" dirty="0">
              <a:solidFill>
                <a:srgbClr val="111111"/>
              </a:solidFill>
              <a:effectLst/>
              <a:highlight>
                <a:srgbClr val="FFFFFF"/>
              </a:highlight>
              <a:latin typeface="-apple-system"/>
            </a:endParaRP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3416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dirty="0" smtClean="0"/>
              <a:t>Folder </a:t>
            </a:r>
            <a:r>
              <a:rPr lang="en-IN" sz="1800" dirty="0" err="1" smtClean="0"/>
              <a:t>formate</a:t>
            </a:r>
            <a:endParaRPr lang="en-IN" sz="18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2"/>
          <p:cNvPicPr>
            <a:picLocks noChangeAspect="1" noChangeArrowheads="1"/>
          </p:cNvPicPr>
          <p:nvPr/>
        </p:nvPicPr>
        <p:blipFill>
          <a:blip r:embed="rId3"/>
          <a:srcRect/>
          <a:stretch>
            <a:fillRect/>
          </a:stretch>
        </p:blipFill>
        <p:spPr bwMode="auto">
          <a:xfrm>
            <a:off x="1359889" y="1148455"/>
            <a:ext cx="6397414" cy="3598546"/>
          </a:xfrm>
          <a:prstGeom prst="rect">
            <a:avLst/>
          </a:prstGeom>
          <a:noFill/>
          <a:ln w="9525">
            <a:noFill/>
            <a:miter lim="800000"/>
            <a:headEnd/>
            <a:tailEnd/>
          </a:ln>
          <a:effectLst/>
        </p:spPr>
      </p:pic>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150B99BA-7A0E-E1C8-9AAF-E1BCB1B1187C}"/>
              </a:ext>
            </a:extLst>
          </p:cNvPr>
          <p:cNvSpPr txBox="1"/>
          <p:nvPr/>
        </p:nvSpPr>
        <p:spPr>
          <a:xfrm>
            <a:off x="706244" y="1102220"/>
            <a:ext cx="7486185" cy="338554"/>
          </a:xfrm>
          <a:prstGeom prst="rect">
            <a:avLst/>
          </a:prstGeom>
          <a:noFill/>
        </p:spPr>
        <p:txBody>
          <a:bodyPr wrap="square" rtlCol="0">
            <a:spAutoFit/>
          </a:bodyPr>
          <a:lstStyle/>
          <a:p>
            <a:pPr marL="457200" lvl="1" eaLnBrk="0" fontAlgn="base" hangingPunct="0">
              <a:spcBef>
                <a:spcPct val="0"/>
              </a:spcBef>
              <a:spcAft>
                <a:spcPct val="0"/>
              </a:spcAft>
              <a:buClrTx/>
            </a:pPr>
            <a:endParaRPr lang="en-IN" sz="1600" dirty="0">
              <a:solidFill>
                <a:schemeClr val="tx1"/>
              </a:solidFill>
            </a:endParaRPr>
          </a:p>
        </p:txBody>
      </p:sp>
      <p:sp>
        <p:nvSpPr>
          <p:cNvPr id="7" name="TextBox 6"/>
          <p:cNvSpPr txBox="1"/>
          <p:nvPr/>
        </p:nvSpPr>
        <p:spPr>
          <a:xfrm>
            <a:off x="100758" y="584616"/>
            <a:ext cx="9043242" cy="4721580"/>
          </a:xfrm>
          <a:prstGeom prst="rect">
            <a:avLst/>
          </a:prstGeom>
          <a:noFill/>
        </p:spPr>
        <p:txBody>
          <a:bodyPr wrap="square" rtlCol="0">
            <a:spAutoFit/>
          </a:bodyPr>
          <a:lstStyle/>
          <a:p>
            <a:pPr fontAlgn="base"/>
            <a:r>
              <a:rPr lang="en-US" b="1" dirty="0" smtClean="0"/>
              <a:t>Create an Admin User</a:t>
            </a:r>
          </a:p>
          <a:p>
            <a:pPr fontAlgn="base"/>
            <a:r>
              <a:rPr lang="en-US" b="1" dirty="0" smtClean="0"/>
              <a:t>Step-1:</a:t>
            </a:r>
            <a:r>
              <a:rPr lang="en-US" dirty="0" smtClean="0"/>
              <a:t> Run the command given below to create a user who can login to the admin site. </a:t>
            </a:r>
          </a:p>
          <a:p>
            <a:pPr fontAlgn="base"/>
            <a:r>
              <a:rPr lang="en-US" dirty="0" smtClean="0"/>
              <a:t>python manage.py </a:t>
            </a:r>
            <a:r>
              <a:rPr lang="en-US" dirty="0" err="1" smtClean="0"/>
              <a:t>createsuperuser</a:t>
            </a:r>
            <a:r>
              <a:rPr lang="en-US" dirty="0" smtClean="0"/>
              <a:t/>
            </a:r>
            <a:br>
              <a:rPr lang="en-US" dirty="0" smtClean="0"/>
            </a:br>
            <a:r>
              <a:rPr lang="en-US" dirty="0" smtClean="0"/>
              <a:t>It will prompt username which we need to enter. </a:t>
            </a:r>
          </a:p>
          <a:p>
            <a:pPr fontAlgn="base"/>
            <a:endParaRPr lang="en-US" dirty="0" smtClean="0"/>
          </a:p>
          <a:p>
            <a:pPr fontAlgn="base"/>
            <a:r>
              <a:rPr lang="en-US" dirty="0" smtClean="0"/>
              <a:t>Username: geeks123</a:t>
            </a:r>
          </a:p>
          <a:p>
            <a:pPr fontAlgn="base"/>
            <a:r>
              <a:rPr lang="en-US" dirty="0" smtClean="0"/>
              <a:t/>
            </a:r>
            <a:br>
              <a:rPr lang="en-US" dirty="0" smtClean="0"/>
            </a:br>
            <a:r>
              <a:rPr lang="en-US" dirty="0" smtClean="0"/>
              <a:t>Now it will prompt an email address which again we need to enter here.  </a:t>
            </a:r>
          </a:p>
          <a:p>
            <a:pPr fontAlgn="base"/>
            <a:endParaRPr lang="en-US" dirty="0" smtClean="0"/>
          </a:p>
          <a:p>
            <a:pPr fontAlgn="base"/>
            <a:r>
              <a:rPr lang="en-US" dirty="0" smtClean="0"/>
              <a:t>Email address: </a:t>
            </a:r>
            <a:r>
              <a:rPr lang="en-US" dirty="0" smtClean="0">
                <a:hlinkClick r:id="rId3"/>
              </a:rPr>
              <a:t>xyz@example.com</a:t>
            </a:r>
            <a:endParaRPr lang="en-US" dirty="0" smtClean="0"/>
          </a:p>
          <a:p>
            <a:pPr fontAlgn="base"/>
            <a:r>
              <a:rPr lang="en-US" dirty="0" smtClean="0"/>
              <a:t/>
            </a:r>
            <a:br>
              <a:rPr lang="en-US" dirty="0" smtClean="0"/>
            </a:br>
            <a:r>
              <a:rPr lang="en-US" dirty="0" smtClean="0"/>
              <a:t>The final step is to enter the password. We need to enter the password twice, the second time as a confirmation of the first.  </a:t>
            </a:r>
          </a:p>
          <a:p>
            <a:pPr fontAlgn="base"/>
            <a:endParaRPr lang="en-US" dirty="0" smtClean="0"/>
          </a:p>
          <a:p>
            <a:pPr fontAlgn="base"/>
            <a:r>
              <a:rPr lang="en-US" dirty="0" smtClean="0"/>
              <a:t>Password: ******</a:t>
            </a:r>
            <a:br>
              <a:rPr lang="en-US" dirty="0" smtClean="0"/>
            </a:br>
            <a:r>
              <a:rPr lang="en-US" dirty="0" smtClean="0"/>
              <a:t>Password (again): ******</a:t>
            </a:r>
            <a:br>
              <a:rPr lang="en-US" dirty="0" smtClean="0"/>
            </a:br>
            <a:r>
              <a:rPr lang="en-US" dirty="0" err="1" smtClean="0"/>
              <a:t>Superuser</a:t>
            </a:r>
            <a:r>
              <a:rPr lang="en-US" dirty="0" smtClean="0"/>
              <a:t> created successfully.</a:t>
            </a:r>
            <a:br>
              <a:rPr lang="en-US" dirty="0" smtClean="0"/>
            </a:br>
            <a:r>
              <a:rPr lang="en-US" dirty="0" smtClean="0"/>
              <a:t>Now we can run the server using the same command </a:t>
            </a:r>
            <a:r>
              <a:rPr lang="en-US" b="1" dirty="0" smtClean="0"/>
              <a:t>python manage.py </a:t>
            </a:r>
            <a:r>
              <a:rPr lang="en-US" b="1" dirty="0" err="1" smtClean="0"/>
              <a:t>runserver</a:t>
            </a:r>
            <a:r>
              <a:rPr lang="en-US" dirty="0" smtClean="0"/>
              <a:t> and we can check our admin panel browsing the URL </a:t>
            </a:r>
            <a:r>
              <a:rPr lang="en-US" b="1" dirty="0" smtClean="0"/>
              <a:t>http://127.0.0.1:8000/admin </a:t>
            </a:r>
            <a:r>
              <a:rPr lang="en-US" dirty="0" smtClean="0"/>
              <a:t>.  </a:t>
            </a:r>
          </a:p>
          <a:p>
            <a:pPr fontAlgn="base"/>
            <a:r>
              <a:rPr lang="en-US" dirty="0" smtClean="0"/>
              <a:t/>
            </a:r>
            <a:br>
              <a:rPr lang="en-US" dirty="0" smtClean="0"/>
            </a:br>
            <a:endParaRPr lang="en-US" dirty="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92).png"/>
          <p:cNvPicPr>
            <a:picLocks noChangeAspect="1"/>
          </p:cNvPicPr>
          <p:nvPr/>
        </p:nvPicPr>
        <p:blipFill>
          <a:blip r:embed="rId2"/>
          <a:srcRect r="4508" b="10428"/>
          <a:stretch>
            <a:fillRect/>
          </a:stretch>
        </p:blipFill>
        <p:spPr>
          <a:xfrm>
            <a:off x="1034322" y="908779"/>
            <a:ext cx="6985416" cy="36857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2">
            <a:extLst>
              <a:ext uri="{FF2B5EF4-FFF2-40B4-BE49-F238E27FC236}">
                <a16:creationId xmlns:a16="http://schemas.microsoft.com/office/drawing/2014/main" xmlns="" id="{98BD343F-9E4B-1363-3430-46FDE0FBE340}"/>
              </a:ext>
            </a:extLst>
          </p:cNvPr>
          <p:cNvSpPr>
            <a:spLocks noChangeArrowheads="1"/>
          </p:cNvSpPr>
          <p:nvPr/>
        </p:nvSpPr>
        <p:spPr bwMode="auto">
          <a:xfrm>
            <a:off x="0" y="-138499"/>
            <a:ext cx="65" cy="276999"/>
          </a:xfrm>
          <a:prstGeom prst="rect">
            <a:avLst/>
          </a:prstGeom>
          <a:solidFill>
            <a:srgbClr val="21212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xmlns="" id="{4545F299-94E2-3435-D7AA-887FEABDB64E}"/>
              </a:ext>
            </a:extLst>
          </p:cNvPr>
          <p:cNvPicPr>
            <a:picLocks noChangeAspect="1"/>
          </p:cNvPicPr>
          <p:nvPr/>
        </p:nvPicPr>
        <p:blipFill>
          <a:blip r:embed="rId3"/>
          <a:stretch>
            <a:fillRect/>
          </a:stretch>
        </p:blipFill>
        <p:spPr>
          <a:xfrm>
            <a:off x="1281561" y="1115123"/>
            <a:ext cx="6580878" cy="3701744"/>
          </a:xfrm>
          <a:prstGeom prst="rect">
            <a:avLst/>
          </a:prstGeom>
        </p:spPr>
      </p:pic>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TotalTime>
  <Words>440</Words>
  <Application>Microsoft Office PowerPoint</Application>
  <PresentationFormat>On-screen Show (16:9)</PresentationFormat>
  <Paragraphs>81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 : Django Online Voting System </vt:lpstr>
      <vt:lpstr>Problem Statement</vt:lpstr>
      <vt:lpstr>Folder formate</vt:lpstr>
      <vt:lpstr>Slide 6</vt:lpstr>
      <vt:lpstr>Slide 7</vt:lpstr>
      <vt:lpstr>Technology Used</vt:lpstr>
      <vt:lpstr>Modelling &amp; Results</vt:lpstr>
      <vt:lpstr>Register page</vt:lpstr>
      <vt:lpstr>Login page</vt:lpstr>
      <vt:lpstr>Question-page</vt:lpstr>
      <vt:lpstr>Slide 13</vt:lpstr>
      <vt:lpstr>Result-page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6</cp:revision>
  <dcterms:modified xsi:type="dcterms:W3CDTF">2024-04-11T16:16:39Z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