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3"/>
  </p:notesMasterIdLst>
  <p:sldIdLst>
    <p:sldId id="374" r:id="rId2"/>
    <p:sldId id="372" r:id="rId3"/>
    <p:sldId id="333" r:id="rId4"/>
    <p:sldId id="334" r:id="rId5"/>
    <p:sldId id="335" r:id="rId6"/>
    <p:sldId id="351" r:id="rId7"/>
    <p:sldId id="347" r:id="rId8"/>
    <p:sldId id="337" r:id="rId9"/>
    <p:sldId id="352" r:id="rId10"/>
    <p:sldId id="368" r:id="rId11"/>
    <p:sldId id="371" r:id="rId12"/>
    <p:sldId id="373" r:id="rId13"/>
    <p:sldId id="339" r:id="rId14"/>
    <p:sldId id="358" r:id="rId15"/>
    <p:sldId id="364" r:id="rId16"/>
    <p:sldId id="357" r:id="rId17"/>
    <p:sldId id="365" r:id="rId18"/>
    <p:sldId id="359" r:id="rId19"/>
    <p:sldId id="285" r:id="rId20"/>
    <p:sldId id="346" r:id="rId21"/>
    <p:sldId id="36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neham Joseph" initials="SJ" lastIdx="1" clrIdx="0">
    <p:extLst>
      <p:ext uri="{19B8F6BF-5375-455C-9EA6-DF929625EA0E}">
        <p15:presenceInfo xmlns:p15="http://schemas.microsoft.com/office/powerpoint/2012/main" userId="18e3abf25000ab98" providerId="Windows Live"/>
      </p:ext>
    </p:extLst>
  </p:cmAuthor>
  <p:cmAuthor id="2" name="19P31A04F1" initials="1" lastIdx="1" clrIdx="1">
    <p:extLst>
      <p:ext uri="{19B8F6BF-5375-455C-9EA6-DF929625EA0E}">
        <p15:presenceInfo xmlns:p15="http://schemas.microsoft.com/office/powerpoint/2012/main" userId="S::19P31A04F1@acet.ac.in::ac0afd81-cd9d-4a6d-b298-5777d4c820e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259" autoAdjust="0"/>
    <p:restoredTop sz="86414" autoAdjust="0"/>
  </p:normalViewPr>
  <p:slideViewPr>
    <p:cSldViewPr>
      <p:cViewPr varScale="1">
        <p:scale>
          <a:sx n="82" d="100"/>
          <a:sy n="82" d="100"/>
        </p:scale>
        <p:origin x="185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2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FAAE7-35E8-4C35-B5C3-7DFE177E49EC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CE589-8873-41B2-829E-E0198902AF0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22DF-93F9-49BB-9DC1-FCF9BE992DA0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7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2B643-DDC0-46FD-9440-53B20D2A3DAC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3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6A053-4991-408D-828B-F9CB184C0899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7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5CCD-6AF2-4742-95F9-1761C547C4B7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073BBA-60E3-4D44-B235-F3F786739266}"/>
              </a:ext>
            </a:extLst>
          </p:cNvPr>
          <p:cNvSpPr txBox="1"/>
          <p:nvPr userDrawn="1"/>
        </p:nvSpPr>
        <p:spPr>
          <a:xfrm>
            <a:off x="4860032" y="29992"/>
            <a:ext cx="421079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dirty="0">
                <a:solidFill>
                  <a:srgbClr val="002060"/>
                </a:solidFill>
                <a:latin typeface="Times New Roman" pitchFamily="18" charset="0"/>
                <a:ea typeface="Adobe Gothic Std B" pitchFamily="34" charset="-128"/>
                <a:cs typeface="Times New Roman" pitchFamily="18" charset="0"/>
              </a:rPr>
              <a:t>ADITYA COLLEGE OF ENGINEERING &amp; TECHNOLOGY</a:t>
            </a:r>
            <a:endParaRPr lang="en-IN" sz="9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9FFE4F-D40E-4DA3-A750-5CDAAC5F52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5" y="23332"/>
            <a:ext cx="569218" cy="56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3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D2529-6DB5-4F2B-ADC4-F6D696330CEF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6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CC773-592D-4345-A261-71CFC57C31D9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3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1514-7C31-41DB-97EB-0521BDA85B28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95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297B-6FA4-4A2F-9487-D32A63BEAACB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8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87F7-4D15-496C-8FF9-E0AA7B146346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0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8EE1-BB18-40EA-8008-94E2C443488D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CB740-B1D8-4D31-8F49-7BE247C48321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IV ECE-C     BATCH NO.14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40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E98F-1175-4F9D-ABF6-0F15EE8C1AC3}" type="datetime1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IV ECE-C     BATCH NO.14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7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9.png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4.wmf"/><Relationship Id="rId7" Type="http://schemas.openxmlformats.org/officeDocument/2006/relationships/oleObject" Target="../embeddings/oleObject8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7.e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02545-58F7-BE1B-8120-C83D9B51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 flipV="1">
            <a:off x="3028950" y="6721476"/>
            <a:ext cx="462930" cy="8119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2F123-B147-1C71-7E64-DECC6B25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43CBF-490A-C28C-6D5E-20720F8D57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5576" y="1988840"/>
            <a:ext cx="7886700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ENHANCED DATA RATE USING SVD-BASED HYBRID PRECODING IN 6G COMMUNICATIONS</a:t>
            </a:r>
            <a:endParaRPr lang="en-IN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21951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6224A-9CEF-696D-F7DD-389F7741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2DCF-03A4-DAA2-99F6-8FE13EBC8CB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1173" y="991866"/>
            <a:ext cx="7886700" cy="5124450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US" sz="2000" dirty="0">
                <a:latin typeface="Times  new roman"/>
              </a:rPr>
              <a:t>Breaks the equivalent channel matrix into useful components.</a:t>
            </a:r>
          </a:p>
          <a:p>
            <a:r>
              <a:rPr lang="en-US" sz="2000" dirty="0">
                <a:latin typeface="Times  new roman"/>
              </a:rPr>
              <a:t>V[k] is used for constructing the digital precoder.</a:t>
            </a:r>
          </a:p>
          <a:p>
            <a:endParaRPr lang="en-US" sz="2000" dirty="0">
              <a:latin typeface="Times  new roman"/>
            </a:endParaRPr>
          </a:p>
          <a:p>
            <a:pPr marL="0" indent="0">
              <a:buNone/>
            </a:pPr>
            <a:r>
              <a:rPr lang="en-US" sz="2200" b="1" dirty="0">
                <a:latin typeface="Times  new roman"/>
              </a:rPr>
              <a:t>5.</a:t>
            </a:r>
            <a:r>
              <a:rPr lang="en-IN" sz="2200" b="1" dirty="0">
                <a:latin typeface="Times  new roman"/>
              </a:rPr>
              <a:t> Final Digital Precoder (          )</a:t>
            </a:r>
          </a:p>
          <a:p>
            <a:pPr marL="0" indent="0">
              <a:buNone/>
            </a:pPr>
            <a:endParaRPr lang="en-IN" sz="2200" b="1" dirty="0">
              <a:latin typeface="Times  new roman"/>
            </a:endParaRPr>
          </a:p>
          <a:p>
            <a:pPr marL="0" indent="0">
              <a:buNone/>
            </a:pPr>
            <a:endParaRPr lang="en-IN" sz="2200" b="1" dirty="0">
              <a:latin typeface="Times  new roman"/>
            </a:endParaRPr>
          </a:p>
          <a:p>
            <a:r>
              <a:rPr lang="en-US" sz="2000" dirty="0">
                <a:latin typeface="Times  new roman"/>
              </a:rPr>
              <a:t>Ensures optimal signal transmission by selecting the best signal paths.</a:t>
            </a:r>
          </a:p>
          <a:p>
            <a:r>
              <a:rPr lang="en-US" sz="2000" dirty="0">
                <a:latin typeface="Times  new roman"/>
              </a:rPr>
              <a:t>Improves spectral efficiency while keeping computational complexity low.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6D59E-C220-A614-0C95-7713259BAFD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37458" y="683859"/>
            <a:ext cx="7886700" cy="544513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Times  new roman"/>
              </a:rPr>
              <a:t>4.Using SVD for Optimal Precoding</a:t>
            </a:r>
            <a:br>
              <a:rPr lang="en-US" sz="2200" b="1" dirty="0">
                <a:latin typeface="Times  new roman"/>
              </a:rPr>
            </a:br>
            <a:endParaRPr lang="en-IN" sz="2200" b="1" dirty="0">
              <a:latin typeface="Times 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88561-C5DB-6653-205B-3C6D7F93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33" y="1028790"/>
            <a:ext cx="3215670" cy="624402"/>
          </a:xfrm>
          <a:prstGeom prst="rect">
            <a:avLst/>
          </a:prstGeom>
        </p:spPr>
      </p:pic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030CA6C-A79C-F29F-72E3-C1BD5B27D2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50390"/>
              </p:ext>
            </p:extLst>
          </p:nvPr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D8B209A4-783B-5213-1AEC-1D22D5442E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469204"/>
            <a:ext cx="5290224" cy="543593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8CF5CF7-736E-0AA1-ECDD-2C9C897FA7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218171"/>
              </p:ext>
            </p:extLst>
          </p:nvPr>
        </p:nvGraphicFramePr>
        <p:xfrm>
          <a:off x="3770068" y="2996684"/>
          <a:ext cx="74136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228600" progId="Equation.DSMT4">
                  <p:embed/>
                </p:oleObj>
              </mc:Choice>
              <mc:Fallback>
                <p:oleObj name="Equation" r:id="rId6" imgW="431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0068" y="2996684"/>
                        <a:ext cx="741363" cy="392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2074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2B036-3136-898A-6106-2D50BE7A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EDEFBD-4DA7-F803-759F-5C52553F88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7886700" cy="1839913"/>
          </a:xfrm>
        </p:spPr>
        <p:txBody>
          <a:bodyPr>
            <a:normAutofit fontScale="90000"/>
          </a:bodyPr>
          <a:lstStyle/>
          <a:p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br>
              <a:rPr lang="en-US" sz="2200" b="1" dirty="0">
                <a:latin typeface="Times  new roman"/>
              </a:rPr>
            </a:br>
            <a:r>
              <a:rPr lang="en-US" sz="2200" b="1" dirty="0">
                <a:latin typeface="Times  new roman"/>
              </a:rPr>
              <a:t>6.</a:t>
            </a:r>
            <a:r>
              <a:rPr lang="en-IN" sz="2200" b="1" dirty="0">
                <a:latin typeface="Times  new roman"/>
              </a:rPr>
              <a:t> Achievable Sum Rate (ASR)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D73E-2D16-E3A7-4EE0-A2E8460AD8E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72816"/>
            <a:ext cx="7886700" cy="2880147"/>
          </a:xfrm>
        </p:spPr>
        <p:txBody>
          <a:bodyPr/>
          <a:lstStyle/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r>
              <a:rPr lang="en-US" sz="2000" dirty="0">
                <a:latin typeface="Times  new roman"/>
              </a:rPr>
              <a:t>Measures system efficiency by calculating the data transmission rate.</a:t>
            </a:r>
          </a:p>
          <a:p>
            <a:r>
              <a:rPr lang="en-US" sz="2000" dirty="0">
                <a:latin typeface="Times  new roman"/>
              </a:rPr>
              <a:t>Shows that our method improves data rate while using less power.</a:t>
            </a:r>
          </a:p>
          <a:p>
            <a:endParaRPr lang="en-IN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0996BE4-8A58-2AF6-5C71-852C0510D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424405"/>
              </p:ext>
            </p:extLst>
          </p:nvPr>
        </p:nvGraphicFramePr>
        <p:xfrm>
          <a:off x="1979712" y="2704976"/>
          <a:ext cx="4814760" cy="724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77880" imgH="507960" progId="Equation.DSMT4">
                  <p:embed/>
                </p:oleObj>
              </mc:Choice>
              <mc:Fallback>
                <p:oleObj name="Equation" r:id="rId2" imgW="337788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712" y="2704976"/>
                        <a:ext cx="4814760" cy="724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0597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1520" y="-387424"/>
            <a:ext cx="7886700" cy="1624013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chemeClr val="tx2"/>
                </a:solidFill>
                <a:latin typeface="Times  new roman"/>
              </a:rPr>
            </a:br>
            <a:br>
              <a:rPr lang="en-US" sz="3200" b="1" dirty="0">
                <a:solidFill>
                  <a:schemeClr val="tx2"/>
                </a:solidFill>
                <a:latin typeface="Times  new roman"/>
              </a:rPr>
            </a:br>
            <a:br>
              <a:rPr lang="en-US" sz="3200" b="1" dirty="0">
                <a:solidFill>
                  <a:schemeClr val="tx2"/>
                </a:solidFill>
                <a:latin typeface="Times  new roman"/>
              </a:rPr>
            </a:br>
            <a:r>
              <a:rPr sz="3200" b="1" dirty="0">
                <a:solidFill>
                  <a:schemeClr val="tx2"/>
                </a:solidFill>
                <a:latin typeface="Times  new roman"/>
              </a:rPr>
              <a:t>Comparison: Existing vs Proposed Method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806871"/>
              </p:ext>
            </p:extLst>
          </p:nvPr>
        </p:nvGraphicFramePr>
        <p:xfrm>
          <a:off x="611560" y="1484785"/>
          <a:ext cx="8229600" cy="3888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Existing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Proposed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1600" dirty="0">
                          <a:latin typeface="Times  new roman"/>
                        </a:rPr>
                        <a:t>Poor to Moderate Beam Squint 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 dirty="0">
                          <a:latin typeface="Times  new roman"/>
                        </a:rPr>
                        <a:t>Excellent Beam Squint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ASR at 0.5 GHz: ~2.9 to 4.7 bps/Hz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ASR at 0.5 GHz: ~4.8 bps/Hz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ASR at 3.0 GHz: ~1.2 to 2.7 bps/Hz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ASR at 3.0 GHz: ~2.8 bps/Hz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ASR at 30 dB SNR: ~6.0 to 9.5 bps/Hz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 dirty="0">
                          <a:latin typeface="Times  new roman"/>
                        </a:rPr>
                        <a:t>ASR at 30 dB SNR: ~10 bps/Hz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Low to Moderate Energy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High Energy 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High Hardware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Low Hardware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 dirty="0">
                          <a:latin typeface="Times  new roman"/>
                        </a:rPr>
                        <a:t>High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Moderate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Slow 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>
                          <a:latin typeface="Times  new roman"/>
                        </a:rPr>
                        <a:t>Fast Convergence (200–300 iterations)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8843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 dirty="0">
                          <a:latin typeface="Times  new roman"/>
                        </a:rPr>
                        <a:t>Average Wideband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sz="1600" dirty="0">
                          <a:latin typeface="Times  new roman"/>
                        </a:rPr>
                        <a:t>Best for 6G Wideband MIMO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64D1D-FCF2-6E4A-D6D5-8E0AB319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444447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REQUIREMENTS</a:t>
            </a:r>
            <a:br>
              <a:rPr lang="en-US" sz="1000" dirty="0">
                <a:latin typeface="Arial" pitchFamily="34" charset="0"/>
                <a:cs typeface="Arial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EABD2-790A-613B-CEC7-D52C6D0BB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991" y="2492896"/>
            <a:ext cx="8263830" cy="469217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endParaRPr lang="en-US" sz="2400" dirty="0">
              <a:latin typeface="Times  new roman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E2B2F-5CF3-5EDE-806B-D907DEC5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Image 48">
            <a:extLst>
              <a:ext uri="{FF2B5EF4-FFF2-40B4-BE49-F238E27FC236}">
                <a16:creationId xmlns:a16="http://schemas.microsoft.com/office/drawing/2014/main" id="{16D33365-BB41-2235-69F9-C19C31CB2BCA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23728" y="1412776"/>
            <a:ext cx="3614814" cy="2473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0E1785-1B83-D867-D253-93408850D4A5}"/>
              </a:ext>
            </a:extLst>
          </p:cNvPr>
          <p:cNvSpPr txBox="1"/>
          <p:nvPr/>
        </p:nvSpPr>
        <p:spPr>
          <a:xfrm>
            <a:off x="510755" y="4392810"/>
            <a:ext cx="684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 new roman"/>
              </a:rPr>
              <a:t>Used for signal processing, precoding algorithms, and plotting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8512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3DCA5-E4F1-BFB4-8F4B-4F07B25A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2942-6A82-2AC5-B89C-8273A214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5205" y="1069213"/>
            <a:ext cx="3691830" cy="3975869"/>
          </a:xfrm>
        </p:spPr>
        <p:txBody>
          <a:bodyPr>
            <a:noAutofit/>
          </a:bodyPr>
          <a:lstStyle/>
          <a:p>
            <a:pPr algn="just"/>
            <a:endParaRPr lang="en-US" sz="2000" dirty="0">
              <a:latin typeface="Times  new roman"/>
            </a:endParaRPr>
          </a:p>
          <a:p>
            <a:pPr algn="just"/>
            <a:r>
              <a:rPr lang="en-US" sz="2000" dirty="0">
                <a:latin typeface="Times  new roman"/>
              </a:rPr>
              <a:t>ASR decreases with increasing bandwidth – At 0.5 GHz, ASR is highest (~4.8 bits/s/Hz for hybrid precoding), but it drops to ~2.8 bits/s/Hz at 3 GHz.</a:t>
            </a:r>
          </a:p>
          <a:p>
            <a:pPr algn="just"/>
            <a:r>
              <a:rPr lang="en-US" sz="2000" dirty="0">
                <a:latin typeface="Times  new roman"/>
              </a:rPr>
              <a:t>Hybrid precoding performs best – It maintains the highest ASR across all bandwidths, making it ideal for 6G high-data-rate applications</a:t>
            </a:r>
            <a:endParaRPr lang="en-IN" sz="2000" dirty="0">
              <a:latin typeface="Times 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D69328-D5F7-2C6F-2116-9708676B8024}"/>
              </a:ext>
            </a:extLst>
          </p:cNvPr>
          <p:cNvSpPr txBox="1"/>
          <p:nvPr/>
        </p:nvSpPr>
        <p:spPr>
          <a:xfrm>
            <a:off x="2001974" y="578210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Fig:1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7B29E8-DC3B-6939-A928-495D5F2D7E36}"/>
              </a:ext>
            </a:extLst>
          </p:cNvPr>
          <p:cNvSpPr txBox="1"/>
          <p:nvPr/>
        </p:nvSpPr>
        <p:spPr>
          <a:xfrm>
            <a:off x="424339" y="706566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RESULTS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4399F6-99B2-55C0-D97C-634278C86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4" y="1264769"/>
            <a:ext cx="4573801" cy="35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39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30E513-C438-24AB-BC6C-B7EB5D3EA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66879" y="692696"/>
            <a:ext cx="3886200" cy="4351338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 new roman"/>
            </a:endParaRPr>
          </a:p>
          <a:p>
            <a:pPr algn="just"/>
            <a:endParaRPr lang="en-US" sz="2000" dirty="0">
              <a:latin typeface="Times  new roman"/>
            </a:endParaRPr>
          </a:p>
          <a:p>
            <a:pPr algn="just"/>
            <a:r>
              <a:rPr lang="en-US" sz="2000" dirty="0">
                <a:latin typeface="Times  new roman"/>
              </a:rPr>
              <a:t>Loss decreases as iterations </a:t>
            </a:r>
            <a:r>
              <a:rPr lang="en-US" sz="2000" dirty="0" err="1">
                <a:latin typeface="Times  new roman"/>
              </a:rPr>
              <a:t>increase.At</a:t>
            </a:r>
            <a:r>
              <a:rPr lang="en-US" sz="2000" dirty="0">
                <a:latin typeface="Times  new roman"/>
              </a:rPr>
              <a:t> the start (iteration 0), the loss is around 1, but it gradually decreases and stabilizes near 0 after 200 iterations.</a:t>
            </a:r>
          </a:p>
          <a:p>
            <a:pPr algn="just"/>
            <a:r>
              <a:rPr lang="en-US" sz="2000" dirty="0">
                <a:latin typeface="Times  new roman"/>
              </a:rPr>
              <a:t>Fast drop initially, then slow convergence The loss reduces quickly in the first 50 iterations, then decreases gradually with minor fluctuations before stabilizing.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5EBED-1BE7-E536-B181-443E78530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 descr="Uploaded image">
            <a:extLst>
              <a:ext uri="{FF2B5EF4-FFF2-40B4-BE49-F238E27FC236}">
                <a16:creationId xmlns:a16="http://schemas.microsoft.com/office/drawing/2014/main" id="{F1E2DE47-3A09-3E47-6179-BBF224EF4DB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5" y="856888"/>
            <a:ext cx="4263331" cy="35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D17404-6C27-A5A2-E4BE-20E5B4A2B813}"/>
              </a:ext>
            </a:extLst>
          </p:cNvPr>
          <p:cNvSpPr txBox="1"/>
          <p:nvPr/>
        </p:nvSpPr>
        <p:spPr>
          <a:xfrm>
            <a:off x="2195736" y="5634822"/>
            <a:ext cx="1834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07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3C93B17-8AE7-1B60-2D6E-1D37C777B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8024" y="1196752"/>
            <a:ext cx="3886200" cy="3900091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 new roman"/>
              </a:rPr>
              <a:t>ASR increases as SNR increases – At -10 dB, ASR is very low (~0 bits/s/Hz), but as SNR reaches 30 dB, ASR increases to around 10 bits/s/Hz for hybrid precoding.</a:t>
            </a:r>
          </a:p>
          <a:p>
            <a:pPr algn="just"/>
            <a:r>
              <a:rPr lang="en-US" sz="2000" dirty="0">
                <a:latin typeface="Times  new roman"/>
              </a:rPr>
              <a:t>Hybrid precoding performs the best – It achieves the highest ASR across all SNR values, followed by the proposed method, full digital, and AV, which performs the worst.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C6EDD-20DD-6A3B-B764-68087718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200" b="1" dirty="0">
                <a:solidFill>
                  <a:srgbClr val="002060"/>
                </a:solidFill>
                <a:latin typeface="Times  new roman"/>
              </a:rPr>
            </a:br>
            <a:br>
              <a:rPr lang="en-US" sz="3200" b="1" dirty="0">
                <a:solidFill>
                  <a:srgbClr val="002060"/>
                </a:solidFill>
                <a:latin typeface="Times  new roman"/>
              </a:rPr>
            </a:br>
            <a:br>
              <a:rPr lang="en-US" sz="3200" b="1" dirty="0">
                <a:solidFill>
                  <a:srgbClr val="002060"/>
                </a:solidFill>
                <a:latin typeface="Times  new roman"/>
              </a:rPr>
            </a:br>
            <a:br>
              <a:rPr lang="en-US" sz="3200" b="1" dirty="0">
                <a:solidFill>
                  <a:srgbClr val="002060"/>
                </a:solidFill>
                <a:latin typeface="Times  new roman"/>
              </a:rPr>
            </a:br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  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C1196-B1FD-BB2B-C6B4-AC5F9A1C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8AC91B-3FB0-8F4F-2F71-1701530423B5}"/>
              </a:ext>
            </a:extLst>
          </p:cNvPr>
          <p:cNvSpPr txBox="1"/>
          <p:nvPr/>
        </p:nvSpPr>
        <p:spPr>
          <a:xfrm>
            <a:off x="2161683" y="589732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Fig:3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EC854-E690-A7A5-BCA0-094054B0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45" y="980728"/>
            <a:ext cx="4442105" cy="34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787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115E9-C8C2-FFE5-94DD-199B948B7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14850" y="1789327"/>
            <a:ext cx="3886200" cy="4351338"/>
          </a:xfrm>
        </p:spPr>
        <p:txBody>
          <a:bodyPr>
            <a:normAutofit/>
          </a:bodyPr>
          <a:lstStyle/>
          <a:p>
            <a:pPr algn="just"/>
            <a:endParaRPr lang="en-US" sz="2000" dirty="0">
              <a:latin typeface="Times  new roman"/>
            </a:endParaRPr>
          </a:p>
          <a:p>
            <a:pPr algn="just"/>
            <a:r>
              <a:rPr lang="en-US" sz="2000" dirty="0">
                <a:latin typeface="Times  new roman"/>
              </a:rPr>
              <a:t>ASR increases with SNR – At -10 dB, ASR is close to 0, but at 30 dB, it reaches around 14 bps/Hz for p=20.</a:t>
            </a:r>
          </a:p>
          <a:p>
            <a:pPr algn="just"/>
            <a:r>
              <a:rPr lang="en-US" sz="2000" dirty="0">
                <a:latin typeface="Times  new roman"/>
              </a:rPr>
              <a:t>Higher p values achieve better ASR – As p increases from 1 to 20, ASR improves significantly across all SNR values, with p=20 performing the best.</a:t>
            </a:r>
          </a:p>
        </p:txBody>
      </p:sp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824329DC-26A3-8778-1DDB-01AAF14611C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988840"/>
            <a:ext cx="4264829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DC62D7-ED0C-912D-DF30-79F6D0A44A3C}"/>
              </a:ext>
            </a:extLst>
          </p:cNvPr>
          <p:cNvSpPr txBox="1"/>
          <p:nvPr/>
        </p:nvSpPr>
        <p:spPr>
          <a:xfrm>
            <a:off x="2161431" y="5588902"/>
            <a:ext cx="1049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59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86F5DB-E858-8F74-734D-8FDE6B276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18941"/>
            <a:ext cx="4032448" cy="355427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AE989-0E27-55A5-D90E-B5DAEE34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23234" y="1729470"/>
            <a:ext cx="38862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 new roman"/>
              </a:rPr>
              <a:t>ASR increases with SNR – At low SNR (-10 dB), all curves have nearly the same ASR, close to 0. As SNR increases to 30 dB, ASR improves significantly, with the highest value reaching around 9 bps/Hz for r=1.00.</a:t>
            </a:r>
          </a:p>
          <a:p>
            <a:pPr algn="just"/>
            <a:r>
              <a:rPr lang="en-US" sz="2000" dirty="0">
                <a:latin typeface="Times  new roman"/>
              </a:rPr>
              <a:t>Higher r values result in better </a:t>
            </a:r>
            <a:r>
              <a:rPr lang="en-US" sz="2000" dirty="0" err="1">
                <a:latin typeface="Times  new roman"/>
              </a:rPr>
              <a:t>ASR.The</a:t>
            </a:r>
            <a:r>
              <a:rPr lang="en-US" sz="2000" dirty="0">
                <a:latin typeface="Times  new roman"/>
              </a:rPr>
              <a:t> ASR performance improves as r increases from 0.60 to 1.00, with r=1.00 consistently achieving the highest ASR across all SNR values.</a:t>
            </a:r>
          </a:p>
          <a:p>
            <a:pPr marL="0" indent="0">
              <a:buNone/>
            </a:pPr>
            <a:endParaRPr lang="en-IN" sz="2000" dirty="0">
              <a:latin typeface="Times 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D74D0-90B9-B78B-6497-14E134B4F9F6}"/>
              </a:ext>
            </a:extLst>
          </p:cNvPr>
          <p:cNvSpPr txBox="1"/>
          <p:nvPr/>
        </p:nvSpPr>
        <p:spPr>
          <a:xfrm>
            <a:off x="1835696" y="555882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657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16556-26E1-2361-63F9-0F774BED6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EE678-DCFB-4077-893C-E9295CB3DC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74675" y="476672"/>
            <a:ext cx="7886700" cy="433388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DAED-16C6-4C46-8D26-6C67C50FC8C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3362" y="722574"/>
            <a:ext cx="8569325" cy="511333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IN" sz="2000" dirty="0">
              <a:latin typeface="Times  new roman"/>
            </a:endParaRPr>
          </a:p>
          <a:p>
            <a:pPr marL="0" indent="0" algn="just">
              <a:buNone/>
            </a:pPr>
            <a:endParaRPr lang="en-IN" sz="2000" dirty="0">
              <a:latin typeface="Times  new roman"/>
            </a:endParaRP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[1] Wang, T., Chen, J., Li, Y., &amp; Zhang, R. “Hybrid Precoding for </a:t>
            </a:r>
            <a:r>
              <a:rPr lang="en-IN" sz="1900" dirty="0" err="1">
                <a:latin typeface="Times  new roman"/>
              </a:rPr>
              <a:t>Millimeter</a:t>
            </a:r>
            <a:r>
              <a:rPr lang="en-IN" sz="1900" dirty="0">
                <a:latin typeface="Times  new roman"/>
              </a:rPr>
              <a:t> Wave MIMO Systems: A Deep Learning Approach” - 2022.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[2] Zhang, X., Dai, L., Wang, B., Chen, S., &amp; Yu, X. “Low-Complexity Hybrid Precoding in Massive MIMO Systems for 6G Applications” - 2021.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[3] </a:t>
            </a:r>
            <a:r>
              <a:rPr lang="en-IN" sz="1900" dirty="0" err="1">
                <a:latin typeface="Times  new roman"/>
              </a:rPr>
              <a:t>Alkhateeb</a:t>
            </a:r>
            <a:r>
              <a:rPr lang="en-IN" sz="1900" dirty="0">
                <a:latin typeface="Times  new roman"/>
              </a:rPr>
              <a:t>, A., El </a:t>
            </a:r>
            <a:r>
              <a:rPr lang="en-IN" sz="1900" dirty="0" err="1">
                <a:latin typeface="Times  new roman"/>
              </a:rPr>
              <a:t>Ayach</a:t>
            </a:r>
            <a:r>
              <a:rPr lang="en-IN" sz="1900" dirty="0">
                <a:latin typeface="Times  new roman"/>
              </a:rPr>
              <a:t>, O., </a:t>
            </a:r>
            <a:r>
              <a:rPr lang="en-IN" sz="1900" dirty="0" err="1">
                <a:latin typeface="Times  new roman"/>
              </a:rPr>
              <a:t>Leus</a:t>
            </a:r>
            <a:r>
              <a:rPr lang="en-IN" sz="1900" dirty="0">
                <a:latin typeface="Times  new roman"/>
              </a:rPr>
              <a:t>, G., &amp; Heath, R. W. “Channel Estimation and Hybrid Precoding for </a:t>
            </a:r>
            <a:r>
              <a:rPr lang="en-IN" sz="1900" dirty="0" err="1">
                <a:latin typeface="Times  new roman"/>
              </a:rPr>
              <a:t>Millimeter</a:t>
            </a:r>
            <a:r>
              <a:rPr lang="en-IN" sz="1900" dirty="0">
                <a:latin typeface="Times  new roman"/>
              </a:rPr>
              <a:t> Wave Cellular Systems” - 2020.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[4] Han, S., I, C., Xu, Z., &amp; Rowell, C. “Large-Scale Antenna Systems with Hybrid Analog and Digital Beamforming for </a:t>
            </a:r>
            <a:r>
              <a:rPr lang="en-IN" sz="1900" dirty="0" err="1">
                <a:latin typeface="Times  new roman"/>
              </a:rPr>
              <a:t>Millimeter</a:t>
            </a:r>
            <a:r>
              <a:rPr lang="en-IN" sz="1900" dirty="0">
                <a:latin typeface="Times  new roman"/>
              </a:rPr>
              <a:t> Wave 5G” - 2019.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[5] Gao, X., Dai, L., &amp; Wang, Z. “Fast Hybrid Precoding Algorithms for 6G </a:t>
            </a:r>
            <a:r>
              <a:rPr lang="en-IN" sz="1900" dirty="0" err="1">
                <a:latin typeface="Times  new roman"/>
              </a:rPr>
              <a:t>mmWave</a:t>
            </a:r>
            <a:r>
              <a:rPr lang="en-IN" sz="1900" dirty="0">
                <a:latin typeface="Times  new roman"/>
              </a:rPr>
              <a:t> MIMO Systems” - 2018.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[6] Chen, J., Zhang, L., Wang, Y., &amp; Ma, X. “Sparse Hybrid Precoding for 6G Wireless Networks: A Compressive Sensing Approach” - 2018.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[7] Yu, X., Xu, J., Sun, Y., &amp; Dai, L. “Hybrid Precoding Techniques for 6G </a:t>
            </a:r>
            <a:r>
              <a:rPr lang="en-IN" sz="1900" dirty="0" err="1">
                <a:latin typeface="Times  new roman"/>
              </a:rPr>
              <a:t>mmWave</a:t>
            </a:r>
            <a:r>
              <a:rPr lang="en-IN" sz="1900" dirty="0">
                <a:latin typeface="Times  new roman"/>
              </a:rPr>
              <a:t> Massive MIMO Systems” - 2017.</a:t>
            </a:r>
          </a:p>
          <a:p>
            <a:pPr marL="0" indent="0" algn="just">
              <a:buNone/>
            </a:pPr>
            <a:r>
              <a:rPr lang="en-IN" sz="1900" dirty="0">
                <a:latin typeface="Times  new roman"/>
              </a:rPr>
              <a:t>[8] He, X., Wang, L., &amp; Zhang, J. “Energy-Efficient Hybrid Beamforming for 6G Networks with Large-Scale Antenna Arrays” - 2016.</a:t>
            </a:r>
          </a:p>
          <a:p>
            <a:pPr marL="0" indent="0">
              <a:buNone/>
            </a:pPr>
            <a:endParaRPr lang="en-IN" sz="1800" dirty="0"/>
          </a:p>
          <a:p>
            <a:pPr marL="361950" indent="-361950">
              <a:lnSpc>
                <a:spcPct val="100000"/>
              </a:lnSpc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843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50D3E-8646-4DF9-B319-CDBEFDB81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548680"/>
            <a:ext cx="6858000" cy="76165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 new roman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8A40E-E5CB-430F-A9BE-F8D01C0AF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129" y="1649587"/>
            <a:ext cx="7471742" cy="4367510"/>
          </a:xfrm>
        </p:spPr>
        <p:txBody>
          <a:bodyPr>
            <a:normAutofit lnSpcReduction="10000"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METHODOLOGY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DAIGRAM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OF PR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POSED SOLUTION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TABLE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E1A63-573D-40C2-AF5C-574CD357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01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F0F3-4DCE-75C6-67CD-2BC415CD6BA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5536" y="764704"/>
            <a:ext cx="7886700" cy="132556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CONCLUSION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DED0B-041D-C0B9-46AE-4FA8672BDB1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2088" y="1916832"/>
            <a:ext cx="7886700" cy="4351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000" dirty="0">
              <a:latin typeface="Times  new roman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 new roman"/>
              </a:rPr>
              <a:t>The proposed SVD-based Hybrid Precoding effectively mitigates beam squint and improves spectral efficiency, making it ideal for wideband </a:t>
            </a:r>
            <a:r>
              <a:rPr lang="en-US" sz="2000" dirty="0" err="1">
                <a:latin typeface="Times  new roman"/>
              </a:rPr>
              <a:t>mmWave</a:t>
            </a:r>
            <a:r>
              <a:rPr lang="en-US" sz="2000" dirty="0">
                <a:latin typeface="Times  new roman"/>
              </a:rPr>
              <a:t> MIMO systems.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 new roman"/>
              </a:rPr>
              <a:t>It offers higher data rates, better energy efficiency, and lower hardware cost compared to existing methods, making it suitable for future 6G communications.</a:t>
            </a:r>
            <a:endParaRPr lang="en-IN" sz="24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237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4184-4559-DD99-702C-6539729BCB8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800" dirty="0">
              <a:latin typeface="Times  new roman"/>
            </a:endParaRPr>
          </a:p>
          <a:p>
            <a:pPr marL="0" indent="0">
              <a:buNone/>
            </a:pPr>
            <a:r>
              <a:rPr lang="en-US" sz="8800" dirty="0">
                <a:latin typeface="Times  new roman"/>
              </a:rPr>
              <a:t>      Thank You</a:t>
            </a:r>
            <a:endParaRPr lang="en-IN" sz="8800" dirty="0">
              <a:latin typeface="Times 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123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BB54-697E-4707-4DBA-0A2AF319D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76672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ABSTRACT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D6F5-881F-F623-F87C-32614C1DF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89253"/>
            <a:ext cx="78867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IN" sz="2000" dirty="0">
                <a:latin typeface="Times  new roman"/>
              </a:rPr>
              <a:t>	Hybrid precoding (HPC) helps improve signal quality and reduce hardware costs in </a:t>
            </a:r>
            <a:r>
              <a:rPr lang="en-IN" sz="2000" dirty="0" err="1">
                <a:latin typeface="Times  new roman"/>
              </a:rPr>
              <a:t>millimeter</a:t>
            </a:r>
            <a:r>
              <a:rPr lang="en-IN" sz="2000" dirty="0">
                <a:latin typeface="Times  new roman"/>
              </a:rPr>
              <a:t>-wave (</a:t>
            </a:r>
            <a:r>
              <a:rPr lang="en-IN" sz="2000" dirty="0" err="1">
                <a:latin typeface="Times  new roman"/>
              </a:rPr>
              <a:t>mmWave</a:t>
            </a:r>
            <a:r>
              <a:rPr lang="en-IN" sz="2000" dirty="0">
                <a:latin typeface="Times  new roman"/>
              </a:rPr>
              <a:t>) MIMO systems. However, a problem called beam squint affects wideband systems, causing signal misalignment across different frequencies. This paper proposes a new HPC method that corrects beam squint using advanced signal processing techniques.</a:t>
            </a:r>
          </a:p>
          <a:p>
            <a:pPr marL="0" indent="0" algn="just">
              <a:buNone/>
            </a:pPr>
            <a:r>
              <a:rPr lang="en-US" sz="2000" dirty="0">
                <a:latin typeface="Times  new roman"/>
              </a:rPr>
              <a:t>	Our approach improves signal strength, reduces errors, and works better than existing methods. Simulations confirm that the proposed solution enhances data transmission while keeping power usage and complexity low</a:t>
            </a:r>
            <a:r>
              <a:rPr lang="en-US" sz="2400" dirty="0">
                <a:latin typeface="Times  new roman"/>
              </a:rPr>
              <a:t>.</a:t>
            </a:r>
            <a:endParaRPr lang="en-IN" sz="2400" dirty="0">
              <a:latin typeface="Times  new roman"/>
            </a:endParaRP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3D8C6-35B7-530E-8723-BD7AE735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12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2749-9BF5-1A7B-EEFA-807EC56A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15" y="404664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INTRODUCTION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A15F3-A04B-D065-AEEE-CE2FEF8CE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004" y="1722519"/>
            <a:ext cx="7886700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 new roman"/>
              </a:rPr>
              <a:t>Millimeter-wave (</a:t>
            </a:r>
            <a:r>
              <a:rPr lang="en-US" sz="2000" dirty="0" err="1">
                <a:latin typeface="Times  new roman"/>
              </a:rPr>
              <a:t>mmWave</a:t>
            </a:r>
            <a:r>
              <a:rPr lang="en-US" sz="2000" dirty="0">
                <a:latin typeface="Times  new roman"/>
              </a:rPr>
              <a:t>) MIMO is essential for high-speed wireless communication in 5G and future networks. However, beam squint causes signals at different frequencies to misalign, reducing efficiency.</a:t>
            </a:r>
          </a:p>
          <a:p>
            <a:pPr algn="just"/>
            <a:r>
              <a:rPr lang="en-US" sz="2000" dirty="0">
                <a:latin typeface="Times  new roman"/>
              </a:rPr>
              <a:t>To address this, Hybrid Precoding (HPC) combines analog and digital processing to enhance signal quality and lower hardware costs.</a:t>
            </a:r>
          </a:p>
          <a:p>
            <a:pPr algn="just"/>
            <a:r>
              <a:rPr lang="en-US" sz="2000" dirty="0">
                <a:latin typeface="Times  new roman"/>
              </a:rPr>
              <a:t>This project improves HPC to reduce beam squint effects, ensuring better signal transmission, higher data rates, and energy efficiency. </a:t>
            </a:r>
          </a:p>
          <a:p>
            <a:pPr algn="just"/>
            <a:r>
              <a:rPr lang="en-US" sz="2000" dirty="0">
                <a:latin typeface="Times  new roman"/>
              </a:rPr>
              <a:t>The proposed method enhances communication reliability in wideband </a:t>
            </a:r>
            <a:r>
              <a:rPr lang="en-US" sz="2000" dirty="0" err="1">
                <a:latin typeface="Times  new roman"/>
              </a:rPr>
              <a:t>mmWave</a:t>
            </a:r>
            <a:r>
              <a:rPr lang="en-US" sz="2000" dirty="0">
                <a:latin typeface="Times  new roman"/>
              </a:rPr>
              <a:t> MIMO systems, making them more effective for future wireless networks.</a:t>
            </a:r>
          </a:p>
          <a:p>
            <a:pPr marL="0" indent="0" algn="just">
              <a:buNone/>
            </a:pPr>
            <a:endParaRPr lang="en-IN" sz="2000" dirty="0">
              <a:latin typeface="Times 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BCD76-0148-1002-339D-99CFD2A8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67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BB52-C45C-AC40-D8D2-3D11CA23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19" y="639761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EXISTING METHODOLOGY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D3AB-706B-6CD4-0916-95ACA068B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1050" y="1850752"/>
            <a:ext cx="7886700" cy="462017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1.Manifold Optimization(MO):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 new roman"/>
              </a:rPr>
              <a:t>The beam direction varies across subcarriers in wideband systems, causing </a:t>
            </a:r>
            <a:r>
              <a:rPr lang="en-US" sz="2000" b="1" dirty="0">
                <a:latin typeface="Times  new roman"/>
              </a:rPr>
              <a:t>beam squint</a:t>
            </a:r>
            <a:r>
              <a:rPr lang="en-US" sz="2000" dirty="0">
                <a:latin typeface="Times  new roman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 new roman"/>
              </a:rPr>
              <a:t>MO assumes a fixed beam direction, resulting in reduced spectral efficiency.</a:t>
            </a:r>
          </a:p>
          <a:p>
            <a:r>
              <a:rPr lang="en-US" sz="2000" dirty="0">
                <a:latin typeface="Times  new roman"/>
              </a:rPr>
              <a:t>High computational complexity makes it impractical for real-time systems</a:t>
            </a:r>
          </a:p>
          <a:p>
            <a:pPr marL="0" indent="0">
              <a:buNone/>
            </a:pPr>
            <a:r>
              <a:rPr lang="en-IN" sz="2400" b="1" dirty="0">
                <a:latin typeface="Times  new roman"/>
              </a:rPr>
              <a:t>2.Array Vector (AV</a:t>
            </a:r>
            <a:r>
              <a:rPr lang="en-US" sz="2400" b="1" dirty="0">
                <a:latin typeface="Times  new roman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 new roman"/>
              </a:rPr>
              <a:t>Slow convergence due to iterative optimization.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 new roman"/>
              </a:rPr>
              <a:t>Poor performance in beam squint scenarios.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 new roman"/>
              </a:rPr>
              <a:t>Highly sensitive to the initial value of precoding matrices</a:t>
            </a:r>
            <a:endParaRPr lang="en-US" sz="2000" b="1" dirty="0">
              <a:latin typeface="Times  new roman"/>
            </a:endParaRPr>
          </a:p>
          <a:p>
            <a:pPr marL="0" indent="0">
              <a:buNone/>
            </a:pPr>
            <a:endParaRPr lang="en-US" sz="2400" b="1" dirty="0">
              <a:latin typeface="Times  new roman"/>
            </a:endParaRPr>
          </a:p>
          <a:p>
            <a:pPr marL="0" indent="0">
              <a:buNone/>
            </a:pPr>
            <a:endParaRPr lang="en-US" sz="2400" dirty="0">
              <a:latin typeface="Times  new roman"/>
            </a:endParaRPr>
          </a:p>
          <a:p>
            <a:pPr marL="0" indent="0">
              <a:buNone/>
            </a:pPr>
            <a:endParaRPr lang="en-US" sz="2000" dirty="0">
              <a:latin typeface="Times  new roman"/>
            </a:endParaRP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32AC4-9B97-6E04-106C-E6883CA0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45719" cy="365125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BC9EF3-8191-DFCA-98C0-B0BE88E21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7655475"/>
              </p:ext>
            </p:extLst>
          </p:nvPr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AutoShape 2">
            <a:extLst>
              <a:ext uri="{FF2B5EF4-FFF2-40B4-BE49-F238E27FC236}">
                <a16:creationId xmlns:a16="http://schemas.microsoft.com/office/drawing/2014/main" id="{B9231EE7-7942-C341-C01B-15533FB44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3033476D-6EBE-3F97-4E8C-8BAF14981F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4D8CB388-50FD-7584-3276-9A33D02527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06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284D-F332-10DC-02EC-35D85EFE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97B8D-1EA5-8722-6FBD-272E6687855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980728"/>
            <a:ext cx="7886700" cy="505301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400" b="1" dirty="0">
              <a:latin typeface="Times 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600" b="1" dirty="0">
                <a:latin typeface="Times  new roman"/>
              </a:rPr>
              <a:t>3.Multi-Valued Vector Modulation (MVVM)</a:t>
            </a:r>
            <a:endParaRPr lang="en-IN" sz="2400" b="1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>
                <a:latin typeface="Times  new roman"/>
              </a:rPr>
              <a:t>High computational complexity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>
                <a:latin typeface="Times  new roman"/>
              </a:rPr>
              <a:t>Unable to track frequency variations across subcarriers.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>
                <a:latin typeface="Times  new roman"/>
              </a:rPr>
              <a:t>Low energy efficiency.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dirty="0">
              <a:latin typeface="Times 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2400" b="1" dirty="0">
                <a:latin typeface="Times  new roman"/>
              </a:rPr>
              <a:t>4.Full Digital Precoding</a:t>
            </a:r>
            <a:endParaRPr lang="en-IN" sz="2000" b="1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imes  new roman"/>
              </a:rPr>
              <a:t>Extremely high hardware cost due to separate RF chains for each antenna.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dirty="0">
                <a:latin typeface="Times  new roman"/>
              </a:rPr>
              <a:t>High power consumption.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 new roman"/>
              </a:rPr>
              <a:t>Impractical for massive MIMO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2000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400" b="1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400" b="1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400" b="1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b="1" dirty="0">
              <a:latin typeface="Times  new roman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b="1" dirty="0">
              <a:latin typeface="Times  new roma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sz="2400" b="1" dirty="0">
              <a:latin typeface="Times  new roman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830203F-757E-3D6D-B321-BCE2415EB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11779"/>
              </p:ext>
            </p:extLst>
          </p:nvPr>
        </p:nvGraphicFramePr>
        <p:xfrm>
          <a:off x="4394200" y="2336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8720" progId="Equation.DSMT4">
                  <p:embed/>
                </p:oleObj>
              </mc:Choice>
              <mc:Fallback>
                <p:oleObj name="Equation" r:id="rId2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94200" y="2336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3445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E49E-5A28-0D06-862C-C315E6B4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5923E-0B01-9A80-C8CE-BD58C6BB9A63}"/>
              </a:ext>
            </a:extLst>
          </p:cNvPr>
          <p:cNvSpPr/>
          <p:nvPr/>
        </p:nvSpPr>
        <p:spPr>
          <a:xfrm>
            <a:off x="607960" y="1556791"/>
            <a:ext cx="1944216" cy="124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Input signal </a:t>
            </a:r>
          </a:p>
          <a:p>
            <a:pPr algn="ctr"/>
            <a:r>
              <a:rPr lang="en-US" b="1" dirty="0"/>
              <a:t>(S[K],H[K])</a:t>
            </a:r>
            <a:endParaRPr lang="en-IN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11A2ED-8710-878D-2D19-AC9085C95E76}"/>
              </a:ext>
            </a:extLst>
          </p:cNvPr>
          <p:cNvSpPr/>
          <p:nvPr/>
        </p:nvSpPr>
        <p:spPr>
          <a:xfrm>
            <a:off x="3059573" y="1563286"/>
            <a:ext cx="1728192" cy="124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Analog Precoding(FRF)</a:t>
            </a:r>
            <a:endParaRPr lang="en-IN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8159A2-53C5-3538-816C-F521449E1CB0}"/>
              </a:ext>
            </a:extLst>
          </p:cNvPr>
          <p:cNvSpPr/>
          <p:nvPr/>
        </p:nvSpPr>
        <p:spPr>
          <a:xfrm>
            <a:off x="5258416" y="1550297"/>
            <a:ext cx="1728192" cy="124918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Digital Precoding(FBB)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66CFE8-EC8F-F08C-7D29-9F7100E5D7A2}"/>
              </a:ext>
            </a:extLst>
          </p:cNvPr>
          <p:cNvSpPr/>
          <p:nvPr/>
        </p:nvSpPr>
        <p:spPr>
          <a:xfrm>
            <a:off x="6986608" y="3140968"/>
            <a:ext cx="1689848" cy="12241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Antenna Array</a:t>
            </a:r>
          </a:p>
          <a:p>
            <a:pPr algn="ctr"/>
            <a:r>
              <a:rPr lang="en-US" b="1" dirty="0"/>
              <a:t>(Transmit Signal)</a:t>
            </a:r>
            <a:endParaRPr lang="en-IN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E6D1CF-16AB-080B-CE1B-EF374BC1D18A}"/>
              </a:ext>
            </a:extLst>
          </p:cNvPr>
          <p:cNvSpPr/>
          <p:nvPr/>
        </p:nvSpPr>
        <p:spPr>
          <a:xfrm>
            <a:off x="5051762" y="4779392"/>
            <a:ext cx="2126576" cy="11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Wireless Channel</a:t>
            </a:r>
          </a:p>
          <a:p>
            <a:pPr algn="ctr"/>
            <a:r>
              <a:rPr lang="en-US" b="1"/>
              <a:t>(Signal Transmission)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3768BC-BDA6-6CE6-F85E-468B7BAD0C41}"/>
              </a:ext>
            </a:extLst>
          </p:cNvPr>
          <p:cNvSpPr/>
          <p:nvPr/>
        </p:nvSpPr>
        <p:spPr>
          <a:xfrm>
            <a:off x="2686050" y="4779392"/>
            <a:ext cx="1885950" cy="11698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Receiver </a:t>
            </a:r>
            <a:endParaRPr lang="en-IN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22C45D-BC0B-9B10-A7EF-3FCA13DF69BE}"/>
              </a:ext>
            </a:extLst>
          </p:cNvPr>
          <p:cNvSpPr/>
          <p:nvPr/>
        </p:nvSpPr>
        <p:spPr>
          <a:xfrm>
            <a:off x="628650" y="4779392"/>
            <a:ext cx="1783110" cy="10978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Signal Recovery</a:t>
            </a:r>
          </a:p>
          <a:p>
            <a:pPr algn="ctr"/>
            <a:r>
              <a:rPr lang="en-US" b="1" dirty="0"/>
              <a:t>(Received data)</a:t>
            </a:r>
            <a:endParaRPr lang="en-IN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95FE3A-9518-1F58-D5D8-A199598BFFB6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2552176" y="2181385"/>
            <a:ext cx="507397" cy="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42296D-1016-0650-8D7F-9B23E76060BF}"/>
              </a:ext>
            </a:extLst>
          </p:cNvPr>
          <p:cNvCxnSpPr>
            <a:cxnSpLocks/>
          </p:cNvCxnSpPr>
          <p:nvPr/>
        </p:nvCxnSpPr>
        <p:spPr>
          <a:xfrm>
            <a:off x="4779737" y="2181386"/>
            <a:ext cx="478679" cy="6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CFBA594-088E-8D1E-BF43-D48EE1C3784D}"/>
              </a:ext>
            </a:extLst>
          </p:cNvPr>
          <p:cNvCxnSpPr>
            <a:stCxn id="9" idx="3"/>
          </p:cNvCxnSpPr>
          <p:nvPr/>
        </p:nvCxnSpPr>
        <p:spPr>
          <a:xfrm>
            <a:off x="6986608" y="2174891"/>
            <a:ext cx="753744" cy="129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BF6CF1-5165-80E7-CA2B-E00C437C1C83}"/>
              </a:ext>
            </a:extLst>
          </p:cNvPr>
          <p:cNvCxnSpPr>
            <a:cxnSpLocks/>
          </p:cNvCxnSpPr>
          <p:nvPr/>
        </p:nvCxnSpPr>
        <p:spPr>
          <a:xfrm>
            <a:off x="7746776" y="2200730"/>
            <a:ext cx="0" cy="940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18F40C-1611-AEB6-A170-CFED02DDCC2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7831532" y="4365104"/>
            <a:ext cx="0" cy="9632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8A91FE-C2F5-9022-8DEF-656D63EEA3D3}"/>
              </a:ext>
            </a:extLst>
          </p:cNvPr>
          <p:cNvCxnSpPr/>
          <p:nvPr/>
        </p:nvCxnSpPr>
        <p:spPr>
          <a:xfrm flipH="1">
            <a:off x="7178338" y="5328332"/>
            <a:ext cx="6531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2C9481-DC08-A0BF-E619-024F6F69CBF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572000" y="5364336"/>
            <a:ext cx="479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7610B-E122-84A6-2516-85CA659C758B}"/>
              </a:ext>
            </a:extLst>
          </p:cNvPr>
          <p:cNvCxnSpPr/>
          <p:nvPr/>
        </p:nvCxnSpPr>
        <p:spPr>
          <a:xfrm flipH="1">
            <a:off x="2411760" y="5364336"/>
            <a:ext cx="2742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A843B90-6B90-F485-8507-FD98BC2A1129}"/>
              </a:ext>
            </a:extLst>
          </p:cNvPr>
          <p:cNvSpPr txBox="1"/>
          <p:nvPr/>
        </p:nvSpPr>
        <p:spPr>
          <a:xfrm>
            <a:off x="2824636" y="6045879"/>
            <a:ext cx="349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 new roman"/>
              </a:rPr>
              <a:t>Hybrid Precoding Block Diagram</a:t>
            </a:r>
          </a:p>
        </p:txBody>
      </p:sp>
    </p:spTree>
    <p:extLst>
      <p:ext uri="{BB962C8B-B14F-4D97-AF65-F5344CB8AC3E}">
        <p14:creationId xmlns:p14="http://schemas.microsoft.com/office/powerpoint/2010/main" val="148034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17B6-85A7-D255-E910-A015F7A1D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1856"/>
            <a:ext cx="7886700" cy="132556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 new roman"/>
              </a:rPr>
              <a:t>PROPOSED SOLUTION</a:t>
            </a:r>
            <a:endParaRPr lang="en-IN" sz="3200" b="1" dirty="0">
              <a:solidFill>
                <a:srgbClr val="002060"/>
              </a:solidFill>
              <a:latin typeface="Times 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4209-9BD8-7842-D955-81FA5594C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1064" y="1882279"/>
            <a:ext cx="7886700" cy="516548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1.Signal transmission in 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mmWave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MIMO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200" b="1" dirty="0">
                <a:latin typeface="Times  new roman"/>
                <a:cs typeface="Times New Roman" panose="02020603050405020304" pitchFamily="18" charset="0"/>
              </a:rPr>
              <a:t> </a:t>
            </a:r>
            <a:endParaRPr lang="en-IN" sz="4200" b="1" dirty="0">
              <a:latin typeface="Times 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600" dirty="0">
                <a:latin typeface="Times  new roman"/>
              </a:rPr>
              <a:t>This equation models how the transmitted signal is processed through the channel.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200" dirty="0">
              <a:latin typeface="Times 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000" b="1" dirty="0">
              <a:latin typeface="Times  new roman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37A09-F539-354C-87C8-0EEC781B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39CE28-8A1B-3286-246F-C4954E4C7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802066"/>
              </p:ext>
            </p:extLst>
          </p:nvPr>
        </p:nvGraphicFramePr>
        <p:xfrm>
          <a:off x="4794250" y="23463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177480" progId="Equation.DSMT4">
                  <p:embed/>
                </p:oleObj>
              </mc:Choice>
              <mc:Fallback>
                <p:oleObj name="Equation" r:id="rId2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94250" y="2346325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487B561-1804-C8F6-586C-BA2C324ED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9329963"/>
              </p:ext>
            </p:extLst>
          </p:nvPr>
        </p:nvGraphicFramePr>
        <p:xfrm>
          <a:off x="1979712" y="2724646"/>
          <a:ext cx="4546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46134" imgH="527435" progId="Equation.DSMT4">
                  <p:embed/>
                </p:oleObj>
              </mc:Choice>
              <mc:Fallback>
                <p:oleObj name="Equation" r:id="rId4" imgW="4546134" imgH="52743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2724646"/>
                        <a:ext cx="454660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3633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879B-6E4D-CA9D-07BB-C8B5C685B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76" y="467508"/>
            <a:ext cx="7886700" cy="479955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2.Analog Precoding(      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b="1" dirty="0">
                <a:latin typeface="Times  new roman"/>
                <a:cs typeface="Times New Roman" panose="02020603050405020304" pitchFamily="18" charset="0"/>
              </a:rPr>
              <a:t>                </a:t>
            </a:r>
            <a:endParaRPr lang="en-IN" sz="2000" b="1" dirty="0">
              <a:latin typeface="Times  new roman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 new roman"/>
              </a:rPr>
              <a:t>Ensures all subcarriers receive a strong signal, reducing beam squint.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 new roman"/>
              </a:rPr>
              <a:t>Maximizes the weakest subcarrier gain to stabilize beam alignment.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 new roman"/>
              </a:rPr>
              <a:t>3.Equivalent Channel matrix for Digital Precoding: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 new 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 new roman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 new roman"/>
              </a:rPr>
              <a:t>Modifies the channel matrix to align with the effect of analog precoding.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 new roman"/>
              </a:rPr>
              <a:t>Ensures the digital precoder operates optimally in the modified channel.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 new roman"/>
              </a:rPr>
              <a:t> </a:t>
            </a:r>
            <a:endParaRPr lang="en-IN" sz="2400" b="1" dirty="0">
              <a:latin typeface="Times  new roman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4B746-D39A-6818-9A05-7A616740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7789FF-E0D3-7863-8757-EA9182EEE621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B570ED4-3057-7B32-265F-64FF0A6B5B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69388"/>
              </p:ext>
            </p:extLst>
          </p:nvPr>
        </p:nvGraphicFramePr>
        <p:xfrm>
          <a:off x="2411760" y="2920277"/>
          <a:ext cx="3039431" cy="64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26920" imgH="368280" progId="Equation.DSMT4">
                  <p:embed/>
                </p:oleObj>
              </mc:Choice>
              <mc:Fallback>
                <p:oleObj name="Equation" r:id="rId2" imgW="172692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760" y="2920277"/>
                        <a:ext cx="3039431" cy="6481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D7B4B70-D0F2-F5D5-2DC6-05202493F3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782496"/>
              </p:ext>
            </p:extLst>
          </p:nvPr>
        </p:nvGraphicFramePr>
        <p:xfrm>
          <a:off x="4114800" y="3328988"/>
          <a:ext cx="914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696" imgH="199726" progId="Equation.DSMT4">
                  <p:embed/>
                </p:oleObj>
              </mc:Choice>
              <mc:Fallback>
                <p:oleObj name="Equation" r:id="rId4" imgW="914696" imgH="1997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6D9F0CF-D65D-0CE8-7E76-F90029855F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373455"/>
              </p:ext>
            </p:extLst>
          </p:nvPr>
        </p:nvGraphicFramePr>
        <p:xfrm>
          <a:off x="4114800" y="3328988"/>
          <a:ext cx="914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696" imgH="199726" progId="Equation.DSMT4">
                  <p:embed/>
                </p:oleObj>
              </mc:Choice>
              <mc:Fallback>
                <p:oleObj name="Equation" r:id="rId6" imgW="914696" imgH="1997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F348B12-8349-B78A-00AA-590B314C7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27343"/>
              </p:ext>
            </p:extLst>
          </p:nvPr>
        </p:nvGraphicFramePr>
        <p:xfrm>
          <a:off x="4114800" y="3328988"/>
          <a:ext cx="9144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14696" imgH="199726" progId="Equation.DSMT4">
                  <p:embed/>
                </p:oleObj>
              </mc:Choice>
              <mc:Fallback>
                <p:oleObj name="Equation" r:id="rId7" imgW="914696" imgH="1997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8988"/>
                        <a:ext cx="9144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1B77C7E-0E6A-A549-2955-7F7B45C3EF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71915"/>
              </p:ext>
            </p:extLst>
          </p:nvPr>
        </p:nvGraphicFramePr>
        <p:xfrm>
          <a:off x="2080332" y="858978"/>
          <a:ext cx="2522094" cy="573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17440" imgH="253800" progId="Equation.DSMT4">
                  <p:embed/>
                </p:oleObj>
              </mc:Choice>
              <mc:Fallback>
                <p:oleObj name="Equation" r:id="rId8" imgW="11174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80332" y="858978"/>
                        <a:ext cx="2522094" cy="573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F62346C-8B38-5692-D584-BA4567A98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342583"/>
              </p:ext>
            </p:extLst>
          </p:nvPr>
        </p:nvGraphicFramePr>
        <p:xfrm>
          <a:off x="3028950" y="535962"/>
          <a:ext cx="461012" cy="437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415" imgH="240681" progId="Equation.DSMT4">
                  <p:embed/>
                </p:oleObj>
              </mc:Choice>
              <mc:Fallback>
                <p:oleObj name="Equation" r:id="rId10" imgW="253415" imgH="24068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28950" y="535962"/>
                        <a:ext cx="461012" cy="437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0043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6189</TotalTime>
  <Words>1411</Words>
  <Application>Microsoft Office PowerPoint</Application>
  <PresentationFormat>On-screen Show (4:3)</PresentationFormat>
  <Paragraphs>159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Times  new roman</vt:lpstr>
      <vt:lpstr>Times New Roman</vt:lpstr>
      <vt:lpstr>Wingdings</vt:lpstr>
      <vt:lpstr>Office Theme</vt:lpstr>
      <vt:lpstr>Equation</vt:lpstr>
      <vt:lpstr>PowerPoint Presentation</vt:lpstr>
      <vt:lpstr>CONTENTS</vt:lpstr>
      <vt:lpstr>ABSTRACT</vt:lpstr>
      <vt:lpstr>INTRODUCTION</vt:lpstr>
      <vt:lpstr>EXISTING METHODOLOGY</vt:lpstr>
      <vt:lpstr>PowerPoint Presentation</vt:lpstr>
      <vt:lpstr>PowerPoint Presentation</vt:lpstr>
      <vt:lpstr>PROPOSED SOLUTION</vt:lpstr>
      <vt:lpstr>PowerPoint Presentation</vt:lpstr>
      <vt:lpstr>4.Using SVD for Optimal Precoding </vt:lpstr>
      <vt:lpstr>        6. Achievable Sum Rate (ASR)</vt:lpstr>
      <vt:lpstr>   Comparison: Existing vs Proposed Method</vt:lpstr>
      <vt:lpstr>REQUIREMENTS </vt:lpstr>
      <vt:lpstr>PowerPoint Presentation</vt:lpstr>
      <vt:lpstr>PowerPoint Presentation</vt:lpstr>
      <vt:lpstr>      </vt:lpstr>
      <vt:lpstr>PowerPoint Presentation</vt:lpstr>
      <vt:lpstr>PowerPoint Presentation</vt:lpstr>
      <vt:lpstr>REFERENCES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Satellite Communication</dc:title>
  <dc:creator>Personal</dc:creator>
  <cp:lastModifiedBy>Gopi Nadh</cp:lastModifiedBy>
  <cp:revision>539</cp:revision>
  <dcterms:created xsi:type="dcterms:W3CDTF">2006-08-16T00:00:00Z</dcterms:created>
  <dcterms:modified xsi:type="dcterms:W3CDTF">2025-07-12T15:50:07Z</dcterms:modified>
</cp:coreProperties>
</file>