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dmin\Documents\swathi.s%20employee%20performance%20exe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ivotFmts>
      <c:pivotFmt>
        <c:idx val="0"/>
        <c:marker>
          <c:symbol val="none"/>
        </c:marker>
      </c:pivotFmt>
      <c:pivotFmt>
        <c:idx val="1"/>
        <c:marker>
          <c:symbol val="none"/>
        </c:marker>
      </c:pivotFmt>
      <c:pivotFmt>
        <c:idx val="2"/>
        <c:marker>
          <c:symbol val="none"/>
        </c:marker>
      </c:pivotFmt>
    </c:pivotFmts>
    <c:plotArea>
      <c:layout>
        <c:manualLayout>
          <c:layoutTarget val="inner"/>
          <c:xMode val="edge"/>
          <c:yMode val="edge"/>
          <c:x val="6.1256845090556948E-2"/>
          <c:y val="7.9083443015370875E-2"/>
          <c:w val="0.63991579177602798"/>
          <c:h val="0.66196157771945174"/>
        </c:manualLayout>
      </c:layout>
      <c:barChart>
        <c:barDir val="col"/>
        <c:grouping val="clustered"/>
        <c:ser>
          <c:idx val="0"/>
          <c:order val="0"/>
          <c:tx>
            <c:v>Sum of Weight</c:v>
          </c:tx>
          <c:cat>
            <c:strLit>
              <c:ptCount val="5"/>
              <c:pt idx="0">
                <c:v>03-05-2013</c:v>
              </c:pt>
              <c:pt idx="1">
                <c:v>11-05-2013</c:v>
              </c:pt>
              <c:pt idx="2">
                <c:v>19-05-2013</c:v>
              </c:pt>
              <c:pt idx="3">
                <c:v>26-05-2013</c:v>
              </c:pt>
              <c:pt idx="4">
                <c:v>01-06-2013</c:v>
              </c:pt>
            </c:strLit>
          </c:cat>
          <c:val>
            <c:numLit>
              <c:formatCode>General</c:formatCode>
              <c:ptCount val="5"/>
              <c:pt idx="0">
                <c:v>140</c:v>
              </c:pt>
              <c:pt idx="1">
                <c:v>140</c:v>
              </c:pt>
              <c:pt idx="2">
                <c:v>139</c:v>
              </c:pt>
              <c:pt idx="3">
                <c:v>138</c:v>
              </c:pt>
              <c:pt idx="4">
                <c:v>138</c:v>
              </c:pt>
            </c:numLit>
          </c:val>
        </c:ser>
        <c:ser>
          <c:idx val="1"/>
          <c:order val="1"/>
          <c:tx>
            <c:v>Sum of Chest</c:v>
          </c:tx>
          <c:cat>
            <c:strLit>
              <c:ptCount val="5"/>
              <c:pt idx="0">
                <c:v>03-05-2013</c:v>
              </c:pt>
              <c:pt idx="1">
                <c:v>11-05-2013</c:v>
              </c:pt>
              <c:pt idx="2">
                <c:v>19-05-2013</c:v>
              </c:pt>
              <c:pt idx="3">
                <c:v>26-05-2013</c:v>
              </c:pt>
              <c:pt idx="4">
                <c:v>01-06-2013</c:v>
              </c:pt>
            </c:strLit>
          </c:cat>
          <c:val>
            <c:numLit>
              <c:formatCode>General</c:formatCode>
              <c:ptCount val="5"/>
              <c:pt idx="0">
                <c:v>32</c:v>
              </c:pt>
              <c:pt idx="1">
                <c:v>32</c:v>
              </c:pt>
              <c:pt idx="2">
                <c:v>32</c:v>
              </c:pt>
              <c:pt idx="3">
                <c:v>31</c:v>
              </c:pt>
              <c:pt idx="4">
                <c:v>31</c:v>
              </c:pt>
            </c:numLit>
          </c:val>
        </c:ser>
        <c:ser>
          <c:idx val="2"/>
          <c:order val="2"/>
          <c:tx>
            <c:v>Sum of Hips</c:v>
          </c:tx>
          <c:cat>
            <c:strLit>
              <c:ptCount val="5"/>
              <c:pt idx="0">
                <c:v>03-05-2013</c:v>
              </c:pt>
              <c:pt idx="1">
                <c:v>11-05-2013</c:v>
              </c:pt>
              <c:pt idx="2">
                <c:v>19-05-2013</c:v>
              </c:pt>
              <c:pt idx="3">
                <c:v>26-05-2013</c:v>
              </c:pt>
              <c:pt idx="4">
                <c:v>01-06-2013</c:v>
              </c:pt>
            </c:strLit>
          </c:cat>
          <c:val>
            <c:numLit>
              <c:formatCode>General</c:formatCode>
              <c:ptCount val="5"/>
              <c:pt idx="0">
                <c:v>40</c:v>
              </c:pt>
              <c:pt idx="1">
                <c:v>39.5</c:v>
              </c:pt>
              <c:pt idx="2">
                <c:v>39.5</c:v>
              </c:pt>
              <c:pt idx="3">
                <c:v>39</c:v>
              </c:pt>
              <c:pt idx="4">
                <c:v>39</c:v>
              </c:pt>
            </c:numLit>
          </c:val>
        </c:ser>
        <c:axId val="69496192"/>
        <c:axId val="69503616"/>
      </c:barChart>
      <c:catAx>
        <c:axId val="69496192"/>
        <c:scaling>
          <c:orientation val="minMax"/>
        </c:scaling>
        <c:axPos val="b"/>
        <c:tickLblPos val="nextTo"/>
        <c:crossAx val="69503616"/>
        <c:crosses val="autoZero"/>
        <c:auto val="1"/>
        <c:lblAlgn val="ctr"/>
        <c:lblOffset val="100"/>
      </c:catAx>
      <c:valAx>
        <c:axId val="69503616"/>
        <c:scaling>
          <c:orientation val="minMax"/>
        </c:scaling>
        <c:axPos val="l"/>
        <c:majorGridlines/>
        <c:numFmt formatCode="General" sourceLinked="1"/>
        <c:tickLblPos val="nextTo"/>
        <c:crossAx val="69496192"/>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5810248" y="550070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238216" y="3314150"/>
            <a:ext cx="9926926" cy="1938992"/>
          </a:xfrm>
          <a:prstGeom prst="rect">
            <a:avLst/>
          </a:prstGeom>
          <a:noFill/>
        </p:spPr>
        <p:txBody>
          <a:bodyPr wrap="square" rtlCol="0">
            <a:spAutoFit/>
          </a:bodyPr>
          <a:lstStyle/>
          <a:p>
            <a:r>
              <a:rPr lang="en-US" sz="2400" dirty="0"/>
              <a:t>STUDENT </a:t>
            </a:r>
            <a:r>
              <a:rPr lang="en-US" sz="2400" dirty="0" smtClean="0"/>
              <a:t>NAME:  </a:t>
            </a:r>
            <a:r>
              <a:rPr lang="en-US" sz="2400" i="1" dirty="0" smtClean="0"/>
              <a:t>SWATHI.S</a:t>
            </a:r>
            <a:endParaRPr lang="en-US" sz="2400" i="1" dirty="0"/>
          </a:p>
          <a:p>
            <a:r>
              <a:rPr lang="en-US" sz="2400" dirty="0"/>
              <a:t>REGISTER NO</a:t>
            </a:r>
            <a:r>
              <a:rPr lang="en-US" sz="2400" i="1" dirty="0" smtClean="0"/>
              <a:t>:   </a:t>
            </a:r>
            <a:r>
              <a:rPr lang="en-US" sz="2400" i="1" dirty="0" smtClean="0"/>
              <a:t> </a:t>
            </a:r>
            <a:r>
              <a:rPr lang="en-US" sz="2400" i="1" dirty="0" smtClean="0"/>
              <a:t>312214821</a:t>
            </a:r>
            <a:endParaRPr lang="en-US" sz="2400" i="1" dirty="0"/>
          </a:p>
          <a:p>
            <a:r>
              <a:rPr lang="en-US" sz="2400" dirty="0"/>
              <a:t>DEPARTMENT</a:t>
            </a:r>
            <a:r>
              <a:rPr lang="en-US" sz="2400" i="1" dirty="0" smtClean="0"/>
              <a:t>:  </a:t>
            </a:r>
            <a:r>
              <a:rPr lang="en-US" sz="2400" i="1" dirty="0" smtClean="0"/>
              <a:t> </a:t>
            </a:r>
            <a:r>
              <a:rPr lang="en-US" sz="2400" i="1" dirty="0" smtClean="0"/>
              <a:t>3</a:t>
            </a:r>
            <a:r>
              <a:rPr lang="en-US" sz="2400" i="1" baseline="30000" dirty="0" smtClean="0"/>
              <a:t>rd</a:t>
            </a:r>
            <a:r>
              <a:rPr lang="en-US" sz="2400" i="1" dirty="0" smtClean="0"/>
              <a:t> B.COM ACCOUNTING &amp;  FINANCE</a:t>
            </a:r>
            <a:endParaRPr lang="en-US" sz="2400" i="1" dirty="0"/>
          </a:p>
          <a:p>
            <a:r>
              <a:rPr lang="en-US" sz="2400" dirty="0" smtClean="0"/>
              <a:t>COLLEGE         : </a:t>
            </a:r>
            <a:r>
              <a:rPr lang="en-US" sz="2400" i="1" dirty="0" smtClean="0"/>
              <a:t>ANNAI VEILANKANNI’S  </a:t>
            </a:r>
            <a:r>
              <a:rPr lang="en-US" sz="2400" i="1" dirty="0" smtClean="0"/>
              <a:t>COLLEGE FOR WOMEN</a:t>
            </a:r>
            <a:endParaRPr lang="en-US" sz="2400" i="1" dirty="0"/>
          </a:p>
          <a:p>
            <a:r>
              <a:rPr lang="en-US" sz="2400" i="1" dirty="0"/>
              <a:t>           </a:t>
            </a:r>
            <a:endParaRPr lang="en-IN" sz="2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7"/>
            <a:ext cx="7142176" cy="2119170"/>
          </a:xfrm>
          <a:prstGeom prst="rect">
            <a:avLst/>
          </a:prstGeom>
        </p:spPr>
        <p:txBody>
          <a:bodyPr vert="horz" wrap="square" lIns="0" tIns="13335" rIns="0" bIns="0" rtlCol="0">
            <a:spAutoFit/>
          </a:bodyPr>
          <a:lstStyle/>
          <a:p>
            <a:pPr marL="12700">
              <a:lnSpc>
                <a:spcPct val="100000"/>
              </a:lnSpc>
              <a:spcBef>
                <a:spcPts val="105"/>
              </a:spcBef>
            </a:pPr>
            <a:r>
              <a:rPr sz="4800" b="1" spc="15" smtClean="0">
                <a:latin typeface="Trebuchet MS"/>
                <a:cs typeface="Trebuchet MS"/>
              </a:rPr>
              <a:t>M</a:t>
            </a:r>
            <a:r>
              <a:rPr sz="4800" b="1" smtClean="0">
                <a:latin typeface="Trebuchet MS"/>
                <a:cs typeface="Trebuchet MS"/>
              </a:rPr>
              <a:t>O</a:t>
            </a:r>
            <a:r>
              <a:rPr sz="4800" b="1" spc="-15" smtClean="0">
                <a:latin typeface="Trebuchet MS"/>
                <a:cs typeface="Trebuchet MS"/>
              </a:rPr>
              <a:t>D</a:t>
            </a:r>
            <a:r>
              <a:rPr sz="4800" b="1" spc="-35" smtClean="0">
                <a:latin typeface="Trebuchet MS"/>
                <a:cs typeface="Trebuchet MS"/>
              </a:rPr>
              <a:t>E</a:t>
            </a:r>
            <a:r>
              <a:rPr sz="4800" b="1" spc="-30" smtClean="0">
                <a:latin typeface="Trebuchet MS"/>
                <a:cs typeface="Trebuchet MS"/>
              </a:rPr>
              <a:t>LL</a:t>
            </a:r>
            <a:r>
              <a:rPr sz="4800" b="1" spc="-5" smtClean="0">
                <a:latin typeface="Trebuchet MS"/>
                <a:cs typeface="Trebuchet MS"/>
              </a:rPr>
              <a:t>I</a:t>
            </a:r>
            <a:r>
              <a:rPr sz="4800" b="1" spc="30" smtClean="0">
                <a:latin typeface="Trebuchet MS"/>
                <a:cs typeface="Trebuchet MS"/>
              </a:rPr>
              <a:t>N</a:t>
            </a:r>
            <a:r>
              <a:rPr sz="4800" b="1" spc="5" smtClean="0">
                <a:latin typeface="Trebuchet MS"/>
                <a:cs typeface="Trebuchet MS"/>
              </a:rPr>
              <a:t>G</a:t>
            </a:r>
            <a:r>
              <a:rPr lang="en-US" sz="4800" b="1" spc="5" dirty="0" smtClean="0">
                <a:latin typeface="Trebuchet MS"/>
                <a:cs typeface="Trebuchet MS"/>
              </a:rPr>
              <a:t> </a:t>
            </a:r>
          </a:p>
          <a:p>
            <a:pPr marL="12700">
              <a:lnSpc>
                <a:spcPct val="100000"/>
              </a:lnSpc>
              <a:spcBef>
                <a:spcPts val="105"/>
              </a:spcBef>
            </a:pPr>
            <a:r>
              <a:rPr lang="en-US" sz="4800" b="1" spc="5" dirty="0" smtClean="0">
                <a:latin typeface="Trebuchet MS"/>
                <a:cs typeface="Trebuchet MS"/>
              </a:rPr>
              <a:t>       </a:t>
            </a:r>
            <a:r>
              <a:rPr lang="en-US" sz="2000" b="1" spc="5" dirty="0" err="1" smtClean="0">
                <a:latin typeface="Trebuchet MS"/>
                <a:cs typeface="Trebuchet MS"/>
              </a:rPr>
              <a:t>Modelling</a:t>
            </a:r>
            <a:r>
              <a:rPr lang="en-US" sz="2000" b="1" spc="5" dirty="0" smtClean="0">
                <a:latin typeface="Trebuchet MS"/>
                <a:cs typeface="Trebuchet MS"/>
              </a:rPr>
              <a:t> in Excel refers to the process of creating a mathematical representation of a real-world system or problem using Excel’s formulas and functions.</a:t>
            </a:r>
            <a:endParaRPr lang="en-US" sz="4800" b="1" spc="5" dirty="0" smtClean="0">
              <a:latin typeface="Trebuchet MS"/>
              <a:cs typeface="Trebuchet M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5" name="Chart 4"/>
          <p:cNvGraphicFramePr/>
          <p:nvPr/>
        </p:nvGraphicFramePr>
        <p:xfrm>
          <a:off x="1809720" y="1804987"/>
          <a:ext cx="7539067" cy="32480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755332" y="385444"/>
            <a:ext cx="10681335" cy="3046988"/>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Employee  performance  analysis is a critical component of talent  management</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Enabling organizations to make data driven decisions, drive business outputs</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and enhance employee experience. By leveraging advanced analytics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modelling</a:t>
            </a:r>
            <a:r>
              <a:rPr lang="en-US" sz="1800" smtClean="0">
                <a:latin typeface="Times New Roman" panose="02020603050405020304" pitchFamily="18" charset="0"/>
                <a:cs typeface="Times New Roman" panose="02020603050405020304" pitchFamily="18" charset="0"/>
              </a:rPr>
              <a:t> techniques.</a:t>
            </a: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095340" y="630000"/>
            <a:ext cx="5636895" cy="848052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smtClean="0"/>
              <a:t>P</a:t>
            </a:r>
            <a:r>
              <a:rPr sz="4250" spc="15" smtClean="0"/>
              <a:t>ROB</a:t>
            </a:r>
            <a:r>
              <a:rPr sz="4250" spc="55" smtClean="0"/>
              <a:t>L</a:t>
            </a:r>
            <a:r>
              <a:rPr sz="4250" spc="-20" smtClean="0"/>
              <a:t>E</a:t>
            </a:r>
            <a:r>
              <a:rPr sz="4250" spc="20" smtClean="0"/>
              <a:t>M</a:t>
            </a:r>
            <a:r>
              <a:rPr lang="en-US" sz="4250" spc="20" dirty="0" smtClean="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NT</a:t>
            </a:r>
            <a:r>
              <a:rPr lang="en-US" sz="4250" spc="10" dirty="0" smtClean="0"/>
              <a:t/>
            </a:r>
            <a:br>
              <a:rPr lang="en-US" sz="4250" spc="10" dirty="0" smtClean="0"/>
            </a:br>
            <a:r>
              <a:rPr lang="en-US" sz="4250" spc="10" dirty="0" smtClean="0"/>
              <a:t>      </a:t>
            </a:r>
            <a:r>
              <a:rPr lang="en-US" sz="1600" spc="10" dirty="0" smtClean="0"/>
              <a:t>A problem statement is a clear and concise description of a problem or issue that needs to be addressed .In Excel, a problem statement can be used to solve or achieve through data analysis or visualization</a:t>
            </a:r>
            <a:r>
              <a:rPr lang="en-US" sz="4250" spc="10" dirty="0" smtClean="0"/>
              <a:t/>
            </a:r>
            <a:br>
              <a:rPr lang="en-US" sz="4250" spc="10" dirty="0" smtClean="0"/>
            </a:br>
            <a:r>
              <a:rPr lang="en-US" sz="4250" spc="10" dirty="0" smtClean="0"/>
              <a:t>    </a:t>
            </a:r>
            <a:r>
              <a:rPr lang="en-US" sz="1800" u="sng" spc="10" dirty="0" smtClean="0"/>
              <a:t>Identify the problem or goal</a:t>
            </a:r>
            <a:r>
              <a:rPr lang="en-US" sz="1800" spc="10" dirty="0" smtClean="0"/>
              <a:t>: Reduce monthly expenses by 15%</a:t>
            </a:r>
            <a:br>
              <a:rPr lang="en-US" sz="1800" spc="10" dirty="0" smtClean="0"/>
            </a:br>
            <a:r>
              <a:rPr lang="en-US" sz="1800" spc="10" dirty="0" smtClean="0"/>
              <a:t>           </a:t>
            </a:r>
            <a:br>
              <a:rPr lang="en-US" sz="1800" spc="10" dirty="0" smtClean="0"/>
            </a:br>
            <a:r>
              <a:rPr lang="en-US" sz="1800" spc="10" dirty="0" smtClean="0"/>
              <a:t>          </a:t>
            </a:r>
            <a:r>
              <a:rPr lang="en-US" sz="1800" u="sng" spc="10" dirty="0" smtClean="0"/>
              <a:t>Describe the current situation</a:t>
            </a:r>
            <a:r>
              <a:rPr lang="en-US" sz="1800" spc="10" dirty="0" smtClean="0"/>
              <a:t>:  Our monthly expenses are currently 5,000 and we want to reduce them to 4,250.</a:t>
            </a:r>
            <a:br>
              <a:rPr lang="en-US" sz="1800" spc="10" dirty="0" smtClean="0"/>
            </a:br>
            <a:r>
              <a:rPr lang="en-US" sz="1800" spc="10" dirty="0" smtClean="0"/>
              <a:t>   </a:t>
            </a:r>
            <a:br>
              <a:rPr lang="en-US" sz="1800" spc="10" dirty="0" smtClean="0"/>
            </a:br>
            <a:r>
              <a:rPr lang="en-US" sz="1800" spc="10" dirty="0" smtClean="0"/>
              <a:t>              </a:t>
            </a:r>
            <a:r>
              <a:rPr lang="en-US" sz="1800" u="sng" spc="10" dirty="0" smtClean="0"/>
              <a:t>Define the desired outcome</a:t>
            </a:r>
            <a:r>
              <a:rPr lang="en-US" sz="1800" spc="10" dirty="0" smtClean="0"/>
              <a:t>:   We want to identify areas where we can cut back on unnecessary expenses</a:t>
            </a:r>
            <a:r>
              <a:rPr lang="en-US" sz="4250" spc="10" dirty="0" smtClean="0"/>
              <a:t/>
            </a:r>
            <a:br>
              <a:rPr lang="en-US" sz="4250" spc="10" dirty="0" smtClean="0"/>
            </a:br>
            <a:r>
              <a:rPr lang="en-US" sz="4250" spc="10" dirty="0" smtClean="0"/>
              <a:t/>
            </a:r>
            <a:br>
              <a:rPr lang="en-US" sz="4250" spc="10" dirty="0" smtClean="0"/>
            </a:br>
            <a:r>
              <a:rPr lang="en-US" sz="4250" spc="10" dirty="0" smtClean="0"/>
              <a:t/>
            </a:r>
            <a:br>
              <a:rPr lang="en-US" sz="4250" spc="10" dirty="0" smtClean="0"/>
            </a:br>
            <a:r>
              <a:rPr lang="en-US" sz="4250" spc="10" dirty="0" smtClean="0"/>
              <a:t/>
            </a:r>
            <a:br>
              <a:rPr lang="en-US" sz="4250" spc="10" dirty="0" smtClean="0"/>
            </a:br>
            <a:r>
              <a:rPr lang="en-US" sz="4250" spc="10" dirty="0" smtClean="0"/>
              <a:t/>
            </a:r>
            <a:br>
              <a:rPr lang="en-US" sz="4250" spc="10" dirty="0" smtClean="0"/>
            </a:b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6"/>
            <a:ext cx="8499497" cy="5125762"/>
          </a:xfrm>
          <a:prstGeom prst="rect">
            <a:avLst/>
          </a:prstGeom>
        </p:spPr>
        <p:txBody>
          <a:bodyPr vert="horz" wrap="square" lIns="0" tIns="16510" rIns="0" bIns="0" rtlCol="0">
            <a:spAutoFit/>
          </a:bodyPr>
          <a:lstStyle/>
          <a:p>
            <a:pPr marL="12700" algn="ctr">
              <a:lnSpc>
                <a:spcPct val="100000"/>
              </a:lnSpc>
              <a:spcBef>
                <a:spcPts val="130"/>
              </a:spcBef>
              <a:tabLst>
                <a:tab pos="2642870" algn="l"/>
              </a:tabLst>
            </a:pPr>
            <a:r>
              <a:rPr sz="4250" spc="5" dirty="0"/>
              <a:t>PROJECT</a:t>
            </a:r>
            <a:r>
              <a:rPr sz="4250" spc="5"/>
              <a:t>	</a:t>
            </a:r>
            <a:r>
              <a:rPr sz="4250" spc="-20" smtClean="0"/>
              <a:t>OVERVIEW</a:t>
            </a:r>
            <a:r>
              <a:rPr lang="en-US" sz="4250" spc="-20" dirty="0" smtClean="0"/>
              <a:t> </a:t>
            </a:r>
            <a:br>
              <a:rPr lang="en-US" sz="4250" spc="-20" dirty="0" smtClean="0"/>
            </a:br>
            <a:r>
              <a:rPr lang="en-US" sz="4250" spc="-20" dirty="0" smtClean="0"/>
              <a:t>       </a:t>
            </a:r>
            <a:r>
              <a:rPr lang="en-US" sz="1800" spc="-20" dirty="0" smtClean="0"/>
              <a:t>A project overview in Excel is a high-level summary of a project’s key details and objectives. Here’s a suggested outline to create a project overview in Excel. </a:t>
            </a:r>
            <a:r>
              <a:rPr lang="en-US" sz="4250" spc="-20" dirty="0" smtClean="0"/>
              <a:t/>
            </a:r>
            <a:br>
              <a:rPr lang="en-US" sz="4250" spc="-20" dirty="0" smtClean="0"/>
            </a:br>
            <a:r>
              <a:rPr lang="en-US" sz="4250" spc="-20" dirty="0" smtClean="0"/>
              <a:t>Project overview template:</a:t>
            </a:r>
            <a:br>
              <a:rPr lang="en-US" sz="4250" spc="-20" dirty="0" smtClean="0"/>
            </a:br>
            <a:r>
              <a:rPr lang="en-US" sz="4250" spc="-20" dirty="0" smtClean="0"/>
              <a:t>  </a:t>
            </a:r>
            <a:r>
              <a:rPr lang="en-US" sz="1800" spc="-20" dirty="0" smtClean="0"/>
              <a:t>Project information </a:t>
            </a:r>
            <a:br>
              <a:rPr lang="en-US" sz="1800" spc="-20" dirty="0" smtClean="0"/>
            </a:br>
            <a:r>
              <a:rPr lang="en-US" sz="1800" spc="-20" dirty="0" smtClean="0"/>
              <a:t>Objectives</a:t>
            </a:r>
            <a:br>
              <a:rPr lang="en-US" sz="1800" spc="-20" dirty="0" smtClean="0"/>
            </a:br>
            <a:r>
              <a:rPr lang="en-US" sz="1800" spc="-20" dirty="0" smtClean="0"/>
              <a:t>Scope</a:t>
            </a:r>
            <a:br>
              <a:rPr lang="en-US" sz="1800" spc="-20" dirty="0" smtClean="0"/>
            </a:br>
            <a:r>
              <a:rPr lang="en-US" sz="1800" spc="-20" dirty="0" smtClean="0"/>
              <a:t>Timeline</a:t>
            </a:r>
            <a:br>
              <a:rPr lang="en-US" sz="1800" spc="-20" dirty="0" smtClean="0"/>
            </a:br>
            <a:r>
              <a:rPr lang="en-US" sz="1800" spc="-20" dirty="0" smtClean="0"/>
              <a:t>Budget</a:t>
            </a:r>
            <a:br>
              <a:rPr lang="en-US" sz="1800" spc="-20" dirty="0" smtClean="0"/>
            </a:br>
            <a:r>
              <a:rPr lang="en-US" sz="1800" spc="-20" dirty="0" smtClean="0"/>
              <a:t>Team</a:t>
            </a:r>
            <a:br>
              <a:rPr lang="en-US" sz="1800" spc="-20" dirty="0" smtClean="0"/>
            </a:br>
            <a:r>
              <a:rPr lang="en-US" sz="1800" spc="-20" dirty="0" smtClean="0"/>
              <a:t>Risks and Assumptions</a:t>
            </a:r>
            <a:br>
              <a:rPr lang="en-US" sz="1800" spc="-20" dirty="0" smtClean="0"/>
            </a:br>
            <a:r>
              <a:rPr lang="en-US" sz="1800" spc="-20" dirty="0" smtClean="0"/>
              <a:t>Status Update</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2"/>
            <a:ext cx="7896878" cy="383310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a:t>U</a:t>
            </a:r>
            <a:r>
              <a:rPr sz="3200" spc="10"/>
              <a:t>S</a:t>
            </a:r>
            <a:r>
              <a:rPr sz="3200" spc="-25"/>
              <a:t>E</a:t>
            </a:r>
            <a:r>
              <a:rPr sz="3200" spc="-10"/>
              <a:t>R</a:t>
            </a:r>
            <a:r>
              <a:rPr sz="3200" spc="5"/>
              <a:t>S</a:t>
            </a:r>
            <a:r>
              <a:rPr sz="3200" spc="5" smtClean="0"/>
              <a:t>?</a:t>
            </a:r>
            <a:r>
              <a:rPr lang="en-US" sz="3200" spc="5" dirty="0" smtClean="0"/>
              <a:t/>
            </a:r>
            <a:br>
              <a:rPr lang="en-US" sz="3200" spc="5" dirty="0" smtClean="0"/>
            </a:br>
            <a:r>
              <a:rPr lang="en-US" sz="1800" spc="5" dirty="0" smtClean="0"/>
              <a:t>                   </a:t>
            </a:r>
            <a:br>
              <a:rPr lang="en-US" sz="1800" spc="5" dirty="0" smtClean="0"/>
            </a:br>
            <a:r>
              <a:rPr lang="en-US" sz="1800" spc="5" dirty="0" smtClean="0"/>
              <a:t>The end users in Excel can vary depending on the context and purpose of the spreadsheet. However, here are some common examples of end users in Excel:</a:t>
            </a:r>
            <a:br>
              <a:rPr lang="en-US" sz="1800" spc="5" dirty="0" smtClean="0"/>
            </a:br>
            <a:r>
              <a:rPr lang="en-US" sz="1800" spc="5" dirty="0" smtClean="0"/>
              <a:t/>
            </a:r>
            <a:br>
              <a:rPr lang="en-US" sz="1800" spc="5" dirty="0" smtClean="0"/>
            </a:br>
            <a:r>
              <a:rPr lang="en-US" sz="1800" spc="5" dirty="0" smtClean="0"/>
              <a:t>Business professionals </a:t>
            </a:r>
            <a:br>
              <a:rPr lang="en-US" sz="1800" spc="5" dirty="0" smtClean="0"/>
            </a:br>
            <a:r>
              <a:rPr lang="en-US" sz="1800" spc="5" dirty="0" smtClean="0"/>
              <a:t>Accountants and financial Analysts</a:t>
            </a:r>
            <a:br>
              <a:rPr lang="en-US" sz="1800" spc="5" dirty="0" smtClean="0"/>
            </a:br>
            <a:r>
              <a:rPr lang="en-US" sz="1800" spc="5" dirty="0" smtClean="0"/>
              <a:t>Data Analysts and Scientists</a:t>
            </a:r>
            <a:br>
              <a:rPr lang="en-US" sz="1800" spc="5" dirty="0" smtClean="0"/>
            </a:br>
            <a:r>
              <a:rPr lang="en-US" sz="1800" spc="5" dirty="0" smtClean="0"/>
              <a:t>Marketing and Sales Teams</a:t>
            </a:r>
            <a:br>
              <a:rPr lang="en-US" sz="1800" spc="5" dirty="0" smtClean="0"/>
            </a:br>
            <a:r>
              <a:rPr lang="en-US" sz="1800" spc="5" dirty="0" smtClean="0"/>
              <a:t>Operations and project Managers</a:t>
            </a:r>
            <a:br>
              <a:rPr lang="en-US" sz="1800" spc="5" dirty="0" smtClean="0"/>
            </a:br>
            <a:r>
              <a:rPr lang="en-US" sz="1800" spc="5" dirty="0" smtClean="0"/>
              <a:t>Students and Researchers</a:t>
            </a:r>
            <a:br>
              <a:rPr lang="en-US" sz="1800" spc="5" dirty="0" smtClean="0"/>
            </a:br>
            <a:r>
              <a:rPr lang="en-US" sz="1800" spc="5" dirty="0" smtClean="0"/>
              <a:t>Small Business Owners and Entrepreneurs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936987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a:t>V</a:t>
            </a:r>
            <a:r>
              <a:rPr sz="3600" spc="-35"/>
              <a:t>A</a:t>
            </a:r>
            <a:r>
              <a:rPr sz="3600" spc="25"/>
              <a:t>LU</a:t>
            </a:r>
            <a:r>
              <a:rPr sz="3600"/>
              <a:t>E</a:t>
            </a:r>
            <a:r>
              <a:rPr sz="3600" spc="-65"/>
              <a:t> </a:t>
            </a:r>
            <a:r>
              <a:rPr sz="3600" spc="-15" smtClean="0"/>
              <a:t>P</a:t>
            </a:r>
            <a:r>
              <a:rPr sz="3600" spc="-30" smtClean="0"/>
              <a:t>R</a:t>
            </a:r>
            <a:r>
              <a:rPr sz="3600" spc="10" smtClean="0"/>
              <a:t>O</a:t>
            </a:r>
            <a:r>
              <a:rPr sz="3600" spc="-15" smtClean="0"/>
              <a:t>P</a:t>
            </a:r>
            <a:r>
              <a:rPr sz="3600" spc="10" smtClean="0"/>
              <a:t>O</a:t>
            </a:r>
            <a:r>
              <a:rPr sz="3600" spc="25" smtClean="0"/>
              <a:t>S</a:t>
            </a:r>
            <a:r>
              <a:rPr sz="3600" spc="-30" smtClean="0"/>
              <a:t>I</a:t>
            </a:r>
            <a:r>
              <a:rPr sz="3600" spc="-35" smtClean="0"/>
              <a:t>T</a:t>
            </a:r>
            <a:r>
              <a:rPr sz="3600" spc="-30" smtClean="0"/>
              <a:t>I</a:t>
            </a:r>
            <a:r>
              <a:rPr sz="3600" spc="10" smtClean="0"/>
              <a:t>O</a:t>
            </a:r>
            <a:r>
              <a:rPr sz="3600" smtClean="0"/>
              <a:t>N</a:t>
            </a:r>
            <a:r>
              <a:rPr lang="en-US" sz="3600" dirty="0" smtClean="0"/>
              <a:t/>
            </a:r>
            <a:br>
              <a:rPr lang="en-US" sz="3600" dirty="0" smtClean="0"/>
            </a:br>
            <a:r>
              <a:rPr lang="en-US" sz="3600" dirty="0" smtClean="0"/>
              <a:t>               </a:t>
            </a:r>
            <a:br>
              <a:rPr lang="en-US" sz="3600" dirty="0" smtClean="0"/>
            </a:br>
            <a:r>
              <a:rPr lang="en-US" sz="3600" dirty="0" smtClean="0"/>
              <a:t>                     </a:t>
            </a:r>
            <a:r>
              <a:rPr lang="en-US" sz="2000" dirty="0" smtClean="0"/>
              <a:t>Key Features:</a:t>
            </a:r>
            <a:br>
              <a:rPr lang="en-US" sz="2000" dirty="0" smtClean="0"/>
            </a:br>
            <a:r>
              <a:rPr lang="en-US" sz="2000" dirty="0" smtClean="0"/>
              <a:t>                                                               Data visualization</a:t>
            </a:r>
            <a:br>
              <a:rPr lang="en-US" sz="2000" dirty="0" smtClean="0"/>
            </a:br>
            <a:r>
              <a:rPr lang="en-US" sz="2000" dirty="0" smtClean="0"/>
              <a:t>                                                                Predictive analytics</a:t>
            </a:r>
            <a:br>
              <a:rPr lang="en-US" sz="2000" dirty="0" smtClean="0"/>
            </a:br>
            <a:r>
              <a:rPr lang="en-US" sz="2000" dirty="0" smtClean="0"/>
              <a:t>                                                                 Automation</a:t>
            </a:r>
            <a:br>
              <a:rPr lang="en-US" sz="2000" dirty="0" smtClean="0"/>
            </a:br>
            <a:r>
              <a:rPr lang="en-US" sz="2000" dirty="0" smtClean="0"/>
              <a:t>                                                                  Reporting</a:t>
            </a:r>
            <a:br>
              <a:rPr lang="en-US" sz="2000" dirty="0" smtClean="0"/>
            </a:br>
            <a:r>
              <a:rPr lang="en-US" sz="2000" dirty="0" smtClean="0"/>
              <a:t>                                                                  Collaboration tools</a:t>
            </a:r>
            <a:br>
              <a:rPr lang="en-US" sz="2000" dirty="0" smtClean="0"/>
            </a:br>
            <a:r>
              <a:rPr lang="en-US" sz="2000" dirty="0" smtClean="0"/>
              <a:t>                                       By outlining your solution and its </a:t>
            </a:r>
            <a:r>
              <a:rPr lang="en-US" sz="2000" dirty="0" err="1" smtClean="0"/>
              <a:t>valu</a:t>
            </a:r>
            <a:r>
              <a:rPr lang="en-US" sz="2000" dirty="0" smtClean="0"/>
              <a:t> proposition in this                             </a:t>
            </a:r>
            <a:br>
              <a:rPr lang="en-US" sz="2000" dirty="0" smtClean="0"/>
            </a:br>
            <a:r>
              <a:rPr lang="en-US" sz="2000" dirty="0" smtClean="0"/>
              <a:t>                              template, you can clearly communicate the benefits and </a:t>
            </a:r>
            <a:br>
              <a:rPr lang="en-US" sz="2000" dirty="0" smtClean="0"/>
            </a:br>
            <a:r>
              <a:rPr lang="en-US" sz="2000" dirty="0" smtClean="0"/>
              <a:t>                               unique value of your solution to your target audience.</a:t>
            </a:r>
            <a:r>
              <a:rPr lang="en-US" sz="3600" dirty="0" smtClean="0"/>
              <a:t/>
            </a:r>
            <a:br>
              <a:rPr lang="en-US" sz="3600" dirty="0" smtClean="0"/>
            </a:br>
            <a:r>
              <a:rPr lang="en-US" sz="3600" dirty="0" smtClean="0"/>
              <a:t>                  </a:t>
            </a:r>
            <a:br>
              <a:rPr lang="en-US" sz="3600" dirty="0" smtClean="0"/>
            </a:br>
            <a:r>
              <a:rPr lang="en-US" sz="3600" dirty="0" smtClean="0"/>
              <a:t>                </a:t>
            </a:r>
            <a:br>
              <a:rPr lang="en-US" sz="3600" dirty="0" smtClean="0"/>
            </a:br>
            <a:r>
              <a:rPr lang="en-US" sz="3600" dirty="0" smtClean="0"/>
              <a:t>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755332" y="385444"/>
            <a:ext cx="10681335" cy="3046988"/>
          </a:xfrm>
        </p:spPr>
        <p:txBody>
          <a:bodyPr/>
          <a:lstStyle/>
          <a:p>
            <a:r>
              <a:rPr lang="en-IN" dirty="0"/>
              <a:t>Dataset </a:t>
            </a:r>
            <a:r>
              <a:rPr lang="en-IN" dirty="0" smtClean="0"/>
              <a:t>Description</a:t>
            </a:r>
            <a:br>
              <a:rPr lang="en-IN" dirty="0" smtClean="0"/>
            </a:br>
            <a:r>
              <a:rPr lang="en-IN" dirty="0" smtClean="0"/>
              <a:t>          </a:t>
            </a:r>
            <a:r>
              <a:rPr lang="en-IN" sz="1800" dirty="0" smtClean="0"/>
              <a:t>A dataset description in Excel is a summary of the data contained </a:t>
            </a:r>
            <a:br>
              <a:rPr lang="en-IN" sz="1800" dirty="0" smtClean="0"/>
            </a:br>
            <a:r>
              <a:rPr lang="en-IN" sz="1800" dirty="0" smtClean="0"/>
              <a:t>in a spreadsheet. It provides an overview of the data’s structure, content, and any relevant details. Here’s template to create a dataset description in Excel</a:t>
            </a:r>
            <a:br>
              <a:rPr lang="en-IN" sz="1800" dirty="0" smtClean="0"/>
            </a:br>
            <a:r>
              <a:rPr lang="en-IN" sz="1800" dirty="0" smtClean="0"/>
              <a:t/>
            </a:r>
            <a:br>
              <a:rPr lang="en-IN" sz="1800" dirty="0" smtClean="0"/>
            </a:br>
            <a:endParaRPr lang="en-IN" dirty="0"/>
          </a:p>
        </p:txBody>
      </p:sp>
    </p:spTree>
    <p:extLst>
      <p:ext uri="{BB962C8B-B14F-4D97-AF65-F5344CB8AC3E}">
        <p14:creationId xmlns=""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4648708"/>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a:t>OUR</a:t>
            </a:r>
            <a:r>
              <a:rPr sz="4250" spc="-10"/>
              <a:t> </a:t>
            </a:r>
            <a:r>
              <a:rPr sz="4250" spc="20" smtClean="0"/>
              <a:t>SOLUTION</a:t>
            </a:r>
            <a:r>
              <a:rPr lang="en-US" sz="4250" spc="20" dirty="0" smtClean="0"/>
              <a:t/>
            </a:r>
            <a:br>
              <a:rPr lang="en-US" sz="4250" spc="20" dirty="0" smtClean="0"/>
            </a:br>
            <a:r>
              <a:rPr lang="en-US" sz="4250" spc="20" dirty="0" smtClean="0"/>
              <a:t>    </a:t>
            </a:r>
            <a:r>
              <a:rPr lang="en-US" sz="1800" spc="20" dirty="0" smtClean="0"/>
              <a:t>WOW Factor:</a:t>
            </a:r>
            <a:br>
              <a:rPr lang="en-US" sz="1800" spc="20" dirty="0" smtClean="0"/>
            </a:br>
            <a:r>
              <a:rPr lang="en-US" sz="1800" spc="20" dirty="0" smtClean="0"/>
              <a:t>                           What : Advanced predictive Analytics</a:t>
            </a:r>
            <a:br>
              <a:rPr lang="en-US" sz="1800" spc="20" dirty="0" smtClean="0"/>
            </a:br>
            <a:r>
              <a:rPr lang="en-US" sz="1800" spc="20" dirty="0" smtClean="0"/>
              <a:t>                             Outcome: Increase sales by 25% through data-driven </a:t>
            </a:r>
            <a:r>
              <a:rPr lang="en-US" sz="1800" spc="20" dirty="0" smtClean="0"/>
              <a:t/>
            </a:r>
            <a:br>
              <a:rPr lang="en-US" sz="1800" spc="20" dirty="0" smtClean="0"/>
            </a:br>
            <a:r>
              <a:rPr lang="en-US" sz="1800" spc="20" dirty="0" smtClean="0"/>
              <a:t> </a:t>
            </a:r>
            <a:r>
              <a:rPr lang="en-US" sz="1800" spc="20" dirty="0" smtClean="0"/>
              <a:t>                         </a:t>
            </a:r>
            <a:r>
              <a:rPr lang="en-US" sz="1800" spc="20" dirty="0" smtClean="0"/>
              <a:t>                   insights</a:t>
            </a:r>
            <a:r>
              <a:rPr lang="en-US" sz="1800" spc="20" dirty="0" smtClean="0"/>
              <a:t/>
            </a:r>
            <a:br>
              <a:rPr lang="en-US" sz="1800" spc="20" dirty="0" smtClean="0"/>
            </a:br>
            <a:r>
              <a:rPr lang="en-US" sz="1800" spc="20" dirty="0" smtClean="0"/>
              <a:t>                              Why :  Our solution uses machine learning algorithms to </a:t>
            </a:r>
            <a:r>
              <a:rPr lang="en-US" sz="1800" spc="20" dirty="0" smtClean="0"/>
              <a:t/>
            </a:r>
            <a:br>
              <a:rPr lang="en-US" sz="1800" spc="20" dirty="0" smtClean="0"/>
            </a:br>
            <a:r>
              <a:rPr lang="en-US" sz="1800" spc="20" dirty="0" smtClean="0"/>
              <a:t>                                       identify </a:t>
            </a:r>
            <a:r>
              <a:rPr lang="en-US" sz="1800" spc="20" dirty="0" smtClean="0"/>
              <a:t>hidden </a:t>
            </a:r>
            <a:r>
              <a:rPr lang="en-US" sz="1800" spc="20" dirty="0" err="1" smtClean="0"/>
              <a:t>pattrens</a:t>
            </a:r>
            <a:r>
              <a:rPr lang="en-US" sz="1800" spc="20" dirty="0" smtClean="0"/>
              <a:t> and trends </a:t>
            </a:r>
            <a:br>
              <a:rPr lang="en-US" sz="1800" spc="20" dirty="0" smtClean="0"/>
            </a:br>
            <a:r>
              <a:rPr lang="en-US" sz="1800" spc="20" dirty="0" smtClean="0"/>
              <a:t>                                   How:   By analyzing large datasets and providing          </a:t>
            </a:r>
            <a:br>
              <a:rPr lang="en-US" sz="1800" spc="20" dirty="0" smtClean="0"/>
            </a:br>
            <a:r>
              <a:rPr lang="en-US" sz="1800" spc="20" dirty="0" smtClean="0"/>
              <a:t>                     </a:t>
            </a:r>
            <a:r>
              <a:rPr lang="en-US" sz="1800" spc="20" dirty="0" smtClean="0"/>
              <a:t>                          </a:t>
            </a:r>
            <a:r>
              <a:rPr lang="en-US" sz="1800" spc="20" dirty="0" smtClean="0"/>
              <a:t>recommendations</a:t>
            </a:r>
            <a:br>
              <a:rPr lang="en-US" sz="1800" spc="20" dirty="0" smtClean="0"/>
            </a:br>
            <a:r>
              <a:rPr lang="en-US" sz="1800" spc="20" dirty="0" smtClean="0"/>
              <a:t>                              Visual:    Insert a chart or graph showing the predicted      </a:t>
            </a:r>
            <a:br>
              <a:rPr lang="en-US" sz="1800" spc="20" dirty="0" smtClean="0"/>
            </a:br>
            <a:r>
              <a:rPr lang="en-US" sz="1800" spc="20" dirty="0" smtClean="0"/>
              <a:t>                    </a:t>
            </a:r>
            <a:r>
              <a:rPr lang="en-US" sz="1800" spc="20" dirty="0" smtClean="0"/>
              <a:t>                             </a:t>
            </a:r>
            <a:r>
              <a:rPr lang="en-US" sz="1800" spc="20" dirty="0" smtClean="0"/>
              <a:t>sales increase    </a:t>
            </a:r>
            <a:br>
              <a:rPr lang="en-US" sz="1800" spc="20" dirty="0" smtClean="0"/>
            </a:br>
            <a:r>
              <a:rPr lang="en-US" sz="1800" spc="20" dirty="0" smtClean="0"/>
              <a:t>   </a:t>
            </a:r>
            <a:br>
              <a:rPr lang="en-US" sz="1800" spc="20" dirty="0" smtClean="0"/>
            </a:br>
            <a:r>
              <a:rPr lang="en-US" sz="1800" spc="20" dirty="0" smtClean="0"/>
              <a:t> </a:t>
            </a:r>
            <a:br>
              <a:rPr lang="en-US" sz="1800" spc="20" dirty="0" smtClean="0"/>
            </a:br>
            <a:r>
              <a:rPr lang="en-US" sz="1800" spc="20" dirty="0" smtClean="0"/>
              <a:t>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TotalTime>
  <Words>123</Words>
  <Application>Microsoft Office PowerPoint</Application>
  <PresentationFormat>Custom</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 problem statement is a clear and concise description of a problem or issue that needs to be addressed .In Excel, a problem statement can be used to solve or achieve through data analysis or visualization     Identify the problem or goal: Reduce monthly expenses by 15%                       Describe the current situation:  Our monthly expenses are currently 5,000 and we want to reduce them to 4,250.                   Define the desired outcome:   We want to identify areas where we can cut back on unnecessary expenses     </vt:lpstr>
      <vt:lpstr>PROJECT OVERVIEW         A project overview in Excel is a high-level summary of a project’s key details and objectives. Here’s a suggested outline to create a project overview in Excel.  Project overview template:   Project information  Objectives Scope Timeline Budget Team Risks and Assumptions Status Update</vt:lpstr>
      <vt:lpstr>WHO ARE THE END USERS?                     The end users in Excel can vary depending on the context and purpose of the spreadsheet. However, here are some common examples of end users in Excel:  Business professionals  Accountants and financial Analysts Data Analysts and Scientists Marketing and Sales Teams Operations and project Managers Students and Researchers Small Business Owners and Entrepreneurs</vt:lpstr>
      <vt:lpstr>OUR SOLUTION AND ITS VALUE PROPOSITION                                      Key Features:                                                                Data visualization                                                                 Predictive analytics                                                                  Automation                                                                   Reporting                                                                   Collaboration tools                                        By outlining your solution and its valu proposition in this                                                            template, you can clearly communicate the benefits and                                 unique value of your solution to your target audience.                                                             </vt:lpstr>
      <vt:lpstr>Dataset Description           A dataset description in Excel is a summary of the data contained  in a spreadsheet. It provides an overview of the data’s structure, content, and any relevant details. Here’s template to create a dataset description in Excel  </vt:lpstr>
      <vt:lpstr>THE "WOW" IN OUR SOLUTION     WOW Factor:                            What : Advanced predictive Analytics                              Outcome: Increase sales by 25% through data-driven                                               insights                               Why :  Our solution uses machine learning algorithms to                                         identify hidden pattrens and trends                                     How:   By analyzing large datasets and providing                                                          recommendations                               Visual:    Insert a chart or graph showing the predicted                                                        sales increase                                     </vt:lpstr>
      <vt:lpstr>Slide 10</vt:lpstr>
      <vt:lpstr>RESULTS</vt:lpstr>
      <vt:lpstr>Conclusion           Employee  performance  analysis is a critical component of talent  management                            Enabling organizations to make data driven decisions, drive business outputs                             and enhance employee experience. By leveraging advanced analytics                              modelling techniques.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33</cp:revision>
  <dcterms:created xsi:type="dcterms:W3CDTF">2024-03-29T15:07:22Z</dcterms:created>
  <dcterms:modified xsi:type="dcterms:W3CDTF">2024-09-18T14:46:02Z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