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7" r:id="rId5"/>
    <p:sldId id="273" r:id="rId6"/>
    <p:sldId id="272" r:id="rId7"/>
    <p:sldId id="258" r:id="rId8"/>
    <p:sldId id="259" r:id="rId9"/>
    <p:sldId id="260" r:id="rId10"/>
    <p:sldId id="261" r:id="rId11"/>
    <p:sldId id="267" r:id="rId12"/>
    <p:sldId id="271" r:id="rId13"/>
    <p:sldId id="269" r:id="rId14"/>
    <p:sldId id="270" r:id="rId15"/>
    <p:sldId id="274" r:id="rId16"/>
    <p:sldId id="277" r:id="rId17"/>
    <p:sldId id="268" r:id="rId18"/>
    <p:sldId id="279" r:id="rId19"/>
    <p:sldId id="280" r:id="rId20"/>
    <p:sldId id="265" r:id="rId21"/>
    <p:sldId id="27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B00"/>
    <a:srgbClr val="FC5B00"/>
    <a:srgbClr val="F86B00"/>
    <a:srgbClr val="F96A00"/>
    <a:srgbClr val="F19200"/>
    <a:srgbClr val="F57C00"/>
    <a:srgbClr val="F09400"/>
    <a:srgbClr val="FF9916"/>
    <a:srgbClr val="F8BC00"/>
    <a:srgbClr val="E45D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varScale="1">
        <p:scale>
          <a:sx n="61" d="100"/>
          <a:sy n="61" d="100"/>
        </p:scale>
        <p:origin x="808" y="6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Table!PivotTable3</c:name>
    <c:fmtId val="-1"/>
  </c:pivotSource>
  <c:chart>
    <c:title>
      <c:tx>
        <c:rich>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r>
              <a:rPr lang="en-US" sz="1400" b="1" i="0" u="none" strike="noStrike" kern="1200" spc="0" baseline="0">
                <a:solidFill>
                  <a:srgbClr val="000000">
                    <a:lumMod val="65000"/>
                    <a:lumOff val="35000"/>
                  </a:srgbClr>
                </a:solidFill>
                <a:latin typeface="+mn-lt"/>
                <a:ea typeface="+mn-ea"/>
                <a:cs typeface="+mn-cs"/>
              </a:rPr>
              <a:t>Changes in call volume day by day</a:t>
            </a:r>
          </a:p>
        </c:rich>
      </c:tx>
      <c:layout>
        <c:manualLayout>
          <c:xMode val="edge"/>
          <c:yMode val="edge"/>
          <c:x val="0.12831346266405824"/>
          <c:y val="2.7034494683018641E-2"/>
        </c:manualLayout>
      </c:layout>
      <c:overlay val="0"/>
      <c:spPr>
        <a:noFill/>
        <a:ln>
          <a:noFill/>
        </a:ln>
        <a:effectLst/>
      </c:spPr>
      <c:txPr>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dLblPos val="outEnd"/>
          <c:showLegendKey val="0"/>
          <c:showVal val="1"/>
          <c:showCatName val="0"/>
          <c:showSerName val="0"/>
          <c:showPercent val="0"/>
          <c:showBubbleSize val="0"/>
        </c:dLbls>
        <c:gapWidth val="219"/>
        <c:axId val="395407472"/>
        <c:axId val="395404592"/>
      </c:barChart>
      <c:catAx>
        <c:axId val="3954074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Dates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4592"/>
        <c:crosses val="autoZero"/>
        <c:auto val="1"/>
        <c:lblAlgn val="ctr"/>
        <c:lblOffset val="100"/>
        <c:noMultiLvlLbl val="0"/>
      </c:catAx>
      <c:valAx>
        <c:axId val="39540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Call</a:t>
                </a:r>
                <a:r>
                  <a:rPr lang="en-IN" b="1" baseline="0"/>
                  <a:t> duration (Sec)</a:t>
                </a:r>
                <a:endParaRPr lang="en-IN" b="1"/>
              </a:p>
            </c:rich>
          </c:tx>
          <c:layout>
            <c:manualLayout>
              <c:xMode val="edge"/>
              <c:yMode val="edge"/>
              <c:x val="0.25354851891856439"/>
              <c:y val="0.93748750156230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Table!PivotTable5</c:name>
    <c:fmtId val="13"/>
  </c:pivotSource>
  <c:chart>
    <c:title>
      <c:tx>
        <c:rich>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r>
              <a:rPr lang="en-IN" sz="2000" b="1" i="0" u="none" strike="noStrike" kern="1200" spc="0" baseline="0" dirty="0">
                <a:solidFill>
                  <a:prstClr val="black">
                    <a:lumMod val="65000"/>
                    <a:lumOff val="35000"/>
                  </a:prstClr>
                </a:solidFill>
                <a:highlight>
                  <a:srgbClr val="FFFF00"/>
                </a:highlight>
                <a:latin typeface="+mn-lt"/>
                <a:ea typeface="+mn-ea"/>
                <a:cs typeface="+mn-cs"/>
              </a:rPr>
              <a:t>Website distribution</a:t>
            </a:r>
          </a:p>
        </c:rich>
      </c:tx>
      <c:layout>
        <c:manualLayout>
          <c:xMode val="edge"/>
          <c:yMode val="edge"/>
          <c:x val="0.25135497001704493"/>
          <c:y val="2.9126210808977638E-2"/>
        </c:manualLayout>
      </c:layout>
      <c:overlay val="0"/>
      <c:spPr>
        <a:noFill/>
        <a:ln>
          <a:noFill/>
        </a:ln>
        <a:effectLst/>
      </c:spPr>
      <c:txPr>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2"/>
        <c:spPr>
          <a:solidFill>
            <a:schemeClr val="accent2"/>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dLbls>
          <c:dLblPos val="inEnd"/>
          <c:showLegendKey val="0"/>
          <c:showVal val="0"/>
          <c:showCatName val="1"/>
          <c:showSerName val="0"/>
          <c:showPercent val="0"/>
          <c:showBubbleSize val="0"/>
          <c:showLeaderLines val="0"/>
        </c:dLbls>
        <c:firstSliceAng val="0"/>
      </c:pieChart>
      <c:spPr>
        <a:noFill/>
        <a:ln>
          <a:noFill/>
        </a:ln>
        <a:effectLst/>
      </c:spPr>
    </c:plotArea>
    <c:legend>
      <c:legendPos val="r"/>
      <c:layout>
        <c:manualLayout>
          <c:xMode val="edge"/>
          <c:yMode val="edge"/>
          <c:x val="0.80174611740910551"/>
          <c:y val="0.46867054614798703"/>
          <c:w val="0.11182637265592482"/>
          <c:h val="0.18431559281442619"/>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Hour vs count of calls </a:t>
            </a:r>
          </a:p>
        </c:rich>
      </c:tx>
      <c:overlay val="0"/>
      <c:spPr>
        <a:noFill/>
        <a:ln>
          <a:noFill/>
        </a:ln>
        <a:effectLst/>
      </c:spPr>
      <c:txPr>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dLbls>
          <c:dLblPos val="outEnd"/>
          <c:showLegendKey val="0"/>
          <c:showVal val="1"/>
          <c:showCatName val="0"/>
          <c:showSerName val="0"/>
          <c:showPercent val="0"/>
          <c:showBubbleSize val="0"/>
        </c:dLbls>
        <c:gapWidth val="219"/>
        <c:overlap val="-27"/>
        <c:axId val="323260368"/>
        <c:axId val="323258928"/>
      </c:barChart>
      <c:catAx>
        <c:axId val="323260368"/>
        <c:scaling>
          <c:orientation val="minMax"/>
        </c:scaling>
        <c:delete val="0"/>
        <c:axPos val="b"/>
        <c:title>
          <c:tx>
            <c:rich>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Hours </a:t>
                </a:r>
              </a:p>
            </c:rich>
          </c:tx>
          <c:layout>
            <c:manualLayout>
              <c:xMode val="edge"/>
              <c:yMode val="edge"/>
              <c:x val="0.47601620065388184"/>
              <c:y val="0.9338790272007671"/>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58928"/>
        <c:crosses val="autoZero"/>
        <c:auto val="1"/>
        <c:lblAlgn val="ctr"/>
        <c:lblOffset val="100"/>
        <c:noMultiLvlLbl val="0"/>
      </c:catAx>
      <c:valAx>
        <c:axId val="323258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Count of calls </a:t>
                </a:r>
              </a:p>
            </c:rich>
          </c:tx>
          <c:layout>
            <c:manualLayout>
              <c:xMode val="edge"/>
              <c:yMode val="edge"/>
              <c:x val="1.6386340300849195E-2"/>
              <c:y val="0.3563484690922120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400" b="1" i="0" u="none" strike="noStrike" kern="1200" baseline="0">
          <a:solidFill>
            <a:srgbClr val="000000">
              <a:lumMod val="65000"/>
              <a:lumOff val="35000"/>
            </a:srgbClr>
          </a:solidFill>
          <a:latin typeface="+mn-lt"/>
          <a:ea typeface="+mn-ea"/>
          <a:cs typeface="+mn-cs"/>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1/19/2025</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1/19/2025</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1/19/2025</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1/19/2025</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1/19/2025</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1.jp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www.flickr.com/photos/124247024@N07/1390338555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3673146" y="2323526"/>
            <a:ext cx="4845708" cy="1477328"/>
          </a:xfrm>
          <a:prstGeom prst="rect">
            <a:avLst/>
          </a:prstGeom>
          <a:noFill/>
        </p:spPr>
        <p:txBody>
          <a:bodyPr wrap="square" lIns="0" tIns="0" rIns="0" bIns="0" rtlCol="0">
            <a:spAutoFit/>
          </a:bodyPr>
          <a:lstStyle/>
          <a:p>
            <a:pPr algn="ctr"/>
            <a:r>
              <a:rPr lang="en-US" sz="4800" b="1" dirty="0" err="1">
                <a:solidFill>
                  <a:srgbClr val="E45D0B"/>
                </a:solidFill>
                <a:latin typeface="Segoe UI" panose="020B0502040204020203" pitchFamily="34" charset="0"/>
                <a:cs typeface="Segoe UI" panose="020B0502040204020203" pitchFamily="34" charset="0"/>
              </a:rPr>
              <a:t>Astrosage</a:t>
            </a:r>
            <a:r>
              <a:rPr lang="en-US" sz="4800" b="1" dirty="0">
                <a:solidFill>
                  <a:srgbClr val="E45D0B"/>
                </a:solidFill>
                <a:latin typeface="Segoe UI" panose="020B0502040204020203" pitchFamily="34" charset="0"/>
                <a:cs typeface="Segoe UI" panose="020B0502040204020203" pitchFamily="34" charset="0"/>
              </a:rPr>
              <a:t> Dataset Analysis</a:t>
            </a:r>
          </a:p>
        </p:txBody>
      </p:sp>
      <p:sp>
        <p:nvSpPr>
          <p:cNvPr id="55" name="Rectangle 54">
            <a:extLst>
              <a:ext uri="{FF2B5EF4-FFF2-40B4-BE49-F238E27FC236}">
                <a16:creationId xmlns:a16="http://schemas.microsoft.com/office/drawing/2014/main" id="{6BBBCB2E-F413-4381-8378-02FDC20EA4F6}"/>
              </a:ext>
            </a:extLst>
          </p:cNvPr>
          <p:cNvSpPr/>
          <p:nvPr/>
        </p:nvSpPr>
        <p:spPr>
          <a:xfrm>
            <a:off x="4327902" y="4822623"/>
            <a:ext cx="3536195" cy="307777"/>
          </a:xfrm>
          <a:prstGeom prst="rect">
            <a:avLst/>
          </a:prstGeom>
        </p:spPr>
        <p:txBody>
          <a:bodyPr wrap="square" lIns="0" tIns="0" rIns="0" bIns="0">
            <a:spAutoFit/>
          </a:bodyPr>
          <a:lstStyle/>
          <a:p>
            <a:r>
              <a:rPr lang="en-US" sz="2000" i="1" dirty="0">
                <a:solidFill>
                  <a:schemeClr val="tx1">
                    <a:lumMod val="75000"/>
                    <a:lumOff val="25000"/>
                  </a:schemeClr>
                </a:solidFill>
                <a:latin typeface="+mj-lt"/>
                <a:cs typeface="Segoe UI" panose="020B0502040204020203" pitchFamily="34" charset="0"/>
              </a:rPr>
              <a:t>Presented by – </a:t>
            </a:r>
            <a:r>
              <a:rPr lang="en-US" sz="2000" b="1" i="1" dirty="0">
                <a:solidFill>
                  <a:schemeClr val="tx1">
                    <a:lumMod val="75000"/>
                    <a:lumOff val="25000"/>
                  </a:schemeClr>
                </a:solidFill>
                <a:latin typeface="+mj-lt"/>
                <a:cs typeface="Segoe UI" panose="020B0502040204020203" pitchFamily="34" charset="0"/>
              </a:rPr>
              <a:t>SWATHI N S</a:t>
            </a:r>
            <a:endParaRPr lang="en-US" sz="2000" i="1" dirty="0">
              <a:solidFill>
                <a:schemeClr val="tx1">
                  <a:lumMod val="75000"/>
                  <a:lumOff val="25000"/>
                </a:schemeClr>
              </a:solidFill>
              <a:latin typeface="+mj-lt"/>
              <a:cs typeface="Segoe UI" panose="020B0502040204020203" pitchFamily="34" charset="0"/>
            </a:endParaRPr>
          </a:p>
        </p:txBody>
      </p:sp>
      <p:pic>
        <p:nvPicPr>
          <p:cNvPr id="5" name="Picture 4">
            <a:extLst>
              <a:ext uri="{FF2B5EF4-FFF2-40B4-BE49-F238E27FC236}">
                <a16:creationId xmlns:a16="http://schemas.microsoft.com/office/drawing/2014/main" id="{7E9497D0-DEB6-04B2-0053-1D0E378F2143}"/>
              </a:ext>
            </a:extLst>
          </p:cNvPr>
          <p:cNvPicPr>
            <a:picLocks noChangeAspect="1"/>
          </p:cNvPicPr>
          <p:nvPr/>
        </p:nvPicPr>
        <p:blipFill>
          <a:blip r:embed="rId3"/>
          <a:stretch>
            <a:fillRect/>
          </a:stretch>
        </p:blipFill>
        <p:spPr>
          <a:xfrm>
            <a:off x="543514" y="212740"/>
            <a:ext cx="2110786" cy="2110786"/>
          </a:xfrm>
          <a:prstGeom prst="rect">
            <a:avLst/>
          </a:prstGeom>
        </p:spPr>
      </p:pic>
      <p:sp>
        <p:nvSpPr>
          <p:cNvPr id="21" name="Freeform 2">
            <a:extLst>
              <a:ext uri="{FF2B5EF4-FFF2-40B4-BE49-F238E27FC236}">
                <a16:creationId xmlns:a16="http://schemas.microsoft.com/office/drawing/2014/main" id="{EC32689C-7069-43E5-803B-ED411A785D9D}"/>
              </a:ext>
            </a:extLst>
          </p:cNvPr>
          <p:cNvSpPr/>
          <p:nvPr/>
        </p:nvSpPr>
        <p:spPr>
          <a:xfrm flipH="1">
            <a:off x="-2" y="2787246"/>
            <a:ext cx="2654301"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3">
            <a:extLst>
              <a:ext uri="{FF2B5EF4-FFF2-40B4-BE49-F238E27FC236}">
                <a16:creationId xmlns:a16="http://schemas.microsoft.com/office/drawing/2014/main" id="{7E1BFF23-246D-456C-B2B7-BC8EFE93A1D5}"/>
              </a:ext>
            </a:extLst>
          </p:cNvPr>
          <p:cNvSpPr/>
          <p:nvPr/>
        </p:nvSpPr>
        <p:spPr>
          <a:xfrm flipV="1">
            <a:off x="9715501" y="0"/>
            <a:ext cx="2476500"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0B8E70E-F0D6-9FD0-A7DA-7EB0DD5C82D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E13B8410-3BDE-B680-2E4A-D6CA75DC5964}"/>
              </a:ext>
              <a:ext uri="{C183D7F6-B498-43B3-948B-1728B52AA6E4}">
                <adec:decorative xmlns:adec="http://schemas.microsoft.com/office/drawing/2017/decorative" val="1"/>
              </a:ext>
            </a:extLst>
          </p:cNvPr>
          <p:cNvSpPr/>
          <p:nvPr/>
        </p:nvSpPr>
        <p:spPr>
          <a:xfrm>
            <a:off x="6529218" y="319670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1776A3C-0B16-3E4E-0D04-392DCBD167B8}"/>
              </a:ext>
            </a:extLst>
          </p:cNvPr>
          <p:cNvSpPr txBox="1"/>
          <p:nvPr/>
        </p:nvSpPr>
        <p:spPr>
          <a:xfrm>
            <a:off x="651643" y="675228"/>
            <a:ext cx="572813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TOP EARNING ASTROLOGER </a:t>
            </a:r>
          </a:p>
        </p:txBody>
      </p:sp>
      <p:sp>
        <p:nvSpPr>
          <p:cNvPr id="11" name="TextBox 10">
            <a:extLst>
              <a:ext uri="{FF2B5EF4-FFF2-40B4-BE49-F238E27FC236}">
                <a16:creationId xmlns:a16="http://schemas.microsoft.com/office/drawing/2014/main" id="{EDB4728D-995E-A99C-5693-BBB9ADE5BA46}"/>
              </a:ext>
            </a:extLst>
          </p:cNvPr>
          <p:cNvSpPr txBox="1"/>
          <p:nvPr/>
        </p:nvSpPr>
        <p:spPr>
          <a:xfrm>
            <a:off x="7526867" y="1363133"/>
            <a:ext cx="3966889" cy="446160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Astro Dr. </a:t>
            </a:r>
            <a:r>
              <a:rPr lang="en-US" sz="1600" b="1" dirty="0" err="1"/>
              <a:t>Balkrisna</a:t>
            </a:r>
            <a:r>
              <a:rPr lang="en-US" sz="1600" dirty="0"/>
              <a:t> is the top earner with ₹18.5K, followed by </a:t>
            </a:r>
            <a:r>
              <a:rPr lang="en-US" sz="1600" b="1" dirty="0"/>
              <a:t>Astro Ruchi</a:t>
            </a:r>
            <a:r>
              <a:rPr lang="en-US" sz="1600" dirty="0"/>
              <a:t> (₹10.3K) and </a:t>
            </a:r>
            <a:r>
              <a:rPr lang="en-US" sz="1600" b="1" dirty="0"/>
              <a:t>Astro Shalini</a:t>
            </a:r>
            <a:r>
              <a:rPr lang="en-US" sz="1600" dirty="0"/>
              <a:t> (₹6.8K).</a:t>
            </a:r>
          </a:p>
          <a:p>
            <a:endParaRPr lang="en-US" sz="1600" b="1" dirty="0"/>
          </a:p>
          <a:p>
            <a:r>
              <a:rPr lang="en-US" sz="1600" b="1" dirty="0">
                <a:solidFill>
                  <a:srgbClr val="002060"/>
                </a:solidFill>
              </a:rPr>
              <a:t>Insights</a:t>
            </a:r>
            <a:r>
              <a:rPr lang="en-US" sz="1600" dirty="0">
                <a:solidFill>
                  <a:srgbClr val="002060"/>
                </a:solidFill>
              </a:rPr>
              <a:t>:</a:t>
            </a:r>
            <a:br>
              <a:rPr lang="en-US" sz="1600" dirty="0"/>
            </a:br>
            <a:endParaRPr lang="en-US" sz="1600" dirty="0"/>
          </a:p>
          <a:p>
            <a:pPr marL="285750" indent="-285750">
              <a:buFont typeface="Arial" panose="020B0604020202020204" pitchFamily="34" charset="0"/>
              <a:buChar char="•"/>
            </a:pPr>
            <a:r>
              <a:rPr lang="en-US" sz="1600" dirty="0"/>
              <a:t>Astro Dr. </a:t>
            </a:r>
            <a:r>
              <a:rPr lang="en-US" sz="1600" dirty="0" err="1"/>
              <a:t>Balkrisna's</a:t>
            </a:r>
            <a:r>
              <a:rPr lang="en-US" sz="1600" dirty="0"/>
              <a:t> impressive income may stem from an increase in consultations or premium pricing.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It would be valuable to explore their approach and identify successful strategies that could be shared with other astrologers to enhance their own practices.</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7" name="Freeform 2">
            <a:extLst>
              <a:ext uri="{FF2B5EF4-FFF2-40B4-BE49-F238E27FC236}">
                <a16:creationId xmlns:a16="http://schemas.microsoft.com/office/drawing/2014/main" id="{A25FEB18-E6F6-4F36-A43C-36E2B980CA7D}"/>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3">
            <a:extLst>
              <a:ext uri="{FF2B5EF4-FFF2-40B4-BE49-F238E27FC236}">
                <a16:creationId xmlns:a16="http://schemas.microsoft.com/office/drawing/2014/main" id="{09F2D904-8318-409E-8041-D94F8A0346B6}"/>
              </a:ext>
            </a:extLst>
          </p:cNvPr>
          <p:cNvSpPr/>
          <p:nvPr/>
        </p:nvSpPr>
        <p:spPr>
          <a:xfrm flipV="1">
            <a:off x="10738023" y="0"/>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6" name="Picture 5">
            <a:extLst>
              <a:ext uri="{FF2B5EF4-FFF2-40B4-BE49-F238E27FC236}">
                <a16:creationId xmlns:a16="http://schemas.microsoft.com/office/drawing/2014/main" id="{D3A5E9AE-9CDD-4187-853D-8939E25874E4}"/>
              </a:ext>
            </a:extLst>
          </p:cNvPr>
          <p:cNvPicPr>
            <a:picLocks noChangeAspect="1"/>
          </p:cNvPicPr>
          <p:nvPr/>
        </p:nvPicPr>
        <p:blipFill>
          <a:blip r:embed="rId6"/>
          <a:stretch>
            <a:fillRect/>
          </a:stretch>
        </p:blipFill>
        <p:spPr>
          <a:xfrm>
            <a:off x="1803328" y="1506929"/>
            <a:ext cx="3039840" cy="4791456"/>
          </a:xfrm>
          <a:prstGeom prst="rect">
            <a:avLst/>
          </a:prstGeom>
        </p:spPr>
      </p:pic>
    </p:spTree>
    <p:extLst>
      <p:ext uri="{BB962C8B-B14F-4D97-AF65-F5344CB8AC3E}">
        <p14:creationId xmlns:p14="http://schemas.microsoft.com/office/powerpoint/2010/main" val="1841481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3F08990-BB12-D250-D78F-B809DD673B31}"/>
              </a:ext>
            </a:extLst>
          </p:cNvPr>
          <p:cNvGraphicFramePr>
            <a:graphicFrameLocks/>
          </p:cNvGraphicFramePr>
          <p:nvPr>
            <p:extLst>
              <p:ext uri="{D42A27DB-BD31-4B8C-83A1-F6EECF244321}">
                <p14:modId xmlns:p14="http://schemas.microsoft.com/office/powerpoint/2010/main" val="185259546"/>
              </p:ext>
            </p:extLst>
          </p:nvPr>
        </p:nvGraphicFramePr>
        <p:xfrm>
          <a:off x="136679" y="1312723"/>
          <a:ext cx="6416522" cy="3767277"/>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FEC984F8-DCF0-5444-2E14-BC35673F0BF9}"/>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50AB43B-F908-EFE0-48F2-FB4E347B8C62}"/>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B382403-257E-6C8A-22CA-1D5DE9854A25}"/>
              </a:ext>
            </a:extLst>
          </p:cNvPr>
          <p:cNvSpPr txBox="1"/>
          <p:nvPr/>
        </p:nvSpPr>
        <p:spPr>
          <a:xfrm>
            <a:off x="1134346" y="686443"/>
            <a:ext cx="4656851"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EARNINGS BY HOUR</a:t>
            </a:r>
          </a:p>
        </p:txBody>
      </p:sp>
      <p:sp>
        <p:nvSpPr>
          <p:cNvPr id="8" name="TextBox 7">
            <a:extLst>
              <a:ext uri="{FF2B5EF4-FFF2-40B4-BE49-F238E27FC236}">
                <a16:creationId xmlns:a16="http://schemas.microsoft.com/office/drawing/2014/main" id="{C0C3A70A-D0B9-F510-1698-256E8F2A4CD9}"/>
              </a:ext>
            </a:extLst>
          </p:cNvPr>
          <p:cNvSpPr txBox="1"/>
          <p:nvPr/>
        </p:nvSpPr>
        <p:spPr>
          <a:xfrm>
            <a:off x="7216915" y="1567147"/>
            <a:ext cx="4343395" cy="264687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Peak Hours</a:t>
            </a:r>
            <a:r>
              <a:rPr lang="en-US" sz="1600" dirty="0"/>
              <a:t>: Earnings are highest between </a:t>
            </a:r>
            <a:r>
              <a:rPr lang="en-US" sz="1600" b="1" dirty="0"/>
              <a:t>7 AM and 12 PM</a:t>
            </a:r>
            <a:r>
              <a:rPr lang="en-US" sz="1600" dirty="0"/>
              <a:t>.</a:t>
            </a:r>
          </a:p>
          <a:p>
            <a:endParaRPr lang="en-US" sz="1600" dirty="0"/>
          </a:p>
          <a:p>
            <a:pPr marL="285750" indent="-285750">
              <a:buFont typeface="Arial" panose="020B0604020202020204" pitchFamily="34" charset="0"/>
              <a:buChar char="•"/>
            </a:pPr>
            <a:r>
              <a:rPr lang="en-US" sz="1600" b="1" dirty="0"/>
              <a:t>Low Hours</a:t>
            </a:r>
            <a:r>
              <a:rPr lang="en-US" sz="1600" dirty="0"/>
              <a:t>: Earnings drop sharply after </a:t>
            </a:r>
            <a:r>
              <a:rPr lang="en-US" sz="1600" b="1" dirty="0"/>
              <a:t>9 PM</a:t>
            </a:r>
            <a:r>
              <a:rPr lang="en-US" sz="1600" dirty="0"/>
              <a:t>.</a:t>
            </a:r>
          </a:p>
          <a:p>
            <a:endParaRPr lang="en-US" b="1" dirty="0"/>
          </a:p>
          <a:p>
            <a:r>
              <a:rPr lang="en-US" sz="1600" b="1" dirty="0">
                <a:solidFill>
                  <a:srgbClr val="002060"/>
                </a:solidFill>
              </a:rPr>
              <a:t>Insights:</a:t>
            </a:r>
          </a:p>
          <a:p>
            <a:endParaRPr lang="en-US" b="1" dirty="0">
              <a:solidFill>
                <a:srgbClr val="002060"/>
              </a:solidFill>
            </a:endParaRPr>
          </a:p>
          <a:p>
            <a:pPr marL="285750" indent="-285750">
              <a:buFont typeface="Arial" panose="020B0604020202020204" pitchFamily="34" charset="0"/>
              <a:buChar char="•"/>
            </a:pPr>
            <a:r>
              <a:rPr lang="en-US" sz="1600" dirty="0"/>
              <a:t>Maximize the impact of peak morning hours by enhancing visibility and launching tailored promotions.</a:t>
            </a:r>
          </a:p>
        </p:txBody>
      </p:sp>
      <p:sp>
        <p:nvSpPr>
          <p:cNvPr id="7" name="Freeform 2">
            <a:extLst>
              <a:ext uri="{FF2B5EF4-FFF2-40B4-BE49-F238E27FC236}">
                <a16:creationId xmlns:a16="http://schemas.microsoft.com/office/drawing/2014/main" id="{20FC0393-878F-44AA-80BC-FED0115899E4}"/>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3">
            <a:extLst>
              <a:ext uri="{FF2B5EF4-FFF2-40B4-BE49-F238E27FC236}">
                <a16:creationId xmlns:a16="http://schemas.microsoft.com/office/drawing/2014/main" id="{73C595AF-800B-4F81-9301-7E83CB2F7604}"/>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pic>
        <p:nvPicPr>
          <p:cNvPr id="10" name="Picture 9">
            <a:extLst>
              <a:ext uri="{FF2B5EF4-FFF2-40B4-BE49-F238E27FC236}">
                <a16:creationId xmlns:a16="http://schemas.microsoft.com/office/drawing/2014/main" id="{6AD515E5-D68F-42D7-AC82-4C6A306E65EF}"/>
              </a:ext>
            </a:extLst>
          </p:cNvPr>
          <p:cNvPicPr>
            <a:picLocks noChangeAspect="1"/>
          </p:cNvPicPr>
          <p:nvPr/>
        </p:nvPicPr>
        <p:blipFill>
          <a:blip r:embed="rId7"/>
          <a:stretch>
            <a:fillRect/>
          </a:stretch>
        </p:blipFill>
        <p:spPr>
          <a:xfrm>
            <a:off x="360075" y="1928025"/>
            <a:ext cx="5969730" cy="2286000"/>
          </a:xfrm>
          <a:prstGeom prst="rect">
            <a:avLst/>
          </a:prstGeom>
        </p:spPr>
      </p:pic>
    </p:spTree>
    <p:extLst>
      <p:ext uri="{BB962C8B-B14F-4D97-AF65-F5344CB8AC3E}">
        <p14:creationId xmlns:p14="http://schemas.microsoft.com/office/powerpoint/2010/main" val="3940120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A93E-B836-EBE7-3D7D-8DEEA4749CEC}"/>
              </a:ext>
            </a:extLst>
          </p:cNvPr>
          <p:cNvSpPr txBox="1"/>
          <p:nvPr/>
        </p:nvSpPr>
        <p:spPr>
          <a:xfrm>
            <a:off x="965151" y="538510"/>
            <a:ext cx="4842952"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CALL STATUS ANALYSIS</a:t>
            </a:r>
          </a:p>
        </p:txBody>
      </p:sp>
      <p:cxnSp>
        <p:nvCxnSpPr>
          <p:cNvPr id="4" name="Straight Connector 3">
            <a:extLst>
              <a:ext uri="{FF2B5EF4-FFF2-40B4-BE49-F238E27FC236}">
                <a16:creationId xmlns:a16="http://schemas.microsoft.com/office/drawing/2014/main" id="{C41CB3D7-3343-8F54-3EC0-BE5165FA4B98}"/>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46FD26F-4D20-2BFF-DA66-9647C20B65D4}"/>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D31361F-3F7E-6607-FBEB-4CE3D9AC7A0F}"/>
              </a:ext>
            </a:extLst>
          </p:cNvPr>
          <p:cNvSpPr txBox="1"/>
          <p:nvPr/>
        </p:nvSpPr>
        <p:spPr>
          <a:xfrm>
            <a:off x="6993446" y="1594684"/>
            <a:ext cx="4842953" cy="38164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42% Chat Service</a:t>
            </a:r>
            <a:r>
              <a:rPr kumimoji="0" lang="en-US" altLang="en-US" sz="1600" b="0" i="0" u="none" strike="noStrike" cap="none" normalizeH="0" baseline="0" dirty="0">
                <a:ln>
                  <a:noFill/>
                </a:ln>
                <a:solidFill>
                  <a:schemeClr val="tx1"/>
                </a:solidFill>
                <a:effectLst/>
              </a:rPr>
              <a:t>: A strong indicator of successful user engagement via chat, reflecting a high rate of effective interactions.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33% Completed Calls</a:t>
            </a:r>
            <a:r>
              <a:rPr kumimoji="0" lang="en-US" altLang="en-US" sz="1600" b="0" i="0" u="none" strike="noStrike" cap="none" normalizeH="0" baseline="0" dirty="0">
                <a:ln>
                  <a:noFill/>
                </a:ln>
                <a:solidFill>
                  <a:schemeClr val="tx1"/>
                </a:solidFill>
                <a:effectLst/>
              </a:rPr>
              <a:t>: Suggests there may be challenges around user availability or engagement levels, which could be impacting call completion rates.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19% No-Answer, 5% Busy, 1% Failed</a:t>
            </a:r>
            <a:r>
              <a:rPr kumimoji="0" lang="en-US" altLang="en-US" sz="1600" b="0" i="0" u="none" strike="noStrike" cap="none" normalizeH="0" baseline="0" dirty="0">
                <a:ln>
                  <a:noFill/>
                </a:ln>
                <a:solidFill>
                  <a:schemeClr val="tx1"/>
                </a:solidFill>
                <a:effectLst/>
              </a:rPr>
              <a:t>: Points to potential system inefficiencies or low adoption of other communication methods, signaling an opportunity for process improvement and broader engagement strategies.</a:t>
            </a: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Freeform 2">
            <a:extLst>
              <a:ext uri="{FF2B5EF4-FFF2-40B4-BE49-F238E27FC236}">
                <a16:creationId xmlns:a16="http://schemas.microsoft.com/office/drawing/2014/main" id="{6D13B32F-DFB7-4A60-8634-6A2C0772FB3E}"/>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3">
            <a:extLst>
              <a:ext uri="{FF2B5EF4-FFF2-40B4-BE49-F238E27FC236}">
                <a16:creationId xmlns:a16="http://schemas.microsoft.com/office/drawing/2014/main" id="{CDDD4074-5B06-473C-AD3B-AD2CD27FCD54}"/>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6" name="Picture 5">
            <a:extLst>
              <a:ext uri="{FF2B5EF4-FFF2-40B4-BE49-F238E27FC236}">
                <a16:creationId xmlns:a16="http://schemas.microsoft.com/office/drawing/2014/main" id="{FDDE52CA-2CBE-4264-941C-DDC31806DAFB}"/>
              </a:ext>
            </a:extLst>
          </p:cNvPr>
          <p:cNvPicPr>
            <a:picLocks noChangeAspect="1"/>
          </p:cNvPicPr>
          <p:nvPr/>
        </p:nvPicPr>
        <p:blipFill>
          <a:blip r:embed="rId6"/>
          <a:stretch>
            <a:fillRect/>
          </a:stretch>
        </p:blipFill>
        <p:spPr>
          <a:xfrm>
            <a:off x="821735" y="1594684"/>
            <a:ext cx="5129783" cy="3886200"/>
          </a:xfrm>
          <a:prstGeom prst="rect">
            <a:avLst/>
          </a:prstGeom>
        </p:spPr>
      </p:pic>
    </p:spTree>
    <p:extLst>
      <p:ext uri="{BB962C8B-B14F-4D97-AF65-F5344CB8AC3E}">
        <p14:creationId xmlns:p14="http://schemas.microsoft.com/office/powerpoint/2010/main" val="240490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29127C1-FCDB-E305-9EBB-3EAA9BB5188E}"/>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2D37AA3-72BB-33D5-D57B-6E07E4174993}"/>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15DFE9A-7A58-1A02-241A-91A2F393C9FD}"/>
              </a:ext>
            </a:extLst>
          </p:cNvPr>
          <p:cNvSpPr txBox="1"/>
          <p:nvPr/>
        </p:nvSpPr>
        <p:spPr>
          <a:xfrm>
            <a:off x="1307239" y="711199"/>
            <a:ext cx="3863843" cy="569964"/>
          </a:xfrm>
          <a:prstGeom prst="rect">
            <a:avLst/>
          </a:prstGeom>
          <a:noFill/>
        </p:spPr>
        <p:txBody>
          <a:bodyPr wrap="square">
            <a:spAutoFit/>
          </a:bodyPr>
          <a:lstStyle/>
          <a:p>
            <a:pPr algn="ctr">
              <a:lnSpc>
                <a:spcPts val="4000"/>
              </a:lnSpc>
            </a:pPr>
            <a:r>
              <a:rPr lang="en-US" sz="3200" b="1" dirty="0">
                <a:solidFill>
                  <a:srgbClr val="002060"/>
                </a:solidFill>
                <a:latin typeface="Segoe UI" panose="020B0502040204020203" pitchFamily="34" charset="0"/>
                <a:cs typeface="Segoe UI" panose="020B0502040204020203" pitchFamily="34" charset="0"/>
              </a:rPr>
              <a:t>USER RATINGS</a:t>
            </a:r>
          </a:p>
        </p:txBody>
      </p:sp>
      <p:sp>
        <p:nvSpPr>
          <p:cNvPr id="9" name="TextBox 8">
            <a:extLst>
              <a:ext uri="{FF2B5EF4-FFF2-40B4-BE49-F238E27FC236}">
                <a16:creationId xmlns:a16="http://schemas.microsoft.com/office/drawing/2014/main" id="{D6CA42AD-7B10-A859-73F8-E0C69D5BE0BF}"/>
              </a:ext>
            </a:extLst>
          </p:cNvPr>
          <p:cNvSpPr txBox="1"/>
          <p:nvPr/>
        </p:nvSpPr>
        <p:spPr>
          <a:xfrm>
            <a:off x="7066433" y="1289265"/>
            <a:ext cx="4565952" cy="4308872"/>
          </a:xfrm>
          <a:prstGeom prst="rect">
            <a:avLst/>
          </a:prstGeom>
          <a:noFill/>
        </p:spPr>
        <p:txBody>
          <a:bodyPr wrap="square">
            <a:spAutoFit/>
          </a:bodyPr>
          <a:lstStyle/>
          <a:p>
            <a:pPr marL="285750" indent="-285750">
              <a:buFont typeface="Arial" panose="020B0604020202020204" pitchFamily="34" charset="0"/>
              <a:buChar char="•"/>
            </a:pPr>
            <a:r>
              <a:rPr lang="en-US" sz="1600" b="1" dirty="0"/>
              <a:t>26% Rated “0”</a:t>
            </a:r>
            <a:r>
              <a:rPr lang="en-US" sz="1600" dirty="0"/>
              <a:t>: A considerable percentage of users seem dissatisfied or disengaged, highlighting a key area of concern.</a:t>
            </a:r>
          </a:p>
          <a:p>
            <a:endParaRPr lang="en-US" sz="1600" dirty="0"/>
          </a:p>
          <a:p>
            <a:pPr marL="285750" indent="-285750">
              <a:buFont typeface="Arial" panose="020B0604020202020204" pitchFamily="34" charset="0"/>
              <a:buChar char="•"/>
            </a:pPr>
            <a:r>
              <a:rPr lang="en-US" sz="1600" b="1" dirty="0"/>
              <a:t>Ratings between 6-8</a:t>
            </a:r>
            <a:r>
              <a:rPr lang="en-US" sz="1600" dirty="0"/>
              <a:t>: Comprise just 22%, suggesting there is considerable opportunity to improve the overall user experience.</a:t>
            </a:r>
          </a:p>
          <a:p>
            <a:pPr marL="285750" indent="-285750">
              <a:buFont typeface="Arial" panose="020B0604020202020204" pitchFamily="34" charset="0"/>
              <a:buChar char="•"/>
            </a:pPr>
            <a:endParaRPr lang="en-US" sz="1600" b="1" dirty="0"/>
          </a:p>
          <a:p>
            <a:r>
              <a:rPr lang="en-US" sz="1600" b="1" dirty="0">
                <a:solidFill>
                  <a:srgbClr val="002060"/>
                </a:solidFill>
              </a:rPr>
              <a:t>Insights</a:t>
            </a:r>
            <a:r>
              <a:rPr lang="en-US" sz="1600" dirty="0">
                <a:solidFill>
                  <a:srgbClr val="002060"/>
                </a:solidFill>
              </a:rPr>
              <a:t>: </a:t>
            </a:r>
          </a:p>
          <a:p>
            <a:endParaRPr lang="en-US" sz="1600" dirty="0"/>
          </a:p>
          <a:p>
            <a:pPr marL="285750" indent="-285750">
              <a:buFont typeface="Arial" panose="020B0604020202020204" pitchFamily="34" charset="0"/>
              <a:buChar char="•"/>
            </a:pPr>
            <a:r>
              <a:rPr lang="en-US" sz="1600" dirty="0"/>
              <a:t>Prioritize addressing user concerns by identifying pain points, resolving complaints, and enhancing the quality of service.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efforts could help shift user sentiment towards more positive ratings.</a:t>
            </a:r>
          </a:p>
          <a:p>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Freeform 2">
            <a:extLst>
              <a:ext uri="{FF2B5EF4-FFF2-40B4-BE49-F238E27FC236}">
                <a16:creationId xmlns:a16="http://schemas.microsoft.com/office/drawing/2014/main" id="{CA50F1DE-49FB-4641-BEAA-8C789379BD81}"/>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3">
            <a:extLst>
              <a:ext uri="{FF2B5EF4-FFF2-40B4-BE49-F238E27FC236}">
                <a16:creationId xmlns:a16="http://schemas.microsoft.com/office/drawing/2014/main" id="{38926360-628E-4280-BC7D-57762A195D33}"/>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6" name="Picture 5">
            <a:extLst>
              <a:ext uri="{FF2B5EF4-FFF2-40B4-BE49-F238E27FC236}">
                <a16:creationId xmlns:a16="http://schemas.microsoft.com/office/drawing/2014/main" id="{31389E56-D38A-49BF-997B-20CC2D5EABB5}"/>
              </a:ext>
            </a:extLst>
          </p:cNvPr>
          <p:cNvPicPr>
            <a:picLocks noChangeAspect="1"/>
          </p:cNvPicPr>
          <p:nvPr/>
        </p:nvPicPr>
        <p:blipFill>
          <a:blip r:embed="rId6"/>
          <a:stretch>
            <a:fillRect/>
          </a:stretch>
        </p:blipFill>
        <p:spPr>
          <a:xfrm>
            <a:off x="633088" y="1711937"/>
            <a:ext cx="5870642" cy="3886200"/>
          </a:xfrm>
          <a:prstGeom prst="rect">
            <a:avLst/>
          </a:prstGeom>
        </p:spPr>
      </p:pic>
    </p:spTree>
    <p:extLst>
      <p:ext uri="{BB962C8B-B14F-4D97-AF65-F5344CB8AC3E}">
        <p14:creationId xmlns:p14="http://schemas.microsoft.com/office/powerpoint/2010/main" val="3581443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8819B05-E66C-B6F2-63B6-F7DCDEFBB493}"/>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2FE3240-B485-3171-B1D6-442AAC1DFD50}"/>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F87F6C9-7ED0-C20E-C701-15661DC15457}"/>
              </a:ext>
            </a:extLst>
          </p:cNvPr>
          <p:cNvSpPr txBox="1"/>
          <p:nvPr/>
        </p:nvSpPr>
        <p:spPr>
          <a:xfrm>
            <a:off x="156546" y="684052"/>
            <a:ext cx="6675175"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REVENUE vs CONSULTATION TYPE</a:t>
            </a:r>
          </a:p>
        </p:txBody>
      </p:sp>
      <p:sp>
        <p:nvSpPr>
          <p:cNvPr id="8" name="TextBox 7">
            <a:extLst>
              <a:ext uri="{FF2B5EF4-FFF2-40B4-BE49-F238E27FC236}">
                <a16:creationId xmlns:a16="http://schemas.microsoft.com/office/drawing/2014/main" id="{DAFDFF74-7635-9E8A-63D4-0F2B69663395}"/>
              </a:ext>
            </a:extLst>
          </p:cNvPr>
          <p:cNvSpPr txBox="1"/>
          <p:nvPr/>
        </p:nvSpPr>
        <p:spPr>
          <a:xfrm>
            <a:off x="7053517" y="4016558"/>
            <a:ext cx="4820902" cy="2308324"/>
          </a:xfrm>
          <a:prstGeom prst="rect">
            <a:avLst/>
          </a:prstGeom>
          <a:noFill/>
        </p:spPr>
        <p:txBody>
          <a:bodyPr wrap="square" rtlCol="0">
            <a:spAutoFit/>
          </a:bodyPr>
          <a:lstStyle/>
          <a:p>
            <a:r>
              <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rPr>
              <a:t>Insights:</a:t>
            </a:r>
          </a:p>
          <a:p>
            <a:endPar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600" dirty="0"/>
              <a:t>Enhance customer experience, scale operational capacity, and introduce premium features or packages to maximize revenue potential.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Conduct a cost-benefit analysis of "Complementary" and "</a:t>
            </a:r>
            <a:r>
              <a:rPr lang="en-US" sz="1600" dirty="0" err="1"/>
              <a:t>public_live_Call</a:t>
            </a:r>
            <a:r>
              <a:rPr lang="en-US" sz="1600" dirty="0"/>
              <a:t>" services to determine if they should be improved, repositioned, or discontinued.</a:t>
            </a:r>
          </a:p>
        </p:txBody>
      </p:sp>
      <p:sp>
        <p:nvSpPr>
          <p:cNvPr id="10" name="Freeform 2">
            <a:extLst>
              <a:ext uri="{FF2B5EF4-FFF2-40B4-BE49-F238E27FC236}">
                <a16:creationId xmlns:a16="http://schemas.microsoft.com/office/drawing/2014/main" id="{2E7ABAB9-34B9-4DA4-8614-48811254D1A6}"/>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3">
            <a:extLst>
              <a:ext uri="{FF2B5EF4-FFF2-40B4-BE49-F238E27FC236}">
                <a16:creationId xmlns:a16="http://schemas.microsoft.com/office/drawing/2014/main" id="{F3AD76B8-D36E-46FD-8C10-94D5FBFF7448}"/>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268AB3B3-2357-47B5-96DB-5243A1AF52E1}"/>
              </a:ext>
            </a:extLst>
          </p:cNvPr>
          <p:cNvSpPr txBox="1"/>
          <p:nvPr/>
        </p:nvSpPr>
        <p:spPr>
          <a:xfrm>
            <a:off x="7053517" y="843446"/>
            <a:ext cx="4739083" cy="329320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Call Service Revenue Contribution</a:t>
            </a:r>
            <a:r>
              <a:rPr lang="en-US" sz="1600" dirty="0"/>
              <a:t>: </a:t>
            </a:r>
          </a:p>
          <a:p>
            <a:pPr algn="just"/>
            <a:r>
              <a:rPr lang="en-US" sz="1600" dirty="0"/>
              <a:t>       An impressive </a:t>
            </a:r>
            <a:r>
              <a:rPr lang="en-US" sz="1600" b="1" dirty="0"/>
              <a:t>78.72%</a:t>
            </a:r>
            <a:r>
              <a:rPr lang="en-US" sz="1600" dirty="0"/>
              <a:t> of the company’s total   </a:t>
            </a:r>
          </a:p>
          <a:p>
            <a:pPr algn="just"/>
            <a:r>
              <a:rPr lang="en-US" sz="1600" dirty="0"/>
              <a:t>       net income is generated exclusively from call </a:t>
            </a:r>
          </a:p>
          <a:p>
            <a:pPr algn="just"/>
            <a:r>
              <a:rPr lang="en-US" sz="1600" dirty="0"/>
              <a:t>       services.</a:t>
            </a:r>
          </a:p>
          <a:p>
            <a:pPr algn="just"/>
            <a:endParaRPr lang="en-US" sz="1600" dirty="0"/>
          </a:p>
          <a:p>
            <a:pPr marL="285750" indent="-285750">
              <a:buFont typeface="Arial" panose="020B0604020202020204" pitchFamily="34" charset="0"/>
              <a:buChar char="•"/>
            </a:pPr>
            <a:r>
              <a:rPr lang="en-US" sz="1600" b="1" dirty="0"/>
              <a:t>Call consultations dominate</a:t>
            </a:r>
            <a:r>
              <a:rPr lang="en-US" sz="1600" dirty="0"/>
              <a:t>, contributing the highest revenue (168,442), followed by Chat (45,495).</a:t>
            </a:r>
          </a:p>
          <a:p>
            <a:endParaRPr lang="en-US" sz="1600" dirty="0"/>
          </a:p>
          <a:p>
            <a:pPr marL="285750" indent="-285750">
              <a:buFont typeface="Arial" panose="020B0604020202020204" pitchFamily="34" charset="0"/>
              <a:buChar char="•"/>
            </a:pPr>
            <a:r>
              <a:rPr lang="en-US" sz="1600" dirty="0"/>
              <a:t>Other consultation types, such as "Complementary" and "</a:t>
            </a:r>
            <a:r>
              <a:rPr lang="en-US" sz="1600" dirty="0" err="1"/>
              <a:t>public_live_Call</a:t>
            </a:r>
            <a:r>
              <a:rPr lang="en-US" sz="1600" dirty="0"/>
              <a:t>," generate negligible or no revenue.</a:t>
            </a:r>
          </a:p>
          <a:p>
            <a:endParaRPr lang="en-US" sz="1600" b="1" dirty="0"/>
          </a:p>
        </p:txBody>
      </p:sp>
      <p:pic>
        <p:nvPicPr>
          <p:cNvPr id="4" name="Picture 3">
            <a:extLst>
              <a:ext uri="{FF2B5EF4-FFF2-40B4-BE49-F238E27FC236}">
                <a16:creationId xmlns:a16="http://schemas.microsoft.com/office/drawing/2014/main" id="{D1B274D0-B17B-4FE8-A0A8-02DE9698CAE1}"/>
              </a:ext>
            </a:extLst>
          </p:cNvPr>
          <p:cNvPicPr>
            <a:picLocks noChangeAspect="1"/>
          </p:cNvPicPr>
          <p:nvPr/>
        </p:nvPicPr>
        <p:blipFill>
          <a:blip r:embed="rId6"/>
          <a:stretch>
            <a:fillRect/>
          </a:stretch>
        </p:blipFill>
        <p:spPr>
          <a:xfrm>
            <a:off x="854254" y="1947334"/>
            <a:ext cx="5218087" cy="3886200"/>
          </a:xfrm>
          <a:prstGeom prst="rect">
            <a:avLst/>
          </a:prstGeom>
        </p:spPr>
      </p:pic>
    </p:spTree>
    <p:extLst>
      <p:ext uri="{BB962C8B-B14F-4D97-AF65-F5344CB8AC3E}">
        <p14:creationId xmlns:p14="http://schemas.microsoft.com/office/powerpoint/2010/main" val="2499975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A93E-B836-EBE7-3D7D-8DEEA4749CEC}"/>
              </a:ext>
            </a:extLst>
          </p:cNvPr>
          <p:cNvSpPr txBox="1"/>
          <p:nvPr/>
        </p:nvSpPr>
        <p:spPr>
          <a:xfrm>
            <a:off x="965151" y="538510"/>
            <a:ext cx="4842952"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CHAT STATUS ANALYSIS</a:t>
            </a:r>
          </a:p>
        </p:txBody>
      </p:sp>
      <p:cxnSp>
        <p:nvCxnSpPr>
          <p:cNvPr id="4" name="Straight Connector 3">
            <a:extLst>
              <a:ext uri="{FF2B5EF4-FFF2-40B4-BE49-F238E27FC236}">
                <a16:creationId xmlns:a16="http://schemas.microsoft.com/office/drawing/2014/main" id="{C41CB3D7-3343-8F54-3EC0-BE5165FA4B98}"/>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46FD26F-4D20-2BFF-DA66-9647C20B65D4}"/>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
            <a:extLst>
              <a:ext uri="{FF2B5EF4-FFF2-40B4-BE49-F238E27FC236}">
                <a16:creationId xmlns:a16="http://schemas.microsoft.com/office/drawing/2014/main" id="{6D13B32F-DFB7-4A60-8634-6A2C0772FB3E}"/>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3">
            <a:extLst>
              <a:ext uri="{FF2B5EF4-FFF2-40B4-BE49-F238E27FC236}">
                <a16:creationId xmlns:a16="http://schemas.microsoft.com/office/drawing/2014/main" id="{CDDD4074-5B06-473C-AD3B-AD2CD27FCD54}"/>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AF32A172-08A9-4CAF-BE36-00A672E9C8C1}"/>
              </a:ext>
            </a:extLst>
          </p:cNvPr>
          <p:cNvSpPr txBox="1"/>
          <p:nvPr/>
        </p:nvSpPr>
        <p:spPr>
          <a:xfrm>
            <a:off x="6993446" y="755921"/>
            <a:ext cx="4453631" cy="280076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A significant portion of chats (37%) fail, highlighting issues in the current process or system.</a:t>
            </a:r>
          </a:p>
          <a:p>
            <a:pPr marR="0" lvl="0" algn="l" defTabSz="914400" rtl="0" eaLnBrk="0" fontAlgn="base" latinLnBrk="0" hangingPunct="0">
              <a:lnSpc>
                <a:spcPct val="100000"/>
              </a:lnSpc>
              <a:spcBef>
                <a:spcPct val="0"/>
              </a:spcBef>
              <a:spcAft>
                <a:spcPct val="0"/>
              </a:spcAft>
              <a:buClrTx/>
              <a:buSzTx/>
              <a:tabLst/>
            </a:pPr>
            <a:endParaRPr lang="en-US" alt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Incomplete chats (34%) are nearly as high, indicating user drop-offs or unresolved interactions.</a:t>
            </a:r>
          </a:p>
          <a:p>
            <a:pPr marR="0" lvl="0" algn="l" defTabSz="914400" rtl="0" eaLnBrk="0" fontAlgn="base" latinLnBrk="0" hangingPunct="0">
              <a:lnSpc>
                <a:spcPct val="100000"/>
              </a:lnSpc>
              <a:spcBef>
                <a:spcPct val="0"/>
              </a:spcBef>
              <a:spcAft>
                <a:spcPct val="0"/>
              </a:spcAft>
              <a:buClrTx/>
              <a:buSzTx/>
              <a:tabLst/>
            </a:pPr>
            <a:endParaRPr lang="en-US" alt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Completed chats are limited to 29%, showing opportunities to improve resolution rates and overall effectiveness. </a:t>
            </a:r>
          </a:p>
        </p:txBody>
      </p:sp>
      <p:sp>
        <p:nvSpPr>
          <p:cNvPr id="14" name="TextBox 13">
            <a:extLst>
              <a:ext uri="{FF2B5EF4-FFF2-40B4-BE49-F238E27FC236}">
                <a16:creationId xmlns:a16="http://schemas.microsoft.com/office/drawing/2014/main" id="{96E92649-D122-4159-B535-D354B5335849}"/>
              </a:ext>
            </a:extLst>
          </p:cNvPr>
          <p:cNvSpPr txBox="1"/>
          <p:nvPr/>
        </p:nvSpPr>
        <p:spPr>
          <a:xfrm>
            <a:off x="6993446" y="3793755"/>
            <a:ext cx="4820902" cy="2554545"/>
          </a:xfrm>
          <a:prstGeom prst="rect">
            <a:avLst/>
          </a:prstGeom>
          <a:noFill/>
        </p:spPr>
        <p:txBody>
          <a:bodyPr wrap="square" rtlCol="0">
            <a:spAutoFit/>
          </a:bodyPr>
          <a:lstStyle/>
          <a:p>
            <a:r>
              <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rPr>
              <a:t>Insights:</a:t>
            </a:r>
          </a:p>
          <a:p>
            <a:endPar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Analyze and address failure and drop-off causes by improving chat workflows, automation, and user support processes.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Enhance completion rates by integrating guided steps, escalation options, and feedback-driven improvements. </a:t>
            </a:r>
          </a:p>
          <a:p>
            <a:endParaRPr lang="en-US" sz="1600" dirty="0"/>
          </a:p>
        </p:txBody>
      </p:sp>
      <p:pic>
        <p:nvPicPr>
          <p:cNvPr id="16" name="Picture 15">
            <a:extLst>
              <a:ext uri="{FF2B5EF4-FFF2-40B4-BE49-F238E27FC236}">
                <a16:creationId xmlns:a16="http://schemas.microsoft.com/office/drawing/2014/main" id="{1B0FAEBC-E7D3-439D-8FA8-36ABEFDAB2A0}"/>
              </a:ext>
            </a:extLst>
          </p:cNvPr>
          <p:cNvPicPr>
            <a:picLocks noChangeAspect="1"/>
          </p:cNvPicPr>
          <p:nvPr/>
        </p:nvPicPr>
        <p:blipFill>
          <a:blip r:embed="rId6"/>
          <a:stretch>
            <a:fillRect/>
          </a:stretch>
        </p:blipFill>
        <p:spPr>
          <a:xfrm>
            <a:off x="1134347" y="1613588"/>
            <a:ext cx="4814759" cy="3886200"/>
          </a:xfrm>
          <a:prstGeom prst="rect">
            <a:avLst/>
          </a:prstGeom>
        </p:spPr>
      </p:pic>
    </p:spTree>
    <p:extLst>
      <p:ext uri="{BB962C8B-B14F-4D97-AF65-F5344CB8AC3E}">
        <p14:creationId xmlns:p14="http://schemas.microsoft.com/office/powerpoint/2010/main" val="97590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A93E-B836-EBE7-3D7D-8DEEA4749CEC}"/>
              </a:ext>
            </a:extLst>
          </p:cNvPr>
          <p:cNvSpPr txBox="1"/>
          <p:nvPr/>
        </p:nvSpPr>
        <p:spPr>
          <a:xfrm>
            <a:off x="507955" y="470939"/>
            <a:ext cx="5588045"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CALL VOLUME DAY-BY-DAY</a:t>
            </a:r>
          </a:p>
        </p:txBody>
      </p:sp>
      <p:cxnSp>
        <p:nvCxnSpPr>
          <p:cNvPr id="4" name="Straight Connector 3">
            <a:extLst>
              <a:ext uri="{FF2B5EF4-FFF2-40B4-BE49-F238E27FC236}">
                <a16:creationId xmlns:a16="http://schemas.microsoft.com/office/drawing/2014/main" id="{C41CB3D7-3343-8F54-3EC0-BE5165FA4B98}"/>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46FD26F-4D20-2BFF-DA66-9647C20B65D4}"/>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
            <a:extLst>
              <a:ext uri="{FF2B5EF4-FFF2-40B4-BE49-F238E27FC236}">
                <a16:creationId xmlns:a16="http://schemas.microsoft.com/office/drawing/2014/main" id="{6D13B32F-DFB7-4A60-8634-6A2C0772FB3E}"/>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3">
            <a:extLst>
              <a:ext uri="{FF2B5EF4-FFF2-40B4-BE49-F238E27FC236}">
                <a16:creationId xmlns:a16="http://schemas.microsoft.com/office/drawing/2014/main" id="{CDDD4074-5B06-473C-AD3B-AD2CD27FCD54}"/>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AF32A172-08A9-4CAF-BE36-00A672E9C8C1}"/>
              </a:ext>
            </a:extLst>
          </p:cNvPr>
          <p:cNvSpPr txBox="1"/>
          <p:nvPr/>
        </p:nvSpPr>
        <p:spPr>
          <a:xfrm>
            <a:off x="6993446" y="599251"/>
            <a:ext cx="4453631" cy="378565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The call center handles an average of 250 calls daily.</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The peak call volume was recorded at 430 on 10th December 2023.</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The lowest call volume, 107, occurred on 3rd January 2024.</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December had the highest call volume, while January experienced the lowest.</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While the center receives approximately 250 calls per day, only 56.41% are fully resolved by astrologers.</a:t>
            </a:r>
            <a:endParaRPr lang="en-US" altLang="en-US" sz="1600" dirty="0"/>
          </a:p>
        </p:txBody>
      </p:sp>
      <p:sp>
        <p:nvSpPr>
          <p:cNvPr id="14" name="TextBox 13">
            <a:extLst>
              <a:ext uri="{FF2B5EF4-FFF2-40B4-BE49-F238E27FC236}">
                <a16:creationId xmlns:a16="http://schemas.microsoft.com/office/drawing/2014/main" id="{96E92649-D122-4159-B535-D354B5335849}"/>
              </a:ext>
            </a:extLst>
          </p:cNvPr>
          <p:cNvSpPr txBox="1"/>
          <p:nvPr/>
        </p:nvSpPr>
        <p:spPr>
          <a:xfrm>
            <a:off x="6993446" y="4562179"/>
            <a:ext cx="4820902" cy="1569660"/>
          </a:xfrm>
          <a:prstGeom prst="rect">
            <a:avLst/>
          </a:prstGeom>
          <a:noFill/>
        </p:spPr>
        <p:txBody>
          <a:bodyPr wrap="square" rtlCol="0">
            <a:spAutoFit/>
          </a:bodyPr>
          <a:lstStyle/>
          <a:p>
            <a:r>
              <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rPr>
              <a:t>Insights:</a:t>
            </a:r>
          </a:p>
          <a:p>
            <a:endParaRPr lang="en-IN" sz="1600" b="1" dirty="0">
              <a:solidFill>
                <a:srgbClr val="002060"/>
              </a:solidFill>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Recruiting additional skilled agents and freelancers is essential to alleviate the workload on current staff and improve service efficiency.</a:t>
            </a:r>
            <a:r>
              <a:rPr kumimoji="0" lang="en-US" altLang="en-US" sz="1600" b="0" i="0" u="none" strike="noStrike" cap="none" normalizeH="0" baseline="0" dirty="0">
                <a:ln>
                  <a:noFill/>
                </a:ln>
                <a:solidFill>
                  <a:schemeClr val="tx1"/>
                </a:solidFill>
                <a:effectLst/>
              </a:rPr>
              <a:t> </a:t>
            </a:r>
          </a:p>
          <a:p>
            <a:endParaRPr lang="en-US" sz="1600" dirty="0"/>
          </a:p>
        </p:txBody>
      </p:sp>
      <p:pic>
        <p:nvPicPr>
          <p:cNvPr id="6" name="Picture 5">
            <a:extLst>
              <a:ext uri="{FF2B5EF4-FFF2-40B4-BE49-F238E27FC236}">
                <a16:creationId xmlns:a16="http://schemas.microsoft.com/office/drawing/2014/main" id="{F391F3AA-DAA4-4727-ADC7-0B97FC7F32F5}"/>
              </a:ext>
            </a:extLst>
          </p:cNvPr>
          <p:cNvPicPr>
            <a:picLocks noChangeAspect="1"/>
          </p:cNvPicPr>
          <p:nvPr/>
        </p:nvPicPr>
        <p:blipFill>
          <a:blip r:embed="rId6"/>
          <a:stretch>
            <a:fillRect/>
          </a:stretch>
        </p:blipFill>
        <p:spPr>
          <a:xfrm>
            <a:off x="2050267" y="1075601"/>
            <a:ext cx="2446215" cy="5486400"/>
          </a:xfrm>
          <a:prstGeom prst="rect">
            <a:avLst/>
          </a:prstGeom>
        </p:spPr>
      </p:pic>
    </p:spTree>
    <p:extLst>
      <p:ext uri="{BB962C8B-B14F-4D97-AF65-F5344CB8AC3E}">
        <p14:creationId xmlns:p14="http://schemas.microsoft.com/office/powerpoint/2010/main" val="3052258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396581" y="224296"/>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DASHBOARD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 </a:t>
            </a:r>
            <a:endParaRPr lang="en-US" dirty="0"/>
          </a:p>
        </p:txBody>
      </p:sp>
      <p:pic>
        <p:nvPicPr>
          <p:cNvPr id="4" name="Picture 3">
            <a:extLst>
              <a:ext uri="{FF2B5EF4-FFF2-40B4-BE49-F238E27FC236}">
                <a16:creationId xmlns:a16="http://schemas.microsoft.com/office/drawing/2014/main" id="{518FFF1D-0604-4966-A058-1D4BAB68DB7D}"/>
              </a:ext>
            </a:extLst>
          </p:cNvPr>
          <p:cNvPicPr>
            <a:picLocks noChangeAspect="1"/>
          </p:cNvPicPr>
          <p:nvPr/>
        </p:nvPicPr>
        <p:blipFill>
          <a:blip r:embed="rId3"/>
          <a:stretch>
            <a:fillRect/>
          </a:stretch>
        </p:blipFill>
        <p:spPr>
          <a:xfrm>
            <a:off x="150593" y="1028700"/>
            <a:ext cx="11890814" cy="4800600"/>
          </a:xfrm>
          <a:prstGeom prst="rect">
            <a:avLst/>
          </a:prstGeom>
        </p:spPr>
      </p:pic>
    </p:spTree>
    <p:extLst>
      <p:ext uri="{BB962C8B-B14F-4D97-AF65-F5344CB8AC3E}">
        <p14:creationId xmlns:p14="http://schemas.microsoft.com/office/powerpoint/2010/main" val="2225384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93ACF5-0828-7097-AFE3-197C78CBB00F}"/>
              </a:ext>
            </a:extLst>
          </p:cNvPr>
          <p:cNvSpPr txBox="1"/>
          <p:nvPr/>
        </p:nvSpPr>
        <p:spPr>
          <a:xfrm>
            <a:off x="3650027" y="323166"/>
            <a:ext cx="4521201"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RECOMMENDATIONS</a:t>
            </a:r>
          </a:p>
        </p:txBody>
      </p:sp>
      <p:sp>
        <p:nvSpPr>
          <p:cNvPr id="5" name="Freeform 2">
            <a:extLst>
              <a:ext uri="{FF2B5EF4-FFF2-40B4-BE49-F238E27FC236}">
                <a16:creationId xmlns:a16="http://schemas.microsoft.com/office/drawing/2014/main" id="{1F82A597-E5F9-4F6E-8A9D-B809E0459296}"/>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3">
            <a:extLst>
              <a:ext uri="{FF2B5EF4-FFF2-40B4-BE49-F238E27FC236}">
                <a16:creationId xmlns:a16="http://schemas.microsoft.com/office/drawing/2014/main" id="{1ACBE4AC-F218-4DC1-AAE9-306ADD4BE388}"/>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2" name="Rectangle 1">
            <a:extLst>
              <a:ext uri="{FF2B5EF4-FFF2-40B4-BE49-F238E27FC236}">
                <a16:creationId xmlns:a16="http://schemas.microsoft.com/office/drawing/2014/main" id="{2E9A7118-03F0-4233-9D85-FD9D411ADC88}"/>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AFBAE34-3034-4CA7-B7E6-94E0087428C0}"/>
              </a:ext>
            </a:extLst>
          </p:cNvPr>
          <p:cNvSpPr txBox="1"/>
          <p:nvPr/>
        </p:nvSpPr>
        <p:spPr>
          <a:xfrm>
            <a:off x="1134347" y="1130817"/>
            <a:ext cx="10110596" cy="477053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Optimize Morning Sessions: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Prioritize marketing and operational strategies during the 7 AM–12 PM time frame to capitalize on peak revenue opportunities.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Enhance User Experience:</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Focus on improving user satisfaction by addressing low ratings and high no-answer instances. Strengthen user engagement and implement better support systems.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Leverage High-Performers: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Examine the strategies of top-performing astrologers, such as Astro Dr. </a:t>
            </a:r>
            <a:r>
              <a:rPr kumimoji="0" lang="en-US" altLang="en-US" sz="1600" b="0" i="0" u="none" strike="noStrike" cap="none" normalizeH="0" baseline="0" dirty="0" err="1">
                <a:ln>
                  <a:noFill/>
                </a:ln>
                <a:solidFill>
                  <a:schemeClr val="tx1"/>
                </a:solidFill>
                <a:effectLst/>
              </a:rPr>
              <a:t>Balkrisna</a:t>
            </a:r>
            <a:r>
              <a:rPr kumimoji="0" lang="en-US" altLang="en-US" sz="1600" b="0" i="0" u="none" strike="noStrike" cap="none" normalizeH="0" baseline="0" dirty="0">
                <a:ln>
                  <a:noFill/>
                </a:ln>
                <a:solidFill>
                  <a:schemeClr val="tx1"/>
                </a:solidFill>
                <a:effectLst/>
              </a:rPr>
              <a:t>, and apply their successful methods across the broader team to boost overall performance.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Activate </a:t>
            </a:r>
            <a:r>
              <a:rPr kumimoji="0" lang="en-US" altLang="en-US" sz="1600" b="1" i="0" u="none" strike="noStrike" cap="none" normalizeH="0" baseline="0" dirty="0" err="1">
                <a:ln>
                  <a:noFill/>
                </a:ln>
                <a:solidFill>
                  <a:schemeClr val="tx1"/>
                </a:solidFill>
                <a:effectLst/>
              </a:rPr>
              <a:t>Gurucool</a:t>
            </a:r>
            <a:r>
              <a:rPr kumimoji="0" lang="en-US" altLang="en-US" sz="1600" b="1" i="0" u="none" strike="noStrike" cap="none" normalizeH="0" baseline="0" dirty="0">
                <a:ln>
                  <a:noFill/>
                </a:ln>
                <a:solidFill>
                  <a:schemeClr val="tx1"/>
                </a:solidFill>
                <a:effectLst/>
              </a:rPr>
              <a:t>:</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Investigate the low activity on </a:t>
            </a:r>
            <a:r>
              <a:rPr kumimoji="0" lang="en-US" altLang="en-US" sz="1600" b="0" i="0" u="none" strike="noStrike" cap="none" normalizeH="0" baseline="0" dirty="0" err="1">
                <a:ln>
                  <a:noFill/>
                </a:ln>
                <a:solidFill>
                  <a:schemeClr val="tx1"/>
                </a:solidFill>
                <a:effectLst/>
              </a:rPr>
              <a:t>Gurucool</a:t>
            </a:r>
            <a:r>
              <a:rPr kumimoji="0" lang="en-US" altLang="en-US" sz="1600" b="0" i="0" u="none" strike="noStrike" cap="none" normalizeH="0" baseline="0" dirty="0">
                <a:ln>
                  <a:noFill/>
                </a:ln>
                <a:solidFill>
                  <a:schemeClr val="tx1"/>
                </a:solidFill>
                <a:effectLst/>
              </a:rPr>
              <a:t> and identify ways to optimize its features, making it more engaging and valuable for users and astrologers alike.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Prepare for Seasonal Trends: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Use the insights gained from December’s high performance to plan for similar seasonal spikes, ensuring preparedness to manage demand effectively and mitigate potential declines.</a:t>
            </a:r>
          </a:p>
        </p:txBody>
      </p:sp>
    </p:spTree>
    <p:extLst>
      <p:ext uri="{BB962C8B-B14F-4D97-AF65-F5344CB8AC3E}">
        <p14:creationId xmlns:p14="http://schemas.microsoft.com/office/powerpoint/2010/main" val="87555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4333603" y="4899298"/>
            <a:ext cx="3753394"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pic>
        <p:nvPicPr>
          <p:cNvPr id="4" name="Picture 3">
            <a:extLst>
              <a:ext uri="{FF2B5EF4-FFF2-40B4-BE49-F238E27FC236}">
                <a16:creationId xmlns:a16="http://schemas.microsoft.com/office/drawing/2014/main" id="{6F387D6F-76FA-4743-9202-8E3B9417EEA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483538" y="1007840"/>
            <a:ext cx="5453524" cy="3637458"/>
          </a:xfrm>
          <a:prstGeom prst="rect">
            <a:avLst/>
          </a:prstGeom>
        </p:spPr>
      </p:pic>
      <p:sp>
        <p:nvSpPr>
          <p:cNvPr id="5" name="Freeform 2">
            <a:extLst>
              <a:ext uri="{FF2B5EF4-FFF2-40B4-BE49-F238E27FC236}">
                <a16:creationId xmlns:a16="http://schemas.microsoft.com/office/drawing/2014/main" id="{3685309C-9A62-4660-94F0-7F4926CA4291}"/>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3">
            <a:extLst>
              <a:ext uri="{FF2B5EF4-FFF2-40B4-BE49-F238E27FC236}">
                <a16:creationId xmlns:a16="http://schemas.microsoft.com/office/drawing/2014/main" id="{96E16F59-3171-4C69-A38A-464B7998ACA6}"/>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Tree>
    <p:extLst>
      <p:ext uri="{BB962C8B-B14F-4D97-AF65-F5344CB8AC3E}">
        <p14:creationId xmlns:p14="http://schemas.microsoft.com/office/powerpoint/2010/main" val="2352568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B822B-0A00-B9C2-4CFD-785862737243}"/>
              </a:ext>
            </a:extLst>
          </p:cNvPr>
          <p:cNvSpPr>
            <a:spLocks noChangeArrowheads="1"/>
          </p:cNvSpPr>
          <p:nvPr/>
        </p:nvSpPr>
        <p:spPr bwMode="auto">
          <a:xfrm>
            <a:off x="354875" y="2228671"/>
            <a:ext cx="116085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b="1" i="1" dirty="0" err="1">
                <a:solidFill>
                  <a:schemeClr val="tx1">
                    <a:lumMod val="85000"/>
                    <a:lumOff val="15000"/>
                  </a:schemeClr>
                </a:solidFill>
                <a:cs typeface="Segoe UI" panose="020B0502040204020203" pitchFamily="34" charset="0"/>
              </a:rPr>
              <a:t>AstroSage</a:t>
            </a:r>
            <a:r>
              <a:rPr lang="en-US" b="1" i="1" dirty="0">
                <a:solidFill>
                  <a:schemeClr val="tx1">
                    <a:lumMod val="85000"/>
                    <a:lumOff val="15000"/>
                  </a:schemeClr>
                </a:solidFill>
                <a:cs typeface="Segoe UI" panose="020B0502040204020203" pitchFamily="34" charset="0"/>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lang="en-US" altLang="en-US" b="1" i="1" dirty="0">
              <a:solidFill>
                <a:schemeClr val="tx1">
                  <a:lumMod val="85000"/>
                  <a:lumOff val="15000"/>
                </a:schemeClr>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1" dirty="0">
              <a:solidFill>
                <a:srgbClr val="002060"/>
              </a:solidFill>
              <a:latin typeface="+mj-lt"/>
              <a:cs typeface="Segoe UI" panose="020B0502040204020203" pitchFamily="34" charset="0"/>
            </a:endParaRPr>
          </a:p>
        </p:txBody>
      </p:sp>
      <p:sp>
        <p:nvSpPr>
          <p:cNvPr id="6" name="TextBox 5">
            <a:extLst>
              <a:ext uri="{FF2B5EF4-FFF2-40B4-BE49-F238E27FC236}">
                <a16:creationId xmlns:a16="http://schemas.microsoft.com/office/drawing/2014/main" id="{2D6CDC4B-8F8E-BE41-7465-B5B3D4D3DE8F}"/>
              </a:ext>
            </a:extLst>
          </p:cNvPr>
          <p:cNvSpPr txBox="1"/>
          <p:nvPr/>
        </p:nvSpPr>
        <p:spPr>
          <a:xfrm>
            <a:off x="3759926" y="510811"/>
            <a:ext cx="4798422" cy="584775"/>
          </a:xfrm>
          <a:prstGeom prst="rect">
            <a:avLst/>
          </a:prstGeom>
          <a:noFill/>
        </p:spPr>
        <p:txBody>
          <a:bodyPr wrap="square">
            <a:spAutoFit/>
          </a:bodyPr>
          <a:lstStyle/>
          <a:p>
            <a:pPr algn="ctr"/>
            <a:r>
              <a:rPr lang="en-US" sz="3200" b="1" dirty="0">
                <a:solidFill>
                  <a:srgbClr val="002060"/>
                </a:solidFill>
                <a:latin typeface="Segoe UI" panose="020B0502040204020203" pitchFamily="34" charset="0"/>
                <a:cs typeface="Segoe UI" panose="020B0502040204020203" pitchFamily="34" charset="0"/>
              </a:rPr>
              <a:t>PROBLEM   STATEMENT </a:t>
            </a:r>
            <a:endParaRPr lang="en-IN" sz="3200" dirty="0">
              <a:solidFill>
                <a:srgbClr val="002060"/>
              </a:solidFill>
            </a:endParaRPr>
          </a:p>
        </p:txBody>
      </p:sp>
      <p:sp>
        <p:nvSpPr>
          <p:cNvPr id="4" name="Freeform 2">
            <a:extLst>
              <a:ext uri="{FF2B5EF4-FFF2-40B4-BE49-F238E27FC236}">
                <a16:creationId xmlns:a16="http://schemas.microsoft.com/office/drawing/2014/main" id="{953BC57A-A0D4-457C-9F98-41B07F971F2C}"/>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3">
            <a:extLst>
              <a:ext uri="{FF2B5EF4-FFF2-40B4-BE49-F238E27FC236}">
                <a16:creationId xmlns:a16="http://schemas.microsoft.com/office/drawing/2014/main" id="{4353EC8F-E934-4F7D-A696-96D05CF9FCFE}"/>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429081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0704E-29ED-E2F9-33A7-B750677F30B4}"/>
              </a:ext>
            </a:extLst>
          </p:cNvPr>
          <p:cNvSpPr txBox="1"/>
          <p:nvPr/>
        </p:nvSpPr>
        <p:spPr>
          <a:xfrm>
            <a:off x="1839806" y="1305341"/>
            <a:ext cx="8255000" cy="4247317"/>
          </a:xfrm>
          <a:prstGeom prst="rect">
            <a:avLst/>
          </a:prstGeom>
          <a:noFill/>
        </p:spPr>
        <p:txBody>
          <a:bodyPr wrap="square">
            <a:spAutoFit/>
          </a:bodyPr>
          <a:lstStyle/>
          <a:p>
            <a:pPr marL="285750" indent="-285750" algn="just">
              <a:buFont typeface="Arial" panose="020B0604020202020204" pitchFamily="34" charset="0"/>
              <a:buChar char="•"/>
            </a:pPr>
            <a:r>
              <a:rPr lang="en-US" b="1" i="1" dirty="0">
                <a:solidFill>
                  <a:schemeClr val="tx1">
                    <a:lumMod val="85000"/>
                    <a:lumOff val="15000"/>
                  </a:schemeClr>
                </a:solidFill>
              </a:rPr>
              <a:t>ID/User ID</a:t>
            </a:r>
            <a:r>
              <a:rPr lang="en-US" i="1" dirty="0">
                <a:solidFill>
                  <a:schemeClr val="tx1">
                    <a:lumMod val="85000"/>
                    <a:lumOff val="15000"/>
                  </a:schemeClr>
                </a:solidFill>
              </a:rPr>
              <a:t>: Identifies individual users and their consultations.</a:t>
            </a:r>
          </a:p>
          <a:p>
            <a:pPr marL="285750" indent="-285750" algn="just">
              <a:buFont typeface="Arial" panose="020B0604020202020204" pitchFamily="34" charset="0"/>
              <a:buChar char="•"/>
            </a:pPr>
            <a:r>
              <a:rPr lang="en-US" b="1" i="1" dirty="0">
                <a:solidFill>
                  <a:schemeClr val="tx1">
                    <a:lumMod val="85000"/>
                    <a:lumOff val="15000"/>
                  </a:schemeClr>
                </a:solidFill>
              </a:rPr>
              <a:t>Guru Names/Guru ID</a:t>
            </a:r>
            <a:r>
              <a:rPr lang="en-US" i="1" dirty="0">
                <a:solidFill>
                  <a:schemeClr val="tx1">
                    <a:lumMod val="85000"/>
                    <a:lumOff val="15000"/>
                  </a:schemeClr>
                </a:solidFill>
              </a:rPr>
              <a:t>: Indicates the astrologer or expert providing the consultation.</a:t>
            </a:r>
          </a:p>
          <a:p>
            <a:pPr marL="285750" indent="-285750" algn="just">
              <a:buFont typeface="Arial" panose="020B0604020202020204" pitchFamily="34" charset="0"/>
              <a:buChar char="•"/>
            </a:pPr>
            <a:r>
              <a:rPr lang="en-US" b="1" i="1" dirty="0">
                <a:solidFill>
                  <a:schemeClr val="tx1">
                    <a:lumMod val="85000"/>
                    <a:lumOff val="15000"/>
                  </a:schemeClr>
                </a:solidFill>
              </a:rPr>
              <a:t>Consultation Type</a:t>
            </a:r>
            <a:r>
              <a:rPr lang="en-US" i="1" dirty="0">
                <a:solidFill>
                  <a:schemeClr val="tx1">
                    <a:lumMod val="85000"/>
                    <a:lumOff val="15000"/>
                  </a:schemeClr>
                </a:solidFill>
              </a:rPr>
              <a:t>: Differentiates between chat and call consultations.</a:t>
            </a:r>
          </a:p>
          <a:p>
            <a:pPr marL="285750" indent="-285750" algn="just">
              <a:buFont typeface="Arial" panose="020B0604020202020204" pitchFamily="34" charset="0"/>
              <a:buChar char="•"/>
            </a:pPr>
            <a:r>
              <a:rPr lang="en-US" b="1" i="1" dirty="0">
                <a:solidFill>
                  <a:schemeClr val="tx1">
                    <a:lumMod val="85000"/>
                    <a:lumOff val="15000"/>
                  </a:schemeClr>
                </a:solidFill>
              </a:rPr>
              <a:t>Mode of Consultation</a:t>
            </a:r>
            <a:r>
              <a:rPr lang="en-US" i="1" dirty="0">
                <a:solidFill>
                  <a:schemeClr val="tx1">
                    <a:lumMod val="85000"/>
                    <a:lumOff val="15000"/>
                  </a:schemeClr>
                </a:solidFill>
              </a:rPr>
              <a:t>: Specifies the platform from which the consultation originated (e.g., app, website).</a:t>
            </a:r>
          </a:p>
          <a:p>
            <a:pPr marL="285750" indent="-285750" algn="just">
              <a:buFont typeface="Arial" panose="020B0604020202020204" pitchFamily="34" charset="0"/>
              <a:buChar char="•"/>
            </a:pPr>
            <a:r>
              <a:rPr lang="en-US" b="1" i="1" dirty="0">
                <a:solidFill>
                  <a:schemeClr val="tx1">
                    <a:lumMod val="85000"/>
                    <a:lumOff val="15000"/>
                  </a:schemeClr>
                </a:solidFill>
              </a:rPr>
              <a:t>Creation Date/Time</a:t>
            </a:r>
            <a:r>
              <a:rPr lang="en-US" i="1" dirty="0">
                <a:solidFill>
                  <a:schemeClr val="tx1">
                    <a:lumMod val="85000"/>
                    <a:lumOff val="15000"/>
                  </a:schemeClr>
                </a:solidFill>
              </a:rPr>
              <a:t>: Records when the consultation was initiated.</a:t>
            </a:r>
          </a:p>
          <a:p>
            <a:pPr marL="285750" indent="-285750" algn="just">
              <a:buFont typeface="Arial" panose="020B0604020202020204" pitchFamily="34" charset="0"/>
              <a:buChar char="•"/>
            </a:pPr>
            <a:r>
              <a:rPr lang="en-US" b="1" i="1" dirty="0">
                <a:solidFill>
                  <a:schemeClr val="tx1">
                    <a:lumMod val="85000"/>
                    <a:lumOff val="15000"/>
                  </a:schemeClr>
                </a:solidFill>
              </a:rPr>
              <a:t>Chat and Call Status</a:t>
            </a:r>
            <a:r>
              <a:rPr lang="en-US" i="1" dirty="0">
                <a:solidFill>
                  <a:schemeClr val="tx1">
                    <a:lumMod val="85000"/>
                    <a:lumOff val="15000"/>
                  </a:schemeClr>
                </a:solidFill>
              </a:rPr>
              <a:t>: Indicates whether a chat or call was completed, failed, or refunded.</a:t>
            </a:r>
          </a:p>
          <a:p>
            <a:pPr marL="285750" indent="-285750" algn="just">
              <a:buFont typeface="Arial" panose="020B0604020202020204" pitchFamily="34" charset="0"/>
              <a:buChar char="•"/>
            </a:pPr>
            <a:r>
              <a:rPr lang="en-US" b="1" i="1" dirty="0">
                <a:solidFill>
                  <a:schemeClr val="tx1">
                    <a:lumMod val="85000"/>
                    <a:lumOff val="15000"/>
                  </a:schemeClr>
                </a:solidFill>
              </a:rPr>
              <a:t>Duration (Chat/Call)</a:t>
            </a:r>
            <a:r>
              <a:rPr lang="en-US" i="1" dirty="0">
                <a:solidFill>
                  <a:schemeClr val="tx1">
                    <a:lumMod val="85000"/>
                    <a:lumOff val="15000"/>
                  </a:schemeClr>
                </a:solidFill>
              </a:rPr>
              <a:t>: Measures the total time spent in each consultation.</a:t>
            </a:r>
          </a:p>
          <a:p>
            <a:pPr marL="285750" indent="-285750" algn="just">
              <a:buFont typeface="Arial" panose="020B0604020202020204" pitchFamily="34" charset="0"/>
              <a:buChar char="•"/>
            </a:pPr>
            <a:r>
              <a:rPr lang="en-US" b="1" i="1" dirty="0">
                <a:solidFill>
                  <a:schemeClr val="tx1">
                    <a:lumMod val="85000"/>
                    <a:lumOff val="15000"/>
                  </a:schemeClr>
                </a:solidFill>
              </a:rPr>
              <a:t>Earnings and Payment</a:t>
            </a:r>
            <a:r>
              <a:rPr lang="en-US" i="1" dirty="0">
                <a:solidFill>
                  <a:schemeClr val="tx1">
                    <a:lumMod val="85000"/>
                    <a:lumOff val="15000"/>
                  </a:schemeClr>
                </a:solidFill>
              </a:rPr>
              <a:t>: Financial details are shown in columns such as "Astrologer Earnings," "Net Amount," and "Amount.“</a:t>
            </a:r>
          </a:p>
          <a:p>
            <a:pPr marL="285750" indent="-285750" algn="just">
              <a:buFont typeface="Arial" panose="020B0604020202020204" pitchFamily="34" charset="0"/>
              <a:buChar char="•"/>
            </a:pPr>
            <a:r>
              <a:rPr lang="en-US" b="1" i="1" dirty="0">
                <a:solidFill>
                  <a:schemeClr val="tx1">
                    <a:lumMod val="85000"/>
                    <a:lumOff val="15000"/>
                  </a:schemeClr>
                </a:solidFill>
              </a:rPr>
              <a:t>Rating</a:t>
            </a:r>
            <a:r>
              <a:rPr lang="en-US" i="1" dirty="0">
                <a:solidFill>
                  <a:schemeClr val="tx1">
                    <a:lumMod val="85000"/>
                    <a:lumOff val="15000"/>
                  </a:schemeClr>
                </a:solidFill>
              </a:rPr>
              <a:t>: Allows users to rate their consultation experience.</a:t>
            </a:r>
          </a:p>
          <a:p>
            <a:pPr algn="just"/>
            <a:endParaRPr lang="en-US" i="1" dirty="0">
              <a:solidFill>
                <a:schemeClr val="tx1">
                  <a:lumMod val="85000"/>
                  <a:lumOff val="15000"/>
                </a:schemeClr>
              </a:solidFill>
            </a:endParaRPr>
          </a:p>
          <a:p>
            <a:pPr algn="just"/>
            <a:r>
              <a:rPr lang="en-US" i="1" dirty="0">
                <a:solidFill>
                  <a:schemeClr val="tx1">
                    <a:lumMod val="85000"/>
                    <a:lumOff val="15000"/>
                  </a:schemeClr>
                </a:solidFill>
              </a:rPr>
              <a:t>This data can be analyzed to assess user behavior, guru performance, consultation outcomes, and financial metrics.</a:t>
            </a:r>
          </a:p>
        </p:txBody>
      </p:sp>
      <p:sp>
        <p:nvSpPr>
          <p:cNvPr id="5" name="TextBox 4">
            <a:extLst>
              <a:ext uri="{FF2B5EF4-FFF2-40B4-BE49-F238E27FC236}">
                <a16:creationId xmlns:a16="http://schemas.microsoft.com/office/drawing/2014/main" id="{0E120506-6B23-8F44-062E-7D5F5B71CDB0}"/>
              </a:ext>
            </a:extLst>
          </p:cNvPr>
          <p:cNvSpPr txBox="1"/>
          <p:nvPr/>
        </p:nvSpPr>
        <p:spPr>
          <a:xfrm>
            <a:off x="4068232" y="225968"/>
            <a:ext cx="3798147" cy="769441"/>
          </a:xfrm>
          <a:prstGeom prst="rect">
            <a:avLst/>
          </a:prstGeom>
          <a:noFill/>
        </p:spPr>
        <p:txBody>
          <a:bodyPr wrap="square">
            <a:spAutoFit/>
          </a:bodyPr>
          <a:lstStyle/>
          <a:p>
            <a:pPr algn="ctr"/>
            <a:r>
              <a:rPr lang="en-US" sz="3200" b="1" dirty="0">
                <a:solidFill>
                  <a:srgbClr val="002060"/>
                </a:solidFill>
                <a:latin typeface="Segoe UI" panose="020B0502040204020203" pitchFamily="34" charset="0"/>
                <a:cs typeface="Segoe UI" panose="020B0502040204020203" pitchFamily="34" charset="0"/>
              </a:rPr>
              <a:t>DATA</a:t>
            </a:r>
            <a:r>
              <a:rPr lang="en-US" sz="4400" b="1" dirty="0">
                <a:solidFill>
                  <a:srgbClr val="002060"/>
                </a:solidFill>
                <a:latin typeface="Segoe UI" panose="020B0502040204020203" pitchFamily="34" charset="0"/>
                <a:cs typeface="Segoe UI" panose="020B0502040204020203" pitchFamily="34" charset="0"/>
              </a:rPr>
              <a:t> </a:t>
            </a:r>
            <a:r>
              <a:rPr lang="en-US" sz="3200" b="1" dirty="0">
                <a:solidFill>
                  <a:srgbClr val="002060"/>
                </a:solidFill>
                <a:latin typeface="Segoe UI" panose="020B0502040204020203" pitchFamily="34" charset="0"/>
                <a:cs typeface="Segoe UI" panose="020B0502040204020203" pitchFamily="34" charset="0"/>
              </a:rPr>
              <a:t>OVERVIEW</a:t>
            </a:r>
            <a:r>
              <a:rPr lang="en-US" sz="1800" b="1" dirty="0">
                <a:solidFill>
                  <a:srgbClr val="002060"/>
                </a:solidFill>
                <a:latin typeface="Segoe UI" panose="020B0502040204020203" pitchFamily="34" charset="0"/>
                <a:cs typeface="Segoe UI" panose="020B0502040204020203" pitchFamily="34" charset="0"/>
              </a:rPr>
              <a:t> </a:t>
            </a:r>
            <a:endParaRPr lang="en-IN" dirty="0">
              <a:solidFill>
                <a:srgbClr val="002060"/>
              </a:solidFill>
            </a:endParaRPr>
          </a:p>
        </p:txBody>
      </p:sp>
      <p:sp>
        <p:nvSpPr>
          <p:cNvPr id="4" name="Freeform 2">
            <a:extLst>
              <a:ext uri="{FF2B5EF4-FFF2-40B4-BE49-F238E27FC236}">
                <a16:creationId xmlns:a16="http://schemas.microsoft.com/office/drawing/2014/main" id="{FE46841F-C12E-425F-B016-DF85C7CF759B}"/>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3">
            <a:extLst>
              <a:ext uri="{FF2B5EF4-FFF2-40B4-BE49-F238E27FC236}">
                <a16:creationId xmlns:a16="http://schemas.microsoft.com/office/drawing/2014/main" id="{9A679964-EC7F-433F-A838-A16C31DB2EA8}"/>
              </a:ext>
            </a:extLst>
          </p:cNvPr>
          <p:cNvSpPr/>
          <p:nvPr/>
        </p:nvSpPr>
        <p:spPr>
          <a:xfrm flipV="1">
            <a:off x="10738023" y="-59327"/>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Tree>
    <p:extLst>
      <p:ext uri="{BB962C8B-B14F-4D97-AF65-F5344CB8AC3E}">
        <p14:creationId xmlns:p14="http://schemas.microsoft.com/office/powerpoint/2010/main" val="2047609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3180434" y="732898"/>
            <a:ext cx="4845708" cy="492443"/>
          </a:xfrm>
          <a:prstGeom prst="rect">
            <a:avLst/>
          </a:prstGeom>
          <a:noFill/>
        </p:spPr>
        <p:txBody>
          <a:bodyPr wrap="square" lIns="0" tIns="0" rIns="0" bIns="0" rtlCol="0">
            <a:sp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GOALS:  </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2343251" y="0"/>
            <a:ext cx="0" cy="6357257"/>
          </a:xfrm>
          <a:prstGeom prst="line">
            <a:avLst/>
          </a:prstGeom>
          <a:ln>
            <a:solidFill>
              <a:srgbClr val="FC5B00"/>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2121455" y="1881815"/>
            <a:ext cx="6948971" cy="3804098"/>
            <a:chOff x="518433" y="1692049"/>
            <a:chExt cx="6948971" cy="3804098"/>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6843864" cy="553998"/>
              <a:chOff x="518433" y="1851126"/>
              <a:chExt cx="6843864" cy="553998"/>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solidFill>
                <a:srgbClr val="F57B00">
                  <a:alpha val="75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0" y="1851126"/>
                <a:ext cx="6178477" cy="553998"/>
              </a:xfrm>
              <a:prstGeom prst="rect">
                <a:avLst/>
              </a:prstGeom>
            </p:spPr>
            <p:txBody>
              <a:bodyPr wrap="square" lIns="0" tIns="0" rIns="0" bIns="0">
                <a:spAutoFit/>
              </a:bodyPr>
              <a:lstStyle/>
              <a:p>
                <a:pPr algn="just"/>
                <a:r>
                  <a:rPr lang="en-US" b="1" i="1" dirty="0">
                    <a:solidFill>
                      <a:schemeClr val="tx1">
                        <a:lumMod val="75000"/>
                        <a:lumOff val="25000"/>
                      </a:schemeClr>
                    </a:solidFill>
                    <a:cs typeface="Times New Roman" panose="02020603050405020304" pitchFamily="18" charset="0"/>
                  </a:rPr>
                  <a:t>The primary goal is deliver a clear and complete overview of data insights tailored to stakeholder needs.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362369"/>
              <a:chOff x="518433" y="2717554"/>
              <a:chExt cx="4201583" cy="362369"/>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solidFill>
                <a:srgbClr val="F57B00">
                  <a:alpha val="75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6843863" cy="553998"/>
              <a:chOff x="518433" y="3597907"/>
              <a:chExt cx="6843863" cy="553998"/>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solidFill>
                <a:srgbClr val="F57B00">
                  <a:alpha val="75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6178475" cy="553998"/>
              </a:xfrm>
              <a:prstGeom prst="rect">
                <a:avLst/>
              </a:prstGeom>
            </p:spPr>
            <p:txBody>
              <a:bodyPr wrap="square" lIns="0" tIns="0" rIns="0" bIns="0">
                <a:spAutoFit/>
              </a:bodyPr>
              <a:lstStyle/>
              <a:p>
                <a:pPr algn="just"/>
                <a:r>
                  <a:rPr lang="en-US" b="1" dirty="0">
                    <a:solidFill>
                      <a:schemeClr val="tx1">
                        <a:lumMod val="75000"/>
                        <a:lumOff val="25000"/>
                      </a:schemeClr>
                    </a:solidFill>
                  </a:rPr>
                  <a:t>Offer recommendations to improve customer satisfaction and service quality.</a:t>
                </a:r>
                <a:endParaRPr lang="en-US" b="1" i="1" dirty="0">
                  <a:solidFill>
                    <a:schemeClr val="tx1">
                      <a:lumMod val="75000"/>
                      <a:lumOff val="25000"/>
                    </a:schemeClr>
                  </a:solidFill>
                  <a:latin typeface="+mj-lt"/>
                  <a:cs typeface="Segoe UI" panose="020B0502040204020203" pitchFamily="34" charset="0"/>
                </a:endParaRP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6948971" cy="553998"/>
              <a:chOff x="518433" y="4478260"/>
              <a:chExt cx="6948971" cy="553998"/>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solidFill>
                <a:srgbClr val="F57B00">
                  <a:alpha val="75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6283583" cy="553998"/>
              </a:xfrm>
              <a:prstGeom prst="rect">
                <a:avLst/>
              </a:prstGeom>
            </p:spPr>
            <p:txBody>
              <a:bodyPr wrap="square" lIns="0" tIns="0" rIns="0" bIns="0">
                <a:spAutoFit/>
              </a:bodyPr>
              <a:lstStyle/>
              <a:p>
                <a:pPr algn="just"/>
                <a:r>
                  <a:rPr lang="en-US" b="1" i="1" dirty="0">
                    <a:solidFill>
                      <a:schemeClr val="tx1">
                        <a:lumMod val="75000"/>
                        <a:lumOff val="25000"/>
                      </a:schemeClr>
                    </a:solidFill>
                  </a:rPr>
                  <a:t>Suggest strategic investments in employee training, technology upgrades, and recruitment to enhance business performance.</a:t>
                </a:r>
                <a:endParaRPr lang="en-US" b="1" i="1" dirty="0">
                  <a:solidFill>
                    <a:schemeClr val="tx1">
                      <a:lumMod val="75000"/>
                      <a:lumOff val="25000"/>
                    </a:schemeClr>
                  </a:solidFill>
                  <a:latin typeface="+mj-lt"/>
                  <a:cs typeface="Segoe UI" panose="020B0502040204020203" pitchFamily="34" charset="0"/>
                </a:endParaRP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5" name="TextBox 4">
            <a:extLst>
              <a:ext uri="{FF2B5EF4-FFF2-40B4-BE49-F238E27FC236}">
                <a16:creationId xmlns:a16="http://schemas.microsoft.com/office/drawing/2014/main" id="{4A343138-565B-183F-9217-4E8D069EA098}"/>
              </a:ext>
            </a:extLst>
          </p:cNvPr>
          <p:cNvSpPr txBox="1"/>
          <p:nvPr/>
        </p:nvSpPr>
        <p:spPr>
          <a:xfrm>
            <a:off x="2709876" y="2993962"/>
            <a:ext cx="6609804" cy="369332"/>
          </a:xfrm>
          <a:prstGeom prst="rect">
            <a:avLst/>
          </a:prstGeom>
          <a:noFill/>
        </p:spPr>
        <p:txBody>
          <a:bodyPr wrap="square">
            <a:spAutoFit/>
          </a:bodyPr>
          <a:lstStyle/>
          <a:p>
            <a:r>
              <a:rPr lang="en-US" b="1" i="1" dirty="0">
                <a:solidFill>
                  <a:schemeClr val="tx1">
                    <a:lumMod val="75000"/>
                    <a:lumOff val="25000"/>
                  </a:schemeClr>
                </a:solidFill>
              </a:rPr>
              <a:t>Identify key trends and patterns by analyzing the data thoroughly.</a:t>
            </a:r>
            <a:endParaRPr lang="en-US" sz="1800" b="1" i="1" dirty="0">
              <a:solidFill>
                <a:schemeClr val="tx1">
                  <a:lumMod val="75000"/>
                  <a:lumOff val="25000"/>
                </a:schemeClr>
              </a:solidFill>
              <a:latin typeface="+mj-lt"/>
              <a:cs typeface="Segoe UI" panose="020B0502040204020203" pitchFamily="34" charset="0"/>
            </a:endParaRPr>
          </a:p>
        </p:txBody>
      </p:sp>
      <p:sp>
        <p:nvSpPr>
          <p:cNvPr id="38" name="Freeform 2">
            <a:extLst>
              <a:ext uri="{FF2B5EF4-FFF2-40B4-BE49-F238E27FC236}">
                <a16:creationId xmlns:a16="http://schemas.microsoft.com/office/drawing/2014/main" id="{7390562C-F0D0-4979-B324-A11C3CBD313D}"/>
              </a:ext>
            </a:extLst>
          </p:cNvPr>
          <p:cNvSpPr/>
          <p:nvPr/>
        </p:nvSpPr>
        <p:spPr>
          <a:xfrm flipH="1">
            <a:off x="-1116" y="2839033"/>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9" name="Freeform 2">
            <a:extLst>
              <a:ext uri="{FF2B5EF4-FFF2-40B4-BE49-F238E27FC236}">
                <a16:creationId xmlns:a16="http://schemas.microsoft.com/office/drawing/2014/main" id="{78D46BBD-EDFA-4803-9494-A587392DF56A}"/>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40" name="Freeform 3">
            <a:extLst>
              <a:ext uri="{FF2B5EF4-FFF2-40B4-BE49-F238E27FC236}">
                <a16:creationId xmlns:a16="http://schemas.microsoft.com/office/drawing/2014/main" id="{753CC476-2947-440A-8782-C14D6311482C}"/>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Tree>
    <p:extLst>
      <p:ext uri="{BB962C8B-B14F-4D97-AF65-F5344CB8AC3E}">
        <p14:creationId xmlns:p14="http://schemas.microsoft.com/office/powerpoint/2010/main" val="285523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5" name="TextBox 4">
            <a:extLst>
              <a:ext uri="{FF2B5EF4-FFF2-40B4-BE49-F238E27FC236}">
                <a16:creationId xmlns:a16="http://schemas.microsoft.com/office/drawing/2014/main" id="{BAD3DD8E-0492-4A48-B06C-F87FA5CFE3C0}"/>
              </a:ext>
            </a:extLst>
          </p:cNvPr>
          <p:cNvSpPr txBox="1"/>
          <p:nvPr/>
        </p:nvSpPr>
        <p:spPr>
          <a:xfrm>
            <a:off x="1113532" y="968284"/>
            <a:ext cx="2378308" cy="1231106"/>
          </a:xfrm>
          <a:prstGeom prst="rect">
            <a:avLst/>
          </a:prstGeom>
          <a:noFill/>
        </p:spPr>
        <p:txBody>
          <a:bodyPr wrap="square" lIns="0" tIns="0" rIns="0" bIns="0" rtlCol="0">
            <a:spAutoFit/>
          </a:bodyPr>
          <a:lstStyle/>
          <a:p>
            <a:r>
              <a:rPr lang="en-US" sz="8000" dirty="0">
                <a:solidFill>
                  <a:schemeClr val="tx1">
                    <a:lumMod val="75000"/>
                    <a:lumOff val="25000"/>
                  </a:schemeClr>
                </a:solidFill>
                <a:latin typeface="Segoe UI" panose="020B0502040204020203" pitchFamily="34" charset="0"/>
                <a:cs typeface="Segoe UI" panose="020B0502040204020203" pitchFamily="34" charset="0"/>
              </a:rPr>
              <a:t>81%</a:t>
            </a:r>
          </a:p>
        </p:txBody>
      </p:sp>
      <p:sp>
        <p:nvSpPr>
          <p:cNvPr id="2" name="TextBox 1">
            <a:extLst>
              <a:ext uri="{FF2B5EF4-FFF2-40B4-BE49-F238E27FC236}">
                <a16:creationId xmlns:a16="http://schemas.microsoft.com/office/drawing/2014/main" id="{62AEF5FE-6C45-4BF6-9676-571742C3CDD7}"/>
              </a:ext>
            </a:extLst>
          </p:cNvPr>
          <p:cNvSpPr txBox="1"/>
          <p:nvPr/>
        </p:nvSpPr>
        <p:spPr>
          <a:xfrm>
            <a:off x="194496" y="2355942"/>
            <a:ext cx="3603287" cy="1025922"/>
          </a:xfrm>
          <a:prstGeom prst="rect">
            <a:avLst/>
          </a:prstGeom>
          <a:noFill/>
        </p:spPr>
        <p:txBody>
          <a:bodyPr wrap="square" lIns="0" tIns="0" rIns="0" bIns="0" rtlCol="0">
            <a:spAutoFit/>
          </a:bodyPr>
          <a:lstStyle/>
          <a:p>
            <a:pPr algn="ctr">
              <a:lnSpc>
                <a:spcPts val="4000"/>
              </a:lnSpc>
            </a:pPr>
            <a:r>
              <a:rPr lang="en-US" sz="4400" b="1" dirty="0">
                <a:solidFill>
                  <a:schemeClr val="tx1">
                    <a:lumMod val="75000"/>
                    <a:lumOff val="25000"/>
                  </a:schemeClr>
                </a:solidFill>
                <a:latin typeface="Segoe UI" panose="020B0502040204020203" pitchFamily="34" charset="0"/>
                <a:cs typeface="Segoe UI" panose="020B0502040204020203" pitchFamily="34" charset="0"/>
              </a:rPr>
              <a:t>Retention Rate</a:t>
            </a:r>
          </a:p>
        </p:txBody>
      </p:sp>
      <p:sp>
        <p:nvSpPr>
          <p:cNvPr id="3" name="Rectangle 2">
            <a:extLst>
              <a:ext uri="{FF2B5EF4-FFF2-40B4-BE49-F238E27FC236}">
                <a16:creationId xmlns:a16="http://schemas.microsoft.com/office/drawing/2014/main" id="{A74D15AA-4B45-41B5-A81C-97FCBF019951}"/>
              </a:ext>
            </a:extLst>
          </p:cNvPr>
          <p:cNvSpPr/>
          <p:nvPr/>
        </p:nvSpPr>
        <p:spPr>
          <a:xfrm>
            <a:off x="789684" y="4365661"/>
            <a:ext cx="2879127" cy="492443"/>
          </a:xfrm>
          <a:prstGeom prst="rect">
            <a:avLst/>
          </a:prstGeom>
          <a:solidFill>
            <a:schemeClr val="bg1"/>
          </a:solidFill>
        </p:spPr>
        <p:txBody>
          <a:bodyPr wrap="square" lIns="0" tIns="0" rIns="0" bIns="0">
            <a:spAutoFit/>
          </a:bodyPr>
          <a:lstStyle/>
          <a:p>
            <a:r>
              <a:rPr lang="en-US" sz="1600" i="1" dirty="0">
                <a:solidFill>
                  <a:schemeClr val="tx1">
                    <a:lumMod val="75000"/>
                    <a:lumOff val="25000"/>
                  </a:schemeClr>
                </a:solidFill>
                <a:cs typeface="Segoe UI" panose="020B0502040204020203" pitchFamily="34" charset="0"/>
              </a:rPr>
              <a:t>Out of 28027 total user,  22745 users are repeated users</a:t>
            </a:r>
            <a:r>
              <a:rPr lang="en-US" sz="1600" i="1" dirty="0">
                <a:solidFill>
                  <a:schemeClr val="tx1">
                    <a:lumMod val="75000"/>
                    <a:lumOff val="25000"/>
                  </a:schemeClr>
                </a:solidFill>
                <a:latin typeface="+mj-lt"/>
                <a:cs typeface="Segoe UI" panose="020B0502040204020203" pitchFamily="34" charset="0"/>
              </a:rPr>
              <a:t>.</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010444" y="13190"/>
            <a:ext cx="3961053" cy="6857998"/>
          </a:xfrm>
          <a:prstGeom prst="parallelogram">
            <a:avLst>
              <a:gd name="adj" fmla="val 0"/>
            </a:avLst>
          </a:prstGeom>
          <a:gradFill>
            <a:gsLst>
              <a:gs pos="0">
                <a:srgbClr val="FFDA75"/>
              </a:gs>
              <a:gs pos="71000">
                <a:srgbClr val="E97142"/>
              </a:gs>
              <a:gs pos="100000">
                <a:srgbClr val="FF9916"/>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DATA INFORMATION</a:t>
            </a:r>
          </a:p>
          <a:p>
            <a:r>
              <a:rPr lang="en-US" sz="1600" b="1" dirty="0">
                <a:solidFill>
                  <a:schemeClr val="bg1"/>
                </a:solidFill>
                <a:latin typeface="Segoe UI" panose="020B0502040204020203" pitchFamily="34" charset="0"/>
                <a:cs typeface="Segoe UI" panose="020B0502040204020203" pitchFamily="34" charset="0"/>
              </a:rPr>
              <a:t>(KPI)</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4320119"/>
            <a:chOff x="4711392" y="2125063"/>
            <a:chExt cx="3075333" cy="4320119"/>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19259"/>
              <a:chOff x="5063285" y="2128413"/>
              <a:chExt cx="3067396" cy="419259"/>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Operation</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cost</a:t>
                </a:r>
                <a:r>
                  <a:rPr lang="en-US" sz="1600" i="1" dirty="0">
                    <a:solidFill>
                      <a:srgbClr val="002060"/>
                    </a:solidFill>
                    <a:latin typeface="+mj-lt"/>
                    <a:cs typeface="Segoe UI" panose="020B0502040204020203" pitchFamily="34" charset="0"/>
                  </a:rPr>
                  <a: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Unique</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Users</a:t>
                </a:r>
                <a:r>
                  <a:rPr lang="en-US" sz="1600" b="1" i="1" dirty="0">
                    <a:solidFill>
                      <a:srgbClr val="002060"/>
                    </a:solidFill>
                    <a:latin typeface="+mj-lt"/>
                    <a:cs typeface="Segoe UI" panose="020B0502040204020203" pitchFamily="34" charset="0"/>
                  </a:rPr>
                  <a: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04178"/>
              <a:chOff x="5063285" y="3639850"/>
              <a:chExt cx="3067396" cy="404178"/>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Repeated callers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19259"/>
              <a:chOff x="5056141" y="4560242"/>
              <a:chExt cx="3074540" cy="419259"/>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Average call duration</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7"/>
                <a:ext cx="2421164" cy="88604"/>
                <a:chOff x="4674462" y="2940347"/>
                <a:chExt cx="3045133" cy="81037"/>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54%</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37%</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738664"/>
              <a:chOff x="4721542" y="5706518"/>
              <a:chExt cx="2998053" cy="738664"/>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73866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119 sec</a:t>
                </a:r>
              </a:p>
              <a:p>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1936" y="1256631"/>
            <a:ext cx="3242411" cy="4696510"/>
            <a:chOff x="8457894" y="1256631"/>
            <a:chExt cx="3242411" cy="469651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256631"/>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Active USERS PER DAY :</a:t>
              </a:r>
            </a:p>
          </p:txBody>
        </p:sp>
        <p:sp>
          <p:nvSpPr>
            <p:cNvPr id="103" name="Rectangle 102">
              <a:extLst>
                <a:ext uri="{FF2B5EF4-FFF2-40B4-BE49-F238E27FC236}">
                  <a16:creationId xmlns:a16="http://schemas.microsoft.com/office/drawing/2014/main" id="{CDAD2E5F-3DBB-47BA-B90E-DDB45972B6AF}"/>
                </a:ext>
              </a:extLst>
            </p:cNvPr>
            <p:cNvSpPr/>
            <p:nvPr/>
          </p:nvSpPr>
          <p:spPr>
            <a:xfrm>
              <a:off x="8475335" y="1612069"/>
              <a:ext cx="3224970" cy="984885"/>
            </a:xfrm>
            <a:prstGeom prst="rect">
              <a:avLst/>
            </a:prstGeom>
          </p:spPr>
          <p:txBody>
            <a:bodyPr wrap="square" lIns="0" tIns="0" rIns="0" bIns="0">
              <a:spAutoFit/>
            </a:bodyPr>
            <a:lstStyle/>
            <a:p>
              <a:r>
                <a:rPr lang="en-US" sz="1600" b="1" i="1" dirty="0"/>
                <a:t>Date vs. User Count</a:t>
              </a:r>
              <a:br>
                <a:rPr lang="en-US" sz="1600" dirty="0"/>
              </a:br>
              <a:r>
                <a:rPr lang="en-US" sz="1600" i="1" dirty="0"/>
                <a:t>Displays the total number of users for each specific date, providing a clear trend over time.</a:t>
              </a:r>
              <a:endParaRPr lang="en-US" sz="1600" i="1" dirty="0">
                <a:solidFill>
                  <a:srgbClr val="002060"/>
                </a:solidFill>
                <a:latin typeface="+mj-lt"/>
                <a:cs typeface="Segoe UI" panose="020B0502040204020203" pitchFamily="34" charset="0"/>
              </a:endParaRP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49545"/>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CHANGE IN CALL VOLUME :</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8" y="3215971"/>
              <a:ext cx="3217167" cy="984885"/>
            </a:xfrm>
            <a:prstGeom prst="rect">
              <a:avLst/>
            </a:prstGeom>
          </p:spPr>
          <p:txBody>
            <a:bodyPr wrap="square" lIns="0" tIns="0" rIns="0" bIns="0">
              <a:spAutoFit/>
            </a:bodyPr>
            <a:lstStyle/>
            <a:p>
              <a:r>
                <a:rPr kumimoji="0" lang="en-US" altLang="en-US" sz="1600" b="1" i="1" u="none" strike="noStrike" cap="none" normalizeH="0" baseline="0" dirty="0">
                  <a:ln>
                    <a:noFill/>
                  </a:ln>
                  <a:solidFill>
                    <a:schemeClr val="tx1"/>
                  </a:solidFill>
                  <a:effectLst/>
                </a:rPr>
                <a:t>Call Volume vs. Date</a:t>
              </a:r>
              <a:br>
                <a:rPr kumimoji="0" lang="en-US" altLang="en-US" sz="1600" b="0" i="1" u="none" strike="noStrike" cap="none" normalizeH="0" baseline="0" dirty="0">
                  <a:ln>
                    <a:noFill/>
                  </a:ln>
                  <a:solidFill>
                    <a:schemeClr val="tx1"/>
                  </a:solidFill>
                  <a:effectLst/>
                </a:rPr>
              </a:br>
              <a:r>
                <a:rPr kumimoji="0" lang="en-US" altLang="en-US" sz="1600" b="0" i="1" u="none" strike="noStrike" cap="none" normalizeH="0" baseline="0" dirty="0">
                  <a:ln>
                    <a:noFill/>
                  </a:ln>
                  <a:solidFill>
                    <a:schemeClr val="tx1"/>
                  </a:solidFill>
                  <a:effectLst/>
                </a:rPr>
                <a:t>Tracks the average daily call volume, highlighting changes and trends over different days</a:t>
              </a:r>
              <a:endParaRPr lang="en-US" sz="1600" i="1" dirty="0">
                <a:solidFill>
                  <a:srgbClr val="002060"/>
                </a:solidFill>
                <a:cs typeface="Segoe UI" panose="020B0502040204020203" pitchFamily="34" charset="0"/>
              </a:endParaRPr>
            </a:p>
          </p:txBody>
        </p:sp>
        <p:sp>
          <p:nvSpPr>
            <p:cNvPr id="106" name="TextBox 105">
              <a:extLst>
                <a:ext uri="{FF2B5EF4-FFF2-40B4-BE49-F238E27FC236}">
                  <a16:creationId xmlns:a16="http://schemas.microsoft.com/office/drawing/2014/main" id="{2BACDD99-66AF-423B-B714-10B1BD09EBE4}"/>
                </a:ext>
              </a:extLst>
            </p:cNvPr>
            <p:cNvSpPr txBox="1"/>
            <p:nvPr/>
          </p:nvSpPr>
          <p:spPr>
            <a:xfrm>
              <a:off x="8457894" y="4611882"/>
              <a:ext cx="3240770"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CUSTOMER EXPERIENCE RATING:</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4968256"/>
              <a:ext cx="2975669" cy="984885"/>
            </a:xfrm>
            <a:prstGeom prst="rect">
              <a:avLst/>
            </a:prstGeom>
          </p:spPr>
          <p:txBody>
            <a:bodyPr wrap="square" lIns="0" tIns="0" rIns="0" bIns="0">
              <a:spAutoFit/>
            </a:bodyPr>
            <a:lstStyle/>
            <a:p>
              <a:r>
                <a:rPr lang="en-US" sz="1600" b="1" i="1" dirty="0"/>
                <a:t>Rating vs. User Count</a:t>
              </a:r>
              <a:br>
                <a:rPr lang="en-US" sz="1600" i="1" dirty="0"/>
              </a:br>
              <a:r>
                <a:rPr lang="en-US" sz="1600" i="1" dirty="0"/>
                <a:t>Reflects user satisfaction levels by showing how many users gave each rating.</a:t>
              </a:r>
              <a:endParaRPr lang="en-US" sz="1600" i="1" dirty="0">
                <a:solidFill>
                  <a:srgbClr val="002060"/>
                </a:solidFill>
                <a:latin typeface="+mj-lt"/>
                <a:cs typeface="Segoe UI" panose="020B0502040204020203" pitchFamily="34" charset="0"/>
              </a:endParaRP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0" name="Freeform 3">
            <a:extLst>
              <a:ext uri="{FF2B5EF4-FFF2-40B4-BE49-F238E27FC236}">
                <a16:creationId xmlns:a16="http://schemas.microsoft.com/office/drawing/2014/main" id="{5893DE22-6D2B-4F3A-B65E-2430A2A190B4}"/>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02" name="Freeform 2">
            <a:extLst>
              <a:ext uri="{FF2B5EF4-FFF2-40B4-BE49-F238E27FC236}">
                <a16:creationId xmlns:a16="http://schemas.microsoft.com/office/drawing/2014/main" id="{E4803927-5D28-4E2E-AEA4-132737261AF8}"/>
              </a:ext>
            </a:extLst>
          </p:cNvPr>
          <p:cNvSpPr/>
          <p:nvPr/>
        </p:nvSpPr>
        <p:spPr>
          <a:xfrm flipH="1">
            <a:off x="-1116" y="2839033"/>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7" name="Octagon 66">
            <a:extLst>
              <a:ext uri="{FF2B5EF4-FFF2-40B4-BE49-F238E27FC236}">
                <a16:creationId xmlns:a16="http://schemas.microsoft.com/office/drawing/2014/main" id="{63FDE770-6BF4-4792-AFBE-06ABC30E572A}"/>
              </a:ext>
            </a:extLst>
          </p:cNvPr>
          <p:cNvSpPr/>
          <p:nvPr/>
        </p:nvSpPr>
        <p:spPr>
          <a:xfrm>
            <a:off x="507653" y="879702"/>
            <a:ext cx="3032352" cy="2839200"/>
          </a:xfrm>
          <a:prstGeom prst="octagon">
            <a:avLst/>
          </a:prstGeom>
          <a:noFill/>
          <a:ln w="31750">
            <a:solidFill>
              <a:srgbClr val="E971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944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411583" y="322579"/>
            <a:ext cx="4203608" cy="728346"/>
            <a:chOff x="9695998" y="4200260"/>
            <a:chExt cx="5152509" cy="728346"/>
          </a:xfrm>
        </p:grpSpPr>
        <p:sp>
          <p:nvSpPr>
            <p:cNvPr id="346" name="TextBox 345">
              <a:extLst>
                <a:ext uri="{FF2B5EF4-FFF2-40B4-BE49-F238E27FC236}">
                  <a16:creationId xmlns:a16="http://schemas.microsoft.com/office/drawing/2014/main" id="{3DF722C9-361F-401E-AD34-54132A8436B3}"/>
                </a:ext>
              </a:extLst>
            </p:cNvPr>
            <p:cNvSpPr txBox="1"/>
            <p:nvPr/>
          </p:nvSpPr>
          <p:spPr>
            <a:xfrm>
              <a:off x="10442073" y="4200260"/>
              <a:ext cx="4406434" cy="492443"/>
            </a:xfrm>
            <a:prstGeom prst="rect">
              <a:avLst/>
            </a:prstGeom>
            <a:noFill/>
          </p:spPr>
          <p:txBody>
            <a:bodyPr wrap="square" lIns="0" tIns="0" rIns="0" bIns="0" rtlCol="0">
              <a:spAutoFit/>
            </a:bodyPr>
            <a:lstStyle/>
            <a:p>
              <a:pPr algn="ctr"/>
              <a:r>
                <a:rPr lang="en-US" sz="3200" b="1" dirty="0">
                  <a:solidFill>
                    <a:srgbClr val="002060"/>
                  </a:solidFill>
                  <a:latin typeface="Segoe UI" panose="020B0502040204020203" pitchFamily="34" charset="0"/>
                  <a:cs typeface="Segoe UI" panose="020B0502040204020203" pitchFamily="34" charset="0"/>
                </a:rPr>
                <a:t>TECHNIQUES :</a:t>
              </a:r>
              <a:r>
                <a:rPr lang="en-US" sz="1600" b="1" dirty="0">
                  <a:solidFill>
                    <a:srgbClr val="002060"/>
                  </a:solidFill>
                  <a:latin typeface="Segoe UI" panose="020B0502040204020203" pitchFamily="34" charset="0"/>
                  <a:cs typeface="Segoe UI" panose="020B0502040204020203" pitchFamily="34" charset="0"/>
                </a:rPr>
                <a:t>	</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endParaRPr lang="en-US" sz="1600"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91268" y="1822748"/>
            <a:ext cx="1620884" cy="1368684"/>
            <a:chOff x="1427303" y="2203556"/>
            <a:chExt cx="1620884" cy="1368684"/>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DATA ANALYSIS:</a:t>
              </a:r>
            </a:p>
          </p:txBody>
        </p:sp>
        <p:sp>
          <p:nvSpPr>
            <p:cNvPr id="341" name="Rectangle 340">
              <a:extLst>
                <a:ext uri="{FF2B5EF4-FFF2-40B4-BE49-F238E27FC236}">
                  <a16:creationId xmlns:a16="http://schemas.microsoft.com/office/drawing/2014/main" id="{594EDD4C-FB3C-4D67-A0E0-448BE5307678}"/>
                </a:ext>
              </a:extLst>
            </p:cNvPr>
            <p:cNvSpPr/>
            <p:nvPr/>
          </p:nvSpPr>
          <p:spPr>
            <a:xfrm>
              <a:off x="1453583" y="2495022"/>
              <a:ext cx="1594604" cy="1077218"/>
            </a:xfrm>
            <a:prstGeom prst="rect">
              <a:avLst/>
            </a:prstGeom>
          </p:spPr>
          <p:txBody>
            <a:bodyPr wrap="square" lIns="0" tIns="0" rIns="0" bIns="0">
              <a:spAutoFit/>
            </a:bodyPr>
            <a:lstStyle/>
            <a:p>
              <a:pPr algn="ctr"/>
              <a:r>
                <a:rPr lang="en-US" sz="1400" i="1" dirty="0"/>
                <a:t>The data is examined to assess key performance indicators (KPIs) and other critical metrics</a:t>
              </a:r>
              <a:r>
                <a:rPr lang="en-US" sz="1400" dirty="0"/>
                <a:t>.</a:t>
              </a:r>
              <a:endParaRPr lang="en-US" sz="1400" i="1" dirty="0">
                <a:solidFill>
                  <a:srgbClr val="002060"/>
                </a:solidFill>
                <a:latin typeface="+mj-lt"/>
                <a:cs typeface="Segoe UI" panose="020B0502040204020203" pitchFamily="34" charset="0"/>
              </a:endParaRP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a:gradFill>
            <a:gsLst>
              <a:gs pos="0">
                <a:srgbClr val="FFDA75"/>
              </a:gs>
              <a:gs pos="71000">
                <a:srgbClr val="E97142"/>
              </a:gs>
              <a:gs pos="100000">
                <a:srgbClr val="FF9916"/>
              </a:gs>
            </a:gsLst>
            <a:lin ang="5400000" scaled="1"/>
          </a:gradFill>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a:grpFill/>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a:gradFill>
            <a:gsLst>
              <a:gs pos="0">
                <a:srgbClr val="FFDA75"/>
              </a:gs>
              <a:gs pos="71000">
                <a:srgbClr val="E97142"/>
              </a:gs>
              <a:gs pos="100000">
                <a:srgbClr val="FF9916"/>
              </a:gs>
            </a:gsLst>
            <a:lin ang="5400000" scaled="1"/>
          </a:gradFill>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a:grpFill/>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48152" y="2203556"/>
            <a:ext cx="1645324" cy="1186836"/>
            <a:chOff x="9645598" y="4157408"/>
            <a:chExt cx="1784402" cy="1186836"/>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DASHBOARD:</a:t>
              </a:r>
            </a:p>
          </p:txBody>
        </p:sp>
        <p:sp>
          <p:nvSpPr>
            <p:cNvPr id="338" name="Rectangle 337">
              <a:extLst>
                <a:ext uri="{FF2B5EF4-FFF2-40B4-BE49-F238E27FC236}">
                  <a16:creationId xmlns:a16="http://schemas.microsoft.com/office/drawing/2014/main" id="{9DE6A47E-C4CC-416D-9C28-3273394521C8}"/>
                </a:ext>
              </a:extLst>
            </p:cNvPr>
            <p:cNvSpPr/>
            <p:nvPr/>
          </p:nvSpPr>
          <p:spPr>
            <a:xfrm>
              <a:off x="9645598" y="4482470"/>
              <a:ext cx="1729395" cy="861774"/>
            </a:xfrm>
            <a:prstGeom prst="rect">
              <a:avLst/>
            </a:prstGeom>
          </p:spPr>
          <p:txBody>
            <a:bodyPr wrap="square" lIns="0" tIns="0" rIns="0" bIns="0">
              <a:spAutoFit/>
            </a:bodyPr>
            <a:lstStyle/>
            <a:p>
              <a:pPr algn="ctr"/>
              <a:r>
                <a:rPr lang="en-US" sz="1400" i="1" dirty="0"/>
                <a:t>The entire data is presented in a summarized dashboard format.</a:t>
              </a:r>
              <a:r>
                <a:rPr lang="en-US" sz="1400" i="1" dirty="0">
                  <a:solidFill>
                    <a:srgbClr val="002060"/>
                  </a:solidFill>
                  <a:cs typeface="Segoe UI" panose="020B0502040204020203" pitchFamily="34" charset="0"/>
                </a:rPr>
                <a:t>.</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888281" y="3957173"/>
            <a:ext cx="1605470" cy="2114488"/>
            <a:chOff x="9700605" y="4157408"/>
            <a:chExt cx="1741178" cy="2114488"/>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 DATA CLEANING:</a:t>
              </a:r>
            </a:p>
          </p:txBody>
        </p:sp>
        <p:sp>
          <p:nvSpPr>
            <p:cNvPr id="344" name="Rectangle 343">
              <a:extLst>
                <a:ext uri="{FF2B5EF4-FFF2-40B4-BE49-F238E27FC236}">
                  <a16:creationId xmlns:a16="http://schemas.microsoft.com/office/drawing/2014/main" id="{2BA0C149-973C-4722-BF48-FF9DE9B8BC55}"/>
                </a:ext>
              </a:extLst>
            </p:cNvPr>
            <p:cNvSpPr/>
            <p:nvPr/>
          </p:nvSpPr>
          <p:spPr>
            <a:xfrm>
              <a:off x="9712389" y="4733013"/>
              <a:ext cx="1729394" cy="1538883"/>
            </a:xfrm>
            <a:prstGeom prst="rect">
              <a:avLst/>
            </a:prstGeom>
          </p:spPr>
          <p:txBody>
            <a:bodyPr wrap="square" lIns="0" tIns="0" rIns="0" bIns="0">
              <a:spAutoFit/>
            </a:bodyPr>
            <a:lstStyle/>
            <a:p>
              <a:pPr algn="ctr"/>
              <a:r>
                <a:rPr lang="en-US" sz="1400" i="1" dirty="0"/>
                <a:t>The raw data is processed using various Excel functions and missing values are filled, and the data is properly formatted.</a:t>
              </a:r>
              <a:r>
                <a:rPr lang="en-US" sz="1400" i="1" dirty="0">
                  <a:solidFill>
                    <a:srgbClr val="002060"/>
                  </a:solidFill>
                  <a:cs typeface="Segoe UI" panose="020B0502040204020203" pitchFamily="34" charset="0"/>
                </a:rPr>
                <a:t>.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35771" y="4155322"/>
            <a:ext cx="1271588" cy="1273175"/>
            <a:chOff x="2690812" y="4162425"/>
            <a:chExt cx="1271588" cy="1273175"/>
          </a:xfrm>
          <a:gradFill>
            <a:gsLst>
              <a:gs pos="0">
                <a:srgbClr val="FFDA75"/>
              </a:gs>
              <a:gs pos="71000">
                <a:srgbClr val="E97142"/>
              </a:gs>
              <a:gs pos="100000">
                <a:srgbClr val="FF9916"/>
              </a:gs>
            </a:gsLst>
            <a:lin ang="5400000" scaled="1"/>
          </a:gradFill>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a:grpFill/>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a:gradFill>
            <a:gsLst>
              <a:gs pos="0">
                <a:srgbClr val="FFDA75"/>
              </a:gs>
              <a:gs pos="71000">
                <a:srgbClr val="E97142"/>
              </a:gs>
              <a:gs pos="100000">
                <a:srgbClr val="FF9916"/>
              </a:gs>
            </a:gsLst>
            <a:lin ang="5400000" scaled="1"/>
          </a:gradFill>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a:grpFill/>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grpFill/>
              <a:ln w="14288"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9" y="4157408"/>
            <a:ext cx="1594605" cy="1872209"/>
            <a:chOff x="9700605" y="4157408"/>
            <a:chExt cx="1729395" cy="1872209"/>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KEY INSIGHTS AND PATTERN:</a:t>
              </a:r>
            </a:p>
          </p:txBody>
        </p:sp>
        <p:sp>
          <p:nvSpPr>
            <p:cNvPr id="332" name="Rectangle 331">
              <a:extLst>
                <a:ext uri="{FF2B5EF4-FFF2-40B4-BE49-F238E27FC236}">
                  <a16:creationId xmlns:a16="http://schemas.microsoft.com/office/drawing/2014/main" id="{779BDC05-BA31-44EF-B695-331F1F3CEBCA}"/>
                </a:ext>
              </a:extLst>
            </p:cNvPr>
            <p:cNvSpPr/>
            <p:nvPr/>
          </p:nvSpPr>
          <p:spPr>
            <a:xfrm>
              <a:off x="9700606" y="4736955"/>
              <a:ext cx="1729394" cy="1292662"/>
            </a:xfrm>
            <a:prstGeom prst="rect">
              <a:avLst/>
            </a:prstGeom>
          </p:spPr>
          <p:txBody>
            <a:bodyPr wrap="square" lIns="0" tIns="0" rIns="0" bIns="0">
              <a:spAutoFit/>
            </a:bodyPr>
            <a:lstStyle/>
            <a:p>
              <a:pPr algn="ctr"/>
              <a:r>
                <a:rPr lang="en-US" sz="1400" dirty="0"/>
                <a:t>Offer </a:t>
              </a:r>
              <a:r>
                <a:rPr lang="en-US" sz="1400" i="1" dirty="0"/>
                <a:t>recommendations based on the insights to enhance customer satisfaction and drive profitability.</a:t>
              </a:r>
              <a:endParaRPr lang="en-US" sz="1600" i="1" dirty="0">
                <a:solidFill>
                  <a:srgbClr val="002060"/>
                </a:solidFill>
                <a:latin typeface="+mj-lt"/>
                <a:cs typeface="Segoe UI" panose="020B0502040204020203" pitchFamily="34" charset="0"/>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07777"/>
          </a:xfrm>
          <a:prstGeom prst="rect">
            <a:avLst/>
          </a:prstGeom>
        </p:spPr>
        <p:txBody>
          <a:bodyPr wrap="square" lIns="0" tIns="0" rIns="0" bIns="0">
            <a:spAutoFit/>
          </a:bodyPr>
          <a:lstStyle/>
          <a:p>
            <a:pPr algn="ctr"/>
            <a:r>
              <a:rPr lang="en-US" sz="2000" b="1" dirty="0" err="1">
                <a:solidFill>
                  <a:srgbClr val="002060"/>
                </a:solidFill>
                <a:latin typeface="Segoe UI" panose="020B0502040204020203" pitchFamily="34" charset="0"/>
                <a:cs typeface="Segoe UI" panose="020B0502040204020203" pitchFamily="34" charset="0"/>
              </a:rPr>
              <a:t>Astrosage</a:t>
            </a:r>
            <a:r>
              <a:rPr lang="en-US" sz="2000" b="1" dirty="0">
                <a:solidFill>
                  <a:srgbClr val="002060"/>
                </a:solidFill>
                <a:latin typeface="Segoe UI" panose="020B0502040204020203" pitchFamily="34" charset="0"/>
                <a:cs typeface="Segoe UI" panose="020B0502040204020203" pitchFamily="34" charset="0"/>
              </a:rPr>
              <a:t> Dataset Analysis. </a:t>
            </a:r>
            <a:endParaRPr lang="en-US" sz="2000" dirty="0">
              <a:solidFill>
                <a:srgbClr val="002060"/>
              </a:solidFill>
            </a:endParaRPr>
          </a:p>
        </p:txBody>
      </p:sp>
      <p:sp>
        <p:nvSpPr>
          <p:cNvPr id="101" name="Freeform 2">
            <a:extLst>
              <a:ext uri="{FF2B5EF4-FFF2-40B4-BE49-F238E27FC236}">
                <a16:creationId xmlns:a16="http://schemas.microsoft.com/office/drawing/2014/main" id="{3CEB11F0-CAD8-4DE1-9598-FA8C8EF5E3B2}"/>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2" name="Freeform 3">
            <a:extLst>
              <a:ext uri="{FF2B5EF4-FFF2-40B4-BE49-F238E27FC236}">
                <a16:creationId xmlns:a16="http://schemas.microsoft.com/office/drawing/2014/main" id="{98E2BE9A-A2B3-48BC-B18C-D7B08F9F8D23}"/>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Tree>
    <p:extLst>
      <p:ext uri="{BB962C8B-B14F-4D97-AF65-F5344CB8AC3E}">
        <p14:creationId xmlns:p14="http://schemas.microsoft.com/office/powerpoint/2010/main" val="1869736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7FBE0CCA-29F9-4B87-B770-06CB21E3906B}"/>
              </a:ext>
            </a:extLst>
          </p:cNvPr>
          <p:cNvGraphicFramePr>
            <a:graphicFrameLocks/>
          </p:cNvGraphicFramePr>
          <p:nvPr>
            <p:extLst>
              <p:ext uri="{D42A27DB-BD31-4B8C-83A1-F6EECF244321}">
                <p14:modId xmlns:p14="http://schemas.microsoft.com/office/powerpoint/2010/main" val="2058650305"/>
              </p:ext>
            </p:extLst>
          </p:nvPr>
        </p:nvGraphicFramePr>
        <p:xfrm>
          <a:off x="381000" y="1905000"/>
          <a:ext cx="2269067" cy="18555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D7A3B924-FF2F-8EB6-FCB4-1F026C3EACE2}"/>
              </a:ext>
            </a:extLst>
          </p:cNvPr>
          <p:cNvSpPr txBox="1"/>
          <p:nvPr/>
        </p:nvSpPr>
        <p:spPr>
          <a:xfrm>
            <a:off x="381000" y="666079"/>
            <a:ext cx="7756619" cy="969496"/>
          </a:xfrm>
          <a:prstGeom prst="rect">
            <a:avLst/>
          </a:prstGeom>
          <a:noFill/>
        </p:spPr>
        <p:txBody>
          <a:bodyPr wrap="square">
            <a:spAutoFit/>
          </a:bodyPr>
          <a:lstStyle/>
          <a:p>
            <a:r>
              <a:rPr lang="en-US" sz="3200" b="1" i="1" dirty="0">
                <a:solidFill>
                  <a:srgbClr val="002060"/>
                </a:solidFill>
                <a:latin typeface="Segoe UI" panose="020B0502040204020203" pitchFamily="34" charset="0"/>
                <a:cs typeface="Segoe UI" panose="020B0502040204020203" pitchFamily="34" charset="0"/>
              </a:rPr>
              <a:t>KPI INDICATORS</a:t>
            </a:r>
          </a:p>
          <a:p>
            <a:r>
              <a:rPr lang="en-US" sz="2500" i="1" dirty="0">
                <a:solidFill>
                  <a:srgbClr val="002060"/>
                </a:solidFill>
                <a:latin typeface="Segoe UI" panose="020B0502040204020203" pitchFamily="34" charset="0"/>
                <a:cs typeface="Segoe UI" panose="020B0502040204020203" pitchFamily="34" charset="0"/>
              </a:rPr>
              <a:t>(Key performance indicator)</a:t>
            </a:r>
          </a:p>
        </p:txBody>
      </p:sp>
      <p:sp>
        <p:nvSpPr>
          <p:cNvPr id="55" name="Freeform 2">
            <a:extLst>
              <a:ext uri="{FF2B5EF4-FFF2-40B4-BE49-F238E27FC236}">
                <a16:creationId xmlns:a16="http://schemas.microsoft.com/office/drawing/2014/main" id="{AF45BB99-0DA4-4F73-A9F3-130A5268E8B5}"/>
              </a:ext>
            </a:extLst>
          </p:cNvPr>
          <p:cNvSpPr/>
          <p:nvPr/>
        </p:nvSpPr>
        <p:spPr>
          <a:xfrm flipH="1">
            <a:off x="0" y="2829689"/>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6" name="Freeform 3">
            <a:extLst>
              <a:ext uri="{FF2B5EF4-FFF2-40B4-BE49-F238E27FC236}">
                <a16:creationId xmlns:a16="http://schemas.microsoft.com/office/drawing/2014/main" id="{6A535CB8-A6F6-4FDB-A7EC-E91530A0A4AA}"/>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pic>
        <p:nvPicPr>
          <p:cNvPr id="5" name="Picture 4">
            <a:extLst>
              <a:ext uri="{FF2B5EF4-FFF2-40B4-BE49-F238E27FC236}">
                <a16:creationId xmlns:a16="http://schemas.microsoft.com/office/drawing/2014/main" id="{21FCDF2A-ED1A-42D8-BA56-12632D9D5A4A}"/>
              </a:ext>
            </a:extLst>
          </p:cNvPr>
          <p:cNvPicPr>
            <a:picLocks noChangeAspect="1"/>
          </p:cNvPicPr>
          <p:nvPr/>
        </p:nvPicPr>
        <p:blipFill>
          <a:blip r:embed="rId8"/>
          <a:stretch>
            <a:fillRect/>
          </a:stretch>
        </p:blipFill>
        <p:spPr>
          <a:xfrm>
            <a:off x="627655" y="2385472"/>
            <a:ext cx="4977600" cy="2304288"/>
          </a:xfrm>
          <a:prstGeom prst="rect">
            <a:avLst/>
          </a:prstGeom>
        </p:spPr>
      </p:pic>
      <p:pic>
        <p:nvPicPr>
          <p:cNvPr id="10" name="Picture 9">
            <a:extLst>
              <a:ext uri="{FF2B5EF4-FFF2-40B4-BE49-F238E27FC236}">
                <a16:creationId xmlns:a16="http://schemas.microsoft.com/office/drawing/2014/main" id="{037F1C12-093D-4321-9249-FBECFC933891}"/>
              </a:ext>
            </a:extLst>
          </p:cNvPr>
          <p:cNvPicPr>
            <a:picLocks noChangeAspect="1"/>
          </p:cNvPicPr>
          <p:nvPr/>
        </p:nvPicPr>
        <p:blipFill>
          <a:blip r:embed="rId9"/>
          <a:stretch>
            <a:fillRect/>
          </a:stretch>
        </p:blipFill>
        <p:spPr>
          <a:xfrm>
            <a:off x="7184681" y="982199"/>
            <a:ext cx="473155" cy="473155"/>
          </a:xfrm>
          <a:prstGeom prst="rect">
            <a:avLst/>
          </a:prstGeom>
        </p:spPr>
      </p:pic>
      <p:sp>
        <p:nvSpPr>
          <p:cNvPr id="12" name="TextBox 11">
            <a:extLst>
              <a:ext uri="{FF2B5EF4-FFF2-40B4-BE49-F238E27FC236}">
                <a16:creationId xmlns:a16="http://schemas.microsoft.com/office/drawing/2014/main" id="{78C32882-56BE-4110-93EC-DCE5B61D56AB}"/>
              </a:ext>
            </a:extLst>
          </p:cNvPr>
          <p:cNvSpPr txBox="1"/>
          <p:nvPr/>
        </p:nvSpPr>
        <p:spPr>
          <a:xfrm>
            <a:off x="7809186" y="784895"/>
            <a:ext cx="3121573" cy="1384995"/>
          </a:xfrm>
          <a:prstGeom prst="rect">
            <a:avLst/>
          </a:prstGeom>
          <a:noFill/>
        </p:spPr>
        <p:txBody>
          <a:bodyPr wrap="square" rtlCol="0">
            <a:spAutoFit/>
          </a:bodyPr>
          <a:lstStyle/>
          <a:p>
            <a:r>
              <a:rPr lang="en-US" sz="1400" b="1" i="1" dirty="0">
                <a:solidFill>
                  <a:srgbClr val="002060"/>
                </a:solidFill>
              </a:rPr>
              <a:t>Total Revenue</a:t>
            </a:r>
            <a:r>
              <a:rPr lang="en-US" sz="1400" i="1" dirty="0">
                <a:solidFill>
                  <a:srgbClr val="002060"/>
                </a:solidFill>
              </a:rPr>
              <a:t>:</a:t>
            </a:r>
            <a:br>
              <a:rPr lang="en-US" sz="1400" i="1" dirty="0"/>
            </a:br>
            <a:r>
              <a:rPr lang="en-US" sz="1400" i="1" dirty="0"/>
              <a:t>This figure represents the overall income generated from all types of consultations and platforms, showcasing the platform's financial success.</a:t>
            </a:r>
          </a:p>
        </p:txBody>
      </p:sp>
      <p:pic>
        <p:nvPicPr>
          <p:cNvPr id="15" name="Picture 14">
            <a:extLst>
              <a:ext uri="{FF2B5EF4-FFF2-40B4-BE49-F238E27FC236}">
                <a16:creationId xmlns:a16="http://schemas.microsoft.com/office/drawing/2014/main" id="{F9DA7282-9C41-4E39-96DD-0ECFD763F47B}"/>
              </a:ext>
            </a:extLst>
          </p:cNvPr>
          <p:cNvPicPr>
            <a:picLocks noChangeAspect="1"/>
          </p:cNvPicPr>
          <p:nvPr/>
        </p:nvPicPr>
        <p:blipFill>
          <a:blip r:embed="rId10"/>
          <a:stretch>
            <a:fillRect/>
          </a:stretch>
        </p:blipFill>
        <p:spPr>
          <a:xfrm>
            <a:off x="7226156" y="2473098"/>
            <a:ext cx="475488" cy="409286"/>
          </a:xfrm>
          <a:prstGeom prst="rect">
            <a:avLst/>
          </a:prstGeom>
        </p:spPr>
      </p:pic>
      <p:sp>
        <p:nvSpPr>
          <p:cNvPr id="67" name="TextBox 66">
            <a:extLst>
              <a:ext uri="{FF2B5EF4-FFF2-40B4-BE49-F238E27FC236}">
                <a16:creationId xmlns:a16="http://schemas.microsoft.com/office/drawing/2014/main" id="{6CB4E8DA-099F-4115-8871-027EF856CAA3}"/>
              </a:ext>
            </a:extLst>
          </p:cNvPr>
          <p:cNvSpPr txBox="1"/>
          <p:nvPr/>
        </p:nvSpPr>
        <p:spPr>
          <a:xfrm>
            <a:off x="7809186" y="2242868"/>
            <a:ext cx="3121573" cy="1169551"/>
          </a:xfrm>
          <a:prstGeom prst="rect">
            <a:avLst/>
          </a:prstGeom>
          <a:noFill/>
        </p:spPr>
        <p:txBody>
          <a:bodyPr wrap="square" rtlCol="0">
            <a:spAutoFit/>
          </a:bodyPr>
          <a:lstStyle/>
          <a:p>
            <a:r>
              <a:rPr lang="en-US" sz="1400" b="1" i="1" dirty="0">
                <a:solidFill>
                  <a:srgbClr val="002060"/>
                </a:solidFill>
              </a:rPr>
              <a:t>Total Users</a:t>
            </a:r>
            <a:r>
              <a:rPr lang="en-US" sz="1400" i="1" dirty="0">
                <a:solidFill>
                  <a:srgbClr val="002060"/>
                </a:solidFill>
              </a:rPr>
              <a:t>:</a:t>
            </a:r>
            <a:br>
              <a:rPr lang="en-US" sz="1400" i="1" dirty="0"/>
            </a:br>
            <a:r>
              <a:rPr lang="en-US" sz="1400" i="1" dirty="0"/>
              <a:t>The total number of active users engaging with the platform, which reflects user base expansion and engagement levels.</a:t>
            </a:r>
          </a:p>
        </p:txBody>
      </p:sp>
      <p:pic>
        <p:nvPicPr>
          <p:cNvPr id="18" name="Picture 17">
            <a:extLst>
              <a:ext uri="{FF2B5EF4-FFF2-40B4-BE49-F238E27FC236}">
                <a16:creationId xmlns:a16="http://schemas.microsoft.com/office/drawing/2014/main" id="{6CE8DF08-370A-4C2E-A1A4-D9648B4B3A51}"/>
              </a:ext>
            </a:extLst>
          </p:cNvPr>
          <p:cNvPicPr>
            <a:picLocks noChangeAspect="1"/>
          </p:cNvPicPr>
          <p:nvPr/>
        </p:nvPicPr>
        <p:blipFill>
          <a:blip r:embed="rId11"/>
          <a:stretch>
            <a:fillRect/>
          </a:stretch>
        </p:blipFill>
        <p:spPr>
          <a:xfrm>
            <a:off x="7239077" y="3830764"/>
            <a:ext cx="475488" cy="475488"/>
          </a:xfrm>
          <a:prstGeom prst="rect">
            <a:avLst/>
          </a:prstGeom>
        </p:spPr>
      </p:pic>
      <p:sp>
        <p:nvSpPr>
          <p:cNvPr id="70" name="TextBox 69">
            <a:extLst>
              <a:ext uri="{FF2B5EF4-FFF2-40B4-BE49-F238E27FC236}">
                <a16:creationId xmlns:a16="http://schemas.microsoft.com/office/drawing/2014/main" id="{E70B811B-04D1-4B64-BB42-5EA25E27437F}"/>
              </a:ext>
            </a:extLst>
          </p:cNvPr>
          <p:cNvSpPr txBox="1"/>
          <p:nvPr/>
        </p:nvSpPr>
        <p:spPr>
          <a:xfrm>
            <a:off x="7809186" y="3582736"/>
            <a:ext cx="3121573" cy="954107"/>
          </a:xfrm>
          <a:prstGeom prst="rect">
            <a:avLst/>
          </a:prstGeom>
          <a:noFill/>
        </p:spPr>
        <p:txBody>
          <a:bodyPr wrap="square" rtlCol="0">
            <a:spAutoFit/>
          </a:bodyPr>
          <a:lstStyle/>
          <a:p>
            <a:r>
              <a:rPr lang="en-US" sz="1400" b="1" i="1" dirty="0">
                <a:solidFill>
                  <a:srgbClr val="002060"/>
                </a:solidFill>
              </a:rPr>
              <a:t>Average Call Duration</a:t>
            </a:r>
            <a:r>
              <a:rPr lang="en-US" sz="1400" i="1" dirty="0">
                <a:solidFill>
                  <a:srgbClr val="002060"/>
                </a:solidFill>
              </a:rPr>
              <a:t>:</a:t>
            </a:r>
            <a:br>
              <a:rPr lang="en-US" sz="1400" i="1" dirty="0"/>
            </a:br>
            <a:r>
              <a:rPr lang="en-US" sz="1400" i="1" dirty="0"/>
              <a:t>The average length of consultation calls, providing insight into typical user interaction time</a:t>
            </a:r>
            <a:r>
              <a:rPr lang="en-US" sz="1400" dirty="0"/>
              <a:t>.</a:t>
            </a:r>
            <a:endParaRPr lang="en-US" sz="1400" i="1" dirty="0"/>
          </a:p>
        </p:txBody>
      </p:sp>
      <p:pic>
        <p:nvPicPr>
          <p:cNvPr id="20" name="Picture 19">
            <a:extLst>
              <a:ext uri="{FF2B5EF4-FFF2-40B4-BE49-F238E27FC236}">
                <a16:creationId xmlns:a16="http://schemas.microsoft.com/office/drawing/2014/main" id="{91FB9A37-7677-466D-87DC-FDD257C1C930}"/>
              </a:ext>
            </a:extLst>
          </p:cNvPr>
          <p:cNvPicPr>
            <a:picLocks noChangeAspect="1"/>
          </p:cNvPicPr>
          <p:nvPr/>
        </p:nvPicPr>
        <p:blipFill>
          <a:blip r:embed="rId12"/>
          <a:stretch>
            <a:fillRect/>
          </a:stretch>
        </p:blipFill>
        <p:spPr>
          <a:xfrm>
            <a:off x="7291631" y="4865066"/>
            <a:ext cx="475488" cy="475488"/>
          </a:xfrm>
          <a:prstGeom prst="rect">
            <a:avLst/>
          </a:prstGeom>
        </p:spPr>
      </p:pic>
      <p:sp>
        <p:nvSpPr>
          <p:cNvPr id="73" name="TextBox 72">
            <a:extLst>
              <a:ext uri="{FF2B5EF4-FFF2-40B4-BE49-F238E27FC236}">
                <a16:creationId xmlns:a16="http://schemas.microsoft.com/office/drawing/2014/main" id="{A5718F38-33B3-4312-9D0F-24BE46B9AAA9}"/>
              </a:ext>
            </a:extLst>
          </p:cNvPr>
          <p:cNvSpPr txBox="1"/>
          <p:nvPr/>
        </p:nvSpPr>
        <p:spPr>
          <a:xfrm>
            <a:off x="7809185" y="4755778"/>
            <a:ext cx="3121573" cy="1169551"/>
          </a:xfrm>
          <a:prstGeom prst="rect">
            <a:avLst/>
          </a:prstGeom>
          <a:noFill/>
        </p:spPr>
        <p:txBody>
          <a:bodyPr wrap="square" rtlCol="0">
            <a:spAutoFit/>
          </a:bodyPr>
          <a:lstStyle/>
          <a:p>
            <a:r>
              <a:rPr lang="en-US" sz="1400" b="1" i="1" dirty="0">
                <a:solidFill>
                  <a:srgbClr val="002060"/>
                </a:solidFill>
              </a:rPr>
              <a:t>Total Astrologer Earnings</a:t>
            </a:r>
            <a:r>
              <a:rPr lang="en-US" sz="1400" i="1" dirty="0">
                <a:solidFill>
                  <a:srgbClr val="002060"/>
                </a:solidFill>
              </a:rPr>
              <a:t>:</a:t>
            </a:r>
            <a:br>
              <a:rPr lang="en-US" sz="1400" i="1" dirty="0"/>
            </a:br>
            <a:r>
              <a:rPr lang="en-US" sz="1400" i="1" dirty="0"/>
              <a:t>The cumulative earnings of astrologers, emphasizing the platform's ability to provide meaningful revenue opportunities for astrologers</a:t>
            </a:r>
            <a:r>
              <a:rPr lang="en-US" sz="1400" dirty="0"/>
              <a:t>.</a:t>
            </a:r>
            <a:endParaRPr lang="en-US" sz="1400" i="1" dirty="0"/>
          </a:p>
        </p:txBody>
      </p:sp>
    </p:spTree>
    <p:extLst>
      <p:ext uri="{BB962C8B-B14F-4D97-AF65-F5344CB8AC3E}">
        <p14:creationId xmlns:p14="http://schemas.microsoft.com/office/powerpoint/2010/main" val="3740025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4CC8422-BD58-AA9E-4E63-E9DC5594AB6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A68A9C3-7478-FA3B-C849-F070C0E67AD1}"/>
              </a:ext>
            </a:extLst>
          </p:cNvPr>
          <p:cNvSpPr txBox="1"/>
          <p:nvPr/>
        </p:nvSpPr>
        <p:spPr>
          <a:xfrm>
            <a:off x="683173" y="515006"/>
            <a:ext cx="5244661"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CONSULTATION SOURCES</a:t>
            </a:r>
          </a:p>
        </p:txBody>
      </p:sp>
      <p:sp>
        <p:nvSpPr>
          <p:cNvPr id="6" name="Rectangle: Rounded Corners 5">
            <a:extLst>
              <a:ext uri="{FF2B5EF4-FFF2-40B4-BE49-F238E27FC236}">
                <a16:creationId xmlns:a16="http://schemas.microsoft.com/office/drawing/2014/main" id="{076CCCA9-C9DC-8E86-601D-7587EAF875DC}"/>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C2EB8AA-7A99-F345-3F2F-03B84E323888}"/>
              </a:ext>
            </a:extLst>
          </p:cNvPr>
          <p:cNvSpPr txBox="1"/>
          <p:nvPr/>
        </p:nvSpPr>
        <p:spPr>
          <a:xfrm>
            <a:off x="7047471" y="3800809"/>
            <a:ext cx="4461934" cy="2800767"/>
          </a:xfrm>
          <a:prstGeom prst="rect">
            <a:avLst/>
          </a:prstGeom>
          <a:noFill/>
        </p:spPr>
        <p:txBody>
          <a:bodyPr wrap="square" rtlCol="0">
            <a:spAutoFit/>
          </a:bodyPr>
          <a:lstStyle/>
          <a:p>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Insights</a:t>
            </a:r>
          </a:p>
          <a:p>
            <a:endParaRPr lang="en-IN" sz="1600" b="1"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Given that the app is the primary driver of consultations, it’s essential to continue enhancing its performance.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Additionally, a deep dive into </a:t>
            </a:r>
            <a:r>
              <a:rPr lang="en-US" sz="1600" dirty="0" err="1"/>
              <a:t>Gurucool’s</a:t>
            </a:r>
            <a:r>
              <a:rPr lang="en-US" sz="1600" dirty="0"/>
              <a:t> inactivity is warranted to identify potential barriers and develop strategies to unlock its capabilities, ensuring it serves its full potential in future user engagement.</a:t>
            </a: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Freeform 2">
            <a:extLst>
              <a:ext uri="{FF2B5EF4-FFF2-40B4-BE49-F238E27FC236}">
                <a16:creationId xmlns:a16="http://schemas.microsoft.com/office/drawing/2014/main" id="{17E2B2C9-8532-4A14-949A-2502FC36D557}"/>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3">
            <a:extLst>
              <a:ext uri="{FF2B5EF4-FFF2-40B4-BE49-F238E27FC236}">
                <a16:creationId xmlns:a16="http://schemas.microsoft.com/office/drawing/2014/main" id="{587F123A-588F-42B8-A34A-48548C624CC0}"/>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10" name="Picture 9">
            <a:extLst>
              <a:ext uri="{FF2B5EF4-FFF2-40B4-BE49-F238E27FC236}">
                <a16:creationId xmlns:a16="http://schemas.microsoft.com/office/drawing/2014/main" id="{AE7F7878-9921-4A0A-B774-C8407BC620E0}"/>
              </a:ext>
            </a:extLst>
          </p:cNvPr>
          <p:cNvPicPr>
            <a:picLocks noChangeAspect="1"/>
          </p:cNvPicPr>
          <p:nvPr/>
        </p:nvPicPr>
        <p:blipFill>
          <a:blip r:embed="rId6"/>
          <a:stretch>
            <a:fillRect/>
          </a:stretch>
        </p:blipFill>
        <p:spPr>
          <a:xfrm>
            <a:off x="1109955" y="1485900"/>
            <a:ext cx="4720080" cy="3886200"/>
          </a:xfrm>
          <a:prstGeom prst="rect">
            <a:avLst/>
          </a:prstGeom>
        </p:spPr>
      </p:pic>
      <p:sp>
        <p:nvSpPr>
          <p:cNvPr id="13" name="TextBox 12">
            <a:extLst>
              <a:ext uri="{FF2B5EF4-FFF2-40B4-BE49-F238E27FC236}">
                <a16:creationId xmlns:a16="http://schemas.microsoft.com/office/drawing/2014/main" id="{DC9A4882-8E1D-4D79-A49A-2F9CA3F32BF0}"/>
              </a:ext>
            </a:extLst>
          </p:cNvPr>
          <p:cNvSpPr txBox="1"/>
          <p:nvPr/>
        </p:nvSpPr>
        <p:spPr>
          <a:xfrm>
            <a:off x="6939990" y="753821"/>
            <a:ext cx="4676897" cy="304698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72% via App</a:t>
            </a:r>
            <a:r>
              <a:rPr kumimoji="0" lang="en-US" altLang="en-US" sz="1600" b="0" i="0" u="none" strike="noStrike" cap="none" normalizeH="0" baseline="0" dirty="0">
                <a:ln>
                  <a:noFill/>
                </a:ln>
                <a:solidFill>
                  <a:schemeClr val="tx1"/>
                </a:solidFill>
                <a:effectLst/>
              </a:rPr>
              <a:t>: The app clearly stands out as the dominant platform for consultations, showcasing its strong user preference.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28% via Dashboard</a:t>
            </a:r>
            <a:r>
              <a:rPr kumimoji="0" lang="en-US" altLang="en-US" sz="1600" b="0" i="0" u="none" strike="noStrike" cap="none" normalizeH="0" baseline="0" dirty="0">
                <a:ln>
                  <a:noFill/>
                </a:ln>
                <a:solidFill>
                  <a:schemeClr val="tx1"/>
                </a:solidFill>
                <a:effectLst/>
              </a:rPr>
              <a:t>: While the dashboard is less popular, it still accounts for a significant portion of consultations and should not be overlooked.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0% via </a:t>
            </a:r>
            <a:r>
              <a:rPr kumimoji="0" lang="en-US" altLang="en-US" sz="1600" b="1" i="0" u="none" strike="noStrike" cap="none" normalizeH="0" baseline="0" dirty="0" err="1">
                <a:ln>
                  <a:noFill/>
                </a:ln>
                <a:solidFill>
                  <a:schemeClr val="tx1"/>
                </a:solidFill>
                <a:effectLst/>
              </a:rPr>
              <a:t>Gurucool</a:t>
            </a:r>
            <a:r>
              <a:rPr kumimoji="0" lang="en-US" altLang="en-US" sz="1600" b="0" i="0" u="none" strike="noStrike" cap="none" normalizeH="0" baseline="0" dirty="0">
                <a:ln>
                  <a:noFill/>
                </a:ln>
                <a:solidFill>
                  <a:schemeClr val="tx1"/>
                </a:solidFill>
                <a:effectLst/>
              </a:rPr>
              <a:t>: With no recorded consultations, </a:t>
            </a:r>
            <a:r>
              <a:rPr kumimoji="0" lang="en-US" altLang="en-US" sz="1600" b="0" i="0" u="none" strike="noStrike" cap="none" normalizeH="0" baseline="0" dirty="0" err="1">
                <a:ln>
                  <a:noFill/>
                </a:ln>
                <a:solidFill>
                  <a:schemeClr val="tx1"/>
                </a:solidFill>
                <a:effectLst/>
              </a:rPr>
              <a:t>Gurucool</a:t>
            </a:r>
            <a:r>
              <a:rPr kumimoji="0" lang="en-US" altLang="en-US" sz="1600" b="0" i="0" u="none" strike="noStrike" cap="none" normalizeH="0" baseline="0" dirty="0">
                <a:ln>
                  <a:noFill/>
                </a:ln>
                <a:solidFill>
                  <a:schemeClr val="tx1"/>
                </a:solidFill>
                <a:effectLst/>
              </a:rPr>
              <a:t> currently shows no user activity. This signals either limited engagement or an untapped opportunity for growth</a:t>
            </a:r>
            <a:endParaRPr lang="en-US" sz="1600" dirty="0"/>
          </a:p>
        </p:txBody>
      </p:sp>
      <p:sp>
        <p:nvSpPr>
          <p:cNvPr id="15" name="Rectangle 3">
            <a:extLst>
              <a:ext uri="{FF2B5EF4-FFF2-40B4-BE49-F238E27FC236}">
                <a16:creationId xmlns:a16="http://schemas.microsoft.com/office/drawing/2014/main" id="{C0AC5DE5-E760-4708-90BF-ECAAFBBC02F5}"/>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21079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66BCBAE-32E9-4F73-8CB2-450FB54586DD}"/>
              </a:ext>
            </a:extLst>
          </p:cNvPr>
          <p:cNvGraphicFramePr>
            <a:graphicFrameLocks/>
          </p:cNvGraphicFramePr>
          <p:nvPr>
            <p:extLst>
              <p:ext uri="{D42A27DB-BD31-4B8C-83A1-F6EECF244321}">
                <p14:modId xmlns:p14="http://schemas.microsoft.com/office/powerpoint/2010/main" val="2540109811"/>
              </p:ext>
            </p:extLst>
          </p:nvPr>
        </p:nvGraphicFramePr>
        <p:xfrm>
          <a:off x="213429" y="1244600"/>
          <a:ext cx="6318590" cy="34882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DCA96C5F-BE14-D85F-74B9-9AB2B2BF3CC0}"/>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541E9F4-CFD4-9764-C1FF-0D9BA5B5128B}"/>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E32860D-ACFD-4FB9-21F2-734CC309B04D}"/>
              </a:ext>
            </a:extLst>
          </p:cNvPr>
          <p:cNvSpPr txBox="1"/>
          <p:nvPr/>
        </p:nvSpPr>
        <p:spPr>
          <a:xfrm>
            <a:off x="706080" y="508768"/>
            <a:ext cx="5787852" cy="1082925"/>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CALL DURATION: USER vs ASTROLOGER</a:t>
            </a:r>
          </a:p>
        </p:txBody>
      </p:sp>
      <p:sp>
        <p:nvSpPr>
          <p:cNvPr id="10" name="TextBox 9">
            <a:extLst>
              <a:ext uri="{FF2B5EF4-FFF2-40B4-BE49-F238E27FC236}">
                <a16:creationId xmlns:a16="http://schemas.microsoft.com/office/drawing/2014/main" id="{3DCC5941-0545-9E2A-65E0-95E991EDB4DF}"/>
              </a:ext>
            </a:extLst>
          </p:cNvPr>
          <p:cNvSpPr txBox="1"/>
          <p:nvPr/>
        </p:nvSpPr>
        <p:spPr>
          <a:xfrm>
            <a:off x="7216915" y="781778"/>
            <a:ext cx="4174066"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December: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Users: 119 seconds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Astrologers: 129 seconds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January: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Users: 110 seconds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Astrologers: 117 seconds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rPr>
              <a:t>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2060"/>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The slight reduction in call durations for both users and astrologers in January could indicate a potential correlation with the dip in revenue and user engagement.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t>Although the durations remain fairly stable, it’s important to monitor this trend to ensure performance stays on track and any underlying issues are addressed promptly</a:t>
            </a:r>
            <a:r>
              <a:rPr kumimoji="0" lang="en-US" altLang="en-US" sz="1600" b="0" i="0" u="none" strike="noStrike" cap="none" normalizeH="0" baseline="0" dirty="0">
                <a:ln>
                  <a:noFill/>
                </a:ln>
                <a:solidFill>
                  <a:schemeClr val="tx1"/>
                </a:solidFill>
                <a:effectLst/>
              </a:rPr>
              <a:t>.</a:t>
            </a:r>
          </a:p>
          <a:p>
            <a:endParaRPr lang="en-IN" dirty="0"/>
          </a:p>
        </p:txBody>
      </p:sp>
      <p:sp>
        <p:nvSpPr>
          <p:cNvPr id="8" name="Freeform 2">
            <a:extLst>
              <a:ext uri="{FF2B5EF4-FFF2-40B4-BE49-F238E27FC236}">
                <a16:creationId xmlns:a16="http://schemas.microsoft.com/office/drawing/2014/main" id="{623955ED-35EE-4193-B3BF-78DBD848F2A7}"/>
              </a:ext>
            </a:extLst>
          </p:cNvPr>
          <p:cNvSpPr/>
          <p:nvPr/>
        </p:nvSpPr>
        <p:spPr>
          <a:xfrm flipH="1">
            <a:off x="0" y="2787246"/>
            <a:ext cx="1134347" cy="4070754"/>
          </a:xfrm>
          <a:custGeom>
            <a:avLst/>
            <a:gdLst/>
            <a:ahLst/>
            <a:cxnLst/>
            <a:rect l="l" t="t" r="r" b="b"/>
            <a:pathLst>
              <a:path w="5945495" h="7676559">
                <a:moveTo>
                  <a:pt x="5945494" y="0"/>
                </a:moveTo>
                <a:lnTo>
                  <a:pt x="0" y="0"/>
                </a:lnTo>
                <a:lnTo>
                  <a:pt x="0" y="7676558"/>
                </a:lnTo>
                <a:lnTo>
                  <a:pt x="5945494" y="7676558"/>
                </a:lnTo>
                <a:lnTo>
                  <a:pt x="594549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3">
            <a:extLst>
              <a:ext uri="{FF2B5EF4-FFF2-40B4-BE49-F238E27FC236}">
                <a16:creationId xmlns:a16="http://schemas.microsoft.com/office/drawing/2014/main" id="{3EBACE4D-26F5-43D5-B7DB-589E5701CFED}"/>
              </a:ext>
            </a:extLst>
          </p:cNvPr>
          <p:cNvSpPr/>
          <p:nvPr/>
        </p:nvSpPr>
        <p:spPr>
          <a:xfrm flipV="1">
            <a:off x="10738023" y="-17286"/>
            <a:ext cx="1453977" cy="2490384"/>
          </a:xfrm>
          <a:custGeom>
            <a:avLst/>
            <a:gdLst/>
            <a:ahLst/>
            <a:cxnLst/>
            <a:rect l="l" t="t" r="r" b="b"/>
            <a:pathLst>
              <a:path w="2644212" h="4114800">
                <a:moveTo>
                  <a:pt x="0" y="4114800"/>
                </a:moveTo>
                <a:lnTo>
                  <a:pt x="2644212" y="4114800"/>
                </a:lnTo>
                <a:lnTo>
                  <a:pt x="2644212" y="0"/>
                </a:lnTo>
                <a:lnTo>
                  <a:pt x="0" y="0"/>
                </a:lnTo>
                <a:lnTo>
                  <a:pt x="0"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pic>
        <p:nvPicPr>
          <p:cNvPr id="5" name="Picture 4">
            <a:extLst>
              <a:ext uri="{FF2B5EF4-FFF2-40B4-BE49-F238E27FC236}">
                <a16:creationId xmlns:a16="http://schemas.microsoft.com/office/drawing/2014/main" id="{1F374F6D-A9D9-498F-80EB-1217B38C5359}"/>
              </a:ext>
            </a:extLst>
          </p:cNvPr>
          <p:cNvPicPr>
            <a:picLocks noChangeAspect="1"/>
          </p:cNvPicPr>
          <p:nvPr/>
        </p:nvPicPr>
        <p:blipFill>
          <a:blip r:embed="rId7"/>
          <a:stretch>
            <a:fillRect/>
          </a:stretch>
        </p:blipFill>
        <p:spPr>
          <a:xfrm>
            <a:off x="637374" y="2283809"/>
            <a:ext cx="5856558" cy="2057400"/>
          </a:xfrm>
          <a:prstGeom prst="rect">
            <a:avLst/>
          </a:prstGeom>
        </p:spPr>
      </p:pic>
    </p:spTree>
    <p:extLst>
      <p:ext uri="{BB962C8B-B14F-4D97-AF65-F5344CB8AC3E}">
        <p14:creationId xmlns:p14="http://schemas.microsoft.com/office/powerpoint/2010/main" val="1848764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2.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900F64-9193-44F8-BD63-E681103777C8}">
  <ds:schemaRefs>
    <ds:schemaRef ds:uri="71af3243-3dd4-4a8d-8c0d-dd76da1f02a5"/>
    <ds:schemaRef ds:uri="http://purl.org/dc/terms/"/>
    <ds:schemaRef ds:uri="http://schemas.openxmlformats.org/package/2006/metadata/core-properties"/>
    <ds:schemaRef ds:uri="16c05727-aa75-4e4a-9b5f-8a80a1165891"/>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230e9df3-be65-4c73-a93b-d1236ebd677e"/>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1604</Words>
  <Application>Microsoft Office PowerPoint</Application>
  <PresentationFormat>Widescreen</PresentationFormat>
  <Paragraphs>187</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Times New Roman</vt:lpstr>
      <vt:lpstr>Office Theme</vt:lpstr>
      <vt:lpstr>Human resources slide 1</vt:lpstr>
      <vt:lpstr>PowerPoint Presentation</vt:lpstr>
      <vt:lpstr>PowerPoint Presentation</vt:lpstr>
      <vt:lpstr>Human resources slide 2</vt:lpstr>
      <vt:lpstr>Human resources slide 3</vt:lpstr>
      <vt:lpstr>Human resources slide 4</vt:lpstr>
      <vt:lpstr>Human resources 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8</vt:lpstr>
      <vt:lpstr>PowerPoint Presentation</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2025-01-19T03:25:51Z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