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0" d="100"/>
          <a:sy n="120" d="100"/>
        </p:scale>
        <p:origin x="19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Nanthini%20M\Downloads\employee_data%20(1).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 (1).csv]Sheet1!PivotTable1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Performance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8</c:v>
                </c:pt>
                <c:pt idx="1">
                  <c:v>14</c:v>
                </c:pt>
                <c:pt idx="2">
                  <c:v>9</c:v>
                </c:pt>
                <c:pt idx="3">
                  <c:v>6</c:v>
                </c:pt>
                <c:pt idx="4">
                  <c:v>7</c:v>
                </c:pt>
                <c:pt idx="5">
                  <c:v>9</c:v>
                </c:pt>
                <c:pt idx="6">
                  <c:v>12</c:v>
                </c:pt>
                <c:pt idx="7">
                  <c:v>17</c:v>
                </c:pt>
                <c:pt idx="8">
                  <c:v>13</c:v>
                </c:pt>
                <c:pt idx="9">
                  <c:v>10</c:v>
                </c:pt>
              </c:numCache>
            </c:numRef>
          </c:val>
          <c:extLst xmlns:c16r2="http://schemas.microsoft.com/office/drawing/2015/06/chart">
            <c:ext xmlns:c16="http://schemas.microsoft.com/office/drawing/2014/chart" uri="{C3380CC4-5D6E-409C-BE32-E72D297353CC}">
              <c16:uniqueId val="{00000001-FB9D-4CB9-832E-AEA7998020FE}"/>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21</c:v>
                </c:pt>
                <c:pt idx="1">
                  <c:v>14</c:v>
                </c:pt>
                <c:pt idx="2">
                  <c:v>29</c:v>
                </c:pt>
                <c:pt idx="3">
                  <c:v>17</c:v>
                </c:pt>
                <c:pt idx="4">
                  <c:v>21</c:v>
                </c:pt>
                <c:pt idx="5">
                  <c:v>22</c:v>
                </c:pt>
                <c:pt idx="6">
                  <c:v>22</c:v>
                </c:pt>
                <c:pt idx="7">
                  <c:v>30</c:v>
                </c:pt>
                <c:pt idx="8">
                  <c:v>24</c:v>
                </c:pt>
                <c:pt idx="9">
                  <c:v>23</c:v>
                </c:pt>
              </c:numCache>
            </c:numRef>
          </c:val>
          <c:extLst xmlns:c16r2="http://schemas.microsoft.com/office/drawing/2015/06/chart">
            <c:ext xmlns:c16="http://schemas.microsoft.com/office/drawing/2014/chart" uri="{C3380CC4-5D6E-409C-BE32-E72D297353CC}">
              <c16:uniqueId val="{00000002-FB9D-4CB9-832E-AEA7998020FE}"/>
            </c:ext>
          </c:extLst>
        </c:ser>
        <c:ser>
          <c:idx val="2"/>
          <c:order val="2"/>
          <c:tx>
            <c:strRef>
              <c:f>Sheet1!$D$3:$D$4</c:f>
              <c:strCache>
                <c:ptCount val="1"/>
                <c:pt idx="0">
                  <c:v>Medium</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49</c:v>
                </c:pt>
                <c:pt idx="1">
                  <c:v>45</c:v>
                </c:pt>
                <c:pt idx="2">
                  <c:v>50</c:v>
                </c:pt>
                <c:pt idx="3">
                  <c:v>54</c:v>
                </c:pt>
                <c:pt idx="4">
                  <c:v>46</c:v>
                </c:pt>
                <c:pt idx="5">
                  <c:v>44</c:v>
                </c:pt>
                <c:pt idx="6">
                  <c:v>47</c:v>
                </c:pt>
                <c:pt idx="7">
                  <c:v>48</c:v>
                </c:pt>
                <c:pt idx="8">
                  <c:v>39</c:v>
                </c:pt>
                <c:pt idx="9">
                  <c:v>51</c:v>
                </c:pt>
              </c:numCache>
            </c:numRef>
          </c:val>
          <c:extLst xmlns:c16r2="http://schemas.microsoft.com/office/drawing/2015/06/chart">
            <c:ext xmlns:c16="http://schemas.microsoft.com/office/drawing/2014/chart" uri="{C3380CC4-5D6E-409C-BE32-E72D297353CC}">
              <c16:uniqueId val="{00000004-FB9D-4CB9-832E-AEA7998020FE}"/>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10</c:v>
                </c:pt>
                <c:pt idx="1">
                  <c:v>8</c:v>
                </c:pt>
                <c:pt idx="2">
                  <c:v>8</c:v>
                </c:pt>
                <c:pt idx="3">
                  <c:v>5</c:v>
                </c:pt>
                <c:pt idx="4">
                  <c:v>5</c:v>
                </c:pt>
                <c:pt idx="5">
                  <c:v>5</c:v>
                </c:pt>
                <c:pt idx="6">
                  <c:v>5</c:v>
                </c:pt>
                <c:pt idx="7">
                  <c:v>9</c:v>
                </c:pt>
                <c:pt idx="8">
                  <c:v>5</c:v>
                </c:pt>
                <c:pt idx="9">
                  <c:v>4</c:v>
                </c:pt>
              </c:numCache>
            </c:numRef>
          </c:val>
          <c:extLst xmlns:c16r2="http://schemas.microsoft.com/office/drawing/2015/06/chart">
            <c:ext xmlns:c16="http://schemas.microsoft.com/office/drawing/2014/chart" uri="{C3380CC4-5D6E-409C-BE32-E72D297353CC}">
              <c16:uniqueId val="{00000005-FB9D-4CB9-832E-AEA7998020FE}"/>
            </c:ext>
          </c:extLst>
        </c:ser>
        <c:dLbls>
          <c:showLegendKey val="0"/>
          <c:showVal val="0"/>
          <c:showCatName val="0"/>
          <c:showSerName val="0"/>
          <c:showPercent val="0"/>
          <c:showBubbleSize val="0"/>
        </c:dLbls>
        <c:gapWidth val="219"/>
        <c:overlap val="-27"/>
        <c:axId val="281687256"/>
        <c:axId val="222244168"/>
      </c:barChart>
      <c:catAx>
        <c:axId val="281687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Business</a:t>
                </a:r>
                <a:r>
                  <a:rPr lang="en-IN" baseline="0"/>
                  <a:t> unit</a:t>
                </a:r>
                <a:endParaRPr lang="en-IN"/>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2244168"/>
        <c:crosses val="autoZero"/>
        <c:auto val="1"/>
        <c:lblAlgn val="ctr"/>
        <c:lblOffset val="100"/>
        <c:noMultiLvlLbl val="0"/>
      </c:catAx>
      <c:valAx>
        <c:axId val="22224416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employee</a:t>
                </a:r>
                <a:r>
                  <a:rPr lang="en-IN" baseline="0"/>
                  <a:t> count</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1687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252911"/>
            <a:ext cx="9982200" cy="1493999"/>
          </a:xfrm>
          <a:prstGeom prst="rect">
            <a:avLst/>
          </a:prstGeom>
        </p:spPr>
        <p:txBody>
          <a:bodyPr vert="horz" wrap="square" lIns="0" tIns="16510" rIns="0" bIns="0" rtlCol="0">
            <a:spAutoFit/>
          </a:bodyPr>
          <a:lstStyle/>
          <a:p>
            <a:pPr marL="3213735">
              <a:spcBef>
                <a:spcPts val="130"/>
              </a:spcBef>
            </a:pPr>
            <a:r>
              <a:rPr lang="en-US" b="1" i="0" dirty="0" smtClean="0">
                <a:solidFill>
                  <a:srgbClr val="0F0F0F"/>
                </a:solidFill>
                <a:effectLst/>
                <a:latin typeface="Roboto" panose="020F0502020204030204" pitchFamily="2" charset="0"/>
              </a:rPr>
              <a:t>EMPLOYEE ATTRITION ANALYSIS  </a:t>
            </a:r>
            <a:br>
              <a:rPr lang="en-US" b="1" i="0" dirty="0" smtClean="0">
                <a:solidFill>
                  <a:srgbClr val="0F0F0F"/>
                </a:solidFill>
                <a:effectLst/>
                <a:latin typeface="Roboto" panose="020F0502020204030204" pitchFamily="2" charset="0"/>
              </a:rPr>
            </a:br>
            <a:r>
              <a:rPr lang="en-US" b="1" dirty="0">
                <a:solidFill>
                  <a:srgbClr val="0F0F0F"/>
                </a:solidFill>
                <a:latin typeface="Roboto" panose="020F0502020204030204" pitchFamily="2" charset="0"/>
              </a:rPr>
              <a:t> </a:t>
            </a:r>
            <a:r>
              <a:rPr lang="en-US" b="1" dirty="0" smtClean="0">
                <a:solidFill>
                  <a:srgbClr val="0F0F0F"/>
                </a:solidFill>
                <a:latin typeface="Roboto" panose="020F0502020204030204" pitchFamily="2" charset="0"/>
              </a:rPr>
              <a:t>   USING EXCEL DASHBOARD</a:t>
            </a:r>
            <a:r>
              <a:rPr lang="en-US" b="1" i="0" dirty="0" smtClean="0">
                <a:solidFill>
                  <a:srgbClr val="0F0F0F"/>
                </a:solidFill>
                <a:effectLst/>
                <a:latin typeface="Roboto" panose="020F0502020204030204" pitchFamily="2"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smtClean="0"/>
              <a:t>NAME:B.SWATHI</a:t>
            </a:r>
            <a:endParaRPr lang="en-US" sz="2400" dirty="0"/>
          </a:p>
          <a:p>
            <a:r>
              <a:rPr lang="en-US" sz="2400" dirty="0"/>
              <a:t>REGISTER </a:t>
            </a:r>
            <a:r>
              <a:rPr lang="en-US" sz="2400" dirty="0" smtClean="0"/>
              <a:t>NO:312200939</a:t>
            </a:r>
            <a:endParaRPr lang="en-US" sz="2400" dirty="0"/>
          </a:p>
          <a:p>
            <a:r>
              <a:rPr lang="en-US" sz="2400" dirty="0" smtClean="0"/>
              <a:t>DEPARTMENT:B.COM[COMPUTER APPLICATION]</a:t>
            </a:r>
            <a:endParaRPr lang="en-US" sz="2400" dirty="0"/>
          </a:p>
          <a:p>
            <a:r>
              <a:rPr lang="en-US" sz="2400" dirty="0" smtClean="0"/>
              <a:t>COLLEGE:PACHAIYAPPA’S COLLEGE FOR WOMEN</a:t>
            </a:r>
            <a:endParaRPr lang="en-US" sz="2400" dirty="0"/>
          </a:p>
          <a:p>
            <a:r>
              <a:rPr lang="en-US" sz="2400" dirty="0"/>
              <a:t>           </a:t>
            </a:r>
            <a:r>
              <a:rPr lang="en-US" sz="2400" dirty="0" smtClean="0"/>
              <a:t>         KANCHIPURAM</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CC4FA2DA-5308-FA0C-C91F-FB0EB12E79E8}"/>
              </a:ext>
            </a:extLst>
          </p:cNvPr>
          <p:cNvSpPr txBox="1"/>
          <p:nvPr/>
        </p:nvSpPr>
        <p:spPr>
          <a:xfrm>
            <a:off x="914400" y="1049336"/>
            <a:ext cx="9601200" cy="4524315"/>
          </a:xfrm>
          <a:prstGeom prst="rect">
            <a:avLst/>
          </a:prstGeom>
          <a:noFill/>
        </p:spPr>
        <p:txBody>
          <a:bodyPr wrap="square">
            <a:spAutoFit/>
          </a:bodyPr>
          <a:lstStyle/>
          <a:p>
            <a:r>
              <a:rPr lang="en-US" dirty="0"/>
              <a:t>In the "Employee Performance Analysis Using Excel" project, the modeling phase involves setting up the Excel workbook with various tools and techniques to analyze and visualize the data effectively. Here’s how each component will be used:</a:t>
            </a:r>
          </a:p>
          <a:p>
            <a:r>
              <a:rPr lang="en-US" b="1" dirty="0"/>
              <a:t>1. Data Filtering</a:t>
            </a:r>
          </a:p>
          <a:p>
            <a:pPr>
              <a:buFont typeface="Arial" panose="020B0604020202020204" pitchFamily="34" charset="0"/>
              <a:buChar char="•"/>
            </a:pPr>
            <a:r>
              <a:rPr lang="en-US" b="1" dirty="0"/>
              <a:t>Purpose</a:t>
            </a:r>
            <a:r>
              <a:rPr lang="en-US" dirty="0"/>
              <a:t>: To sort and refine the data to focus on specific criteria, such as department, date range, or individual employee performance.</a:t>
            </a:r>
          </a:p>
          <a:p>
            <a:pPr>
              <a:buFont typeface="Arial" panose="020B0604020202020204" pitchFamily="34" charset="0"/>
              <a:buChar char="•"/>
            </a:pPr>
            <a:r>
              <a:rPr lang="en-US" b="1" dirty="0"/>
              <a:t>Implementation</a:t>
            </a:r>
            <a:r>
              <a:rPr lang="en-US" dirty="0"/>
              <a:t>: Excel’s filtering feature will be applied to datasets, allowing users to easily narrow down the data to view only the relevant information. For example, filtering by department or by performance rating.</a:t>
            </a:r>
          </a:p>
          <a:p>
            <a:r>
              <a:rPr lang="en-US" b="1" dirty="0"/>
              <a:t>2. Pivot Tables</a:t>
            </a:r>
          </a:p>
          <a:p>
            <a:pPr>
              <a:buFont typeface="Arial" panose="020B0604020202020204" pitchFamily="34" charset="0"/>
              <a:buChar char="•"/>
            </a:pPr>
            <a:r>
              <a:rPr lang="en-US" b="1" dirty="0"/>
              <a:t>Purpose</a:t>
            </a:r>
            <a:r>
              <a:rPr lang="en-US" dirty="0"/>
              <a:t>: To summarize and analyze large datasets by grouping and aggregating data based on different performance metrics.</a:t>
            </a:r>
          </a:p>
          <a:p>
            <a:pPr>
              <a:buFont typeface="Arial" panose="020B0604020202020204" pitchFamily="34" charset="0"/>
              <a:buChar char="•"/>
            </a:pPr>
            <a:r>
              <a:rPr lang="en-US" b="1" dirty="0"/>
              <a:t>Implementation</a:t>
            </a:r>
            <a:r>
              <a:rPr lang="en-US" dirty="0"/>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a:extLst>
              <a:ext uri="{FF2B5EF4-FFF2-40B4-BE49-F238E27FC236}">
                <a16:creationId xmlns:a16="http://schemas.microsoft.com/office/drawing/2014/main" xmlns="" id="{C99E7B9D-9FD7-39E9-488B-262CECDB14BA}"/>
              </a:ext>
            </a:extLst>
          </p:cNvPr>
          <p:cNvSpPr txBox="1"/>
          <p:nvPr/>
        </p:nvSpPr>
        <p:spPr>
          <a:xfrm>
            <a:off x="914400" y="1295400"/>
            <a:ext cx="8239873" cy="3970318"/>
          </a:xfrm>
          <a:prstGeom prst="rect">
            <a:avLst/>
          </a:prstGeom>
          <a:noFill/>
        </p:spPr>
        <p:txBody>
          <a:bodyPr wrap="square">
            <a:spAutoFit/>
          </a:bodyPr>
          <a:lstStyle/>
          <a:p>
            <a:r>
              <a:rPr lang="en-US" b="1" dirty="0"/>
              <a:t>Charts</a:t>
            </a:r>
          </a:p>
          <a:p>
            <a:pPr>
              <a:buFont typeface="Arial" panose="020B0604020202020204" pitchFamily="34" charset="0"/>
              <a:buChar char="•"/>
            </a:pPr>
            <a:r>
              <a:rPr lang="en-US" b="1" dirty="0"/>
              <a:t>Purpose</a:t>
            </a:r>
            <a:r>
              <a:rPr lang="en-US" dirty="0"/>
              <a:t>: To visualize the data in an easily interpretable format, making trends and patterns more apparent.</a:t>
            </a:r>
          </a:p>
          <a:p>
            <a:pPr>
              <a:buFont typeface="Arial" panose="020B0604020202020204" pitchFamily="34" charset="0"/>
              <a:buChar char="•"/>
            </a:pPr>
            <a:r>
              <a:rPr lang="en-US" b="1" dirty="0"/>
              <a:t>Implementation</a:t>
            </a:r>
            <a:r>
              <a:rPr lang="en-US" dirty="0"/>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r>
              <a:rPr lang="en-US" b="1" dirty="0"/>
              <a:t>4. Conditional Formatting</a:t>
            </a:r>
          </a:p>
          <a:p>
            <a:pPr>
              <a:buFont typeface="Arial" panose="020B0604020202020204" pitchFamily="34" charset="0"/>
              <a:buChar char="•"/>
            </a:pPr>
            <a:r>
              <a:rPr lang="en-US" b="1" dirty="0"/>
              <a:t>Purpose</a:t>
            </a:r>
            <a:r>
              <a:rPr lang="en-US" dirty="0"/>
              <a:t>: To highlight specific data points that meet certain conditions, making it easier to spot trends, outliers, or areas of concern.</a:t>
            </a:r>
          </a:p>
          <a:p>
            <a:pPr>
              <a:buFont typeface="Arial" panose="020B0604020202020204" pitchFamily="34" charset="0"/>
              <a:buChar char="•"/>
            </a:pPr>
            <a:r>
              <a:rPr lang="en-US" b="1" dirty="0"/>
              <a:t>Implementation</a:t>
            </a:r>
            <a:r>
              <a:rPr lang="en-US" dirty="0"/>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2" name="Chart 1">
            <a:extLst>
              <a:ext uri="{FF2B5EF4-FFF2-40B4-BE49-F238E27FC236}">
                <a16:creationId xmlns:a16="http://schemas.microsoft.com/office/drawing/2014/main" xmlns="" id="{50F2260B-2519-1472-A213-0BAB7EBD2452}"/>
              </a:ext>
            </a:extLst>
          </p:cNvPr>
          <p:cNvGraphicFramePr>
            <a:graphicFrameLocks/>
          </p:cNvGraphicFramePr>
          <p:nvPr>
            <p:extLst>
              <p:ext uri="{D42A27DB-BD31-4B8C-83A1-F6EECF244321}">
                <p14:modId xmlns:p14="http://schemas.microsoft.com/office/powerpoint/2010/main" val="1605653016"/>
              </p:ext>
            </p:extLst>
          </p:nvPr>
        </p:nvGraphicFramePr>
        <p:xfrm>
          <a:off x="914400" y="1485899"/>
          <a:ext cx="7394576" cy="388620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DC9C0149-F813-8AF2-7D86-B6A7026EC40D}"/>
              </a:ext>
            </a:extLst>
          </p:cNvPr>
          <p:cNvSpPr txBox="1"/>
          <p:nvPr/>
        </p:nvSpPr>
        <p:spPr>
          <a:xfrm>
            <a:off x="755332" y="1524000"/>
            <a:ext cx="8398941" cy="2585323"/>
          </a:xfrm>
          <a:prstGeom prst="rect">
            <a:avLst/>
          </a:prstGeom>
          <a:noFill/>
        </p:spPr>
        <p:txBody>
          <a:bodyPr wrap="square">
            <a:spAutoFit/>
          </a:bodyPr>
          <a:lstStyle/>
          <a:p>
            <a:pPr algn="just"/>
            <a:r>
              <a:rPr lang="en-US" dirty="0"/>
              <a:t>The "Employee Performance Analysis Using Excel" project provides a robust and user-friendly solution for evaluating and managing employee performance. By leveraging Excel's powerful tools—such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81200" y="80636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5" name="Rectangle 24"/>
          <p:cNvSpPr/>
          <p:nvPr/>
        </p:nvSpPr>
        <p:spPr>
          <a:xfrm>
            <a:off x="2191589" y="2665533"/>
            <a:ext cx="6096000" cy="830997"/>
          </a:xfrm>
          <a:prstGeom prst="rect">
            <a:avLst/>
          </a:prstGeom>
        </p:spPr>
        <p:txBody>
          <a:bodyPr>
            <a:spAutoFit/>
          </a:bodyPr>
          <a:lstStyle/>
          <a:p>
            <a:r>
              <a:rPr lang="en-US" sz="2400" b="1" dirty="0">
                <a:solidFill>
                  <a:srgbClr val="0F0F0F"/>
                </a:solidFill>
                <a:latin typeface="Roboto" panose="020F0502020204030204" pitchFamily="2" charset="0"/>
              </a:rPr>
              <a:t>EMPLOYEE ATTRITION ANALYSIS  </a:t>
            </a:r>
            <a:br>
              <a:rPr lang="en-US" sz="2400" b="1" dirty="0">
                <a:solidFill>
                  <a:srgbClr val="0F0F0F"/>
                </a:solidFill>
                <a:latin typeface="Roboto" panose="020F0502020204030204" pitchFamily="2" charset="0"/>
              </a:rPr>
            </a:br>
            <a:r>
              <a:rPr lang="en-US" sz="2400" b="1" dirty="0">
                <a:solidFill>
                  <a:srgbClr val="0F0F0F"/>
                </a:solidFill>
                <a:latin typeface="Roboto" panose="020F0502020204030204" pitchFamily="2" charset="0"/>
              </a:rPr>
              <a:t>    USING EXCEL DASHBOARD</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5693866"/>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Types Of Attributes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When To Enter What Data?</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Extending Beyond 1000 Employee Limit</a:t>
            </a: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8.Result</a:t>
            </a:r>
            <a:endParaRPr lang="en-US" sz="2800" dirty="0">
              <a:solidFill>
                <a:srgbClr val="0D0D0D"/>
              </a:solidFill>
              <a:latin typeface="Times New Roman" panose="02020603050405020304" pitchFamily="18" charset="0"/>
              <a:cs typeface="Times New Roman" panose="02020603050405020304" pitchFamily="18" charset="0"/>
            </a:endParaRPr>
          </a:p>
          <a:p>
            <a:pPr algn="l"/>
            <a:r>
              <a:rPr lang="en-US" sz="2800" b="0" i="0" dirty="0" smtClean="0">
                <a:solidFill>
                  <a:srgbClr val="0D0D0D"/>
                </a:solidFill>
                <a:effectLst/>
                <a:latin typeface="Times New Roman" panose="02020603050405020304" pitchFamily="18" charset="0"/>
                <a:cs typeface="Times New Roman" panose="02020603050405020304" pitchFamily="18" charset="0"/>
              </a:rPr>
              <a:t>9.Conclusion</a:t>
            </a:r>
          </a:p>
          <a:p>
            <a:pPr algn="l">
              <a:buFont typeface="+mj-lt"/>
              <a:buAutoNum type="arabicPeriod"/>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xmlns="" id="{A28CCF42-4C79-F436-DD19-9AA4BBA0F00A}"/>
              </a:ext>
            </a:extLst>
          </p:cNvPr>
          <p:cNvSpPr txBox="1"/>
          <p:nvPr/>
        </p:nvSpPr>
        <p:spPr>
          <a:xfrm>
            <a:off x="457201" y="1524000"/>
            <a:ext cx="7391400" cy="3416320"/>
          </a:xfrm>
          <a:prstGeom prst="rect">
            <a:avLst/>
          </a:prstGeom>
          <a:noFill/>
        </p:spPr>
        <p:txBody>
          <a:bodyPr wrap="square">
            <a:spAutoFit/>
          </a:bodyPr>
          <a:lstStyle/>
          <a:p>
            <a:pPr algn="just"/>
            <a:r>
              <a:rPr lang="en-US" sz="2400" dirty="0"/>
              <a:t>Employee performance analysis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A25832FA-74AD-FB53-0929-36D92CF8DFD8}"/>
              </a:ext>
            </a:extLst>
          </p:cNvPr>
          <p:cNvSpPr txBox="1"/>
          <p:nvPr/>
        </p:nvSpPr>
        <p:spPr>
          <a:xfrm>
            <a:off x="676275" y="1904999"/>
            <a:ext cx="8477998" cy="3170099"/>
          </a:xfrm>
          <a:prstGeom prst="rect">
            <a:avLst/>
          </a:prstGeom>
          <a:noFill/>
        </p:spPr>
        <p:txBody>
          <a:bodyPr wrap="square">
            <a:spAutoFit/>
          </a:bodyPr>
          <a:lstStyle/>
          <a:p>
            <a:pPr algn="just"/>
            <a:r>
              <a:rPr lang="en-US" sz="2000" dirty="0"/>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xmlns="" id="{2B1AC95D-E282-8FF3-3F94-D7FDC2B1A7D4}"/>
              </a:ext>
            </a:extLst>
          </p:cNvPr>
          <p:cNvSpPr>
            <a:spLocks noChangeArrowheads="1"/>
          </p:cNvSpPr>
          <p:nvPr/>
        </p:nvSpPr>
        <p:spPr bwMode="auto">
          <a:xfrm>
            <a:off x="609600" y="2329036"/>
            <a:ext cx="87439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Managers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Department Managers/Supervisors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Senior Management/Executives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Employees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Rectangle 3">
            <a:extLst>
              <a:ext uri="{FF2B5EF4-FFF2-40B4-BE49-F238E27FC236}">
                <a16:creationId xmlns:a16="http://schemas.microsoft.com/office/drawing/2014/main" xmlns="" id="{7928C0CF-8CAF-8962-63CC-441463760F59}"/>
              </a:ext>
            </a:extLst>
          </p:cNvPr>
          <p:cNvSpPr>
            <a:spLocks noChangeArrowheads="1"/>
          </p:cNvSpPr>
          <p:nvPr/>
        </p:nvSpPr>
        <p:spPr bwMode="auto">
          <a:xfrm>
            <a:off x="3086100" y="1389162"/>
            <a:ext cx="6019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r>
              <a:rPr kumimoji="0" lang="en-US" altLang="en-US" sz="1800" b="0" i="0" u="none" strike="noStrike" cap="none" normalizeH="0" baseline="0" dirty="0">
                <a:ln>
                  <a:noFill/>
                </a:ln>
                <a:solidFill>
                  <a:schemeClr val="tx1"/>
                </a:solidFill>
                <a:effectLst/>
                <a:latin typeface="Arial" panose="020B0604020202020204" pitchFamily="34" charset="0"/>
              </a:rPr>
              <a:t>: Enables managers to make informed decisions based on accurate, real-time performance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Improved Efficiency</a:t>
            </a:r>
            <a:r>
              <a:rPr kumimoji="0" lang="en-US" altLang="en-US" sz="1800" b="0" i="0" u="none" strike="noStrike" cap="none" normalizeH="0" baseline="0" dirty="0">
                <a:ln>
                  <a:noFill/>
                </a:ln>
                <a:solidFill>
                  <a:schemeClr val="tx1"/>
                </a:solidFill>
                <a:effectLst/>
                <a:latin typeface="Arial" panose="020B0604020202020204" pitchFamily="34" charset="0"/>
              </a:rPr>
              <a:t>: Automates the data collection and analysis process, saving time and reducing manual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Employee Development</a:t>
            </a:r>
            <a:r>
              <a:rPr kumimoji="0" lang="en-US" altLang="en-US" sz="1800" b="0" i="0" u="none" strike="noStrike" cap="none" normalizeH="0" baseline="0" dirty="0">
                <a:ln>
                  <a:noFill/>
                </a:ln>
                <a:solidFill>
                  <a:schemeClr val="tx1"/>
                </a:solidFill>
                <a:effectLst/>
                <a:latin typeface="Arial" panose="020B0604020202020204" pitchFamily="34" charset="0"/>
              </a:rPr>
              <a:t>: Identifies training needs and development opportunities, leading to a more skilled workforce.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Better Performance Management</a:t>
            </a:r>
            <a:r>
              <a:rPr kumimoji="0" lang="en-US" altLang="en-US" sz="1800" b="0" i="0" u="none" strike="noStrike" cap="none" normalizeH="0" baseline="0" dirty="0">
                <a:ln>
                  <a:noFill/>
                </a:ln>
                <a:solidFill>
                  <a:schemeClr val="tx1"/>
                </a:solidFill>
                <a:effectLst/>
                <a:latin typeface="Arial" panose="020B0604020202020204" pitchFamily="34" charset="0"/>
              </a:rPr>
              <a:t>: Helps in recognizing top performers and addressing underperformance, ultimately improving overall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Cost-Effective Solution</a:t>
            </a:r>
            <a:r>
              <a:rPr kumimoji="0" lang="en-US" altLang="en-US" sz="1800" b="0" i="0" u="none" strike="noStrike" cap="none" normalizeH="0" baseline="0" dirty="0">
                <a:ln>
                  <a:noFill/>
                </a:ln>
                <a:solidFill>
                  <a:schemeClr val="tx1"/>
                </a:solidFill>
                <a:effectLst/>
                <a:latin typeface="Arial" panose="020B0604020202020204" pitchFamily="34" charset="0"/>
              </a:rPr>
              <a:t>: Leverages the widely accessible Excel platform, avoiding the need for expensive software or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xmlns="" id="{6C39CBBC-4DD4-A549-7B38-188D31E34E9B}"/>
              </a:ext>
            </a:extLst>
          </p:cNvPr>
          <p:cNvSpPr txBox="1"/>
          <p:nvPr/>
        </p:nvSpPr>
        <p:spPr>
          <a:xfrm>
            <a:off x="914400" y="1295400"/>
            <a:ext cx="11277600" cy="3416320"/>
          </a:xfrm>
          <a:prstGeom prst="rect">
            <a:avLst/>
          </a:prstGeom>
          <a:noFill/>
        </p:spPr>
        <p:txBody>
          <a:bodyPr wrap="square">
            <a:spAutoFit/>
          </a:bodyPr>
          <a:lstStyle/>
          <a:p>
            <a:pPr algn="l" fontAlgn="base"/>
            <a:r>
              <a:rPr lang="en-US" b="1" i="0" dirty="0">
                <a:solidFill>
                  <a:srgbClr val="202124"/>
                </a:solidFill>
                <a:effectLst/>
                <a:latin typeface="Inter" panose="020B0502030000000004" pitchFamily="34" charset="0"/>
              </a:rPr>
              <a:t>Descriptions for each of the columns in the dataset:</a:t>
            </a:r>
          </a:p>
          <a:p>
            <a:pPr algn="l" fontAlgn="base">
              <a:buFont typeface="+mj-lt"/>
              <a:buAutoNum type="arabicPeriod"/>
            </a:pPr>
            <a:r>
              <a:rPr lang="en-US" b="1" i="0" dirty="0">
                <a:solidFill>
                  <a:srgbClr val="3C4043"/>
                </a:solidFill>
                <a:effectLst/>
                <a:latin typeface="inherit"/>
              </a:rPr>
              <a:t>Employee ID:</a:t>
            </a:r>
            <a:r>
              <a:rPr lang="en-US" b="0" i="0" dirty="0">
                <a:solidFill>
                  <a:srgbClr val="3C4043"/>
                </a:solidFill>
                <a:effectLst/>
                <a:latin typeface="inherit"/>
              </a:rPr>
              <a:t> Unique identifier for each employee in the organization.</a:t>
            </a:r>
          </a:p>
          <a:p>
            <a:pPr algn="l" fontAlgn="base">
              <a:buFont typeface="+mj-lt"/>
              <a:buAutoNum type="arabicPeriod"/>
            </a:pPr>
            <a:r>
              <a:rPr lang="en-US" b="1" i="0" dirty="0">
                <a:solidFill>
                  <a:srgbClr val="3C4043"/>
                </a:solidFill>
                <a:effectLst/>
                <a:latin typeface="inherit"/>
              </a:rPr>
              <a:t>First Name:</a:t>
            </a:r>
            <a:r>
              <a:rPr lang="en-US" b="0" i="0" dirty="0">
                <a:solidFill>
                  <a:srgbClr val="3C4043"/>
                </a:solidFill>
                <a:effectLst/>
                <a:latin typeface="inherit"/>
              </a:rPr>
              <a:t> The first name of the employee.</a:t>
            </a:r>
          </a:p>
          <a:p>
            <a:pPr algn="l" fontAlgn="base">
              <a:buFont typeface="+mj-lt"/>
              <a:buAutoNum type="arabicPeriod"/>
            </a:pPr>
            <a:r>
              <a:rPr lang="en-US" b="1" i="0" dirty="0">
                <a:solidFill>
                  <a:srgbClr val="3C4043"/>
                </a:solidFill>
                <a:effectLst/>
                <a:latin typeface="inherit"/>
              </a:rPr>
              <a:t>Last Name:</a:t>
            </a:r>
            <a:r>
              <a:rPr lang="en-US" b="0" i="0" dirty="0">
                <a:solidFill>
                  <a:srgbClr val="3C4043"/>
                </a:solidFill>
                <a:effectLst/>
                <a:latin typeface="inherit"/>
              </a:rPr>
              <a:t> The last name of the employee.</a:t>
            </a:r>
          </a:p>
          <a:p>
            <a:pPr algn="l" fontAlgn="base">
              <a:buFont typeface="+mj-lt"/>
              <a:buAutoNum type="arabicPeriod"/>
            </a:pPr>
            <a:r>
              <a:rPr lang="en-US" b="1" i="0" dirty="0">
                <a:solidFill>
                  <a:srgbClr val="3C4043"/>
                </a:solidFill>
                <a:effectLst/>
                <a:latin typeface="inherit"/>
              </a:rPr>
              <a:t>Email:</a:t>
            </a:r>
            <a:r>
              <a:rPr lang="en-US" b="0" i="0" dirty="0">
                <a:solidFill>
                  <a:srgbClr val="3C4043"/>
                </a:solidFill>
                <a:effectLst/>
                <a:latin typeface="inherit"/>
              </a:rPr>
              <a:t> The email address associated with the employee's communication within the organization.</a:t>
            </a:r>
          </a:p>
          <a:p>
            <a:pPr algn="l" fontAlgn="base">
              <a:buFont typeface="+mj-lt"/>
              <a:buAutoNum type="arabicPeriod"/>
            </a:pPr>
            <a:r>
              <a:rPr lang="en-US" b="1" i="0" dirty="0">
                <a:solidFill>
                  <a:srgbClr val="3C4043"/>
                </a:solidFill>
                <a:effectLst/>
                <a:latin typeface="inherit"/>
              </a:rPr>
              <a:t>Business Unit:</a:t>
            </a:r>
            <a:r>
              <a:rPr lang="en-US" b="0" i="0" dirty="0">
                <a:solidFill>
                  <a:srgbClr val="3C4043"/>
                </a:solidFill>
                <a:effectLst/>
                <a:latin typeface="inherit"/>
              </a:rPr>
              <a:t> The specific business unit or department to which the employee belongs.</a:t>
            </a:r>
          </a:p>
          <a:p>
            <a:pPr algn="l" fontAlgn="base">
              <a:buFont typeface="+mj-lt"/>
              <a:buAutoNum type="arabicPeriod"/>
            </a:pPr>
            <a:r>
              <a:rPr lang="en-US" b="1" i="0" dirty="0">
                <a:solidFill>
                  <a:srgbClr val="3C4043"/>
                </a:solidFill>
                <a:effectLst/>
                <a:latin typeface="inherit"/>
              </a:rPr>
              <a:t>State:</a:t>
            </a:r>
            <a:r>
              <a:rPr lang="en-US" b="0" i="0" dirty="0">
                <a:solidFill>
                  <a:srgbClr val="3C4043"/>
                </a:solidFill>
                <a:effectLst/>
                <a:latin typeface="inherit"/>
              </a:rPr>
              <a:t> The state or region where the employee is located.</a:t>
            </a:r>
          </a:p>
          <a:p>
            <a:pPr algn="l" fontAlgn="base">
              <a:buFont typeface="+mj-lt"/>
              <a:buAutoNum type="arabicPeriod"/>
            </a:pPr>
            <a:r>
              <a:rPr lang="en-US" b="1" i="0" dirty="0">
                <a:solidFill>
                  <a:srgbClr val="3C4043"/>
                </a:solidFill>
                <a:effectLst/>
                <a:latin typeface="inherit"/>
              </a:rPr>
              <a:t>Job Function:</a:t>
            </a:r>
            <a:r>
              <a:rPr lang="en-US" b="0" i="0" dirty="0">
                <a:solidFill>
                  <a:srgbClr val="3C4043"/>
                </a:solidFill>
                <a:effectLst/>
                <a:latin typeface="inherit"/>
              </a:rPr>
              <a:t> A brief description of the employee's primary job function or role.</a:t>
            </a:r>
          </a:p>
          <a:p>
            <a:pPr algn="l" fontAlgn="base">
              <a:buFont typeface="+mj-lt"/>
              <a:buAutoNum type="arabicPeriod"/>
            </a:pPr>
            <a:r>
              <a:rPr lang="en-US" b="1" i="0" dirty="0">
                <a:solidFill>
                  <a:srgbClr val="3C4043"/>
                </a:solidFill>
                <a:effectLst/>
                <a:latin typeface="inherit"/>
              </a:rPr>
              <a:t>Gender:</a:t>
            </a:r>
            <a:r>
              <a:rPr lang="en-US" b="0" i="0" dirty="0">
                <a:solidFill>
                  <a:srgbClr val="3C4043"/>
                </a:solidFill>
                <a:effectLst/>
                <a:latin typeface="inherit"/>
              </a:rPr>
              <a:t> A code representing the gender of the employee (e.g., M for Male, F for Female, N for Non-binary).</a:t>
            </a:r>
          </a:p>
          <a:p>
            <a:pPr algn="l" fontAlgn="base">
              <a:buFont typeface="+mj-lt"/>
              <a:buAutoNum type="arabicPeriod"/>
            </a:pPr>
            <a:r>
              <a:rPr lang="en-US" b="1" i="0" dirty="0">
                <a:solidFill>
                  <a:srgbClr val="3C4043"/>
                </a:solidFill>
                <a:effectLst/>
                <a:latin typeface="inherit"/>
              </a:rPr>
              <a:t>Performance Score:</a:t>
            </a:r>
            <a:r>
              <a:rPr lang="en-US" b="0" i="0" dirty="0">
                <a:solidFill>
                  <a:srgbClr val="3C4043"/>
                </a:solidFill>
                <a:effectLst/>
                <a:latin typeface="inherit"/>
              </a:rPr>
              <a:t> A score indicating the employee's performance level (e.g., Excellent, Satisfactory, Needs Improvement).</a:t>
            </a:r>
          </a:p>
          <a:p>
            <a:pPr algn="l" fontAlgn="base">
              <a:buFont typeface="+mj-lt"/>
              <a:buAutoNum type="arabicPeriod"/>
            </a:pPr>
            <a:r>
              <a:rPr lang="en-US" b="1" i="0" dirty="0">
                <a:solidFill>
                  <a:srgbClr val="3C4043"/>
                </a:solidFill>
                <a:effectLst/>
                <a:latin typeface="inherit"/>
              </a:rPr>
              <a:t>Current Employee Rating:</a:t>
            </a:r>
            <a:r>
              <a:rPr lang="en-US" b="0" i="0" dirty="0">
                <a:solidFill>
                  <a:srgbClr val="3C4043"/>
                </a:solidFill>
                <a:effectLst/>
                <a:latin typeface="inherit"/>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xmlns="" id="{563319AE-67B9-56D5-177A-8CCDC35469F0}"/>
              </a:ext>
            </a:extLst>
          </p:cNvPr>
          <p:cNvSpPr>
            <a:spLocks noChangeArrowheads="1"/>
          </p:cNvSpPr>
          <p:nvPr/>
        </p:nvSpPr>
        <p:spPr bwMode="auto">
          <a:xfrm>
            <a:off x="3124200" y="2019300"/>
            <a:ext cx="5638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Analytics</a:t>
            </a:r>
            <a:r>
              <a:rPr kumimoji="0" lang="en-US" altLang="en-US" sz="1800" b="0" i="0" u="none" strike="noStrike" cap="none" normalizeH="0" baseline="0" dirty="0">
                <a:ln>
                  <a:noFill/>
                </a:ln>
                <a:solidFill>
                  <a:schemeClr val="tx1"/>
                </a:solidFill>
                <a:effectLst/>
                <a:latin typeface="Arial" panose="020B0604020202020204" pitchFamily="34" charset="0"/>
              </a:rPr>
              <a:t>: Integrating predictive models to forecast future performance trends based on historical data, giving managers a proactive approach to workforce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Automated Alerts</a:t>
            </a:r>
            <a:r>
              <a:rPr kumimoji="0" lang="en-US" altLang="en-US" sz="1800" b="0" i="0" u="none" strike="noStrike" cap="none" normalizeH="0" baseline="0" dirty="0">
                <a:ln>
                  <a:noFill/>
                </a:ln>
                <a:solidFill>
                  <a:schemeClr val="tx1"/>
                </a:solidFill>
                <a:effectLst/>
                <a:latin typeface="Arial" panose="020B0604020202020204" pitchFamily="34" charset="0"/>
              </a:rPr>
              <a:t>: 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892</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inherit</vt:lpstr>
      <vt:lpstr>Inter</vt:lpstr>
      <vt:lpstr>Roboto</vt:lpstr>
      <vt:lpstr>Times New Roman</vt:lpstr>
      <vt:lpstr>Trebuchet MS</vt:lpstr>
      <vt:lpstr>Office Theme</vt:lpstr>
      <vt:lpstr>EMPLOYEE ATTRITION ANALYSIS       USING EXCEL DASHBOARD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cs lab</cp:lastModifiedBy>
  <cp:revision>22</cp:revision>
  <dcterms:created xsi:type="dcterms:W3CDTF">2024-03-29T15:07:22Z</dcterms:created>
  <dcterms:modified xsi:type="dcterms:W3CDTF">2024-08-31T10:41:07Z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