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53A2-CE2A-4A70-BA7D-908EEF762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B707AF-97BD-483F-8C79-CFC3887741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72B5D0-5F45-49F1-8B3D-E00C4FFB1EA3}"/>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5" name="Footer Placeholder 4">
            <a:extLst>
              <a:ext uri="{FF2B5EF4-FFF2-40B4-BE49-F238E27FC236}">
                <a16:creationId xmlns:a16="http://schemas.microsoft.com/office/drawing/2014/main" id="{634C6712-2B78-4ADA-A3A0-01FAFE1C65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BDA56-6958-40BA-B268-7DFF6215002A}"/>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04604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3C94-405F-4187-B060-A8801CADC9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871CC8-284F-41D2-9068-49F45C4407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12F4E-FC58-48ED-BEBF-9F2A4620F4FC}"/>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5" name="Footer Placeholder 4">
            <a:extLst>
              <a:ext uri="{FF2B5EF4-FFF2-40B4-BE49-F238E27FC236}">
                <a16:creationId xmlns:a16="http://schemas.microsoft.com/office/drawing/2014/main" id="{103DD775-832A-4C2A-B2D5-475AB57E8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B399E-336C-48E3-80DE-D3BE363D6A26}"/>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106313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46CD4-E957-4F6E-9811-DEE760FDCD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B7065-B63F-46D0-BD5B-3F5B8382A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61A27-A9BD-4BB7-BF09-D370A0F838F7}"/>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5" name="Footer Placeholder 4">
            <a:extLst>
              <a:ext uri="{FF2B5EF4-FFF2-40B4-BE49-F238E27FC236}">
                <a16:creationId xmlns:a16="http://schemas.microsoft.com/office/drawing/2014/main" id="{195608B8-528D-4166-9F90-1172EEB5C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46DAD-D9D5-4059-AE09-EAE9FB7FB10E}"/>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7675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0297-384F-46E5-B61C-FF33F766D0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59A00-72C1-4430-AE3D-654D6B1A94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9C071-727D-4778-A0F1-7655485FF362}"/>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5" name="Footer Placeholder 4">
            <a:extLst>
              <a:ext uri="{FF2B5EF4-FFF2-40B4-BE49-F238E27FC236}">
                <a16:creationId xmlns:a16="http://schemas.microsoft.com/office/drawing/2014/main" id="{9F2A3416-4B4E-445F-A89F-487B76F73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54814-7550-4A05-865B-EB53E5D31655}"/>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46838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1454-47C3-42E9-A798-1A1DA8CA70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169E27-C1A4-4AE0-982A-1F141564E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8D50B-5A9E-4832-B58A-5523003C91D8}"/>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5" name="Footer Placeholder 4">
            <a:extLst>
              <a:ext uri="{FF2B5EF4-FFF2-40B4-BE49-F238E27FC236}">
                <a16:creationId xmlns:a16="http://schemas.microsoft.com/office/drawing/2014/main" id="{C139B1C1-421C-43A0-A43E-2A912FC42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B0949-EFB1-46C7-9093-0569B12F7B61}"/>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96615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AEF2-6812-4495-8D89-A660E5662A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455BA7-B4F7-49FE-A307-1A4C3572C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33007C-8B81-4029-AB92-772BEDFB6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9ADA3D-ADC8-48AD-8CC8-C07D5B53A950}"/>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6" name="Footer Placeholder 5">
            <a:extLst>
              <a:ext uri="{FF2B5EF4-FFF2-40B4-BE49-F238E27FC236}">
                <a16:creationId xmlns:a16="http://schemas.microsoft.com/office/drawing/2014/main" id="{55BCE67E-B8B7-4DD9-BD26-CEC4F294E0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EF1CB-D831-4C60-8FD9-D33ABEB0A2D5}"/>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98889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3A66-75AA-4220-AC52-2536362266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2CA800-AED0-4CF0-88A6-FF1A40D8D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736A85-D01E-4C29-ADEA-98009B8AD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89A3D0-2431-4741-958B-684BB9F54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939A6-D3E1-4F45-8DDC-495A3331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E96C43-8E66-4C45-B19B-71E168DE3EA9}"/>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8" name="Footer Placeholder 7">
            <a:extLst>
              <a:ext uri="{FF2B5EF4-FFF2-40B4-BE49-F238E27FC236}">
                <a16:creationId xmlns:a16="http://schemas.microsoft.com/office/drawing/2014/main" id="{F76B584A-A29B-4584-8817-C09A629951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A85F09-E5B3-4946-8315-AF2DAE9D08D1}"/>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163160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18DA-8F92-438E-8AAB-754D552F21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243C71-97F7-4752-A6B7-325ACDD8A56F}"/>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4" name="Footer Placeholder 3">
            <a:extLst>
              <a:ext uri="{FF2B5EF4-FFF2-40B4-BE49-F238E27FC236}">
                <a16:creationId xmlns:a16="http://schemas.microsoft.com/office/drawing/2014/main" id="{B7C79922-7092-484B-826A-5DB5D935FE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BC0AEC-D6CD-47B7-8112-320C4F34126D}"/>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54972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4600B-13C2-453A-B1D3-F10E4955D44E}"/>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3" name="Footer Placeholder 2">
            <a:extLst>
              <a:ext uri="{FF2B5EF4-FFF2-40B4-BE49-F238E27FC236}">
                <a16:creationId xmlns:a16="http://schemas.microsoft.com/office/drawing/2014/main" id="{844D2A7D-CE38-49BC-9B5C-21E77B6749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4AB624-7C74-4C14-88EB-E586C1926467}"/>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64945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8C59-E833-40AC-9B33-B9953435F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A4CE7A-66C3-4E9B-B504-63F7893B3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2EA6A1-C750-40FD-9FD4-D8421D484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2E9A5-84D7-4675-99E0-9EFC29D1C8CD}"/>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6" name="Footer Placeholder 5">
            <a:extLst>
              <a:ext uri="{FF2B5EF4-FFF2-40B4-BE49-F238E27FC236}">
                <a16:creationId xmlns:a16="http://schemas.microsoft.com/office/drawing/2014/main" id="{34426086-D569-47A4-BC32-2162A73F6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7996BF-F404-4B35-A91C-A679DC40BA1F}"/>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434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C6DA-00BA-4069-ABF8-2AF79606C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DCE11D-1D01-4F8B-9529-3E9D11ABE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60CE96-9C11-4152-AFDB-28DBC04A6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8DBE3-499E-4324-A9A5-876BAB337543}"/>
              </a:ext>
            </a:extLst>
          </p:cNvPr>
          <p:cNvSpPr>
            <a:spLocks noGrp="1"/>
          </p:cNvSpPr>
          <p:nvPr>
            <p:ph type="dt" sz="half" idx="10"/>
          </p:nvPr>
        </p:nvSpPr>
        <p:spPr/>
        <p:txBody>
          <a:bodyPr/>
          <a:lstStyle/>
          <a:p>
            <a:fld id="{7F24243E-AEB9-44A5-A920-BCDAA12B5D36}" type="datetimeFigureOut">
              <a:rPr lang="en-IN" smtClean="0"/>
              <a:t>28-11-2021</a:t>
            </a:fld>
            <a:endParaRPr lang="en-IN"/>
          </a:p>
        </p:txBody>
      </p:sp>
      <p:sp>
        <p:nvSpPr>
          <p:cNvPr id="6" name="Footer Placeholder 5">
            <a:extLst>
              <a:ext uri="{FF2B5EF4-FFF2-40B4-BE49-F238E27FC236}">
                <a16:creationId xmlns:a16="http://schemas.microsoft.com/office/drawing/2014/main" id="{E2244782-9E4A-4ED9-A601-D25F60DDCE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D60DE-385F-453E-B578-7AC8D11D8A75}"/>
              </a:ext>
            </a:extLst>
          </p:cNvPr>
          <p:cNvSpPr>
            <a:spLocks noGrp="1"/>
          </p:cNvSpPr>
          <p:nvPr>
            <p:ph type="sldNum" sz="quarter" idx="12"/>
          </p:nvPr>
        </p:nvSpPr>
        <p:spPr/>
        <p:txBody>
          <a:bodyPr/>
          <a:lstStyle/>
          <a:p>
            <a:fld id="{F74AD89C-28F5-4FC7-81FF-128026D0B180}" type="slidenum">
              <a:rPr lang="en-IN" smtClean="0"/>
              <a:t>‹#›</a:t>
            </a:fld>
            <a:endParaRPr lang="en-IN"/>
          </a:p>
        </p:txBody>
      </p:sp>
    </p:spTree>
    <p:extLst>
      <p:ext uri="{BB962C8B-B14F-4D97-AF65-F5344CB8AC3E}">
        <p14:creationId xmlns:p14="http://schemas.microsoft.com/office/powerpoint/2010/main" val="346360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40474-12BF-41EC-88DE-341E854EA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4AAFA0-27BA-4F18-95F7-752CA3448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2F186-3630-4910-886B-53AF7F58D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4243E-AEB9-44A5-A920-BCDAA12B5D36}" type="datetimeFigureOut">
              <a:rPr lang="en-IN" smtClean="0"/>
              <a:t>28-11-2021</a:t>
            </a:fld>
            <a:endParaRPr lang="en-IN"/>
          </a:p>
        </p:txBody>
      </p:sp>
      <p:sp>
        <p:nvSpPr>
          <p:cNvPr id="5" name="Footer Placeholder 4">
            <a:extLst>
              <a:ext uri="{FF2B5EF4-FFF2-40B4-BE49-F238E27FC236}">
                <a16:creationId xmlns:a16="http://schemas.microsoft.com/office/drawing/2014/main" id="{92466C98-4C92-49FF-8C62-2BDAE36DB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5D03C0-5498-4C4E-9576-DC6A973BB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AD89C-28F5-4FC7-81FF-128026D0B180}" type="slidenum">
              <a:rPr lang="en-IN" smtClean="0"/>
              <a:t>‹#›</a:t>
            </a:fld>
            <a:endParaRPr lang="en-IN"/>
          </a:p>
        </p:txBody>
      </p:sp>
    </p:spTree>
    <p:extLst>
      <p:ext uri="{BB962C8B-B14F-4D97-AF65-F5344CB8AC3E}">
        <p14:creationId xmlns:p14="http://schemas.microsoft.com/office/powerpoint/2010/main" val="191216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2FCB-E666-4FAC-AFAC-F726D1935BAB}"/>
              </a:ext>
            </a:extLst>
          </p:cNvPr>
          <p:cNvSpPr>
            <a:spLocks noGrp="1"/>
          </p:cNvSpPr>
          <p:nvPr>
            <p:ph type="ctrTitle"/>
          </p:nvPr>
        </p:nvSpPr>
        <p:spPr/>
        <p:txBody>
          <a:bodyPr/>
          <a:lstStyle/>
          <a:p>
            <a:r>
              <a:rPr lang="en-US" dirty="0"/>
              <a:t>Customer Retention Data</a:t>
            </a:r>
            <a:endParaRPr lang="en-IN" dirty="0"/>
          </a:p>
        </p:txBody>
      </p:sp>
      <p:sp>
        <p:nvSpPr>
          <p:cNvPr id="3" name="Subtitle 2">
            <a:extLst>
              <a:ext uri="{FF2B5EF4-FFF2-40B4-BE49-F238E27FC236}">
                <a16:creationId xmlns:a16="http://schemas.microsoft.com/office/drawing/2014/main" id="{8058F63F-5161-4ECC-A528-F25E740049F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27670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8CA81-BA2A-40BD-BAF5-13604F74A2A7}"/>
              </a:ext>
            </a:extLst>
          </p:cNvPr>
          <p:cNvSpPr>
            <a:spLocks noGrp="1"/>
          </p:cNvSpPr>
          <p:nvPr>
            <p:ph idx="1"/>
          </p:nvPr>
        </p:nvSpPr>
        <p:spPr/>
        <p:txBody>
          <a:bodyPr>
            <a:normAutofit/>
          </a:bodyPr>
          <a:lstStyle/>
          <a:p>
            <a:pPr marL="0" indent="0" algn="ctr">
              <a:buNone/>
            </a:pPr>
            <a:r>
              <a:rPr lang="en-US" sz="3200" dirty="0"/>
              <a:t>CUSTOMER RETENTION/REPEAT PURCHASE</a:t>
            </a:r>
          </a:p>
          <a:p>
            <a:pPr marL="0" indent="0" algn="ctr">
              <a:buNone/>
            </a:pPr>
            <a:r>
              <a:rPr lang="en-US" sz="2400" dirty="0"/>
              <a:t>Affected by </a:t>
            </a:r>
          </a:p>
          <a:p>
            <a:pPr marL="0" indent="0">
              <a:buNone/>
            </a:pPr>
            <a:endParaRPr lang="en-US" sz="2400" dirty="0"/>
          </a:p>
          <a:p>
            <a:pPr marL="0" indent="0">
              <a:buNone/>
            </a:pPr>
            <a:r>
              <a:rPr lang="en-US" sz="2400" dirty="0"/>
              <a:t>Utilitarian Values</a:t>
            </a:r>
          </a:p>
          <a:p>
            <a:pPr marL="0" indent="0">
              <a:buNone/>
            </a:pPr>
            <a:endParaRPr lang="en-US" sz="2400" dirty="0"/>
          </a:p>
          <a:p>
            <a:pPr marL="0" indent="0">
              <a:buNone/>
            </a:pPr>
            <a:r>
              <a:rPr lang="en-US" sz="2400" dirty="0"/>
              <a:t>Hedonistic Values</a:t>
            </a:r>
            <a:endParaRPr lang="en-IN" sz="2400" dirty="0"/>
          </a:p>
        </p:txBody>
      </p:sp>
    </p:spTree>
    <p:extLst>
      <p:ext uri="{BB962C8B-B14F-4D97-AF65-F5344CB8AC3E}">
        <p14:creationId xmlns:p14="http://schemas.microsoft.com/office/powerpoint/2010/main" val="88958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7EAEF-4112-4CA1-877E-0615E52B1F1F}"/>
              </a:ext>
            </a:extLst>
          </p:cNvPr>
          <p:cNvSpPr>
            <a:spLocks noGrp="1"/>
          </p:cNvSpPr>
          <p:nvPr>
            <p:ph idx="1"/>
          </p:nvPr>
        </p:nvSpPr>
        <p:spPr>
          <a:xfrm>
            <a:off x="532660" y="328474"/>
            <a:ext cx="10821140" cy="5848489"/>
          </a:xfrm>
        </p:spPr>
        <p:txBody>
          <a:bodyPr>
            <a:normAutofit/>
          </a:bodyPr>
          <a:lstStyle/>
          <a:p>
            <a:pPr marL="0" indent="0">
              <a:buNone/>
            </a:pPr>
            <a:r>
              <a:rPr lang="en-US" sz="3200" dirty="0"/>
              <a:t>Utilitarian Values</a:t>
            </a:r>
          </a:p>
          <a:p>
            <a:pPr>
              <a:buFont typeface="Wingdings" panose="05000000000000000000" pitchFamily="2" charset="2"/>
              <a:buChar char="Ø"/>
            </a:pPr>
            <a:r>
              <a:rPr lang="en-US" sz="2400" dirty="0"/>
              <a:t>Product Offerings                                               </a:t>
            </a:r>
          </a:p>
          <a:p>
            <a:pPr>
              <a:buFont typeface="Wingdings" panose="05000000000000000000" pitchFamily="2" charset="2"/>
              <a:buChar char="Ø"/>
            </a:pPr>
            <a:r>
              <a:rPr lang="en-US" sz="2400" dirty="0"/>
              <a:t>Convenience</a:t>
            </a:r>
          </a:p>
          <a:p>
            <a:pPr>
              <a:buFont typeface="Wingdings" panose="05000000000000000000" pitchFamily="2" charset="2"/>
              <a:buChar char="Ø"/>
            </a:pPr>
            <a:r>
              <a:rPr lang="en-US" sz="2400" dirty="0"/>
              <a:t>Product Information</a:t>
            </a:r>
          </a:p>
          <a:p>
            <a:pPr>
              <a:buFont typeface="Wingdings" panose="05000000000000000000" pitchFamily="2" charset="2"/>
              <a:buChar char="Ø"/>
            </a:pPr>
            <a:r>
              <a:rPr lang="en-US" sz="2400" dirty="0"/>
              <a:t>Monetary Savings</a:t>
            </a:r>
          </a:p>
          <a:p>
            <a:pPr marL="0" indent="0">
              <a:buNone/>
            </a:pPr>
            <a:r>
              <a:rPr lang="en-US" sz="3200" dirty="0"/>
              <a:t>Hedonistic Values</a:t>
            </a:r>
          </a:p>
          <a:p>
            <a:pPr>
              <a:buFont typeface="Wingdings" panose="05000000000000000000" pitchFamily="2" charset="2"/>
              <a:buChar char="Ø"/>
            </a:pPr>
            <a:r>
              <a:rPr lang="en-US" sz="2400" dirty="0"/>
              <a:t>Gratification</a:t>
            </a:r>
          </a:p>
          <a:p>
            <a:pPr>
              <a:buFont typeface="Wingdings" panose="05000000000000000000" pitchFamily="2" charset="2"/>
              <a:buChar char="Ø"/>
            </a:pPr>
            <a:r>
              <a:rPr lang="en-US" sz="2400" dirty="0"/>
              <a:t>Role</a:t>
            </a:r>
          </a:p>
          <a:p>
            <a:pPr>
              <a:buFont typeface="Wingdings" panose="05000000000000000000" pitchFamily="2" charset="2"/>
              <a:buChar char="Ø"/>
            </a:pPr>
            <a:r>
              <a:rPr lang="en-US" sz="2400" dirty="0"/>
              <a:t>Best Deal</a:t>
            </a:r>
          </a:p>
          <a:p>
            <a:pPr>
              <a:buFont typeface="Wingdings" panose="05000000000000000000" pitchFamily="2" charset="2"/>
              <a:buChar char="Ø"/>
            </a:pPr>
            <a:r>
              <a:rPr lang="en-US" sz="2400" dirty="0"/>
              <a:t>Social</a:t>
            </a:r>
          </a:p>
          <a:p>
            <a:pPr>
              <a:buFont typeface="Wingdings" panose="05000000000000000000" pitchFamily="2" charset="2"/>
              <a:buChar char="Ø"/>
            </a:pPr>
            <a:r>
              <a:rPr lang="en-US" sz="2400" dirty="0"/>
              <a:t>Adventure</a:t>
            </a:r>
          </a:p>
          <a:p>
            <a:pPr marL="0" indent="0">
              <a:buNone/>
            </a:pPr>
            <a:endParaRPr lang="en-IN" sz="3200" dirty="0"/>
          </a:p>
        </p:txBody>
      </p:sp>
    </p:spTree>
    <p:extLst>
      <p:ext uri="{BB962C8B-B14F-4D97-AF65-F5344CB8AC3E}">
        <p14:creationId xmlns:p14="http://schemas.microsoft.com/office/powerpoint/2010/main" val="56834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A5196-3973-4B2F-ACDF-7084030B95C9}"/>
              </a:ext>
            </a:extLst>
          </p:cNvPr>
          <p:cNvSpPr>
            <a:spLocks noGrp="1"/>
          </p:cNvSpPr>
          <p:nvPr>
            <p:ph idx="1"/>
          </p:nvPr>
        </p:nvSpPr>
        <p:spPr>
          <a:xfrm>
            <a:off x="470517" y="138867"/>
            <a:ext cx="10643586" cy="6350709"/>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Part of the survey is about whether the </a:t>
            </a:r>
            <a:r>
              <a:rPr lang="en-US" dirty="0" err="1"/>
              <a:t>respondants</a:t>
            </a:r>
            <a:r>
              <a:rPr lang="en-US" dirty="0"/>
              <a:t> agree or disagree about certain factors .These questions(columns  18 to 47) can be classified into Utilitarian and Hedonistic values. Further subdivision of these values can be done as shown in the below slides.</a:t>
            </a:r>
          </a:p>
          <a:p>
            <a:pPr marL="0" indent="0">
              <a:buNone/>
            </a:pPr>
            <a:endParaRPr lang="en-US" dirty="0"/>
          </a:p>
          <a:p>
            <a:pPr marL="0" indent="0">
              <a:buNone/>
            </a:pPr>
            <a:r>
              <a:rPr lang="en-US" dirty="0"/>
              <a:t>Data Analysis of these columns is done </a:t>
            </a:r>
            <a:endParaRPr lang="en-IN" dirty="0"/>
          </a:p>
        </p:txBody>
      </p:sp>
    </p:spTree>
    <p:extLst>
      <p:ext uri="{BB962C8B-B14F-4D97-AF65-F5344CB8AC3E}">
        <p14:creationId xmlns:p14="http://schemas.microsoft.com/office/powerpoint/2010/main" val="218424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0ACF7-52D4-4CE4-8F23-955A44BC488F}"/>
              </a:ext>
            </a:extLst>
          </p:cNvPr>
          <p:cNvSpPr>
            <a:spLocks noGrp="1"/>
          </p:cNvSpPr>
          <p:nvPr>
            <p:ph idx="1"/>
          </p:nvPr>
        </p:nvSpPr>
        <p:spPr>
          <a:xfrm>
            <a:off x="523783" y="142043"/>
            <a:ext cx="10830017" cy="6034920"/>
          </a:xfrm>
        </p:spPr>
        <p:txBody>
          <a:bodyPr/>
          <a:lstStyle/>
          <a:p>
            <a:pPr marL="0" indent="0">
              <a:buNone/>
            </a:pPr>
            <a:r>
              <a:rPr lang="en-US" dirty="0"/>
              <a:t>Utilitarian Values</a:t>
            </a:r>
          </a:p>
          <a:p>
            <a:pPr marL="0" indent="0">
              <a:buNone/>
            </a:pPr>
            <a:endParaRPr lang="en-IN" dirty="0"/>
          </a:p>
        </p:txBody>
      </p:sp>
      <p:graphicFrame>
        <p:nvGraphicFramePr>
          <p:cNvPr id="4" name="Table 4">
            <a:extLst>
              <a:ext uri="{FF2B5EF4-FFF2-40B4-BE49-F238E27FC236}">
                <a16:creationId xmlns:a16="http://schemas.microsoft.com/office/drawing/2014/main" id="{5C7F95E7-C6E4-4438-A278-26BA7C33EDBC}"/>
              </a:ext>
            </a:extLst>
          </p:cNvPr>
          <p:cNvGraphicFramePr>
            <a:graphicFrameLocks noGrp="1"/>
          </p:cNvGraphicFramePr>
          <p:nvPr>
            <p:extLst>
              <p:ext uri="{D42A27DB-BD31-4B8C-83A1-F6EECF244321}">
                <p14:modId xmlns:p14="http://schemas.microsoft.com/office/powerpoint/2010/main" val="1174512941"/>
              </p:ext>
            </p:extLst>
          </p:nvPr>
        </p:nvGraphicFramePr>
        <p:xfrm>
          <a:off x="389876" y="609026"/>
          <a:ext cx="10963924" cy="6248974"/>
        </p:xfrm>
        <a:graphic>
          <a:graphicData uri="http://schemas.openxmlformats.org/drawingml/2006/table">
            <a:tbl>
              <a:tblPr firstRow="1" bandRow="1">
                <a:tableStyleId>{5C22544A-7EE6-4342-B048-85BDC9FD1C3A}</a:tableStyleId>
              </a:tblPr>
              <a:tblGrid>
                <a:gridCol w="2740981">
                  <a:extLst>
                    <a:ext uri="{9D8B030D-6E8A-4147-A177-3AD203B41FA5}">
                      <a16:colId xmlns:a16="http://schemas.microsoft.com/office/drawing/2014/main" val="1332472410"/>
                    </a:ext>
                  </a:extLst>
                </a:gridCol>
                <a:gridCol w="2740981">
                  <a:extLst>
                    <a:ext uri="{9D8B030D-6E8A-4147-A177-3AD203B41FA5}">
                      <a16:colId xmlns:a16="http://schemas.microsoft.com/office/drawing/2014/main" val="1151979514"/>
                    </a:ext>
                  </a:extLst>
                </a:gridCol>
                <a:gridCol w="2740981">
                  <a:extLst>
                    <a:ext uri="{9D8B030D-6E8A-4147-A177-3AD203B41FA5}">
                      <a16:colId xmlns:a16="http://schemas.microsoft.com/office/drawing/2014/main" val="2688804100"/>
                    </a:ext>
                  </a:extLst>
                </a:gridCol>
                <a:gridCol w="2740981">
                  <a:extLst>
                    <a:ext uri="{9D8B030D-6E8A-4147-A177-3AD203B41FA5}">
                      <a16:colId xmlns:a16="http://schemas.microsoft.com/office/drawing/2014/main" val="253889145"/>
                    </a:ext>
                  </a:extLst>
                </a:gridCol>
              </a:tblGrid>
              <a:tr h="587314">
                <a:tc>
                  <a:txBody>
                    <a:bodyPr/>
                    <a:lstStyle/>
                    <a:p>
                      <a:r>
                        <a:rPr lang="en-US" dirty="0"/>
                        <a:t>Product Offerings</a:t>
                      </a:r>
                      <a:endParaRPr lang="en-IN" dirty="0"/>
                    </a:p>
                  </a:txBody>
                  <a:tcPr/>
                </a:tc>
                <a:tc>
                  <a:txBody>
                    <a:bodyPr/>
                    <a:lstStyle/>
                    <a:p>
                      <a:r>
                        <a:rPr lang="en-US" dirty="0"/>
                        <a:t>Convenience</a:t>
                      </a:r>
                      <a:endParaRPr lang="en-IN" dirty="0"/>
                    </a:p>
                  </a:txBody>
                  <a:tcPr/>
                </a:tc>
                <a:tc>
                  <a:txBody>
                    <a:bodyPr/>
                    <a:lstStyle/>
                    <a:p>
                      <a:r>
                        <a:rPr lang="en-US" dirty="0"/>
                        <a:t>Product Information</a:t>
                      </a:r>
                      <a:endParaRPr lang="en-IN" dirty="0"/>
                    </a:p>
                  </a:txBody>
                  <a:tcPr/>
                </a:tc>
                <a:tc>
                  <a:txBody>
                    <a:bodyPr/>
                    <a:lstStyle/>
                    <a:p>
                      <a:r>
                        <a:rPr lang="en-US" dirty="0"/>
                        <a:t>Monetary Savings</a:t>
                      </a:r>
                      <a:endParaRPr lang="en-IN" dirty="0"/>
                    </a:p>
                  </a:txBody>
                  <a:tcPr/>
                </a:tc>
                <a:extLst>
                  <a:ext uri="{0D108BD9-81ED-4DB2-BD59-A6C34878D82A}">
                    <a16:rowId xmlns:a16="http://schemas.microsoft.com/office/drawing/2014/main" val="2840706874"/>
                  </a:ext>
                </a:extLst>
              </a:tr>
              <a:tr h="340269">
                <a:tc>
                  <a:txBody>
                    <a:bodyPr/>
                    <a:lstStyle/>
                    <a:p>
                      <a:pPr algn="l" fontAlgn="b"/>
                      <a:r>
                        <a:rPr lang="en-US" sz="11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Offering a wide variety of listed product in several category</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The content on the website must be easy to read and understand</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Information on similar product to the one highlighted  is important for product comparison</a:t>
                      </a:r>
                    </a:p>
                  </a:txBody>
                  <a:tcPr marL="7620" marR="7620" marT="7620" marB="0" anchor="b"/>
                </a:tc>
                <a:tc>
                  <a:txBody>
                    <a:bodyPr/>
                    <a:lstStyle/>
                    <a:p>
                      <a:pPr algn="l" fontAlgn="b"/>
                      <a:r>
                        <a:rPr lang="en-IN" sz="1600" b="0" i="0" u="none" strike="noStrike" dirty="0">
                          <a:solidFill>
                            <a:srgbClr val="000000"/>
                          </a:solidFill>
                          <a:effectLst/>
                          <a:latin typeface="Calibri" panose="020F0502020204030204" pitchFamily="34" charset="0"/>
                        </a:rPr>
                        <a:t>Monetary savings</a:t>
                      </a:r>
                    </a:p>
                  </a:txBody>
                  <a:tcPr marL="7620" marR="7620" marT="7620" marB="0" anchor="b"/>
                </a:tc>
                <a:extLst>
                  <a:ext uri="{0D108BD9-81ED-4DB2-BD59-A6C34878D82A}">
                    <a16:rowId xmlns:a16="http://schemas.microsoft.com/office/drawing/2014/main" val="3215708399"/>
                  </a:ext>
                </a:extLst>
              </a:tr>
              <a:tr h="340269">
                <a:tc>
                  <a:txBody>
                    <a:bodyPr/>
                    <a:lstStyle/>
                    <a:p>
                      <a:endParaRPr lang="en-IN"/>
                    </a:p>
                  </a:txBody>
                  <a:tcPr/>
                </a:tc>
                <a:tc>
                  <a:txBody>
                    <a:bodyPr/>
                    <a:lstStyle/>
                    <a:p>
                      <a:pPr algn="l" fontAlgn="b"/>
                      <a:r>
                        <a:rPr lang="en-US" sz="1600" b="0" i="0" u="none" strike="noStrike">
                          <a:solidFill>
                            <a:srgbClr val="000000"/>
                          </a:solidFill>
                          <a:effectLst/>
                          <a:latin typeface="Calibri" panose="020F0502020204030204" pitchFamily="34" charset="0"/>
                        </a:rPr>
                        <a:t>Ease of navigation in website</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Complete information on listed seller and product being offered is important for purchase decision.</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Getting value for money spent</a:t>
                      </a:r>
                    </a:p>
                  </a:txBody>
                  <a:tcPr marL="7620" marR="7620" marT="7620" marB="0" anchor="b"/>
                </a:tc>
                <a:extLst>
                  <a:ext uri="{0D108BD9-81ED-4DB2-BD59-A6C34878D82A}">
                    <a16:rowId xmlns:a16="http://schemas.microsoft.com/office/drawing/2014/main" val="4276966208"/>
                  </a:ext>
                </a:extLst>
              </a:tr>
              <a:tr h="340269">
                <a:tc>
                  <a:txBody>
                    <a:bodyPr/>
                    <a:lstStyle/>
                    <a:p>
                      <a:endParaRPr lang="en-IN"/>
                    </a:p>
                  </a:txBody>
                  <a:tcPr/>
                </a:tc>
                <a:tc>
                  <a:txBody>
                    <a:bodyPr/>
                    <a:lstStyle/>
                    <a:p>
                      <a:pPr algn="l" fontAlgn="b"/>
                      <a:r>
                        <a:rPr lang="en-IN" sz="1600" b="0" i="0" u="none" strike="noStrike">
                          <a:solidFill>
                            <a:srgbClr val="000000"/>
                          </a:solidFill>
                          <a:effectLst/>
                          <a:latin typeface="Calibri" panose="020F0502020204030204" pitchFamily="34" charset="0"/>
                        </a:rPr>
                        <a:t>Loading and processing speed</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All relevant information on listed products must be stated clearly</a:t>
                      </a:r>
                    </a:p>
                  </a:txBody>
                  <a:tcPr marL="7620" marR="7620" marT="7620" marB="0" anchor="b"/>
                </a:tc>
                <a:tc>
                  <a:txBody>
                    <a:bodyPr/>
                    <a:lstStyle/>
                    <a:p>
                      <a:endParaRPr lang="en-IN"/>
                    </a:p>
                  </a:txBody>
                  <a:tcPr/>
                </a:tc>
                <a:extLst>
                  <a:ext uri="{0D108BD9-81ED-4DB2-BD59-A6C34878D82A}">
                    <a16:rowId xmlns:a16="http://schemas.microsoft.com/office/drawing/2014/main" val="2712740922"/>
                  </a:ext>
                </a:extLst>
              </a:tr>
              <a:tr h="340269">
                <a:tc>
                  <a:txBody>
                    <a:bodyPr/>
                    <a:lstStyle/>
                    <a:p>
                      <a:endParaRPr lang="en-IN"/>
                    </a:p>
                  </a:txBody>
                  <a:tcPr/>
                </a:tc>
                <a:tc>
                  <a:txBody>
                    <a:bodyPr/>
                    <a:lstStyle/>
                    <a:p>
                      <a:pPr algn="l" fontAlgn="b"/>
                      <a:r>
                        <a:rPr lang="en-US" sz="1600" b="0" i="0" u="none" strike="noStrike">
                          <a:solidFill>
                            <a:srgbClr val="000000"/>
                          </a:solidFill>
                          <a:effectLst/>
                          <a:latin typeface="Calibri" panose="020F0502020204030204" pitchFamily="34" charset="0"/>
                        </a:rPr>
                        <a:t>User friendly Interface of the website</a:t>
                      </a:r>
                    </a:p>
                  </a:txBody>
                  <a:tcPr marL="7620" marR="7620" marT="7620" marB="0" anchor="b"/>
                </a:tc>
                <a:tc>
                  <a:txBody>
                    <a:bodyPr/>
                    <a:lstStyle/>
                    <a:p>
                      <a:pPr algn="l" fontAlgn="b"/>
                      <a:r>
                        <a:rPr lang="en-US" sz="1600" b="0" i="0" u="none" strike="noStrike" dirty="0">
                          <a:solidFill>
                            <a:srgbClr val="000000"/>
                          </a:solidFill>
                          <a:effectLst/>
                          <a:latin typeface="Calibri" panose="020F0502020204030204" pitchFamily="34" charset="0"/>
                        </a:rPr>
                        <a:t>Provision of complete and relevant product information</a:t>
                      </a:r>
                    </a:p>
                  </a:txBody>
                  <a:tcPr marL="7620" marR="7620" marT="7620" marB="0" anchor="b"/>
                </a:tc>
                <a:tc>
                  <a:txBody>
                    <a:bodyPr/>
                    <a:lstStyle/>
                    <a:p>
                      <a:endParaRPr lang="en-IN"/>
                    </a:p>
                  </a:txBody>
                  <a:tcPr/>
                </a:tc>
                <a:extLst>
                  <a:ext uri="{0D108BD9-81ED-4DB2-BD59-A6C34878D82A}">
                    <a16:rowId xmlns:a16="http://schemas.microsoft.com/office/drawing/2014/main" val="488713155"/>
                  </a:ext>
                </a:extLst>
              </a:tr>
              <a:tr h="340269">
                <a:tc>
                  <a:txBody>
                    <a:bodyPr/>
                    <a:lstStyle/>
                    <a:p>
                      <a:endParaRPr lang="en-IN"/>
                    </a:p>
                  </a:txBody>
                  <a:tcPr/>
                </a:tc>
                <a:tc>
                  <a:txBody>
                    <a:bodyPr/>
                    <a:lstStyle/>
                    <a:p>
                      <a:pPr algn="l" fontAlgn="b"/>
                      <a:r>
                        <a:rPr lang="en-IN" sz="1600" b="0" i="0" u="none" strike="noStrike">
                          <a:solidFill>
                            <a:srgbClr val="000000"/>
                          </a:solidFill>
                          <a:effectLst/>
                          <a:latin typeface="Calibri" panose="020F0502020204030204" pitchFamily="34" charset="0"/>
                        </a:rPr>
                        <a:t>Convenient Payment methods</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631637574"/>
                  </a:ext>
                </a:extLst>
              </a:tr>
              <a:tr h="340269">
                <a:tc>
                  <a:txBody>
                    <a:bodyPr/>
                    <a:lstStyle/>
                    <a:p>
                      <a:endParaRPr lang="en-IN"/>
                    </a:p>
                  </a:txBody>
                  <a:tcPr/>
                </a:tc>
                <a:tc>
                  <a:txBody>
                    <a:bodyPr/>
                    <a:lstStyle/>
                    <a:p>
                      <a:pPr algn="l" fontAlgn="b"/>
                      <a:r>
                        <a:rPr lang="en-US" sz="1600" b="0" i="0" u="none" strike="noStrike">
                          <a:solidFill>
                            <a:srgbClr val="000000"/>
                          </a:solidFill>
                          <a:effectLst/>
                          <a:latin typeface="Calibri" panose="020F0502020204030204" pitchFamily="34" charset="0"/>
                        </a:rPr>
                        <a:t>The Convenience of patronizing the online retailer</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377323428"/>
                  </a:ext>
                </a:extLst>
              </a:tr>
              <a:tr h="340269">
                <a:tc>
                  <a:txBody>
                    <a:bodyPr/>
                    <a:lstStyle/>
                    <a:p>
                      <a:endParaRPr lang="en-IN"/>
                    </a:p>
                  </a:txBody>
                  <a:tcPr/>
                </a:tc>
                <a:tc>
                  <a:txBody>
                    <a:bodyPr/>
                    <a:lstStyle/>
                    <a:p>
                      <a:pPr algn="l" fontAlgn="b"/>
                      <a:r>
                        <a:rPr lang="en-US" sz="1600" b="0" i="0" u="none" strike="noStrike">
                          <a:solidFill>
                            <a:srgbClr val="000000"/>
                          </a:solidFill>
                          <a:effectLst/>
                          <a:latin typeface="Calibri" panose="020F0502020204030204" pitchFamily="34" charset="0"/>
                        </a:rPr>
                        <a:t>Shopping online is convenient and flexible</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2547247081"/>
                  </a:ext>
                </a:extLst>
              </a:tr>
              <a:tr h="340269">
                <a:tc>
                  <a:txBody>
                    <a:bodyPr/>
                    <a:lstStyle/>
                    <a:p>
                      <a:endParaRPr lang="en-IN"/>
                    </a:p>
                  </a:txBody>
                  <a:tcPr/>
                </a:tc>
                <a:tc>
                  <a:txBody>
                    <a:bodyPr/>
                    <a:lstStyle/>
                    <a:p>
                      <a:pPr algn="l" fontAlgn="b"/>
                      <a:r>
                        <a:rPr lang="en-US" sz="1600" b="0" i="0" u="none" strike="noStrike" dirty="0">
                          <a:solidFill>
                            <a:srgbClr val="000000"/>
                          </a:solidFill>
                          <a:effectLst/>
                          <a:latin typeface="Calibri" panose="020F0502020204030204" pitchFamily="34" charset="0"/>
                        </a:rPr>
                        <a:t>Return and replacement policy of the e-tailer is important for purchase decision</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208714332"/>
                  </a:ext>
                </a:extLst>
              </a:tr>
              <a:tr h="34026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18061351"/>
                  </a:ext>
                </a:extLst>
              </a:tr>
            </a:tbl>
          </a:graphicData>
        </a:graphic>
      </p:graphicFrame>
    </p:spTree>
    <p:extLst>
      <p:ext uri="{BB962C8B-B14F-4D97-AF65-F5344CB8AC3E}">
        <p14:creationId xmlns:p14="http://schemas.microsoft.com/office/powerpoint/2010/main" val="43035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23B2A-E7E6-4668-8204-660CBCE64690}"/>
              </a:ext>
            </a:extLst>
          </p:cNvPr>
          <p:cNvSpPr>
            <a:spLocks noGrp="1"/>
          </p:cNvSpPr>
          <p:nvPr>
            <p:ph idx="1"/>
          </p:nvPr>
        </p:nvSpPr>
        <p:spPr>
          <a:xfrm>
            <a:off x="284084" y="213064"/>
            <a:ext cx="11069715" cy="6418555"/>
          </a:xfrm>
        </p:spPr>
        <p:txBody>
          <a:bodyPr/>
          <a:lstStyle/>
          <a:p>
            <a:pPr marL="0" indent="0">
              <a:buNone/>
            </a:pPr>
            <a:r>
              <a:rPr lang="en-US" dirty="0"/>
              <a:t>Hedonistic Values</a:t>
            </a:r>
          </a:p>
          <a:p>
            <a:pPr marL="0" indent="0">
              <a:buNone/>
            </a:pPr>
            <a:endParaRPr lang="en-IN" dirty="0"/>
          </a:p>
        </p:txBody>
      </p:sp>
      <p:graphicFrame>
        <p:nvGraphicFramePr>
          <p:cNvPr id="4" name="Table 4">
            <a:extLst>
              <a:ext uri="{FF2B5EF4-FFF2-40B4-BE49-F238E27FC236}">
                <a16:creationId xmlns:a16="http://schemas.microsoft.com/office/drawing/2014/main" id="{A9272D9C-1C68-499C-8571-40DBEC6F3F17}"/>
              </a:ext>
            </a:extLst>
          </p:cNvPr>
          <p:cNvGraphicFramePr>
            <a:graphicFrameLocks noGrp="1"/>
          </p:cNvGraphicFramePr>
          <p:nvPr>
            <p:extLst>
              <p:ext uri="{D42A27DB-BD31-4B8C-83A1-F6EECF244321}">
                <p14:modId xmlns:p14="http://schemas.microsoft.com/office/powerpoint/2010/main" val="1006619306"/>
              </p:ext>
            </p:extLst>
          </p:nvPr>
        </p:nvGraphicFramePr>
        <p:xfrm>
          <a:off x="497151" y="541538"/>
          <a:ext cx="10856650" cy="6829228"/>
        </p:xfrm>
        <a:graphic>
          <a:graphicData uri="http://schemas.openxmlformats.org/drawingml/2006/table">
            <a:tbl>
              <a:tblPr firstRow="1" bandRow="1">
                <a:tableStyleId>{5C22544A-7EE6-4342-B048-85BDC9FD1C3A}</a:tableStyleId>
              </a:tblPr>
              <a:tblGrid>
                <a:gridCol w="2171330">
                  <a:extLst>
                    <a:ext uri="{9D8B030D-6E8A-4147-A177-3AD203B41FA5}">
                      <a16:colId xmlns:a16="http://schemas.microsoft.com/office/drawing/2014/main" val="3587418904"/>
                    </a:ext>
                  </a:extLst>
                </a:gridCol>
                <a:gridCol w="2171330">
                  <a:extLst>
                    <a:ext uri="{9D8B030D-6E8A-4147-A177-3AD203B41FA5}">
                      <a16:colId xmlns:a16="http://schemas.microsoft.com/office/drawing/2014/main" val="1797276209"/>
                    </a:ext>
                  </a:extLst>
                </a:gridCol>
                <a:gridCol w="2171330">
                  <a:extLst>
                    <a:ext uri="{9D8B030D-6E8A-4147-A177-3AD203B41FA5}">
                      <a16:colId xmlns:a16="http://schemas.microsoft.com/office/drawing/2014/main" val="725659083"/>
                    </a:ext>
                  </a:extLst>
                </a:gridCol>
                <a:gridCol w="2171330">
                  <a:extLst>
                    <a:ext uri="{9D8B030D-6E8A-4147-A177-3AD203B41FA5}">
                      <a16:colId xmlns:a16="http://schemas.microsoft.com/office/drawing/2014/main" val="346340273"/>
                    </a:ext>
                  </a:extLst>
                </a:gridCol>
                <a:gridCol w="2171330">
                  <a:extLst>
                    <a:ext uri="{9D8B030D-6E8A-4147-A177-3AD203B41FA5}">
                      <a16:colId xmlns:a16="http://schemas.microsoft.com/office/drawing/2014/main" val="147604721"/>
                    </a:ext>
                  </a:extLst>
                </a:gridCol>
              </a:tblGrid>
              <a:tr h="607137">
                <a:tc>
                  <a:txBody>
                    <a:bodyPr/>
                    <a:lstStyle/>
                    <a:p>
                      <a:r>
                        <a:rPr lang="en-US" dirty="0"/>
                        <a:t>Gratification</a:t>
                      </a:r>
                      <a:endParaRPr lang="en-IN" dirty="0"/>
                    </a:p>
                  </a:txBody>
                  <a:tcPr/>
                </a:tc>
                <a:tc>
                  <a:txBody>
                    <a:bodyPr/>
                    <a:lstStyle/>
                    <a:p>
                      <a:r>
                        <a:rPr lang="en-US" dirty="0"/>
                        <a:t>Role</a:t>
                      </a:r>
                      <a:endParaRPr lang="en-IN" dirty="0"/>
                    </a:p>
                  </a:txBody>
                  <a:tcPr/>
                </a:tc>
                <a:tc>
                  <a:txBody>
                    <a:bodyPr/>
                    <a:lstStyle/>
                    <a:p>
                      <a:r>
                        <a:rPr lang="en-US" dirty="0"/>
                        <a:t>Best Deal</a:t>
                      </a:r>
                      <a:endParaRPr lang="en-IN" dirty="0"/>
                    </a:p>
                  </a:txBody>
                  <a:tcPr/>
                </a:tc>
                <a:tc>
                  <a:txBody>
                    <a:bodyPr/>
                    <a:lstStyle/>
                    <a:p>
                      <a:r>
                        <a:rPr lang="en-US" dirty="0"/>
                        <a:t>Social</a:t>
                      </a:r>
                      <a:endParaRPr lang="en-IN" dirty="0"/>
                    </a:p>
                  </a:txBody>
                  <a:tcPr/>
                </a:tc>
                <a:tc>
                  <a:txBody>
                    <a:bodyPr/>
                    <a:lstStyle/>
                    <a:p>
                      <a:r>
                        <a:rPr lang="en-US" dirty="0"/>
                        <a:t>Adventure</a:t>
                      </a:r>
                      <a:endParaRPr lang="en-IN" dirty="0"/>
                    </a:p>
                  </a:txBody>
                  <a:tcPr/>
                </a:tc>
                <a:extLst>
                  <a:ext uri="{0D108BD9-81ED-4DB2-BD59-A6C34878D82A}">
                    <a16:rowId xmlns:a16="http://schemas.microsoft.com/office/drawing/2014/main" val="2410325088"/>
                  </a:ext>
                </a:extLst>
              </a:tr>
              <a:tr h="607137">
                <a:tc>
                  <a:txBody>
                    <a:bodyPr/>
                    <a:lstStyle/>
                    <a:p>
                      <a:pPr algn="l" fontAlgn="b"/>
                      <a:r>
                        <a:rPr lang="en-US" sz="1200" b="0" i="0" u="none" strike="noStrike" dirty="0">
                          <a:solidFill>
                            <a:srgbClr val="000000"/>
                          </a:solidFill>
                          <a:effectLst/>
                          <a:latin typeface="Calibri" panose="020F0502020204030204" pitchFamily="34" charset="0"/>
                        </a:rPr>
                        <a:t>Trust that the online retail store will fulfill its part of the transaction at the stipulated time</a:t>
                      </a:r>
                    </a:p>
                  </a:txBody>
                  <a:tcPr marL="7620" marR="7620" marT="7620" marB="0" anchor="b"/>
                </a:tc>
                <a:tc>
                  <a:txBody>
                    <a:bodyPr/>
                    <a:lstStyle/>
                    <a:p>
                      <a:pPr algn="l" fontAlgn="b"/>
                      <a:r>
                        <a:rPr lang="en-US" sz="1200" b="0" i="0" u="none" strike="noStrike" dirty="0">
                          <a:solidFill>
                            <a:srgbClr val="000000"/>
                          </a:solidFill>
                          <a:effectLst/>
                          <a:latin typeface="Calibri" panose="020F0502020204030204" pitchFamily="34" charset="0"/>
                        </a:rPr>
                        <a:t>Shopping on the website helps you fulfill certain roles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 Online shopping gives monetary benefit and discounts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Shopping on your preferred e-tailer enhances your social status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Shopping on the website gives you the sense of adventure</a:t>
                      </a:r>
                    </a:p>
                  </a:txBody>
                  <a:tcPr marL="7620" marR="7620" marT="7620" marB="0" anchor="b"/>
                </a:tc>
                <a:extLst>
                  <a:ext uri="{0D108BD9-81ED-4DB2-BD59-A6C34878D82A}">
                    <a16:rowId xmlns:a16="http://schemas.microsoft.com/office/drawing/2014/main" val="2576870304"/>
                  </a:ext>
                </a:extLst>
              </a:tr>
              <a:tr h="607137">
                <a:tc>
                  <a:txBody>
                    <a:bodyPr/>
                    <a:lstStyle/>
                    <a:p>
                      <a:pPr algn="l" fontAlgn="b"/>
                      <a:r>
                        <a:rPr lang="en-US" sz="1200" b="0" i="0" u="none" strike="noStrike">
                          <a:solidFill>
                            <a:srgbClr val="000000"/>
                          </a:solidFill>
                          <a:effectLst/>
                          <a:latin typeface="Calibri" panose="020F0502020204030204" pitchFamily="34" charset="0"/>
                        </a:rPr>
                        <a:t>Empathy (readiness to assist with queries) towards the customers</a:t>
                      </a:r>
                    </a:p>
                  </a:txBody>
                  <a:tcPr marL="7620" marR="7620" marT="7620" marB="0" anchor="b"/>
                </a:tc>
                <a:tc>
                  <a:txBody>
                    <a:bodyPr/>
                    <a:lstStyle/>
                    <a:p>
                      <a:endParaRPr lang="en-IN"/>
                    </a:p>
                  </a:txBody>
                  <a:tcPr/>
                </a:tc>
                <a:tc>
                  <a:txBody>
                    <a:bodyPr/>
                    <a:lstStyle/>
                    <a:p>
                      <a:pPr algn="l" fontAlgn="b"/>
                      <a:r>
                        <a:rPr lang="en-US" sz="1100" b="0" i="0" u="none" strike="noStrike" dirty="0">
                          <a:solidFill>
                            <a:srgbClr val="000000"/>
                          </a:solidFill>
                          <a:effectLst/>
                          <a:latin typeface="Calibri" panose="020F0502020204030204" pitchFamily="34" charset="0"/>
                        </a:rPr>
                        <a:t>Return and replacement policy of the e-tailer is important for purchase decision</a:t>
                      </a:r>
                    </a:p>
                  </a:txBody>
                  <a:tcPr marL="7620" marR="7620" marT="7620" marB="0" anchor="b"/>
                </a:tc>
                <a:tc>
                  <a:txBody>
                    <a:bodyPr/>
                    <a:lstStyle/>
                    <a:p>
                      <a:endParaRPr lang="en-IN"/>
                    </a:p>
                  </a:txBody>
                  <a:tcPr/>
                </a:tc>
                <a:tc>
                  <a:txBody>
                    <a:bodyPr/>
                    <a:lstStyle/>
                    <a:p>
                      <a:endParaRPr lang="en-IN"/>
                    </a:p>
                  </a:txBody>
                  <a:tcPr/>
                </a:tc>
                <a:extLst>
                  <a:ext uri="{0D108BD9-81ED-4DB2-BD59-A6C34878D82A}">
                    <a16:rowId xmlns:a16="http://schemas.microsoft.com/office/drawing/2014/main" val="2310584811"/>
                  </a:ext>
                </a:extLst>
              </a:tr>
              <a:tr h="607137">
                <a:tc>
                  <a:txBody>
                    <a:bodyPr/>
                    <a:lstStyle/>
                    <a:p>
                      <a:pPr algn="l" fontAlgn="b"/>
                      <a:r>
                        <a:rPr lang="en-US" sz="1200" b="0" i="0" u="none" strike="noStrike">
                          <a:solidFill>
                            <a:srgbClr val="000000"/>
                          </a:solidFill>
                          <a:effectLst/>
                          <a:latin typeface="Calibri" panose="020F0502020204030204" pitchFamily="34" charset="0"/>
                        </a:rPr>
                        <a:t>Being able to guarantee the privacy of the customer</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15056132"/>
                  </a:ext>
                </a:extLst>
              </a:tr>
              <a:tr h="757858">
                <a:tc>
                  <a:txBody>
                    <a:bodyPr/>
                    <a:lstStyle/>
                    <a:p>
                      <a:pPr algn="l" fontAlgn="b"/>
                      <a:r>
                        <a:rPr lang="en-US" sz="1200" b="0" i="0" u="none" strike="noStrike">
                          <a:solidFill>
                            <a:srgbClr val="000000"/>
                          </a:solidFill>
                          <a:effectLst/>
                          <a:latin typeface="Calibri" panose="020F0502020204030204" pitchFamily="34" charset="0"/>
                        </a:rPr>
                        <a:t> Responsiveness, availability of several communication channels (email, online rep, twitter, phone etc.)</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02366618"/>
                  </a:ext>
                </a:extLst>
              </a:tr>
              <a:tr h="607137">
                <a:tc>
                  <a:txBody>
                    <a:bodyPr/>
                    <a:lstStyle/>
                    <a:p>
                      <a:pPr algn="l" fontAlgn="b"/>
                      <a:r>
                        <a:rPr lang="en-US" sz="1200" b="0" i="0" u="none" strike="noStrike">
                          <a:solidFill>
                            <a:srgbClr val="000000"/>
                          </a:solidFill>
                          <a:effectLst/>
                          <a:latin typeface="Calibri" panose="020F0502020204030204" pitchFamily="34" charset="0"/>
                        </a:rPr>
                        <a:t>Enjoyment is derived from shopping online</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20807529"/>
                  </a:ext>
                </a:extLst>
              </a:tr>
              <a:tr h="607137">
                <a:tc>
                  <a:txBody>
                    <a:bodyPr/>
                    <a:lstStyle/>
                    <a:p>
                      <a:pPr algn="l" fontAlgn="b"/>
                      <a:r>
                        <a:rPr lang="en-US" sz="1200" b="0" i="0" u="none" strike="noStrike">
                          <a:solidFill>
                            <a:srgbClr val="000000"/>
                          </a:solidFill>
                          <a:effectLst/>
                          <a:latin typeface="Calibri" panose="020F0502020204030204" pitchFamily="34" charset="0"/>
                        </a:rPr>
                        <a:t>User derive satisfaction while shopping on a good quality website or application</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28128711"/>
                  </a:ext>
                </a:extLst>
              </a:tr>
              <a:tr h="607137">
                <a:tc>
                  <a:txBody>
                    <a:bodyPr/>
                    <a:lstStyle/>
                    <a:p>
                      <a:pPr algn="l" fontAlgn="b"/>
                      <a:r>
                        <a:rPr lang="en-US" sz="1200" b="0" i="0" u="none" strike="noStrike">
                          <a:solidFill>
                            <a:srgbClr val="000000"/>
                          </a:solidFill>
                          <a:effectLst/>
                          <a:latin typeface="Calibri" panose="020F0502020204030204" pitchFamily="34" charset="0"/>
                        </a:rPr>
                        <a:t>Net Benefit derived from shopping online can lead to users satisfaction</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87690814"/>
                  </a:ext>
                </a:extLst>
              </a:tr>
              <a:tr h="607137">
                <a:tc>
                  <a:txBody>
                    <a:bodyPr/>
                    <a:lstStyle/>
                    <a:p>
                      <a:pPr algn="l" fontAlgn="b"/>
                      <a:r>
                        <a:rPr lang="en-US" sz="1200" b="0" i="0" u="none" strike="noStrike">
                          <a:solidFill>
                            <a:srgbClr val="000000"/>
                          </a:solidFill>
                          <a:effectLst/>
                          <a:latin typeface="Calibri" panose="020F0502020204030204" pitchFamily="34" charset="0"/>
                        </a:rPr>
                        <a:t>You feel gratification shopping on your favorite e-tailer</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1393817"/>
                  </a:ext>
                </a:extLst>
              </a:tr>
              <a:tr h="607137">
                <a:tc>
                  <a:txBody>
                    <a:bodyPr/>
                    <a:lstStyle/>
                    <a:p>
                      <a:pPr algn="l" fontAlgn="b"/>
                      <a:r>
                        <a:rPr lang="en-US" sz="1200" b="0" i="0" u="none" strike="noStrike">
                          <a:solidFill>
                            <a:srgbClr val="000000"/>
                          </a:solidFill>
                          <a:effectLst/>
                          <a:latin typeface="Calibri" panose="020F0502020204030204" pitchFamily="34" charset="0"/>
                        </a:rPr>
                        <a:t> User satisfaction cannot exist without trust</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0389046"/>
                  </a:ext>
                </a:extLst>
              </a:tr>
              <a:tr h="607137">
                <a:tc>
                  <a:txBody>
                    <a:bodyPr/>
                    <a:lstStyle/>
                    <a:p>
                      <a:pPr algn="l" fontAlgn="b"/>
                      <a:r>
                        <a:rPr lang="en-US" sz="1200" b="0" i="0" u="none" strike="noStrike" dirty="0">
                          <a:solidFill>
                            <a:srgbClr val="000000"/>
                          </a:solidFill>
                          <a:effectLst/>
                          <a:latin typeface="Calibri" panose="020F0502020204030204" pitchFamily="34" charset="0"/>
                        </a:rPr>
                        <a:t>Displaying quality Information on the website improves satisfaction of customers</a:t>
                      </a:r>
                    </a:p>
                  </a:txBody>
                  <a:tcPr marL="7620" marR="7620" marT="7620" marB="0" anchor="b"/>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13350367"/>
                  </a:ext>
                </a:extLst>
              </a:tr>
            </a:tbl>
          </a:graphicData>
        </a:graphic>
      </p:graphicFrame>
    </p:spTree>
    <p:extLst>
      <p:ext uri="{BB962C8B-B14F-4D97-AF65-F5344CB8AC3E}">
        <p14:creationId xmlns:p14="http://schemas.microsoft.com/office/powerpoint/2010/main" val="49824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353AC-74F4-45AF-895F-6924FBFE2189}"/>
              </a:ext>
            </a:extLst>
          </p:cNvPr>
          <p:cNvSpPr>
            <a:spLocks noGrp="1"/>
          </p:cNvSpPr>
          <p:nvPr>
            <p:ph idx="1"/>
          </p:nvPr>
        </p:nvSpPr>
        <p:spPr>
          <a:xfrm>
            <a:off x="541538" y="248575"/>
            <a:ext cx="10812262" cy="5928388"/>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Data Analysis of columns under convenience factors  indicates that  majority of the total respondents  strongly agree/ agree that the ecommerce websites should have these convenience values.</a:t>
            </a:r>
          </a:p>
          <a:p>
            <a:pPr marL="0" indent="0">
              <a:buNone/>
            </a:pPr>
            <a:endParaRPr lang="en-US" dirty="0"/>
          </a:p>
          <a:p>
            <a:pPr marL="0" indent="0">
              <a:buNone/>
            </a:pPr>
            <a:r>
              <a:rPr lang="en-US" dirty="0"/>
              <a:t>Data Analysis of columns under Product offerings and Product Information also indicated the same trend.</a:t>
            </a:r>
          </a:p>
          <a:p>
            <a:pPr marL="0" indent="0">
              <a:buNone/>
            </a:pPr>
            <a:endParaRPr lang="en-US" dirty="0"/>
          </a:p>
          <a:p>
            <a:pPr marL="0" indent="0">
              <a:buNone/>
            </a:pPr>
            <a:r>
              <a:rPr lang="en-US" dirty="0"/>
              <a:t>(</a:t>
            </a:r>
            <a:r>
              <a:rPr lang="en-US" dirty="0" err="1"/>
              <a:t>Visualisation</a:t>
            </a:r>
            <a:r>
              <a:rPr lang="en-US" dirty="0"/>
              <a:t> and </a:t>
            </a:r>
            <a:r>
              <a:rPr lang="en-US" dirty="0" err="1"/>
              <a:t>Pecentage</a:t>
            </a:r>
            <a:r>
              <a:rPr lang="en-US" dirty="0"/>
              <a:t> values can be found in the Jupiter Notebook)</a:t>
            </a:r>
          </a:p>
        </p:txBody>
      </p:sp>
    </p:spTree>
    <p:extLst>
      <p:ext uri="{BB962C8B-B14F-4D97-AF65-F5344CB8AC3E}">
        <p14:creationId xmlns:p14="http://schemas.microsoft.com/office/powerpoint/2010/main" val="331004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50FE1-7A85-4D42-B018-B3CB397438D5}"/>
              </a:ext>
            </a:extLst>
          </p:cNvPr>
          <p:cNvSpPr>
            <a:spLocks noGrp="1"/>
          </p:cNvSpPr>
          <p:nvPr>
            <p:ph idx="1"/>
          </p:nvPr>
        </p:nvSpPr>
        <p:spPr>
          <a:xfrm>
            <a:off x="630315" y="417250"/>
            <a:ext cx="10723485" cy="5759713"/>
          </a:xfrm>
        </p:spPr>
        <p:txBody>
          <a:bodyPr/>
          <a:lstStyle/>
          <a:p>
            <a:pPr marL="0" indent="0">
              <a:buNone/>
            </a:pPr>
            <a:r>
              <a:rPr lang="en-US" dirty="0"/>
              <a:t>Data Analysis of the columns under Monetary savings also indicate the importance of Monetary benefits achieved from the website</a:t>
            </a:r>
          </a:p>
          <a:p>
            <a:pPr marL="0" indent="0">
              <a:buNone/>
            </a:pPr>
            <a:endParaRPr lang="en-US" dirty="0"/>
          </a:p>
          <a:p>
            <a:pPr marL="0" indent="0">
              <a:buNone/>
            </a:pPr>
            <a:r>
              <a:rPr lang="en-US" dirty="0"/>
              <a:t>With respect to Gratification some of the columns like ‘Enjoyment is derived shopping </a:t>
            </a:r>
            <a:r>
              <a:rPr lang="en-US" dirty="0" err="1"/>
              <a:t>online’,’You</a:t>
            </a:r>
            <a:r>
              <a:rPr lang="en-US" dirty="0"/>
              <a:t> feel gratification shopping on your favorite e-tailer’ it is observed that more number of respondents were indifferent</a:t>
            </a:r>
          </a:p>
          <a:p>
            <a:pPr marL="0" indent="0">
              <a:buNone/>
            </a:pPr>
            <a:endParaRPr lang="en-US" dirty="0"/>
          </a:p>
          <a:p>
            <a:pPr marL="0" indent="0">
              <a:buNone/>
            </a:pPr>
            <a:r>
              <a:rPr lang="en-US" dirty="0"/>
              <a:t>With respect to Role there were very less no of respondents who strongly agreed that 'Shopping on the website helps you fulfill certain roles’. Majority of them were indifferent</a:t>
            </a:r>
            <a:endParaRPr lang="en-IN" dirty="0"/>
          </a:p>
        </p:txBody>
      </p:sp>
    </p:spTree>
    <p:extLst>
      <p:ext uri="{BB962C8B-B14F-4D97-AF65-F5344CB8AC3E}">
        <p14:creationId xmlns:p14="http://schemas.microsoft.com/office/powerpoint/2010/main" val="23742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23D25-9DD5-4817-B9C8-711DB57CA971}"/>
              </a:ext>
            </a:extLst>
          </p:cNvPr>
          <p:cNvSpPr>
            <a:spLocks noGrp="1"/>
          </p:cNvSpPr>
          <p:nvPr>
            <p:ph idx="1"/>
          </p:nvPr>
        </p:nvSpPr>
        <p:spPr>
          <a:xfrm>
            <a:off x="674703" y="319596"/>
            <a:ext cx="10679097" cy="5857367"/>
          </a:xfrm>
        </p:spPr>
        <p:txBody>
          <a:bodyPr/>
          <a:lstStyle/>
          <a:p>
            <a:pPr marL="0" indent="0">
              <a:buNone/>
            </a:pPr>
            <a:r>
              <a:rPr lang="en-US" dirty="0"/>
              <a:t>Majority of the respondents were indifferent to the opinion 'Shopping on your preferred e-tailer enhances your social status’ which comes under social factor.</a:t>
            </a:r>
          </a:p>
          <a:p>
            <a:pPr marL="0" indent="0">
              <a:buNone/>
            </a:pPr>
            <a:endParaRPr lang="en-US" dirty="0"/>
          </a:p>
          <a:p>
            <a:pPr marL="0" indent="0">
              <a:buNone/>
            </a:pPr>
            <a:r>
              <a:rPr lang="en-US" dirty="0"/>
              <a:t>For picking a website survey, columns were divided according to utilitarian and hedonistic values</a:t>
            </a:r>
          </a:p>
          <a:p>
            <a:pPr marL="0" indent="0">
              <a:buNone/>
            </a:pPr>
            <a:r>
              <a:rPr lang="en-US" dirty="0"/>
              <a:t>Data analysis about picking a website indicates that </a:t>
            </a:r>
          </a:p>
          <a:p>
            <a:pPr marL="0" indent="0">
              <a:buNone/>
            </a:pPr>
            <a:r>
              <a:rPr lang="en-US" dirty="0"/>
              <a:t>Amazon is mostly preferred followed by Flipkart </a:t>
            </a:r>
            <a:r>
              <a:rPr lang="en-US" dirty="0" err="1"/>
              <a:t>interms</a:t>
            </a:r>
            <a:r>
              <a:rPr lang="en-US" dirty="0"/>
              <a:t> of all classifications.</a:t>
            </a:r>
            <a:endParaRPr lang="en-IN" dirty="0"/>
          </a:p>
        </p:txBody>
      </p:sp>
    </p:spTree>
    <p:extLst>
      <p:ext uri="{BB962C8B-B14F-4D97-AF65-F5344CB8AC3E}">
        <p14:creationId xmlns:p14="http://schemas.microsoft.com/office/powerpoint/2010/main" val="3258957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581</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Customer Retention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Damera</dc:creator>
  <cp:lastModifiedBy>Ravi Damera</cp:lastModifiedBy>
  <cp:revision>6</cp:revision>
  <dcterms:created xsi:type="dcterms:W3CDTF">2021-11-28T09:21:02Z</dcterms:created>
  <dcterms:modified xsi:type="dcterms:W3CDTF">2021-11-28T18:22:12Z</dcterms:modified>
</cp:coreProperties>
</file>