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58" r:id="rId8"/>
    <p:sldId id="259" r:id="rId9"/>
    <p:sldId id="260" r:id="rId10"/>
    <p:sldId id="261" r:id="rId11"/>
    <p:sldId id="262" r:id="rId12"/>
    <p:sldId id="263" r:id="rId13"/>
    <p:sldId id="264" r:id="rId14"/>
    <p:sldId id="265"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53A2-CE2A-4A70-BA7D-908EEF762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B707AF-97BD-483F-8C79-CFC388774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72B5D0-5F45-49F1-8B3D-E00C4FFB1EA3}"/>
              </a:ext>
            </a:extLst>
          </p:cNvPr>
          <p:cNvSpPr>
            <a:spLocks noGrp="1"/>
          </p:cNvSpPr>
          <p:nvPr>
            <p:ph type="dt" sz="half" idx="10"/>
          </p:nvPr>
        </p:nvSpPr>
        <p:spPr/>
        <p:txBody>
          <a:bodyPr/>
          <a:lstStyle/>
          <a:p>
            <a:fld id="{7F24243E-AEB9-44A5-A920-BCDAA12B5D36}" type="datetimeFigureOut">
              <a:rPr lang="en-IN" smtClean="0"/>
              <a:t>02-12-2021</a:t>
            </a:fld>
            <a:endParaRPr lang="en-IN"/>
          </a:p>
        </p:txBody>
      </p:sp>
      <p:sp>
        <p:nvSpPr>
          <p:cNvPr id="5" name="Footer Placeholder 4">
            <a:extLst>
              <a:ext uri="{FF2B5EF4-FFF2-40B4-BE49-F238E27FC236}">
                <a16:creationId xmlns:a16="http://schemas.microsoft.com/office/drawing/2014/main" id="{634C6712-2B78-4ADA-A3A0-01FAFE1C65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BDA56-6958-40BA-B268-7DFF6215002A}"/>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304604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3C94-405F-4187-B060-A8801CADC9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871CC8-284F-41D2-9068-49F45C4407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12F4E-FC58-48ED-BEBF-9F2A4620F4FC}"/>
              </a:ext>
            </a:extLst>
          </p:cNvPr>
          <p:cNvSpPr>
            <a:spLocks noGrp="1"/>
          </p:cNvSpPr>
          <p:nvPr>
            <p:ph type="dt" sz="half" idx="10"/>
          </p:nvPr>
        </p:nvSpPr>
        <p:spPr/>
        <p:txBody>
          <a:bodyPr/>
          <a:lstStyle/>
          <a:p>
            <a:fld id="{7F24243E-AEB9-44A5-A920-BCDAA12B5D36}" type="datetimeFigureOut">
              <a:rPr lang="en-IN" smtClean="0"/>
              <a:t>02-12-2021</a:t>
            </a:fld>
            <a:endParaRPr lang="en-IN"/>
          </a:p>
        </p:txBody>
      </p:sp>
      <p:sp>
        <p:nvSpPr>
          <p:cNvPr id="5" name="Footer Placeholder 4">
            <a:extLst>
              <a:ext uri="{FF2B5EF4-FFF2-40B4-BE49-F238E27FC236}">
                <a16:creationId xmlns:a16="http://schemas.microsoft.com/office/drawing/2014/main" id="{103DD775-832A-4C2A-B2D5-475AB57E8C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EB399E-336C-48E3-80DE-D3BE363D6A26}"/>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106313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46CD4-E957-4F6E-9811-DEE760FDCD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3B7065-B63F-46D0-BD5B-3F5B8382A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61A27-A9BD-4BB7-BF09-D370A0F838F7}"/>
              </a:ext>
            </a:extLst>
          </p:cNvPr>
          <p:cNvSpPr>
            <a:spLocks noGrp="1"/>
          </p:cNvSpPr>
          <p:nvPr>
            <p:ph type="dt" sz="half" idx="10"/>
          </p:nvPr>
        </p:nvSpPr>
        <p:spPr/>
        <p:txBody>
          <a:bodyPr/>
          <a:lstStyle/>
          <a:p>
            <a:fld id="{7F24243E-AEB9-44A5-A920-BCDAA12B5D36}" type="datetimeFigureOut">
              <a:rPr lang="en-IN" smtClean="0"/>
              <a:t>02-12-2021</a:t>
            </a:fld>
            <a:endParaRPr lang="en-IN"/>
          </a:p>
        </p:txBody>
      </p:sp>
      <p:sp>
        <p:nvSpPr>
          <p:cNvPr id="5" name="Footer Placeholder 4">
            <a:extLst>
              <a:ext uri="{FF2B5EF4-FFF2-40B4-BE49-F238E27FC236}">
                <a16:creationId xmlns:a16="http://schemas.microsoft.com/office/drawing/2014/main" id="{195608B8-528D-4166-9F90-1172EEB5C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D46DAD-D9D5-4059-AE09-EAE9FB7FB10E}"/>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37675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0297-384F-46E5-B61C-FF33F766D0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B59A00-72C1-4430-AE3D-654D6B1A94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9C071-727D-4778-A0F1-7655485FF362}"/>
              </a:ext>
            </a:extLst>
          </p:cNvPr>
          <p:cNvSpPr>
            <a:spLocks noGrp="1"/>
          </p:cNvSpPr>
          <p:nvPr>
            <p:ph type="dt" sz="half" idx="10"/>
          </p:nvPr>
        </p:nvSpPr>
        <p:spPr/>
        <p:txBody>
          <a:bodyPr/>
          <a:lstStyle/>
          <a:p>
            <a:fld id="{7F24243E-AEB9-44A5-A920-BCDAA12B5D36}" type="datetimeFigureOut">
              <a:rPr lang="en-IN" smtClean="0"/>
              <a:t>02-12-2021</a:t>
            </a:fld>
            <a:endParaRPr lang="en-IN"/>
          </a:p>
        </p:txBody>
      </p:sp>
      <p:sp>
        <p:nvSpPr>
          <p:cNvPr id="5" name="Footer Placeholder 4">
            <a:extLst>
              <a:ext uri="{FF2B5EF4-FFF2-40B4-BE49-F238E27FC236}">
                <a16:creationId xmlns:a16="http://schemas.microsoft.com/office/drawing/2014/main" id="{9F2A3416-4B4E-445F-A89F-487B76F73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854814-7550-4A05-865B-EB53E5D31655}"/>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346838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1454-47C3-42E9-A798-1A1DA8CA70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169E27-C1A4-4AE0-982A-1F141564E3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78D50B-5A9E-4832-B58A-5523003C91D8}"/>
              </a:ext>
            </a:extLst>
          </p:cNvPr>
          <p:cNvSpPr>
            <a:spLocks noGrp="1"/>
          </p:cNvSpPr>
          <p:nvPr>
            <p:ph type="dt" sz="half" idx="10"/>
          </p:nvPr>
        </p:nvSpPr>
        <p:spPr/>
        <p:txBody>
          <a:bodyPr/>
          <a:lstStyle/>
          <a:p>
            <a:fld id="{7F24243E-AEB9-44A5-A920-BCDAA12B5D36}" type="datetimeFigureOut">
              <a:rPr lang="en-IN" smtClean="0"/>
              <a:t>02-12-2021</a:t>
            </a:fld>
            <a:endParaRPr lang="en-IN"/>
          </a:p>
        </p:txBody>
      </p:sp>
      <p:sp>
        <p:nvSpPr>
          <p:cNvPr id="5" name="Footer Placeholder 4">
            <a:extLst>
              <a:ext uri="{FF2B5EF4-FFF2-40B4-BE49-F238E27FC236}">
                <a16:creationId xmlns:a16="http://schemas.microsoft.com/office/drawing/2014/main" id="{C139B1C1-421C-43A0-A43E-2A912FC42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B0949-EFB1-46C7-9093-0569B12F7B61}"/>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96615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AEF2-6812-4495-8D89-A660E5662A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455BA7-B4F7-49FE-A307-1A4C3572C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33007C-8B81-4029-AB92-772BEDFB6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9ADA3D-ADC8-48AD-8CC8-C07D5B53A950}"/>
              </a:ext>
            </a:extLst>
          </p:cNvPr>
          <p:cNvSpPr>
            <a:spLocks noGrp="1"/>
          </p:cNvSpPr>
          <p:nvPr>
            <p:ph type="dt" sz="half" idx="10"/>
          </p:nvPr>
        </p:nvSpPr>
        <p:spPr/>
        <p:txBody>
          <a:bodyPr/>
          <a:lstStyle/>
          <a:p>
            <a:fld id="{7F24243E-AEB9-44A5-A920-BCDAA12B5D36}" type="datetimeFigureOut">
              <a:rPr lang="en-IN" smtClean="0"/>
              <a:t>02-12-2021</a:t>
            </a:fld>
            <a:endParaRPr lang="en-IN"/>
          </a:p>
        </p:txBody>
      </p:sp>
      <p:sp>
        <p:nvSpPr>
          <p:cNvPr id="6" name="Footer Placeholder 5">
            <a:extLst>
              <a:ext uri="{FF2B5EF4-FFF2-40B4-BE49-F238E27FC236}">
                <a16:creationId xmlns:a16="http://schemas.microsoft.com/office/drawing/2014/main" id="{55BCE67E-B8B7-4DD9-BD26-CEC4F294E0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CEF1CB-D831-4C60-8FD9-D33ABEB0A2D5}"/>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98889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3A66-75AA-4220-AC52-2536362266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2CA800-AED0-4CF0-88A6-FF1A40D8D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736A85-D01E-4C29-ADEA-98009B8AD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89A3D0-2431-4741-958B-684BB9F54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939A6-D3E1-4F45-8DDC-495A3331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E96C43-8E66-4C45-B19B-71E168DE3EA9}"/>
              </a:ext>
            </a:extLst>
          </p:cNvPr>
          <p:cNvSpPr>
            <a:spLocks noGrp="1"/>
          </p:cNvSpPr>
          <p:nvPr>
            <p:ph type="dt" sz="half" idx="10"/>
          </p:nvPr>
        </p:nvSpPr>
        <p:spPr/>
        <p:txBody>
          <a:bodyPr/>
          <a:lstStyle/>
          <a:p>
            <a:fld id="{7F24243E-AEB9-44A5-A920-BCDAA12B5D36}" type="datetimeFigureOut">
              <a:rPr lang="en-IN" smtClean="0"/>
              <a:t>02-12-2021</a:t>
            </a:fld>
            <a:endParaRPr lang="en-IN"/>
          </a:p>
        </p:txBody>
      </p:sp>
      <p:sp>
        <p:nvSpPr>
          <p:cNvPr id="8" name="Footer Placeholder 7">
            <a:extLst>
              <a:ext uri="{FF2B5EF4-FFF2-40B4-BE49-F238E27FC236}">
                <a16:creationId xmlns:a16="http://schemas.microsoft.com/office/drawing/2014/main" id="{F76B584A-A29B-4584-8817-C09A629951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A85F09-E5B3-4946-8315-AF2DAE9D08D1}"/>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163160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18DA-8F92-438E-8AAB-754D552F21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243C71-97F7-4752-A6B7-325ACDD8A56F}"/>
              </a:ext>
            </a:extLst>
          </p:cNvPr>
          <p:cNvSpPr>
            <a:spLocks noGrp="1"/>
          </p:cNvSpPr>
          <p:nvPr>
            <p:ph type="dt" sz="half" idx="10"/>
          </p:nvPr>
        </p:nvSpPr>
        <p:spPr/>
        <p:txBody>
          <a:bodyPr/>
          <a:lstStyle/>
          <a:p>
            <a:fld id="{7F24243E-AEB9-44A5-A920-BCDAA12B5D36}" type="datetimeFigureOut">
              <a:rPr lang="en-IN" smtClean="0"/>
              <a:t>02-12-2021</a:t>
            </a:fld>
            <a:endParaRPr lang="en-IN"/>
          </a:p>
        </p:txBody>
      </p:sp>
      <p:sp>
        <p:nvSpPr>
          <p:cNvPr id="4" name="Footer Placeholder 3">
            <a:extLst>
              <a:ext uri="{FF2B5EF4-FFF2-40B4-BE49-F238E27FC236}">
                <a16:creationId xmlns:a16="http://schemas.microsoft.com/office/drawing/2014/main" id="{B7C79922-7092-484B-826A-5DB5D935FE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BC0AEC-D6CD-47B7-8112-320C4F34126D}"/>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3549724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14600B-13C2-453A-B1D3-F10E4955D44E}"/>
              </a:ext>
            </a:extLst>
          </p:cNvPr>
          <p:cNvSpPr>
            <a:spLocks noGrp="1"/>
          </p:cNvSpPr>
          <p:nvPr>
            <p:ph type="dt" sz="half" idx="10"/>
          </p:nvPr>
        </p:nvSpPr>
        <p:spPr/>
        <p:txBody>
          <a:bodyPr/>
          <a:lstStyle/>
          <a:p>
            <a:fld id="{7F24243E-AEB9-44A5-A920-BCDAA12B5D36}" type="datetimeFigureOut">
              <a:rPr lang="en-IN" smtClean="0"/>
              <a:t>02-12-2021</a:t>
            </a:fld>
            <a:endParaRPr lang="en-IN"/>
          </a:p>
        </p:txBody>
      </p:sp>
      <p:sp>
        <p:nvSpPr>
          <p:cNvPr id="3" name="Footer Placeholder 2">
            <a:extLst>
              <a:ext uri="{FF2B5EF4-FFF2-40B4-BE49-F238E27FC236}">
                <a16:creationId xmlns:a16="http://schemas.microsoft.com/office/drawing/2014/main" id="{844D2A7D-CE38-49BC-9B5C-21E77B6749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4AB624-7C74-4C14-88EB-E586C1926467}"/>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364945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8C59-E833-40AC-9B33-B9953435F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A4CE7A-66C3-4E9B-B504-63F7893B3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2EA6A1-C750-40FD-9FD4-D8421D484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2E9A5-84D7-4675-99E0-9EFC29D1C8CD}"/>
              </a:ext>
            </a:extLst>
          </p:cNvPr>
          <p:cNvSpPr>
            <a:spLocks noGrp="1"/>
          </p:cNvSpPr>
          <p:nvPr>
            <p:ph type="dt" sz="half" idx="10"/>
          </p:nvPr>
        </p:nvSpPr>
        <p:spPr/>
        <p:txBody>
          <a:bodyPr/>
          <a:lstStyle/>
          <a:p>
            <a:fld id="{7F24243E-AEB9-44A5-A920-BCDAA12B5D36}" type="datetimeFigureOut">
              <a:rPr lang="en-IN" smtClean="0"/>
              <a:t>02-12-2021</a:t>
            </a:fld>
            <a:endParaRPr lang="en-IN"/>
          </a:p>
        </p:txBody>
      </p:sp>
      <p:sp>
        <p:nvSpPr>
          <p:cNvPr id="6" name="Footer Placeholder 5">
            <a:extLst>
              <a:ext uri="{FF2B5EF4-FFF2-40B4-BE49-F238E27FC236}">
                <a16:creationId xmlns:a16="http://schemas.microsoft.com/office/drawing/2014/main" id="{34426086-D569-47A4-BC32-2162A73F6B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7996BF-F404-4B35-A91C-A679DC40BA1F}"/>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434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C6DA-00BA-4069-ABF8-2AF79606C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DCE11D-1D01-4F8B-9529-3E9D11ABE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60CE96-9C11-4152-AFDB-28DBC04A6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8DBE3-499E-4324-A9A5-876BAB337543}"/>
              </a:ext>
            </a:extLst>
          </p:cNvPr>
          <p:cNvSpPr>
            <a:spLocks noGrp="1"/>
          </p:cNvSpPr>
          <p:nvPr>
            <p:ph type="dt" sz="half" idx="10"/>
          </p:nvPr>
        </p:nvSpPr>
        <p:spPr/>
        <p:txBody>
          <a:bodyPr/>
          <a:lstStyle/>
          <a:p>
            <a:fld id="{7F24243E-AEB9-44A5-A920-BCDAA12B5D36}" type="datetimeFigureOut">
              <a:rPr lang="en-IN" smtClean="0"/>
              <a:t>02-12-2021</a:t>
            </a:fld>
            <a:endParaRPr lang="en-IN"/>
          </a:p>
        </p:txBody>
      </p:sp>
      <p:sp>
        <p:nvSpPr>
          <p:cNvPr id="6" name="Footer Placeholder 5">
            <a:extLst>
              <a:ext uri="{FF2B5EF4-FFF2-40B4-BE49-F238E27FC236}">
                <a16:creationId xmlns:a16="http://schemas.microsoft.com/office/drawing/2014/main" id="{E2244782-9E4A-4ED9-A601-D25F60DDCE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D60DE-385F-453E-B578-7AC8D11D8A75}"/>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346360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40474-12BF-41EC-88DE-341E854EA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4AAFA0-27BA-4F18-95F7-752CA3448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2F186-3630-4910-886B-53AF7F58D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4243E-AEB9-44A5-A920-BCDAA12B5D36}" type="datetimeFigureOut">
              <a:rPr lang="en-IN" smtClean="0"/>
              <a:t>02-12-2021</a:t>
            </a:fld>
            <a:endParaRPr lang="en-IN"/>
          </a:p>
        </p:txBody>
      </p:sp>
      <p:sp>
        <p:nvSpPr>
          <p:cNvPr id="5" name="Footer Placeholder 4">
            <a:extLst>
              <a:ext uri="{FF2B5EF4-FFF2-40B4-BE49-F238E27FC236}">
                <a16:creationId xmlns:a16="http://schemas.microsoft.com/office/drawing/2014/main" id="{92466C98-4C92-49FF-8C62-2BDAE36DB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5D03C0-5498-4C4E-9576-DC6A973BB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AD89C-28F5-4FC7-81FF-128026D0B180}" type="slidenum">
              <a:rPr lang="en-IN" smtClean="0"/>
              <a:t>‹#›</a:t>
            </a:fld>
            <a:endParaRPr lang="en-IN"/>
          </a:p>
        </p:txBody>
      </p:sp>
    </p:spTree>
    <p:extLst>
      <p:ext uri="{BB962C8B-B14F-4D97-AF65-F5344CB8AC3E}">
        <p14:creationId xmlns:p14="http://schemas.microsoft.com/office/powerpoint/2010/main" val="191216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2FCB-E666-4FAC-AFAC-F726D1935BAB}"/>
              </a:ext>
            </a:extLst>
          </p:cNvPr>
          <p:cNvSpPr>
            <a:spLocks noGrp="1"/>
          </p:cNvSpPr>
          <p:nvPr>
            <p:ph type="ctrTitle"/>
          </p:nvPr>
        </p:nvSpPr>
        <p:spPr/>
        <p:txBody>
          <a:bodyPr/>
          <a:lstStyle/>
          <a:p>
            <a:r>
              <a:rPr lang="en-US" dirty="0"/>
              <a:t>Customer Retention Data</a:t>
            </a:r>
            <a:endParaRPr lang="en-IN" dirty="0"/>
          </a:p>
        </p:txBody>
      </p:sp>
    </p:spTree>
    <p:extLst>
      <p:ext uri="{BB962C8B-B14F-4D97-AF65-F5344CB8AC3E}">
        <p14:creationId xmlns:p14="http://schemas.microsoft.com/office/powerpoint/2010/main" val="2276707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0ACF7-52D4-4CE4-8F23-955A44BC488F}"/>
              </a:ext>
            </a:extLst>
          </p:cNvPr>
          <p:cNvSpPr>
            <a:spLocks noGrp="1"/>
          </p:cNvSpPr>
          <p:nvPr>
            <p:ph idx="1"/>
          </p:nvPr>
        </p:nvSpPr>
        <p:spPr>
          <a:xfrm>
            <a:off x="523783" y="142043"/>
            <a:ext cx="10830017" cy="6034920"/>
          </a:xfrm>
        </p:spPr>
        <p:txBody>
          <a:bodyPr/>
          <a:lstStyle/>
          <a:p>
            <a:pPr marL="0" indent="0">
              <a:buNone/>
            </a:pPr>
            <a:r>
              <a:rPr lang="en-US" dirty="0"/>
              <a:t>Utilitarian Values</a:t>
            </a:r>
          </a:p>
          <a:p>
            <a:pPr marL="0" indent="0">
              <a:buNone/>
            </a:pPr>
            <a:endParaRPr lang="en-IN" dirty="0"/>
          </a:p>
        </p:txBody>
      </p:sp>
      <p:graphicFrame>
        <p:nvGraphicFramePr>
          <p:cNvPr id="4" name="Table 4">
            <a:extLst>
              <a:ext uri="{FF2B5EF4-FFF2-40B4-BE49-F238E27FC236}">
                <a16:creationId xmlns:a16="http://schemas.microsoft.com/office/drawing/2014/main" id="{5C7F95E7-C6E4-4438-A278-26BA7C33EDBC}"/>
              </a:ext>
            </a:extLst>
          </p:cNvPr>
          <p:cNvGraphicFramePr>
            <a:graphicFrameLocks noGrp="1"/>
          </p:cNvGraphicFramePr>
          <p:nvPr>
            <p:extLst>
              <p:ext uri="{D42A27DB-BD31-4B8C-83A1-F6EECF244321}">
                <p14:modId xmlns:p14="http://schemas.microsoft.com/office/powerpoint/2010/main" val="1174512941"/>
              </p:ext>
            </p:extLst>
          </p:nvPr>
        </p:nvGraphicFramePr>
        <p:xfrm>
          <a:off x="389876" y="609026"/>
          <a:ext cx="10963924" cy="6248974"/>
        </p:xfrm>
        <a:graphic>
          <a:graphicData uri="http://schemas.openxmlformats.org/drawingml/2006/table">
            <a:tbl>
              <a:tblPr firstRow="1" bandRow="1">
                <a:tableStyleId>{5C22544A-7EE6-4342-B048-85BDC9FD1C3A}</a:tableStyleId>
              </a:tblPr>
              <a:tblGrid>
                <a:gridCol w="2740981">
                  <a:extLst>
                    <a:ext uri="{9D8B030D-6E8A-4147-A177-3AD203B41FA5}">
                      <a16:colId xmlns:a16="http://schemas.microsoft.com/office/drawing/2014/main" val="1332472410"/>
                    </a:ext>
                  </a:extLst>
                </a:gridCol>
                <a:gridCol w="2740981">
                  <a:extLst>
                    <a:ext uri="{9D8B030D-6E8A-4147-A177-3AD203B41FA5}">
                      <a16:colId xmlns:a16="http://schemas.microsoft.com/office/drawing/2014/main" val="1151979514"/>
                    </a:ext>
                  </a:extLst>
                </a:gridCol>
                <a:gridCol w="2740981">
                  <a:extLst>
                    <a:ext uri="{9D8B030D-6E8A-4147-A177-3AD203B41FA5}">
                      <a16:colId xmlns:a16="http://schemas.microsoft.com/office/drawing/2014/main" val="2688804100"/>
                    </a:ext>
                  </a:extLst>
                </a:gridCol>
                <a:gridCol w="2740981">
                  <a:extLst>
                    <a:ext uri="{9D8B030D-6E8A-4147-A177-3AD203B41FA5}">
                      <a16:colId xmlns:a16="http://schemas.microsoft.com/office/drawing/2014/main" val="253889145"/>
                    </a:ext>
                  </a:extLst>
                </a:gridCol>
              </a:tblGrid>
              <a:tr h="587314">
                <a:tc>
                  <a:txBody>
                    <a:bodyPr/>
                    <a:lstStyle/>
                    <a:p>
                      <a:r>
                        <a:rPr lang="en-US" dirty="0"/>
                        <a:t>Product Offerings</a:t>
                      </a:r>
                      <a:endParaRPr lang="en-IN" dirty="0"/>
                    </a:p>
                  </a:txBody>
                  <a:tcPr/>
                </a:tc>
                <a:tc>
                  <a:txBody>
                    <a:bodyPr/>
                    <a:lstStyle/>
                    <a:p>
                      <a:r>
                        <a:rPr lang="en-US" dirty="0"/>
                        <a:t>Convenience</a:t>
                      </a:r>
                      <a:endParaRPr lang="en-IN" dirty="0"/>
                    </a:p>
                  </a:txBody>
                  <a:tcPr/>
                </a:tc>
                <a:tc>
                  <a:txBody>
                    <a:bodyPr/>
                    <a:lstStyle/>
                    <a:p>
                      <a:r>
                        <a:rPr lang="en-US" dirty="0"/>
                        <a:t>Product Information</a:t>
                      </a:r>
                      <a:endParaRPr lang="en-IN" dirty="0"/>
                    </a:p>
                  </a:txBody>
                  <a:tcPr/>
                </a:tc>
                <a:tc>
                  <a:txBody>
                    <a:bodyPr/>
                    <a:lstStyle/>
                    <a:p>
                      <a:r>
                        <a:rPr lang="en-US" dirty="0"/>
                        <a:t>Monetary Savings</a:t>
                      </a:r>
                      <a:endParaRPr lang="en-IN" dirty="0"/>
                    </a:p>
                  </a:txBody>
                  <a:tcPr/>
                </a:tc>
                <a:extLst>
                  <a:ext uri="{0D108BD9-81ED-4DB2-BD59-A6C34878D82A}">
                    <a16:rowId xmlns:a16="http://schemas.microsoft.com/office/drawing/2014/main" val="2840706874"/>
                  </a:ext>
                </a:extLst>
              </a:tr>
              <a:tr h="340269">
                <a:tc>
                  <a:txBody>
                    <a:bodyPr/>
                    <a:lstStyle/>
                    <a:p>
                      <a:pPr algn="l" fontAlgn="b"/>
                      <a:r>
                        <a:rPr lang="en-US" sz="11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Offering a wide variety of listed product in several category</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The content on the website must be easy to read and understand</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Information on similar product to the one highlighted  is important for product comparison</a:t>
                      </a:r>
                    </a:p>
                  </a:txBody>
                  <a:tcPr marL="7620" marR="7620" marT="7620" marB="0" anchor="b"/>
                </a:tc>
                <a:tc>
                  <a:txBody>
                    <a:bodyPr/>
                    <a:lstStyle/>
                    <a:p>
                      <a:pPr algn="l" fontAlgn="b"/>
                      <a:r>
                        <a:rPr lang="en-IN" sz="1600" b="0" i="0" u="none" strike="noStrike" dirty="0">
                          <a:solidFill>
                            <a:srgbClr val="000000"/>
                          </a:solidFill>
                          <a:effectLst/>
                          <a:latin typeface="Calibri" panose="020F0502020204030204" pitchFamily="34" charset="0"/>
                        </a:rPr>
                        <a:t>Monetary savings</a:t>
                      </a:r>
                    </a:p>
                  </a:txBody>
                  <a:tcPr marL="7620" marR="7620" marT="7620" marB="0" anchor="b"/>
                </a:tc>
                <a:extLst>
                  <a:ext uri="{0D108BD9-81ED-4DB2-BD59-A6C34878D82A}">
                    <a16:rowId xmlns:a16="http://schemas.microsoft.com/office/drawing/2014/main" val="3215708399"/>
                  </a:ext>
                </a:extLst>
              </a:tr>
              <a:tr h="340269">
                <a:tc>
                  <a:txBody>
                    <a:bodyPr/>
                    <a:lstStyle/>
                    <a:p>
                      <a:endParaRPr lang="en-IN"/>
                    </a:p>
                  </a:txBody>
                  <a:tcPr/>
                </a:tc>
                <a:tc>
                  <a:txBody>
                    <a:bodyPr/>
                    <a:lstStyle/>
                    <a:p>
                      <a:pPr algn="l" fontAlgn="b"/>
                      <a:r>
                        <a:rPr lang="en-US" sz="1600" b="0" i="0" u="none" strike="noStrike">
                          <a:solidFill>
                            <a:srgbClr val="000000"/>
                          </a:solidFill>
                          <a:effectLst/>
                          <a:latin typeface="Calibri" panose="020F0502020204030204" pitchFamily="34" charset="0"/>
                        </a:rPr>
                        <a:t>Ease of navigation in website</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Complete information on listed seller and product being offered is important for purchase decision.</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Getting value for money spent</a:t>
                      </a:r>
                    </a:p>
                  </a:txBody>
                  <a:tcPr marL="7620" marR="7620" marT="7620" marB="0" anchor="b"/>
                </a:tc>
                <a:extLst>
                  <a:ext uri="{0D108BD9-81ED-4DB2-BD59-A6C34878D82A}">
                    <a16:rowId xmlns:a16="http://schemas.microsoft.com/office/drawing/2014/main" val="4276966208"/>
                  </a:ext>
                </a:extLst>
              </a:tr>
              <a:tr h="340269">
                <a:tc>
                  <a:txBody>
                    <a:bodyPr/>
                    <a:lstStyle/>
                    <a:p>
                      <a:endParaRPr lang="en-IN"/>
                    </a:p>
                  </a:txBody>
                  <a:tcPr/>
                </a:tc>
                <a:tc>
                  <a:txBody>
                    <a:bodyPr/>
                    <a:lstStyle/>
                    <a:p>
                      <a:pPr algn="l" fontAlgn="b"/>
                      <a:r>
                        <a:rPr lang="en-IN" sz="1600" b="0" i="0" u="none" strike="noStrike">
                          <a:solidFill>
                            <a:srgbClr val="000000"/>
                          </a:solidFill>
                          <a:effectLst/>
                          <a:latin typeface="Calibri" panose="020F0502020204030204" pitchFamily="34" charset="0"/>
                        </a:rPr>
                        <a:t>Loading and processing speed</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All relevant information on listed products must be stated clearly</a:t>
                      </a:r>
                    </a:p>
                  </a:txBody>
                  <a:tcPr marL="7620" marR="7620" marT="7620" marB="0" anchor="b"/>
                </a:tc>
                <a:tc>
                  <a:txBody>
                    <a:bodyPr/>
                    <a:lstStyle/>
                    <a:p>
                      <a:endParaRPr lang="en-IN"/>
                    </a:p>
                  </a:txBody>
                  <a:tcPr/>
                </a:tc>
                <a:extLst>
                  <a:ext uri="{0D108BD9-81ED-4DB2-BD59-A6C34878D82A}">
                    <a16:rowId xmlns:a16="http://schemas.microsoft.com/office/drawing/2014/main" val="2712740922"/>
                  </a:ext>
                </a:extLst>
              </a:tr>
              <a:tr h="340269">
                <a:tc>
                  <a:txBody>
                    <a:bodyPr/>
                    <a:lstStyle/>
                    <a:p>
                      <a:endParaRPr lang="en-IN"/>
                    </a:p>
                  </a:txBody>
                  <a:tcPr/>
                </a:tc>
                <a:tc>
                  <a:txBody>
                    <a:bodyPr/>
                    <a:lstStyle/>
                    <a:p>
                      <a:pPr algn="l" fontAlgn="b"/>
                      <a:r>
                        <a:rPr lang="en-US" sz="1600" b="0" i="0" u="none" strike="noStrike">
                          <a:solidFill>
                            <a:srgbClr val="000000"/>
                          </a:solidFill>
                          <a:effectLst/>
                          <a:latin typeface="Calibri" panose="020F0502020204030204" pitchFamily="34" charset="0"/>
                        </a:rPr>
                        <a:t>User friendly Interface of the website</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Provision of complete and relevant product information</a:t>
                      </a:r>
                    </a:p>
                  </a:txBody>
                  <a:tcPr marL="7620" marR="7620" marT="7620" marB="0" anchor="b"/>
                </a:tc>
                <a:tc>
                  <a:txBody>
                    <a:bodyPr/>
                    <a:lstStyle/>
                    <a:p>
                      <a:endParaRPr lang="en-IN"/>
                    </a:p>
                  </a:txBody>
                  <a:tcPr/>
                </a:tc>
                <a:extLst>
                  <a:ext uri="{0D108BD9-81ED-4DB2-BD59-A6C34878D82A}">
                    <a16:rowId xmlns:a16="http://schemas.microsoft.com/office/drawing/2014/main" val="488713155"/>
                  </a:ext>
                </a:extLst>
              </a:tr>
              <a:tr h="340269">
                <a:tc>
                  <a:txBody>
                    <a:bodyPr/>
                    <a:lstStyle/>
                    <a:p>
                      <a:endParaRPr lang="en-IN"/>
                    </a:p>
                  </a:txBody>
                  <a:tcPr/>
                </a:tc>
                <a:tc>
                  <a:txBody>
                    <a:bodyPr/>
                    <a:lstStyle/>
                    <a:p>
                      <a:pPr algn="l" fontAlgn="b"/>
                      <a:r>
                        <a:rPr lang="en-IN" sz="1600" b="0" i="0" u="none" strike="noStrike">
                          <a:solidFill>
                            <a:srgbClr val="000000"/>
                          </a:solidFill>
                          <a:effectLst/>
                          <a:latin typeface="Calibri" panose="020F0502020204030204" pitchFamily="34" charset="0"/>
                        </a:rPr>
                        <a:t>Convenient Payment methods</a:t>
                      </a:r>
                    </a:p>
                  </a:txBody>
                  <a:tcPr marL="7620" marR="7620" marT="7620" marB="0" anchor="b"/>
                </a:tc>
                <a:tc>
                  <a:txBody>
                    <a:bodyPr/>
                    <a:lstStyle/>
                    <a:p>
                      <a:endParaRPr lang="en-IN"/>
                    </a:p>
                  </a:txBody>
                  <a:tcPr/>
                </a:tc>
                <a:tc>
                  <a:txBody>
                    <a:bodyPr/>
                    <a:lstStyle/>
                    <a:p>
                      <a:endParaRPr lang="en-IN"/>
                    </a:p>
                  </a:txBody>
                  <a:tcPr/>
                </a:tc>
                <a:extLst>
                  <a:ext uri="{0D108BD9-81ED-4DB2-BD59-A6C34878D82A}">
                    <a16:rowId xmlns:a16="http://schemas.microsoft.com/office/drawing/2014/main" val="631637574"/>
                  </a:ext>
                </a:extLst>
              </a:tr>
              <a:tr h="340269">
                <a:tc>
                  <a:txBody>
                    <a:bodyPr/>
                    <a:lstStyle/>
                    <a:p>
                      <a:endParaRPr lang="en-IN"/>
                    </a:p>
                  </a:txBody>
                  <a:tcPr/>
                </a:tc>
                <a:tc>
                  <a:txBody>
                    <a:bodyPr/>
                    <a:lstStyle/>
                    <a:p>
                      <a:pPr algn="l" fontAlgn="b"/>
                      <a:r>
                        <a:rPr lang="en-US" sz="1600" b="0" i="0" u="none" strike="noStrike">
                          <a:solidFill>
                            <a:srgbClr val="000000"/>
                          </a:solidFill>
                          <a:effectLst/>
                          <a:latin typeface="Calibri" panose="020F0502020204030204" pitchFamily="34" charset="0"/>
                        </a:rPr>
                        <a:t>The Convenience of patronizing the online retailer</a:t>
                      </a:r>
                    </a:p>
                  </a:txBody>
                  <a:tcPr marL="7620" marR="7620" marT="7620" marB="0" anchor="b"/>
                </a:tc>
                <a:tc>
                  <a:txBody>
                    <a:bodyPr/>
                    <a:lstStyle/>
                    <a:p>
                      <a:endParaRPr lang="en-IN"/>
                    </a:p>
                  </a:txBody>
                  <a:tcPr/>
                </a:tc>
                <a:tc>
                  <a:txBody>
                    <a:bodyPr/>
                    <a:lstStyle/>
                    <a:p>
                      <a:endParaRPr lang="en-IN"/>
                    </a:p>
                  </a:txBody>
                  <a:tcPr/>
                </a:tc>
                <a:extLst>
                  <a:ext uri="{0D108BD9-81ED-4DB2-BD59-A6C34878D82A}">
                    <a16:rowId xmlns:a16="http://schemas.microsoft.com/office/drawing/2014/main" val="377323428"/>
                  </a:ext>
                </a:extLst>
              </a:tr>
              <a:tr h="340269">
                <a:tc>
                  <a:txBody>
                    <a:bodyPr/>
                    <a:lstStyle/>
                    <a:p>
                      <a:endParaRPr lang="en-IN"/>
                    </a:p>
                  </a:txBody>
                  <a:tcPr/>
                </a:tc>
                <a:tc>
                  <a:txBody>
                    <a:bodyPr/>
                    <a:lstStyle/>
                    <a:p>
                      <a:pPr algn="l" fontAlgn="b"/>
                      <a:r>
                        <a:rPr lang="en-US" sz="1600" b="0" i="0" u="none" strike="noStrike">
                          <a:solidFill>
                            <a:srgbClr val="000000"/>
                          </a:solidFill>
                          <a:effectLst/>
                          <a:latin typeface="Calibri" panose="020F0502020204030204" pitchFamily="34" charset="0"/>
                        </a:rPr>
                        <a:t>Shopping online is convenient and flexible</a:t>
                      </a:r>
                    </a:p>
                  </a:txBody>
                  <a:tcPr marL="7620" marR="7620" marT="7620" marB="0" anchor="b"/>
                </a:tc>
                <a:tc>
                  <a:txBody>
                    <a:bodyPr/>
                    <a:lstStyle/>
                    <a:p>
                      <a:endParaRPr lang="en-IN"/>
                    </a:p>
                  </a:txBody>
                  <a:tcPr/>
                </a:tc>
                <a:tc>
                  <a:txBody>
                    <a:bodyPr/>
                    <a:lstStyle/>
                    <a:p>
                      <a:endParaRPr lang="en-IN"/>
                    </a:p>
                  </a:txBody>
                  <a:tcPr/>
                </a:tc>
                <a:extLst>
                  <a:ext uri="{0D108BD9-81ED-4DB2-BD59-A6C34878D82A}">
                    <a16:rowId xmlns:a16="http://schemas.microsoft.com/office/drawing/2014/main" val="2547247081"/>
                  </a:ext>
                </a:extLst>
              </a:tr>
              <a:tr h="340269">
                <a:tc>
                  <a:txBody>
                    <a:bodyPr/>
                    <a:lstStyle/>
                    <a:p>
                      <a:endParaRPr lang="en-IN"/>
                    </a:p>
                  </a:txBody>
                  <a:tcPr/>
                </a:tc>
                <a:tc>
                  <a:txBody>
                    <a:bodyPr/>
                    <a:lstStyle/>
                    <a:p>
                      <a:pPr algn="l" fontAlgn="b"/>
                      <a:r>
                        <a:rPr lang="en-US" sz="1600" b="0" i="0" u="none" strike="noStrike" dirty="0">
                          <a:solidFill>
                            <a:srgbClr val="000000"/>
                          </a:solidFill>
                          <a:effectLst/>
                          <a:latin typeface="Calibri" panose="020F0502020204030204" pitchFamily="34" charset="0"/>
                        </a:rPr>
                        <a:t>Return and replacement policy of the e-tailer is important for purchase decision</a:t>
                      </a:r>
                    </a:p>
                  </a:txBody>
                  <a:tcPr marL="7620" marR="7620" marT="7620" marB="0" anchor="b"/>
                </a:tc>
                <a:tc>
                  <a:txBody>
                    <a:bodyPr/>
                    <a:lstStyle/>
                    <a:p>
                      <a:endParaRPr lang="en-IN"/>
                    </a:p>
                  </a:txBody>
                  <a:tcPr/>
                </a:tc>
                <a:tc>
                  <a:txBody>
                    <a:bodyPr/>
                    <a:lstStyle/>
                    <a:p>
                      <a:endParaRPr lang="en-IN"/>
                    </a:p>
                  </a:txBody>
                  <a:tcPr/>
                </a:tc>
                <a:extLst>
                  <a:ext uri="{0D108BD9-81ED-4DB2-BD59-A6C34878D82A}">
                    <a16:rowId xmlns:a16="http://schemas.microsoft.com/office/drawing/2014/main" val="208714332"/>
                  </a:ext>
                </a:extLst>
              </a:tr>
              <a:tr h="34026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18061351"/>
                  </a:ext>
                </a:extLst>
              </a:tr>
            </a:tbl>
          </a:graphicData>
        </a:graphic>
      </p:graphicFrame>
    </p:spTree>
    <p:extLst>
      <p:ext uri="{BB962C8B-B14F-4D97-AF65-F5344CB8AC3E}">
        <p14:creationId xmlns:p14="http://schemas.microsoft.com/office/powerpoint/2010/main" val="43035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23B2A-E7E6-4668-8204-660CBCE64690}"/>
              </a:ext>
            </a:extLst>
          </p:cNvPr>
          <p:cNvSpPr>
            <a:spLocks noGrp="1"/>
          </p:cNvSpPr>
          <p:nvPr>
            <p:ph idx="1"/>
          </p:nvPr>
        </p:nvSpPr>
        <p:spPr>
          <a:xfrm>
            <a:off x="159798" y="0"/>
            <a:ext cx="11194001" cy="6631619"/>
          </a:xfrm>
        </p:spPr>
        <p:txBody>
          <a:bodyPr/>
          <a:lstStyle/>
          <a:p>
            <a:pPr marL="0" indent="0">
              <a:buNone/>
            </a:pPr>
            <a:r>
              <a:rPr lang="en-US" sz="1600" dirty="0">
                <a:highlight>
                  <a:srgbClr val="FFFF00"/>
                </a:highlight>
              </a:rPr>
              <a:t>Hedonistic Values</a:t>
            </a:r>
          </a:p>
          <a:p>
            <a:pPr marL="0" indent="0">
              <a:buNone/>
            </a:pPr>
            <a:endParaRPr lang="en-IN" dirty="0"/>
          </a:p>
        </p:txBody>
      </p:sp>
      <p:graphicFrame>
        <p:nvGraphicFramePr>
          <p:cNvPr id="4" name="Table 4">
            <a:extLst>
              <a:ext uri="{FF2B5EF4-FFF2-40B4-BE49-F238E27FC236}">
                <a16:creationId xmlns:a16="http://schemas.microsoft.com/office/drawing/2014/main" id="{A9272D9C-1C68-499C-8571-40DBEC6F3F17}"/>
              </a:ext>
            </a:extLst>
          </p:cNvPr>
          <p:cNvGraphicFramePr>
            <a:graphicFrameLocks noGrp="1"/>
          </p:cNvGraphicFramePr>
          <p:nvPr>
            <p:extLst>
              <p:ext uri="{D42A27DB-BD31-4B8C-83A1-F6EECF244321}">
                <p14:modId xmlns:p14="http://schemas.microsoft.com/office/powerpoint/2010/main" val="3817613587"/>
              </p:ext>
            </p:extLst>
          </p:nvPr>
        </p:nvGraphicFramePr>
        <p:xfrm>
          <a:off x="399495" y="226381"/>
          <a:ext cx="10954305" cy="6634830"/>
        </p:xfrm>
        <a:graphic>
          <a:graphicData uri="http://schemas.openxmlformats.org/drawingml/2006/table">
            <a:tbl>
              <a:tblPr firstRow="1" bandRow="1">
                <a:tableStyleId>{5C22544A-7EE6-4342-B048-85BDC9FD1C3A}</a:tableStyleId>
              </a:tblPr>
              <a:tblGrid>
                <a:gridCol w="2190861">
                  <a:extLst>
                    <a:ext uri="{9D8B030D-6E8A-4147-A177-3AD203B41FA5}">
                      <a16:colId xmlns:a16="http://schemas.microsoft.com/office/drawing/2014/main" val="3587418904"/>
                    </a:ext>
                  </a:extLst>
                </a:gridCol>
                <a:gridCol w="2190861">
                  <a:extLst>
                    <a:ext uri="{9D8B030D-6E8A-4147-A177-3AD203B41FA5}">
                      <a16:colId xmlns:a16="http://schemas.microsoft.com/office/drawing/2014/main" val="1797276209"/>
                    </a:ext>
                  </a:extLst>
                </a:gridCol>
                <a:gridCol w="2190861">
                  <a:extLst>
                    <a:ext uri="{9D8B030D-6E8A-4147-A177-3AD203B41FA5}">
                      <a16:colId xmlns:a16="http://schemas.microsoft.com/office/drawing/2014/main" val="725659083"/>
                    </a:ext>
                  </a:extLst>
                </a:gridCol>
                <a:gridCol w="2190861">
                  <a:extLst>
                    <a:ext uri="{9D8B030D-6E8A-4147-A177-3AD203B41FA5}">
                      <a16:colId xmlns:a16="http://schemas.microsoft.com/office/drawing/2014/main" val="346340273"/>
                    </a:ext>
                  </a:extLst>
                </a:gridCol>
                <a:gridCol w="2190861">
                  <a:extLst>
                    <a:ext uri="{9D8B030D-6E8A-4147-A177-3AD203B41FA5}">
                      <a16:colId xmlns:a16="http://schemas.microsoft.com/office/drawing/2014/main" val="147604721"/>
                    </a:ext>
                  </a:extLst>
                </a:gridCol>
              </a:tblGrid>
              <a:tr h="589569">
                <a:tc>
                  <a:txBody>
                    <a:bodyPr/>
                    <a:lstStyle/>
                    <a:p>
                      <a:r>
                        <a:rPr lang="en-US" dirty="0"/>
                        <a:t>Gratification</a:t>
                      </a:r>
                      <a:endParaRPr lang="en-IN" dirty="0"/>
                    </a:p>
                  </a:txBody>
                  <a:tcPr/>
                </a:tc>
                <a:tc>
                  <a:txBody>
                    <a:bodyPr/>
                    <a:lstStyle/>
                    <a:p>
                      <a:r>
                        <a:rPr lang="en-US" dirty="0"/>
                        <a:t>Role</a:t>
                      </a:r>
                      <a:endParaRPr lang="en-IN" dirty="0"/>
                    </a:p>
                  </a:txBody>
                  <a:tcPr/>
                </a:tc>
                <a:tc>
                  <a:txBody>
                    <a:bodyPr/>
                    <a:lstStyle/>
                    <a:p>
                      <a:r>
                        <a:rPr lang="en-US" dirty="0"/>
                        <a:t>Best Deal</a:t>
                      </a:r>
                      <a:endParaRPr lang="en-IN" dirty="0"/>
                    </a:p>
                  </a:txBody>
                  <a:tcPr/>
                </a:tc>
                <a:tc>
                  <a:txBody>
                    <a:bodyPr/>
                    <a:lstStyle/>
                    <a:p>
                      <a:r>
                        <a:rPr lang="en-US" dirty="0"/>
                        <a:t>Social</a:t>
                      </a:r>
                      <a:endParaRPr lang="en-IN" dirty="0"/>
                    </a:p>
                  </a:txBody>
                  <a:tcPr/>
                </a:tc>
                <a:tc>
                  <a:txBody>
                    <a:bodyPr/>
                    <a:lstStyle/>
                    <a:p>
                      <a:r>
                        <a:rPr lang="en-US" dirty="0"/>
                        <a:t>Adventure</a:t>
                      </a:r>
                      <a:endParaRPr lang="en-IN" dirty="0"/>
                    </a:p>
                  </a:txBody>
                  <a:tcPr/>
                </a:tc>
                <a:extLst>
                  <a:ext uri="{0D108BD9-81ED-4DB2-BD59-A6C34878D82A}">
                    <a16:rowId xmlns:a16="http://schemas.microsoft.com/office/drawing/2014/main" val="2410325088"/>
                  </a:ext>
                </a:extLst>
              </a:tr>
              <a:tr h="589569">
                <a:tc>
                  <a:txBody>
                    <a:bodyPr/>
                    <a:lstStyle/>
                    <a:p>
                      <a:pPr algn="l" fontAlgn="b"/>
                      <a:r>
                        <a:rPr lang="en-US" sz="1200" b="0" i="0" u="none" strike="noStrike" dirty="0">
                          <a:solidFill>
                            <a:srgbClr val="000000"/>
                          </a:solidFill>
                          <a:effectLst/>
                          <a:latin typeface="Calibri" panose="020F0502020204030204" pitchFamily="34" charset="0"/>
                        </a:rPr>
                        <a:t>Trust that the online retail store will fulfill its part of the transaction at the stipulated time</a:t>
                      </a:r>
                    </a:p>
                  </a:txBody>
                  <a:tcPr marL="7620" marR="7620" marT="7620" marB="0" anchor="b"/>
                </a:tc>
                <a:tc>
                  <a:txBody>
                    <a:bodyPr/>
                    <a:lstStyle/>
                    <a:p>
                      <a:pPr algn="l" fontAlgn="b"/>
                      <a:r>
                        <a:rPr lang="en-US" sz="1200" b="0" i="0" u="none" strike="noStrike" dirty="0">
                          <a:solidFill>
                            <a:srgbClr val="000000"/>
                          </a:solidFill>
                          <a:effectLst/>
                          <a:latin typeface="Calibri" panose="020F0502020204030204" pitchFamily="34" charset="0"/>
                        </a:rPr>
                        <a:t>Shopping on the website helps you fulfill certain roles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 Online shopping gives monetary benefit and discounts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Shopping on your preferred e-tailer enhances your social status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Shopping on the website gives you the sense of adventure</a:t>
                      </a:r>
                    </a:p>
                  </a:txBody>
                  <a:tcPr marL="7620" marR="7620" marT="7620" marB="0" anchor="b"/>
                </a:tc>
                <a:extLst>
                  <a:ext uri="{0D108BD9-81ED-4DB2-BD59-A6C34878D82A}">
                    <a16:rowId xmlns:a16="http://schemas.microsoft.com/office/drawing/2014/main" val="2576870304"/>
                  </a:ext>
                </a:extLst>
              </a:tr>
              <a:tr h="589569">
                <a:tc>
                  <a:txBody>
                    <a:bodyPr/>
                    <a:lstStyle/>
                    <a:p>
                      <a:pPr algn="l" fontAlgn="b"/>
                      <a:r>
                        <a:rPr lang="en-US" sz="1200" b="0" i="0" u="none" strike="noStrike">
                          <a:solidFill>
                            <a:srgbClr val="000000"/>
                          </a:solidFill>
                          <a:effectLst/>
                          <a:latin typeface="Calibri" panose="020F0502020204030204" pitchFamily="34" charset="0"/>
                        </a:rPr>
                        <a:t>Empathy (readiness to assist with queries) towards the customers</a:t>
                      </a:r>
                    </a:p>
                  </a:txBody>
                  <a:tcPr marL="7620" marR="7620" marT="7620" marB="0" anchor="b"/>
                </a:tc>
                <a:tc>
                  <a:txBody>
                    <a:bodyPr/>
                    <a:lstStyle/>
                    <a:p>
                      <a:endParaRPr lang="en-IN"/>
                    </a:p>
                  </a:txBody>
                  <a:tcPr/>
                </a:tc>
                <a:tc>
                  <a:txBody>
                    <a:bodyPr/>
                    <a:lstStyle/>
                    <a:p>
                      <a:pPr algn="l" fontAlgn="b"/>
                      <a:r>
                        <a:rPr lang="en-US" sz="1100" b="0" i="0" u="none" strike="noStrike" dirty="0">
                          <a:solidFill>
                            <a:srgbClr val="000000"/>
                          </a:solidFill>
                          <a:effectLst/>
                          <a:latin typeface="Calibri" panose="020F0502020204030204" pitchFamily="34" charset="0"/>
                        </a:rPr>
                        <a:t>Return and replacement policy of the e-tailer is important for purchase decision</a:t>
                      </a:r>
                    </a:p>
                  </a:txBody>
                  <a:tcPr marL="7620" marR="7620" marT="7620" marB="0" anchor="b"/>
                </a:tc>
                <a:tc>
                  <a:txBody>
                    <a:bodyPr/>
                    <a:lstStyle/>
                    <a:p>
                      <a:endParaRPr lang="en-IN"/>
                    </a:p>
                  </a:txBody>
                  <a:tcPr/>
                </a:tc>
                <a:tc>
                  <a:txBody>
                    <a:bodyPr/>
                    <a:lstStyle/>
                    <a:p>
                      <a:endParaRPr lang="en-IN"/>
                    </a:p>
                  </a:txBody>
                  <a:tcPr/>
                </a:tc>
                <a:extLst>
                  <a:ext uri="{0D108BD9-81ED-4DB2-BD59-A6C34878D82A}">
                    <a16:rowId xmlns:a16="http://schemas.microsoft.com/office/drawing/2014/main" val="2310584811"/>
                  </a:ext>
                </a:extLst>
              </a:tr>
              <a:tr h="589569">
                <a:tc>
                  <a:txBody>
                    <a:bodyPr/>
                    <a:lstStyle/>
                    <a:p>
                      <a:pPr algn="l" fontAlgn="b"/>
                      <a:r>
                        <a:rPr lang="en-US" sz="1200" b="0" i="0" u="none" strike="noStrike">
                          <a:solidFill>
                            <a:srgbClr val="000000"/>
                          </a:solidFill>
                          <a:effectLst/>
                          <a:latin typeface="Calibri" panose="020F0502020204030204" pitchFamily="34" charset="0"/>
                        </a:rPr>
                        <a:t>Being able to guarantee the privacy of the customer</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515056132"/>
                  </a:ext>
                </a:extLst>
              </a:tr>
              <a:tr h="735929">
                <a:tc>
                  <a:txBody>
                    <a:bodyPr/>
                    <a:lstStyle/>
                    <a:p>
                      <a:pPr algn="l" fontAlgn="b"/>
                      <a:r>
                        <a:rPr lang="en-US" sz="1200" b="0" i="0" u="none" strike="noStrike">
                          <a:solidFill>
                            <a:srgbClr val="000000"/>
                          </a:solidFill>
                          <a:effectLst/>
                          <a:latin typeface="Calibri" panose="020F0502020204030204" pitchFamily="34" charset="0"/>
                        </a:rPr>
                        <a:t> Responsiveness, availability of several communication channels (email, online rep, twitter, phone etc.)</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02366618"/>
                  </a:ext>
                </a:extLst>
              </a:tr>
              <a:tr h="589569">
                <a:tc>
                  <a:txBody>
                    <a:bodyPr/>
                    <a:lstStyle/>
                    <a:p>
                      <a:pPr algn="l" fontAlgn="b"/>
                      <a:r>
                        <a:rPr lang="en-US" sz="1200" b="0" i="0" u="none" strike="noStrike">
                          <a:solidFill>
                            <a:srgbClr val="000000"/>
                          </a:solidFill>
                          <a:effectLst/>
                          <a:latin typeface="Calibri" panose="020F0502020204030204" pitchFamily="34" charset="0"/>
                        </a:rPr>
                        <a:t>Enjoyment is derived from shopping online</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020807529"/>
                  </a:ext>
                </a:extLst>
              </a:tr>
              <a:tr h="589569">
                <a:tc>
                  <a:txBody>
                    <a:bodyPr/>
                    <a:lstStyle/>
                    <a:p>
                      <a:pPr algn="l" fontAlgn="b"/>
                      <a:r>
                        <a:rPr lang="en-US" sz="1200" b="0" i="0" u="none" strike="noStrike">
                          <a:solidFill>
                            <a:srgbClr val="000000"/>
                          </a:solidFill>
                          <a:effectLst/>
                          <a:latin typeface="Calibri" panose="020F0502020204030204" pitchFamily="34" charset="0"/>
                        </a:rPr>
                        <a:t>User derive satisfaction while shopping on a good quality website or application</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728128711"/>
                  </a:ext>
                </a:extLst>
              </a:tr>
              <a:tr h="589569">
                <a:tc>
                  <a:txBody>
                    <a:bodyPr/>
                    <a:lstStyle/>
                    <a:p>
                      <a:pPr algn="l" fontAlgn="b"/>
                      <a:r>
                        <a:rPr lang="en-US" sz="1200" b="0" i="0" u="none" strike="noStrike">
                          <a:solidFill>
                            <a:srgbClr val="000000"/>
                          </a:solidFill>
                          <a:effectLst/>
                          <a:latin typeface="Calibri" panose="020F0502020204030204" pitchFamily="34" charset="0"/>
                        </a:rPr>
                        <a:t>Net Benefit derived from shopping online can lead to users satisfaction</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587690814"/>
                  </a:ext>
                </a:extLst>
              </a:tr>
              <a:tr h="589569">
                <a:tc>
                  <a:txBody>
                    <a:bodyPr/>
                    <a:lstStyle/>
                    <a:p>
                      <a:pPr algn="l" fontAlgn="b"/>
                      <a:r>
                        <a:rPr lang="en-US" sz="1200" b="0" i="0" u="none" strike="noStrike">
                          <a:solidFill>
                            <a:srgbClr val="000000"/>
                          </a:solidFill>
                          <a:effectLst/>
                          <a:latin typeface="Calibri" panose="020F0502020204030204" pitchFamily="34" charset="0"/>
                        </a:rPr>
                        <a:t>You feel gratification shopping on your favorite e-tailer</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21393817"/>
                  </a:ext>
                </a:extLst>
              </a:tr>
              <a:tr h="589569">
                <a:tc>
                  <a:txBody>
                    <a:bodyPr/>
                    <a:lstStyle/>
                    <a:p>
                      <a:pPr algn="l" fontAlgn="b"/>
                      <a:r>
                        <a:rPr lang="en-US" sz="1200" b="0" i="0" u="none" strike="noStrike">
                          <a:solidFill>
                            <a:srgbClr val="000000"/>
                          </a:solidFill>
                          <a:effectLst/>
                          <a:latin typeface="Calibri" panose="020F0502020204030204" pitchFamily="34" charset="0"/>
                        </a:rPr>
                        <a:t> User satisfaction cannot exist without trust</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40389046"/>
                  </a:ext>
                </a:extLst>
              </a:tr>
              <a:tr h="589569">
                <a:tc>
                  <a:txBody>
                    <a:bodyPr/>
                    <a:lstStyle/>
                    <a:p>
                      <a:pPr algn="l" fontAlgn="b"/>
                      <a:r>
                        <a:rPr lang="en-US" sz="1200" b="0" i="0" u="none" strike="noStrike" dirty="0">
                          <a:solidFill>
                            <a:srgbClr val="000000"/>
                          </a:solidFill>
                          <a:effectLst/>
                          <a:latin typeface="Calibri" panose="020F0502020204030204" pitchFamily="34" charset="0"/>
                        </a:rPr>
                        <a:t>Displaying quality Information on the website improves satisfaction of customers</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113350367"/>
                  </a:ext>
                </a:extLst>
              </a:tr>
            </a:tbl>
          </a:graphicData>
        </a:graphic>
      </p:graphicFrame>
    </p:spTree>
    <p:extLst>
      <p:ext uri="{BB962C8B-B14F-4D97-AF65-F5344CB8AC3E}">
        <p14:creationId xmlns:p14="http://schemas.microsoft.com/office/powerpoint/2010/main" val="49824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A353AC-74F4-45AF-895F-6924FBFE2189}"/>
              </a:ext>
            </a:extLst>
          </p:cNvPr>
          <p:cNvSpPr>
            <a:spLocks noGrp="1"/>
          </p:cNvSpPr>
          <p:nvPr>
            <p:ph idx="1"/>
          </p:nvPr>
        </p:nvSpPr>
        <p:spPr>
          <a:xfrm>
            <a:off x="541538" y="248575"/>
            <a:ext cx="10812262" cy="5928388"/>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Data Analysis of columns under convenience factors  indicates that  majority of the total respondents  strongly agree/ agree that the ecommerce websites should exhibit these convenience values.</a:t>
            </a:r>
          </a:p>
          <a:p>
            <a:pPr marL="0" indent="0">
              <a:buNone/>
            </a:pPr>
            <a:endParaRPr lang="en-US" dirty="0"/>
          </a:p>
          <a:p>
            <a:pPr marL="0" indent="0">
              <a:buNone/>
            </a:pPr>
            <a:r>
              <a:rPr lang="en-US" dirty="0"/>
              <a:t>Data Analysis of columns under Product offerings and Product Information also indicated the same trend.</a:t>
            </a:r>
          </a:p>
          <a:p>
            <a:pPr marL="0" indent="0">
              <a:buNone/>
            </a:pPr>
            <a:endParaRPr lang="en-US" dirty="0"/>
          </a:p>
          <a:p>
            <a:pPr marL="0" indent="0">
              <a:buNone/>
            </a:pPr>
            <a:r>
              <a:rPr lang="en-US" dirty="0"/>
              <a:t>(</a:t>
            </a:r>
            <a:r>
              <a:rPr lang="en-US" dirty="0" err="1"/>
              <a:t>Visualisation</a:t>
            </a:r>
            <a:r>
              <a:rPr lang="en-US" dirty="0"/>
              <a:t> and </a:t>
            </a:r>
            <a:r>
              <a:rPr lang="en-US" dirty="0" err="1"/>
              <a:t>Pecentage</a:t>
            </a:r>
            <a:r>
              <a:rPr lang="en-US" dirty="0"/>
              <a:t> values can be found in the Jupiter Notebook)</a:t>
            </a:r>
          </a:p>
        </p:txBody>
      </p:sp>
    </p:spTree>
    <p:extLst>
      <p:ext uri="{BB962C8B-B14F-4D97-AF65-F5344CB8AC3E}">
        <p14:creationId xmlns:p14="http://schemas.microsoft.com/office/powerpoint/2010/main" val="3310049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50FE1-7A85-4D42-B018-B3CB397438D5}"/>
              </a:ext>
            </a:extLst>
          </p:cNvPr>
          <p:cNvSpPr>
            <a:spLocks noGrp="1"/>
          </p:cNvSpPr>
          <p:nvPr>
            <p:ph idx="1"/>
          </p:nvPr>
        </p:nvSpPr>
        <p:spPr>
          <a:xfrm>
            <a:off x="630315" y="417250"/>
            <a:ext cx="10723485" cy="5759713"/>
          </a:xfrm>
        </p:spPr>
        <p:txBody>
          <a:bodyPr/>
          <a:lstStyle/>
          <a:p>
            <a:pPr marL="0" indent="0">
              <a:buNone/>
            </a:pPr>
            <a:r>
              <a:rPr lang="en-US" dirty="0"/>
              <a:t>Data Analysis of the columns under Monetary savings also indicate the importance of Monetary benefits achieved from the website</a:t>
            </a:r>
          </a:p>
          <a:p>
            <a:pPr marL="0" indent="0">
              <a:buNone/>
            </a:pPr>
            <a:endParaRPr lang="en-US" dirty="0"/>
          </a:p>
          <a:p>
            <a:pPr marL="0" indent="0">
              <a:buNone/>
            </a:pPr>
            <a:r>
              <a:rPr lang="en-US" dirty="0"/>
              <a:t>With respect to Gratification some of the columns like ‘Enjoyment is derived shopping </a:t>
            </a:r>
            <a:r>
              <a:rPr lang="en-US" dirty="0" err="1"/>
              <a:t>online’,’You</a:t>
            </a:r>
            <a:r>
              <a:rPr lang="en-US" dirty="0"/>
              <a:t> feel gratification shopping on your favorite e-tailer’ it is observed that more number of respondents were indifferent</a:t>
            </a:r>
          </a:p>
          <a:p>
            <a:pPr marL="0" indent="0">
              <a:buNone/>
            </a:pPr>
            <a:endParaRPr lang="en-US" dirty="0"/>
          </a:p>
          <a:p>
            <a:pPr marL="0" indent="0">
              <a:buNone/>
            </a:pPr>
            <a:r>
              <a:rPr lang="en-US" dirty="0"/>
              <a:t>With respect to Role there were very less no of respondents who strongly agreed that 'Shopping on the website helps you fulfill certain roles’. Majority of them were indifferent</a:t>
            </a:r>
            <a:endParaRPr lang="en-IN" dirty="0"/>
          </a:p>
        </p:txBody>
      </p:sp>
    </p:spTree>
    <p:extLst>
      <p:ext uri="{BB962C8B-B14F-4D97-AF65-F5344CB8AC3E}">
        <p14:creationId xmlns:p14="http://schemas.microsoft.com/office/powerpoint/2010/main" val="237423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23D25-9DD5-4817-B9C8-711DB57CA971}"/>
              </a:ext>
            </a:extLst>
          </p:cNvPr>
          <p:cNvSpPr>
            <a:spLocks noGrp="1"/>
          </p:cNvSpPr>
          <p:nvPr>
            <p:ph idx="1"/>
          </p:nvPr>
        </p:nvSpPr>
        <p:spPr>
          <a:xfrm>
            <a:off x="674703" y="319596"/>
            <a:ext cx="10679097" cy="5857367"/>
          </a:xfrm>
        </p:spPr>
        <p:txBody>
          <a:bodyPr/>
          <a:lstStyle/>
          <a:p>
            <a:pPr marL="0" indent="0">
              <a:buNone/>
            </a:pPr>
            <a:r>
              <a:rPr lang="en-US" dirty="0"/>
              <a:t>Majority of the respondents were indifferent to the opinion 'Shopping on your preferred e-tailer enhances your social status’ which comes under social factor.</a:t>
            </a:r>
          </a:p>
          <a:p>
            <a:pPr marL="0" indent="0">
              <a:buNone/>
            </a:pPr>
            <a:endParaRPr lang="en-US" dirty="0"/>
          </a:p>
        </p:txBody>
      </p:sp>
    </p:spTree>
    <p:extLst>
      <p:ext uri="{BB962C8B-B14F-4D97-AF65-F5344CB8AC3E}">
        <p14:creationId xmlns:p14="http://schemas.microsoft.com/office/powerpoint/2010/main" val="3258957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5ECE9-66D0-4769-821D-6AA770F52981}"/>
              </a:ext>
            </a:extLst>
          </p:cNvPr>
          <p:cNvSpPr>
            <a:spLocks noGrp="1"/>
          </p:cNvSpPr>
          <p:nvPr>
            <p:ph idx="1"/>
          </p:nvPr>
        </p:nvSpPr>
        <p:spPr>
          <a:xfrm>
            <a:off x="648070" y="301841"/>
            <a:ext cx="10705730" cy="5875122"/>
          </a:xfrm>
        </p:spPr>
        <p:txBody>
          <a:bodyPr/>
          <a:lstStyle/>
          <a:p>
            <a:pPr marL="0" indent="0">
              <a:buNone/>
            </a:pPr>
            <a:r>
              <a:rPr lang="en-US" dirty="0"/>
              <a:t>Last section of the survey asks the respondents to pick a e-retailer for different factors. These columns were divided according to utilitarian and hedonistic values</a:t>
            </a:r>
          </a:p>
          <a:p>
            <a:pPr marL="0" indent="0">
              <a:buNone/>
            </a:pPr>
            <a:r>
              <a:rPr lang="en-US" dirty="0"/>
              <a:t>Data analysis about picking a website indicates that </a:t>
            </a:r>
          </a:p>
          <a:p>
            <a:pPr marL="0" indent="0">
              <a:buNone/>
            </a:pPr>
            <a:r>
              <a:rPr lang="en-US" dirty="0"/>
              <a:t>Amazon is mostly preferred followed by Flipkart </a:t>
            </a:r>
            <a:r>
              <a:rPr lang="en-US" dirty="0" err="1"/>
              <a:t>interms</a:t>
            </a:r>
            <a:r>
              <a:rPr lang="en-US" dirty="0"/>
              <a:t> of all factors</a:t>
            </a:r>
          </a:p>
          <a:p>
            <a:pPr marL="0" indent="0">
              <a:buNone/>
            </a:pPr>
            <a:endParaRPr lang="en-US" dirty="0"/>
          </a:p>
          <a:p>
            <a:pPr marL="0" indent="0">
              <a:buNone/>
            </a:pPr>
            <a:r>
              <a:rPr lang="en-US" dirty="0"/>
              <a:t>Some negative factors ('Longer time to get logged </a:t>
            </a:r>
            <a:r>
              <a:rPr lang="en-US" dirty="0" err="1"/>
              <a:t>in’,'Longer</a:t>
            </a:r>
            <a:r>
              <a:rPr lang="en-US" dirty="0"/>
              <a:t> time in displaying graphics and </a:t>
            </a:r>
            <a:r>
              <a:rPr lang="en-US" dirty="0" err="1"/>
              <a:t>photos',’Longer</a:t>
            </a:r>
            <a:r>
              <a:rPr lang="en-US" dirty="0"/>
              <a:t> page loading time ‘,'Late declaration of price ','Limited mode of payment on most products ‘ –during sales and promotion, 'Longer delivery </a:t>
            </a:r>
            <a:r>
              <a:rPr lang="en-US" dirty="0" err="1"/>
              <a:t>period','Change</a:t>
            </a:r>
            <a:r>
              <a:rPr lang="en-US" dirty="0"/>
              <a:t> in website/Application </a:t>
            </a:r>
            <a:r>
              <a:rPr lang="en-US" dirty="0" err="1"/>
              <a:t>design','Frequent</a:t>
            </a:r>
            <a:r>
              <a:rPr lang="en-US" dirty="0"/>
              <a:t> disruption when moving from one page to another') were considered in the last few columns.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74644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560943-0B4F-4085-B435-A09F324FD229}"/>
              </a:ext>
            </a:extLst>
          </p:cNvPr>
          <p:cNvSpPr>
            <a:spLocks noGrp="1"/>
          </p:cNvSpPr>
          <p:nvPr>
            <p:ph idx="1"/>
          </p:nvPr>
        </p:nvSpPr>
        <p:spPr>
          <a:xfrm>
            <a:off x="674703" y="248575"/>
            <a:ext cx="10679097" cy="5928388"/>
          </a:xfrm>
        </p:spPr>
        <p:txBody>
          <a:bodyPr/>
          <a:lstStyle/>
          <a:p>
            <a:pPr marL="0" indent="0">
              <a:buNone/>
            </a:pPr>
            <a:r>
              <a:rPr lang="en-US" dirty="0"/>
              <a:t>Some negative factors ('Longer time to get logged </a:t>
            </a:r>
            <a:r>
              <a:rPr lang="en-US" dirty="0" err="1"/>
              <a:t>in’,'Longer</a:t>
            </a:r>
            <a:r>
              <a:rPr lang="en-US" dirty="0"/>
              <a:t> time in displaying graphics and </a:t>
            </a:r>
            <a:r>
              <a:rPr lang="en-US" dirty="0" err="1"/>
              <a:t>photos',’Longer</a:t>
            </a:r>
            <a:r>
              <a:rPr lang="en-US" dirty="0"/>
              <a:t> page loading time ‘,'Late declaration of price ','Limited mode of payment on most products ‘ –during sales and promotion, 'Longer delivery </a:t>
            </a:r>
            <a:r>
              <a:rPr lang="en-US" dirty="0" err="1"/>
              <a:t>period','Change</a:t>
            </a:r>
            <a:r>
              <a:rPr lang="en-US" dirty="0"/>
              <a:t> in website/Application </a:t>
            </a:r>
            <a:r>
              <a:rPr lang="en-US" dirty="0" err="1"/>
              <a:t>design','Frequent</a:t>
            </a:r>
            <a:r>
              <a:rPr lang="en-US" dirty="0"/>
              <a:t> disruption when moving from one page to another') were considered in the last few columns.</a:t>
            </a:r>
          </a:p>
          <a:p>
            <a:pPr marL="0" indent="0">
              <a:buNone/>
            </a:pPr>
            <a:endParaRPr lang="en-US" sz="2400" dirty="0"/>
          </a:p>
          <a:p>
            <a:pPr marL="0" indent="0">
              <a:buNone/>
            </a:pPr>
            <a:r>
              <a:rPr lang="en-IN" dirty="0"/>
              <a:t>From data analysis it can be observed that though ‘Amazon’ is the most sought after website ,it has technical glitches during sales and promotion period </a:t>
            </a:r>
            <a:r>
              <a:rPr lang="en-IN" dirty="0" err="1"/>
              <a:t>interms</a:t>
            </a:r>
            <a:r>
              <a:rPr lang="en-IN" dirty="0"/>
              <a:t> of certain factors. These glitches have to be rectified. This is not true with all the negative factors, for </a:t>
            </a:r>
            <a:r>
              <a:rPr lang="en-IN" dirty="0" err="1"/>
              <a:t>e.g</a:t>
            </a:r>
            <a:r>
              <a:rPr lang="en-IN" dirty="0"/>
              <a:t> less no of respondents said there was longer delivery period.</a:t>
            </a:r>
          </a:p>
          <a:p>
            <a:endParaRPr lang="en-IN" dirty="0"/>
          </a:p>
        </p:txBody>
      </p:sp>
    </p:spTree>
    <p:extLst>
      <p:ext uri="{BB962C8B-B14F-4D97-AF65-F5344CB8AC3E}">
        <p14:creationId xmlns:p14="http://schemas.microsoft.com/office/powerpoint/2010/main" val="354878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1E21-9874-4160-B8E3-7FF2CF9F982D}"/>
              </a:ext>
            </a:extLst>
          </p:cNvPr>
          <p:cNvSpPr>
            <a:spLocks noGrp="1"/>
          </p:cNvSpPr>
          <p:nvPr>
            <p:ph type="title"/>
          </p:nvPr>
        </p:nvSpPr>
        <p:spPr/>
        <p:txBody>
          <a:bodyPr>
            <a:normAutofit/>
          </a:bodyPr>
          <a:lstStyle/>
          <a:p>
            <a:r>
              <a:rPr lang="en-US" sz="3200" b="1" dirty="0"/>
              <a:t>Survey Respondent’s Personal Info</a:t>
            </a:r>
            <a:endParaRPr lang="en-IN" sz="3200" b="1" dirty="0"/>
          </a:p>
        </p:txBody>
      </p:sp>
      <p:sp>
        <p:nvSpPr>
          <p:cNvPr id="3" name="Content Placeholder 2">
            <a:extLst>
              <a:ext uri="{FF2B5EF4-FFF2-40B4-BE49-F238E27FC236}">
                <a16:creationId xmlns:a16="http://schemas.microsoft.com/office/drawing/2014/main" id="{83F2441B-FDAA-4A66-8009-5E69041C2520}"/>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There are more no of females than males among the respondents.</a:t>
            </a:r>
          </a:p>
          <a:p>
            <a:pPr marL="0" indent="0">
              <a:buNone/>
            </a:pPr>
            <a:r>
              <a:rPr lang="en-US" dirty="0"/>
              <a:t>   Female-67%, Male-33%</a:t>
            </a:r>
          </a:p>
          <a:p>
            <a:pPr>
              <a:buFont typeface="Wingdings" panose="05000000000000000000" pitchFamily="2" charset="2"/>
              <a:buChar char="Ø"/>
            </a:pPr>
            <a:r>
              <a:rPr lang="en-US" dirty="0"/>
              <a:t>Majority of the respondents are in the age group 21-50yrs. Very less number are less than 20yrs and more than 50yrs.</a:t>
            </a:r>
          </a:p>
          <a:p>
            <a:pPr marL="0" indent="0">
              <a:buNone/>
            </a:pPr>
            <a:r>
              <a:rPr lang="en-US" dirty="0"/>
              <a:t>   </a:t>
            </a:r>
            <a:r>
              <a:rPr lang="en-US" sz="2000" dirty="0"/>
              <a:t>31-40 years  ---  30.11               21-30 years---  29.37          41-50 years---   26.02</a:t>
            </a:r>
          </a:p>
          <a:p>
            <a:pPr marL="0" indent="0">
              <a:buNone/>
            </a:pPr>
            <a:r>
              <a:rPr lang="en-US" sz="2000" dirty="0"/>
              <a:t>   Less than 20 years ---  7.43        51 years and above---  7.06   in %</a:t>
            </a:r>
          </a:p>
          <a:p>
            <a:pPr marL="0" indent="0">
              <a:buNone/>
            </a:pPr>
            <a:r>
              <a:rPr lang="en-US" sz="2000" dirty="0"/>
              <a:t>    21-50yrs group being earning group should be targeted for business.</a:t>
            </a:r>
          </a:p>
          <a:p>
            <a:pPr>
              <a:buFont typeface="Wingdings" panose="05000000000000000000" pitchFamily="2" charset="2"/>
              <a:buChar char="Ø"/>
            </a:pPr>
            <a:r>
              <a:rPr lang="en-IN" dirty="0"/>
              <a:t>There are 11 cities where the respondents reside. Among them Delhi, Noida and Bangalore have major number of respondents. It can be said that usage is more in metropolitan areas. </a:t>
            </a:r>
          </a:p>
        </p:txBody>
      </p:sp>
    </p:spTree>
    <p:extLst>
      <p:ext uri="{BB962C8B-B14F-4D97-AF65-F5344CB8AC3E}">
        <p14:creationId xmlns:p14="http://schemas.microsoft.com/office/powerpoint/2010/main" val="357504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8008-C6AF-46E0-90DF-B3F7719512E5}"/>
              </a:ext>
            </a:extLst>
          </p:cNvPr>
          <p:cNvSpPr>
            <a:spLocks noGrp="1"/>
          </p:cNvSpPr>
          <p:nvPr>
            <p:ph type="title"/>
          </p:nvPr>
        </p:nvSpPr>
        <p:spPr/>
        <p:txBody>
          <a:bodyPr>
            <a:normAutofit/>
          </a:bodyPr>
          <a:lstStyle/>
          <a:p>
            <a:r>
              <a:rPr lang="en-US" sz="2400" b="1" dirty="0"/>
              <a:t>Shopping Behavior Analysis (In percentages)</a:t>
            </a:r>
            <a:endParaRPr lang="en-IN" sz="2400" b="1" dirty="0"/>
          </a:p>
        </p:txBody>
      </p:sp>
      <p:sp>
        <p:nvSpPr>
          <p:cNvPr id="3" name="Content Placeholder 2">
            <a:extLst>
              <a:ext uri="{FF2B5EF4-FFF2-40B4-BE49-F238E27FC236}">
                <a16:creationId xmlns:a16="http://schemas.microsoft.com/office/drawing/2014/main" id="{487B2E48-665F-4E8B-8714-FE1E59222199}"/>
              </a:ext>
            </a:extLst>
          </p:cNvPr>
          <p:cNvSpPr>
            <a:spLocks noGrp="1"/>
          </p:cNvSpPr>
          <p:nvPr>
            <p:ph idx="1"/>
          </p:nvPr>
        </p:nvSpPr>
        <p:spPr>
          <a:xfrm>
            <a:off x="639192" y="1207363"/>
            <a:ext cx="10714608" cy="5370990"/>
          </a:xfrm>
        </p:spPr>
        <p:txBody>
          <a:bodyPr>
            <a:normAutofit/>
          </a:bodyPr>
          <a:lstStyle/>
          <a:p>
            <a:pPr>
              <a:buFont typeface="Wingdings" panose="05000000000000000000" pitchFamily="2" charset="2"/>
              <a:buChar char="Ø"/>
            </a:pPr>
            <a:r>
              <a:rPr lang="en-US" sz="2400" dirty="0"/>
              <a:t>Since How Long You are Shopping Online ?</a:t>
            </a:r>
          </a:p>
          <a:p>
            <a:pPr marL="0" indent="0">
              <a:buNone/>
            </a:pPr>
            <a:r>
              <a:rPr lang="en-US" sz="1800" dirty="0">
                <a:highlight>
                  <a:srgbClr val="FFFF00"/>
                </a:highlight>
              </a:rPr>
              <a:t>Above 4 years --  36.43 , 2-3 years --  24.16,  3-4 years--  17.47,  Less than 1 year--  15.99,  1-2 years --     5.95 </a:t>
            </a:r>
          </a:p>
          <a:p>
            <a:pPr marL="0" indent="0">
              <a:buNone/>
            </a:pPr>
            <a:r>
              <a:rPr lang="en-US" sz="1800" dirty="0"/>
              <a:t>There are more no of long term users(&gt;4yrs), so focus should be on retaining the other groups.</a:t>
            </a:r>
          </a:p>
          <a:p>
            <a:pPr marL="0" indent="0">
              <a:buNone/>
            </a:pPr>
            <a:endParaRPr lang="en-US" sz="1800" dirty="0"/>
          </a:p>
          <a:p>
            <a:pPr>
              <a:buFont typeface="Wingdings" panose="05000000000000000000" pitchFamily="2" charset="2"/>
              <a:buChar char="Ø"/>
            </a:pPr>
            <a:r>
              <a:rPr lang="en-US" sz="2400" dirty="0"/>
              <a:t>How many times you have made an online purchase in the past  year?</a:t>
            </a:r>
          </a:p>
          <a:p>
            <a:pPr marL="0" indent="0">
              <a:buNone/>
            </a:pPr>
            <a:r>
              <a:rPr lang="en-US" sz="1800" dirty="0">
                <a:highlight>
                  <a:srgbClr val="FFFF00"/>
                </a:highlight>
              </a:rPr>
              <a:t>Less than 10 times--  42.38,  31-40 times--   23.42,  41 times and above--  17.47,  11-20 times --  10.78, </a:t>
            </a:r>
          </a:p>
          <a:p>
            <a:pPr marL="0" indent="0">
              <a:buNone/>
            </a:pPr>
            <a:r>
              <a:rPr lang="en-US" sz="1800" dirty="0">
                <a:highlight>
                  <a:srgbClr val="FFFF00"/>
                </a:highlight>
              </a:rPr>
              <a:t>21-30 times --   3.72,  42 times and above --   2.23</a:t>
            </a:r>
          </a:p>
          <a:p>
            <a:pPr marL="0" indent="0">
              <a:buNone/>
            </a:pPr>
            <a:r>
              <a:rPr lang="en-IN" sz="2400" dirty="0"/>
              <a:t>Marketing strategy should be developed to increase the online purchases in a year</a:t>
            </a:r>
          </a:p>
          <a:p>
            <a:pPr marL="0" indent="0">
              <a:buNone/>
            </a:pPr>
            <a:endParaRPr lang="en-IN" sz="2400" dirty="0"/>
          </a:p>
          <a:p>
            <a:pPr>
              <a:buFont typeface="Wingdings" panose="05000000000000000000" pitchFamily="2" charset="2"/>
              <a:buChar char="Ø"/>
            </a:pPr>
            <a:r>
              <a:rPr lang="en-IN" sz="2400" dirty="0"/>
              <a:t> </a:t>
            </a:r>
            <a:r>
              <a:rPr lang="en-US" sz="2400" dirty="0"/>
              <a:t>How do you access the internet while shopping on-line?</a:t>
            </a:r>
          </a:p>
          <a:p>
            <a:pPr marL="0" indent="0">
              <a:buNone/>
            </a:pPr>
            <a:r>
              <a:rPr lang="en-IN" sz="1800" dirty="0">
                <a:highlight>
                  <a:srgbClr val="FFFF00"/>
                </a:highlight>
              </a:rPr>
              <a:t>Mobile internet--  70.26,  Wi-Fi -- 28.25, Dial-up --  1.49</a:t>
            </a:r>
          </a:p>
          <a:p>
            <a:pPr>
              <a:buFont typeface="Wingdings" panose="05000000000000000000" pitchFamily="2" charset="2"/>
              <a:buChar char="Ø"/>
            </a:pPr>
            <a:r>
              <a:rPr lang="en-US" sz="2400" dirty="0"/>
              <a:t>Which device do you use to access the online shopping?</a:t>
            </a:r>
          </a:p>
          <a:p>
            <a:pPr marL="0" indent="0">
              <a:buNone/>
            </a:pPr>
            <a:r>
              <a:rPr lang="en-IN" sz="1800" dirty="0">
                <a:highlight>
                  <a:srgbClr val="FFFF00"/>
                </a:highlight>
              </a:rPr>
              <a:t>Smartphone--  52.42, Laptop --  31.97,  Desktop --  11.15,  Tablet --   4.46</a:t>
            </a:r>
          </a:p>
        </p:txBody>
      </p:sp>
    </p:spTree>
    <p:extLst>
      <p:ext uri="{BB962C8B-B14F-4D97-AF65-F5344CB8AC3E}">
        <p14:creationId xmlns:p14="http://schemas.microsoft.com/office/powerpoint/2010/main" val="408811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47C59-F6E6-4DF7-A27C-13BE53694AA0}"/>
              </a:ext>
            </a:extLst>
          </p:cNvPr>
          <p:cNvSpPr>
            <a:spLocks noGrp="1"/>
          </p:cNvSpPr>
          <p:nvPr>
            <p:ph idx="1"/>
          </p:nvPr>
        </p:nvSpPr>
        <p:spPr>
          <a:xfrm>
            <a:off x="763480" y="310718"/>
            <a:ext cx="10590320" cy="5866245"/>
          </a:xfrm>
        </p:spPr>
        <p:txBody>
          <a:bodyPr>
            <a:normAutofit/>
          </a:bodyPr>
          <a:lstStyle/>
          <a:p>
            <a:pPr marL="0" indent="0">
              <a:buNone/>
            </a:pPr>
            <a:r>
              <a:rPr lang="en-US" sz="1800" dirty="0"/>
              <a:t>The above columns show that mobile internet and smart phone are  used more than others. So building, maintaining an updated version of mobile app is very important for the website owners.</a:t>
            </a:r>
          </a:p>
          <a:p>
            <a:pPr marL="0" indent="0">
              <a:buNone/>
            </a:pPr>
            <a:endParaRPr lang="en-US" sz="1800" dirty="0"/>
          </a:p>
          <a:p>
            <a:pPr>
              <a:buFont typeface="Wingdings" panose="05000000000000000000" pitchFamily="2" charset="2"/>
              <a:buChar char="Ø"/>
            </a:pPr>
            <a:r>
              <a:rPr lang="en-US" sz="2400" dirty="0"/>
              <a:t>What is the operating system (OS) of your device?</a:t>
            </a:r>
          </a:p>
          <a:p>
            <a:pPr marL="0" indent="0">
              <a:buNone/>
            </a:pPr>
            <a:r>
              <a:rPr lang="en-US" sz="1800" dirty="0">
                <a:highlight>
                  <a:srgbClr val="FFFF00"/>
                </a:highlight>
              </a:rPr>
              <a:t>Window/windows Mobile--  45.35,  Android --   31.60,  IOS/Mac --  23.05 </a:t>
            </a:r>
          </a:p>
          <a:p>
            <a:pPr>
              <a:buFont typeface="Wingdings" panose="05000000000000000000" pitchFamily="2" charset="2"/>
              <a:buChar char="Ø"/>
            </a:pPr>
            <a:r>
              <a:rPr lang="en-US" sz="2400" dirty="0"/>
              <a:t>What browser do you run on your device to access the website?</a:t>
            </a:r>
          </a:p>
          <a:p>
            <a:pPr marL="0" indent="0">
              <a:buNone/>
            </a:pPr>
            <a:r>
              <a:rPr lang="en-US" sz="1800" dirty="0">
                <a:highlight>
                  <a:srgbClr val="FFFF00"/>
                </a:highlight>
              </a:rPr>
              <a:t>Google chrome --  80.30,  Safari--   14.87,  Opera --  2.97,  Mozilla Firefox-- 1.86</a:t>
            </a:r>
          </a:p>
          <a:p>
            <a:pPr>
              <a:buFont typeface="Wingdings" panose="05000000000000000000" pitchFamily="2" charset="2"/>
              <a:buChar char="Ø"/>
            </a:pPr>
            <a:r>
              <a:rPr lang="en-US" sz="2400" dirty="0"/>
              <a:t>Which channel did you follow to arrive at your favorite online store for the first time?</a:t>
            </a:r>
          </a:p>
          <a:p>
            <a:pPr marL="0" indent="0">
              <a:buNone/>
            </a:pPr>
            <a:r>
              <a:rPr lang="en-US" sz="1800" dirty="0">
                <a:highlight>
                  <a:srgbClr val="FFFF00"/>
                </a:highlight>
              </a:rPr>
              <a:t>Search Engine-- 85.50, Content Marketing -- 7.43, Display Adverts --  7.06               </a:t>
            </a:r>
          </a:p>
          <a:p>
            <a:pPr marL="0" indent="0">
              <a:buNone/>
            </a:pPr>
            <a:r>
              <a:rPr lang="en-US" sz="1800" dirty="0"/>
              <a:t>From the above columns, it cane be seen that majority of the people use Windows OS, Google Chrome. So the</a:t>
            </a:r>
          </a:p>
          <a:p>
            <a:pPr marL="0" indent="0">
              <a:buNone/>
            </a:pPr>
            <a:r>
              <a:rPr lang="en-US" sz="1800" dirty="0"/>
              <a:t>Ecommerce companies must make sure that there are no technical glitches </a:t>
            </a:r>
            <a:r>
              <a:rPr lang="en-US" sz="1800" dirty="0" err="1"/>
              <a:t>interms</a:t>
            </a:r>
            <a:r>
              <a:rPr lang="en-US" sz="1800" dirty="0"/>
              <a:t> of software.</a:t>
            </a:r>
            <a:endParaRPr lang="en-IN" sz="1800" dirty="0"/>
          </a:p>
        </p:txBody>
      </p:sp>
    </p:spTree>
    <p:extLst>
      <p:ext uri="{BB962C8B-B14F-4D97-AF65-F5344CB8AC3E}">
        <p14:creationId xmlns:p14="http://schemas.microsoft.com/office/powerpoint/2010/main" val="111615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E4DE23-934D-4820-A1A4-C4C3C3E674AF}"/>
              </a:ext>
            </a:extLst>
          </p:cNvPr>
          <p:cNvSpPr>
            <a:spLocks noGrp="1"/>
          </p:cNvSpPr>
          <p:nvPr>
            <p:ph idx="1"/>
          </p:nvPr>
        </p:nvSpPr>
        <p:spPr>
          <a:xfrm>
            <a:off x="612775" y="400050"/>
            <a:ext cx="10741025" cy="5776913"/>
          </a:xfrm>
        </p:spPr>
        <p:txBody>
          <a:bodyPr/>
          <a:lstStyle/>
          <a:p>
            <a:pPr>
              <a:buFont typeface="Wingdings" panose="05000000000000000000" pitchFamily="2" charset="2"/>
              <a:buChar char="Ø"/>
            </a:pPr>
            <a:r>
              <a:rPr lang="en-US" dirty="0"/>
              <a:t>How much time do you explore the e- retail store before making a purchase decision?</a:t>
            </a:r>
          </a:p>
          <a:p>
            <a:pPr marL="0" indent="0">
              <a:buNone/>
            </a:pPr>
            <a:r>
              <a:rPr lang="en-US" sz="1800" dirty="0">
                <a:highlight>
                  <a:srgbClr val="FFFF00"/>
                </a:highlight>
              </a:rPr>
              <a:t>More than 15 mins--  45.72,  6-10 mins-- 26.39,  11-15 mins -- 17.10, Less than 1 min--  5.58, 1-5 mins --  5.20</a:t>
            </a:r>
          </a:p>
          <a:p>
            <a:pPr marL="0" indent="0">
              <a:buNone/>
            </a:pPr>
            <a:r>
              <a:rPr lang="en-US" sz="1800" dirty="0"/>
              <a:t>It can be seen that majority of the people spend quality time exploring the website. So e-retailers should give importance to providing good amount of information on products.</a:t>
            </a:r>
          </a:p>
          <a:p>
            <a:pPr marL="0" indent="0">
              <a:buNone/>
            </a:pPr>
            <a:endParaRPr lang="en-US" sz="1800" dirty="0"/>
          </a:p>
          <a:p>
            <a:pPr>
              <a:buFont typeface="Wingdings" panose="05000000000000000000" pitchFamily="2" charset="2"/>
              <a:buChar char="Ø"/>
            </a:pPr>
            <a:r>
              <a:rPr lang="en-US" sz="2400" dirty="0"/>
              <a:t>What is your preferred payment Option?</a:t>
            </a:r>
          </a:p>
          <a:p>
            <a:pPr marL="0" indent="0">
              <a:buNone/>
            </a:pPr>
            <a:r>
              <a:rPr lang="en-US" sz="1800" dirty="0">
                <a:highlight>
                  <a:srgbClr val="FFFF00"/>
                </a:highlight>
              </a:rPr>
              <a:t>Credit/Debit cards --   55.02,  Cash on delivery (</a:t>
            </a:r>
            <a:r>
              <a:rPr lang="en-US" sz="1800" dirty="0" err="1">
                <a:highlight>
                  <a:srgbClr val="FFFF00"/>
                </a:highlight>
              </a:rPr>
              <a:t>CoD</a:t>
            </a:r>
            <a:r>
              <a:rPr lang="en-US" sz="1800" dirty="0">
                <a:highlight>
                  <a:srgbClr val="FFFF00"/>
                </a:highlight>
              </a:rPr>
              <a:t>) -- 28.25,  E-wallets (Paytm, </a:t>
            </a:r>
            <a:r>
              <a:rPr lang="en-US" sz="1800" dirty="0" err="1">
                <a:highlight>
                  <a:srgbClr val="FFFF00"/>
                </a:highlight>
              </a:rPr>
              <a:t>Freecharge</a:t>
            </a:r>
            <a:r>
              <a:rPr lang="en-US" sz="1800" dirty="0">
                <a:highlight>
                  <a:srgbClr val="FFFF00"/>
                </a:highlight>
              </a:rPr>
              <a:t> etc.) --  16.73</a:t>
            </a:r>
          </a:p>
          <a:p>
            <a:pPr marL="0" indent="0">
              <a:buNone/>
            </a:pPr>
            <a:r>
              <a:rPr lang="en-US" sz="1800" dirty="0"/>
              <a:t>It can be seen that majority of the respondents prefer online payment. So there should be no compromise with security.</a:t>
            </a:r>
          </a:p>
          <a:p>
            <a:pPr>
              <a:buFont typeface="Wingdings" panose="05000000000000000000" pitchFamily="2" charset="2"/>
              <a:buChar char="Ø"/>
            </a:pPr>
            <a:r>
              <a:rPr lang="en-US" sz="2400" dirty="0"/>
              <a:t>How frequently do you abandon (selecting an items and leaving without making payment) your shopping cart?</a:t>
            </a:r>
          </a:p>
          <a:p>
            <a:pPr marL="0" indent="0">
              <a:buNone/>
            </a:pPr>
            <a:r>
              <a:rPr lang="en-US" sz="1800" dirty="0">
                <a:highlight>
                  <a:srgbClr val="FFFF00"/>
                </a:highlight>
              </a:rPr>
              <a:t>Sometimes--  63.57, Never-- 17.84, Frequently--  13.01, Very frequently --  5.58</a:t>
            </a:r>
            <a:endParaRPr lang="en-IN" sz="1800" dirty="0">
              <a:highlight>
                <a:srgbClr val="FFFF00"/>
              </a:highlight>
            </a:endParaRPr>
          </a:p>
        </p:txBody>
      </p:sp>
    </p:spTree>
    <p:extLst>
      <p:ext uri="{BB962C8B-B14F-4D97-AF65-F5344CB8AC3E}">
        <p14:creationId xmlns:p14="http://schemas.microsoft.com/office/powerpoint/2010/main" val="1852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78CD6-6904-414C-8143-BA488E9AFDA4}"/>
              </a:ext>
            </a:extLst>
          </p:cNvPr>
          <p:cNvSpPr>
            <a:spLocks noGrp="1"/>
          </p:cNvSpPr>
          <p:nvPr>
            <p:ph idx="1"/>
          </p:nvPr>
        </p:nvSpPr>
        <p:spPr>
          <a:xfrm>
            <a:off x="816746" y="248575"/>
            <a:ext cx="10537054" cy="5928388"/>
          </a:xfrm>
        </p:spPr>
        <p:txBody>
          <a:bodyPr/>
          <a:lstStyle/>
          <a:p>
            <a:pPr>
              <a:buFont typeface="Wingdings" panose="05000000000000000000" pitchFamily="2" charset="2"/>
              <a:buChar char="Ø"/>
            </a:pPr>
            <a:r>
              <a:rPr lang="en-US" dirty="0"/>
              <a:t>Why did you abandon the Bag or Shopping Cart?</a:t>
            </a:r>
          </a:p>
          <a:p>
            <a:pPr marL="0" indent="0">
              <a:buNone/>
            </a:pPr>
            <a:r>
              <a:rPr lang="en-US" sz="1800" dirty="0">
                <a:highlight>
                  <a:srgbClr val="FFFF00"/>
                </a:highlight>
              </a:rPr>
              <a:t>Better alternative offer --   49.44,  Promo code not applicable--   20.07,  Change in price--   13.75</a:t>
            </a:r>
          </a:p>
          <a:p>
            <a:pPr marL="0" indent="0">
              <a:buNone/>
            </a:pPr>
            <a:r>
              <a:rPr lang="en-US" sz="1800" dirty="0">
                <a:highlight>
                  <a:srgbClr val="FFFF00"/>
                </a:highlight>
              </a:rPr>
              <a:t> Lack of trust--   11.52,  No preferred mode of payment--    5.20</a:t>
            </a:r>
          </a:p>
          <a:p>
            <a:pPr marL="0" indent="0">
              <a:buNone/>
            </a:pPr>
            <a:r>
              <a:rPr lang="en-IN" sz="1800" dirty="0"/>
              <a:t>From the above columns it can be </a:t>
            </a:r>
            <a:r>
              <a:rPr lang="en-IN" sz="1800" dirty="0" err="1"/>
              <a:t>infered</a:t>
            </a:r>
            <a:r>
              <a:rPr lang="en-IN" sz="1800" dirty="0"/>
              <a:t> that majority of the respondents abandon the cart and the major reason for this is better alternative offer. So frequent reminders should be given and price </a:t>
            </a:r>
            <a:r>
              <a:rPr lang="en-IN" sz="1800" dirty="0" err="1"/>
              <a:t>updations</a:t>
            </a:r>
            <a:r>
              <a:rPr lang="en-IN" sz="1800" dirty="0"/>
              <a:t> have to </a:t>
            </a:r>
            <a:r>
              <a:rPr lang="en-IN" sz="1800"/>
              <a:t>be accurate.</a:t>
            </a:r>
            <a:endParaRPr lang="en-IN" sz="1800" dirty="0"/>
          </a:p>
        </p:txBody>
      </p:sp>
    </p:spTree>
    <p:extLst>
      <p:ext uri="{BB962C8B-B14F-4D97-AF65-F5344CB8AC3E}">
        <p14:creationId xmlns:p14="http://schemas.microsoft.com/office/powerpoint/2010/main" val="3242864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C8CA81-BA2A-40BD-BAF5-13604F74A2A7}"/>
              </a:ext>
            </a:extLst>
          </p:cNvPr>
          <p:cNvSpPr>
            <a:spLocks noGrp="1"/>
          </p:cNvSpPr>
          <p:nvPr>
            <p:ph idx="1"/>
          </p:nvPr>
        </p:nvSpPr>
        <p:spPr/>
        <p:txBody>
          <a:bodyPr>
            <a:normAutofit/>
          </a:bodyPr>
          <a:lstStyle/>
          <a:p>
            <a:pPr marL="0" indent="0">
              <a:buNone/>
            </a:pPr>
            <a:r>
              <a:rPr lang="en-US" sz="2400" dirty="0"/>
              <a:t>Factors contributing to CUSTOMER RETENTION/REPEAT PURCHASE can be</a:t>
            </a:r>
          </a:p>
          <a:p>
            <a:pPr marL="0" indent="0">
              <a:buNone/>
            </a:pPr>
            <a:endParaRPr lang="en-US" sz="2400" dirty="0"/>
          </a:p>
          <a:p>
            <a:pPr marL="0" indent="0">
              <a:buNone/>
            </a:pPr>
            <a:r>
              <a:rPr lang="en-US" sz="3200" dirty="0"/>
              <a:t>Utilitarian Values</a:t>
            </a:r>
          </a:p>
          <a:p>
            <a:pPr marL="0" indent="0">
              <a:buNone/>
            </a:pPr>
            <a:r>
              <a:rPr lang="en-US" sz="2400" dirty="0"/>
              <a:t>              and</a:t>
            </a:r>
          </a:p>
          <a:p>
            <a:pPr marL="0" indent="0">
              <a:buNone/>
            </a:pPr>
            <a:r>
              <a:rPr lang="en-US" sz="3200" dirty="0"/>
              <a:t>Hedonistic Values</a:t>
            </a:r>
            <a:endParaRPr lang="en-IN" sz="3200" dirty="0"/>
          </a:p>
        </p:txBody>
      </p:sp>
    </p:spTree>
    <p:extLst>
      <p:ext uri="{BB962C8B-B14F-4D97-AF65-F5344CB8AC3E}">
        <p14:creationId xmlns:p14="http://schemas.microsoft.com/office/powerpoint/2010/main" val="88958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7EAEF-4112-4CA1-877E-0615E52B1F1F}"/>
              </a:ext>
            </a:extLst>
          </p:cNvPr>
          <p:cNvSpPr>
            <a:spLocks noGrp="1"/>
          </p:cNvSpPr>
          <p:nvPr>
            <p:ph idx="1"/>
          </p:nvPr>
        </p:nvSpPr>
        <p:spPr>
          <a:xfrm>
            <a:off x="532660" y="328474"/>
            <a:ext cx="10821140" cy="5848489"/>
          </a:xfrm>
        </p:spPr>
        <p:txBody>
          <a:bodyPr>
            <a:normAutofit/>
          </a:bodyPr>
          <a:lstStyle/>
          <a:p>
            <a:pPr marL="0" indent="0">
              <a:buNone/>
            </a:pPr>
            <a:r>
              <a:rPr lang="en-US" sz="3200" dirty="0"/>
              <a:t>Utilitarian Values</a:t>
            </a:r>
          </a:p>
          <a:p>
            <a:pPr>
              <a:buFont typeface="Wingdings" panose="05000000000000000000" pitchFamily="2" charset="2"/>
              <a:buChar char="Ø"/>
            </a:pPr>
            <a:r>
              <a:rPr lang="en-US" sz="2400" dirty="0"/>
              <a:t>Product Offerings                                               </a:t>
            </a:r>
          </a:p>
          <a:p>
            <a:pPr>
              <a:buFont typeface="Wingdings" panose="05000000000000000000" pitchFamily="2" charset="2"/>
              <a:buChar char="Ø"/>
            </a:pPr>
            <a:r>
              <a:rPr lang="en-US" sz="2400" dirty="0"/>
              <a:t>Convenience</a:t>
            </a:r>
          </a:p>
          <a:p>
            <a:pPr>
              <a:buFont typeface="Wingdings" panose="05000000000000000000" pitchFamily="2" charset="2"/>
              <a:buChar char="Ø"/>
            </a:pPr>
            <a:r>
              <a:rPr lang="en-US" sz="2400" dirty="0"/>
              <a:t>Product Information</a:t>
            </a:r>
          </a:p>
          <a:p>
            <a:pPr>
              <a:buFont typeface="Wingdings" panose="05000000000000000000" pitchFamily="2" charset="2"/>
              <a:buChar char="Ø"/>
            </a:pPr>
            <a:r>
              <a:rPr lang="en-US" sz="2400" dirty="0"/>
              <a:t>Monetary Savings</a:t>
            </a:r>
          </a:p>
          <a:p>
            <a:pPr marL="0" indent="0">
              <a:buNone/>
            </a:pPr>
            <a:r>
              <a:rPr lang="en-US" sz="3200" dirty="0"/>
              <a:t>Hedonistic Values</a:t>
            </a:r>
          </a:p>
          <a:p>
            <a:pPr>
              <a:buFont typeface="Wingdings" panose="05000000000000000000" pitchFamily="2" charset="2"/>
              <a:buChar char="Ø"/>
            </a:pPr>
            <a:r>
              <a:rPr lang="en-US" sz="2400" dirty="0"/>
              <a:t>Gratification</a:t>
            </a:r>
          </a:p>
          <a:p>
            <a:pPr>
              <a:buFont typeface="Wingdings" panose="05000000000000000000" pitchFamily="2" charset="2"/>
              <a:buChar char="Ø"/>
            </a:pPr>
            <a:r>
              <a:rPr lang="en-US" sz="2400" dirty="0"/>
              <a:t>Role</a:t>
            </a:r>
          </a:p>
          <a:p>
            <a:pPr>
              <a:buFont typeface="Wingdings" panose="05000000000000000000" pitchFamily="2" charset="2"/>
              <a:buChar char="Ø"/>
            </a:pPr>
            <a:r>
              <a:rPr lang="en-US" sz="2400" dirty="0"/>
              <a:t>Best Deal</a:t>
            </a:r>
          </a:p>
          <a:p>
            <a:pPr>
              <a:buFont typeface="Wingdings" panose="05000000000000000000" pitchFamily="2" charset="2"/>
              <a:buChar char="Ø"/>
            </a:pPr>
            <a:r>
              <a:rPr lang="en-US" sz="2400" dirty="0"/>
              <a:t>Social</a:t>
            </a:r>
          </a:p>
          <a:p>
            <a:pPr>
              <a:buFont typeface="Wingdings" panose="05000000000000000000" pitchFamily="2" charset="2"/>
              <a:buChar char="Ø"/>
            </a:pPr>
            <a:r>
              <a:rPr lang="en-US" sz="2400" dirty="0"/>
              <a:t>Adventure</a:t>
            </a:r>
          </a:p>
          <a:p>
            <a:pPr marL="0" indent="0">
              <a:buNone/>
            </a:pPr>
            <a:endParaRPr lang="en-IN" sz="3200" dirty="0"/>
          </a:p>
        </p:txBody>
      </p:sp>
    </p:spTree>
    <p:extLst>
      <p:ext uri="{BB962C8B-B14F-4D97-AF65-F5344CB8AC3E}">
        <p14:creationId xmlns:p14="http://schemas.microsoft.com/office/powerpoint/2010/main" val="56834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A5196-3973-4B2F-ACDF-7084030B95C9}"/>
              </a:ext>
            </a:extLst>
          </p:cNvPr>
          <p:cNvSpPr>
            <a:spLocks noGrp="1"/>
          </p:cNvSpPr>
          <p:nvPr>
            <p:ph idx="1"/>
          </p:nvPr>
        </p:nvSpPr>
        <p:spPr>
          <a:xfrm>
            <a:off x="470517" y="138867"/>
            <a:ext cx="10643586" cy="6350709"/>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Part of the survey is about whether the </a:t>
            </a:r>
            <a:r>
              <a:rPr lang="en-US" dirty="0" err="1"/>
              <a:t>respondants</a:t>
            </a:r>
            <a:r>
              <a:rPr lang="en-US" dirty="0"/>
              <a:t> agree or disagree about certain factors .These questions(columns  18 to 47) are classified into Utilitarian and Hedonistic values. Further subdivision of these values can be done as shown in the below slides.</a:t>
            </a:r>
          </a:p>
          <a:p>
            <a:pPr marL="0" indent="0">
              <a:buNone/>
            </a:pPr>
            <a:endParaRPr lang="en-US" dirty="0"/>
          </a:p>
          <a:p>
            <a:pPr marL="0" indent="0">
              <a:buNone/>
            </a:pPr>
            <a:r>
              <a:rPr lang="en-US" dirty="0"/>
              <a:t>Data Analysis of these columns is done </a:t>
            </a:r>
            <a:endParaRPr lang="en-IN" dirty="0"/>
          </a:p>
        </p:txBody>
      </p:sp>
    </p:spTree>
    <p:extLst>
      <p:ext uri="{BB962C8B-B14F-4D97-AF65-F5344CB8AC3E}">
        <p14:creationId xmlns:p14="http://schemas.microsoft.com/office/powerpoint/2010/main" val="2184240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TotalTime>
  <Words>1504</Words>
  <Application>Microsoft Office PowerPoint</Application>
  <PresentationFormat>Widescreen</PresentationFormat>
  <Paragraphs>132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Customer Retention Data</vt:lpstr>
      <vt:lpstr>Survey Respondent’s Personal Info</vt:lpstr>
      <vt:lpstr>Shopping Behavior Analysis (In percentages)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Damera</dc:creator>
  <cp:lastModifiedBy>Ravi Damera</cp:lastModifiedBy>
  <cp:revision>10</cp:revision>
  <dcterms:created xsi:type="dcterms:W3CDTF">2021-11-28T09:21:02Z</dcterms:created>
  <dcterms:modified xsi:type="dcterms:W3CDTF">2021-12-02T08:25:19Z</dcterms:modified>
</cp:coreProperties>
</file>