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ckwell" panose="02060603020205020403" pitchFamily="18" charset="77"/>
      <p:regular r:id="rId22"/>
      <p:bold r:id="rId23"/>
      <p:italic r:id="rId24"/>
      <p:boldItalic r:id="rId25"/>
    </p:embeddedFont>
    <p:embeddedFont>
      <p:font typeface="Tahoma" panose="020B0604030504040204" pitchFamily="3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QRfvm8aErif/Ewy4Dft/kXe0k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1"/>
  </p:normalViewPr>
  <p:slideViewPr>
    <p:cSldViewPr snapToGrid="0" snapToObjects="1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GoogleDrive-110959376586601181075/My%20Drive/Thinkful/Capstone%201%20-%20Week%205%20-%20Module%2010/Capstone.Laria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GoogleDrive-110959376586601181075/My%20Drive/Thinkful/Capstone%201%20-%20Week%205%20-%20Module%2010/Capstone.Laria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GoogleDrive-110959376586601181075/My%20Drive/Thinkful/Capstone%201%20-%20Week%205%20-%20Module%2010/Capstone.Laria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GoogleDrive-110959376586601181075/My%20Drive/Thinkful/Capstone%201%20-%20Week%205%20-%20Module%2010/Capstone.Laria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GoogleDrive-110959376586601181075/My%20Drive/Thinkful/Capstone%201%20-%20Week%205%20-%20Module%2010/Capstone.Laria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GoogleDrive-110959376586601181075/My%20Drive/Thinkful/Capstone%201%20-%20Week%205%20-%20Module%2010/Capstone.Laria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GoogleDrive-110959376586601181075/My%20Drive/Thinkful/Capstone%201%20-%20Week%205%20-%20Module%2010/Capstone.Laria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GoogleDrive-110959376586601181075/My%20Drive/Thinkful/Capstone%201%20-%20Week%205%20-%20Module%2010/Capstone.Laria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GoogleDrive-110959376586601181075/My%20Drive/Thinkful/Capstone%201%20-%20Week%205%20-%20Module%2010/Capstone.Laria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GoogleDrive-110959376586601181075/My%20Drive/Thinkful/Capstone%201%20-%20Week%205%20-%20Module%2010/Capstone.Laria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GoogleDrive-110959376586601181075/My%20Drive/Thinkful/Capstone%201%20-%20Week%205%20-%20Module%2010/Capstone.Laria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4000">
                <a:solidFill>
                  <a:schemeClr val="bg1"/>
                </a:solidFill>
              </a:rPr>
              <a:t>Baseline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'Model Visualizations'!$C$2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rgbClr val="FFB042"/>
            </a:solidFill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'Model Visualizations'!$B$3:$B$5</c:f>
              <c:strCache>
                <c:ptCount val="3"/>
                <c:pt idx="0">
                  <c:v>Gross Revenue</c:v>
                </c:pt>
                <c:pt idx="1">
                  <c:v>Gross Costs</c:v>
                </c:pt>
                <c:pt idx="2">
                  <c:v>Total Profits</c:v>
                </c:pt>
              </c:strCache>
            </c:strRef>
          </c:cat>
          <c:val>
            <c:numRef>
              <c:f>'Model Visualizations'!$C$3:$C$5</c:f>
              <c:numCache>
                <c:formatCode>"$"#,##0.00</c:formatCode>
                <c:ptCount val="3"/>
                <c:pt idx="0">
                  <c:v>52830207</c:v>
                </c:pt>
                <c:pt idx="1">
                  <c:v>30320297.920000002</c:v>
                </c:pt>
                <c:pt idx="2">
                  <c:v>22509909.080000069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EC-7F4C-A7CB-C51CAC1F2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461743"/>
        <c:axId val="412306991"/>
      </c:barChart>
      <c:catAx>
        <c:axId val="32461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306991"/>
        <c:crosses val="autoZero"/>
        <c:auto val="1"/>
        <c:lblAlgn val="ctr"/>
        <c:lblOffset val="100"/>
        <c:noMultiLvlLbl val="0"/>
      </c:catAx>
      <c:valAx>
        <c:axId val="412306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61743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4000">
                <a:solidFill>
                  <a:schemeClr val="bg1"/>
                </a:solidFill>
              </a:rPr>
              <a:t> Profit Margin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'Model Visualizations'!$R$6</c:f>
              <c:strCache>
                <c:ptCount val="1"/>
                <c:pt idx="0">
                  <c:v>Company's Profit</c:v>
                </c:pt>
              </c:strCache>
            </c:strRef>
          </c:tx>
          <c:spPr>
            <a:solidFill>
              <a:srgbClr val="FFB042"/>
            </a:solidFill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FF96"/>
              </a:solidFill>
              <a:ln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69-4E4C-BB3C-493816605C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'Model Visualizations'!$S$2:$T$2</c:f>
              <c:strCache>
                <c:ptCount val="2"/>
                <c:pt idx="0">
                  <c:v>Baseline</c:v>
                </c:pt>
                <c:pt idx="1">
                  <c:v>Strategy 3</c:v>
                </c:pt>
              </c:strCache>
            </c:strRef>
          </c:cat>
          <c:val>
            <c:numRef>
              <c:f>'Model Visualizations'!$S$6:$T$6</c:f>
              <c:numCache>
                <c:formatCode>0.00%</c:formatCode>
                <c:ptCount val="2"/>
                <c:pt idx="0">
                  <c:v>0.42608027411287769</c:v>
                </c:pt>
                <c:pt idx="1">
                  <c:v>0.53763989146835489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69-4E4C-BB3C-493816605C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3106991"/>
        <c:axId val="1463568287"/>
      </c:barChart>
      <c:catAx>
        <c:axId val="1463106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3568287"/>
        <c:crosses val="autoZero"/>
        <c:auto val="1"/>
        <c:lblAlgn val="ctr"/>
        <c:lblOffset val="100"/>
        <c:noMultiLvlLbl val="0"/>
      </c:catAx>
      <c:valAx>
        <c:axId val="1463568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3106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'Model Visualizations'!$G$41</c:f>
              <c:strCache>
                <c:ptCount val="1"/>
                <c:pt idx="0">
                  <c:v>Profit Margin</c:v>
                </c:pt>
              </c:strCache>
            </c:strRef>
          </c:tx>
          <c:spPr>
            <a:solidFill>
              <a:srgbClr val="FFFF96"/>
            </a:solidFill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B042"/>
              </a:solidFill>
              <a:ln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CE-2146-B8F7-1F687F29569F}"/>
              </c:ext>
            </c:extLst>
          </c:dPt>
          <c:dLbls>
            <c:dLbl>
              <c:idx val="1"/>
              <c:layout>
                <c:manualLayout>
                  <c:x val="0"/>
                  <c:y val="1.70691226537996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AA-724B-B7F9-80C5ADB362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'Model Visualizations'!$H$40:$K$40</c:f>
              <c:strCache>
                <c:ptCount val="4"/>
                <c:pt idx="0">
                  <c:v>Baseline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</c:strCache>
            </c:strRef>
          </c:cat>
          <c:val>
            <c:numRef>
              <c:f>'Model Visualizations'!$H$41:$K$41</c:f>
              <c:numCache>
                <c:formatCode>0%</c:formatCode>
                <c:ptCount val="4"/>
                <c:pt idx="0">
                  <c:v>0.42608027411287769</c:v>
                </c:pt>
                <c:pt idx="1">
                  <c:v>0.45959901670655284</c:v>
                </c:pt>
                <c:pt idx="2">
                  <c:v>0.48894012406595616</c:v>
                </c:pt>
                <c:pt idx="3">
                  <c:v>0.53763989146835489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CE-2146-B8F7-1F687F295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6730687"/>
        <c:axId val="175206896"/>
      </c:barChart>
      <c:catAx>
        <c:axId val="1346730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206896"/>
        <c:crosses val="autoZero"/>
        <c:auto val="1"/>
        <c:lblAlgn val="ctr"/>
        <c:lblOffset val="100"/>
        <c:noMultiLvlLbl val="0"/>
      </c:catAx>
      <c:valAx>
        <c:axId val="17520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730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4000" dirty="0">
                <a:solidFill>
                  <a:schemeClr val="bg1"/>
                </a:solidFill>
              </a:rPr>
              <a:t>Fleet Loss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'Model Visualizations'!$F$23</c:f>
              <c:strCache>
                <c:ptCount val="1"/>
                <c:pt idx="0">
                  <c:v>Totals Cars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B042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47-BA4E-B97B-9E7A36D5701A}"/>
              </c:ext>
            </c:extLst>
          </c:dPt>
          <c:dPt>
            <c:idx val="1"/>
            <c:invertIfNegative val="0"/>
            <c:bubble3D val="0"/>
            <c:spPr>
              <a:solidFill>
                <a:srgbClr val="FFFF96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47-BA4E-B97B-9E7A36D5701A}"/>
              </c:ext>
            </c:extLst>
          </c:dPt>
          <c:dLbls>
            <c:dLbl>
              <c:idx val="1"/>
              <c:layout>
                <c:manualLayout>
                  <c:x val="0"/>
                  <c:y val="-2.991452991452991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047-BA4E-B97B-9E7A36D5701A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'Model Visualizations'!$G$22:$H$22</c:f>
              <c:strCache>
                <c:ptCount val="2"/>
                <c:pt idx="0">
                  <c:v>Baseline</c:v>
                </c:pt>
                <c:pt idx="1">
                  <c:v>Strategy 1</c:v>
                </c:pt>
              </c:strCache>
            </c:strRef>
          </c:cat>
          <c:val>
            <c:numRef>
              <c:f>'Model Visualizations'!$G$23:$H$23</c:f>
              <c:numCache>
                <c:formatCode>General</c:formatCode>
                <c:ptCount val="2"/>
                <c:pt idx="0">
                  <c:v>4000</c:v>
                </c:pt>
                <c:pt idx="1">
                  <c:v>3256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047-BA4E-B97B-9E7A36D570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8276751"/>
        <c:axId val="1917332976"/>
      </c:barChart>
      <c:catAx>
        <c:axId val="1208276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7332976"/>
        <c:crosses val="autoZero"/>
        <c:auto val="1"/>
        <c:lblAlgn val="ctr"/>
        <c:lblOffset val="100"/>
        <c:noMultiLvlLbl val="0"/>
      </c:catAx>
      <c:valAx>
        <c:axId val="191733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8276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4000" b="0" i="0" baseline="0" dirty="0">
                <a:solidFill>
                  <a:schemeClr val="bg1"/>
                </a:solidFill>
                <a:effectLst/>
              </a:rPr>
              <a:t>Baseline</a:t>
            </a:r>
            <a:r>
              <a:rPr lang="en-US" sz="3600" b="0" i="0" baseline="0" dirty="0">
                <a:solidFill>
                  <a:schemeClr val="bg1"/>
                </a:solidFill>
                <a:effectLst/>
              </a:rPr>
              <a:t> VS Strategy 1</a:t>
            </a:r>
            <a:endParaRPr lang="en-US" sz="3600" dirty="0">
              <a:solidFill>
                <a:schemeClr val="bg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'Model Visualizations'!$G$2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rgbClr val="FFB04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-6.420932036203945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CA9-354E-B400-40317D6691A5}"/>
                </c:ext>
              </c:extLst>
            </c:dLbl>
            <c:dLbl>
              <c:idx val="2"/>
              <c:layout>
                <c:manualLayout>
                  <c:x val="-1.2105361829771278E-2"/>
                  <c:y val="-2.158119658119736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CA9-354E-B400-40317D6691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'Model Visualizations'!$F$3:$F$5</c:f>
              <c:strCache>
                <c:ptCount val="3"/>
                <c:pt idx="0">
                  <c:v>Gross Revenue</c:v>
                </c:pt>
                <c:pt idx="1">
                  <c:v>Gross Costs</c:v>
                </c:pt>
                <c:pt idx="2">
                  <c:v>Total Profits</c:v>
                </c:pt>
              </c:strCache>
            </c:strRef>
          </c:cat>
          <c:val>
            <c:numRef>
              <c:f>'Model Visualizations'!$G$3:$G$5</c:f>
              <c:numCache>
                <c:formatCode>"$"#,##0.00</c:formatCode>
                <c:ptCount val="3"/>
                <c:pt idx="0">
                  <c:v>52830207</c:v>
                </c:pt>
                <c:pt idx="1">
                  <c:v>30320297.920000002</c:v>
                </c:pt>
                <c:pt idx="2">
                  <c:v>22509909.080000069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A9-354E-B400-40317D6691A5}"/>
            </c:ext>
          </c:extLst>
        </c:ser>
        <c:ser>
          <c:idx val="1"/>
          <c:order val="1"/>
          <c:tx>
            <c:strRef>
              <c:f>'Model Visualizations'!$H$2</c:f>
              <c:strCache>
                <c:ptCount val="1"/>
                <c:pt idx="0">
                  <c:v>Strategy 1</c:v>
                </c:pt>
              </c:strCache>
            </c:strRef>
          </c:tx>
          <c:spPr>
            <a:solidFill>
              <a:srgbClr val="FFFF96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1.8459171155760522E-2"/>
                  <c:y val="-2.140310678734687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CA9-354E-B400-40317D6691A5}"/>
                </c:ext>
              </c:extLst>
            </c:dLbl>
            <c:dLbl>
              <c:idx val="1"/>
              <c:layout>
                <c:manualLayout>
                  <c:x val="2.2561242344706838E-2"/>
                  <c:y val="-2.147351773336103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CA9-354E-B400-40317D6691A5}"/>
                </c:ext>
              </c:extLst>
            </c:dLbl>
            <c:dLbl>
              <c:idx val="2"/>
              <c:layout>
                <c:manualLayout>
                  <c:x val="2.3230064991876017E-2"/>
                  <c:y val="-2.168719294703625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CA9-354E-B400-40317D6691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'Model Visualizations'!$F$3:$F$5</c:f>
              <c:strCache>
                <c:ptCount val="3"/>
                <c:pt idx="0">
                  <c:v>Gross Revenue</c:v>
                </c:pt>
                <c:pt idx="1">
                  <c:v>Gross Costs</c:v>
                </c:pt>
                <c:pt idx="2">
                  <c:v>Total Profits</c:v>
                </c:pt>
              </c:strCache>
            </c:strRef>
          </c:cat>
          <c:val>
            <c:numRef>
              <c:f>'Model Visualizations'!$H$3:$H$5</c:f>
              <c:numCache>
                <c:formatCode>"$"#,##0.00</c:formatCode>
                <c:ptCount val="3"/>
                <c:pt idx="0">
                  <c:v>45132375.180204734</c:v>
                </c:pt>
                <c:pt idx="1">
                  <c:v>24389579.925751407</c:v>
                </c:pt>
                <c:pt idx="2">
                  <c:v>20742795.254453328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A9-354E-B400-40317D669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2600240"/>
        <c:axId val="912602480"/>
      </c:barChart>
      <c:catAx>
        <c:axId val="91260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2602480"/>
        <c:crosses val="autoZero"/>
        <c:auto val="1"/>
        <c:lblAlgn val="ctr"/>
        <c:lblOffset val="100"/>
        <c:noMultiLvlLbl val="0"/>
      </c:catAx>
      <c:valAx>
        <c:axId val="91260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2600240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4000" dirty="0">
                <a:solidFill>
                  <a:schemeClr val="bg1"/>
                </a:solidFill>
              </a:rPr>
              <a:t>Profit Margin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'Model Visualizations'!$F$6</c:f>
              <c:strCache>
                <c:ptCount val="1"/>
                <c:pt idx="0">
                  <c:v>Company's Profit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B042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36-9746-AF9F-7C34B9751CBD}"/>
              </c:ext>
            </c:extLst>
          </c:dPt>
          <c:dPt>
            <c:idx val="1"/>
            <c:invertIfNegative val="0"/>
            <c:bubble3D val="0"/>
            <c:spPr>
              <a:solidFill>
                <a:srgbClr val="FFFF96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36-9746-AF9F-7C34B9751CBD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'Model Visualizations'!$G$2:$H$2</c:f>
              <c:strCache>
                <c:ptCount val="2"/>
                <c:pt idx="0">
                  <c:v>Baseline</c:v>
                </c:pt>
                <c:pt idx="1">
                  <c:v>Strategy 1</c:v>
                </c:pt>
              </c:strCache>
            </c:strRef>
          </c:cat>
          <c:val>
            <c:numRef>
              <c:f>'Model Visualizations'!$G$6:$H$6</c:f>
              <c:numCache>
                <c:formatCode>0.00%</c:formatCode>
                <c:ptCount val="2"/>
                <c:pt idx="0">
                  <c:v>0.42608027411287769</c:v>
                </c:pt>
                <c:pt idx="1">
                  <c:v>0.45959901670655284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36-9746-AF9F-7C34B9751C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1212767"/>
        <c:axId val="1249658367"/>
      </c:barChart>
      <c:catAx>
        <c:axId val="501212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658367"/>
        <c:crosses val="autoZero"/>
        <c:auto val="1"/>
        <c:lblAlgn val="ctr"/>
        <c:lblOffset val="100"/>
        <c:noMultiLvlLbl val="0"/>
      </c:catAx>
      <c:valAx>
        <c:axId val="1249658367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212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4000">
                <a:solidFill>
                  <a:schemeClr val="bg1"/>
                </a:solidFill>
              </a:rPr>
              <a:t>Fleet Increase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'Model Visualizations'!$L$23</c:f>
              <c:strCache>
                <c:ptCount val="1"/>
                <c:pt idx="0">
                  <c:v>Totals Cars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B042"/>
              </a:solidFill>
              <a:ln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B1-C444-AFF6-91098F529F48}"/>
              </c:ext>
            </c:extLst>
          </c:dPt>
          <c:dPt>
            <c:idx val="1"/>
            <c:invertIfNegative val="0"/>
            <c:bubble3D val="0"/>
            <c:spPr>
              <a:solidFill>
                <a:srgbClr val="FFFF96"/>
              </a:solidFill>
              <a:ln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8B1-C444-AFF6-91098F529F48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'Model Visualizations'!$M$22:$N$22</c:f>
              <c:strCache>
                <c:ptCount val="2"/>
                <c:pt idx="0">
                  <c:v>Baseline</c:v>
                </c:pt>
                <c:pt idx="1">
                  <c:v>Strategy 2</c:v>
                </c:pt>
              </c:strCache>
            </c:strRef>
          </c:cat>
          <c:val>
            <c:numRef>
              <c:f>'Model Visualizations'!$M$23:$N$23</c:f>
              <c:numCache>
                <c:formatCode>General</c:formatCode>
                <c:ptCount val="2"/>
                <c:pt idx="0">
                  <c:v>4000</c:v>
                </c:pt>
                <c:pt idx="1">
                  <c:v>5115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B1-C444-AFF6-91098F529F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3457935"/>
        <c:axId val="714947263"/>
      </c:barChart>
      <c:catAx>
        <c:axId val="663457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947263"/>
        <c:crosses val="autoZero"/>
        <c:auto val="1"/>
        <c:lblAlgn val="ctr"/>
        <c:lblOffset val="100"/>
        <c:noMultiLvlLbl val="0"/>
      </c:catAx>
      <c:valAx>
        <c:axId val="714947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457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3600" b="0" i="0" baseline="0">
                <a:solidFill>
                  <a:schemeClr val="bg1"/>
                </a:solidFill>
                <a:effectLst/>
              </a:rPr>
              <a:t>Baseline VS Strategy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'Model Visualizations'!$M$2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rgbClr val="FFB042"/>
            </a:solidFill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984126984126984E-2"/>
                  <c:y val="-6.4102564102564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EFA-BC4A-883F-5F79D0940A1F}"/>
                </c:ext>
              </c:extLst>
            </c:dLbl>
            <c:dLbl>
              <c:idx val="1"/>
              <c:layout>
                <c:manualLayout>
                  <c:x val="-1.3888888888888888E-2"/>
                  <c:y val="2.136752136752058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EFA-BC4A-883F-5F79D0940A1F}"/>
                </c:ext>
              </c:extLst>
            </c:dLbl>
            <c:dLbl>
              <c:idx val="2"/>
              <c:layout>
                <c:manualLayout>
                  <c:x val="-1.3888888888888888E-2"/>
                  <c:y val="2.136752136752058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EFA-BC4A-883F-5F79D0940A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'Model Visualizations'!$L$3:$L$5</c:f>
              <c:strCache>
                <c:ptCount val="3"/>
                <c:pt idx="0">
                  <c:v>Gross Revenue</c:v>
                </c:pt>
                <c:pt idx="1">
                  <c:v>Gross Costs</c:v>
                </c:pt>
                <c:pt idx="2">
                  <c:v>Total Profits</c:v>
                </c:pt>
              </c:strCache>
            </c:strRef>
          </c:cat>
          <c:val>
            <c:numRef>
              <c:f>'Model Visualizations'!$M$3:$M$5</c:f>
              <c:numCache>
                <c:formatCode>"$"#,##0.00</c:formatCode>
                <c:ptCount val="3"/>
                <c:pt idx="0">
                  <c:v>52830207</c:v>
                </c:pt>
                <c:pt idx="1">
                  <c:v>30320297.920000002</c:v>
                </c:pt>
                <c:pt idx="2">
                  <c:v>22509909.080000069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FA-BC4A-883F-5F79D0940A1F}"/>
            </c:ext>
          </c:extLst>
        </c:ser>
        <c:ser>
          <c:idx val="1"/>
          <c:order val="1"/>
          <c:tx>
            <c:strRef>
              <c:f>'Model Visualizations'!$N$2</c:f>
              <c:strCache>
                <c:ptCount val="1"/>
                <c:pt idx="0">
                  <c:v>Strategy 2</c:v>
                </c:pt>
              </c:strCache>
            </c:strRef>
          </c:tx>
          <c:spPr>
            <a:solidFill>
              <a:srgbClr val="FFFF96"/>
            </a:solidFill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  <c:invertIfNegative val="0"/>
          <c:dLbls>
            <c:dLbl>
              <c:idx val="2"/>
              <c:layout>
                <c:manualLayout>
                  <c:x val="-1.4550096466308564E-16"/>
                  <c:y val="-1.709401709401709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EFA-BC4A-883F-5F79D0940A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'Model Visualizations'!$L$3:$L$5</c:f>
              <c:strCache>
                <c:ptCount val="3"/>
                <c:pt idx="0">
                  <c:v>Gross Revenue</c:v>
                </c:pt>
                <c:pt idx="1">
                  <c:v>Gross Costs</c:v>
                </c:pt>
                <c:pt idx="2">
                  <c:v>Total Profits</c:v>
                </c:pt>
              </c:strCache>
            </c:strRef>
          </c:cat>
          <c:val>
            <c:numRef>
              <c:f>'Model Visualizations'!$N$3:$N$5</c:f>
              <c:numCache>
                <c:formatCode>"$"#,##0.00</c:formatCode>
                <c:ptCount val="3"/>
                <c:pt idx="0">
                  <c:v>73924781.736276165</c:v>
                </c:pt>
                <c:pt idx="1">
                  <c:v>37779989.782592565</c:v>
                </c:pt>
                <c:pt idx="2">
                  <c:v>36144791.9536836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EFA-BC4A-883F-5F79D0940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6614944"/>
        <c:axId val="427003631"/>
      </c:barChart>
      <c:catAx>
        <c:axId val="193661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003631"/>
        <c:crosses val="autoZero"/>
        <c:auto val="1"/>
        <c:lblAlgn val="ctr"/>
        <c:lblOffset val="100"/>
        <c:noMultiLvlLbl val="0"/>
      </c:catAx>
      <c:valAx>
        <c:axId val="427003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61494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4000" b="0" i="0" baseline="0">
                <a:solidFill>
                  <a:schemeClr val="bg1"/>
                </a:solidFill>
                <a:effectLst/>
              </a:rPr>
              <a:t>Profit Margin</a:t>
            </a:r>
            <a:endParaRPr lang="en-US" sz="4000">
              <a:solidFill>
                <a:schemeClr val="bg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'Model Visualizations'!$L$6</c:f>
              <c:strCache>
                <c:ptCount val="1"/>
                <c:pt idx="0">
                  <c:v>Company's Profit</c:v>
                </c:pt>
              </c:strCache>
            </c:strRef>
          </c:tx>
          <c:spPr>
            <a:solidFill>
              <a:srgbClr val="FFB042"/>
            </a:solidFill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FF96"/>
              </a:solidFill>
              <a:ln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FFC-584C-AAC6-C5360E765857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'Model Visualizations'!$M$2:$N$2</c:f>
              <c:strCache>
                <c:ptCount val="2"/>
                <c:pt idx="0">
                  <c:v>Baseline</c:v>
                </c:pt>
                <c:pt idx="1">
                  <c:v>Strategy 2</c:v>
                </c:pt>
              </c:strCache>
            </c:strRef>
          </c:cat>
          <c:val>
            <c:numRef>
              <c:f>'Model Visualizations'!$M$6:$N$6</c:f>
              <c:numCache>
                <c:formatCode>0.00%</c:formatCode>
                <c:ptCount val="2"/>
                <c:pt idx="0">
                  <c:v>0.42608027411287769</c:v>
                </c:pt>
                <c:pt idx="1">
                  <c:v>0.48894012406595616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FC-584C-AAC6-C5360E7658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3300656"/>
        <c:axId val="98226464"/>
      </c:barChart>
      <c:catAx>
        <c:axId val="188330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26464"/>
        <c:crosses val="autoZero"/>
        <c:auto val="1"/>
        <c:lblAlgn val="ctr"/>
        <c:lblOffset val="100"/>
        <c:noMultiLvlLbl val="0"/>
      </c:catAx>
      <c:valAx>
        <c:axId val="9822646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3300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4000" b="0" i="0" baseline="0">
                <a:solidFill>
                  <a:schemeClr val="bg1"/>
                </a:solidFill>
                <a:effectLst/>
              </a:rPr>
              <a:t>Fleet Increase</a:t>
            </a:r>
            <a:endParaRPr lang="en-US" sz="4000">
              <a:solidFill>
                <a:schemeClr val="bg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'Model Visualizations'!$R$23</c:f>
              <c:strCache>
                <c:ptCount val="1"/>
                <c:pt idx="0">
                  <c:v>Totals Cars</c:v>
                </c:pt>
              </c:strCache>
            </c:strRef>
          </c:tx>
          <c:spPr>
            <a:solidFill>
              <a:srgbClr val="FFB042"/>
            </a:solidFill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FF96"/>
              </a:solidFill>
              <a:ln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2D-4F4C-8A4A-5372639A0AAE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2D-4F4C-8A4A-5372639A0AAE}"/>
                </c:ext>
              </c:extLst>
            </c:dLbl>
            <c:dLbl>
              <c:idx val="1"/>
              <c:layout>
                <c:manualLayout>
                  <c:x val="-1.5669334656024605E-16"/>
                  <c:y val="-1.388888888888886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2D-4F4C-8A4A-5372639A0AAE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'Model Visualizations'!$S$22:$T$22</c:f>
              <c:strCache>
                <c:ptCount val="2"/>
                <c:pt idx="0">
                  <c:v>Baseline</c:v>
                </c:pt>
                <c:pt idx="1">
                  <c:v>Strategy 3</c:v>
                </c:pt>
              </c:strCache>
            </c:strRef>
          </c:cat>
          <c:val>
            <c:numRef>
              <c:f>'Model Visualizations'!$S$23:$T$23</c:f>
              <c:numCache>
                <c:formatCode>General</c:formatCode>
                <c:ptCount val="2"/>
                <c:pt idx="0">
                  <c:v>4000</c:v>
                </c:pt>
                <c:pt idx="1">
                  <c:v>4371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2D-4F4C-8A4A-5372639A0A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692928"/>
        <c:axId val="1134448"/>
      </c:barChart>
      <c:catAx>
        <c:axId val="1596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448"/>
        <c:crosses val="autoZero"/>
        <c:auto val="1"/>
        <c:lblAlgn val="ctr"/>
        <c:lblOffset val="100"/>
        <c:noMultiLvlLbl val="0"/>
      </c:catAx>
      <c:valAx>
        <c:axId val="11344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692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3600" b="0" i="0" baseline="0" dirty="0">
                <a:solidFill>
                  <a:schemeClr val="bg1"/>
                </a:solidFill>
                <a:effectLst/>
              </a:rPr>
              <a:t>Baseline VS Strategy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'Model Visualizations'!$S$2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rgbClr val="FFB042"/>
            </a:solidFill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  <c:invertIfNegative val="0"/>
          <c:dLbls>
            <c:dLbl>
              <c:idx val="2"/>
              <c:layout>
                <c:manualLayout>
                  <c:x val="-1.2437810945273632E-2"/>
                  <c:y val="2.13675213675213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43C-294B-B9F4-7979C54D8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'Model Visualizations'!$R$3:$R$5</c:f>
              <c:strCache>
                <c:ptCount val="3"/>
                <c:pt idx="0">
                  <c:v>Gross Revenue</c:v>
                </c:pt>
                <c:pt idx="1">
                  <c:v>Gross Costs</c:v>
                </c:pt>
                <c:pt idx="2">
                  <c:v>Total Profits</c:v>
                </c:pt>
              </c:strCache>
            </c:strRef>
          </c:cat>
          <c:val>
            <c:numRef>
              <c:f>'Model Visualizations'!$S$3:$S$5</c:f>
              <c:numCache>
                <c:formatCode>"$"#,##0.00</c:formatCode>
                <c:ptCount val="3"/>
                <c:pt idx="0">
                  <c:v>52830207</c:v>
                </c:pt>
                <c:pt idx="1">
                  <c:v>30320297.920000002</c:v>
                </c:pt>
                <c:pt idx="2">
                  <c:v>22509909.080000069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3C-294B-B9F4-7979C54D8899}"/>
            </c:ext>
          </c:extLst>
        </c:ser>
        <c:ser>
          <c:idx val="1"/>
          <c:order val="1"/>
          <c:tx>
            <c:strRef>
              <c:f>'Model Visualizations'!$T$2</c:f>
              <c:strCache>
                <c:ptCount val="1"/>
                <c:pt idx="0">
                  <c:v>Strategy 3</c:v>
                </c:pt>
              </c:strCache>
            </c:strRef>
          </c:tx>
          <c:spPr>
            <a:solidFill>
              <a:srgbClr val="FFFF96"/>
            </a:solidFill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3.7698412698412696E-2"/>
                  <c:y val="8.547008547008527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43C-294B-B9F4-7979C54D8899}"/>
                </c:ext>
              </c:extLst>
            </c:dLbl>
            <c:dLbl>
              <c:idx val="1"/>
              <c:layout>
                <c:manualLayout>
                  <c:x val="1.658374792703151E-2"/>
                  <c:y val="-2.13675213675213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43C-294B-B9F4-7979C54D8899}"/>
                </c:ext>
              </c:extLst>
            </c:dLbl>
            <c:dLbl>
              <c:idx val="2"/>
              <c:layout>
                <c:manualLayout>
                  <c:x val="1.2437810945273632E-2"/>
                  <c:y val="-2.13675213675213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43C-294B-B9F4-7979C54D8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'Model Visualizations'!$R$3:$R$5</c:f>
              <c:strCache>
                <c:ptCount val="3"/>
                <c:pt idx="0">
                  <c:v>Gross Revenue</c:v>
                </c:pt>
                <c:pt idx="1">
                  <c:v>Gross Costs</c:v>
                </c:pt>
                <c:pt idx="2">
                  <c:v>Total Profits</c:v>
                </c:pt>
              </c:strCache>
            </c:strRef>
          </c:cat>
          <c:val>
            <c:numRef>
              <c:f>'Model Visualizations'!$T$3:$T$5</c:f>
              <c:numCache>
                <c:formatCode>"$"#,##0.00</c:formatCode>
                <c:ptCount val="3"/>
                <c:pt idx="0">
                  <c:v>52845630.385116182</c:v>
                </c:pt>
                <c:pt idx="1">
                  <c:v>24433711.400285523</c:v>
                </c:pt>
                <c:pt idx="2">
                  <c:v>28411918.984830659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3C-294B-B9F4-7979C54D8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4179599"/>
        <c:axId val="427746399"/>
      </c:barChart>
      <c:catAx>
        <c:axId val="574179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746399"/>
        <c:crosses val="autoZero"/>
        <c:auto val="1"/>
        <c:lblAlgn val="ctr"/>
        <c:lblOffset val="100"/>
        <c:noMultiLvlLbl val="0"/>
      </c:catAx>
      <c:valAx>
        <c:axId val="427746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17959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b="0" cap="none">
                <a:latin typeface="Tahoma"/>
                <a:ea typeface="Tahoma"/>
                <a:cs typeface="Tahoma"/>
                <a:sym typeface="Tahoma"/>
              </a:rPr>
              <a:t>Rental Transaction Increase By 7,000. From 81,000 To 88,000. </a:t>
            </a:r>
            <a:endParaRPr/>
          </a:p>
        </p:txBody>
      </p:sp>
      <p:sp>
        <p:nvSpPr>
          <p:cNvPr id="318" name="Google Shape;31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Lariat’s baseline cost are currently over half the revenue.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Cost are at 57% of the gross revenue. Total Rental Transaction: 81,000 </a:t>
            </a: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Lariat’s BO is… ______ in order to ______.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en-US"/>
              <a:t>Decrease COSTS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en-US"/>
              <a:t>Increase PROFITS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en-US"/>
              <a:t>Combine both </a:t>
            </a:r>
            <a:endParaRPr/>
          </a:p>
        </p:txBody>
      </p:sp>
      <p:sp>
        <p:nvSpPr>
          <p:cNvPr id="255" name="Google Shape;25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b="0" cap="none">
                <a:latin typeface="Tahoma"/>
                <a:ea typeface="Tahoma"/>
                <a:cs typeface="Tahoma"/>
                <a:sym typeface="Tahoma"/>
              </a:rPr>
              <a:t>Rental Transaction Decrease By 13,000. From 81,000 To 68,000.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Since we are decreasing the size of the fleet, our revenue us going down. Our Costs go down 20% while our profit margin actually increases… go to next slide. </a:t>
            </a:r>
            <a:endParaRPr/>
          </a:p>
        </p:txBody>
      </p:sp>
      <p:sp>
        <p:nvSpPr>
          <p:cNvPr id="278" name="Google Shape;27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Cost have lowered to 54% of the gross revenue.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b="0" cap="none">
                <a:latin typeface="Tahoma"/>
                <a:ea typeface="Tahoma"/>
                <a:cs typeface="Tahoma"/>
                <a:sym typeface="Tahoma"/>
              </a:rPr>
              <a:t>223 of 5 of the top 10 cars were used in this scenario. It was a mix of cars profiting 120-135. The costs were calculated and projected from previous rental tranactions.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b="0" cap="none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b="0" cap="none">
                <a:latin typeface="Tahoma"/>
                <a:ea typeface="Tahoma"/>
                <a:cs typeface="Tahoma"/>
                <a:sym typeface="Tahoma"/>
              </a:rPr>
              <a:t>Rental Transaction Increase By 29,000. From 81,000 To 110,000. </a:t>
            </a:r>
            <a:endParaRPr/>
          </a:p>
        </p:txBody>
      </p:sp>
      <p:sp>
        <p:nvSpPr>
          <p:cNvPr id="294" name="Google Shape;29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Cost have lowered to 51% of the gross revenue. </a:t>
            </a:r>
            <a:endParaRPr/>
          </a:p>
        </p:txBody>
      </p:sp>
      <p:sp>
        <p:nvSpPr>
          <p:cNvPr id="310" name="Google Shape;31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7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7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17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7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7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7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7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7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7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17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7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17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17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17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17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7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7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17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7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7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17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17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7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17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17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17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7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7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7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17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17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7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EBEDE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1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EBEDE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2" name="Google Shape;212;p31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1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EBEDE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5" name="Google Shape;215;p31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1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EBEDE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8" name="Google Shape;218;p31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5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EBEDE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6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6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6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6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6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6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6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6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6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6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6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" name="Google Shape;24;p16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5" name="Google Shape;25;p16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6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6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6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6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6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6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6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16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16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6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" name="Google Shape;40;p1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6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6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6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6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6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6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6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6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1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" descr="Rent A Car Save Icon Format PNG Transparent Background, Free Download  #14807 - FreeIcons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5739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"/>
          <p:cNvSpPr txBox="1">
            <a:spLocks noGrp="1"/>
          </p:cNvSpPr>
          <p:nvPr>
            <p:ph type="subTitle" idx="1"/>
          </p:nvPr>
        </p:nvSpPr>
        <p:spPr>
          <a:xfrm>
            <a:off x="1822195" y="2596199"/>
            <a:ext cx="5132179" cy="3389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</a:pPr>
            <a:r>
              <a:rPr lang="en-US" sz="36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PERFORMANCE ANALYSIS AND PROFIT STRATEGIES</a:t>
            </a:r>
            <a:endParaRPr dirty="0"/>
          </a:p>
        </p:txBody>
      </p:sp>
      <p:pic>
        <p:nvPicPr>
          <p:cNvPr id="241" name="Google Shape;241;p1" descr="The logo for Lariat, a fictional rent-a-car company."/>
          <p:cNvPicPr preferRelativeResize="0"/>
          <p:nvPr/>
        </p:nvPicPr>
        <p:blipFill rotWithShape="1">
          <a:blip r:embed="rId4">
            <a:alphaModFix/>
          </a:blip>
          <a:srcRect l="6858" t="17638" r="7387" b="15854"/>
          <a:stretch/>
        </p:blipFill>
        <p:spPr>
          <a:xfrm>
            <a:off x="1792887" y="1087439"/>
            <a:ext cx="4303113" cy="1508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"/>
          <p:cNvSpPr txBox="1"/>
          <p:nvPr/>
        </p:nvSpPr>
        <p:spPr>
          <a:xfrm>
            <a:off x="7726902" y="6203462"/>
            <a:ext cx="17556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Swathi Das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"/>
          <p:cNvSpPr txBox="1">
            <a:spLocks noGrp="1"/>
          </p:cNvSpPr>
          <p:nvPr>
            <p:ph type="title"/>
          </p:nvPr>
        </p:nvSpPr>
        <p:spPr>
          <a:xfrm>
            <a:off x="1170244" y="457200"/>
            <a:ext cx="5943600" cy="163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ckwell"/>
              <a:buNone/>
            </a:pPr>
            <a:r>
              <a:rPr lang="en-US" sz="6000" cap="none">
                <a:latin typeface="Rockwell"/>
                <a:ea typeface="Rockwell"/>
                <a:cs typeface="Rockwell"/>
                <a:sym typeface="Rockwell"/>
              </a:rPr>
              <a:t>Combining Both Strategies</a:t>
            </a:r>
            <a:endParaRPr/>
          </a:p>
        </p:txBody>
      </p:sp>
      <p:graphicFrame>
        <p:nvGraphicFramePr>
          <p:cNvPr id="321" name="Google Shape;321;p10"/>
          <p:cNvGraphicFramePr/>
          <p:nvPr/>
        </p:nvGraphicFramePr>
        <p:xfrm>
          <a:off x="5753672" y="914400"/>
          <a:ext cx="5943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2" name="Google Shape;322;p10"/>
          <p:cNvSpPr txBox="1">
            <a:spLocks noGrp="1"/>
          </p:cNvSpPr>
          <p:nvPr>
            <p:ph type="body" idx="2"/>
          </p:nvPr>
        </p:nvSpPr>
        <p:spPr>
          <a:xfrm>
            <a:off x="781844" y="1495226"/>
            <a:ext cx="4848736" cy="490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Selling 744 underperforming cars and buying 1,115 high performing cars will… 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 b="1">
                <a:latin typeface="Tahoma"/>
                <a:ea typeface="Tahoma"/>
                <a:cs typeface="Tahoma"/>
                <a:sym typeface="Tahoma"/>
              </a:rPr>
              <a:t>Minimize Costs and Maximize Profits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"/>
          <p:cNvSpPr txBox="1">
            <a:spLocks noGrp="1"/>
          </p:cNvSpPr>
          <p:nvPr>
            <p:ph type="title"/>
          </p:nvPr>
        </p:nvSpPr>
        <p:spPr>
          <a:xfrm>
            <a:off x="1170244" y="457199"/>
            <a:ext cx="4488282" cy="272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ckwell"/>
              <a:buNone/>
            </a:pPr>
            <a:r>
              <a:rPr lang="en-US" sz="6000" cap="none">
                <a:latin typeface="Rockwell"/>
                <a:ea typeface="Rockwell"/>
                <a:cs typeface="Rockwell"/>
                <a:sym typeface="Rockwell"/>
              </a:rPr>
              <a:t>Combining Both Strategies</a:t>
            </a:r>
            <a:endParaRPr/>
          </a:p>
        </p:txBody>
      </p:sp>
      <p:graphicFrame>
        <p:nvGraphicFramePr>
          <p:cNvPr id="329" name="Google Shape;329;p11"/>
          <p:cNvGraphicFramePr/>
          <p:nvPr/>
        </p:nvGraphicFramePr>
        <p:xfrm>
          <a:off x="5322270" y="457200"/>
          <a:ext cx="6598383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0" name="Google Shape;330;p11"/>
          <p:cNvSpPr txBox="1">
            <a:spLocks noGrp="1"/>
          </p:cNvSpPr>
          <p:nvPr>
            <p:ph type="body" idx="2"/>
          </p:nvPr>
        </p:nvSpPr>
        <p:spPr>
          <a:xfrm>
            <a:off x="743249" y="2858033"/>
            <a:ext cx="4848736" cy="386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With almost no change in the revenue…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 b="1">
                <a:latin typeface="Tahoma"/>
                <a:ea typeface="Tahoma"/>
                <a:cs typeface="Tahoma"/>
                <a:sym typeface="Tahoma"/>
              </a:rPr>
              <a:t>Costs: -6M (-19%)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 b="1">
                <a:latin typeface="Tahoma"/>
                <a:ea typeface="Tahoma"/>
                <a:cs typeface="Tahoma"/>
                <a:sym typeface="Tahoma"/>
              </a:rPr>
              <a:t>Profits: 6M (26%)</a:t>
            </a:r>
            <a:endParaRPr sz="2800" b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"/>
          <p:cNvSpPr txBox="1">
            <a:spLocks noGrp="1"/>
          </p:cNvSpPr>
          <p:nvPr>
            <p:ph type="title"/>
          </p:nvPr>
        </p:nvSpPr>
        <p:spPr>
          <a:xfrm>
            <a:off x="1170244" y="457200"/>
            <a:ext cx="5943600" cy="1899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ckwell"/>
              <a:buNone/>
            </a:pPr>
            <a:r>
              <a:rPr lang="en-US" sz="6000" cap="none">
                <a:latin typeface="Rockwell"/>
                <a:ea typeface="Rockwell"/>
                <a:cs typeface="Rockwell"/>
                <a:sym typeface="Rockwell"/>
              </a:rPr>
              <a:t>Combining Both Strategies</a:t>
            </a:r>
            <a:endParaRPr/>
          </a:p>
        </p:txBody>
      </p:sp>
      <p:graphicFrame>
        <p:nvGraphicFramePr>
          <p:cNvPr id="336" name="Google Shape;336;p12"/>
          <p:cNvGraphicFramePr/>
          <p:nvPr/>
        </p:nvGraphicFramePr>
        <p:xfrm>
          <a:off x="5825953" y="914400"/>
          <a:ext cx="5943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7" name="Google Shape;337;p12"/>
          <p:cNvSpPr txBox="1">
            <a:spLocks noGrp="1"/>
          </p:cNvSpPr>
          <p:nvPr>
            <p:ph type="body" idx="2"/>
          </p:nvPr>
        </p:nvSpPr>
        <p:spPr>
          <a:xfrm>
            <a:off x="904936" y="1952426"/>
            <a:ext cx="4374356" cy="490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 b="1">
                <a:latin typeface="Tahoma"/>
                <a:ea typeface="Tahoma"/>
                <a:cs typeface="Tahoma"/>
                <a:sym typeface="Tahoma"/>
              </a:rPr>
              <a:t>Company’s Profit Increase From 43% To 54%.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ckwell"/>
              <a:buNone/>
            </a:pPr>
            <a:r>
              <a:rPr lang="en-US" sz="5400">
                <a:latin typeface="Rockwell"/>
                <a:ea typeface="Rockwell"/>
                <a:cs typeface="Rockwell"/>
                <a:sym typeface="Rockwell"/>
              </a:rPr>
              <a:t>STRATEGIES COMPARED</a:t>
            </a:r>
            <a:endParaRPr/>
          </a:p>
        </p:txBody>
      </p:sp>
      <p:graphicFrame>
        <p:nvGraphicFramePr>
          <p:cNvPr id="344" name="Google Shape;344;p13"/>
          <p:cNvGraphicFramePr/>
          <p:nvPr/>
        </p:nvGraphicFramePr>
        <p:xfrm>
          <a:off x="4679574" y="1899864"/>
          <a:ext cx="7040357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5" name="Google Shape;345;p13"/>
          <p:cNvSpPr txBox="1"/>
          <p:nvPr/>
        </p:nvSpPr>
        <p:spPr>
          <a:xfrm>
            <a:off x="1344706" y="3157682"/>
            <a:ext cx="3089788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Strategy 3’s profit margin improves by over 10%!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ckwell"/>
              <a:buNone/>
            </a:pPr>
            <a:r>
              <a:rPr lang="en-US" sz="5400">
                <a:latin typeface="Rockwell"/>
                <a:ea typeface="Rockwell"/>
                <a:cs typeface="Rockwell"/>
                <a:sym typeface="Rockwell"/>
              </a:rPr>
              <a:t>CALL TO ACTION </a:t>
            </a:r>
            <a:endParaRPr/>
          </a:p>
        </p:txBody>
      </p:sp>
      <p:sp>
        <p:nvSpPr>
          <p:cNvPr id="351" name="Google Shape;351;p14"/>
          <p:cNvSpPr txBox="1">
            <a:spLocks noGrp="1"/>
          </p:cNvSpPr>
          <p:nvPr>
            <p:ph type="body" idx="1"/>
          </p:nvPr>
        </p:nvSpPr>
        <p:spPr>
          <a:xfrm>
            <a:off x="1141409" y="2393093"/>
            <a:ext cx="4878389" cy="325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By utilizing Strategy 3, Lariat will be able to cut costs while building greater profit, with almost no affect to Lariat’s Baseline Revenue!</a:t>
            </a:r>
            <a:endParaRPr/>
          </a:p>
        </p:txBody>
      </p:sp>
      <p:pic>
        <p:nvPicPr>
          <p:cNvPr id="352" name="Google Shape;352;p1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2204" y="2794031"/>
            <a:ext cx="4875213" cy="2452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ckwell"/>
              <a:buNone/>
            </a:pPr>
            <a:r>
              <a:rPr lang="en-US" sz="5400">
                <a:latin typeface="Rockwell"/>
                <a:ea typeface="Rockwell"/>
                <a:cs typeface="Rockwell"/>
                <a:sym typeface="Rockwell"/>
              </a:rPr>
              <a:t>THANK YOU!</a:t>
            </a:r>
            <a:endParaRPr/>
          </a:p>
        </p:txBody>
      </p:sp>
      <p:sp>
        <p:nvSpPr>
          <p:cNvPr id="359" name="Google Shape;359;p1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"/>
          <p:cNvSpPr txBox="1">
            <a:spLocks noGrp="1"/>
          </p:cNvSpPr>
          <p:nvPr>
            <p:ph type="title"/>
          </p:nvPr>
        </p:nvSpPr>
        <p:spPr>
          <a:xfrm>
            <a:off x="1030288" y="124516"/>
            <a:ext cx="5653464" cy="163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ckwell"/>
              <a:buNone/>
            </a:pPr>
            <a:r>
              <a:rPr lang="en-US" sz="6000">
                <a:latin typeface="Rockwell"/>
                <a:ea typeface="Rockwell"/>
                <a:cs typeface="Rockwell"/>
                <a:sym typeface="Rockwell"/>
              </a:rPr>
              <a:t>BACKGROUND</a:t>
            </a:r>
            <a:endParaRPr sz="4800">
              <a:latin typeface="Rockwell"/>
              <a:ea typeface="Rockwell"/>
              <a:cs typeface="Rockwell"/>
              <a:sym typeface="Rockwell"/>
            </a:endParaRPr>
          </a:p>
        </p:txBody>
      </p:sp>
      <p:graphicFrame>
        <p:nvGraphicFramePr>
          <p:cNvPr id="249" name="Google Shape;249;p2"/>
          <p:cNvGraphicFramePr/>
          <p:nvPr/>
        </p:nvGraphicFramePr>
        <p:xfrm>
          <a:off x="5508250" y="691699"/>
          <a:ext cx="5943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0" name="Google Shape;250;p2"/>
          <p:cNvSpPr txBox="1">
            <a:spLocks noGrp="1"/>
          </p:cNvSpPr>
          <p:nvPr>
            <p:ph type="body" idx="2"/>
          </p:nvPr>
        </p:nvSpPr>
        <p:spPr>
          <a:xfrm>
            <a:off x="1030288" y="1793991"/>
            <a:ext cx="5065712" cy="4431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 u="sng" cap="none">
                <a:latin typeface="Tahoma"/>
                <a:ea typeface="Tahoma"/>
                <a:cs typeface="Tahoma"/>
                <a:sym typeface="Tahoma"/>
              </a:rPr>
              <a:t>Lariat’s Current Numbers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Fleet: 4000 Cars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Average Profit Per Day: $65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Revenue: $53M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Costs: $30M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Profits: $23M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"/>
          <p:cNvSpPr txBox="1"/>
          <p:nvPr/>
        </p:nvSpPr>
        <p:spPr>
          <a:xfrm>
            <a:off x="736413" y="5643081"/>
            <a:ext cx="50657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Profit Margin: 43%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ckwell"/>
              <a:buNone/>
            </a:pPr>
            <a:r>
              <a:rPr lang="en-US" sz="6000">
                <a:latin typeface="Rockwell"/>
                <a:ea typeface="Rockwell"/>
                <a:cs typeface="Rockwell"/>
                <a:sym typeface="Rockwell"/>
              </a:rPr>
              <a:t>GOAL AND STRATEGIES</a:t>
            </a:r>
            <a:endParaRPr/>
          </a:p>
        </p:txBody>
      </p:sp>
      <p:grpSp>
        <p:nvGrpSpPr>
          <p:cNvPr id="258" name="Google Shape;258;p3"/>
          <p:cNvGrpSpPr/>
          <p:nvPr/>
        </p:nvGrpSpPr>
        <p:grpSpPr>
          <a:xfrm>
            <a:off x="1146249" y="2250106"/>
            <a:ext cx="9896327" cy="3540474"/>
            <a:chOff x="4836" y="618"/>
            <a:chExt cx="9896327" cy="3540474"/>
          </a:xfrm>
        </p:grpSpPr>
        <p:sp>
          <p:nvSpPr>
            <p:cNvPr id="259" name="Google Shape;259;p3"/>
            <p:cNvSpPr/>
            <p:nvPr/>
          </p:nvSpPr>
          <p:spPr>
            <a:xfrm rot="5400000">
              <a:off x="6225226" y="-2533616"/>
              <a:ext cx="1018224" cy="633364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BE2F5">
                <a:alpha val="89411"/>
              </a:srgbClr>
            </a:solidFill>
            <a:ln w="15875" cap="flat" cmpd="sng">
              <a:solidFill>
                <a:srgbClr val="CBE2F5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 txBox="1"/>
            <p:nvPr/>
          </p:nvSpPr>
          <p:spPr>
            <a:xfrm>
              <a:off x="3567514" y="173802"/>
              <a:ext cx="6283942" cy="918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228600" marR="0" lvl="1" indent="-2286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Make better business decisions by considering cost and revenue data in the recent year.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ctr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Minimize Costs and Maximize Profits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836" y="618"/>
              <a:ext cx="3562677" cy="1265177"/>
            </a:xfrm>
            <a:prstGeom prst="roundRect">
              <a:avLst>
                <a:gd name="adj" fmla="val 16667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 txBox="1"/>
            <p:nvPr/>
          </p:nvSpPr>
          <p:spPr>
            <a:xfrm>
              <a:off x="66597" y="62379"/>
              <a:ext cx="3439155" cy="11416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57150" rIns="11430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Tahoma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Business Objective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 rot="5400000">
              <a:off x="5685005" y="-752138"/>
              <a:ext cx="2098667" cy="633364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BE2F5">
                <a:alpha val="89411"/>
              </a:srgbClr>
            </a:solidFill>
            <a:ln w="15875" cap="flat" cmpd="sng">
              <a:solidFill>
                <a:srgbClr val="CBE2F5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 txBox="1"/>
            <p:nvPr/>
          </p:nvSpPr>
          <p:spPr>
            <a:xfrm>
              <a:off x="3567515" y="1467800"/>
              <a:ext cx="6231200" cy="1893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wentieth Century"/>
                <a:buAutoNum type="arabicPeriod"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Decrease business cost</a:t>
              </a:r>
              <a:endPara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wentieth Century"/>
                <a:buAutoNum type="arabicPeriod"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Increase business profits</a:t>
              </a:r>
              <a:endPara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wentieth Century"/>
                <a:buAutoNum type="arabicPeriod"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Combine both strategies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836" y="1288277"/>
              <a:ext cx="3562677" cy="2252815"/>
            </a:xfrm>
            <a:prstGeom prst="roundRect">
              <a:avLst>
                <a:gd name="adj" fmla="val 16667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 txBox="1"/>
            <p:nvPr/>
          </p:nvSpPr>
          <p:spPr>
            <a:xfrm>
              <a:off x="114809" y="1398250"/>
              <a:ext cx="3342731" cy="2032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68575" rIns="137150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Tahoma"/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Strategies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1170244" y="457200"/>
            <a:ext cx="5943600" cy="163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ckwell"/>
              <a:buNone/>
            </a:pPr>
            <a:r>
              <a:rPr lang="en-US" sz="6000" cap="none">
                <a:latin typeface="Rockwell"/>
                <a:ea typeface="Rockwell"/>
                <a:cs typeface="Rockwell"/>
                <a:sym typeface="Rockwell"/>
              </a:rPr>
              <a:t>Decrease Costs</a:t>
            </a:r>
            <a:endParaRPr/>
          </a:p>
        </p:txBody>
      </p:sp>
      <p:graphicFrame>
        <p:nvGraphicFramePr>
          <p:cNvPr id="273" name="Google Shape;273;p4"/>
          <p:cNvGraphicFramePr/>
          <p:nvPr/>
        </p:nvGraphicFramePr>
        <p:xfrm>
          <a:off x="5630580" y="914400"/>
          <a:ext cx="5943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4" name="Google Shape;274;p4"/>
          <p:cNvSpPr txBox="1">
            <a:spLocks noGrp="1"/>
          </p:cNvSpPr>
          <p:nvPr>
            <p:ph type="body" idx="2"/>
          </p:nvPr>
        </p:nvSpPr>
        <p:spPr>
          <a:xfrm>
            <a:off x="914400" y="1981200"/>
            <a:ext cx="471618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50"/>
              <a:buNone/>
            </a:pPr>
            <a:r>
              <a:rPr lang="en-US" sz="3000">
                <a:latin typeface="Tahoma"/>
                <a:ea typeface="Tahoma"/>
                <a:cs typeface="Tahoma"/>
                <a:sym typeface="Tahoma"/>
              </a:rPr>
              <a:t>744 Cars produce less than $42 profit every day it’s rented.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750"/>
              <a:buNone/>
            </a:pPr>
            <a:r>
              <a:rPr lang="en-US" sz="3000">
                <a:latin typeface="Tahoma"/>
                <a:ea typeface="Tahoma"/>
                <a:cs typeface="Tahoma"/>
                <a:sym typeface="Tahoma"/>
              </a:rPr>
              <a:t>Lower costs by selling the 744 underperforming cars with low to negative profits.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"/>
          <p:cNvSpPr txBox="1">
            <a:spLocks noGrp="1"/>
          </p:cNvSpPr>
          <p:nvPr>
            <p:ph type="title"/>
          </p:nvPr>
        </p:nvSpPr>
        <p:spPr>
          <a:xfrm>
            <a:off x="1170244" y="457200"/>
            <a:ext cx="4925756" cy="198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ckwell"/>
              <a:buNone/>
            </a:pPr>
            <a:r>
              <a:rPr lang="en-US" sz="6000" cap="none">
                <a:latin typeface="Rockwell"/>
                <a:ea typeface="Rockwell"/>
                <a:cs typeface="Rockwell"/>
                <a:sym typeface="Rockwell"/>
              </a:rPr>
              <a:t>Decrease Costs</a:t>
            </a:r>
            <a:endParaRPr/>
          </a:p>
        </p:txBody>
      </p:sp>
      <p:graphicFrame>
        <p:nvGraphicFramePr>
          <p:cNvPr id="281" name="Google Shape;281;p5"/>
          <p:cNvGraphicFramePr/>
          <p:nvPr/>
        </p:nvGraphicFramePr>
        <p:xfrm>
          <a:off x="5140712" y="457200"/>
          <a:ext cx="6616348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2" name="Google Shape;282;p5"/>
          <p:cNvSpPr txBox="1">
            <a:spLocks noGrp="1"/>
          </p:cNvSpPr>
          <p:nvPr>
            <p:ph type="body" idx="2"/>
          </p:nvPr>
        </p:nvSpPr>
        <p:spPr>
          <a:xfrm>
            <a:off x="975824" y="2092322"/>
            <a:ext cx="4848736" cy="386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Revenue: -8M (-15%)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Costs: -6M (-20%)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Profits: -2M (-8%)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"/>
          <p:cNvSpPr txBox="1">
            <a:spLocks noGrp="1"/>
          </p:cNvSpPr>
          <p:nvPr>
            <p:ph type="title"/>
          </p:nvPr>
        </p:nvSpPr>
        <p:spPr>
          <a:xfrm>
            <a:off x="1170244" y="457200"/>
            <a:ext cx="5758094" cy="177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ckwell"/>
              <a:buNone/>
            </a:pPr>
            <a:r>
              <a:rPr lang="en-US" sz="6000" cap="none">
                <a:latin typeface="Rockwell"/>
                <a:ea typeface="Rockwell"/>
                <a:cs typeface="Rockwell"/>
                <a:sym typeface="Rockwell"/>
              </a:rPr>
              <a:t>Decrease Costs</a:t>
            </a:r>
            <a:endParaRPr/>
          </a:p>
        </p:txBody>
      </p:sp>
      <p:graphicFrame>
        <p:nvGraphicFramePr>
          <p:cNvPr id="289" name="Google Shape;289;p6"/>
          <p:cNvGraphicFramePr/>
          <p:nvPr/>
        </p:nvGraphicFramePr>
        <p:xfrm>
          <a:off x="5778022" y="685800"/>
          <a:ext cx="5943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0" name="Google Shape;290;p6"/>
          <p:cNvSpPr txBox="1">
            <a:spLocks noGrp="1"/>
          </p:cNvSpPr>
          <p:nvPr>
            <p:ph type="body" idx="2"/>
          </p:nvPr>
        </p:nvSpPr>
        <p:spPr>
          <a:xfrm>
            <a:off x="781844" y="1495226"/>
            <a:ext cx="4848736" cy="490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 b="1">
                <a:latin typeface="Tahoma"/>
                <a:ea typeface="Tahoma"/>
                <a:cs typeface="Tahoma"/>
                <a:sym typeface="Tahoma"/>
              </a:rPr>
              <a:t>Company’s Profit Increase From 43% To 46%.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"/>
          <p:cNvSpPr txBox="1">
            <a:spLocks noGrp="1"/>
          </p:cNvSpPr>
          <p:nvPr>
            <p:ph type="title"/>
          </p:nvPr>
        </p:nvSpPr>
        <p:spPr>
          <a:xfrm>
            <a:off x="1170244" y="457200"/>
            <a:ext cx="5635002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ckwell"/>
              <a:buNone/>
            </a:pPr>
            <a:r>
              <a:rPr lang="en-US" sz="6000" cap="none">
                <a:latin typeface="Rockwell"/>
                <a:ea typeface="Rockwell"/>
                <a:cs typeface="Rockwell"/>
                <a:sym typeface="Rockwell"/>
              </a:rPr>
              <a:t>Increase Profits</a:t>
            </a:r>
            <a:endParaRPr/>
          </a:p>
        </p:txBody>
      </p:sp>
      <p:graphicFrame>
        <p:nvGraphicFramePr>
          <p:cNvPr id="297" name="Google Shape;297;p7"/>
          <p:cNvGraphicFramePr/>
          <p:nvPr/>
        </p:nvGraphicFramePr>
        <p:xfrm>
          <a:off x="5630580" y="826477"/>
          <a:ext cx="5943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8" name="Google Shape;298;p7"/>
          <p:cNvSpPr txBox="1">
            <a:spLocks noGrp="1"/>
          </p:cNvSpPr>
          <p:nvPr>
            <p:ph type="body" idx="2"/>
          </p:nvPr>
        </p:nvSpPr>
        <p:spPr>
          <a:xfrm>
            <a:off x="781844" y="1345490"/>
            <a:ext cx="4848736" cy="4448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top 10 cars profit between $120 and $135 per day. 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Investing in 1,115 cars with the greatest performance per day will increase revenue.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"/>
          <p:cNvSpPr txBox="1">
            <a:spLocks noGrp="1"/>
          </p:cNvSpPr>
          <p:nvPr>
            <p:ph type="title"/>
          </p:nvPr>
        </p:nvSpPr>
        <p:spPr>
          <a:xfrm>
            <a:off x="1170244" y="457200"/>
            <a:ext cx="4848736" cy="163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ckwell"/>
              <a:buNone/>
            </a:pPr>
            <a:r>
              <a:rPr lang="en-US" sz="6000" cap="none">
                <a:latin typeface="Rockwell"/>
                <a:ea typeface="Rockwell"/>
                <a:cs typeface="Rockwell"/>
                <a:sym typeface="Rockwell"/>
              </a:rPr>
              <a:t>Increase Profits</a:t>
            </a:r>
            <a:endParaRPr/>
          </a:p>
        </p:txBody>
      </p:sp>
      <p:graphicFrame>
        <p:nvGraphicFramePr>
          <p:cNvPr id="305" name="Google Shape;305;p8"/>
          <p:cNvGraphicFramePr/>
          <p:nvPr/>
        </p:nvGraphicFramePr>
        <p:xfrm>
          <a:off x="5131276" y="457200"/>
          <a:ext cx="6499446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6" name="Google Shape;306;p8"/>
          <p:cNvSpPr txBox="1">
            <a:spLocks noGrp="1"/>
          </p:cNvSpPr>
          <p:nvPr>
            <p:ph type="body" idx="2"/>
          </p:nvPr>
        </p:nvSpPr>
        <p:spPr>
          <a:xfrm>
            <a:off x="726392" y="2092322"/>
            <a:ext cx="4848736" cy="386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Revenue: 21M (40%)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Costs: 7M (25%)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Profits: 14M (61%)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"/>
          <p:cNvSpPr txBox="1">
            <a:spLocks noGrp="1"/>
          </p:cNvSpPr>
          <p:nvPr>
            <p:ph type="title"/>
          </p:nvPr>
        </p:nvSpPr>
        <p:spPr>
          <a:xfrm>
            <a:off x="1170243" y="457199"/>
            <a:ext cx="5564665" cy="186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ckwell"/>
              <a:buNone/>
            </a:pPr>
            <a:r>
              <a:rPr lang="en-US" sz="6000" cap="none">
                <a:latin typeface="Rockwell"/>
                <a:ea typeface="Rockwell"/>
                <a:cs typeface="Rockwell"/>
                <a:sym typeface="Rockwell"/>
              </a:rPr>
              <a:t>Increase Profits</a:t>
            </a:r>
            <a:endParaRPr/>
          </a:p>
        </p:txBody>
      </p:sp>
      <p:graphicFrame>
        <p:nvGraphicFramePr>
          <p:cNvPr id="313" name="Google Shape;313;p9"/>
          <p:cNvGraphicFramePr/>
          <p:nvPr/>
        </p:nvGraphicFramePr>
        <p:xfrm>
          <a:off x="5544599" y="829469"/>
          <a:ext cx="5891213" cy="5199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4" name="Google Shape;314;p9"/>
          <p:cNvSpPr txBox="1">
            <a:spLocks noGrp="1"/>
          </p:cNvSpPr>
          <p:nvPr>
            <p:ph type="body" idx="2"/>
          </p:nvPr>
        </p:nvSpPr>
        <p:spPr>
          <a:xfrm>
            <a:off x="781844" y="1495226"/>
            <a:ext cx="4374356" cy="490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 b="1">
                <a:latin typeface="Tahoma"/>
                <a:ea typeface="Tahoma"/>
                <a:cs typeface="Tahoma"/>
                <a:sym typeface="Tahoma"/>
              </a:rPr>
              <a:t>Company’s Profit Increase From 43% To 49%.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Macintosh PowerPoint</Application>
  <PresentationFormat>Widescreen</PresentationFormat>
  <Paragraphs>89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Tahoma</vt:lpstr>
      <vt:lpstr>Twentieth Century</vt:lpstr>
      <vt:lpstr>Calibri</vt:lpstr>
      <vt:lpstr>Arial</vt:lpstr>
      <vt:lpstr>Rockwell</vt:lpstr>
      <vt:lpstr>Circuit</vt:lpstr>
      <vt:lpstr>PowerPoint Presentation</vt:lpstr>
      <vt:lpstr>BACKGROUND</vt:lpstr>
      <vt:lpstr>GOAL AND STRATEGIES</vt:lpstr>
      <vt:lpstr>Decrease Costs</vt:lpstr>
      <vt:lpstr>Decrease Costs</vt:lpstr>
      <vt:lpstr>Decrease Costs</vt:lpstr>
      <vt:lpstr>Increase Profits</vt:lpstr>
      <vt:lpstr>Increase Profits</vt:lpstr>
      <vt:lpstr>Increase Profits</vt:lpstr>
      <vt:lpstr>Combining Both Strategies</vt:lpstr>
      <vt:lpstr>Combining Both Strategies</vt:lpstr>
      <vt:lpstr>Combining Both Strategies</vt:lpstr>
      <vt:lpstr>STRATEGIES COMPARED</vt:lpstr>
      <vt:lpstr>CALL TO ACTION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Swathi Das</dc:creator>
  <cp:lastModifiedBy>Swathi Das</cp:lastModifiedBy>
  <cp:revision>1</cp:revision>
  <dcterms:created xsi:type="dcterms:W3CDTF">2022-04-26T17:12:46Z</dcterms:created>
  <dcterms:modified xsi:type="dcterms:W3CDTF">2022-07-20T18:44:29Z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