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69" r:id="rId5"/>
    <p:sldId id="271" r:id="rId6"/>
    <p:sldId id="276" r:id="rId7"/>
    <p:sldId id="274" r:id="rId8"/>
    <p:sldId id="273" r:id="rId9"/>
    <p:sldId id="275" r:id="rId10"/>
    <p:sldId id="261" r:id="rId11"/>
    <p:sldId id="268" r:id="rId12"/>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0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amkeen Khan" initials="TK" lastIdx="1" clrIdx="6">
    <p:extLst>
      <p:ext uri="{19B8F6BF-5375-455C-9EA6-DF929625EA0E}">
        <p15:presenceInfo xmlns:p15="http://schemas.microsoft.com/office/powerpoint/2012/main" userId="S::tqurashi@ama-assn.org::c01bcace-f048-47c1-acba-239acae96f8a" providerId="AD"/>
      </p:ext>
    </p:extLst>
  </p:cmAuthor>
  <p:cmAuthor id="1" name="Schumacher, Patricia (CDC/ONDIEH/NCCDPHP)" initials="SP(" lastIdx="18" clrIdx="0"/>
  <p:cmAuthor id="8" name="Neha Sachdev" initials="NS" lastIdx="23" clrIdx="7">
    <p:extLst>
      <p:ext uri="{19B8F6BF-5375-455C-9EA6-DF929625EA0E}">
        <p15:presenceInfo xmlns:p15="http://schemas.microsoft.com/office/powerpoint/2012/main" userId="S-1-5-21-1463053324-85817769-623648099-67610" providerId="AD"/>
      </p:ext>
    </p:extLst>
  </p:cmAuthor>
  <p:cmAuthor id="2" name="appbuildxp" initials="a" lastIdx="3" clrIdx="1"/>
  <p:cmAuthor id="9" name="Tamkeen Khan" initials="TK [2]" lastIdx="10" clrIdx="8">
    <p:extLst>
      <p:ext uri="{19B8F6BF-5375-455C-9EA6-DF929625EA0E}">
        <p15:presenceInfo xmlns:p15="http://schemas.microsoft.com/office/powerpoint/2012/main" userId="S-1-5-21-1463053324-85817769-623648099-43157" providerId="AD"/>
      </p:ext>
    </p:extLst>
  </p:cmAuthor>
  <p:cmAuthor id="3" name="Administrator" initials="VS" lastIdx="6" clrIdx="2"/>
  <p:cmAuthor id="4" name="Nar Ramkissoon" initials="NR" lastIdx="11" clrIdx="3"/>
  <p:cmAuthor id="5" name="Kelly Sill" initials="KS" lastIdx="17" clrIdx="4">
    <p:extLst>
      <p:ext uri="{19B8F6BF-5375-455C-9EA6-DF929625EA0E}">
        <p15:presenceInfo xmlns:p15="http://schemas.microsoft.com/office/powerpoint/2012/main" userId="S-1-5-21-1463053324-85817769-623648099-61785" providerId="AD"/>
      </p:ext>
    </p:extLst>
  </p:cmAuthor>
  <p:cmAuthor id="6" name="Kelly Sill" initials="KS [2]" lastIdx="1" clrIdx="5">
    <p:extLst>
      <p:ext uri="{19B8F6BF-5375-455C-9EA6-DF929625EA0E}">
        <p15:presenceInfo xmlns:p15="http://schemas.microsoft.com/office/powerpoint/2012/main" userId="S::ksill@ama-assn.org::2ff1286f-e701-4eaf-939e-5caceb338e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17D"/>
    <a:srgbClr val="F01335"/>
    <a:srgbClr val="333333"/>
    <a:srgbClr val="1AA6DE"/>
    <a:srgbClr val="616161"/>
    <a:srgbClr val="FF9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94" autoAdjust="0"/>
    <p:restoredTop sz="83694" autoAdjust="0"/>
  </p:normalViewPr>
  <p:slideViewPr>
    <p:cSldViewPr snapToGrid="0" snapToObjects="1">
      <p:cViewPr varScale="1">
        <p:scale>
          <a:sx n="80" d="100"/>
          <a:sy n="80" d="100"/>
        </p:scale>
        <p:origin x="216" y="608"/>
      </p:cViewPr>
      <p:guideLst>
        <p:guide orient="horz" pos="2160"/>
        <p:guide pos="3840"/>
        <p:guide orient="horz" pos="30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45C466F1-1FE3-1540-8F50-42DC1DFA9352}" type="datetimeFigureOut">
              <a:rPr lang="en-US" smtClean="0"/>
              <a:t>7/20/22</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7A4CE348-19EA-5F44-9EDE-1FA007B92995}" type="slidenum">
              <a:rPr lang="en-US" smtClean="0"/>
              <a:t>‹#›</a:t>
            </a:fld>
            <a:endParaRPr lang="en-US"/>
          </a:p>
        </p:txBody>
      </p:sp>
    </p:spTree>
    <p:extLst>
      <p:ext uri="{BB962C8B-B14F-4D97-AF65-F5344CB8AC3E}">
        <p14:creationId xmlns:p14="http://schemas.microsoft.com/office/powerpoint/2010/main" val="62580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4CE348-19EA-5F44-9EDE-1FA007B92995}" type="slidenum">
              <a:rPr lang="en-US" smtClean="0"/>
              <a:t>1</a:t>
            </a:fld>
            <a:endParaRPr lang="en-US"/>
          </a:p>
        </p:txBody>
      </p:sp>
    </p:spTree>
    <p:extLst>
      <p:ext uri="{BB962C8B-B14F-4D97-AF65-F5344CB8AC3E}">
        <p14:creationId xmlns:p14="http://schemas.microsoft.com/office/powerpoint/2010/main" val="175555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Due to these findings, I believe it is important for… </a:t>
            </a:r>
          </a:p>
          <a:p>
            <a:r>
              <a:rPr lang="en-US" sz="1200" dirty="0">
                <a:latin typeface="Arial" panose="020B0604020202020204" pitchFamily="34" charset="0"/>
                <a:cs typeface="Arial" panose="020B0604020202020204" pitchFamily="34" charset="0"/>
              </a:rPr>
              <a:t>I believe… </a:t>
            </a:r>
            <a:endParaRPr lang="en-US" dirty="0"/>
          </a:p>
        </p:txBody>
      </p:sp>
      <p:sp>
        <p:nvSpPr>
          <p:cNvPr id="4" name="Slide Number Placeholder 3"/>
          <p:cNvSpPr>
            <a:spLocks noGrp="1"/>
          </p:cNvSpPr>
          <p:nvPr>
            <p:ph type="sldNum" sz="quarter" idx="10"/>
          </p:nvPr>
        </p:nvSpPr>
        <p:spPr/>
        <p:txBody>
          <a:bodyPr/>
          <a:lstStyle/>
          <a:p>
            <a:fld id="{7A4CE348-19EA-5F44-9EDE-1FA007B92995}" type="slidenum">
              <a:rPr lang="en-US" smtClean="0"/>
              <a:t>10</a:t>
            </a:fld>
            <a:endParaRPr lang="en-US"/>
          </a:p>
        </p:txBody>
      </p:sp>
    </p:spTree>
    <p:extLst>
      <p:ext uri="{BB962C8B-B14F-4D97-AF65-F5344CB8AC3E}">
        <p14:creationId xmlns:p14="http://schemas.microsoft.com/office/powerpoint/2010/main" val="165776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4CE348-19EA-5F44-9EDE-1FA007B92995}" type="slidenum">
              <a:rPr lang="en-US" smtClean="0"/>
              <a:t>11</a:t>
            </a:fld>
            <a:endParaRPr lang="en-US"/>
          </a:p>
        </p:txBody>
      </p:sp>
    </p:spTree>
    <p:extLst>
      <p:ext uri="{BB962C8B-B14F-4D97-AF65-F5344CB8AC3E}">
        <p14:creationId xmlns:p14="http://schemas.microsoft.com/office/powerpoint/2010/main" val="1671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4CE348-19EA-5F44-9EDE-1FA007B92995}" type="slidenum">
              <a:rPr lang="en-US" smtClean="0"/>
              <a:t>2</a:t>
            </a:fld>
            <a:endParaRPr lang="en-US"/>
          </a:p>
        </p:txBody>
      </p:sp>
    </p:spTree>
    <p:extLst>
      <p:ext uri="{BB962C8B-B14F-4D97-AF65-F5344CB8AC3E}">
        <p14:creationId xmlns:p14="http://schemas.microsoft.com/office/powerpoint/2010/main" val="70319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4CE348-19EA-5F44-9EDE-1FA007B92995}" type="slidenum">
              <a:rPr lang="en-US" smtClean="0"/>
              <a:t>3</a:t>
            </a:fld>
            <a:endParaRPr lang="en-US"/>
          </a:p>
        </p:txBody>
      </p:sp>
    </p:spTree>
    <p:extLst>
      <p:ext uri="{BB962C8B-B14F-4D97-AF65-F5344CB8AC3E}">
        <p14:creationId xmlns:p14="http://schemas.microsoft.com/office/powerpoint/2010/main" val="55244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BMI group had a sample size over 30 and the sample’s data follows a near-normal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T-test - a statistical test that is used to compare the means of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A4CE348-19EA-5F44-9EDE-1FA007B92995}" type="slidenum">
              <a:rPr lang="en-US" smtClean="0"/>
              <a:t>4</a:t>
            </a:fld>
            <a:endParaRPr lang="en-US"/>
          </a:p>
        </p:txBody>
      </p:sp>
    </p:spTree>
    <p:extLst>
      <p:ext uri="{BB962C8B-B14F-4D97-AF65-F5344CB8AC3E}">
        <p14:creationId xmlns:p14="http://schemas.microsoft.com/office/powerpoint/2010/main" val="29239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box plot visualizations show that BMI is lower in patients without diabetes. </a:t>
            </a:r>
          </a:p>
          <a:p>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T-test - a statistical test that is used to compare the means of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A4CE348-19EA-5F44-9EDE-1FA007B92995}" type="slidenum">
              <a:rPr lang="en-US" smtClean="0"/>
              <a:t>5</a:t>
            </a:fld>
            <a:endParaRPr lang="en-US"/>
          </a:p>
        </p:txBody>
      </p:sp>
    </p:spTree>
    <p:extLst>
      <p:ext uri="{BB962C8B-B14F-4D97-AF65-F5344CB8AC3E}">
        <p14:creationId xmlns:p14="http://schemas.microsoft.com/office/powerpoint/2010/main" val="52867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see doctor 49% </a:t>
            </a:r>
          </a:p>
          <a:p>
            <a:r>
              <a:rPr lang="en-US" dirty="0"/>
              <a:t>Could not see doctors 56%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two proportion z-test </a:t>
            </a:r>
            <a:r>
              <a:rPr lang="en-US" sz="1200" b="1" i="0" kern="1200" dirty="0">
                <a:solidFill>
                  <a:schemeClr val="tx1"/>
                </a:solidFill>
                <a:effectLst/>
                <a:latin typeface="+mn-lt"/>
                <a:ea typeface="+mn-ea"/>
                <a:cs typeface="+mn-cs"/>
              </a:rPr>
              <a:t>allows you to compare two proportions to see if they are the same</a:t>
            </a:r>
            <a:r>
              <a:rPr lang="en-US" sz="1200" b="0" i="0" kern="1200" dirty="0">
                <a:solidFill>
                  <a:schemeClr val="tx1"/>
                </a:solidFill>
                <a:effectLst/>
                <a:latin typeface="+mn-lt"/>
                <a:ea typeface="+mn-ea"/>
                <a:cs typeface="+mn-cs"/>
              </a:rPr>
              <a:t>.</a:t>
            </a:r>
            <a:endParaRPr lang="en-US" sz="1200" dirty="0">
              <a:latin typeface="Arial" panose="020B0604020202020204" pitchFamily="34"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7A4CE348-19EA-5F44-9EDE-1FA007B92995}" type="slidenum">
              <a:rPr lang="en-US" smtClean="0"/>
              <a:t>6</a:t>
            </a:fld>
            <a:endParaRPr lang="en-US"/>
          </a:p>
        </p:txBody>
      </p:sp>
    </p:spTree>
    <p:extLst>
      <p:ext uri="{BB962C8B-B14F-4D97-AF65-F5344CB8AC3E}">
        <p14:creationId xmlns:p14="http://schemas.microsoft.com/office/powerpoint/2010/main" val="257104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Was there a time in the past 12 months when you needed to see a doctor but could not because of cost? 0 = no 1 = yes</a:t>
            </a:r>
          </a:p>
          <a:p>
            <a:r>
              <a:rPr lang="en-US" sz="1200" b="0" i="0" kern="1200" dirty="0">
                <a:solidFill>
                  <a:schemeClr val="tx1"/>
                </a:solidFill>
                <a:effectLst/>
                <a:latin typeface="+mn-lt"/>
                <a:ea typeface="+mn-ea"/>
                <a:cs typeface="+mn-cs"/>
              </a:rPr>
              <a:t>21354 said yes </a:t>
            </a:r>
          </a:p>
          <a:p>
            <a:r>
              <a:rPr lang="en-US" dirty="0"/>
              <a:t>Could see doctor 49% </a:t>
            </a:r>
          </a:p>
          <a:p>
            <a:r>
              <a:rPr lang="en-US" dirty="0"/>
              <a:t>Could not see doctors 56%</a:t>
            </a:r>
          </a:p>
          <a:p>
            <a:r>
              <a:rPr lang="en-US" sz="1200" dirty="0">
                <a:latin typeface="Arial" panose="020B0604020202020204" pitchFamily="34" charset="0"/>
                <a:cs typeface="Arial" panose="020B0604020202020204" pitchFamily="34" charset="0"/>
              </a:rPr>
              <a:t>The bar plot shows that there were more patients with diabetes who needed to go to the doctor but couldn't due to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two proportion z-test </a:t>
            </a:r>
            <a:r>
              <a:rPr lang="en-US" sz="1200" b="1" i="0" kern="1200" dirty="0">
                <a:solidFill>
                  <a:schemeClr val="tx1"/>
                </a:solidFill>
                <a:effectLst/>
                <a:latin typeface="+mn-lt"/>
                <a:ea typeface="+mn-ea"/>
                <a:cs typeface="+mn-cs"/>
              </a:rPr>
              <a:t>allows you to compare two proportions to see if they are the same</a:t>
            </a:r>
            <a:r>
              <a:rPr lang="en-US" sz="1200" b="0" i="0" kern="1200" dirty="0">
                <a:solidFill>
                  <a:schemeClr val="tx1"/>
                </a:solidFill>
                <a:effectLst/>
                <a:latin typeface="+mn-lt"/>
                <a:ea typeface="+mn-ea"/>
                <a:cs typeface="+mn-cs"/>
              </a:rPr>
              <a: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A4CE348-19EA-5F44-9EDE-1FA007B92995}" type="slidenum">
              <a:rPr lang="en-US" smtClean="0"/>
              <a:t>7</a:t>
            </a:fld>
            <a:endParaRPr lang="en-US"/>
          </a:p>
        </p:txBody>
      </p:sp>
    </p:spTree>
    <p:extLst>
      <p:ext uri="{BB962C8B-B14F-4D97-AF65-F5344CB8AC3E}">
        <p14:creationId xmlns:p14="http://schemas.microsoft.com/office/powerpoint/2010/main" val="1610921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Income scale (INCOME2 see codebook) scale 1-8 </a:t>
            </a:r>
          </a:p>
          <a:p>
            <a:r>
              <a:rPr lang="en-US" sz="1200" b="0" i="0" kern="1200" dirty="0">
                <a:solidFill>
                  <a:schemeClr val="tx1"/>
                </a:solidFill>
                <a:effectLst/>
                <a:latin typeface="+mn-lt"/>
                <a:ea typeface="+mn-ea"/>
                <a:cs typeface="+mn-cs"/>
              </a:rPr>
              <a:t>1 = less than $10,000 5 = less than $35,000 8 = $75,000 or more</a:t>
            </a:r>
          </a:p>
          <a:p>
            <a:r>
              <a:rPr lang="en-US" sz="1200" b="0" i="0" kern="1200" dirty="0">
                <a:solidFill>
                  <a:schemeClr val="tx1"/>
                </a:solidFill>
                <a:effectLst/>
                <a:latin typeface="+mn-lt"/>
                <a:ea typeface="+mn-ea"/>
                <a:cs typeface="+mn-cs"/>
              </a:rPr>
              <a:t>Poverty level - $15,000</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two proportion z-test </a:t>
            </a:r>
            <a:r>
              <a:rPr lang="en-US" sz="1200" b="1" i="0" kern="1200" dirty="0">
                <a:solidFill>
                  <a:schemeClr val="tx1"/>
                </a:solidFill>
                <a:effectLst/>
                <a:latin typeface="+mn-lt"/>
                <a:ea typeface="+mn-ea"/>
                <a:cs typeface="+mn-cs"/>
              </a:rPr>
              <a:t>allows you to compare two proportions to see if they are the same</a:t>
            </a:r>
            <a:r>
              <a:rPr lang="en-US" sz="1200" b="0" i="0" kern="1200" dirty="0">
                <a:solidFill>
                  <a:schemeClr val="tx1"/>
                </a:solidFill>
                <a:effectLst/>
                <a:latin typeface="+mn-lt"/>
                <a:ea typeface="+mn-ea"/>
                <a:cs typeface="+mn-cs"/>
              </a:rPr>
              <a: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A4CE348-19EA-5F44-9EDE-1FA007B92995}" type="slidenum">
              <a:rPr lang="en-US" smtClean="0"/>
              <a:t>8</a:t>
            </a:fld>
            <a:endParaRPr lang="en-US"/>
          </a:p>
        </p:txBody>
      </p:sp>
    </p:spTree>
    <p:extLst>
      <p:ext uri="{BB962C8B-B14F-4D97-AF65-F5344CB8AC3E}">
        <p14:creationId xmlns:p14="http://schemas.microsoft.com/office/powerpoint/2010/main" val="139783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Poverty Level – 48%</a:t>
            </a:r>
          </a:p>
          <a:p>
            <a:r>
              <a:rPr lang="en-US" dirty="0"/>
              <a:t>Below Poverty Level – 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The bar plot shows that there were more patients with diabetes who made a below poverty level income.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P-value - </a:t>
            </a:r>
            <a:r>
              <a:rPr lang="en-US" sz="1200" b="1" i="0" kern="1200" dirty="0">
                <a:solidFill>
                  <a:schemeClr val="tx1"/>
                </a:solidFill>
                <a:effectLst/>
                <a:latin typeface="+mn-lt"/>
                <a:ea typeface="+mn-ea"/>
                <a:cs typeface="+mn-cs"/>
              </a:rPr>
              <a:t>how likely it is that your data would have occurred under the null hypothesis of your statistical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two proportion z-test </a:t>
            </a:r>
            <a:r>
              <a:rPr lang="en-US" sz="1200" b="1" i="0" kern="1200" dirty="0">
                <a:solidFill>
                  <a:schemeClr val="tx1"/>
                </a:solidFill>
                <a:effectLst/>
                <a:latin typeface="+mn-lt"/>
                <a:ea typeface="+mn-ea"/>
                <a:cs typeface="+mn-cs"/>
              </a:rPr>
              <a:t>allows you to compare two proportions to see if they are the same</a:t>
            </a:r>
            <a:r>
              <a:rPr lang="en-US" sz="1200" b="0" i="0" kern="1200" dirty="0">
                <a:solidFill>
                  <a:schemeClr val="tx1"/>
                </a:solidFill>
                <a:effectLst/>
                <a:latin typeface="+mn-lt"/>
                <a:ea typeface="+mn-ea"/>
                <a:cs typeface="+mn-cs"/>
              </a:rPr>
              <a:t>.</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7A4CE348-19EA-5F44-9EDE-1FA007B92995}" type="slidenum">
              <a:rPr lang="en-US" smtClean="0"/>
              <a:t>9</a:t>
            </a:fld>
            <a:endParaRPr lang="en-US"/>
          </a:p>
        </p:txBody>
      </p:sp>
    </p:spTree>
    <p:extLst>
      <p:ext uri="{BB962C8B-B14F-4D97-AF65-F5344CB8AC3E}">
        <p14:creationId xmlns:p14="http://schemas.microsoft.com/office/powerpoint/2010/main" val="4259695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dirty="0"/>
              <a:t>©2017 AMA. Placement text for copyright language.</a:t>
            </a:r>
          </a:p>
        </p:txBody>
      </p:sp>
    </p:spTree>
    <p:extLst>
      <p:ext uri="{BB962C8B-B14F-4D97-AF65-F5344CB8AC3E}">
        <p14:creationId xmlns:p14="http://schemas.microsoft.com/office/powerpoint/2010/main" val="36875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AMA. Placement text for copyright language.</a:t>
            </a:r>
          </a:p>
        </p:txBody>
      </p:sp>
      <p:sp>
        <p:nvSpPr>
          <p:cNvPr id="6" name="Slide Number Placeholder 5"/>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AMA. Placement text for copyright language.</a:t>
            </a:r>
          </a:p>
        </p:txBody>
      </p:sp>
      <p:sp>
        <p:nvSpPr>
          <p:cNvPr id="6" name="Slide Number Placeholder 5"/>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ooter Placeholder 4"/>
          <p:cNvSpPr>
            <a:spLocks noGrp="1"/>
          </p:cNvSpPr>
          <p:nvPr>
            <p:ph type="ftr" sz="quarter" idx="11"/>
          </p:nvPr>
        </p:nvSpPr>
        <p:spPr>
          <a:xfrm>
            <a:off x="4038600" y="6356350"/>
            <a:ext cx="4114800" cy="365125"/>
          </a:xfrm>
        </p:spPr>
        <p:txBody>
          <a:bodyPr/>
          <a:lstStyle/>
          <a:p>
            <a:r>
              <a:rPr lang="en-US" dirty="0"/>
              <a:t>©2017 AMA. Placement text </a:t>
            </a:r>
            <a:r>
              <a:rPr lang="en-US"/>
              <a:t>for copyright language.</a:t>
            </a:r>
            <a:endParaRPr lang="en-US" dirty="0"/>
          </a:p>
        </p:txBody>
      </p:sp>
    </p:spTree>
    <p:extLst>
      <p:ext uri="{BB962C8B-B14F-4D97-AF65-F5344CB8AC3E}">
        <p14:creationId xmlns:p14="http://schemas.microsoft.com/office/powerpoint/2010/main" val="115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0975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AMA. Placement text for copyright language.</a:t>
            </a:r>
          </a:p>
        </p:txBody>
      </p:sp>
      <p:sp>
        <p:nvSpPr>
          <p:cNvPr id="7" name="Slide Number Placeholder 6"/>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©2017 AMA. Placement text for copyright language.</a:t>
            </a:r>
          </a:p>
        </p:txBody>
      </p:sp>
      <p:sp>
        <p:nvSpPr>
          <p:cNvPr id="9" name="Slide Number Placeholder 8"/>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©2017 AMA. Placement text for copyright language.</a:t>
            </a:r>
          </a:p>
        </p:txBody>
      </p:sp>
      <p:sp>
        <p:nvSpPr>
          <p:cNvPr id="5" name="Slide Number Placeholder 4"/>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7691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©2017 AMA. Placement text for copyright language.</a:t>
            </a:r>
          </a:p>
        </p:txBody>
      </p:sp>
      <p:sp>
        <p:nvSpPr>
          <p:cNvPr id="4" name="Slide Number Placeholder 3"/>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206619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AMA. Placement text for copyright language.</a:t>
            </a:r>
          </a:p>
        </p:txBody>
      </p:sp>
      <p:sp>
        <p:nvSpPr>
          <p:cNvPr id="7" name="Slide Number Placeholder 6"/>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173265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AMA. Placement text for copyright language.</a:t>
            </a:r>
          </a:p>
        </p:txBody>
      </p:sp>
      <p:sp>
        <p:nvSpPr>
          <p:cNvPr id="7" name="Slide Number Placeholder 6"/>
          <p:cNvSpPr>
            <a:spLocks noGrp="1"/>
          </p:cNvSpPr>
          <p:nvPr>
            <p:ph type="sldNum" sz="quarter" idx="12"/>
          </p:nvPr>
        </p:nvSpPr>
        <p:spPr/>
        <p:txBody>
          <a:bodyPr/>
          <a:lstStyle/>
          <a:p>
            <a:fld id="{9D6E87CA-F547-724C-A263-8E8C276D3AF7}"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©2017 AMA. Placement text for copyright language.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E87CA-F547-724C-A263-8E8C276D3AF7}" type="slidenum">
              <a:rPr lang="en-US" smtClean="0"/>
              <a:t>‹#›</a:t>
            </a:fld>
            <a:endParaRPr lang="en-US"/>
          </a:p>
        </p:txBody>
      </p:sp>
    </p:spTree>
    <p:extLst>
      <p:ext uri="{BB962C8B-B14F-4D97-AF65-F5344CB8AC3E}">
        <p14:creationId xmlns:p14="http://schemas.microsoft.com/office/powerpoint/2010/main" val="160268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zKsQJMEgBbrXZzrb4p6HRMw648RuEWNaCCRrNY3UzyY/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olab.research.google.com/drive/1nTxCanqvOYGzsmHFgBR4BCgahuObebDH?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
          </a:schemeClr>
        </a:solidFill>
        <a:effectLst/>
      </p:bgPr>
    </p:bg>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0" y="3484660"/>
            <a:ext cx="9750391" cy="1076864"/>
          </a:xfrm>
        </p:spPr>
        <p:txBody>
          <a:bodyPr>
            <a:normAutofit/>
          </a:bodyPr>
          <a:lstStyle/>
          <a:p>
            <a:pPr algn="ctr"/>
            <a:r>
              <a:rPr lang="en-US" sz="4000" dirty="0">
                <a:solidFill>
                  <a:schemeClr val="bg1"/>
                </a:solidFill>
                <a:latin typeface="Arial" charset="0"/>
                <a:ea typeface="Arial" charset="0"/>
                <a:cs typeface="Arial" charset="0"/>
              </a:rPr>
              <a:t>Preventative Risk Factors for Diabetes</a:t>
            </a:r>
          </a:p>
        </p:txBody>
      </p:sp>
      <p:sp>
        <p:nvSpPr>
          <p:cNvPr id="5" name="Title 1"/>
          <p:cNvSpPr txBox="1">
            <a:spLocks/>
          </p:cNvSpPr>
          <p:nvPr/>
        </p:nvSpPr>
        <p:spPr>
          <a:xfrm>
            <a:off x="0" y="4409426"/>
            <a:ext cx="9750391" cy="5764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616161"/>
                </a:solidFill>
                <a:latin typeface="Arial" panose="020B0604020202020204" pitchFamily="34" charset="0"/>
                <a:ea typeface="Arial" charset="0"/>
                <a:cs typeface="Arial" panose="020B0604020202020204" pitchFamily="34" charset="0"/>
              </a:rPr>
              <a:t>Presented By: Swathi Das</a:t>
            </a:r>
          </a:p>
        </p:txBody>
      </p:sp>
    </p:spTree>
    <p:extLst>
      <p:ext uri="{BB962C8B-B14F-4D97-AF65-F5344CB8AC3E}">
        <p14:creationId xmlns:p14="http://schemas.microsoft.com/office/powerpoint/2010/main" val="137718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175" y="322784"/>
            <a:ext cx="11658825" cy="90158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Project Summary and Recommendations</a:t>
            </a:r>
          </a:p>
        </p:txBody>
      </p:sp>
      <p:sp>
        <p:nvSpPr>
          <p:cNvPr id="3" name="Content Placeholder 2">
            <a:extLst>
              <a:ext uri="{FF2B5EF4-FFF2-40B4-BE49-F238E27FC236}">
                <a16:creationId xmlns:a16="http://schemas.microsoft.com/office/drawing/2014/main" id="{76169540-BEBF-65E5-00AA-E31605825A16}"/>
              </a:ext>
            </a:extLst>
          </p:cNvPr>
          <p:cNvSpPr txBox="1">
            <a:spLocks/>
          </p:cNvSpPr>
          <p:nvPr/>
        </p:nvSpPr>
        <p:spPr>
          <a:xfrm>
            <a:off x="888724" y="5405689"/>
            <a:ext cx="10947726" cy="145231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sz="1600" dirty="0">
                <a:solidFill>
                  <a:srgbClr val="595959"/>
                </a:solidFill>
                <a:latin typeface="Helvetica"/>
                <a:cs typeface="Helvetica"/>
              </a:rPr>
              <a:t>For reference:</a:t>
            </a:r>
            <a:endParaRPr lang="en-US" dirty="0"/>
          </a:p>
          <a:p>
            <a:pPr marL="0" indent="0" algn="r">
              <a:buNone/>
            </a:pPr>
            <a:r>
              <a:rPr lang="en-US" sz="1600" dirty="0">
                <a:solidFill>
                  <a:srgbClr val="595959"/>
                </a:solidFill>
                <a:latin typeface="Helvetica"/>
                <a:cs typeface="Helvetica"/>
              </a:rPr>
              <a:t>The proposal is </a:t>
            </a:r>
            <a:r>
              <a:rPr lang="en-US" sz="1600" dirty="0">
                <a:solidFill>
                  <a:srgbClr val="595959"/>
                </a:solidFill>
                <a:latin typeface="Helvetica"/>
                <a:cs typeface="Helvetica"/>
                <a:hlinkClick r:id="rId3">
                  <a:extLst>
                    <a:ext uri="{A12FA001-AC4F-418D-AE19-62706E023703}">
                      <ahyp:hlinkClr xmlns:ahyp="http://schemas.microsoft.com/office/drawing/2018/hyperlinkcolor" val="tx"/>
                    </a:ext>
                  </a:extLst>
                </a:hlinkClick>
              </a:rPr>
              <a:t>here</a:t>
            </a:r>
            <a:r>
              <a:rPr lang="en-US" sz="1600" dirty="0">
                <a:solidFill>
                  <a:srgbClr val="595959"/>
                </a:solidFill>
                <a:latin typeface="Helvetica"/>
                <a:cs typeface="Helvetica"/>
              </a:rPr>
              <a:t>.</a:t>
            </a:r>
          </a:p>
          <a:p>
            <a:pPr marL="0" indent="0" algn="r">
              <a:buNone/>
            </a:pPr>
            <a:r>
              <a:rPr lang="en-US" sz="1600" dirty="0">
                <a:solidFill>
                  <a:srgbClr val="595959"/>
                </a:solidFill>
                <a:latin typeface="Helvetica"/>
                <a:cs typeface="Helvetica"/>
              </a:rPr>
              <a:t>The </a:t>
            </a:r>
            <a:r>
              <a:rPr lang="en-US" sz="1600" dirty="0" err="1">
                <a:solidFill>
                  <a:srgbClr val="595959"/>
                </a:solidFill>
                <a:latin typeface="Helvetica"/>
                <a:cs typeface="Helvetica"/>
              </a:rPr>
              <a:t>Colab</a:t>
            </a:r>
            <a:r>
              <a:rPr lang="en-US" sz="1600" dirty="0">
                <a:solidFill>
                  <a:srgbClr val="595959"/>
                </a:solidFill>
                <a:latin typeface="Helvetica"/>
                <a:cs typeface="Helvetica"/>
              </a:rPr>
              <a:t> Notebook is </a:t>
            </a:r>
            <a:r>
              <a:rPr lang="en-US" sz="1600" dirty="0">
                <a:solidFill>
                  <a:srgbClr val="595959"/>
                </a:solidFill>
                <a:latin typeface="Helvetica"/>
                <a:cs typeface="Helvetica"/>
                <a:hlinkClick r:id="rId4">
                  <a:extLst>
                    <a:ext uri="{A12FA001-AC4F-418D-AE19-62706E023703}">
                      <ahyp:hlinkClr xmlns:ahyp="http://schemas.microsoft.com/office/drawing/2018/hyperlinkcolor" val="tx"/>
                    </a:ext>
                  </a:extLst>
                </a:hlinkClick>
              </a:rPr>
              <a:t>here</a:t>
            </a:r>
            <a:r>
              <a:rPr lang="en-US" sz="1600" dirty="0">
                <a:solidFill>
                  <a:srgbClr val="595959"/>
                </a:solidFill>
                <a:latin typeface="Helvetica"/>
                <a:cs typeface="Helvetica"/>
              </a:rPr>
              <a:t>.</a:t>
            </a:r>
          </a:p>
        </p:txBody>
      </p:sp>
      <p:sp>
        <p:nvSpPr>
          <p:cNvPr id="2" name="TextBox 1">
            <a:extLst>
              <a:ext uri="{FF2B5EF4-FFF2-40B4-BE49-F238E27FC236}">
                <a16:creationId xmlns:a16="http://schemas.microsoft.com/office/drawing/2014/main" id="{A972E094-2E33-860D-B17C-7F6B5E747D47}"/>
              </a:ext>
            </a:extLst>
          </p:cNvPr>
          <p:cNvSpPr txBox="1"/>
          <p:nvPr/>
        </p:nvSpPr>
        <p:spPr>
          <a:xfrm>
            <a:off x="835764" y="1332854"/>
            <a:ext cx="10947726" cy="5000471"/>
          </a:xfrm>
          <a:prstGeom prst="rect">
            <a:avLst/>
          </a:prstGeom>
          <a:noFill/>
        </p:spPr>
        <p:txBody>
          <a:bodyPr wrap="square" rtlCol="0">
            <a:spAutoFit/>
          </a:bodyPr>
          <a:lstStyle/>
          <a:p>
            <a:pPr>
              <a:lnSpc>
                <a:spcPct val="114000"/>
              </a:lnSpc>
            </a:pPr>
            <a:r>
              <a:rPr lang="en-US" sz="2400" dirty="0">
                <a:latin typeface="Arial" panose="020B0604020202020204" pitchFamily="34" charset="0"/>
                <a:cs typeface="Arial" panose="020B0604020202020204" pitchFamily="34" charset="0"/>
              </a:rPr>
              <a:t>Findings from the study demonstrated that there is a statistically significant difference between patients who have diabetes and factors including their BMI, ability to see the doctor due to cost, and income. </a:t>
            </a:r>
          </a:p>
          <a:p>
            <a:pPr marL="342900" indent="-342900">
              <a:lnSpc>
                <a:spcPct val="114000"/>
              </a:lnSpc>
              <a:buFont typeface="Arial" panose="020B0604020202020204" pitchFamily="34" charset="0"/>
              <a:buChar char="•"/>
            </a:pPr>
            <a:r>
              <a:rPr lang="en-US" sz="2400" dirty="0">
                <a:latin typeface="Arial" panose="020B0604020202020204" pitchFamily="34" charset="0"/>
                <a:cs typeface="Arial" panose="020B0604020202020204" pitchFamily="34" charset="0"/>
              </a:rPr>
              <a:t>Healthcare workers can promote strategies like losing weight, eating healthy, being active, and receiving medical treatments so patients can mitigate the harms of this disease in many patients. </a:t>
            </a:r>
          </a:p>
          <a:p>
            <a:pPr marL="342900" indent="-342900">
              <a:lnSpc>
                <a:spcPct val="114000"/>
              </a:lnSpc>
              <a:buFont typeface="Arial" panose="020B0604020202020204" pitchFamily="34" charset="0"/>
              <a:buChar char="•"/>
            </a:pPr>
            <a:r>
              <a:rPr lang="en-US" sz="2400" dirty="0">
                <a:latin typeface="Arial" panose="020B0604020202020204" pitchFamily="34" charset="0"/>
                <a:cs typeface="Arial" panose="020B0604020202020204" pitchFamily="34" charset="0"/>
              </a:rPr>
              <a:t>Early diagnosis can lead to lifestyle changes and more effective treatment.</a:t>
            </a:r>
          </a:p>
          <a:p>
            <a:pPr marL="342900" indent="-342900">
              <a:lnSpc>
                <a:spcPct val="114000"/>
              </a:lnSpc>
              <a:buFont typeface="Arial" panose="020B0604020202020204" pitchFamily="34" charset="0"/>
              <a:buChar char="•"/>
            </a:pPr>
            <a:r>
              <a:rPr lang="en-US" sz="2400" dirty="0">
                <a:latin typeface="Arial" panose="020B0604020202020204" pitchFamily="34" charset="0"/>
                <a:cs typeface="Arial" panose="020B0604020202020204" pitchFamily="34" charset="0"/>
              </a:rPr>
              <a:t>Further research can also investigate ways to help patients get benefits which can include health plans so they can afford going to see the doctors. After more analysis, making predictive models for diabetes risk can be used to make important tools for public and public health officials.</a:t>
            </a:r>
          </a:p>
          <a:p>
            <a:endParaRPr lang="en-US" dirty="0"/>
          </a:p>
        </p:txBody>
      </p:sp>
    </p:spTree>
    <p:extLst>
      <p:ext uri="{BB962C8B-B14F-4D97-AF65-F5344CB8AC3E}">
        <p14:creationId xmlns:p14="http://schemas.microsoft.com/office/powerpoint/2010/main" val="13592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52960" y="3010192"/>
            <a:ext cx="6286079" cy="8376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1AA6DE"/>
                </a:solidFill>
                <a:latin typeface="Arial" charset="0"/>
                <a:ea typeface="Arial" charset="0"/>
                <a:cs typeface="Arial" charset="0"/>
              </a:rPr>
              <a:t>Questions / Discussion</a:t>
            </a:r>
          </a:p>
        </p:txBody>
      </p:sp>
      <p:sp>
        <p:nvSpPr>
          <p:cNvPr id="3" name="Title 1">
            <a:extLst>
              <a:ext uri="{FF2B5EF4-FFF2-40B4-BE49-F238E27FC236}">
                <a16:creationId xmlns:a16="http://schemas.microsoft.com/office/drawing/2014/main" id="{FE3F963A-A3F1-C278-19F0-372479C46A2C}"/>
              </a:ext>
            </a:extLst>
          </p:cNvPr>
          <p:cNvSpPr txBox="1">
            <a:spLocks/>
          </p:cNvSpPr>
          <p:nvPr/>
        </p:nvSpPr>
        <p:spPr>
          <a:xfrm>
            <a:off x="533175" y="322784"/>
            <a:ext cx="11658825" cy="90158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Thank you!</a:t>
            </a:r>
          </a:p>
        </p:txBody>
      </p:sp>
    </p:spTree>
    <p:extLst>
      <p:ext uri="{BB962C8B-B14F-4D97-AF65-F5344CB8AC3E}">
        <p14:creationId xmlns:p14="http://schemas.microsoft.com/office/powerpoint/2010/main" val="11145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192000" cy="6858000"/>
          </a:xfrm>
          <a:prstGeom prst="rect">
            <a:avLst/>
          </a:prstGeom>
        </p:spPr>
      </p:pic>
      <p:sp>
        <p:nvSpPr>
          <p:cNvPr id="4" name="TextBox 3"/>
          <p:cNvSpPr txBox="1"/>
          <p:nvPr/>
        </p:nvSpPr>
        <p:spPr>
          <a:xfrm>
            <a:off x="752631" y="1481346"/>
            <a:ext cx="11120501" cy="4801314"/>
          </a:xfrm>
          <a:prstGeom prst="rect">
            <a:avLst/>
          </a:prstGeom>
          <a:noFill/>
        </p:spPr>
        <p:txBody>
          <a:bodyPr wrap="square" rtlCol="0" anchor="t">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Diabetes is one of the most prevalent chronic diseases in the US. It is suspected that diabetes and its prevalence varies by age, education, income, location, race, and other social determinants of health. This analysis will dive into this topic and seek to provide insight into risk factors that are most predictive of diabetes risk.</a:t>
            </a:r>
          </a:p>
          <a:p>
            <a:pPr marL="342900" indent="-342900">
              <a:buFont typeface="Arial" panose="020B0604020202020204" pitchFamily="34" charset="0"/>
              <a:buChar char="•"/>
            </a:pPr>
            <a:endParaRPr lang="en-US" sz="2400" dirty="0">
              <a:latin typeface="Arial" panose="020B0604020202020204" pitchFamily="34" charset="0"/>
              <a:ea typeface="Arial"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Arial" charset="0"/>
                <a:cs typeface="Arial" panose="020B0604020202020204" pitchFamily="34" charset="0"/>
              </a:rPr>
              <a:t>The dataset is f</a:t>
            </a:r>
            <a:r>
              <a:rPr lang="en-US" sz="2400" dirty="0">
                <a:latin typeface="Arial" panose="020B0604020202020204" pitchFamily="34" charset="0"/>
                <a:cs typeface="Arial" panose="020B0604020202020204" pitchFamily="34" charset="0"/>
              </a:rPr>
              <a:t>rom the Behavioral Risk Factor Surveillance System (BRFSS) and the Centers for Disease Control and Prevention (CDC). </a:t>
            </a:r>
          </a:p>
          <a:p>
            <a:pPr marL="342900" indent="-342900">
              <a:buFont typeface="Arial" panose="020B0604020202020204" pitchFamily="34" charset="0"/>
              <a:buChar char="•"/>
            </a:pPr>
            <a:endParaRPr lang="en-US" sz="2400" dirty="0">
              <a:latin typeface="Arial" panose="020B0604020202020204" pitchFamily="34" charset="0"/>
              <a:ea typeface="Arial"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dataset consists of 70,692 survey responses 22 columns and I will be taking a closer look at BMI, Could not see Doctor due to Cost, and Income. </a:t>
            </a:r>
          </a:p>
          <a:p>
            <a:endParaRPr lang="en-US" sz="2400" dirty="0">
              <a:latin typeface="Arial" panose="020B0604020202020204" pitchFamily="34" charset="0"/>
              <a:ea typeface="Arial" charset="0"/>
              <a:cs typeface="Arial" panose="020B0604020202020204" pitchFamily="34" charset="0"/>
            </a:endParaRPr>
          </a:p>
          <a:p>
            <a:endParaRPr lang="en-US" dirty="0">
              <a:solidFill>
                <a:srgbClr val="333333"/>
              </a:solidFill>
              <a:latin typeface="Arial" charset="0"/>
              <a:ea typeface="Arial" charset="0"/>
              <a:cs typeface="Arial" charset="0"/>
            </a:endParaRPr>
          </a:p>
        </p:txBody>
      </p:sp>
      <p:sp>
        <p:nvSpPr>
          <p:cNvPr id="5" name="Title 1"/>
          <p:cNvSpPr txBox="1">
            <a:spLocks/>
          </p:cNvSpPr>
          <p:nvPr/>
        </p:nvSpPr>
        <p:spPr>
          <a:xfrm>
            <a:off x="533175" y="481046"/>
            <a:ext cx="10515600" cy="8376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Introduction</a:t>
            </a:r>
          </a:p>
        </p:txBody>
      </p:sp>
      <p:sp>
        <p:nvSpPr>
          <p:cNvPr id="2" name="Slide Number Placeholder 1"/>
          <p:cNvSpPr>
            <a:spLocks noGrp="1"/>
          </p:cNvSpPr>
          <p:nvPr>
            <p:ph type="sldNum" sz="quarter" idx="12"/>
          </p:nvPr>
        </p:nvSpPr>
        <p:spPr/>
        <p:txBody>
          <a:bodyPr/>
          <a:lstStyle/>
          <a:p>
            <a:fld id="{9D6E87CA-F547-724C-A263-8E8C276D3AF7}" type="slidenum">
              <a:rPr lang="en-US" smtClean="0"/>
              <a:t>2</a:t>
            </a:fld>
            <a:endParaRPr lang="en-US" dirty="0"/>
          </a:p>
        </p:txBody>
      </p:sp>
    </p:spTree>
    <p:extLst>
      <p:ext uri="{BB962C8B-B14F-4D97-AF65-F5344CB8AC3E}">
        <p14:creationId xmlns:p14="http://schemas.microsoft.com/office/powerpoint/2010/main" val="110916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533175" y="511265"/>
            <a:ext cx="10515600" cy="1325562"/>
          </a:xfrm>
        </p:spPr>
        <p:txBody>
          <a:bodyPr anchor="t"/>
          <a:lstStyle/>
          <a:p>
            <a:r>
              <a:rPr lang="en-US" dirty="0">
                <a:solidFill>
                  <a:srgbClr val="1AA6DE"/>
                </a:solidFill>
                <a:latin typeface="Arial" charset="0"/>
                <a:ea typeface="Arial" charset="0"/>
                <a:cs typeface="Arial" charset="0"/>
              </a:rPr>
              <a:t>Research Questions</a:t>
            </a:r>
          </a:p>
        </p:txBody>
      </p:sp>
      <p:sp>
        <p:nvSpPr>
          <p:cNvPr id="3" name="TextBox 2"/>
          <p:cNvSpPr txBox="1"/>
          <p:nvPr/>
        </p:nvSpPr>
        <p:spPr>
          <a:xfrm>
            <a:off x="618519" y="1933663"/>
            <a:ext cx="7785252" cy="3724096"/>
          </a:xfrm>
          <a:prstGeom prst="rect">
            <a:avLst/>
          </a:prstGeom>
          <a:noFill/>
        </p:spPr>
        <p:txBody>
          <a:bodyPr wrap="square" rtlCol="0">
            <a:spAutoFit/>
          </a:bodyPr>
          <a:lstStyle/>
          <a:p>
            <a:pPr marL="342900" indent="-342900">
              <a:spcAft>
                <a:spcPts val="1200"/>
              </a:spcAft>
              <a:buClr>
                <a:srgbClr val="333333"/>
              </a:buClr>
              <a:buFont typeface="+mj-lt"/>
              <a:buAutoNum type="arabicPeriod"/>
            </a:pPr>
            <a:r>
              <a:rPr lang="en-US" sz="2400" dirty="0">
                <a:latin typeface="Arial" panose="020B0604020202020204" pitchFamily="34" charset="0"/>
                <a:cs typeface="Arial" panose="020B0604020202020204" pitchFamily="34" charset="0"/>
              </a:rPr>
              <a:t>Is there is a significant difference between the BMI for patients with diabetes versus without diabetes?</a:t>
            </a:r>
          </a:p>
          <a:p>
            <a:pPr marL="342900" indent="-342900">
              <a:spcAft>
                <a:spcPts val="1200"/>
              </a:spcAft>
              <a:buClr>
                <a:srgbClr val="333333"/>
              </a:buClr>
              <a:buFont typeface="+mj-lt"/>
              <a:buAutoNum type="arabicPeriod"/>
            </a:pPr>
            <a:r>
              <a:rPr lang="en-US" sz="2400" dirty="0">
                <a:latin typeface="Arial" panose="020B0604020202020204" pitchFamily="34" charset="0"/>
                <a:cs typeface="Arial" panose="020B0604020202020204" pitchFamily="34" charset="0"/>
              </a:rPr>
              <a:t>Is there a significant difference in the proportion of patients with diabetes who did not see the doctor due to cost and those patients who did see the doctor?</a:t>
            </a:r>
          </a:p>
          <a:p>
            <a:pPr marL="342900" indent="-342900">
              <a:spcAft>
                <a:spcPts val="1200"/>
              </a:spcAft>
              <a:buClr>
                <a:srgbClr val="333333"/>
              </a:buClr>
              <a:buFont typeface="+mj-lt"/>
              <a:buAutoNum type="arabicPeriod"/>
            </a:pPr>
            <a:r>
              <a:rPr lang="en-US" sz="2400" dirty="0">
                <a:latin typeface="Arial" panose="020B0604020202020204" pitchFamily="34" charset="0"/>
                <a:cs typeface="Arial" panose="020B0604020202020204" pitchFamily="34" charset="0"/>
              </a:rPr>
              <a:t>Is there is a significant difference in the proportion of patients with diabetes and patients who make below poverty level income and patients who make above poverty level income?</a:t>
            </a:r>
            <a:endParaRPr lang="en-US" dirty="0"/>
          </a:p>
        </p:txBody>
      </p:sp>
      <p:pic>
        <p:nvPicPr>
          <p:cNvPr id="1026" name="Picture 2" descr="Bmi Icons &amp; Symbols">
            <a:extLst>
              <a:ext uri="{FF2B5EF4-FFF2-40B4-BE49-F238E27FC236}">
                <a16:creationId xmlns:a16="http://schemas.microsoft.com/office/drawing/2014/main" id="{0785B2C7-6063-8A7A-6D0E-B2134B7B6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3175" y="1174046"/>
            <a:ext cx="1645920" cy="164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tor Icon Images – Browse 700,580 Stock Photos, Vectors, and Video |  Adobe Stock">
            <a:extLst>
              <a:ext uri="{FF2B5EF4-FFF2-40B4-BE49-F238E27FC236}">
                <a16:creationId xmlns:a16="http://schemas.microsoft.com/office/drawing/2014/main" id="{124AD150-41E0-BF90-D129-AAD0C63D6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2855" y="3103926"/>
            <a:ext cx="1645920" cy="1645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come Icon | IconBros">
            <a:extLst>
              <a:ext uri="{FF2B5EF4-FFF2-40B4-BE49-F238E27FC236}">
                <a16:creationId xmlns:a16="http://schemas.microsoft.com/office/drawing/2014/main" id="{A247EF04-BF32-EA74-6511-75A0979F79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2855" y="4749846"/>
            <a:ext cx="1645920"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44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8060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Patient’s BMI</a:t>
            </a:r>
          </a:p>
        </p:txBody>
      </p:sp>
      <p:sp>
        <p:nvSpPr>
          <p:cNvPr id="3" name="TextBox 2">
            <a:extLst>
              <a:ext uri="{FF2B5EF4-FFF2-40B4-BE49-F238E27FC236}">
                <a16:creationId xmlns:a16="http://schemas.microsoft.com/office/drawing/2014/main" id="{0D1D3799-E577-7702-ACEF-E5117C89B0D3}"/>
              </a:ext>
            </a:extLst>
          </p:cNvPr>
          <p:cNvSpPr txBox="1"/>
          <p:nvPr/>
        </p:nvSpPr>
        <p:spPr>
          <a:xfrm>
            <a:off x="533175" y="1836827"/>
            <a:ext cx="6400800" cy="3477875"/>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Hypothesis</a:t>
            </a:r>
          </a:p>
          <a:p>
            <a:pPr marL="285750" lvl="0" indent="-285750">
              <a:spcAft>
                <a:spcPts val="1200"/>
              </a:spcAft>
              <a:buClr>
                <a:srgbClr val="333333"/>
              </a:buClr>
              <a:buFont typeface="Arial" panose="020B0604020202020204" pitchFamily="34" charset="0"/>
              <a:buChar char="•"/>
            </a:pPr>
            <a:r>
              <a:rPr lang="en-US" sz="2400" dirty="0">
                <a:latin typeface="Arial" panose="020B0604020202020204" pitchFamily="34" charset="0"/>
                <a:cs typeface="Arial" panose="020B0604020202020204" pitchFamily="34" charset="0"/>
              </a:rPr>
              <a:t>Null Hypothesis: There is no statistically significant difference between BMI for patients with diabetes or without diabetes. </a:t>
            </a:r>
          </a:p>
          <a:p>
            <a:pPr marL="285750" lvl="0" indent="-285750">
              <a:spcAft>
                <a:spcPts val="1200"/>
              </a:spcAft>
              <a:buClr>
                <a:srgbClr val="333333"/>
              </a:buClr>
              <a:buFont typeface="Arial" panose="020B0604020202020204" pitchFamily="34" charset="0"/>
              <a:buChar char="•"/>
            </a:pPr>
            <a:r>
              <a:rPr lang="en-US" sz="2400" dirty="0">
                <a:latin typeface="Arial" panose="020B0604020202020204" pitchFamily="34" charset="0"/>
                <a:cs typeface="Arial" panose="020B0604020202020204" pitchFamily="34" charset="0"/>
              </a:rPr>
              <a:t>Alternative Hypothesis: There is a statistically significant difference between BMI for patients with diabetes or without diabetes.</a:t>
            </a:r>
            <a:endParaRPr lang="en-US" sz="2400" dirty="0">
              <a:latin typeface="Arial" panose="020B0604020202020204" pitchFamily="34" charset="0"/>
              <a:ea typeface="Arial" charset="0"/>
              <a:cs typeface="Arial" panose="020B0604020202020204" pitchFamily="34" charset="0"/>
            </a:endParaRPr>
          </a:p>
        </p:txBody>
      </p:sp>
      <p:pic>
        <p:nvPicPr>
          <p:cNvPr id="2050" name="Picture 2">
            <a:extLst>
              <a:ext uri="{FF2B5EF4-FFF2-40B4-BE49-F238E27FC236}">
                <a16:creationId xmlns:a16="http://schemas.microsoft.com/office/drawing/2014/main" id="{2C369B9D-2255-9BFE-71D9-6F778A772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974602"/>
            <a:ext cx="5105400" cy="3340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6BF90D-1FF2-F445-0A43-7F74037201FF}"/>
              </a:ext>
            </a:extLst>
          </p:cNvPr>
          <p:cNvSpPr txBox="1"/>
          <p:nvPr/>
        </p:nvSpPr>
        <p:spPr>
          <a:xfrm>
            <a:off x="6781800" y="1605270"/>
            <a:ext cx="5105400" cy="369332"/>
          </a:xfrm>
          <a:prstGeom prst="rect">
            <a:avLst/>
          </a:prstGeom>
          <a:noFill/>
        </p:spPr>
        <p:txBody>
          <a:bodyPr wrap="square" rtlCol="0">
            <a:spAutoFit/>
          </a:bodyPr>
          <a:lstStyle/>
          <a:p>
            <a:pPr algn="ctr"/>
            <a:r>
              <a:rPr lang="en-US" dirty="0"/>
              <a:t>Distribution of BMI</a:t>
            </a:r>
          </a:p>
        </p:txBody>
      </p:sp>
      <p:pic>
        <p:nvPicPr>
          <p:cNvPr id="11" name="Picture 2" descr="Bmi Icons &amp; Symbols">
            <a:extLst>
              <a:ext uri="{FF2B5EF4-FFF2-40B4-BE49-F238E27FC236}">
                <a16:creationId xmlns:a16="http://schemas.microsoft.com/office/drawing/2014/main" id="{0AA10601-C272-BED9-3F32-60D9BFFF6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5002" y="45224"/>
            <a:ext cx="1026997" cy="102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47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13255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Patient’s BMI</a:t>
            </a:r>
          </a:p>
        </p:txBody>
      </p:sp>
      <p:sp>
        <p:nvSpPr>
          <p:cNvPr id="3" name="TextBox 2">
            <a:extLst>
              <a:ext uri="{FF2B5EF4-FFF2-40B4-BE49-F238E27FC236}">
                <a16:creationId xmlns:a16="http://schemas.microsoft.com/office/drawing/2014/main" id="{0D1D3799-E577-7702-ACEF-E5117C89B0D3}"/>
              </a:ext>
            </a:extLst>
          </p:cNvPr>
          <p:cNvSpPr txBox="1"/>
          <p:nvPr/>
        </p:nvSpPr>
        <p:spPr>
          <a:xfrm>
            <a:off x="416947" y="1344527"/>
            <a:ext cx="6397959" cy="4462760"/>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Analysis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The p-value is 0.0 which is smaller than our alpha.</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We reject Ho (null hypothesis) as the data provides convincing evidence to suggest Ho is wrong.</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We are 95% confident the population difference in means lies between -1.01 and -0.95.</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The difference between the average BMI of patients with diabetes and without diabetes </a:t>
            </a:r>
            <a:r>
              <a:rPr lang="en-US" sz="2200" b="1" dirty="0">
                <a:latin typeface="Arial" panose="020B0604020202020204" pitchFamily="34" charset="0"/>
                <a:cs typeface="Arial" panose="020B0604020202020204" pitchFamily="34" charset="0"/>
              </a:rPr>
              <a:t>is statistically significant, using a significance level of 0.05.</a:t>
            </a:r>
            <a:endParaRPr lang="en-US"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F59BCF-8BD7-1002-CC65-C15842843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06" y="1344527"/>
            <a:ext cx="4940300" cy="334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99E015-1CCD-D67D-C457-4363FE67380B}"/>
              </a:ext>
            </a:extLst>
          </p:cNvPr>
          <p:cNvSpPr txBox="1"/>
          <p:nvPr/>
        </p:nvSpPr>
        <p:spPr>
          <a:xfrm>
            <a:off x="6885775" y="4699469"/>
            <a:ext cx="4798561" cy="1292662"/>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The average BMI for a person without diabetes is around 28 while the average BMI for a person with diabetes is 32.</a:t>
            </a:r>
          </a:p>
          <a:p>
            <a:pPr algn="ctr"/>
            <a:endParaRPr lang="en-US" dirty="0"/>
          </a:p>
        </p:txBody>
      </p:sp>
      <p:pic>
        <p:nvPicPr>
          <p:cNvPr id="6" name="Picture 2" descr="Bmi Icons &amp; Symbols">
            <a:extLst>
              <a:ext uri="{FF2B5EF4-FFF2-40B4-BE49-F238E27FC236}">
                <a16:creationId xmlns:a16="http://schemas.microsoft.com/office/drawing/2014/main" id="{914D66AD-2D0C-056B-3E48-2DE89F317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5002" y="45224"/>
            <a:ext cx="1026997" cy="102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00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13255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 needed to see the doctor</a:t>
            </a:r>
          </a:p>
        </p:txBody>
      </p:sp>
      <p:pic>
        <p:nvPicPr>
          <p:cNvPr id="7" name="Picture 6" descr="Doctor Icon Images – Browse 700,580 Stock Photos, Vectors, and Video |  Adobe Stock">
            <a:extLst>
              <a:ext uri="{FF2B5EF4-FFF2-40B4-BE49-F238E27FC236}">
                <a16:creationId xmlns:a16="http://schemas.microsoft.com/office/drawing/2014/main" id="{75FC56AB-5FA0-34D8-84CE-9CA3C98A6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872" y="-799"/>
            <a:ext cx="1024128" cy="10241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A9D805-BBC5-84FF-E38B-F30F636F2211}"/>
              </a:ext>
            </a:extLst>
          </p:cNvPr>
          <p:cNvSpPr txBox="1"/>
          <p:nvPr/>
        </p:nvSpPr>
        <p:spPr>
          <a:xfrm>
            <a:off x="533175" y="1481744"/>
            <a:ext cx="7933891" cy="584775"/>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Hypothesis</a:t>
            </a:r>
          </a:p>
        </p:txBody>
      </p:sp>
      <p:sp>
        <p:nvSpPr>
          <p:cNvPr id="4" name="TextBox 3">
            <a:extLst>
              <a:ext uri="{FF2B5EF4-FFF2-40B4-BE49-F238E27FC236}">
                <a16:creationId xmlns:a16="http://schemas.microsoft.com/office/drawing/2014/main" id="{7A4F8727-6DB8-7905-12A5-A209AE1AB6E6}"/>
              </a:ext>
            </a:extLst>
          </p:cNvPr>
          <p:cNvSpPr txBox="1"/>
          <p:nvPr/>
        </p:nvSpPr>
        <p:spPr>
          <a:xfrm>
            <a:off x="6172425" y="2459503"/>
            <a:ext cx="5486400" cy="32004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Alternative Hypothesis: There is a statistically significant difference in the proportion of patients with diabetes who did not see the doctor due to cost and patients who did see the doctor. </a:t>
            </a:r>
          </a:p>
          <a:p>
            <a:endParaRPr lang="en-US" dirty="0"/>
          </a:p>
        </p:txBody>
      </p:sp>
      <p:sp>
        <p:nvSpPr>
          <p:cNvPr id="6" name="Rectangle 5">
            <a:extLst>
              <a:ext uri="{FF2B5EF4-FFF2-40B4-BE49-F238E27FC236}">
                <a16:creationId xmlns:a16="http://schemas.microsoft.com/office/drawing/2014/main" id="{83B6D244-651C-4FCB-FEF6-FC87EDF91F61}"/>
              </a:ext>
            </a:extLst>
          </p:cNvPr>
          <p:cNvSpPr/>
          <p:nvPr/>
        </p:nvSpPr>
        <p:spPr>
          <a:xfrm>
            <a:off x="533175" y="2459504"/>
            <a:ext cx="5486400" cy="2308324"/>
          </a:xfrm>
          <a:prstGeom prst="rect">
            <a:avLst/>
          </a:prstGeom>
        </p:spPr>
        <p:txBody>
          <a:bodyPr>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Null Hypothesis: There is no statistically significant difference in the proportion of patients with diabetes who did not see the doctor due to cost and patients who did see the doctor. </a:t>
            </a:r>
          </a:p>
        </p:txBody>
      </p:sp>
    </p:spTree>
    <p:extLst>
      <p:ext uri="{BB962C8B-B14F-4D97-AF65-F5344CB8AC3E}">
        <p14:creationId xmlns:p14="http://schemas.microsoft.com/office/powerpoint/2010/main" val="35111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13255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 needed to see the doctor</a:t>
            </a:r>
          </a:p>
        </p:txBody>
      </p:sp>
      <p:sp>
        <p:nvSpPr>
          <p:cNvPr id="3" name="TextBox 2">
            <a:extLst>
              <a:ext uri="{FF2B5EF4-FFF2-40B4-BE49-F238E27FC236}">
                <a16:creationId xmlns:a16="http://schemas.microsoft.com/office/drawing/2014/main" id="{0D1D3799-E577-7702-ACEF-E5117C89B0D3}"/>
              </a:ext>
            </a:extLst>
          </p:cNvPr>
          <p:cNvSpPr txBox="1"/>
          <p:nvPr/>
        </p:nvSpPr>
        <p:spPr>
          <a:xfrm>
            <a:off x="531480" y="1492883"/>
            <a:ext cx="6397959" cy="4462760"/>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Analysis</a:t>
            </a: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p-value is 1.22*10^-27, which is a lot smaller than our alpha.</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We reject Ho (null hypothesis) as the data provides convincing evidence to suggest Ho is wrong.</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difference in proportion between the patients with diabetes who did not go to the doctors due to cost and patients that could see the doctor </a:t>
            </a:r>
            <a:r>
              <a:rPr lang="en-US" sz="2200" b="1" dirty="0">
                <a:latin typeface="Arial" panose="020B0604020202020204" pitchFamily="34" charset="0"/>
                <a:cs typeface="Arial" panose="020B0604020202020204" pitchFamily="34" charset="0"/>
              </a:rPr>
              <a:t>is statistically significant, using a significance level of 0.05.</a:t>
            </a: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EE38C119-EFE1-33F9-955A-42C6E3078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92883"/>
            <a:ext cx="5486400" cy="3291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DC4D8D-CA16-3293-37BA-2493B4B4886E}"/>
              </a:ext>
            </a:extLst>
          </p:cNvPr>
          <p:cNvSpPr txBox="1"/>
          <p:nvPr/>
        </p:nvSpPr>
        <p:spPr>
          <a:xfrm>
            <a:off x="7207380" y="4845683"/>
            <a:ext cx="4798561" cy="1600438"/>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Patients that have diabetes and could not see the doctor due to cost is up by 7%, compared to patients that could see a doctor.</a:t>
            </a:r>
          </a:p>
          <a:p>
            <a:pPr algn="ctr"/>
            <a:endParaRPr lang="en-US" dirty="0"/>
          </a:p>
        </p:txBody>
      </p:sp>
      <p:pic>
        <p:nvPicPr>
          <p:cNvPr id="7" name="Picture 6" descr="Doctor Icon Images – Browse 700,580 Stock Photos, Vectors, and Video |  Adobe Stock">
            <a:extLst>
              <a:ext uri="{FF2B5EF4-FFF2-40B4-BE49-F238E27FC236}">
                <a16:creationId xmlns:a16="http://schemas.microsoft.com/office/drawing/2014/main" id="{75FC56AB-5FA0-34D8-84CE-9CA3C98A6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7872" y="-799"/>
            <a:ext cx="1024128" cy="1024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8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13255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Patient’s Income</a:t>
            </a:r>
          </a:p>
        </p:txBody>
      </p:sp>
      <p:sp>
        <p:nvSpPr>
          <p:cNvPr id="3" name="TextBox 2">
            <a:extLst>
              <a:ext uri="{FF2B5EF4-FFF2-40B4-BE49-F238E27FC236}">
                <a16:creationId xmlns:a16="http://schemas.microsoft.com/office/drawing/2014/main" id="{0D1D3799-E577-7702-ACEF-E5117C89B0D3}"/>
              </a:ext>
            </a:extLst>
          </p:cNvPr>
          <p:cNvSpPr txBox="1"/>
          <p:nvPr/>
        </p:nvSpPr>
        <p:spPr>
          <a:xfrm>
            <a:off x="533175" y="1442932"/>
            <a:ext cx="6553425" cy="584775"/>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Hypothesis</a:t>
            </a:r>
          </a:p>
        </p:txBody>
      </p:sp>
      <p:pic>
        <p:nvPicPr>
          <p:cNvPr id="4" name="Picture 6" descr="Income Icon | IconBros">
            <a:extLst>
              <a:ext uri="{FF2B5EF4-FFF2-40B4-BE49-F238E27FC236}">
                <a16:creationId xmlns:a16="http://schemas.microsoft.com/office/drawing/2014/main" id="{81C93C3C-E355-B2E6-5A14-7284B38C1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872" y="-799"/>
            <a:ext cx="1024128" cy="10241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FA61BBD-10F3-F6C5-9909-A51F137110F3}"/>
              </a:ext>
            </a:extLst>
          </p:cNvPr>
          <p:cNvSpPr/>
          <p:nvPr/>
        </p:nvSpPr>
        <p:spPr>
          <a:xfrm>
            <a:off x="533175" y="2274838"/>
            <a:ext cx="5486400" cy="3200400"/>
          </a:xfrm>
          <a:prstGeom prst="rect">
            <a:avLst/>
          </a:prstGeom>
        </p:spPr>
        <p:txBody>
          <a:bodyPr>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Null Hypothesis: There is no statistically significant difference in the proportion of diabetes diagnosis between patients who make below poverty level income and patients who make above poverty level income.</a:t>
            </a:r>
          </a:p>
        </p:txBody>
      </p:sp>
      <p:sp>
        <p:nvSpPr>
          <p:cNvPr id="6" name="Rectangle 5">
            <a:extLst>
              <a:ext uri="{FF2B5EF4-FFF2-40B4-BE49-F238E27FC236}">
                <a16:creationId xmlns:a16="http://schemas.microsoft.com/office/drawing/2014/main" id="{D51B8979-6EB3-CB11-B908-1ECE8767F7C3}"/>
              </a:ext>
            </a:extLst>
          </p:cNvPr>
          <p:cNvSpPr/>
          <p:nvPr/>
        </p:nvSpPr>
        <p:spPr>
          <a:xfrm>
            <a:off x="6172425" y="2274838"/>
            <a:ext cx="5486400" cy="3200400"/>
          </a:xfrm>
          <a:prstGeom prst="rect">
            <a:avLst/>
          </a:prstGeom>
        </p:spPr>
        <p:txBody>
          <a:bodyPr>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Alternative Hypothesis: There is a statistically significant difference in the proportion of diabetes diagnosis between patients who make below poverty level income and patients who make above poverty level income.</a:t>
            </a:r>
          </a:p>
        </p:txBody>
      </p:sp>
    </p:spTree>
    <p:extLst>
      <p:ext uri="{BB962C8B-B14F-4D97-AF65-F5344CB8AC3E}">
        <p14:creationId xmlns:p14="http://schemas.microsoft.com/office/powerpoint/2010/main" val="200765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406-5599-2D35-CA24-5CA63B7536A5}"/>
              </a:ext>
            </a:extLst>
          </p:cNvPr>
          <p:cNvSpPr txBox="1">
            <a:spLocks/>
          </p:cNvSpPr>
          <p:nvPr/>
        </p:nvSpPr>
        <p:spPr>
          <a:xfrm>
            <a:off x="533175" y="511265"/>
            <a:ext cx="10515600" cy="13255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AA6DE"/>
                </a:solidFill>
                <a:latin typeface="Arial" charset="0"/>
                <a:ea typeface="Arial" charset="0"/>
                <a:cs typeface="Arial" charset="0"/>
              </a:rPr>
              <a:t>Patient’s Income</a:t>
            </a:r>
          </a:p>
        </p:txBody>
      </p:sp>
      <p:sp>
        <p:nvSpPr>
          <p:cNvPr id="3" name="TextBox 2">
            <a:extLst>
              <a:ext uri="{FF2B5EF4-FFF2-40B4-BE49-F238E27FC236}">
                <a16:creationId xmlns:a16="http://schemas.microsoft.com/office/drawing/2014/main" id="{0D1D3799-E577-7702-ACEF-E5117C89B0D3}"/>
              </a:ext>
            </a:extLst>
          </p:cNvPr>
          <p:cNvSpPr txBox="1"/>
          <p:nvPr/>
        </p:nvSpPr>
        <p:spPr>
          <a:xfrm>
            <a:off x="533175" y="1492088"/>
            <a:ext cx="6397959" cy="5139869"/>
          </a:xfrm>
          <a:prstGeom prst="rect">
            <a:avLst/>
          </a:prstGeom>
          <a:noFill/>
        </p:spPr>
        <p:txBody>
          <a:bodyPr wrap="square" rtlCol="0">
            <a:spAutoFit/>
          </a:bodyPr>
          <a:lstStyle/>
          <a:p>
            <a:pPr lvl="0">
              <a:spcAft>
                <a:spcPts val="1200"/>
              </a:spcAft>
              <a:buClr>
                <a:srgbClr val="333333"/>
              </a:buClr>
            </a:pPr>
            <a:r>
              <a:rPr lang="en-US" sz="3200" dirty="0">
                <a:latin typeface="Arial" panose="020B0604020202020204" pitchFamily="34" charset="0"/>
                <a:ea typeface="Arial" charset="0"/>
                <a:cs typeface="Arial" panose="020B0604020202020204" pitchFamily="34" charset="0"/>
              </a:rPr>
              <a:t>Analysis</a:t>
            </a: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p-value is 1.97* 10^-244, which is a lot smaller than our alpha.</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We reject Ho (null hypothesis) as the data provides convincing evidence to suggest Ho is wrong.</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difference in proportion between the patients with diabetes who make below poverty level income and patients who make above poverty level income </a:t>
            </a:r>
            <a:r>
              <a:rPr lang="en-US" sz="2200" b="1" dirty="0">
                <a:latin typeface="Arial" panose="020B0604020202020204" pitchFamily="34" charset="0"/>
                <a:cs typeface="Arial" panose="020B0604020202020204" pitchFamily="34" charset="0"/>
              </a:rPr>
              <a:t>is statistically significant, using a significance level of 0.05.</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pic>
        <p:nvPicPr>
          <p:cNvPr id="4" name="Picture 6" descr="Income Icon | IconBros">
            <a:extLst>
              <a:ext uri="{FF2B5EF4-FFF2-40B4-BE49-F238E27FC236}">
                <a16:creationId xmlns:a16="http://schemas.microsoft.com/office/drawing/2014/main" id="{AE653C31-3AB4-C450-F78C-0FECD2316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8497" y="15992"/>
            <a:ext cx="1024128" cy="102412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241C7A5-FA43-3D6E-3024-7046E68A8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134" y="1492088"/>
            <a:ext cx="4724400"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3F8B20-F596-6CD6-FFCF-7D2A75BD6296}"/>
              </a:ext>
            </a:extLst>
          </p:cNvPr>
          <p:cNvSpPr txBox="1"/>
          <p:nvPr/>
        </p:nvSpPr>
        <p:spPr>
          <a:xfrm>
            <a:off x="6894054" y="5021174"/>
            <a:ext cx="4798561" cy="1600438"/>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Patients that have diabetes and make below poverty level income is up by 19%, compared to patients that make above poverty level income.</a:t>
            </a:r>
          </a:p>
          <a:p>
            <a:pPr algn="ctr"/>
            <a:endParaRPr lang="en-US" dirty="0"/>
          </a:p>
        </p:txBody>
      </p:sp>
      <p:pic>
        <p:nvPicPr>
          <p:cNvPr id="7" name="Picture 6" descr="Income Icon | IconBros">
            <a:extLst>
              <a:ext uri="{FF2B5EF4-FFF2-40B4-BE49-F238E27FC236}">
                <a16:creationId xmlns:a16="http://schemas.microsoft.com/office/drawing/2014/main" id="{86739D15-9226-BD9C-19EF-7310BF8C6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872" y="-799"/>
            <a:ext cx="1024128" cy="1024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39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12232</TotalTime>
  <Words>1270</Words>
  <Application>Microsoft Macintosh PowerPoint</Application>
  <PresentationFormat>Widescreen</PresentationFormat>
  <Paragraphs>97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Preventative Risk Factors for Diabetes</vt:lpstr>
      <vt:lpstr>PowerPoint Presentation</vt:lpstr>
      <vt:lpstr>Research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Buenrostro</dc:creator>
  <cp:lastModifiedBy>Swathi Das</cp:lastModifiedBy>
  <cp:revision>235</cp:revision>
  <cp:lastPrinted>2017-06-15T14:45:38Z</cp:lastPrinted>
  <dcterms:created xsi:type="dcterms:W3CDTF">2017-04-24T17:40:49Z</dcterms:created>
  <dcterms:modified xsi:type="dcterms:W3CDTF">2022-07-25T15:22:12Z</dcterms:modified>
</cp:coreProperties>
</file>