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8be26d1aa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8be26d1aa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8be26d1aa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8be26d1aa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8c83431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8c83431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8eb719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8eb719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8be26d1a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8be26d1a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be26d1aa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be26d1aa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be26d1aa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be26d1aa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8be26d1aa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8be26d1aa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97dc29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97dc29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8c83431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8c83431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8c83431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8c83431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8be26d1aa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8be26d1aa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66350"/>
            <a:ext cx="7801500" cy="17301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000">
                <a:latin typeface="Times New Roman"/>
                <a:ea typeface="Times New Roman"/>
                <a:cs typeface="Times New Roman"/>
                <a:sym typeface="Times New Roman"/>
              </a:rPr>
              <a:t> Link Prediction and Node Classification in Cora Citation Network </a:t>
            </a:r>
            <a:r>
              <a:rPr lang="en" sz="20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     </a:t>
            </a:r>
            <a:r>
              <a:rPr b="0" lang="en" sz="1800">
                <a:solidFill>
                  <a:srgbClr val="000000"/>
                </a:solidFill>
                <a:latin typeface="Times New Roman"/>
                <a:ea typeface="Times New Roman"/>
                <a:cs typeface="Times New Roman"/>
                <a:sym typeface="Times New Roman"/>
              </a:rPr>
              <a:t> </a:t>
            </a:r>
            <a:endParaRPr b="0" sz="1800">
              <a:solidFill>
                <a:srgbClr val="000000"/>
              </a:solidFill>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60" name="Google Shape;60;p13"/>
          <p:cNvSpPr txBox="1"/>
          <p:nvPr>
            <p:ph idx="1" type="subTitle"/>
          </p:nvPr>
        </p:nvSpPr>
        <p:spPr>
          <a:xfrm>
            <a:off x="877850" y="1675950"/>
            <a:ext cx="7688100" cy="895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800">
                <a:latin typeface="Times New Roman"/>
                <a:ea typeface="Times New Roman"/>
                <a:cs typeface="Times New Roman"/>
                <a:sym typeface="Times New Roman"/>
              </a:rPr>
              <a:t>Course : </a:t>
            </a:r>
            <a:r>
              <a:rPr b="1" lang="en" sz="1800">
                <a:latin typeface="Times New Roman"/>
                <a:ea typeface="Times New Roman"/>
                <a:cs typeface="Times New Roman"/>
                <a:sym typeface="Times New Roman"/>
              </a:rPr>
              <a:t>Massive Data Mining </a:t>
            </a:r>
            <a:r>
              <a:rPr lang="en" sz="1800">
                <a:latin typeface="Times New Roman"/>
                <a:ea typeface="Times New Roman"/>
                <a:cs typeface="Times New Roman"/>
                <a:sym typeface="Times New Roman"/>
              </a:rPr>
              <a:t>(16:198:550)</a:t>
            </a:r>
            <a:endParaRPr sz="18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 sz="1400">
                <a:latin typeface="Times New Roman"/>
                <a:ea typeface="Times New Roman"/>
                <a:cs typeface="Times New Roman"/>
                <a:sym typeface="Times New Roman"/>
              </a:rPr>
              <a:t>Course Instructor: Yongfeng Zhang, PhD</a:t>
            </a:r>
            <a:endParaRPr sz="14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1800">
              <a:latin typeface="Times New Roman"/>
              <a:ea typeface="Times New Roman"/>
              <a:cs typeface="Times New Roman"/>
              <a:sym typeface="Times New Roman"/>
            </a:endParaRPr>
          </a:p>
        </p:txBody>
      </p:sp>
      <p:sp>
        <p:nvSpPr>
          <p:cNvPr id="61" name="Google Shape;61;p13"/>
          <p:cNvSpPr txBox="1"/>
          <p:nvPr/>
        </p:nvSpPr>
        <p:spPr>
          <a:xfrm>
            <a:off x="406875" y="3501300"/>
            <a:ext cx="642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Submitted by:</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Arathi Reghukumar ar1778</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Swathi Doraiswamy Gopal sd1322</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Node Classification</a:t>
            </a:r>
            <a:endParaRPr/>
          </a:p>
          <a:p>
            <a:pPr indent="0" lvl="0" marL="0" rtl="0" algn="l">
              <a:spcBef>
                <a:spcPts val="0"/>
              </a:spcBef>
              <a:spcAft>
                <a:spcPts val="0"/>
              </a:spcAft>
              <a:buClr>
                <a:schemeClr val="dk1"/>
              </a:buClr>
              <a:buSzPct val="36666"/>
              <a:buFont typeface="Arial"/>
              <a:buNone/>
            </a:pPr>
            <a:r>
              <a:t/>
            </a:r>
            <a:endParaRPr/>
          </a:p>
        </p:txBody>
      </p:sp>
      <p:sp>
        <p:nvSpPr>
          <p:cNvPr id="131" name="Google Shape;131;p22"/>
          <p:cNvSpPr/>
          <p:nvPr/>
        </p:nvSpPr>
        <p:spPr>
          <a:xfrm>
            <a:off x="311700" y="1376500"/>
            <a:ext cx="3255000" cy="29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5452500" y="1376500"/>
            <a:ext cx="3255000" cy="29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622550" y="1984375"/>
            <a:ext cx="2633295" cy="1854900"/>
          </a:xfrm>
          <a:prstGeom prst="rect">
            <a:avLst/>
          </a:prstGeom>
          <a:noFill/>
          <a:ln>
            <a:noFill/>
          </a:ln>
        </p:spPr>
      </p:pic>
      <p:pic>
        <p:nvPicPr>
          <p:cNvPr id="134" name="Google Shape;134;p22"/>
          <p:cNvPicPr preferRelativeResize="0"/>
          <p:nvPr/>
        </p:nvPicPr>
        <p:blipFill>
          <a:blip r:embed="rId4">
            <a:alphaModFix/>
          </a:blip>
          <a:stretch>
            <a:fillRect/>
          </a:stretch>
        </p:blipFill>
        <p:spPr>
          <a:xfrm>
            <a:off x="5920400" y="1984375"/>
            <a:ext cx="2457450" cy="1771650"/>
          </a:xfrm>
          <a:prstGeom prst="rect">
            <a:avLst/>
          </a:prstGeom>
          <a:noFill/>
          <a:ln>
            <a:noFill/>
          </a:ln>
        </p:spPr>
      </p:pic>
      <p:sp>
        <p:nvSpPr>
          <p:cNvPr id="135" name="Google Shape;135;p22"/>
          <p:cNvSpPr txBox="1"/>
          <p:nvPr/>
        </p:nvSpPr>
        <p:spPr>
          <a:xfrm>
            <a:off x="995775" y="1573975"/>
            <a:ext cx="193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Logistic Regression</a:t>
            </a:r>
            <a:endParaRPr>
              <a:latin typeface="Old Standard TT"/>
              <a:ea typeface="Old Standard TT"/>
              <a:cs typeface="Old Standard TT"/>
              <a:sym typeface="Old Standard TT"/>
            </a:endParaRPr>
          </a:p>
        </p:txBody>
      </p:sp>
      <p:sp>
        <p:nvSpPr>
          <p:cNvPr id="136" name="Google Shape;136;p22"/>
          <p:cNvSpPr txBox="1"/>
          <p:nvPr/>
        </p:nvSpPr>
        <p:spPr>
          <a:xfrm>
            <a:off x="6442475" y="1573975"/>
            <a:ext cx="141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Graph Sage</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42" name="Google Shape;14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From the accuracy, precision, recall and F-score values, we find that GraphSAGE performs better when compared to Logistic Regression both for the task of Link Prediction as well as Node Classification.</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Hence, GraphSAGE is an efficient algorithm for the task.</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Future Work</a:t>
            </a:r>
            <a:endParaRPr/>
          </a:p>
        </p:txBody>
      </p:sp>
      <p:sp>
        <p:nvSpPr>
          <p:cNvPr id="148" name="Google Shape;148;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recommend developing a more advanced ensemble model of GraphSAGE, GCN, and other effective models in the future.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To achieve better node or link embeddings, we intend to improve feature engineering by developing a robust feature transformation and selection approach.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To improve the accuracy of the present models, we propose more thorough hyperparameter adjustment.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intend to improve the data by balancing the samples in each class. </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2474700" y="1924775"/>
            <a:ext cx="3582600" cy="81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3600"/>
              <a:t> 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Data Insight</a:t>
            </a:r>
            <a:endParaRPr/>
          </a:p>
          <a:p>
            <a:pPr indent="-342900" lvl="0" marL="457200" rtl="0" algn="l">
              <a:spcBef>
                <a:spcPts val="0"/>
              </a:spcBef>
              <a:spcAft>
                <a:spcPts val="0"/>
              </a:spcAft>
              <a:buSzPts val="1800"/>
              <a:buChar char="❖"/>
            </a:pPr>
            <a:r>
              <a:rPr lang="en"/>
              <a:t>Approach</a:t>
            </a:r>
            <a:endParaRPr/>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5"/>
          <p:cNvSpPr txBox="1"/>
          <p:nvPr>
            <p:ph idx="1" type="body"/>
          </p:nvPr>
        </p:nvSpPr>
        <p:spPr>
          <a:xfrm>
            <a:off x="311700" y="1375025"/>
            <a:ext cx="8520600" cy="33972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Graph analysis is a widely used structure in various applications such as social networks, citation networks, molecular graphs, etc.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The cora dataset provides data for graph analysis, including link prediction and node classification tasks</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In this project we provide two approaches and do a deep dive analysis on each of the approaches to Link prediction and Node classification</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Insight</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latin typeface="Times New Roman"/>
                <a:ea typeface="Times New Roman"/>
                <a:cs typeface="Times New Roman"/>
                <a:sym typeface="Times New Roman"/>
              </a:rPr>
              <a:t>The Cora dataset consists of 2708 scientific publications classified into one of seven classes. The citation network consists of 5429 links. Each publication in the dataset is described by a 0/1-valued word vector indicating the absence/presence of the corresponding word from the dictionary. The dictionary consists of 1433 unique words.</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652800" y="2323475"/>
            <a:ext cx="7506125" cy="256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a:t>
            </a:r>
            <a:endParaRPr b="1"/>
          </a:p>
        </p:txBody>
      </p:sp>
      <p:sp>
        <p:nvSpPr>
          <p:cNvPr id="86" name="Google Shape;86;p17"/>
          <p:cNvSpPr/>
          <p:nvPr/>
        </p:nvSpPr>
        <p:spPr>
          <a:xfrm>
            <a:off x="311700" y="1171600"/>
            <a:ext cx="41115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Project</a:t>
            </a:r>
            <a:r>
              <a:rPr lang="en"/>
              <a:t> Tasks</a:t>
            </a:r>
            <a:endParaRPr/>
          </a:p>
        </p:txBody>
      </p:sp>
      <p:sp>
        <p:nvSpPr>
          <p:cNvPr id="87" name="Google Shape;87;p17"/>
          <p:cNvSpPr/>
          <p:nvPr/>
        </p:nvSpPr>
        <p:spPr>
          <a:xfrm>
            <a:off x="311700" y="1875150"/>
            <a:ext cx="4111500" cy="69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Data pre pressing and split, create a training dataset and a testing dataset for experiment</a:t>
            </a:r>
            <a:endParaRPr>
              <a:solidFill>
                <a:schemeClr val="dk1"/>
              </a:solidFill>
              <a:latin typeface="Calibri"/>
              <a:ea typeface="Calibri"/>
              <a:cs typeface="Calibri"/>
              <a:sym typeface="Calibri"/>
            </a:endParaRPr>
          </a:p>
          <a:p>
            <a:pPr indent="0" lvl="0" marL="0" rtl="0" algn="ctr">
              <a:spcBef>
                <a:spcPts val="1200"/>
              </a:spcBef>
              <a:spcAft>
                <a:spcPts val="0"/>
              </a:spcAft>
              <a:buNone/>
            </a:pPr>
            <a:r>
              <a:t/>
            </a:r>
            <a:endParaRPr/>
          </a:p>
        </p:txBody>
      </p:sp>
      <p:sp>
        <p:nvSpPr>
          <p:cNvPr id="88" name="Google Shape;88;p17"/>
          <p:cNvSpPr/>
          <p:nvPr/>
        </p:nvSpPr>
        <p:spPr>
          <a:xfrm>
            <a:off x="311700" y="2914825"/>
            <a:ext cx="4111500" cy="75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Link Prediction, an algorithm to predict the links in the testing</a:t>
            </a:r>
            <a:endParaRPr>
              <a:solidFill>
                <a:schemeClr val="dk1"/>
              </a:solidFill>
              <a:latin typeface="Calibri"/>
              <a:ea typeface="Calibri"/>
              <a:cs typeface="Calibri"/>
              <a:sym typeface="Calibri"/>
            </a:endParaRPr>
          </a:p>
          <a:p>
            <a:pPr indent="0" lvl="0" marL="0" rtl="0" algn="ctr">
              <a:spcBef>
                <a:spcPts val="1200"/>
              </a:spcBef>
              <a:spcAft>
                <a:spcPts val="0"/>
              </a:spcAft>
              <a:buNone/>
            </a:pPr>
            <a:r>
              <a:t/>
            </a:r>
            <a:endParaRPr/>
          </a:p>
        </p:txBody>
      </p:sp>
      <p:sp>
        <p:nvSpPr>
          <p:cNvPr id="89" name="Google Shape;89;p17"/>
          <p:cNvSpPr/>
          <p:nvPr/>
        </p:nvSpPr>
        <p:spPr>
          <a:xfrm>
            <a:off x="311700" y="4015700"/>
            <a:ext cx="4111500" cy="9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highlight>
                <a:srgbClr val="DAE3F3"/>
              </a:highlight>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Node classification, prediction of node labels in the testing dataset and evaluation based on precision, recall, F- measure.</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spcBef>
                <a:spcPts val="1200"/>
              </a:spcBef>
              <a:spcAft>
                <a:spcPts val="0"/>
              </a:spcAft>
              <a:buNone/>
            </a:pPr>
            <a:r>
              <a:t/>
            </a:r>
            <a:endParaRPr/>
          </a:p>
        </p:txBody>
      </p:sp>
      <p:cxnSp>
        <p:nvCxnSpPr>
          <p:cNvPr id="90" name="Google Shape;90;p17"/>
          <p:cNvCxnSpPr>
            <a:stCxn id="86" idx="2"/>
            <a:endCxn id="87" idx="0"/>
          </p:cNvCxnSpPr>
          <p:nvPr/>
        </p:nvCxnSpPr>
        <p:spPr>
          <a:xfrm>
            <a:off x="2367450" y="1664200"/>
            <a:ext cx="0" cy="2109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a:stCxn id="87" idx="2"/>
            <a:endCxn id="88" idx="0"/>
          </p:cNvCxnSpPr>
          <p:nvPr/>
        </p:nvCxnSpPr>
        <p:spPr>
          <a:xfrm>
            <a:off x="2367450" y="2571750"/>
            <a:ext cx="0" cy="3432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a:stCxn id="88" idx="2"/>
            <a:endCxn id="89" idx="0"/>
          </p:cNvCxnSpPr>
          <p:nvPr/>
        </p:nvCxnSpPr>
        <p:spPr>
          <a:xfrm>
            <a:off x="2367450" y="3672625"/>
            <a:ext cx="0" cy="3432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7"/>
          <p:cNvSpPr/>
          <p:nvPr/>
        </p:nvSpPr>
        <p:spPr>
          <a:xfrm>
            <a:off x="5707075" y="1171600"/>
            <a:ext cx="29337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94" name="Google Shape;94;p17"/>
          <p:cNvSpPr/>
          <p:nvPr/>
        </p:nvSpPr>
        <p:spPr>
          <a:xfrm>
            <a:off x="5867575" y="2162875"/>
            <a:ext cx="2612700" cy="107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ctr">
              <a:spcBef>
                <a:spcPts val="0"/>
              </a:spcBef>
              <a:spcAft>
                <a:spcPts val="0"/>
              </a:spcAft>
              <a:buSzPts val="1400"/>
              <a:buAutoNum type="arabicPeriod"/>
            </a:pPr>
            <a:r>
              <a:rPr lang="en"/>
              <a:t>Logistic Regression</a:t>
            </a:r>
            <a:endParaRPr/>
          </a:p>
        </p:txBody>
      </p:sp>
      <p:sp>
        <p:nvSpPr>
          <p:cNvPr id="95" name="Google Shape;95;p17"/>
          <p:cNvSpPr/>
          <p:nvPr/>
        </p:nvSpPr>
        <p:spPr>
          <a:xfrm>
            <a:off x="5931600" y="3814275"/>
            <a:ext cx="2612700" cy="107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   GraphSage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687425" y="1099875"/>
            <a:ext cx="4402175" cy="3672951"/>
          </a:xfrm>
          <a:prstGeom prst="rect">
            <a:avLst/>
          </a:prstGeom>
          <a:noFill/>
          <a:ln>
            <a:noFill/>
          </a:ln>
        </p:spPr>
      </p:pic>
      <p:sp>
        <p:nvSpPr>
          <p:cNvPr id="101" name="Google Shape;101;p18"/>
          <p:cNvSpPr txBox="1"/>
          <p:nvPr/>
        </p:nvSpPr>
        <p:spPr>
          <a:xfrm>
            <a:off x="5596375" y="1722600"/>
            <a:ext cx="3000000" cy="1873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Green: </a:t>
            </a:r>
            <a:r>
              <a:rPr b="1" lang="en" sz="1200">
                <a:solidFill>
                  <a:srgbClr val="1E1E1E"/>
                </a:solidFill>
                <a:highlight>
                  <a:schemeClr val="lt1"/>
                </a:highlight>
                <a:latin typeface="Times New Roman"/>
                <a:ea typeface="Times New Roman"/>
                <a:cs typeface="Times New Roman"/>
                <a:sym typeface="Times New Roman"/>
              </a:rPr>
              <a:t>Genetic Algorithms,</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Red: Reinforcement Learning,</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Teal: Theory</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Blue: Rule Learning</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Yellow: Case Based</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Pink: Probabilistic Methods</a:t>
            </a:r>
            <a:endParaRPr b="1" sz="1200">
              <a:solidFill>
                <a:srgbClr val="1E1E1E"/>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200">
                <a:solidFill>
                  <a:srgbClr val="1E1E1E"/>
                </a:solidFill>
                <a:highlight>
                  <a:schemeClr val="lt1"/>
                </a:highlight>
                <a:latin typeface="Times New Roman"/>
                <a:ea typeface="Times New Roman"/>
                <a:cs typeface="Times New Roman"/>
                <a:sym typeface="Times New Roman"/>
              </a:rPr>
              <a:t>Orange: Neural Networks</a:t>
            </a:r>
            <a:endParaRPr b="1" sz="1200">
              <a:solidFill>
                <a:srgbClr val="1E1E1E"/>
              </a:solidFill>
              <a:highlight>
                <a:schemeClr val="lt1"/>
              </a:highlight>
              <a:latin typeface="Times New Roman"/>
              <a:ea typeface="Times New Roman"/>
              <a:cs typeface="Times New Roman"/>
              <a:sym typeface="Times New Roman"/>
            </a:endParaRPr>
          </a:p>
        </p:txBody>
      </p:sp>
      <p:sp>
        <p:nvSpPr>
          <p:cNvPr id="102" name="Google Shape;102;p18"/>
          <p:cNvSpPr txBox="1"/>
          <p:nvPr/>
        </p:nvSpPr>
        <p:spPr>
          <a:xfrm>
            <a:off x="663150" y="258800"/>
            <a:ext cx="706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Exploratory Data Analysis</a:t>
            </a:r>
            <a:endParaRPr b="1" sz="18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GraphSAGE</a:t>
            </a:r>
            <a:endParaRPr/>
          </a:p>
        </p:txBody>
      </p:sp>
      <p:sp>
        <p:nvSpPr>
          <p:cNvPr id="108" name="Google Shape;10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GraphSAGE is an iterative algorithm that learns graph embeddings for every node in a certain graph.</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Prior to GraphSAGE, most node embedding models were based on spectral decomposition/matrix factorization methods, which were transductive and did not perform well on unseen data.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GraphSAGE algorithm follows a two step process.</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sz="1400">
                <a:latin typeface="Times New Roman"/>
                <a:ea typeface="Times New Roman"/>
                <a:cs typeface="Times New Roman"/>
                <a:sym typeface="Times New Roman"/>
              </a:rPr>
              <a:t>-Aggregate:  Aggregate neighbouring node representations for our target node.</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sz="1400">
                <a:latin typeface="Times New Roman"/>
                <a:ea typeface="Times New Roman"/>
                <a:cs typeface="Times New Roman"/>
                <a:sym typeface="Times New Roman"/>
              </a:rPr>
              <a:t>-Update: After obtaining an aggregated representation for node v based on its neighbours, the current node v is updated using a combination of its previous representation and the aggregated representation.</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The output of one round of GraphSAGE involves finding new node representation for every node in the graph.</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4" name="Google Shape;11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model we created is made up of a single layer of a 32x32 GraphSAGE Model whose inputs are the sampled inputs aggregated by the generator</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200">
                <a:latin typeface="Times New Roman"/>
                <a:ea typeface="Times New Roman"/>
                <a:cs typeface="Times New Roman"/>
                <a:sym typeface="Times New Roman"/>
              </a:rPr>
              <a:t>The model then generates vectorized inputs and vectorized outputs that can be sent to a single dense layer of a neural network, the outputs of which are then supplied to a softmax output layer to enable for multi-class classification.</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For the link prediction, we use the multiply operator to concatenate the node vectors and obtain a score for the existence of a link between the nodes.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For Node classification,The embeddings are fed into a single layer of a typical neural network, and the labels (in one-hot vector form) are fed out. The final output layer in a typical multi-class classification problem is a softmax layer. We use the graphSAGE model to produce an embedding for the node in the context of the graph, which we then input to the predictor of the dense model we designed to categorize previously unknown nodes.</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Link Prediction</a:t>
            </a:r>
            <a:endParaRPr/>
          </a:p>
        </p:txBody>
      </p:sp>
      <p:sp>
        <p:nvSpPr>
          <p:cNvPr id="120" name="Google Shape;120;p21"/>
          <p:cNvSpPr/>
          <p:nvPr/>
        </p:nvSpPr>
        <p:spPr>
          <a:xfrm>
            <a:off x="546075" y="1413350"/>
            <a:ext cx="3255000" cy="29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5056350" y="1413350"/>
            <a:ext cx="3255000" cy="29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830550" y="2078250"/>
            <a:ext cx="2686050" cy="2000250"/>
          </a:xfrm>
          <a:prstGeom prst="rect">
            <a:avLst/>
          </a:prstGeom>
          <a:noFill/>
          <a:ln>
            <a:noFill/>
          </a:ln>
        </p:spPr>
      </p:pic>
      <p:sp>
        <p:nvSpPr>
          <p:cNvPr id="123" name="Google Shape;123;p21"/>
          <p:cNvSpPr txBox="1"/>
          <p:nvPr/>
        </p:nvSpPr>
        <p:spPr>
          <a:xfrm>
            <a:off x="1033275" y="1584650"/>
            <a:ext cx="22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Logistic Regression</a:t>
            </a:r>
            <a:endParaRPr>
              <a:latin typeface="Old Standard TT"/>
              <a:ea typeface="Old Standard TT"/>
              <a:cs typeface="Old Standard TT"/>
              <a:sym typeface="Old Standard TT"/>
            </a:endParaRPr>
          </a:p>
        </p:txBody>
      </p:sp>
      <p:pic>
        <p:nvPicPr>
          <p:cNvPr id="124" name="Google Shape;124;p21"/>
          <p:cNvPicPr preferRelativeResize="0"/>
          <p:nvPr/>
        </p:nvPicPr>
        <p:blipFill>
          <a:blip r:embed="rId4">
            <a:alphaModFix/>
          </a:blip>
          <a:stretch>
            <a:fillRect/>
          </a:stretch>
        </p:blipFill>
        <p:spPr>
          <a:xfrm>
            <a:off x="5340825" y="2075112"/>
            <a:ext cx="2686050" cy="2006525"/>
          </a:xfrm>
          <a:prstGeom prst="rect">
            <a:avLst/>
          </a:prstGeom>
          <a:noFill/>
          <a:ln>
            <a:noFill/>
          </a:ln>
        </p:spPr>
      </p:pic>
      <p:sp>
        <p:nvSpPr>
          <p:cNvPr id="125" name="Google Shape;125;p21"/>
          <p:cNvSpPr txBox="1"/>
          <p:nvPr/>
        </p:nvSpPr>
        <p:spPr>
          <a:xfrm>
            <a:off x="5543550" y="1584650"/>
            <a:ext cx="22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Graph</a:t>
            </a:r>
            <a:r>
              <a:rPr lang="en">
                <a:latin typeface="Old Standard TT"/>
                <a:ea typeface="Old Standard TT"/>
                <a:cs typeface="Old Standard TT"/>
                <a:sym typeface="Old Standard TT"/>
              </a:rPr>
              <a:t> Sage</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