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0"/>
  </p:notesMasterIdLst>
  <p:sldIdLst>
    <p:sldId id="256" r:id="rId2"/>
    <p:sldId id="365" r:id="rId3"/>
    <p:sldId id="348" r:id="rId4"/>
    <p:sldId id="360" r:id="rId5"/>
    <p:sldId id="361" r:id="rId6"/>
    <p:sldId id="258" r:id="rId7"/>
    <p:sldId id="358" r:id="rId8"/>
    <p:sldId id="359" r:id="rId9"/>
    <p:sldId id="362" r:id="rId10"/>
    <p:sldId id="350" r:id="rId11"/>
    <p:sldId id="356" r:id="rId12"/>
    <p:sldId id="351" r:id="rId13"/>
    <p:sldId id="364" r:id="rId14"/>
    <p:sldId id="353" r:id="rId15"/>
    <p:sldId id="352" r:id="rId16"/>
    <p:sldId id="366" r:id="rId17"/>
    <p:sldId id="363" r:id="rId18"/>
    <p:sldId id="357" r:id="rId19"/>
  </p:sldIdLst>
  <p:sldSz cx="9144000" cy="5143500" type="screen16x9"/>
  <p:notesSz cx="6858000" cy="9144000"/>
  <p:embeddedFontLst>
    <p:embeddedFont>
      <p:font typeface="Montserrat" pitchFamily="2" charset="77"/>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Roboto Condensed" panose="02000000000000000000" pitchFamily="2" charset="0"/>
      <p:regular r:id="rId29"/>
      <p:bold r:id="rId30"/>
      <p:italic r:id="rId31"/>
      <p:boldItalic r:id="rId32"/>
    </p:embeddedFont>
    <p:embeddedFont>
      <p:font typeface="Vidaloka" panose="02000504000000020004" pitchFamily="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A55"/>
    <a:srgbClr val="2247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20F5B3-29EF-4F7B-A166-CB73AB940A87}">
  <a:tblStyle styleId="{4120F5B3-29EF-4F7B-A166-CB73AB940A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p:scale>
          <a:sx n="158" d="100"/>
          <a:sy n="158" d="100"/>
        </p:scale>
        <p:origin x="32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548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153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310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410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618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912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057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640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954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62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028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2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834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05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39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96" r:id="rId5"/>
    <p:sldLayoutId id="2147483697" r:id="rId6"/>
    <p:sldLayoutId id="2147483698" r:id="rId7"/>
    <p:sldLayoutId id="214748369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lvl="0"/>
            <a:r>
              <a:rPr lang="en-IN" sz="4400" dirty="0"/>
              <a:t>Unlocking the Power of AI</a:t>
            </a:r>
            <a:br>
              <a:rPr lang="en-IN" sz="4400" dirty="0"/>
            </a:br>
            <a:r>
              <a:rPr lang="en-IN" sz="3200" dirty="0"/>
              <a:t>New Article Analysis</a:t>
            </a:r>
            <a:br>
              <a:rPr lang="en-IN" sz="3200" dirty="0"/>
            </a:br>
            <a:r>
              <a:rPr lang="en-IN" sz="1600" dirty="0">
                <a:solidFill>
                  <a:schemeClr val="tx1">
                    <a:lumMod val="50000"/>
                    <a:lumOff val="50000"/>
                  </a:schemeClr>
                </a:solidFill>
              </a:rPr>
              <a:t>NATURAL LAGUAGE PROCESSING FINAL PROJECT</a:t>
            </a:r>
            <a:endParaRPr sz="4400" dirty="0">
              <a:solidFill>
                <a:schemeClr val="tx1">
                  <a:lumMod val="50000"/>
                  <a:lumOff val="50000"/>
                </a:schemeClr>
              </a:solidFill>
            </a:endParaRPr>
          </a:p>
        </p:txBody>
      </p:sp>
      <p:sp>
        <p:nvSpPr>
          <p:cNvPr id="483" name="Google Shape;483;p59"/>
          <p:cNvSpPr txBox="1">
            <a:spLocks noGrp="1"/>
          </p:cNvSpPr>
          <p:nvPr>
            <p:ph type="subTitle" idx="1"/>
          </p:nvPr>
        </p:nvSpPr>
        <p:spPr>
          <a:xfrm>
            <a:off x="1039950" y="3922776"/>
            <a:ext cx="7064100" cy="7498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solidFill>
                  <a:schemeClr val="dk1"/>
                </a:solidFill>
              </a:rPr>
              <a:t>Submitted by</a:t>
            </a:r>
          </a:p>
          <a:p>
            <a:pPr marL="0" lvl="0" indent="0" algn="ctr" rtl="0">
              <a:spcBef>
                <a:spcPts val="0"/>
              </a:spcBef>
              <a:spcAft>
                <a:spcPts val="0"/>
              </a:spcAft>
              <a:buClr>
                <a:schemeClr val="dk1"/>
              </a:buClr>
              <a:buSzPts val="1100"/>
              <a:buFont typeface="Arial"/>
              <a:buNone/>
            </a:pPr>
            <a:r>
              <a:rPr lang="en" sz="1200" b="1" dirty="0">
                <a:solidFill>
                  <a:schemeClr val="dk1"/>
                </a:solidFill>
              </a:rPr>
              <a:t>Swathi Ganesan</a:t>
            </a:r>
          </a:p>
          <a:p>
            <a:pPr marL="0" lvl="0" indent="0" algn="ctr" rtl="0">
              <a:spcBef>
                <a:spcPts val="0"/>
              </a:spcBef>
              <a:spcAft>
                <a:spcPts val="0"/>
              </a:spcAft>
              <a:buClr>
                <a:schemeClr val="dk1"/>
              </a:buClr>
              <a:buSzPts val="1100"/>
              <a:buFont typeface="Arial"/>
              <a:buNone/>
            </a:pPr>
            <a:r>
              <a:rPr lang="en" sz="1200" b="1" dirty="0">
                <a:solidFill>
                  <a:schemeClr val="dk1"/>
                </a:solidFill>
              </a:rPr>
              <a:t>12372237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54529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Exploring </a:t>
            </a:r>
            <a:r>
              <a:rPr lang="en" dirty="0">
                <a:solidFill>
                  <a:srgbClr val="C00000"/>
                </a:solidFill>
              </a:rPr>
              <a:t>Negative</a:t>
            </a:r>
            <a:r>
              <a:rPr lang="en" dirty="0"/>
              <a:t> Sentiment</a:t>
            </a:r>
            <a:endParaRPr dirty="0"/>
          </a:p>
        </p:txBody>
      </p:sp>
      <p:sp>
        <p:nvSpPr>
          <p:cNvPr id="28" name="Google Shape;954;p91">
            <a:extLst>
              <a:ext uri="{FF2B5EF4-FFF2-40B4-BE49-F238E27FC236}">
                <a16:creationId xmlns:a16="http://schemas.microsoft.com/office/drawing/2014/main" id="{A6784907-7460-D1F8-B85A-280386A46350}"/>
              </a:ext>
            </a:extLst>
          </p:cNvPr>
          <p:cNvSpPr txBox="1"/>
          <p:nvPr/>
        </p:nvSpPr>
        <p:spPr>
          <a:xfrm>
            <a:off x="254538" y="1011505"/>
            <a:ext cx="4187991" cy="3770888"/>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IN" sz="1200" b="0" i="0" dirty="0">
                <a:solidFill>
                  <a:schemeClr val="dk1"/>
                </a:solidFill>
                <a:effectLst/>
                <a:latin typeface="Montserrat"/>
                <a:sym typeface="Montserrat"/>
              </a:rPr>
              <a:t>Findings (Summarized for top entities</a:t>
            </a:r>
            <a:r>
              <a:rPr lang="en-IN" sz="1200" b="0" i="0" dirty="0">
                <a:solidFill>
                  <a:srgbClr val="C00000"/>
                </a:solidFill>
                <a:effectLst/>
                <a:latin typeface="Montserrat"/>
                <a:sym typeface="Montserrat"/>
              </a:rPr>
              <a:t>*</a:t>
            </a:r>
            <a:r>
              <a:rPr lang="en-IN" sz="1200" b="0" i="0" dirty="0">
                <a:solidFill>
                  <a:schemeClr val="dk1"/>
                </a:solidFill>
                <a:effectLst/>
                <a:latin typeface="Montserrat"/>
                <a:sym typeface="Montserrat"/>
              </a:rPr>
              <a:t> using </a:t>
            </a:r>
            <a:r>
              <a:rPr lang="en-IN" sz="1200" b="1" dirty="0" err="1">
                <a:solidFill>
                  <a:srgbClr val="22473F"/>
                </a:solidFill>
                <a:latin typeface="Vidaloka"/>
                <a:ea typeface="+mn-ea"/>
                <a:cs typeface="+mn-cs"/>
                <a:sym typeface="Montserrat"/>
              </a:rPr>
              <a:t>ktrain</a:t>
            </a:r>
            <a:r>
              <a:rPr lang="en-IN" sz="1200" b="0" i="0" dirty="0">
                <a:solidFill>
                  <a:schemeClr val="dk1"/>
                </a:solidFill>
                <a:effectLst/>
                <a:latin typeface="Montserrat"/>
                <a:sym typeface="Montserrat"/>
              </a:rPr>
              <a:t>) :</a:t>
            </a:r>
          </a:p>
          <a:p>
            <a:pPr lvl="0" rtl="0">
              <a:spcBef>
                <a:spcPts val="0"/>
              </a:spcBef>
              <a:spcAft>
                <a:spcPts val="0"/>
              </a:spcAft>
            </a:pPr>
            <a:endParaRPr lang="en-IN" sz="1000" dirty="0">
              <a:solidFill>
                <a:schemeClr val="dk1"/>
              </a:solidFill>
              <a:latin typeface="Montserrat"/>
              <a:sym typeface="Montserrat"/>
            </a:endParaRPr>
          </a:p>
          <a:p>
            <a:pPr lvl="0" rtl="0">
              <a:spcBef>
                <a:spcPts val="0"/>
              </a:spcBef>
              <a:spcAft>
                <a:spcPts val="0"/>
              </a:spcAft>
            </a:pPr>
            <a:r>
              <a:rPr lang="en-IN" b="0" i="0" dirty="0">
                <a:solidFill>
                  <a:srgbClr val="C00000"/>
                </a:solidFill>
                <a:effectLst/>
                <a:latin typeface="Montserrat"/>
                <a:sym typeface="Montserrat"/>
              </a:rPr>
              <a:t>Topic 1 : AI</a:t>
            </a:r>
          </a:p>
          <a:p>
            <a:pPr marL="171450" indent="-171450">
              <a:buFont typeface="Arial" panose="020B0604020202020204" pitchFamily="34" charset="0"/>
              <a:buChar char="•"/>
            </a:pPr>
            <a:r>
              <a:rPr lang="en-IN" sz="950" b="1" dirty="0" err="1">
                <a:solidFill>
                  <a:schemeClr val="dk1"/>
                </a:solidFill>
                <a:latin typeface="Montserrat"/>
              </a:rPr>
              <a:t>OpenAI</a:t>
            </a:r>
            <a:r>
              <a:rPr lang="en-IN" sz="950" dirty="0">
                <a:solidFill>
                  <a:schemeClr val="dk1"/>
                </a:solidFill>
                <a:latin typeface="Montserrat"/>
              </a:rPr>
              <a:t> addresses </a:t>
            </a:r>
            <a:r>
              <a:rPr lang="en-IN" sz="950" b="1" dirty="0">
                <a:solidFill>
                  <a:schemeClr val="dk1"/>
                </a:solidFill>
                <a:latin typeface="Montserrat"/>
              </a:rPr>
              <a:t>Italy's</a:t>
            </a:r>
            <a:r>
              <a:rPr lang="en-IN" sz="950" dirty="0">
                <a:solidFill>
                  <a:schemeClr val="dk1"/>
                </a:solidFill>
                <a:latin typeface="Montserrat"/>
              </a:rPr>
              <a:t> privacy watchdog action against </a:t>
            </a:r>
            <a:r>
              <a:rPr lang="en-IN" sz="950" b="1" dirty="0">
                <a:solidFill>
                  <a:schemeClr val="dk1"/>
                </a:solidFill>
                <a:latin typeface="Montserrat"/>
              </a:rPr>
              <a:t>ChatGPT</a:t>
            </a:r>
            <a:r>
              <a:rPr lang="en-IN" sz="950" dirty="0">
                <a:solidFill>
                  <a:schemeClr val="dk1"/>
                </a:solidFill>
                <a:latin typeface="Montserrat"/>
              </a:rPr>
              <a:t> due to a data breach</a:t>
            </a:r>
          </a:p>
          <a:p>
            <a:pPr marL="171450" indent="-171450">
              <a:buFont typeface="Arial" panose="020B0604020202020204" pitchFamily="34" charset="0"/>
              <a:buChar char="•"/>
            </a:pPr>
            <a:r>
              <a:rPr lang="en-IN" sz="950" dirty="0">
                <a:solidFill>
                  <a:schemeClr val="dk1"/>
                </a:solidFill>
                <a:latin typeface="Montserrat"/>
              </a:rPr>
              <a:t>Sci-Fi magazine to suspend submissions due to flood of </a:t>
            </a:r>
            <a:r>
              <a:rPr lang="en-IN" sz="950" b="1" dirty="0">
                <a:solidFill>
                  <a:schemeClr val="dk1"/>
                </a:solidFill>
                <a:latin typeface="Montserrat"/>
              </a:rPr>
              <a:t>AI-generated stories</a:t>
            </a:r>
            <a:endParaRPr lang="en-IN" sz="950" dirty="0">
              <a:solidFill>
                <a:schemeClr val="dk1"/>
              </a:solidFill>
              <a:latin typeface="Montserrat"/>
            </a:endParaRPr>
          </a:p>
          <a:p>
            <a:pPr marL="171450" indent="-171450">
              <a:buFont typeface="Arial" panose="020B0604020202020204" pitchFamily="34" charset="0"/>
              <a:buChar char="•"/>
            </a:pPr>
            <a:r>
              <a:rPr lang="en-IN" sz="950" b="1" dirty="0">
                <a:solidFill>
                  <a:schemeClr val="dk1"/>
                </a:solidFill>
                <a:latin typeface="Montserrat"/>
              </a:rPr>
              <a:t>Google</a:t>
            </a:r>
            <a:r>
              <a:rPr lang="en-IN" sz="950" dirty="0">
                <a:solidFill>
                  <a:schemeClr val="dk1"/>
                </a:solidFill>
                <a:latin typeface="Montserrat"/>
              </a:rPr>
              <a:t> AI’s new chatbot </a:t>
            </a:r>
            <a:r>
              <a:rPr lang="en-IN" sz="950" b="1" dirty="0">
                <a:solidFill>
                  <a:schemeClr val="dk1"/>
                </a:solidFill>
                <a:latin typeface="Montserrat"/>
              </a:rPr>
              <a:t>BARD</a:t>
            </a:r>
            <a:r>
              <a:rPr lang="en-IN" sz="950" dirty="0">
                <a:solidFill>
                  <a:schemeClr val="dk1"/>
                </a:solidFill>
                <a:latin typeface="Montserrat"/>
              </a:rPr>
              <a:t>, made a $100B mistake in a demo ad</a:t>
            </a:r>
          </a:p>
          <a:p>
            <a:pPr marL="171450" indent="-171450">
              <a:buFont typeface="Arial" panose="020B0604020202020204" pitchFamily="34" charset="0"/>
              <a:buChar char="•"/>
            </a:pPr>
            <a:r>
              <a:rPr lang="en-IN" sz="950" b="1" dirty="0" err="1">
                <a:solidFill>
                  <a:schemeClr val="dk1"/>
                </a:solidFill>
                <a:latin typeface="Montserrat"/>
              </a:rPr>
              <a:t>Timnit</a:t>
            </a:r>
            <a:r>
              <a:rPr lang="en-IN" sz="950" b="1" dirty="0">
                <a:solidFill>
                  <a:schemeClr val="dk1"/>
                </a:solidFill>
                <a:latin typeface="Montserrat"/>
              </a:rPr>
              <a:t> </a:t>
            </a:r>
            <a:r>
              <a:rPr lang="en-IN" sz="950" b="1" dirty="0" err="1">
                <a:solidFill>
                  <a:schemeClr val="dk1"/>
                </a:solidFill>
                <a:latin typeface="Montserrat"/>
              </a:rPr>
              <a:t>Gebru</a:t>
            </a:r>
            <a:r>
              <a:rPr lang="en-IN" sz="950" dirty="0">
                <a:solidFill>
                  <a:schemeClr val="dk1"/>
                </a:solidFill>
                <a:latin typeface="Montserrat"/>
              </a:rPr>
              <a:t>, </a:t>
            </a:r>
            <a:r>
              <a:rPr lang="en-IN" sz="950" b="1" dirty="0">
                <a:solidFill>
                  <a:schemeClr val="dk1"/>
                </a:solidFill>
                <a:latin typeface="Montserrat"/>
              </a:rPr>
              <a:t>Google</a:t>
            </a:r>
            <a:r>
              <a:rPr lang="en-IN" sz="950" dirty="0">
                <a:solidFill>
                  <a:schemeClr val="dk1"/>
                </a:solidFill>
                <a:latin typeface="Montserrat"/>
              </a:rPr>
              <a:t>'s Co-Head of Ethical AI, claimed that she was fired for expressing concerns in an email regarding the company's AI practices</a:t>
            </a:r>
          </a:p>
          <a:p>
            <a:pPr marL="171450" indent="-171450">
              <a:buFont typeface="Arial" panose="020B0604020202020204" pitchFamily="34" charset="0"/>
              <a:buChar char="•"/>
            </a:pPr>
            <a:r>
              <a:rPr lang="en-IN" sz="950" b="1" dirty="0">
                <a:solidFill>
                  <a:schemeClr val="dk1"/>
                </a:solidFill>
                <a:latin typeface="Montserrat"/>
              </a:rPr>
              <a:t>Microsoft</a:t>
            </a:r>
            <a:r>
              <a:rPr lang="en-IN" sz="950" dirty="0">
                <a:solidFill>
                  <a:schemeClr val="dk1"/>
                </a:solidFill>
                <a:latin typeface="Montserrat"/>
              </a:rPr>
              <a:t> bakes </a:t>
            </a:r>
            <a:r>
              <a:rPr lang="en-IN" sz="950" dirty="0" err="1">
                <a:solidFill>
                  <a:schemeClr val="dk1"/>
                </a:solidFill>
                <a:latin typeface="Montserrat"/>
              </a:rPr>
              <a:t>ChatGPT</a:t>
            </a:r>
            <a:r>
              <a:rPr lang="en-IN" sz="950" dirty="0">
                <a:solidFill>
                  <a:schemeClr val="dk1"/>
                </a:solidFill>
                <a:latin typeface="Montserrat"/>
              </a:rPr>
              <a:t>-like tech into search engine </a:t>
            </a:r>
            <a:r>
              <a:rPr lang="en-IN" sz="950" b="1" dirty="0">
                <a:solidFill>
                  <a:schemeClr val="dk1"/>
                </a:solidFill>
                <a:latin typeface="Montserrat"/>
              </a:rPr>
              <a:t>Bing</a:t>
            </a:r>
          </a:p>
          <a:p>
            <a:pPr marL="171450" indent="-171450">
              <a:buFont typeface="Arial" panose="020B0604020202020204" pitchFamily="34" charset="0"/>
              <a:buChar char="•"/>
            </a:pPr>
            <a:r>
              <a:rPr lang="en-IN" sz="950" b="1" dirty="0">
                <a:solidFill>
                  <a:schemeClr val="dk1"/>
                </a:solidFill>
                <a:latin typeface="Montserrat"/>
              </a:rPr>
              <a:t>Microsoft</a:t>
            </a:r>
            <a:r>
              <a:rPr lang="en-IN" sz="950" dirty="0">
                <a:solidFill>
                  <a:schemeClr val="dk1"/>
                </a:solidFill>
                <a:latin typeface="Montserrat"/>
              </a:rPr>
              <a:t> hits the brakes on </a:t>
            </a:r>
            <a:r>
              <a:rPr lang="en-IN" sz="950" b="1" dirty="0">
                <a:solidFill>
                  <a:schemeClr val="dk1"/>
                </a:solidFill>
                <a:latin typeface="Montserrat"/>
              </a:rPr>
              <a:t>Bing</a:t>
            </a:r>
            <a:r>
              <a:rPr lang="en-IN" sz="950" dirty="0">
                <a:solidFill>
                  <a:schemeClr val="dk1"/>
                </a:solidFill>
                <a:latin typeface="Montserrat"/>
              </a:rPr>
              <a:t> AI Chatbot after it compares reporter To Hitler</a:t>
            </a:r>
          </a:p>
          <a:p>
            <a:pPr marL="171450" indent="-171450">
              <a:buFont typeface="Arial" panose="020B0604020202020204" pitchFamily="34" charset="0"/>
              <a:buChar char="•"/>
            </a:pPr>
            <a:r>
              <a:rPr lang="en-IN" sz="950" dirty="0">
                <a:solidFill>
                  <a:schemeClr val="dk1"/>
                </a:solidFill>
                <a:latin typeface="Montserrat"/>
              </a:rPr>
              <a:t>Growing adoption of AI in the </a:t>
            </a:r>
            <a:r>
              <a:rPr lang="en-IN" sz="950" b="1" dirty="0">
                <a:solidFill>
                  <a:schemeClr val="dk1"/>
                </a:solidFill>
                <a:latin typeface="Montserrat"/>
              </a:rPr>
              <a:t>Telecommunication</a:t>
            </a:r>
            <a:r>
              <a:rPr lang="en-IN" sz="950" dirty="0">
                <a:solidFill>
                  <a:schemeClr val="dk1"/>
                </a:solidFill>
                <a:latin typeface="Montserrat"/>
              </a:rPr>
              <a:t> industry projected for 2025</a:t>
            </a:r>
          </a:p>
          <a:p>
            <a:endParaRPr lang="en-IN" sz="900" dirty="0">
              <a:solidFill>
                <a:srgbClr val="36362B"/>
              </a:solidFill>
              <a:latin typeface="plantin"/>
            </a:endParaRPr>
          </a:p>
          <a:p>
            <a:r>
              <a:rPr lang="en-IN" sz="1400" b="0" i="0" dirty="0">
                <a:solidFill>
                  <a:srgbClr val="C00000"/>
                </a:solidFill>
                <a:effectLst/>
                <a:latin typeface="Montserrat"/>
                <a:sym typeface="Montserrat"/>
              </a:rPr>
              <a:t>Topic 2 : Elon Musk</a:t>
            </a:r>
          </a:p>
          <a:p>
            <a:pPr marL="171450" indent="-171450">
              <a:buFont typeface="Arial" panose="020B0604020202020204" pitchFamily="34" charset="0"/>
              <a:buChar char="•"/>
            </a:pPr>
            <a:r>
              <a:rPr lang="en-IN" sz="950" b="1" dirty="0">
                <a:solidFill>
                  <a:schemeClr val="dk1"/>
                </a:solidFill>
                <a:latin typeface="Montserrat"/>
              </a:rPr>
              <a:t>Elon Musk </a:t>
            </a:r>
            <a:r>
              <a:rPr lang="en-IN" sz="950" dirty="0">
                <a:solidFill>
                  <a:schemeClr val="dk1"/>
                </a:solidFill>
                <a:latin typeface="Montserrat"/>
              </a:rPr>
              <a:t>takes a dig at netizens criticising futuristic tech</a:t>
            </a:r>
          </a:p>
          <a:p>
            <a:pPr marL="171450" indent="-171450">
              <a:buFont typeface="Arial" panose="020B0604020202020204" pitchFamily="34" charset="0"/>
              <a:buChar char="•"/>
            </a:pPr>
            <a:r>
              <a:rPr lang="en-IN" sz="950" b="1" dirty="0">
                <a:solidFill>
                  <a:schemeClr val="dk1"/>
                </a:solidFill>
                <a:latin typeface="Montserrat"/>
              </a:rPr>
              <a:t>Elon Musk </a:t>
            </a:r>
            <a:r>
              <a:rPr lang="en-IN" sz="950" dirty="0">
                <a:solidFill>
                  <a:schemeClr val="dk1"/>
                </a:solidFill>
                <a:latin typeface="Montserrat"/>
              </a:rPr>
              <a:t>demand immediate pause of Advanced AI Systems citing 'risks to society’, claims </a:t>
            </a:r>
            <a:r>
              <a:rPr lang="en-IN" sz="950" b="1" dirty="0" err="1">
                <a:solidFill>
                  <a:schemeClr val="dk1"/>
                </a:solidFill>
                <a:latin typeface="Montserrat"/>
              </a:rPr>
              <a:t>TruthGPT</a:t>
            </a:r>
            <a:r>
              <a:rPr lang="en-IN" sz="950" dirty="0">
                <a:solidFill>
                  <a:schemeClr val="dk1"/>
                </a:solidFill>
                <a:latin typeface="Montserrat"/>
              </a:rPr>
              <a:t> will counter AI ‘bias’</a:t>
            </a:r>
          </a:p>
          <a:p>
            <a:pPr marL="171450" indent="-171450">
              <a:buFont typeface="Arial" panose="020B0604020202020204" pitchFamily="34" charset="0"/>
              <a:buChar char="•"/>
            </a:pPr>
            <a:r>
              <a:rPr lang="en-IN" sz="950" b="1" dirty="0">
                <a:solidFill>
                  <a:schemeClr val="dk1"/>
                </a:solidFill>
                <a:latin typeface="Montserrat"/>
              </a:rPr>
              <a:t>ChatGPT</a:t>
            </a:r>
            <a:r>
              <a:rPr lang="en-IN" sz="950" dirty="0">
                <a:solidFill>
                  <a:schemeClr val="dk1"/>
                </a:solidFill>
                <a:latin typeface="Montserrat"/>
              </a:rPr>
              <a:t> lists </a:t>
            </a:r>
            <a:r>
              <a:rPr lang="en-IN" sz="950" b="1" dirty="0">
                <a:solidFill>
                  <a:schemeClr val="dk1"/>
                </a:solidFill>
                <a:latin typeface="Montserrat"/>
              </a:rPr>
              <a:t>Donald Trump, Elon Musk, Kim Kardashian and Kanye West</a:t>
            </a:r>
            <a:r>
              <a:rPr lang="en-IN" sz="950" dirty="0">
                <a:solidFill>
                  <a:schemeClr val="dk1"/>
                </a:solidFill>
                <a:latin typeface="Montserrat"/>
              </a:rPr>
              <a:t> as 'controversial'</a:t>
            </a:r>
            <a:endParaRPr lang="en-IN" sz="950" dirty="0">
              <a:solidFill>
                <a:schemeClr val="dk1"/>
              </a:solidFill>
              <a:latin typeface="Montserrat"/>
              <a:sym typeface="Montserrat"/>
            </a:endParaRP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sz="1200" dirty="0">
              <a:solidFill>
                <a:schemeClr val="dk1"/>
              </a:solidFill>
              <a:latin typeface="Montserrat"/>
              <a:ea typeface="Montserrat"/>
              <a:cs typeface="Montserrat"/>
              <a:sym typeface="Montserrat"/>
            </a:endParaRPr>
          </a:p>
        </p:txBody>
      </p:sp>
      <p:sp>
        <p:nvSpPr>
          <p:cNvPr id="29" name="TextBox 28">
            <a:extLst>
              <a:ext uri="{FF2B5EF4-FFF2-40B4-BE49-F238E27FC236}">
                <a16:creationId xmlns:a16="http://schemas.microsoft.com/office/drawing/2014/main" id="{92906315-41FA-13F9-51CB-20203FBB4A6C}"/>
              </a:ext>
            </a:extLst>
          </p:cNvPr>
          <p:cNvSpPr txBox="1"/>
          <p:nvPr/>
        </p:nvSpPr>
        <p:spPr>
          <a:xfrm>
            <a:off x="4705882" y="4109668"/>
            <a:ext cx="4466110" cy="821763"/>
          </a:xfrm>
          <a:prstGeom prst="rect">
            <a:avLst/>
          </a:prstGeom>
          <a:noFill/>
        </p:spPr>
        <p:txBody>
          <a:bodyPr wrap="square" rtlCol="0">
            <a:spAutoFit/>
          </a:bodyPr>
          <a:lstStyle/>
          <a:p>
            <a:r>
              <a:rPr lang="en-IN" sz="800" b="0" i="1" dirty="0">
                <a:solidFill>
                  <a:schemeClr val="dk1"/>
                </a:solidFill>
                <a:effectLst/>
                <a:latin typeface="Montserrat"/>
                <a:sym typeface="Montserrat"/>
              </a:rPr>
              <a:t>Influx in news about Elon Musk observed in 2023 and news about AI and technology have been increasing through the years</a:t>
            </a:r>
          </a:p>
          <a:p>
            <a:endParaRPr lang="en-IN" sz="780" i="1" dirty="0">
              <a:solidFill>
                <a:srgbClr val="C00000"/>
              </a:solidFill>
              <a:latin typeface="Montserrat"/>
              <a:sym typeface="Montserrat"/>
            </a:endParaRPr>
          </a:p>
          <a:p>
            <a:r>
              <a:rPr lang="en-IN" sz="780" i="1" dirty="0">
                <a:solidFill>
                  <a:srgbClr val="C00000"/>
                </a:solidFill>
                <a:latin typeface="Montserrat"/>
                <a:sym typeface="Montserrat"/>
              </a:rPr>
              <a:t>*Top entities for each topic in Negative class illustrated in Appendix II and text summarisation available in 08_BERTopic_NER_Negative.ipynb</a:t>
            </a:r>
          </a:p>
          <a:p>
            <a:endParaRPr lang="en-US" sz="800" dirty="0"/>
          </a:p>
        </p:txBody>
      </p:sp>
      <p:pic>
        <p:nvPicPr>
          <p:cNvPr id="31" name="Picture 30" descr="A picture containing screenshot, text, plot, diagram&#10;&#10;Description automatically generated">
            <a:extLst>
              <a:ext uri="{FF2B5EF4-FFF2-40B4-BE49-F238E27FC236}">
                <a16:creationId xmlns:a16="http://schemas.microsoft.com/office/drawing/2014/main" id="{5C2F5DB1-F313-1527-4B69-3208F269E0C3}"/>
              </a:ext>
            </a:extLst>
          </p:cNvPr>
          <p:cNvPicPr>
            <a:picLocks noChangeAspect="1"/>
          </p:cNvPicPr>
          <p:nvPr/>
        </p:nvPicPr>
        <p:blipFill>
          <a:blip r:embed="rId3"/>
          <a:stretch>
            <a:fillRect/>
          </a:stretch>
        </p:blipFill>
        <p:spPr>
          <a:xfrm>
            <a:off x="4494717" y="1157532"/>
            <a:ext cx="4543393" cy="2812329"/>
          </a:xfrm>
          <a:prstGeom prst="rect">
            <a:avLst/>
          </a:prstGeom>
        </p:spPr>
      </p:pic>
    </p:spTree>
    <p:extLst>
      <p:ext uri="{BB962C8B-B14F-4D97-AF65-F5344CB8AC3E}">
        <p14:creationId xmlns:p14="http://schemas.microsoft.com/office/powerpoint/2010/main" val="13248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54529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Exploring </a:t>
            </a:r>
            <a:r>
              <a:rPr lang="en" dirty="0">
                <a:solidFill>
                  <a:srgbClr val="C00000"/>
                </a:solidFill>
              </a:rPr>
              <a:t>Negative</a:t>
            </a:r>
            <a:r>
              <a:rPr lang="en" dirty="0"/>
              <a:t> Sentiment</a:t>
            </a:r>
            <a:endParaRPr dirty="0"/>
          </a:p>
        </p:txBody>
      </p:sp>
      <p:sp>
        <p:nvSpPr>
          <p:cNvPr id="3" name="Google Shape;954;p91">
            <a:extLst>
              <a:ext uri="{FF2B5EF4-FFF2-40B4-BE49-F238E27FC236}">
                <a16:creationId xmlns:a16="http://schemas.microsoft.com/office/drawing/2014/main" id="{130B47C4-2DBC-F4D7-8050-2D149597DA41}"/>
              </a:ext>
            </a:extLst>
          </p:cNvPr>
          <p:cNvSpPr txBox="1"/>
          <p:nvPr/>
        </p:nvSpPr>
        <p:spPr>
          <a:xfrm>
            <a:off x="90360" y="1017725"/>
            <a:ext cx="4352169" cy="3869864"/>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IN" b="0" i="0" dirty="0">
                <a:solidFill>
                  <a:srgbClr val="C00000"/>
                </a:solidFill>
                <a:effectLst/>
                <a:latin typeface="Montserrat"/>
                <a:sym typeface="Montserrat"/>
              </a:rPr>
              <a:t>Topic 3 : Healthcare</a:t>
            </a:r>
          </a:p>
          <a:p>
            <a:pPr lvl="0" rtl="0">
              <a:spcBef>
                <a:spcPts val="0"/>
              </a:spcBef>
              <a:spcAft>
                <a:spcPts val="0"/>
              </a:spcAft>
            </a:pPr>
            <a:r>
              <a:rPr lang="en-IN" sz="950" dirty="0">
                <a:solidFill>
                  <a:schemeClr val="dk1"/>
                </a:solidFill>
                <a:latin typeface="Montserrat"/>
                <a:sym typeface="Montserrat"/>
              </a:rPr>
              <a:t>Text summarization shows us that </a:t>
            </a:r>
            <a:r>
              <a:rPr lang="en-IN" sz="950" b="1" dirty="0">
                <a:solidFill>
                  <a:schemeClr val="dk1"/>
                </a:solidFill>
                <a:latin typeface="Montserrat"/>
                <a:sym typeface="Montserrat"/>
              </a:rPr>
              <a:t>healthcare</a:t>
            </a:r>
            <a:r>
              <a:rPr lang="en-IN" sz="950" dirty="0">
                <a:solidFill>
                  <a:schemeClr val="dk1"/>
                </a:solidFill>
                <a:latin typeface="Montserrat"/>
                <a:sym typeface="Montserrat"/>
              </a:rPr>
              <a:t> is </a:t>
            </a:r>
            <a:r>
              <a:rPr lang="en-IN" sz="950" b="1" dirty="0">
                <a:solidFill>
                  <a:srgbClr val="22473F"/>
                </a:solidFill>
                <a:latin typeface="Montserrat"/>
                <a:sym typeface="Montserrat"/>
              </a:rPr>
              <a:t>highly positive</a:t>
            </a:r>
            <a:r>
              <a:rPr lang="en-IN" sz="950" b="1" dirty="0">
                <a:solidFill>
                  <a:schemeClr val="dk1"/>
                </a:solidFill>
                <a:latin typeface="Montserrat"/>
                <a:sym typeface="Montserrat"/>
              </a:rPr>
              <a:t> </a:t>
            </a:r>
            <a:r>
              <a:rPr lang="en-IN" sz="950" dirty="0">
                <a:solidFill>
                  <a:schemeClr val="dk1"/>
                </a:solidFill>
                <a:latin typeface="Montserrat"/>
                <a:sym typeface="Montserrat"/>
              </a:rPr>
              <a:t>and does not really have negative sentiment. News is tagged as negative due to words like cancer, pandemic, etc.</a:t>
            </a:r>
          </a:p>
          <a:p>
            <a:endParaRPr lang="en-IN" sz="900" dirty="0">
              <a:solidFill>
                <a:srgbClr val="36362B"/>
              </a:solidFill>
              <a:latin typeface="plantin"/>
            </a:endParaRPr>
          </a:p>
          <a:p>
            <a:r>
              <a:rPr lang="en-IN" sz="1400" b="0" i="0" dirty="0">
                <a:solidFill>
                  <a:srgbClr val="C00000"/>
                </a:solidFill>
                <a:effectLst/>
                <a:latin typeface="Montserrat"/>
                <a:sym typeface="Montserrat"/>
              </a:rPr>
              <a:t>Topic 4 : Sustainability</a:t>
            </a:r>
          </a:p>
          <a:p>
            <a:pPr marL="171450" indent="-171450">
              <a:buFont typeface="Arial" panose="020B0604020202020204" pitchFamily="34" charset="0"/>
              <a:buChar char="•"/>
            </a:pPr>
            <a:r>
              <a:rPr lang="en-IN" sz="950" b="1" i="0" dirty="0">
                <a:solidFill>
                  <a:srgbClr val="373737"/>
                </a:solidFill>
                <a:effectLst/>
                <a:latin typeface="Montserrat" pitchFamily="2" charset="77"/>
              </a:rPr>
              <a:t>Greenpeace</a:t>
            </a:r>
            <a:r>
              <a:rPr lang="en-IN" sz="950" b="0" i="0" dirty="0">
                <a:solidFill>
                  <a:srgbClr val="373737"/>
                </a:solidFill>
                <a:effectLst/>
                <a:latin typeface="Montserrat" pitchFamily="2" charset="77"/>
              </a:rPr>
              <a:t> studies show </a:t>
            </a:r>
            <a:r>
              <a:rPr lang="en-IN" sz="950" b="1" i="0" dirty="0">
                <a:solidFill>
                  <a:srgbClr val="373737"/>
                </a:solidFill>
                <a:effectLst/>
                <a:latin typeface="Montserrat" pitchFamily="2" charset="77"/>
              </a:rPr>
              <a:t>Microsoft, Google</a:t>
            </a:r>
            <a:r>
              <a:rPr lang="en-IN" sz="950" b="0" i="0" dirty="0">
                <a:solidFill>
                  <a:srgbClr val="373737"/>
                </a:solidFill>
                <a:effectLst/>
                <a:latin typeface="Montserrat" pitchFamily="2" charset="77"/>
              </a:rPr>
              <a:t> reliant on fossil fuels despite 100% renewable energy pledges</a:t>
            </a:r>
          </a:p>
          <a:p>
            <a:pPr marL="171450" indent="-171450">
              <a:buFont typeface="Arial" panose="020B0604020202020204" pitchFamily="34" charset="0"/>
              <a:buChar char="•"/>
            </a:pPr>
            <a:r>
              <a:rPr lang="en-IN" sz="950" b="1" dirty="0">
                <a:solidFill>
                  <a:srgbClr val="373737"/>
                </a:solidFill>
                <a:latin typeface="Montserrat" pitchFamily="2" charset="77"/>
              </a:rPr>
              <a:t>Elizabeth Jardim</a:t>
            </a:r>
            <a:r>
              <a:rPr lang="en-IN" sz="950" dirty="0">
                <a:solidFill>
                  <a:srgbClr val="373737"/>
                </a:solidFill>
                <a:latin typeface="Montserrat" pitchFamily="2" charset="77"/>
              </a:rPr>
              <a:t>, campaigner for </a:t>
            </a:r>
            <a:r>
              <a:rPr lang="en-IN" sz="950" b="1" dirty="0">
                <a:solidFill>
                  <a:srgbClr val="373737"/>
                </a:solidFill>
                <a:latin typeface="Montserrat" pitchFamily="2" charset="77"/>
              </a:rPr>
              <a:t>Greenpeace</a:t>
            </a:r>
            <a:r>
              <a:rPr lang="en-IN" sz="950" dirty="0">
                <a:solidFill>
                  <a:srgbClr val="373737"/>
                </a:solidFill>
                <a:latin typeface="Montserrat" pitchFamily="2" charset="77"/>
              </a:rPr>
              <a:t> </a:t>
            </a:r>
            <a:r>
              <a:rPr lang="en-IN" sz="950" b="1" dirty="0">
                <a:solidFill>
                  <a:srgbClr val="373737"/>
                </a:solidFill>
                <a:latin typeface="Montserrat" pitchFamily="2" charset="77"/>
              </a:rPr>
              <a:t>USA</a:t>
            </a:r>
            <a:r>
              <a:rPr lang="en-IN" sz="950" dirty="0">
                <a:solidFill>
                  <a:srgbClr val="373737"/>
                </a:solidFill>
                <a:latin typeface="Montserrat" pitchFamily="2" charset="77"/>
              </a:rPr>
              <a:t> reports that Google backs off on AI for Oil and Gas Extraction pledging not to build more custom AI to aid Fossil Fuel Extraction</a:t>
            </a:r>
          </a:p>
          <a:p>
            <a:pPr marL="171450" indent="-171450">
              <a:buFont typeface="Arial" panose="020B0604020202020204" pitchFamily="34" charset="0"/>
              <a:buChar char="•"/>
            </a:pPr>
            <a:r>
              <a:rPr lang="en-IN" sz="950" b="1" dirty="0">
                <a:solidFill>
                  <a:srgbClr val="373737"/>
                </a:solidFill>
                <a:latin typeface="Montserrat" pitchFamily="2" charset="77"/>
              </a:rPr>
              <a:t>ChatGPT</a:t>
            </a:r>
            <a:r>
              <a:rPr lang="en-IN" sz="950" dirty="0">
                <a:solidFill>
                  <a:srgbClr val="373737"/>
                </a:solidFill>
                <a:latin typeface="Montserrat" pitchFamily="2" charset="77"/>
              </a:rPr>
              <a:t> data centres are consuming a staggering amount of water. Though research shows the carbon footprint of </a:t>
            </a:r>
            <a:r>
              <a:rPr lang="en-IN" sz="950" b="1" dirty="0">
                <a:solidFill>
                  <a:srgbClr val="373737"/>
                </a:solidFill>
                <a:latin typeface="Montserrat" pitchFamily="2" charset="77"/>
              </a:rPr>
              <a:t>AI</a:t>
            </a:r>
            <a:r>
              <a:rPr lang="en-IN" sz="950" dirty="0">
                <a:solidFill>
                  <a:srgbClr val="373737"/>
                </a:solidFill>
                <a:latin typeface="Montserrat" pitchFamily="2" charset="77"/>
              </a:rPr>
              <a:t> models, water consumption to run them on a large scale has remains under the radar</a:t>
            </a:r>
          </a:p>
          <a:p>
            <a:endParaRPr lang="en-IN" sz="900" dirty="0">
              <a:solidFill>
                <a:srgbClr val="C00000"/>
              </a:solidFill>
              <a:latin typeface="Montserrat"/>
            </a:endParaRPr>
          </a:p>
          <a:p>
            <a:pPr lvl="0" rtl="0">
              <a:spcBef>
                <a:spcPts val="0"/>
              </a:spcBef>
              <a:spcAft>
                <a:spcPts val="0"/>
              </a:spcAft>
            </a:pPr>
            <a:r>
              <a:rPr lang="en-IN" dirty="0">
                <a:solidFill>
                  <a:srgbClr val="C00000"/>
                </a:solidFill>
                <a:latin typeface="Montserrat"/>
                <a:sym typeface="Montserrat"/>
              </a:rPr>
              <a:t>Topic 5 : World News</a:t>
            </a:r>
          </a:p>
          <a:p>
            <a:pPr marL="171450" indent="-171450">
              <a:buFont typeface="Arial" panose="020B0604020202020204" pitchFamily="34" charset="0"/>
              <a:buChar char="•"/>
            </a:pPr>
            <a:r>
              <a:rPr lang="en-IN" sz="950" b="1" dirty="0">
                <a:solidFill>
                  <a:srgbClr val="373737"/>
                </a:solidFill>
                <a:latin typeface="Montserrat" pitchFamily="2" charset="77"/>
              </a:rPr>
              <a:t>Artificial Intelligence </a:t>
            </a:r>
            <a:r>
              <a:rPr lang="en-IN" sz="950" dirty="0">
                <a:solidFill>
                  <a:srgbClr val="373737"/>
                </a:solidFill>
                <a:latin typeface="Montserrat" pitchFamily="2" charset="77"/>
              </a:rPr>
              <a:t>Assistants To Outnumber People in </a:t>
            </a:r>
            <a:r>
              <a:rPr lang="en-IN" sz="950" b="1" dirty="0">
                <a:solidFill>
                  <a:srgbClr val="373737"/>
                </a:solidFill>
                <a:latin typeface="Montserrat" pitchFamily="2" charset="77"/>
              </a:rPr>
              <a:t>China</a:t>
            </a:r>
            <a:r>
              <a:rPr lang="en-IN" sz="950" dirty="0">
                <a:solidFill>
                  <a:srgbClr val="373737"/>
                </a:solidFill>
                <a:latin typeface="Montserrat" pitchFamily="2" charset="77"/>
              </a:rPr>
              <a:t> where </a:t>
            </a:r>
            <a:r>
              <a:rPr lang="en-IN" sz="950" b="1" dirty="0">
                <a:solidFill>
                  <a:srgbClr val="373737"/>
                </a:solidFill>
                <a:latin typeface="Montserrat" pitchFamily="2" charset="77"/>
              </a:rPr>
              <a:t>Digital humans </a:t>
            </a:r>
            <a:r>
              <a:rPr lang="en-IN" sz="950" dirty="0">
                <a:solidFill>
                  <a:srgbClr val="373737"/>
                </a:solidFill>
                <a:latin typeface="Montserrat" pitchFamily="2" charset="77"/>
              </a:rPr>
              <a:t>like </a:t>
            </a:r>
            <a:r>
              <a:rPr lang="en-IN" sz="950" b="1" dirty="0" err="1">
                <a:solidFill>
                  <a:srgbClr val="373737"/>
                </a:solidFill>
                <a:latin typeface="Montserrat" pitchFamily="2" charset="77"/>
              </a:rPr>
              <a:t>Xiaoice</a:t>
            </a:r>
            <a:r>
              <a:rPr lang="en-IN" sz="950" dirty="0">
                <a:solidFill>
                  <a:srgbClr val="373737"/>
                </a:solidFill>
                <a:latin typeface="Montserrat" pitchFamily="2" charset="77"/>
              </a:rPr>
              <a:t>, an AI-powered love bot are are revolutionizing human-computer interactions with their immersive experiences blending the digital and real worlds.</a:t>
            </a:r>
            <a:endParaRPr lang="en-IN" sz="950" dirty="0">
              <a:solidFill>
                <a:srgbClr val="373737"/>
              </a:solidFill>
              <a:latin typeface="Montserrat" pitchFamily="2" charset="77"/>
              <a:sym typeface="Montserrat"/>
            </a:endParaRPr>
          </a:p>
          <a:p>
            <a:pPr marL="171450" lvl="0" indent="-171450" rtl="0">
              <a:spcBef>
                <a:spcPts val="0"/>
              </a:spcBef>
              <a:spcAft>
                <a:spcPts val="0"/>
              </a:spcAft>
              <a:buFont typeface="Arial" panose="020B0604020202020204" pitchFamily="34" charset="0"/>
              <a:buChar char="•"/>
            </a:pPr>
            <a:r>
              <a:rPr lang="en-IN" sz="950" b="1" dirty="0">
                <a:solidFill>
                  <a:srgbClr val="373737"/>
                </a:solidFill>
                <a:latin typeface="Montserrat" pitchFamily="2" charset="77"/>
              </a:rPr>
              <a:t>Baidu's</a:t>
            </a:r>
            <a:r>
              <a:rPr lang="en-IN" sz="950" dirty="0">
                <a:solidFill>
                  <a:srgbClr val="373737"/>
                </a:solidFill>
                <a:latin typeface="Montserrat" pitchFamily="2" charset="77"/>
              </a:rPr>
              <a:t> launch of new </a:t>
            </a:r>
            <a:r>
              <a:rPr lang="en-IN" sz="950" b="1" dirty="0">
                <a:solidFill>
                  <a:srgbClr val="373737"/>
                </a:solidFill>
                <a:latin typeface="Montserrat" pitchFamily="2" charset="77"/>
              </a:rPr>
              <a:t>AI</a:t>
            </a:r>
            <a:r>
              <a:rPr lang="en-IN" sz="950" dirty="0">
                <a:solidFill>
                  <a:srgbClr val="373737"/>
                </a:solidFill>
                <a:latin typeface="Montserrat" pitchFamily="2" charset="77"/>
              </a:rPr>
              <a:t> product </a:t>
            </a:r>
            <a:r>
              <a:rPr lang="en-IN" sz="950" b="1" dirty="0">
                <a:solidFill>
                  <a:srgbClr val="373737"/>
                </a:solidFill>
                <a:latin typeface="Montserrat" pitchFamily="2" charset="77"/>
              </a:rPr>
              <a:t>Ernie Bot </a:t>
            </a:r>
            <a:r>
              <a:rPr lang="en-IN" sz="950" dirty="0">
                <a:solidFill>
                  <a:srgbClr val="373737"/>
                </a:solidFill>
                <a:latin typeface="Montserrat" pitchFamily="2" charset="77"/>
              </a:rPr>
              <a:t>raises questions about cybersecurity with shares falling after disappointing </a:t>
            </a:r>
            <a:r>
              <a:rPr lang="en-IN" sz="950" b="1" dirty="0">
                <a:solidFill>
                  <a:srgbClr val="373737"/>
                </a:solidFill>
                <a:latin typeface="Montserrat" pitchFamily="2" charset="77"/>
              </a:rPr>
              <a:t>AI</a:t>
            </a:r>
            <a:r>
              <a:rPr lang="en-IN" sz="950" dirty="0">
                <a:solidFill>
                  <a:srgbClr val="373737"/>
                </a:solidFill>
                <a:latin typeface="Montserrat" pitchFamily="2" charset="77"/>
              </a:rPr>
              <a:t> chatbot debut</a:t>
            </a:r>
          </a:p>
          <a:p>
            <a:endParaRPr lang="en-IN" sz="950" b="0" i="0" dirty="0">
              <a:solidFill>
                <a:srgbClr val="C00000"/>
              </a:solidFill>
              <a:effectLst/>
              <a:latin typeface="Montserrat"/>
              <a:sym typeface="Montserrat"/>
            </a:endParaRPr>
          </a:p>
          <a:p>
            <a:pPr marL="171450" lvl="0" indent="-171450" rtl="0">
              <a:spcBef>
                <a:spcPts val="0"/>
              </a:spcBef>
              <a:spcAft>
                <a:spcPts val="0"/>
              </a:spcAft>
              <a:buFont typeface="Arial" panose="020B0604020202020204" pitchFamily="34" charset="0"/>
              <a:buChar char="•"/>
            </a:pPr>
            <a:endParaRPr lang="en-IN" sz="8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lang="en-IN" sz="8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lang="en-IN" sz="800" dirty="0">
              <a:solidFill>
                <a:schemeClr val="dk1"/>
              </a:solidFill>
              <a:latin typeface="Montserrat"/>
              <a:ea typeface="Montserrat"/>
              <a:cs typeface="Montserrat"/>
              <a:sym typeface="Montserrat"/>
            </a:endParaRPr>
          </a:p>
          <a:p>
            <a:endParaRPr lang="en-IN" sz="950" dirty="0">
              <a:solidFill>
                <a:srgbClr val="373737"/>
              </a:solidFill>
              <a:latin typeface="Montserrat" pitchFamily="2" charset="77"/>
            </a:endParaRPr>
          </a:p>
          <a:p>
            <a:pPr marL="171450" indent="-171450">
              <a:buFont typeface="Arial" panose="020B0604020202020204" pitchFamily="34" charset="0"/>
              <a:buChar char="•"/>
            </a:pPr>
            <a:endParaRPr lang="en-IN" sz="950" dirty="0">
              <a:solidFill>
                <a:srgbClr val="373737"/>
              </a:solidFill>
              <a:latin typeface="Montserrat" pitchFamily="2" charset="77"/>
            </a:endParaRPr>
          </a:p>
        </p:txBody>
      </p:sp>
      <p:sp>
        <p:nvSpPr>
          <p:cNvPr id="4" name="Google Shape;954;p91">
            <a:extLst>
              <a:ext uri="{FF2B5EF4-FFF2-40B4-BE49-F238E27FC236}">
                <a16:creationId xmlns:a16="http://schemas.microsoft.com/office/drawing/2014/main" id="{0E2FD651-764E-CB9A-D90E-734DD709AB9D}"/>
              </a:ext>
            </a:extLst>
          </p:cNvPr>
          <p:cNvSpPr txBox="1"/>
          <p:nvPr/>
        </p:nvSpPr>
        <p:spPr>
          <a:xfrm>
            <a:off x="4865649" y="1017725"/>
            <a:ext cx="4187991" cy="1554025"/>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IN" sz="1100" dirty="0">
                <a:solidFill>
                  <a:srgbClr val="C00000"/>
                </a:solidFill>
                <a:latin typeface="Montserrat"/>
                <a:sym typeface="Montserrat"/>
              </a:rPr>
              <a:t>World news c</a:t>
            </a:r>
            <a:r>
              <a:rPr lang="en-IN" sz="1100" b="0" i="0" dirty="0">
                <a:solidFill>
                  <a:srgbClr val="C00000"/>
                </a:solidFill>
                <a:effectLst/>
                <a:latin typeface="Montserrat"/>
                <a:sym typeface="Montserrat"/>
              </a:rPr>
              <a:t>ontd</a:t>
            </a:r>
            <a:r>
              <a:rPr lang="en-IN" sz="1600" b="0" i="0" dirty="0">
                <a:solidFill>
                  <a:srgbClr val="C00000"/>
                </a:solidFill>
                <a:effectLst/>
                <a:latin typeface="Montserrat"/>
                <a:sym typeface="Montserrat"/>
              </a:rPr>
              <a:t>.</a:t>
            </a:r>
          </a:p>
          <a:p>
            <a:pPr marL="171450" lvl="0" indent="-171450" rtl="0">
              <a:spcBef>
                <a:spcPts val="0"/>
              </a:spcBef>
              <a:spcAft>
                <a:spcPts val="0"/>
              </a:spcAft>
              <a:buFont typeface="Arial" panose="020B0604020202020204" pitchFamily="34" charset="0"/>
              <a:buChar char="•"/>
            </a:pPr>
            <a:endParaRPr lang="en-IN" sz="950" dirty="0">
              <a:solidFill>
                <a:srgbClr val="373737"/>
              </a:solidFill>
              <a:latin typeface="Montserrat" pitchFamily="2" charset="77"/>
            </a:endParaRPr>
          </a:p>
          <a:p>
            <a:pPr marL="171450" lvl="0" indent="-171450" rtl="0">
              <a:spcBef>
                <a:spcPts val="0"/>
              </a:spcBef>
              <a:spcAft>
                <a:spcPts val="0"/>
              </a:spcAft>
              <a:buFont typeface="Arial" panose="020B0604020202020204" pitchFamily="34" charset="0"/>
              <a:buChar char="•"/>
            </a:pPr>
            <a:r>
              <a:rPr lang="en-IN" sz="950" b="1" dirty="0">
                <a:solidFill>
                  <a:srgbClr val="373737"/>
                </a:solidFill>
                <a:latin typeface="Montserrat" pitchFamily="2" charset="77"/>
              </a:rPr>
              <a:t>Indian</a:t>
            </a:r>
            <a:r>
              <a:rPr lang="en-IN" sz="950" dirty="0">
                <a:solidFill>
                  <a:srgbClr val="373737"/>
                </a:solidFill>
                <a:latin typeface="Montserrat" pitchFamily="2" charset="77"/>
              </a:rPr>
              <a:t> PM </a:t>
            </a:r>
            <a:r>
              <a:rPr lang="en-IN" sz="950" b="1" dirty="0">
                <a:solidFill>
                  <a:srgbClr val="373737"/>
                </a:solidFill>
                <a:latin typeface="Montserrat" pitchFamily="2" charset="77"/>
              </a:rPr>
              <a:t>Narendra Modi </a:t>
            </a:r>
            <a:r>
              <a:rPr lang="en-IN" sz="950" dirty="0">
                <a:solidFill>
                  <a:srgbClr val="373737"/>
                </a:solidFill>
                <a:latin typeface="Montserrat" pitchFamily="2" charset="77"/>
              </a:rPr>
              <a:t>emphasizes need to safeguard the world from the weaponization of </a:t>
            </a:r>
            <a:r>
              <a:rPr lang="en-IN" sz="950" b="1" dirty="0">
                <a:solidFill>
                  <a:srgbClr val="373737"/>
                </a:solidFill>
                <a:latin typeface="Montserrat" pitchFamily="2" charset="77"/>
              </a:rPr>
              <a:t>AI</a:t>
            </a:r>
            <a:r>
              <a:rPr lang="en-IN" sz="950" dirty="0">
                <a:solidFill>
                  <a:srgbClr val="373737"/>
                </a:solidFill>
                <a:latin typeface="Montserrat" pitchFamily="2" charset="77"/>
              </a:rPr>
              <a:t>, highlighting the importance of responsible AI development and usage.</a:t>
            </a:r>
          </a:p>
          <a:p>
            <a:pPr marL="171450" lvl="0" indent="-171450" rtl="0">
              <a:spcBef>
                <a:spcPts val="0"/>
              </a:spcBef>
              <a:spcAft>
                <a:spcPts val="0"/>
              </a:spcAft>
              <a:buFont typeface="Arial" panose="020B0604020202020204" pitchFamily="34" charset="0"/>
              <a:buChar char="•"/>
            </a:pPr>
            <a:r>
              <a:rPr lang="en-IN" sz="950" b="1" dirty="0">
                <a:solidFill>
                  <a:srgbClr val="373737"/>
                </a:solidFill>
                <a:latin typeface="Montserrat" pitchFamily="2" charset="77"/>
              </a:rPr>
              <a:t>Saudi Arabia </a:t>
            </a:r>
            <a:r>
              <a:rPr lang="en-IN" sz="950" dirty="0">
                <a:solidFill>
                  <a:srgbClr val="373737"/>
                </a:solidFill>
                <a:latin typeface="Montserrat" pitchFamily="2" charset="77"/>
              </a:rPr>
              <a:t>signs MoUs with </a:t>
            </a:r>
            <a:r>
              <a:rPr lang="en-IN" sz="950" b="1" dirty="0">
                <a:solidFill>
                  <a:srgbClr val="373737"/>
                </a:solidFill>
                <a:latin typeface="Montserrat" pitchFamily="2" charset="77"/>
              </a:rPr>
              <a:t>IBM</a:t>
            </a:r>
            <a:r>
              <a:rPr lang="en-IN" sz="950" dirty="0">
                <a:solidFill>
                  <a:srgbClr val="373737"/>
                </a:solidFill>
                <a:latin typeface="Montserrat" pitchFamily="2" charset="77"/>
              </a:rPr>
              <a:t>, </a:t>
            </a:r>
            <a:r>
              <a:rPr lang="en-IN" sz="950" b="1" dirty="0">
                <a:solidFill>
                  <a:srgbClr val="373737"/>
                </a:solidFill>
                <a:latin typeface="Montserrat" pitchFamily="2" charset="77"/>
              </a:rPr>
              <a:t>Alibaba</a:t>
            </a:r>
            <a:r>
              <a:rPr lang="en-IN" sz="950" dirty="0">
                <a:solidFill>
                  <a:srgbClr val="373737"/>
                </a:solidFill>
                <a:latin typeface="Montserrat" pitchFamily="2" charset="77"/>
              </a:rPr>
              <a:t> and </a:t>
            </a:r>
            <a:r>
              <a:rPr lang="en-IN" sz="950" b="1" dirty="0">
                <a:solidFill>
                  <a:srgbClr val="373737"/>
                </a:solidFill>
                <a:latin typeface="Montserrat" pitchFamily="2" charset="77"/>
              </a:rPr>
              <a:t>Huawei</a:t>
            </a:r>
            <a:r>
              <a:rPr lang="en-IN" sz="950" dirty="0">
                <a:solidFill>
                  <a:srgbClr val="373737"/>
                </a:solidFill>
                <a:latin typeface="Montserrat" pitchFamily="2" charset="77"/>
              </a:rPr>
              <a:t> on </a:t>
            </a:r>
            <a:r>
              <a:rPr lang="en-IN" sz="950" b="1" dirty="0">
                <a:solidFill>
                  <a:srgbClr val="373737"/>
                </a:solidFill>
                <a:latin typeface="Montserrat" pitchFamily="2" charset="77"/>
              </a:rPr>
              <a:t>AI</a:t>
            </a:r>
            <a:r>
              <a:rPr lang="en-IN" sz="950" dirty="0">
                <a:solidFill>
                  <a:srgbClr val="373737"/>
                </a:solidFill>
                <a:latin typeface="Montserrat" pitchFamily="2" charset="77"/>
              </a:rPr>
              <a:t> whereas </a:t>
            </a:r>
            <a:r>
              <a:rPr lang="en-IN" sz="950" b="1" dirty="0">
                <a:solidFill>
                  <a:srgbClr val="373737"/>
                </a:solidFill>
                <a:latin typeface="Montserrat" pitchFamily="2" charset="77"/>
              </a:rPr>
              <a:t>IBM</a:t>
            </a:r>
            <a:r>
              <a:rPr lang="en-IN" sz="950" dirty="0">
                <a:solidFill>
                  <a:srgbClr val="373737"/>
                </a:solidFill>
                <a:latin typeface="Montserrat" pitchFamily="2" charset="77"/>
              </a:rPr>
              <a:t> Stock stock goes down after weak growth in cloud and AI revenue</a:t>
            </a:r>
          </a:p>
          <a:p>
            <a:endParaRPr lang="en-IN" sz="1400" b="0" i="0" dirty="0">
              <a:solidFill>
                <a:srgbClr val="C00000"/>
              </a:solidFill>
              <a:effectLst/>
              <a:latin typeface="Montserrat"/>
              <a:sym typeface="Montserrat"/>
            </a:endParaRP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sz="1200" dirty="0">
              <a:solidFill>
                <a:schemeClr val="dk1"/>
              </a:solidFill>
              <a:latin typeface="Montserrat"/>
              <a:ea typeface="Montserrat"/>
              <a:cs typeface="Montserrat"/>
              <a:sym typeface="Montserrat"/>
            </a:endParaRPr>
          </a:p>
        </p:txBody>
      </p:sp>
      <p:pic>
        <p:nvPicPr>
          <p:cNvPr id="6" name="Picture 5" descr="A picture containing text, font, graphics, typography&#10;&#10;Description automatically generated">
            <a:extLst>
              <a:ext uri="{FF2B5EF4-FFF2-40B4-BE49-F238E27FC236}">
                <a16:creationId xmlns:a16="http://schemas.microsoft.com/office/drawing/2014/main" id="{A99BAAAE-94DC-9CEB-BAA7-BA03B9A8C9E1}"/>
              </a:ext>
            </a:extLst>
          </p:cNvPr>
          <p:cNvPicPr>
            <a:picLocks noChangeAspect="1"/>
          </p:cNvPicPr>
          <p:nvPr/>
        </p:nvPicPr>
        <p:blipFill>
          <a:blip r:embed="rId3"/>
          <a:stretch>
            <a:fillRect/>
          </a:stretch>
        </p:blipFill>
        <p:spPr>
          <a:xfrm>
            <a:off x="4906181" y="2571750"/>
            <a:ext cx="4053413" cy="2126725"/>
          </a:xfrm>
          <a:prstGeom prst="rect">
            <a:avLst/>
          </a:prstGeom>
        </p:spPr>
      </p:pic>
    </p:spTree>
    <p:extLst>
      <p:ext uri="{BB962C8B-B14F-4D97-AF65-F5344CB8AC3E}">
        <p14:creationId xmlns:p14="http://schemas.microsoft.com/office/powerpoint/2010/main" val="8243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46517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Top 3 Entities of Interest</a:t>
            </a:r>
            <a:endParaRPr dirty="0"/>
          </a:p>
        </p:txBody>
      </p:sp>
      <p:pic>
        <p:nvPicPr>
          <p:cNvPr id="4" name="Picture 3" descr="A close-up of words&#10;&#10;Description automatically generated with low confidence">
            <a:extLst>
              <a:ext uri="{FF2B5EF4-FFF2-40B4-BE49-F238E27FC236}">
                <a16:creationId xmlns:a16="http://schemas.microsoft.com/office/drawing/2014/main" id="{76CD1646-ECA9-8B0D-B432-CFC4B1B2964F}"/>
              </a:ext>
            </a:extLst>
          </p:cNvPr>
          <p:cNvPicPr>
            <a:picLocks noChangeAspect="1"/>
          </p:cNvPicPr>
          <p:nvPr/>
        </p:nvPicPr>
        <p:blipFill>
          <a:blip r:embed="rId3"/>
          <a:stretch>
            <a:fillRect/>
          </a:stretch>
        </p:blipFill>
        <p:spPr>
          <a:xfrm>
            <a:off x="374642" y="1152848"/>
            <a:ext cx="3705641" cy="1726399"/>
          </a:xfrm>
          <a:prstGeom prst="rect">
            <a:avLst/>
          </a:prstGeom>
        </p:spPr>
      </p:pic>
      <p:pic>
        <p:nvPicPr>
          <p:cNvPr id="5" name="Picture 4" descr="A picture containing text, font, graphics, typography&#10;&#10;Description automatically generated">
            <a:extLst>
              <a:ext uri="{FF2B5EF4-FFF2-40B4-BE49-F238E27FC236}">
                <a16:creationId xmlns:a16="http://schemas.microsoft.com/office/drawing/2014/main" id="{0C6B4216-2F2A-59C5-65E1-C4E600B246E8}"/>
              </a:ext>
            </a:extLst>
          </p:cNvPr>
          <p:cNvPicPr>
            <a:picLocks noChangeAspect="1"/>
          </p:cNvPicPr>
          <p:nvPr/>
        </p:nvPicPr>
        <p:blipFill>
          <a:blip r:embed="rId4"/>
          <a:stretch>
            <a:fillRect/>
          </a:stretch>
        </p:blipFill>
        <p:spPr>
          <a:xfrm>
            <a:off x="374642" y="2879248"/>
            <a:ext cx="3704400" cy="1943607"/>
          </a:xfrm>
          <a:prstGeom prst="rect">
            <a:avLst/>
          </a:prstGeom>
        </p:spPr>
      </p:pic>
      <p:sp>
        <p:nvSpPr>
          <p:cNvPr id="6" name="TextBox 5">
            <a:extLst>
              <a:ext uri="{FF2B5EF4-FFF2-40B4-BE49-F238E27FC236}">
                <a16:creationId xmlns:a16="http://schemas.microsoft.com/office/drawing/2014/main" id="{8A0C6E0B-AB10-7BC9-1057-98DBCDCA494A}"/>
              </a:ext>
            </a:extLst>
          </p:cNvPr>
          <p:cNvSpPr txBox="1"/>
          <p:nvPr/>
        </p:nvSpPr>
        <p:spPr>
          <a:xfrm>
            <a:off x="4270084" y="1856962"/>
            <a:ext cx="4547723" cy="646331"/>
          </a:xfrm>
          <a:prstGeom prst="rect">
            <a:avLst/>
          </a:prstGeom>
          <a:noFill/>
        </p:spPr>
        <p:txBody>
          <a:bodyPr wrap="square" rtlCol="0">
            <a:spAutoFit/>
          </a:bodyPr>
          <a:lstStyle/>
          <a:p>
            <a:r>
              <a:rPr lang="en-US" sz="1200" dirty="0">
                <a:solidFill>
                  <a:schemeClr val="dk1"/>
                </a:solidFill>
                <a:latin typeface="Montserrat"/>
              </a:rPr>
              <a:t>From the 2 </a:t>
            </a:r>
            <a:r>
              <a:rPr lang="en-US" sz="1200" b="1" dirty="0">
                <a:solidFill>
                  <a:schemeClr val="dk1"/>
                </a:solidFill>
                <a:latin typeface="Montserrat"/>
              </a:rPr>
              <a:t>WordClouds</a:t>
            </a:r>
            <a:r>
              <a:rPr lang="en-US" sz="1200" dirty="0">
                <a:solidFill>
                  <a:schemeClr val="dk1"/>
                </a:solidFill>
                <a:latin typeface="Montserrat"/>
              </a:rPr>
              <a:t> of our </a:t>
            </a:r>
            <a:r>
              <a:rPr lang="en-US" sz="1200" b="1" dirty="0">
                <a:solidFill>
                  <a:schemeClr val="dk1"/>
                </a:solidFill>
                <a:latin typeface="Montserrat"/>
              </a:rPr>
              <a:t>Positive </a:t>
            </a:r>
            <a:r>
              <a:rPr lang="en-US" sz="1200" dirty="0">
                <a:solidFill>
                  <a:schemeClr val="dk1"/>
                </a:solidFill>
                <a:latin typeface="Montserrat"/>
              </a:rPr>
              <a:t>and</a:t>
            </a:r>
            <a:r>
              <a:rPr lang="en-US" sz="1200" b="1" dirty="0">
                <a:solidFill>
                  <a:schemeClr val="dk1"/>
                </a:solidFill>
                <a:latin typeface="Montserrat"/>
              </a:rPr>
              <a:t> Negative </a:t>
            </a:r>
            <a:r>
              <a:rPr lang="en-US" sz="1200" dirty="0">
                <a:solidFill>
                  <a:schemeClr val="dk1"/>
                </a:solidFill>
                <a:latin typeface="Montserrat"/>
              </a:rPr>
              <a:t>classes we can select the most talked about topics and perform targeted sentiment analysis over time</a:t>
            </a:r>
            <a:endParaRPr lang="en-US" dirty="0"/>
          </a:p>
        </p:txBody>
      </p:sp>
      <p:sp>
        <p:nvSpPr>
          <p:cNvPr id="10" name="Google Shape;882;p89">
            <a:extLst>
              <a:ext uri="{FF2B5EF4-FFF2-40B4-BE49-F238E27FC236}">
                <a16:creationId xmlns:a16="http://schemas.microsoft.com/office/drawing/2014/main" id="{4DF8160C-9F56-D17F-38E9-D476F6469EB5}"/>
              </a:ext>
            </a:extLst>
          </p:cNvPr>
          <p:cNvSpPr txBox="1">
            <a:spLocks noGrp="1"/>
          </p:cNvSpPr>
          <p:nvPr>
            <p:ph type="subTitle" idx="4"/>
          </p:nvPr>
        </p:nvSpPr>
        <p:spPr>
          <a:xfrm>
            <a:off x="953125" y="2948247"/>
            <a:ext cx="1452626" cy="4908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cold place. It’s full of iron oxide dust</a:t>
            </a:r>
            <a:endParaRPr/>
          </a:p>
        </p:txBody>
      </p:sp>
      <p:sp>
        <p:nvSpPr>
          <p:cNvPr id="11" name="Google Shape;883;p89">
            <a:extLst>
              <a:ext uri="{FF2B5EF4-FFF2-40B4-BE49-F238E27FC236}">
                <a16:creationId xmlns:a16="http://schemas.microsoft.com/office/drawing/2014/main" id="{B30AE89B-9204-7942-A8EE-99E83CDAB86C}"/>
              </a:ext>
            </a:extLst>
          </p:cNvPr>
          <p:cNvSpPr txBox="1">
            <a:spLocks noGrp="1"/>
          </p:cNvSpPr>
          <p:nvPr>
            <p:ph type="subTitle" idx="5"/>
          </p:nvPr>
        </p:nvSpPr>
        <p:spPr>
          <a:xfrm>
            <a:off x="5817633" y="3360009"/>
            <a:ext cx="1452626" cy="476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Microsoft</a:t>
            </a:r>
            <a:endParaRPr sz="2000" dirty="0"/>
          </a:p>
        </p:txBody>
      </p:sp>
      <p:sp>
        <p:nvSpPr>
          <p:cNvPr id="37" name="Google Shape;883;p89">
            <a:extLst>
              <a:ext uri="{FF2B5EF4-FFF2-40B4-BE49-F238E27FC236}">
                <a16:creationId xmlns:a16="http://schemas.microsoft.com/office/drawing/2014/main" id="{37AB4079-BD66-C473-2DA6-1583618CCE57}"/>
              </a:ext>
            </a:extLst>
          </p:cNvPr>
          <p:cNvSpPr txBox="1">
            <a:spLocks/>
          </p:cNvSpPr>
          <p:nvPr/>
        </p:nvSpPr>
        <p:spPr>
          <a:xfrm>
            <a:off x="7362974" y="3350880"/>
            <a:ext cx="1452626" cy="476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IN" sz="2000" dirty="0"/>
              <a:t>ChatGPT</a:t>
            </a:r>
          </a:p>
        </p:txBody>
      </p:sp>
      <p:sp>
        <p:nvSpPr>
          <p:cNvPr id="38" name="Google Shape;883;p89">
            <a:extLst>
              <a:ext uri="{FF2B5EF4-FFF2-40B4-BE49-F238E27FC236}">
                <a16:creationId xmlns:a16="http://schemas.microsoft.com/office/drawing/2014/main" id="{A898A009-C5A6-CD1A-2B45-7D245BEC3ECB}"/>
              </a:ext>
            </a:extLst>
          </p:cNvPr>
          <p:cNvSpPr txBox="1">
            <a:spLocks/>
          </p:cNvSpPr>
          <p:nvPr/>
        </p:nvSpPr>
        <p:spPr>
          <a:xfrm>
            <a:off x="4252677" y="3359231"/>
            <a:ext cx="1452626" cy="476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IN" sz="2000" dirty="0"/>
              <a:t>Google</a:t>
            </a:r>
          </a:p>
        </p:txBody>
      </p:sp>
      <p:sp>
        <p:nvSpPr>
          <p:cNvPr id="39" name="Google Shape;6935;p143">
            <a:extLst>
              <a:ext uri="{FF2B5EF4-FFF2-40B4-BE49-F238E27FC236}">
                <a16:creationId xmlns:a16="http://schemas.microsoft.com/office/drawing/2014/main" id="{F752E928-3CF5-0513-010A-2AA0DFDBBA96}"/>
              </a:ext>
            </a:extLst>
          </p:cNvPr>
          <p:cNvSpPr/>
          <p:nvPr/>
        </p:nvSpPr>
        <p:spPr>
          <a:xfrm>
            <a:off x="7907060" y="2971213"/>
            <a:ext cx="364453" cy="369419"/>
          </a:xfrm>
          <a:custGeom>
            <a:avLst/>
            <a:gdLst/>
            <a:ahLst/>
            <a:cxnLst/>
            <a:rect l="l" t="t" r="r" b="b"/>
            <a:pathLst>
              <a:path w="12477" h="12647" extrusionOk="0">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oogle Shape;6668;p142">
            <a:extLst>
              <a:ext uri="{FF2B5EF4-FFF2-40B4-BE49-F238E27FC236}">
                <a16:creationId xmlns:a16="http://schemas.microsoft.com/office/drawing/2014/main" id="{FF1E2AD0-5CC0-F4DD-AEA8-E2C59242DD14}"/>
              </a:ext>
            </a:extLst>
          </p:cNvPr>
          <p:cNvGrpSpPr/>
          <p:nvPr/>
        </p:nvGrpSpPr>
        <p:grpSpPr>
          <a:xfrm>
            <a:off x="6336675" y="2971213"/>
            <a:ext cx="339253" cy="318042"/>
            <a:chOff x="4456875" y="2635825"/>
            <a:chExt cx="481825" cy="451700"/>
          </a:xfrm>
          <a:solidFill>
            <a:schemeClr val="accent1">
              <a:lumMod val="75000"/>
            </a:schemeClr>
          </a:solidFill>
        </p:grpSpPr>
        <p:sp>
          <p:nvSpPr>
            <p:cNvPr id="41" name="Google Shape;6669;p142">
              <a:extLst>
                <a:ext uri="{FF2B5EF4-FFF2-40B4-BE49-F238E27FC236}">
                  <a16:creationId xmlns:a16="http://schemas.microsoft.com/office/drawing/2014/main" id="{8C0B1449-E1A1-AE0A-A1B3-2B5814AE46EB}"/>
                </a:ext>
              </a:extLst>
            </p:cNvPr>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6670;p142">
              <a:extLst>
                <a:ext uri="{FF2B5EF4-FFF2-40B4-BE49-F238E27FC236}">
                  <a16:creationId xmlns:a16="http://schemas.microsoft.com/office/drawing/2014/main" id="{67EB9EB8-4A17-D95C-9DEF-89FB9A6B1B10}"/>
                </a:ext>
              </a:extLst>
            </p:cNvPr>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6671;p142">
              <a:extLst>
                <a:ext uri="{FF2B5EF4-FFF2-40B4-BE49-F238E27FC236}">
                  <a16:creationId xmlns:a16="http://schemas.microsoft.com/office/drawing/2014/main" id="{8F8034D5-318D-5632-CB0A-A58FC4DE1503}"/>
                </a:ext>
              </a:extLst>
            </p:cNvPr>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6672;p142">
              <a:extLst>
                <a:ext uri="{FF2B5EF4-FFF2-40B4-BE49-F238E27FC236}">
                  <a16:creationId xmlns:a16="http://schemas.microsoft.com/office/drawing/2014/main" id="{909FAFCB-273F-C82B-0EC4-FBD6FAFD999E}"/>
                </a:ext>
              </a:extLst>
            </p:cNvPr>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6673;p142">
              <a:extLst>
                <a:ext uri="{FF2B5EF4-FFF2-40B4-BE49-F238E27FC236}">
                  <a16:creationId xmlns:a16="http://schemas.microsoft.com/office/drawing/2014/main" id="{F50A1FDE-151A-579E-D333-83D10C50A5AA}"/>
                </a:ext>
              </a:extLst>
            </p:cNvPr>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6674;p142">
              <a:extLst>
                <a:ext uri="{FF2B5EF4-FFF2-40B4-BE49-F238E27FC236}">
                  <a16:creationId xmlns:a16="http://schemas.microsoft.com/office/drawing/2014/main" id="{D83C1146-E0E0-3B30-110E-D683FBB0FD7E}"/>
                </a:ext>
              </a:extLst>
            </p:cNvPr>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7" name="Google Shape;9292;p148">
            <a:extLst>
              <a:ext uri="{FF2B5EF4-FFF2-40B4-BE49-F238E27FC236}">
                <a16:creationId xmlns:a16="http://schemas.microsoft.com/office/drawing/2014/main" id="{AC969226-83B4-3236-D871-FED509E06513}"/>
              </a:ext>
            </a:extLst>
          </p:cNvPr>
          <p:cNvSpPr/>
          <p:nvPr/>
        </p:nvSpPr>
        <p:spPr>
          <a:xfrm>
            <a:off x="4670909" y="2970320"/>
            <a:ext cx="434634" cy="419227"/>
          </a:xfrm>
          <a:custGeom>
            <a:avLst/>
            <a:gdLst/>
            <a:ahLst/>
            <a:cxnLst/>
            <a:rect l="l" t="t" r="r" b="b"/>
            <a:pathLst>
              <a:path w="12074" h="11646" extrusionOk="0">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373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597888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Targeted Sentiment Trend</a:t>
            </a:r>
            <a:endParaRPr dirty="0"/>
          </a:p>
        </p:txBody>
      </p:sp>
      <p:pic>
        <p:nvPicPr>
          <p:cNvPr id="11" name="Picture 10" descr="A picture containing text, line, diagram, plot&#10;&#10;Description automatically generated">
            <a:extLst>
              <a:ext uri="{FF2B5EF4-FFF2-40B4-BE49-F238E27FC236}">
                <a16:creationId xmlns:a16="http://schemas.microsoft.com/office/drawing/2014/main" id="{2D96A7A6-3C71-44AD-5D6D-2CC6E5EF4DDB}"/>
              </a:ext>
            </a:extLst>
          </p:cNvPr>
          <p:cNvPicPr>
            <a:picLocks noChangeAspect="1"/>
          </p:cNvPicPr>
          <p:nvPr/>
        </p:nvPicPr>
        <p:blipFill>
          <a:blip r:embed="rId3"/>
          <a:stretch>
            <a:fillRect/>
          </a:stretch>
        </p:blipFill>
        <p:spPr>
          <a:xfrm>
            <a:off x="145656" y="2799844"/>
            <a:ext cx="2604107" cy="1898631"/>
          </a:xfrm>
          <a:prstGeom prst="rect">
            <a:avLst/>
          </a:prstGeom>
        </p:spPr>
      </p:pic>
      <p:pic>
        <p:nvPicPr>
          <p:cNvPr id="15" name="Picture 14" descr="A picture containing text, font, line, diagram&#10;&#10;Description automatically generated">
            <a:extLst>
              <a:ext uri="{FF2B5EF4-FFF2-40B4-BE49-F238E27FC236}">
                <a16:creationId xmlns:a16="http://schemas.microsoft.com/office/drawing/2014/main" id="{1E271780-F486-BA94-3A01-AA1BAB8EA34F}"/>
              </a:ext>
            </a:extLst>
          </p:cNvPr>
          <p:cNvPicPr>
            <a:picLocks noChangeAspect="1"/>
          </p:cNvPicPr>
          <p:nvPr/>
        </p:nvPicPr>
        <p:blipFill>
          <a:blip r:embed="rId4"/>
          <a:stretch>
            <a:fillRect/>
          </a:stretch>
        </p:blipFill>
        <p:spPr>
          <a:xfrm>
            <a:off x="3123143" y="2798172"/>
            <a:ext cx="2606400" cy="1900303"/>
          </a:xfrm>
          <a:prstGeom prst="rect">
            <a:avLst/>
          </a:prstGeom>
        </p:spPr>
      </p:pic>
      <p:cxnSp>
        <p:nvCxnSpPr>
          <p:cNvPr id="16" name="Straight Connector 15">
            <a:extLst>
              <a:ext uri="{FF2B5EF4-FFF2-40B4-BE49-F238E27FC236}">
                <a16:creationId xmlns:a16="http://schemas.microsoft.com/office/drawing/2014/main" id="{4A16AD1F-32B3-D891-F92F-0B78E39A6F0B}"/>
              </a:ext>
            </a:extLst>
          </p:cNvPr>
          <p:cNvCxnSpPr>
            <a:cxnSpLocks/>
          </p:cNvCxnSpPr>
          <p:nvPr/>
        </p:nvCxnSpPr>
        <p:spPr>
          <a:xfrm>
            <a:off x="2930613" y="2798172"/>
            <a:ext cx="0" cy="2000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3037F7-8CF4-0908-EE01-F1FCB57DFFAA}"/>
              </a:ext>
            </a:extLst>
          </p:cNvPr>
          <p:cNvCxnSpPr>
            <a:cxnSpLocks/>
          </p:cNvCxnSpPr>
          <p:nvPr/>
        </p:nvCxnSpPr>
        <p:spPr>
          <a:xfrm>
            <a:off x="5915225" y="1334291"/>
            <a:ext cx="0" cy="3464286"/>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descr="A picture containing text, line, plot, diagram&#10;&#10;Description automatically generated">
            <a:extLst>
              <a:ext uri="{FF2B5EF4-FFF2-40B4-BE49-F238E27FC236}">
                <a16:creationId xmlns:a16="http://schemas.microsoft.com/office/drawing/2014/main" id="{8AA00A7A-8AC5-B045-3F57-D5E1E5AEB5F7}"/>
              </a:ext>
            </a:extLst>
          </p:cNvPr>
          <p:cNvPicPr>
            <a:picLocks noChangeAspect="1"/>
          </p:cNvPicPr>
          <p:nvPr/>
        </p:nvPicPr>
        <p:blipFill>
          <a:blip r:embed="rId5"/>
          <a:stretch>
            <a:fillRect/>
          </a:stretch>
        </p:blipFill>
        <p:spPr>
          <a:xfrm>
            <a:off x="6053925" y="2798172"/>
            <a:ext cx="2958546" cy="1900800"/>
          </a:xfrm>
          <a:prstGeom prst="rect">
            <a:avLst/>
          </a:prstGeom>
        </p:spPr>
      </p:pic>
      <p:sp>
        <p:nvSpPr>
          <p:cNvPr id="21" name="TextBox 20">
            <a:extLst>
              <a:ext uri="{FF2B5EF4-FFF2-40B4-BE49-F238E27FC236}">
                <a16:creationId xmlns:a16="http://schemas.microsoft.com/office/drawing/2014/main" id="{A10AC6C6-B28D-E48F-70A2-AEF172FA9AD5}"/>
              </a:ext>
            </a:extLst>
          </p:cNvPr>
          <p:cNvSpPr txBox="1"/>
          <p:nvPr/>
        </p:nvSpPr>
        <p:spPr>
          <a:xfrm>
            <a:off x="6053925" y="1513292"/>
            <a:ext cx="2845912" cy="1015663"/>
          </a:xfrm>
          <a:prstGeom prst="rect">
            <a:avLst/>
          </a:prstGeom>
          <a:noFill/>
        </p:spPr>
        <p:txBody>
          <a:bodyPr wrap="square" rtlCol="0">
            <a:spAutoFit/>
          </a:bodyPr>
          <a:lstStyle/>
          <a:p>
            <a:pPr marL="171450" indent="-171450">
              <a:buFont typeface="Arial" panose="020B0604020202020204" pitchFamily="34" charset="0"/>
              <a:buChar char="•"/>
            </a:pPr>
            <a:r>
              <a:rPr lang="en-IN" sz="1000" dirty="0">
                <a:solidFill>
                  <a:srgbClr val="373737"/>
                </a:solidFill>
                <a:latin typeface="Montserrat" pitchFamily="2" charset="77"/>
              </a:rPr>
              <a:t>Major buzz caused by the successful launch of ChatGPT in Late 2022</a:t>
            </a:r>
          </a:p>
          <a:p>
            <a:pPr marL="171450" indent="-171450">
              <a:buFont typeface="Arial" panose="020B0604020202020204" pitchFamily="34" charset="0"/>
              <a:buChar char="•"/>
            </a:pPr>
            <a:r>
              <a:rPr lang="en-IN" sz="1000" dirty="0">
                <a:solidFill>
                  <a:srgbClr val="373737"/>
                </a:solidFill>
                <a:latin typeface="Montserrat" pitchFamily="2" charset="77"/>
              </a:rPr>
              <a:t>Negative sentiment as Apple, Goldman Sachs, Samsung and other market leaders ban ChatGPT at work due to concern around privacy risks</a:t>
            </a:r>
          </a:p>
        </p:txBody>
      </p:sp>
      <p:sp>
        <p:nvSpPr>
          <p:cNvPr id="22" name="Google Shape;883;p89">
            <a:extLst>
              <a:ext uri="{FF2B5EF4-FFF2-40B4-BE49-F238E27FC236}">
                <a16:creationId xmlns:a16="http://schemas.microsoft.com/office/drawing/2014/main" id="{685C4255-7086-3883-CF39-FB1066D46F93}"/>
              </a:ext>
            </a:extLst>
          </p:cNvPr>
          <p:cNvSpPr txBox="1">
            <a:spLocks/>
          </p:cNvSpPr>
          <p:nvPr/>
        </p:nvSpPr>
        <p:spPr>
          <a:xfrm>
            <a:off x="6806885" y="1099622"/>
            <a:ext cx="1452626" cy="476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IN" sz="1800" dirty="0">
                <a:solidFill>
                  <a:schemeClr val="accent3">
                    <a:lumMod val="75000"/>
                  </a:schemeClr>
                </a:solidFill>
              </a:rPr>
              <a:t>ChatGPT</a:t>
            </a:r>
          </a:p>
        </p:txBody>
      </p:sp>
      <p:sp>
        <p:nvSpPr>
          <p:cNvPr id="24" name="Google Shape;883;p89">
            <a:extLst>
              <a:ext uri="{FF2B5EF4-FFF2-40B4-BE49-F238E27FC236}">
                <a16:creationId xmlns:a16="http://schemas.microsoft.com/office/drawing/2014/main" id="{A0D9FD47-91D5-C902-2D8D-701F8957C521}"/>
              </a:ext>
            </a:extLst>
          </p:cNvPr>
          <p:cNvSpPr txBox="1">
            <a:spLocks/>
          </p:cNvSpPr>
          <p:nvPr/>
        </p:nvSpPr>
        <p:spPr>
          <a:xfrm>
            <a:off x="3752923" y="1104248"/>
            <a:ext cx="1452626" cy="476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IN" sz="1800" dirty="0">
                <a:solidFill>
                  <a:schemeClr val="accent3">
                    <a:lumMod val="75000"/>
                  </a:schemeClr>
                </a:solidFill>
              </a:rPr>
              <a:t>Microsoft</a:t>
            </a:r>
          </a:p>
        </p:txBody>
      </p:sp>
      <p:sp>
        <p:nvSpPr>
          <p:cNvPr id="25" name="TextBox 24">
            <a:extLst>
              <a:ext uri="{FF2B5EF4-FFF2-40B4-BE49-F238E27FC236}">
                <a16:creationId xmlns:a16="http://schemas.microsoft.com/office/drawing/2014/main" id="{8F8F4927-C9AE-4C8A-A135-9273489BBAAD}"/>
              </a:ext>
            </a:extLst>
          </p:cNvPr>
          <p:cNvSpPr txBox="1"/>
          <p:nvPr/>
        </p:nvSpPr>
        <p:spPr>
          <a:xfrm>
            <a:off x="119554" y="1513293"/>
            <a:ext cx="5702830" cy="1354217"/>
          </a:xfrm>
          <a:prstGeom prst="rect">
            <a:avLst/>
          </a:prstGeom>
          <a:noFill/>
        </p:spPr>
        <p:txBody>
          <a:bodyPr wrap="square" rtlCol="0">
            <a:spAutoFit/>
          </a:bodyPr>
          <a:lstStyle/>
          <a:p>
            <a:pPr marL="171450" indent="-171450">
              <a:buFont typeface="Arial" panose="020B0604020202020204" pitchFamily="34" charset="0"/>
              <a:buChar char="•"/>
            </a:pPr>
            <a:r>
              <a:rPr lang="en-IN" sz="1000" dirty="0">
                <a:solidFill>
                  <a:srgbClr val="373737"/>
                </a:solidFill>
                <a:latin typeface="Montserrat" pitchFamily="2" charset="77"/>
              </a:rPr>
              <a:t>Both Google and Microsoft show similar trends in their sentiment timeline</a:t>
            </a:r>
          </a:p>
          <a:p>
            <a:pPr marL="171450" indent="-171450">
              <a:buFont typeface="Arial" panose="020B0604020202020204" pitchFamily="34" charset="0"/>
              <a:buChar char="•"/>
            </a:pPr>
            <a:r>
              <a:rPr lang="en-IN" sz="1000" dirty="0">
                <a:solidFill>
                  <a:srgbClr val="373737"/>
                </a:solidFill>
                <a:latin typeface="Montserrat" pitchFamily="2" charset="77"/>
              </a:rPr>
              <a:t>Peaks in </a:t>
            </a:r>
            <a:r>
              <a:rPr lang="en-IN" sz="1000" b="1" dirty="0">
                <a:solidFill>
                  <a:srgbClr val="373737"/>
                </a:solidFill>
                <a:latin typeface="Montserrat" pitchFamily="2" charset="77"/>
              </a:rPr>
              <a:t>Q2 2022 </a:t>
            </a:r>
            <a:r>
              <a:rPr lang="en-IN" sz="1000" dirty="0">
                <a:solidFill>
                  <a:srgbClr val="373737"/>
                </a:solidFill>
                <a:latin typeface="Montserrat" pitchFamily="2" charset="77"/>
              </a:rPr>
              <a:t>can be seen due to Google firing Blake Lemoine, the engineer who claimed AI chatbot </a:t>
            </a:r>
            <a:r>
              <a:rPr lang="en-IN" sz="1000" dirty="0" err="1">
                <a:solidFill>
                  <a:srgbClr val="373737"/>
                </a:solidFill>
                <a:latin typeface="Montserrat" pitchFamily="2" charset="77"/>
              </a:rPr>
              <a:t>LaMDA</a:t>
            </a:r>
            <a:r>
              <a:rPr lang="en-IN" sz="1000" dirty="0">
                <a:solidFill>
                  <a:srgbClr val="373737"/>
                </a:solidFill>
                <a:latin typeface="Montserrat" pitchFamily="2" charset="77"/>
              </a:rPr>
              <a:t> was sentient</a:t>
            </a:r>
          </a:p>
          <a:p>
            <a:pPr marL="171450" indent="-171450">
              <a:buFont typeface="Arial" panose="020B0604020202020204" pitchFamily="34" charset="0"/>
              <a:buChar char="•"/>
            </a:pPr>
            <a:r>
              <a:rPr lang="en-IN" sz="1000" dirty="0">
                <a:solidFill>
                  <a:srgbClr val="373737"/>
                </a:solidFill>
                <a:latin typeface="Montserrat" pitchFamily="2" charset="77"/>
              </a:rPr>
              <a:t>Sustainability concerns raised around the fact that Microsoft, Google are reliant on fossil fuels despite 100% renewable energy pledges</a:t>
            </a:r>
          </a:p>
          <a:p>
            <a:pPr marL="171450" indent="-171450">
              <a:buFont typeface="Arial" panose="020B0604020202020204" pitchFamily="34" charset="0"/>
              <a:buChar char="•"/>
            </a:pPr>
            <a:r>
              <a:rPr lang="en-IN" sz="1000" dirty="0">
                <a:solidFill>
                  <a:srgbClr val="373737"/>
                </a:solidFill>
                <a:latin typeface="Montserrat" pitchFamily="2" charset="77"/>
              </a:rPr>
              <a:t>Microsoft, GitHub, and </a:t>
            </a:r>
            <a:r>
              <a:rPr lang="en-IN" sz="1000" dirty="0" err="1">
                <a:solidFill>
                  <a:srgbClr val="373737"/>
                </a:solidFill>
                <a:latin typeface="Montserrat" pitchFamily="2" charset="77"/>
              </a:rPr>
              <a:t>OpenAI</a:t>
            </a:r>
            <a:r>
              <a:rPr lang="en-IN" sz="1000" dirty="0">
                <a:solidFill>
                  <a:srgbClr val="373737"/>
                </a:solidFill>
                <a:latin typeface="Montserrat" pitchFamily="2" charset="77"/>
              </a:rPr>
              <a:t> are being sued for allegedly violating copyright law by reproducing open-source code using AI</a:t>
            </a:r>
          </a:p>
          <a:p>
            <a:pPr marL="171450" indent="-171450">
              <a:buFont typeface="Arial" panose="020B0604020202020204" pitchFamily="34" charset="0"/>
              <a:buChar char="•"/>
            </a:pPr>
            <a:endParaRPr lang="en-IN" sz="1000" dirty="0">
              <a:solidFill>
                <a:srgbClr val="373737"/>
              </a:solidFill>
              <a:latin typeface="Montserrat" pitchFamily="2" charset="77"/>
            </a:endParaRPr>
          </a:p>
        </p:txBody>
      </p:sp>
      <p:sp>
        <p:nvSpPr>
          <p:cNvPr id="26" name="Google Shape;883;p89">
            <a:extLst>
              <a:ext uri="{FF2B5EF4-FFF2-40B4-BE49-F238E27FC236}">
                <a16:creationId xmlns:a16="http://schemas.microsoft.com/office/drawing/2014/main" id="{1448ECB2-8303-CA63-F39B-08BC933EDBAD}"/>
              </a:ext>
            </a:extLst>
          </p:cNvPr>
          <p:cNvSpPr txBox="1">
            <a:spLocks/>
          </p:cNvSpPr>
          <p:nvPr/>
        </p:nvSpPr>
        <p:spPr>
          <a:xfrm>
            <a:off x="884489" y="1104248"/>
            <a:ext cx="1452626" cy="476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IN" sz="1800" dirty="0">
                <a:solidFill>
                  <a:schemeClr val="accent3">
                    <a:lumMod val="75000"/>
                  </a:schemeClr>
                </a:solidFill>
              </a:rPr>
              <a:t>Google</a:t>
            </a:r>
          </a:p>
        </p:txBody>
      </p:sp>
    </p:spTree>
    <p:extLst>
      <p:ext uri="{BB962C8B-B14F-4D97-AF65-F5344CB8AC3E}">
        <p14:creationId xmlns:p14="http://schemas.microsoft.com/office/powerpoint/2010/main" val="3353468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597888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Actionable Recommendations </a:t>
            </a:r>
            <a:endParaRPr dirty="0"/>
          </a:p>
        </p:txBody>
      </p:sp>
      <p:sp>
        <p:nvSpPr>
          <p:cNvPr id="3" name="TextBox 2">
            <a:extLst>
              <a:ext uri="{FF2B5EF4-FFF2-40B4-BE49-F238E27FC236}">
                <a16:creationId xmlns:a16="http://schemas.microsoft.com/office/drawing/2014/main" id="{5AD15F0E-6C91-9FD1-831C-5D1E2588F096}"/>
              </a:ext>
            </a:extLst>
          </p:cNvPr>
          <p:cNvSpPr txBox="1"/>
          <p:nvPr/>
        </p:nvSpPr>
        <p:spPr>
          <a:xfrm>
            <a:off x="153748" y="1085561"/>
            <a:ext cx="8836503" cy="4108817"/>
          </a:xfrm>
          <a:prstGeom prst="rect">
            <a:avLst/>
          </a:prstGeom>
          <a:noFill/>
        </p:spPr>
        <p:txBody>
          <a:bodyPr wrap="square">
            <a:spAutoFit/>
          </a:bodyPr>
          <a:lstStyle/>
          <a:p>
            <a:pPr marL="171450" indent="-171450">
              <a:buFont typeface="Wingdings" pitchFamily="2" charset="2"/>
              <a:buChar char="§"/>
            </a:pPr>
            <a:r>
              <a:rPr lang="en-IN" sz="1000" b="1" dirty="0">
                <a:solidFill>
                  <a:srgbClr val="373737"/>
                </a:solidFill>
                <a:latin typeface="Montserrat" pitchFamily="2" charset="77"/>
              </a:rPr>
              <a:t>Customer Service: </a:t>
            </a:r>
            <a:r>
              <a:rPr lang="en-IN" sz="1000" dirty="0">
                <a:solidFill>
                  <a:srgbClr val="373737"/>
                </a:solidFill>
                <a:latin typeface="Montserrat" pitchFamily="2" charset="77"/>
              </a:rPr>
              <a:t>Continuously innovate conversational AI models to enhance natural language understanding and improve user interaction. Foster the growth of AI in </a:t>
            </a:r>
            <a:r>
              <a:rPr lang="en-IN" sz="1000" b="1" dirty="0">
                <a:solidFill>
                  <a:srgbClr val="7030A0"/>
                </a:solidFill>
                <a:latin typeface="Montserrat" pitchFamily="2" charset="77"/>
              </a:rPr>
              <a:t>behavioural and mental health care </a:t>
            </a:r>
            <a:r>
              <a:rPr lang="en-IN" sz="1000" dirty="0">
                <a:solidFill>
                  <a:srgbClr val="373737"/>
                </a:solidFill>
                <a:latin typeface="Montserrat" pitchFamily="2" charset="77"/>
              </a:rPr>
              <a:t>to provide personalized and accessible support to individuals. </a:t>
            </a:r>
            <a:r>
              <a:rPr lang="en-IN" sz="1000" b="1" dirty="0">
                <a:solidFill>
                  <a:srgbClr val="7030A0"/>
                </a:solidFill>
                <a:latin typeface="Montserrat" pitchFamily="2" charset="77"/>
              </a:rPr>
              <a:t>Conversational AI </a:t>
            </a:r>
            <a:r>
              <a:rPr lang="en-IN" sz="1000" dirty="0">
                <a:solidFill>
                  <a:srgbClr val="373737"/>
                </a:solidFill>
                <a:latin typeface="Montserrat" pitchFamily="2" charset="77"/>
              </a:rPr>
              <a:t>and</a:t>
            </a:r>
            <a:r>
              <a:rPr lang="en-IN" sz="1000" b="1" dirty="0">
                <a:solidFill>
                  <a:srgbClr val="373737"/>
                </a:solidFill>
                <a:latin typeface="Montserrat" pitchFamily="2" charset="77"/>
              </a:rPr>
              <a:t> </a:t>
            </a:r>
            <a:r>
              <a:rPr lang="en-IN" sz="1000" b="1" dirty="0">
                <a:solidFill>
                  <a:srgbClr val="7030A0"/>
                </a:solidFill>
                <a:latin typeface="Montserrat" pitchFamily="2" charset="77"/>
              </a:rPr>
              <a:t>Chatbots</a:t>
            </a:r>
            <a:r>
              <a:rPr lang="en-IN" sz="1000" b="1" dirty="0">
                <a:solidFill>
                  <a:srgbClr val="373737"/>
                </a:solidFill>
                <a:latin typeface="Montserrat" pitchFamily="2" charset="77"/>
              </a:rPr>
              <a:t> </a:t>
            </a:r>
            <a:r>
              <a:rPr lang="en-IN" sz="1000" dirty="0">
                <a:solidFill>
                  <a:srgbClr val="373737"/>
                </a:solidFill>
                <a:latin typeface="Montserrat" pitchFamily="2" charset="77"/>
              </a:rPr>
              <a:t>can handle customer inquiries and support, reducing the need for human agents in routine interactions</a:t>
            </a:r>
          </a:p>
          <a:p>
            <a:pPr algn="l"/>
            <a:endParaRPr lang="en-IN" sz="1000" dirty="0">
              <a:solidFill>
                <a:srgbClr val="373737"/>
              </a:solidFill>
              <a:latin typeface="Montserrat" pitchFamily="2" charset="77"/>
            </a:endParaRPr>
          </a:p>
          <a:p>
            <a:pPr marL="171450" indent="-171450">
              <a:buFont typeface="Wingdings" pitchFamily="2" charset="2"/>
              <a:buChar char="§"/>
            </a:pPr>
            <a:r>
              <a:rPr lang="en-IN" sz="1000" b="1" dirty="0">
                <a:solidFill>
                  <a:srgbClr val="373737"/>
                </a:solidFill>
                <a:latin typeface="Montserrat" pitchFamily="2" charset="77"/>
              </a:rPr>
              <a:t>Taxi</a:t>
            </a:r>
            <a:r>
              <a:rPr lang="en-IN" sz="1100" b="0" i="0" dirty="0">
                <a:solidFill>
                  <a:srgbClr val="374151"/>
                </a:solidFill>
                <a:effectLst/>
                <a:latin typeface="Söhne"/>
              </a:rPr>
              <a:t>, </a:t>
            </a:r>
            <a:r>
              <a:rPr lang="en-IN" sz="1000" b="1" dirty="0">
                <a:solidFill>
                  <a:srgbClr val="373737"/>
                </a:solidFill>
                <a:latin typeface="Montserrat" pitchFamily="2" charset="77"/>
              </a:rPr>
              <a:t>Ride-hailing Services and Public Transportation: </a:t>
            </a:r>
            <a:r>
              <a:rPr lang="en-IN" sz="1000" dirty="0">
                <a:solidFill>
                  <a:srgbClr val="373737"/>
                </a:solidFill>
                <a:latin typeface="Montserrat" pitchFamily="2" charset="77"/>
              </a:rPr>
              <a:t>Advance </a:t>
            </a:r>
            <a:r>
              <a:rPr lang="en-IN" sz="1000" b="1" dirty="0">
                <a:solidFill>
                  <a:srgbClr val="7030A0"/>
                </a:solidFill>
                <a:latin typeface="Montserrat" pitchFamily="2" charset="77"/>
              </a:rPr>
              <a:t>Autonomous Driving </a:t>
            </a:r>
            <a:r>
              <a:rPr lang="en-IN" sz="1000" dirty="0">
                <a:solidFill>
                  <a:srgbClr val="373737"/>
                </a:solidFill>
                <a:latin typeface="Montserrat" pitchFamily="2" charset="77"/>
              </a:rPr>
              <a:t>technology and invest in AI-powered vehicle design and optimization</a:t>
            </a:r>
          </a:p>
          <a:p>
            <a:endParaRPr lang="en-IN" sz="1000" dirty="0">
              <a:solidFill>
                <a:srgbClr val="373737"/>
              </a:solidFill>
              <a:latin typeface="Montserrat" pitchFamily="2" charset="77"/>
            </a:endParaRPr>
          </a:p>
          <a:p>
            <a:pPr marL="171450" indent="-171450" algn="l">
              <a:buFont typeface="Wingdings" pitchFamily="2" charset="2"/>
              <a:buChar char="§"/>
            </a:pPr>
            <a:r>
              <a:rPr lang="en-IN" sz="1000" b="1" dirty="0">
                <a:solidFill>
                  <a:srgbClr val="373737"/>
                </a:solidFill>
                <a:latin typeface="Montserrat" pitchFamily="2" charset="77"/>
              </a:rPr>
              <a:t>Finance Audits: </a:t>
            </a:r>
            <a:r>
              <a:rPr lang="en-IN" sz="1000" dirty="0">
                <a:solidFill>
                  <a:srgbClr val="373737"/>
                </a:solidFill>
                <a:latin typeface="Montserrat" pitchFamily="2" charset="77"/>
              </a:rPr>
              <a:t>Utilize AI in </a:t>
            </a:r>
            <a:r>
              <a:rPr lang="en-IN" sz="1000" b="1" dirty="0">
                <a:solidFill>
                  <a:srgbClr val="7030A0"/>
                </a:solidFill>
                <a:latin typeface="Montserrat" pitchFamily="2" charset="77"/>
              </a:rPr>
              <a:t>financial diagnostics </a:t>
            </a:r>
            <a:r>
              <a:rPr lang="en-IN" sz="1000" dirty="0">
                <a:solidFill>
                  <a:srgbClr val="373737"/>
                </a:solidFill>
                <a:latin typeface="Montserrat" pitchFamily="2" charset="77"/>
              </a:rPr>
              <a:t>and analysis, and leverage vision AI technology for </a:t>
            </a:r>
            <a:r>
              <a:rPr lang="en-IN" sz="1000" b="1" dirty="0">
                <a:solidFill>
                  <a:srgbClr val="7030A0"/>
                </a:solidFill>
                <a:latin typeface="Montserrat" pitchFamily="2" charset="77"/>
              </a:rPr>
              <a:t>fraud detection </a:t>
            </a:r>
            <a:r>
              <a:rPr lang="en-IN" sz="1000" dirty="0">
                <a:solidFill>
                  <a:srgbClr val="373737"/>
                </a:solidFill>
                <a:latin typeface="Montserrat" pitchFamily="2" charset="77"/>
              </a:rPr>
              <a:t>and </a:t>
            </a:r>
            <a:r>
              <a:rPr lang="en-IN" sz="1000" b="1" dirty="0">
                <a:solidFill>
                  <a:srgbClr val="7030A0"/>
                </a:solidFill>
                <a:latin typeface="Montserrat" pitchFamily="2" charset="77"/>
              </a:rPr>
              <a:t>risk assessment</a:t>
            </a:r>
          </a:p>
          <a:p>
            <a:pPr marL="171450" indent="-171450" algn="l">
              <a:buFont typeface="Wingdings" pitchFamily="2" charset="2"/>
              <a:buChar char="§"/>
            </a:pPr>
            <a:endParaRPr lang="en-IN" sz="1000" dirty="0">
              <a:solidFill>
                <a:srgbClr val="373737"/>
              </a:solidFill>
              <a:latin typeface="Montserrat" pitchFamily="2" charset="77"/>
            </a:endParaRPr>
          </a:p>
          <a:p>
            <a:pPr marL="171450" indent="-171450" algn="l">
              <a:buFont typeface="Wingdings" pitchFamily="2" charset="2"/>
              <a:buChar char="§"/>
            </a:pPr>
            <a:r>
              <a:rPr lang="en-IN" sz="1000" b="1" dirty="0">
                <a:solidFill>
                  <a:srgbClr val="373737"/>
                </a:solidFill>
                <a:latin typeface="Montserrat" pitchFamily="2" charset="77"/>
              </a:rPr>
              <a:t>Food &amp; Beverage Industry: </a:t>
            </a:r>
            <a:r>
              <a:rPr lang="en-IN" sz="1000" b="1" dirty="0">
                <a:solidFill>
                  <a:srgbClr val="7030A0"/>
                </a:solidFill>
                <a:latin typeface="Montserrat" pitchFamily="2" charset="77"/>
              </a:rPr>
              <a:t>Optimize flavour profiles, curate menus, meal planning </a:t>
            </a:r>
            <a:r>
              <a:rPr lang="en-IN" sz="1000" dirty="0">
                <a:solidFill>
                  <a:srgbClr val="373737"/>
                </a:solidFill>
                <a:latin typeface="Montserrat" pitchFamily="2" charset="77"/>
              </a:rPr>
              <a:t>and personalize products using AI platforms, and implement </a:t>
            </a:r>
            <a:r>
              <a:rPr lang="en-IN" sz="1000" b="1" dirty="0">
                <a:solidFill>
                  <a:srgbClr val="7030A0"/>
                </a:solidFill>
                <a:latin typeface="Montserrat" pitchFamily="2" charset="77"/>
              </a:rPr>
              <a:t>AI-driven recommendation systems</a:t>
            </a:r>
            <a:r>
              <a:rPr lang="en-IN" sz="1000" dirty="0">
                <a:solidFill>
                  <a:srgbClr val="373737"/>
                </a:solidFill>
                <a:latin typeface="Montserrat" pitchFamily="2" charset="77"/>
              </a:rPr>
              <a:t>. AI studies weather patterns, and market trends, to </a:t>
            </a:r>
            <a:r>
              <a:rPr lang="en-IN" sz="1000" b="1" dirty="0">
                <a:solidFill>
                  <a:srgbClr val="7030A0"/>
                </a:solidFill>
                <a:latin typeface="Montserrat" pitchFamily="2" charset="77"/>
              </a:rPr>
              <a:t>optimize inventory levels, reduce stockouts, and ensure timely delivery </a:t>
            </a:r>
            <a:r>
              <a:rPr lang="en-IN" sz="1000" dirty="0">
                <a:solidFill>
                  <a:srgbClr val="373737"/>
                </a:solidFill>
                <a:latin typeface="Montserrat" pitchFamily="2" charset="77"/>
              </a:rPr>
              <a:t>of food products</a:t>
            </a:r>
          </a:p>
          <a:p>
            <a:pPr marL="171450" indent="-171450" algn="l">
              <a:buFont typeface="Wingdings" pitchFamily="2" charset="2"/>
              <a:buChar char="§"/>
            </a:pPr>
            <a:endParaRPr lang="en-IN" sz="1000" dirty="0">
              <a:solidFill>
                <a:srgbClr val="373737"/>
              </a:solidFill>
              <a:latin typeface="Montserrat" pitchFamily="2" charset="77"/>
            </a:endParaRPr>
          </a:p>
          <a:p>
            <a:pPr marL="171450" indent="-171450">
              <a:buFont typeface="Wingdings" pitchFamily="2" charset="2"/>
              <a:buChar char="§"/>
            </a:pPr>
            <a:r>
              <a:rPr lang="en-IN" sz="1000" b="1" dirty="0">
                <a:solidFill>
                  <a:srgbClr val="373737"/>
                </a:solidFill>
                <a:latin typeface="Montserrat" pitchFamily="2" charset="77"/>
              </a:rPr>
              <a:t>Healthcare &amp; Therapy:</a:t>
            </a:r>
            <a:r>
              <a:rPr lang="en-IN" sz="1000" dirty="0">
                <a:solidFill>
                  <a:srgbClr val="373737"/>
                </a:solidFill>
                <a:latin typeface="Montserrat" pitchFamily="2" charset="77"/>
              </a:rPr>
              <a:t> Embrace AI-enabled medical advances in </a:t>
            </a:r>
            <a:r>
              <a:rPr lang="en-IN" sz="1000" b="1" dirty="0">
                <a:solidFill>
                  <a:srgbClr val="7030A0"/>
                </a:solidFill>
                <a:latin typeface="Montserrat" pitchFamily="2" charset="77"/>
              </a:rPr>
              <a:t>medical diagnostics, personalized medicine, drug discovery </a:t>
            </a:r>
            <a:r>
              <a:rPr lang="en-IN" sz="1000" dirty="0">
                <a:solidFill>
                  <a:srgbClr val="373737"/>
                </a:solidFill>
                <a:latin typeface="Montserrat" pitchFamily="2" charset="77"/>
              </a:rPr>
              <a:t>and</a:t>
            </a:r>
            <a:r>
              <a:rPr lang="en-IN" sz="1000" b="1" dirty="0">
                <a:solidFill>
                  <a:srgbClr val="7030A0"/>
                </a:solidFill>
                <a:latin typeface="Montserrat" pitchFamily="2" charset="77"/>
              </a:rPr>
              <a:t> development, remote patient monitoring, telehealth administrative efficiency </a:t>
            </a:r>
            <a:r>
              <a:rPr lang="en-IN" sz="1000" dirty="0">
                <a:solidFill>
                  <a:srgbClr val="373737"/>
                </a:solidFill>
                <a:latin typeface="Montserrat" pitchFamily="2" charset="77"/>
              </a:rPr>
              <a:t>along with </a:t>
            </a:r>
            <a:r>
              <a:rPr lang="en-IN" sz="1000" b="1" dirty="0">
                <a:solidFill>
                  <a:srgbClr val="7030A0"/>
                </a:solidFill>
                <a:latin typeface="Montserrat" pitchFamily="2" charset="77"/>
              </a:rPr>
              <a:t>high precision robotic surgery </a:t>
            </a:r>
            <a:r>
              <a:rPr lang="en-IN" sz="1000" dirty="0">
                <a:solidFill>
                  <a:srgbClr val="373737"/>
                </a:solidFill>
                <a:latin typeface="Montserrat" pitchFamily="2" charset="77"/>
              </a:rPr>
              <a:t>and</a:t>
            </a:r>
            <a:r>
              <a:rPr lang="en-IN" sz="1000" b="1" dirty="0">
                <a:solidFill>
                  <a:srgbClr val="7030A0"/>
                </a:solidFill>
                <a:latin typeface="Montserrat" pitchFamily="2" charset="77"/>
              </a:rPr>
              <a:t> assistance.</a:t>
            </a:r>
            <a:r>
              <a:rPr lang="en-IN" sz="1000" dirty="0">
                <a:solidFill>
                  <a:srgbClr val="373737"/>
                </a:solidFill>
                <a:latin typeface="Montserrat" pitchFamily="2" charset="77"/>
              </a:rPr>
              <a:t> Conversational AIs can be leveraged for </a:t>
            </a:r>
            <a:r>
              <a:rPr lang="en-IN" sz="1000" b="1" dirty="0">
                <a:solidFill>
                  <a:srgbClr val="7030A0"/>
                </a:solidFill>
                <a:latin typeface="Montserrat" pitchFamily="2" charset="77"/>
              </a:rPr>
              <a:t>AI-Powered Virtual Therapy</a:t>
            </a:r>
          </a:p>
          <a:p>
            <a:pPr marL="171450" indent="-171450">
              <a:buFont typeface="Wingdings" pitchFamily="2" charset="2"/>
              <a:buChar char="§"/>
            </a:pPr>
            <a:endParaRPr lang="en-IN" sz="1000" dirty="0">
              <a:solidFill>
                <a:srgbClr val="373737"/>
              </a:solidFill>
              <a:latin typeface="Montserrat" pitchFamily="2" charset="77"/>
            </a:endParaRPr>
          </a:p>
          <a:p>
            <a:pPr marL="171450" indent="-171450" algn="l">
              <a:buFont typeface="Wingdings" pitchFamily="2" charset="2"/>
              <a:buChar char="§"/>
            </a:pPr>
            <a:r>
              <a:rPr lang="en-IN" sz="1000" b="1" dirty="0">
                <a:solidFill>
                  <a:srgbClr val="373737"/>
                </a:solidFill>
                <a:latin typeface="Montserrat" pitchFamily="2" charset="77"/>
              </a:rPr>
              <a:t>Retail &amp; Supply Chain: </a:t>
            </a:r>
            <a:r>
              <a:rPr lang="en-IN" sz="1000" dirty="0">
                <a:solidFill>
                  <a:srgbClr val="373737"/>
                </a:solidFill>
                <a:latin typeface="Montserrat" pitchFamily="2" charset="77"/>
              </a:rPr>
              <a:t>Implement AI solutions for </a:t>
            </a:r>
            <a:r>
              <a:rPr lang="en-IN" sz="1000" b="1" dirty="0">
                <a:solidFill>
                  <a:srgbClr val="7030A0"/>
                </a:solidFill>
                <a:latin typeface="Montserrat" pitchFamily="2" charset="77"/>
              </a:rPr>
              <a:t>inventory management </a:t>
            </a:r>
            <a:r>
              <a:rPr lang="en-IN" sz="1000" dirty="0">
                <a:solidFill>
                  <a:srgbClr val="373737"/>
                </a:solidFill>
                <a:latin typeface="Montserrat" pitchFamily="2" charset="77"/>
              </a:rPr>
              <a:t>and </a:t>
            </a:r>
            <a:r>
              <a:rPr lang="en-IN" sz="1000" b="1" dirty="0">
                <a:solidFill>
                  <a:srgbClr val="7030A0"/>
                </a:solidFill>
                <a:latin typeface="Montserrat" pitchFamily="2" charset="77"/>
              </a:rPr>
              <a:t>on-shelf availability</a:t>
            </a:r>
            <a:r>
              <a:rPr lang="en-IN" sz="1000" dirty="0">
                <a:solidFill>
                  <a:srgbClr val="373737"/>
                </a:solidFill>
                <a:latin typeface="Montserrat" pitchFamily="2" charset="77"/>
              </a:rPr>
              <a:t>, and utilize AI in fashion for personalized recommendations and AI assist in </a:t>
            </a:r>
            <a:r>
              <a:rPr lang="en-IN" sz="1000" b="1" dirty="0">
                <a:solidFill>
                  <a:srgbClr val="7030A0"/>
                </a:solidFill>
                <a:latin typeface="Montserrat" pitchFamily="2" charset="77"/>
              </a:rPr>
              <a:t>demand forecasting, inventory management, and logistics planning</a:t>
            </a:r>
          </a:p>
          <a:p>
            <a:pPr marL="171450" indent="-171450" algn="l">
              <a:buFont typeface="Wingdings" pitchFamily="2" charset="2"/>
              <a:buChar char="§"/>
            </a:pPr>
            <a:endParaRPr lang="en-IN" sz="1000" dirty="0">
              <a:solidFill>
                <a:srgbClr val="373737"/>
              </a:solidFill>
              <a:latin typeface="Montserrat" pitchFamily="2" charset="77"/>
            </a:endParaRPr>
          </a:p>
          <a:p>
            <a:pPr marL="171450" indent="-171450" algn="l">
              <a:buFont typeface="Wingdings" pitchFamily="2" charset="2"/>
              <a:buChar char="§"/>
            </a:pPr>
            <a:r>
              <a:rPr lang="en-IN" sz="1000" b="1" dirty="0">
                <a:solidFill>
                  <a:srgbClr val="373737"/>
                </a:solidFill>
                <a:latin typeface="Montserrat" pitchFamily="2" charset="77"/>
              </a:rPr>
              <a:t>Sustainability:</a:t>
            </a:r>
            <a:r>
              <a:rPr lang="en-IN" sz="1000" dirty="0">
                <a:solidFill>
                  <a:srgbClr val="373737"/>
                </a:solidFill>
                <a:latin typeface="Montserrat" pitchFamily="2" charset="77"/>
              </a:rPr>
              <a:t> Utilize ML and AI for </a:t>
            </a:r>
            <a:r>
              <a:rPr lang="en-IN" sz="1000" b="1" dirty="0">
                <a:solidFill>
                  <a:srgbClr val="7030A0"/>
                </a:solidFill>
                <a:latin typeface="Montserrat" pitchFamily="2" charset="77"/>
              </a:rPr>
              <a:t>disaster prediction </a:t>
            </a:r>
            <a:r>
              <a:rPr lang="en-IN" sz="1000" dirty="0">
                <a:solidFill>
                  <a:srgbClr val="373737"/>
                </a:solidFill>
                <a:latin typeface="Montserrat" pitchFamily="2" charset="77"/>
              </a:rPr>
              <a:t>and resource management, and implement AI tools for </a:t>
            </a:r>
            <a:r>
              <a:rPr lang="en-IN" sz="1000" b="1" dirty="0">
                <a:solidFill>
                  <a:srgbClr val="7030A0"/>
                </a:solidFill>
                <a:latin typeface="Montserrat" pitchFamily="2" charset="77"/>
              </a:rPr>
              <a:t>energy optimization and waste reduction</a:t>
            </a:r>
            <a:r>
              <a:rPr lang="en-IN" sz="1000" dirty="0">
                <a:solidFill>
                  <a:srgbClr val="373737"/>
                </a:solidFill>
                <a:latin typeface="Montserrat" pitchFamily="2" charset="77"/>
              </a:rPr>
              <a:t>. AI can be used for </a:t>
            </a:r>
            <a:r>
              <a:rPr lang="en-IN" sz="1000" b="1" dirty="0">
                <a:solidFill>
                  <a:srgbClr val="7030A0"/>
                </a:solidFill>
                <a:latin typeface="Montserrat" pitchFamily="2" charset="77"/>
              </a:rPr>
              <a:t>automated construction, safety monitoring and planning automation</a:t>
            </a:r>
          </a:p>
          <a:p>
            <a:pPr algn="l"/>
            <a:endParaRPr lang="en-IN" sz="1000" b="1" dirty="0">
              <a:solidFill>
                <a:srgbClr val="373737"/>
              </a:solidFill>
              <a:latin typeface="Montserrat" pitchFamily="2" charset="77"/>
            </a:endParaRPr>
          </a:p>
          <a:p>
            <a:pPr marL="171450" indent="-171450" algn="l">
              <a:buFont typeface="Wingdings" pitchFamily="2" charset="2"/>
              <a:buChar char="§"/>
            </a:pPr>
            <a:endParaRPr lang="en-IN" sz="1000" dirty="0">
              <a:solidFill>
                <a:srgbClr val="373737"/>
              </a:solidFill>
              <a:latin typeface="Montserrat" pitchFamily="2" charset="77"/>
            </a:endParaRPr>
          </a:p>
        </p:txBody>
      </p:sp>
    </p:spTree>
    <p:extLst>
      <p:ext uri="{BB962C8B-B14F-4D97-AF65-F5344CB8AC3E}">
        <p14:creationId xmlns:p14="http://schemas.microsoft.com/office/powerpoint/2010/main" val="8532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4" y="445025"/>
            <a:ext cx="652914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 </a:t>
            </a:r>
            <a:endParaRPr dirty="0"/>
          </a:p>
        </p:txBody>
      </p:sp>
      <p:sp>
        <p:nvSpPr>
          <p:cNvPr id="2" name="TextBox 1">
            <a:extLst>
              <a:ext uri="{FF2B5EF4-FFF2-40B4-BE49-F238E27FC236}">
                <a16:creationId xmlns:a16="http://schemas.microsoft.com/office/drawing/2014/main" id="{FFBF7D49-1F90-D58A-445C-710DE0056D4E}"/>
              </a:ext>
            </a:extLst>
          </p:cNvPr>
          <p:cNvSpPr txBox="1"/>
          <p:nvPr/>
        </p:nvSpPr>
        <p:spPr>
          <a:xfrm>
            <a:off x="501706" y="1159045"/>
            <a:ext cx="8391440" cy="3924151"/>
          </a:xfrm>
          <a:prstGeom prst="rect">
            <a:avLst/>
          </a:prstGeom>
          <a:noFill/>
        </p:spPr>
        <p:txBody>
          <a:bodyPr wrap="square" rtlCol="0">
            <a:spAutoFit/>
          </a:bodyPr>
          <a:lstStyle/>
          <a:p>
            <a:pPr algn="l"/>
            <a:r>
              <a:rPr lang="en-IN" dirty="0">
                <a:solidFill>
                  <a:srgbClr val="373737"/>
                </a:solidFill>
                <a:latin typeface="Montserrat" pitchFamily="2" charset="77"/>
              </a:rPr>
              <a:t>Analysing the </a:t>
            </a:r>
            <a:r>
              <a:rPr lang="en-IN" i="1" dirty="0">
                <a:solidFill>
                  <a:srgbClr val="373737"/>
                </a:solidFill>
                <a:latin typeface="Montserrat" pitchFamily="2" charset="77"/>
              </a:rPr>
              <a:t>negative sentiments </a:t>
            </a:r>
            <a:r>
              <a:rPr lang="en-IN" dirty="0">
                <a:solidFill>
                  <a:srgbClr val="373737"/>
                </a:solidFill>
                <a:latin typeface="Montserrat" pitchFamily="2" charset="77"/>
              </a:rPr>
              <a:t>around AI, key challenges in adoption of AI are identified as follows</a:t>
            </a:r>
          </a:p>
          <a:p>
            <a:pPr algn="l"/>
            <a:endParaRPr lang="en-IN" sz="1100" dirty="0">
              <a:solidFill>
                <a:srgbClr val="373737"/>
              </a:solidFill>
              <a:latin typeface="Montserrat" pitchFamily="2" charset="77"/>
            </a:endParaRPr>
          </a:p>
          <a:p>
            <a:pPr marL="171450" indent="-171450" algn="l">
              <a:buFont typeface="Wingdings" pitchFamily="2" charset="2"/>
              <a:buChar char="§"/>
            </a:pPr>
            <a:r>
              <a:rPr lang="en-IN" sz="1100" dirty="0">
                <a:solidFill>
                  <a:srgbClr val="373737"/>
                </a:solidFill>
                <a:latin typeface="Montserrat" pitchFamily="2" charset="77"/>
              </a:rPr>
              <a:t>Robust data privacy and security measures are crucial to prevent data breaches and address regulatory concerns in AI applications</a:t>
            </a:r>
          </a:p>
          <a:p>
            <a:pPr marL="171450" indent="-171450" algn="l">
              <a:buFont typeface="Wingdings" pitchFamily="2" charset="2"/>
              <a:buChar char="§"/>
            </a:pPr>
            <a:endParaRPr lang="en-IN" sz="1100" dirty="0">
              <a:solidFill>
                <a:srgbClr val="373737"/>
              </a:solidFill>
              <a:latin typeface="Montserrat" pitchFamily="2" charset="77"/>
            </a:endParaRPr>
          </a:p>
          <a:p>
            <a:pPr marL="171450" indent="-171450" algn="l">
              <a:buFont typeface="Wingdings" pitchFamily="2" charset="2"/>
              <a:buChar char="§"/>
            </a:pPr>
            <a:r>
              <a:rPr lang="en-IN" sz="1100" dirty="0">
                <a:solidFill>
                  <a:srgbClr val="373737"/>
                </a:solidFill>
                <a:latin typeface="Montserrat" pitchFamily="2" charset="77"/>
              </a:rPr>
              <a:t>Responsible AI development is essential to address potential biases and risks associated with AI-generated content</a:t>
            </a:r>
          </a:p>
          <a:p>
            <a:pPr marL="171450" indent="-171450" algn="l">
              <a:buFont typeface="Wingdings" pitchFamily="2" charset="2"/>
              <a:buChar char="§"/>
            </a:pPr>
            <a:endParaRPr lang="en-IN" sz="1100" dirty="0">
              <a:solidFill>
                <a:srgbClr val="373737"/>
              </a:solidFill>
              <a:latin typeface="Montserrat" pitchFamily="2" charset="77"/>
            </a:endParaRPr>
          </a:p>
          <a:p>
            <a:pPr marL="171450" indent="-171450" algn="l">
              <a:buFont typeface="Wingdings" pitchFamily="2" charset="2"/>
              <a:buChar char="§"/>
            </a:pPr>
            <a:r>
              <a:rPr lang="en-IN" sz="1100" dirty="0">
                <a:solidFill>
                  <a:srgbClr val="373737"/>
                </a:solidFill>
                <a:latin typeface="Montserrat" pitchFamily="2" charset="77"/>
              </a:rPr>
              <a:t>Rigorous testing and quality control measures should be implemented to avoid costly mistakes in AI-powered systems and applications</a:t>
            </a:r>
          </a:p>
          <a:p>
            <a:pPr marL="171450" indent="-171450" algn="l">
              <a:buFont typeface="Wingdings" pitchFamily="2" charset="2"/>
              <a:buChar char="§"/>
            </a:pPr>
            <a:endParaRPr lang="en-IN" sz="1100" dirty="0">
              <a:solidFill>
                <a:srgbClr val="373737"/>
              </a:solidFill>
              <a:latin typeface="Montserrat" pitchFamily="2" charset="77"/>
            </a:endParaRPr>
          </a:p>
          <a:p>
            <a:pPr marL="171450" indent="-171450" algn="l">
              <a:buFont typeface="Wingdings" pitchFamily="2" charset="2"/>
              <a:buChar char="§"/>
            </a:pPr>
            <a:r>
              <a:rPr lang="en-IN" sz="1100" dirty="0">
                <a:solidFill>
                  <a:srgbClr val="373737"/>
                </a:solidFill>
                <a:latin typeface="Montserrat" pitchFamily="2" charset="77"/>
              </a:rPr>
              <a:t>Embracing AI technologies in the telecommunication industry requires considering potential challenges and prioritizing data privacy and security</a:t>
            </a:r>
          </a:p>
          <a:p>
            <a:pPr marL="171450" indent="-171450" algn="l">
              <a:buFont typeface="Wingdings" pitchFamily="2" charset="2"/>
              <a:buChar char="§"/>
            </a:pPr>
            <a:endParaRPr lang="en-IN" sz="1100" dirty="0">
              <a:solidFill>
                <a:srgbClr val="373737"/>
              </a:solidFill>
              <a:latin typeface="Montserrat" pitchFamily="2" charset="77"/>
            </a:endParaRPr>
          </a:p>
          <a:p>
            <a:pPr marL="171450" indent="-171450" algn="l">
              <a:buFont typeface="Wingdings" pitchFamily="2" charset="2"/>
              <a:buChar char="§"/>
            </a:pPr>
            <a:r>
              <a:rPr lang="en-IN" sz="1100" dirty="0">
                <a:solidFill>
                  <a:srgbClr val="373737"/>
                </a:solidFill>
                <a:latin typeface="Montserrat" pitchFamily="2" charset="77"/>
              </a:rPr>
              <a:t>AI adoption in healthcare should carefully consider ethical implications and prioritize human-</a:t>
            </a:r>
            <a:r>
              <a:rPr lang="en-IN" sz="1100" dirty="0" err="1">
                <a:solidFill>
                  <a:srgbClr val="373737"/>
                </a:solidFill>
                <a:latin typeface="Montserrat" pitchFamily="2" charset="77"/>
              </a:rPr>
              <a:t>centered</a:t>
            </a:r>
            <a:r>
              <a:rPr lang="en-IN" sz="1100" dirty="0">
                <a:solidFill>
                  <a:srgbClr val="373737"/>
                </a:solidFill>
                <a:latin typeface="Montserrat" pitchFamily="2" charset="77"/>
              </a:rPr>
              <a:t> approaches in patient care</a:t>
            </a:r>
          </a:p>
          <a:p>
            <a:pPr marL="171450" indent="-171450" algn="l">
              <a:buFont typeface="Wingdings" pitchFamily="2" charset="2"/>
              <a:buChar char="§"/>
            </a:pPr>
            <a:endParaRPr lang="en-IN" sz="1100" dirty="0">
              <a:solidFill>
                <a:srgbClr val="373737"/>
              </a:solidFill>
              <a:latin typeface="Montserrat" pitchFamily="2" charset="77"/>
            </a:endParaRPr>
          </a:p>
          <a:p>
            <a:pPr marL="171450" indent="-171450" algn="l">
              <a:buFont typeface="Wingdings" pitchFamily="2" charset="2"/>
              <a:buChar char="§"/>
            </a:pPr>
            <a:r>
              <a:rPr lang="en-IN" sz="1100" dirty="0">
                <a:solidFill>
                  <a:srgbClr val="373737"/>
                </a:solidFill>
                <a:latin typeface="Montserrat" pitchFamily="2" charset="77"/>
              </a:rPr>
              <a:t>Responsible use of resources is vital to minimize the environmental impact of AI applications</a:t>
            </a:r>
          </a:p>
          <a:p>
            <a:pPr algn="l"/>
            <a:br>
              <a:rPr lang="en-IN" sz="1100" b="0" i="0" dirty="0">
                <a:solidFill>
                  <a:srgbClr val="000000"/>
                </a:solidFill>
                <a:effectLst/>
                <a:latin typeface="Söhne"/>
              </a:rPr>
            </a:br>
            <a:endParaRPr lang="en-IN" sz="1100" b="0" i="0" dirty="0">
              <a:solidFill>
                <a:srgbClr val="000000"/>
              </a:solidFill>
              <a:effectLst/>
              <a:latin typeface="Söhne"/>
            </a:endParaRPr>
          </a:p>
          <a:p>
            <a:pPr marL="171450" indent="-171450">
              <a:buFont typeface="Wingdings" pitchFamily="2" charset="2"/>
              <a:buChar char="§"/>
            </a:pPr>
            <a:endParaRPr lang="en-US" sz="1200" dirty="0"/>
          </a:p>
        </p:txBody>
      </p:sp>
    </p:spTree>
    <p:extLst>
      <p:ext uri="{BB962C8B-B14F-4D97-AF65-F5344CB8AC3E}">
        <p14:creationId xmlns:p14="http://schemas.microsoft.com/office/powerpoint/2010/main" val="301276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4" y="445025"/>
            <a:ext cx="652914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Areas of Improvement</a:t>
            </a:r>
            <a:endParaRPr dirty="0"/>
          </a:p>
        </p:txBody>
      </p:sp>
      <p:sp>
        <p:nvSpPr>
          <p:cNvPr id="2" name="TextBox 1">
            <a:extLst>
              <a:ext uri="{FF2B5EF4-FFF2-40B4-BE49-F238E27FC236}">
                <a16:creationId xmlns:a16="http://schemas.microsoft.com/office/drawing/2014/main" id="{FFBF7D49-1F90-D58A-445C-710DE0056D4E}"/>
              </a:ext>
            </a:extLst>
          </p:cNvPr>
          <p:cNvSpPr txBox="1"/>
          <p:nvPr/>
        </p:nvSpPr>
        <p:spPr>
          <a:xfrm>
            <a:off x="453153" y="1234113"/>
            <a:ext cx="8237693"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373737"/>
                </a:solidFill>
                <a:latin typeface="Montserrat" pitchFamily="2" charset="77"/>
              </a:rPr>
              <a:t>New articles can be cleaned better by using robust cleaning methods in order to remove web crawl remnants like news agency info, news reporter names, recommended articles, social media tags (Instagram, YouTube) and other noise as they led to noisy NER entities </a:t>
            </a:r>
          </a:p>
          <a:p>
            <a:pPr marL="171450" indent="-171450">
              <a:buFont typeface="Arial" panose="020B0604020202020204" pitchFamily="34" charset="0"/>
              <a:buChar char="•"/>
            </a:pPr>
            <a:endParaRPr lang="en-US" sz="1200" dirty="0">
              <a:solidFill>
                <a:srgbClr val="373737"/>
              </a:solidFill>
              <a:latin typeface="Montserrat" pitchFamily="2" charset="77"/>
            </a:endParaRPr>
          </a:p>
          <a:p>
            <a:pPr marL="171450" indent="-171450">
              <a:buFont typeface="Arial" panose="020B0604020202020204" pitchFamily="34" charset="0"/>
              <a:buChar char="•"/>
            </a:pPr>
            <a:r>
              <a:rPr lang="en-IN" sz="1200" dirty="0">
                <a:solidFill>
                  <a:srgbClr val="373737"/>
                </a:solidFill>
                <a:latin typeface="Montserrat" pitchFamily="2" charset="77"/>
              </a:rPr>
              <a:t>To implement Sentiment Analysis, pre-trained transformer models were used but inconsistencies spotted in topics generated during topic modelling (esp. negative healthcare topic). Some level of customisation and manual labelling required to correctly identify the sentiment of the text</a:t>
            </a:r>
          </a:p>
          <a:p>
            <a:pPr marL="171450" indent="-171450">
              <a:buFont typeface="Arial" panose="020B0604020202020204" pitchFamily="34" charset="0"/>
              <a:buChar char="•"/>
            </a:pPr>
            <a:endParaRPr lang="en-IN" sz="1200" dirty="0">
              <a:solidFill>
                <a:srgbClr val="373737"/>
              </a:solidFill>
              <a:latin typeface="Montserrat" pitchFamily="2" charset="77"/>
            </a:endParaRPr>
          </a:p>
          <a:p>
            <a:pPr marL="171450" indent="-171450">
              <a:buFont typeface="Arial" panose="020B0604020202020204" pitchFamily="34" charset="0"/>
              <a:buChar char="•"/>
            </a:pPr>
            <a:r>
              <a:rPr lang="en-IN" sz="1200" dirty="0">
                <a:solidFill>
                  <a:srgbClr val="373737"/>
                </a:solidFill>
                <a:latin typeface="Montserrat" pitchFamily="2" charset="77"/>
              </a:rPr>
              <a:t>With access to more computational power, there would be flexibility for more sophisticated and advanced models and NLP techniques to be implemented for the above tasks </a:t>
            </a:r>
          </a:p>
        </p:txBody>
      </p:sp>
    </p:spTree>
    <p:extLst>
      <p:ext uri="{BB962C8B-B14F-4D97-AF65-F5344CB8AC3E}">
        <p14:creationId xmlns:p14="http://schemas.microsoft.com/office/powerpoint/2010/main" val="2433720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5452906" cy="848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Appendix I</a:t>
            </a:r>
            <a:br>
              <a:rPr lang="en" dirty="0"/>
            </a:br>
            <a:r>
              <a:rPr lang="en" sz="1200" dirty="0"/>
              <a:t>Top named entities in the </a:t>
            </a:r>
            <a:r>
              <a:rPr lang="en" sz="1200" dirty="0">
                <a:solidFill>
                  <a:srgbClr val="155A55"/>
                </a:solidFill>
              </a:rPr>
              <a:t>Positive</a:t>
            </a:r>
            <a:r>
              <a:rPr lang="en" sz="1200" dirty="0"/>
              <a:t> class by Topic</a:t>
            </a:r>
            <a:endParaRPr sz="1200" dirty="0"/>
          </a:p>
        </p:txBody>
      </p:sp>
      <p:sp>
        <p:nvSpPr>
          <p:cNvPr id="17" name="Google Shape;494;p61">
            <a:extLst>
              <a:ext uri="{FF2B5EF4-FFF2-40B4-BE49-F238E27FC236}">
                <a16:creationId xmlns:a16="http://schemas.microsoft.com/office/drawing/2014/main" id="{FAB60242-88E1-22C0-54A3-9FF149FEB049}"/>
              </a:ext>
            </a:extLst>
          </p:cNvPr>
          <p:cNvSpPr txBox="1">
            <a:spLocks/>
          </p:cNvSpPr>
          <p:nvPr/>
        </p:nvSpPr>
        <p:spPr>
          <a:xfrm rot="16200000">
            <a:off x="-221391" y="1713721"/>
            <a:ext cx="983733"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IN" sz="900" dirty="0">
                <a:solidFill>
                  <a:srgbClr val="155A55"/>
                </a:solidFill>
              </a:rPr>
              <a:t>AUTOMOTIVES</a:t>
            </a:r>
          </a:p>
        </p:txBody>
      </p:sp>
      <p:sp>
        <p:nvSpPr>
          <p:cNvPr id="18" name="Google Shape;494;p61">
            <a:extLst>
              <a:ext uri="{FF2B5EF4-FFF2-40B4-BE49-F238E27FC236}">
                <a16:creationId xmlns:a16="http://schemas.microsoft.com/office/drawing/2014/main" id="{2D7397EA-8BF8-0727-2B07-984B5B7C348F}"/>
              </a:ext>
            </a:extLst>
          </p:cNvPr>
          <p:cNvSpPr txBox="1">
            <a:spLocks/>
          </p:cNvSpPr>
          <p:nvPr/>
        </p:nvSpPr>
        <p:spPr>
          <a:xfrm rot="16200000">
            <a:off x="-398323" y="3045257"/>
            <a:ext cx="1333649"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IN" sz="900" dirty="0">
                <a:solidFill>
                  <a:srgbClr val="155A55"/>
                </a:solidFill>
              </a:rPr>
              <a:t>CONVERSATIONAL AI</a:t>
            </a:r>
          </a:p>
        </p:txBody>
      </p:sp>
      <p:sp>
        <p:nvSpPr>
          <p:cNvPr id="19" name="Google Shape;494;p61">
            <a:extLst>
              <a:ext uri="{FF2B5EF4-FFF2-40B4-BE49-F238E27FC236}">
                <a16:creationId xmlns:a16="http://schemas.microsoft.com/office/drawing/2014/main" id="{47027B4A-A34F-A12F-82AE-E5DBB7D8F482}"/>
              </a:ext>
            </a:extLst>
          </p:cNvPr>
          <p:cNvSpPr txBox="1">
            <a:spLocks/>
          </p:cNvSpPr>
          <p:nvPr/>
        </p:nvSpPr>
        <p:spPr>
          <a:xfrm rot="16200000">
            <a:off x="5789021" y="2088521"/>
            <a:ext cx="1112398"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IN" sz="900" dirty="0">
                <a:solidFill>
                  <a:srgbClr val="155A55"/>
                </a:solidFill>
              </a:rPr>
              <a:t>SUSTAINABILITY</a:t>
            </a:r>
          </a:p>
        </p:txBody>
      </p:sp>
      <p:sp>
        <p:nvSpPr>
          <p:cNvPr id="20" name="Google Shape;494;p61">
            <a:extLst>
              <a:ext uri="{FF2B5EF4-FFF2-40B4-BE49-F238E27FC236}">
                <a16:creationId xmlns:a16="http://schemas.microsoft.com/office/drawing/2014/main" id="{6FC01601-ACA2-6658-44CF-E1B76F00963E}"/>
              </a:ext>
            </a:extLst>
          </p:cNvPr>
          <p:cNvSpPr txBox="1">
            <a:spLocks/>
          </p:cNvSpPr>
          <p:nvPr/>
        </p:nvSpPr>
        <p:spPr>
          <a:xfrm rot="16200000">
            <a:off x="2566066" y="3952950"/>
            <a:ext cx="1483491"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IN" sz="900" dirty="0">
                <a:solidFill>
                  <a:srgbClr val="155A55"/>
                </a:solidFill>
              </a:rPr>
              <a:t>RETAIL &amp; SUPPLY CHAIN</a:t>
            </a:r>
          </a:p>
        </p:txBody>
      </p:sp>
      <p:sp>
        <p:nvSpPr>
          <p:cNvPr id="21" name="Google Shape;494;p61">
            <a:extLst>
              <a:ext uri="{FF2B5EF4-FFF2-40B4-BE49-F238E27FC236}">
                <a16:creationId xmlns:a16="http://schemas.microsoft.com/office/drawing/2014/main" id="{58F74495-D464-590E-E275-E3936D44BD2A}"/>
              </a:ext>
            </a:extLst>
          </p:cNvPr>
          <p:cNvSpPr txBox="1">
            <a:spLocks/>
          </p:cNvSpPr>
          <p:nvPr/>
        </p:nvSpPr>
        <p:spPr>
          <a:xfrm rot="16200000">
            <a:off x="2816616" y="2714082"/>
            <a:ext cx="965169"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IN" sz="900" dirty="0">
                <a:solidFill>
                  <a:srgbClr val="155A55"/>
                </a:solidFill>
              </a:rPr>
              <a:t>HEALTHCARE</a:t>
            </a:r>
          </a:p>
        </p:txBody>
      </p:sp>
      <p:pic>
        <p:nvPicPr>
          <p:cNvPr id="3" name="Picture 2" descr="A screenshot of a product&#10;&#10;Description automatically generated with low confidence">
            <a:extLst>
              <a:ext uri="{FF2B5EF4-FFF2-40B4-BE49-F238E27FC236}">
                <a16:creationId xmlns:a16="http://schemas.microsoft.com/office/drawing/2014/main" id="{93E891BC-4E0B-AB14-CD8C-EAD5BA5BD76E}"/>
              </a:ext>
            </a:extLst>
          </p:cNvPr>
          <p:cNvPicPr>
            <a:picLocks noChangeAspect="1"/>
          </p:cNvPicPr>
          <p:nvPr/>
        </p:nvPicPr>
        <p:blipFill>
          <a:blip r:embed="rId3"/>
          <a:stretch>
            <a:fillRect/>
          </a:stretch>
        </p:blipFill>
        <p:spPr>
          <a:xfrm>
            <a:off x="337892" y="2763894"/>
            <a:ext cx="2559600" cy="940798"/>
          </a:xfrm>
          <a:prstGeom prst="rect">
            <a:avLst/>
          </a:prstGeom>
        </p:spPr>
      </p:pic>
      <p:pic>
        <p:nvPicPr>
          <p:cNvPr id="10" name="Picture 9" descr="A screenshot of a computer&#10;&#10;Description automatically generated with low confidence">
            <a:extLst>
              <a:ext uri="{FF2B5EF4-FFF2-40B4-BE49-F238E27FC236}">
                <a16:creationId xmlns:a16="http://schemas.microsoft.com/office/drawing/2014/main" id="{A1E843DD-3BF5-A698-BEAA-BE309809BD28}"/>
              </a:ext>
            </a:extLst>
          </p:cNvPr>
          <p:cNvPicPr>
            <a:picLocks noChangeAspect="1"/>
          </p:cNvPicPr>
          <p:nvPr/>
        </p:nvPicPr>
        <p:blipFill>
          <a:blip r:embed="rId4"/>
          <a:stretch>
            <a:fillRect/>
          </a:stretch>
        </p:blipFill>
        <p:spPr>
          <a:xfrm>
            <a:off x="337892" y="3989374"/>
            <a:ext cx="2559600" cy="601841"/>
          </a:xfrm>
          <a:prstGeom prst="rect">
            <a:avLst/>
          </a:prstGeom>
        </p:spPr>
      </p:pic>
      <p:pic>
        <p:nvPicPr>
          <p:cNvPr id="13" name="Picture 12" descr="A screenshot of a computer&#10;&#10;Description automatically generated with low confidence">
            <a:extLst>
              <a:ext uri="{FF2B5EF4-FFF2-40B4-BE49-F238E27FC236}">
                <a16:creationId xmlns:a16="http://schemas.microsoft.com/office/drawing/2014/main" id="{38EA3DFC-8646-FCDB-87A3-E7B997FCC963}"/>
              </a:ext>
            </a:extLst>
          </p:cNvPr>
          <p:cNvPicPr>
            <a:picLocks noChangeAspect="1"/>
          </p:cNvPicPr>
          <p:nvPr/>
        </p:nvPicPr>
        <p:blipFill>
          <a:blip r:embed="rId5"/>
          <a:stretch>
            <a:fillRect/>
          </a:stretch>
        </p:blipFill>
        <p:spPr>
          <a:xfrm>
            <a:off x="3439678" y="1408503"/>
            <a:ext cx="2559600" cy="616514"/>
          </a:xfrm>
          <a:prstGeom prst="rect">
            <a:avLst/>
          </a:prstGeom>
        </p:spPr>
      </p:pic>
      <p:pic>
        <p:nvPicPr>
          <p:cNvPr id="16" name="Picture 15" descr="A picture containing text, font, screenshot, white&#10;&#10;Description automatically generated">
            <a:extLst>
              <a:ext uri="{FF2B5EF4-FFF2-40B4-BE49-F238E27FC236}">
                <a16:creationId xmlns:a16="http://schemas.microsoft.com/office/drawing/2014/main" id="{FCB856CE-A669-7B51-4464-F3DBEC183EDE}"/>
              </a:ext>
            </a:extLst>
          </p:cNvPr>
          <p:cNvPicPr>
            <a:picLocks noChangeAspect="1"/>
          </p:cNvPicPr>
          <p:nvPr/>
        </p:nvPicPr>
        <p:blipFill>
          <a:blip r:embed="rId6"/>
          <a:stretch>
            <a:fillRect/>
          </a:stretch>
        </p:blipFill>
        <p:spPr>
          <a:xfrm>
            <a:off x="3404231" y="2387423"/>
            <a:ext cx="2559600" cy="994494"/>
          </a:xfrm>
          <a:prstGeom prst="rect">
            <a:avLst/>
          </a:prstGeom>
        </p:spPr>
      </p:pic>
      <p:pic>
        <p:nvPicPr>
          <p:cNvPr id="23" name="Picture 22" descr="A picture containing text, screenshot, font, white&#10;&#10;Description automatically generated">
            <a:extLst>
              <a:ext uri="{FF2B5EF4-FFF2-40B4-BE49-F238E27FC236}">
                <a16:creationId xmlns:a16="http://schemas.microsoft.com/office/drawing/2014/main" id="{9C7E5382-2CC8-BA12-D3F1-6155B20F7600}"/>
              </a:ext>
            </a:extLst>
          </p:cNvPr>
          <p:cNvPicPr>
            <a:picLocks noChangeAspect="1"/>
          </p:cNvPicPr>
          <p:nvPr/>
        </p:nvPicPr>
        <p:blipFill>
          <a:blip r:embed="rId7"/>
          <a:stretch>
            <a:fillRect/>
          </a:stretch>
        </p:blipFill>
        <p:spPr>
          <a:xfrm>
            <a:off x="3404231" y="3697627"/>
            <a:ext cx="2559600" cy="893588"/>
          </a:xfrm>
          <a:prstGeom prst="rect">
            <a:avLst/>
          </a:prstGeom>
        </p:spPr>
      </p:pic>
      <p:pic>
        <p:nvPicPr>
          <p:cNvPr id="25" name="Picture 24" descr="A picture containing text, screenshot, font, white&#10;&#10;Description automatically generated">
            <a:extLst>
              <a:ext uri="{FF2B5EF4-FFF2-40B4-BE49-F238E27FC236}">
                <a16:creationId xmlns:a16="http://schemas.microsoft.com/office/drawing/2014/main" id="{8252E0D6-2E22-1EB8-A71C-5497FCEC196F}"/>
              </a:ext>
            </a:extLst>
          </p:cNvPr>
          <p:cNvPicPr>
            <a:picLocks noChangeAspect="1"/>
          </p:cNvPicPr>
          <p:nvPr/>
        </p:nvPicPr>
        <p:blipFill>
          <a:blip r:embed="rId8"/>
          <a:stretch>
            <a:fillRect/>
          </a:stretch>
        </p:blipFill>
        <p:spPr>
          <a:xfrm>
            <a:off x="6416074" y="1754079"/>
            <a:ext cx="2559600" cy="1009815"/>
          </a:xfrm>
          <a:prstGeom prst="rect">
            <a:avLst/>
          </a:prstGeom>
        </p:spPr>
      </p:pic>
      <p:pic>
        <p:nvPicPr>
          <p:cNvPr id="27" name="Picture 26" descr="A screenshot of a computer&#10;&#10;Description automatically generated with low confidence">
            <a:extLst>
              <a:ext uri="{FF2B5EF4-FFF2-40B4-BE49-F238E27FC236}">
                <a16:creationId xmlns:a16="http://schemas.microsoft.com/office/drawing/2014/main" id="{6ADB4952-394D-086C-CC72-53A071D4E521}"/>
              </a:ext>
            </a:extLst>
          </p:cNvPr>
          <p:cNvPicPr>
            <a:picLocks noChangeAspect="1"/>
          </p:cNvPicPr>
          <p:nvPr/>
        </p:nvPicPr>
        <p:blipFill>
          <a:blip r:embed="rId9"/>
          <a:stretch>
            <a:fillRect/>
          </a:stretch>
        </p:blipFill>
        <p:spPr>
          <a:xfrm>
            <a:off x="6416074" y="3381669"/>
            <a:ext cx="2559600" cy="587681"/>
          </a:xfrm>
          <a:prstGeom prst="rect">
            <a:avLst/>
          </a:prstGeom>
        </p:spPr>
      </p:pic>
      <p:pic>
        <p:nvPicPr>
          <p:cNvPr id="29" name="Picture 28" descr="A picture containing text, screenshot, font, white&#10;&#10;Description automatically generated">
            <a:extLst>
              <a:ext uri="{FF2B5EF4-FFF2-40B4-BE49-F238E27FC236}">
                <a16:creationId xmlns:a16="http://schemas.microsoft.com/office/drawing/2014/main" id="{F7F9DAED-3298-EE18-22EE-F0316124AD98}"/>
              </a:ext>
            </a:extLst>
          </p:cNvPr>
          <p:cNvPicPr>
            <a:picLocks noChangeAspect="1"/>
          </p:cNvPicPr>
          <p:nvPr/>
        </p:nvPicPr>
        <p:blipFill>
          <a:blip r:embed="rId10"/>
          <a:stretch>
            <a:fillRect/>
          </a:stretch>
        </p:blipFill>
        <p:spPr>
          <a:xfrm>
            <a:off x="339784" y="1366813"/>
            <a:ext cx="2557708" cy="1112400"/>
          </a:xfrm>
          <a:prstGeom prst="rect">
            <a:avLst/>
          </a:prstGeom>
        </p:spPr>
      </p:pic>
      <p:sp>
        <p:nvSpPr>
          <p:cNvPr id="30" name="Google Shape;494;p61">
            <a:extLst>
              <a:ext uri="{FF2B5EF4-FFF2-40B4-BE49-F238E27FC236}">
                <a16:creationId xmlns:a16="http://schemas.microsoft.com/office/drawing/2014/main" id="{937F13BE-BF9A-8244-F132-A25145933DDC}"/>
              </a:ext>
            </a:extLst>
          </p:cNvPr>
          <p:cNvSpPr txBox="1">
            <a:spLocks/>
          </p:cNvSpPr>
          <p:nvPr/>
        </p:nvSpPr>
        <p:spPr>
          <a:xfrm rot="16200000">
            <a:off x="-71010" y="4081239"/>
            <a:ext cx="679023"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IN" sz="900" dirty="0">
                <a:solidFill>
                  <a:srgbClr val="155A55"/>
                </a:solidFill>
              </a:rPr>
              <a:t>FINANCE</a:t>
            </a:r>
          </a:p>
        </p:txBody>
      </p:sp>
      <p:sp>
        <p:nvSpPr>
          <p:cNvPr id="31" name="Google Shape;494;p61">
            <a:extLst>
              <a:ext uri="{FF2B5EF4-FFF2-40B4-BE49-F238E27FC236}">
                <a16:creationId xmlns:a16="http://schemas.microsoft.com/office/drawing/2014/main" id="{0201578A-92E8-3810-BDBE-D6929E16BE70}"/>
              </a:ext>
            </a:extLst>
          </p:cNvPr>
          <p:cNvSpPr txBox="1">
            <a:spLocks/>
          </p:cNvSpPr>
          <p:nvPr/>
        </p:nvSpPr>
        <p:spPr>
          <a:xfrm rot="16200000">
            <a:off x="5588156" y="3543214"/>
            <a:ext cx="1483490"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IN" sz="900" dirty="0">
                <a:solidFill>
                  <a:srgbClr val="155A55"/>
                </a:solidFill>
              </a:rPr>
              <a:t>TELECOMMUNICATIONS</a:t>
            </a:r>
          </a:p>
        </p:txBody>
      </p:sp>
      <p:sp>
        <p:nvSpPr>
          <p:cNvPr id="32" name="Google Shape;494;p61">
            <a:extLst>
              <a:ext uri="{FF2B5EF4-FFF2-40B4-BE49-F238E27FC236}">
                <a16:creationId xmlns:a16="http://schemas.microsoft.com/office/drawing/2014/main" id="{E4DB883D-4B4B-7D5B-BF98-FFBCAEC9D2C1}"/>
              </a:ext>
            </a:extLst>
          </p:cNvPr>
          <p:cNvSpPr txBox="1">
            <a:spLocks/>
          </p:cNvSpPr>
          <p:nvPr/>
        </p:nvSpPr>
        <p:spPr>
          <a:xfrm rot="16200000">
            <a:off x="2768989" y="1554541"/>
            <a:ext cx="848636"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en-IN" sz="900" dirty="0">
                <a:solidFill>
                  <a:srgbClr val="155A55"/>
                </a:solidFill>
              </a:rPr>
              <a:t>FOOD &amp; BEVERAGE</a:t>
            </a:r>
          </a:p>
        </p:txBody>
      </p:sp>
    </p:spTree>
    <p:extLst>
      <p:ext uri="{BB962C8B-B14F-4D97-AF65-F5344CB8AC3E}">
        <p14:creationId xmlns:p14="http://schemas.microsoft.com/office/powerpoint/2010/main" val="232880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5452906" cy="848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Appendix II</a:t>
            </a:r>
            <a:br>
              <a:rPr lang="en" dirty="0"/>
            </a:br>
            <a:r>
              <a:rPr lang="en" sz="1200" dirty="0"/>
              <a:t>Top named entities in the </a:t>
            </a:r>
            <a:r>
              <a:rPr lang="en" sz="1200" dirty="0">
                <a:solidFill>
                  <a:srgbClr val="C00000"/>
                </a:solidFill>
              </a:rPr>
              <a:t>Negative</a:t>
            </a:r>
            <a:r>
              <a:rPr lang="en" sz="1200" dirty="0"/>
              <a:t> class by Topic</a:t>
            </a:r>
            <a:endParaRPr sz="1200" dirty="0"/>
          </a:p>
        </p:txBody>
      </p:sp>
      <p:pic>
        <p:nvPicPr>
          <p:cNvPr id="5" name="Picture 4" descr="A screenshot of a phone&#10;&#10;Description automatically generated with low confidence">
            <a:extLst>
              <a:ext uri="{FF2B5EF4-FFF2-40B4-BE49-F238E27FC236}">
                <a16:creationId xmlns:a16="http://schemas.microsoft.com/office/drawing/2014/main" id="{EE2FFAC5-0A76-905A-4CA0-E87584E160D5}"/>
              </a:ext>
            </a:extLst>
          </p:cNvPr>
          <p:cNvPicPr>
            <a:picLocks noChangeAspect="1"/>
          </p:cNvPicPr>
          <p:nvPr/>
        </p:nvPicPr>
        <p:blipFill>
          <a:blip r:embed="rId3"/>
          <a:stretch>
            <a:fillRect/>
          </a:stretch>
        </p:blipFill>
        <p:spPr>
          <a:xfrm>
            <a:off x="783747" y="1584974"/>
            <a:ext cx="2931059" cy="1183305"/>
          </a:xfrm>
          <a:prstGeom prst="rect">
            <a:avLst/>
          </a:prstGeom>
        </p:spPr>
      </p:pic>
      <p:pic>
        <p:nvPicPr>
          <p:cNvPr id="7" name="Picture 6" descr="A picture containing text, screenshot, font, white&#10;&#10;Description automatically generated">
            <a:extLst>
              <a:ext uri="{FF2B5EF4-FFF2-40B4-BE49-F238E27FC236}">
                <a16:creationId xmlns:a16="http://schemas.microsoft.com/office/drawing/2014/main" id="{CB786752-825E-A48A-B936-ADBDF1309A39}"/>
              </a:ext>
            </a:extLst>
          </p:cNvPr>
          <p:cNvPicPr>
            <a:picLocks noChangeAspect="1"/>
          </p:cNvPicPr>
          <p:nvPr/>
        </p:nvPicPr>
        <p:blipFill>
          <a:blip r:embed="rId4"/>
          <a:stretch>
            <a:fillRect/>
          </a:stretch>
        </p:blipFill>
        <p:spPr>
          <a:xfrm>
            <a:off x="780805" y="3178499"/>
            <a:ext cx="2934000" cy="1337212"/>
          </a:xfrm>
          <a:prstGeom prst="rect">
            <a:avLst/>
          </a:prstGeom>
        </p:spPr>
      </p:pic>
      <p:pic>
        <p:nvPicPr>
          <p:cNvPr id="9" name="Picture 8" descr="A screenshot of a product list&#10;&#10;Description automatically generated with low confidence">
            <a:extLst>
              <a:ext uri="{FF2B5EF4-FFF2-40B4-BE49-F238E27FC236}">
                <a16:creationId xmlns:a16="http://schemas.microsoft.com/office/drawing/2014/main" id="{8E43F50A-A3AD-8B4B-2069-F1FFFA44593E}"/>
              </a:ext>
            </a:extLst>
          </p:cNvPr>
          <p:cNvPicPr>
            <a:picLocks noChangeAspect="1"/>
          </p:cNvPicPr>
          <p:nvPr/>
        </p:nvPicPr>
        <p:blipFill>
          <a:blip r:embed="rId5"/>
          <a:stretch>
            <a:fillRect/>
          </a:stretch>
        </p:blipFill>
        <p:spPr>
          <a:xfrm>
            <a:off x="5429195" y="673492"/>
            <a:ext cx="2934000" cy="1135100"/>
          </a:xfrm>
          <a:prstGeom prst="rect">
            <a:avLst/>
          </a:prstGeom>
        </p:spPr>
      </p:pic>
      <p:pic>
        <p:nvPicPr>
          <p:cNvPr id="11" name="Picture 10" descr="A picture containing text, screenshot, font, number&#10;&#10;Description automatically generated">
            <a:extLst>
              <a:ext uri="{FF2B5EF4-FFF2-40B4-BE49-F238E27FC236}">
                <a16:creationId xmlns:a16="http://schemas.microsoft.com/office/drawing/2014/main" id="{6B1D02DC-6907-0EC7-10EF-18CC8362CBC6}"/>
              </a:ext>
            </a:extLst>
          </p:cNvPr>
          <p:cNvPicPr>
            <a:picLocks noChangeAspect="1"/>
          </p:cNvPicPr>
          <p:nvPr/>
        </p:nvPicPr>
        <p:blipFill>
          <a:blip r:embed="rId6"/>
          <a:stretch>
            <a:fillRect/>
          </a:stretch>
        </p:blipFill>
        <p:spPr>
          <a:xfrm>
            <a:off x="5429195" y="1982038"/>
            <a:ext cx="2934000" cy="1310774"/>
          </a:xfrm>
          <a:prstGeom prst="rect">
            <a:avLst/>
          </a:prstGeom>
        </p:spPr>
      </p:pic>
      <p:pic>
        <p:nvPicPr>
          <p:cNvPr id="14" name="Picture 13" descr="A screenshot of a product&#10;&#10;Description automatically generated with low confidence">
            <a:extLst>
              <a:ext uri="{FF2B5EF4-FFF2-40B4-BE49-F238E27FC236}">
                <a16:creationId xmlns:a16="http://schemas.microsoft.com/office/drawing/2014/main" id="{F0785F06-B6AA-202C-FA22-709455DF9B34}"/>
              </a:ext>
            </a:extLst>
          </p:cNvPr>
          <p:cNvPicPr>
            <a:picLocks noChangeAspect="1"/>
          </p:cNvPicPr>
          <p:nvPr/>
        </p:nvPicPr>
        <p:blipFill>
          <a:blip r:embed="rId7"/>
          <a:stretch>
            <a:fillRect/>
          </a:stretch>
        </p:blipFill>
        <p:spPr>
          <a:xfrm>
            <a:off x="5429195" y="3466258"/>
            <a:ext cx="2934000" cy="1291557"/>
          </a:xfrm>
          <a:prstGeom prst="rect">
            <a:avLst/>
          </a:prstGeom>
        </p:spPr>
      </p:pic>
      <p:sp>
        <p:nvSpPr>
          <p:cNvPr id="17" name="Google Shape;494;p61">
            <a:extLst>
              <a:ext uri="{FF2B5EF4-FFF2-40B4-BE49-F238E27FC236}">
                <a16:creationId xmlns:a16="http://schemas.microsoft.com/office/drawing/2014/main" id="{FAB60242-88E1-22C0-54A3-9FF149FEB049}"/>
              </a:ext>
            </a:extLst>
          </p:cNvPr>
          <p:cNvSpPr txBox="1">
            <a:spLocks/>
          </p:cNvSpPr>
          <p:nvPr/>
        </p:nvSpPr>
        <p:spPr>
          <a:xfrm rot="16200000">
            <a:off x="438807" y="2006161"/>
            <a:ext cx="343067"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IN" sz="1200" dirty="0">
                <a:solidFill>
                  <a:srgbClr val="C00000"/>
                </a:solidFill>
              </a:rPr>
              <a:t>AI</a:t>
            </a:r>
          </a:p>
        </p:txBody>
      </p:sp>
      <p:sp>
        <p:nvSpPr>
          <p:cNvPr id="18" name="Google Shape;494;p61">
            <a:extLst>
              <a:ext uri="{FF2B5EF4-FFF2-40B4-BE49-F238E27FC236}">
                <a16:creationId xmlns:a16="http://schemas.microsoft.com/office/drawing/2014/main" id="{2D7397EA-8BF8-0727-2B07-984B5B7C348F}"/>
              </a:ext>
            </a:extLst>
          </p:cNvPr>
          <p:cNvSpPr txBox="1">
            <a:spLocks/>
          </p:cNvSpPr>
          <p:nvPr/>
        </p:nvSpPr>
        <p:spPr>
          <a:xfrm rot="16200000">
            <a:off x="77319" y="3676640"/>
            <a:ext cx="1066043"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IN" sz="1200" dirty="0">
                <a:solidFill>
                  <a:srgbClr val="C00000"/>
                </a:solidFill>
              </a:rPr>
              <a:t>ELON MUSK</a:t>
            </a:r>
          </a:p>
        </p:txBody>
      </p:sp>
      <p:sp>
        <p:nvSpPr>
          <p:cNvPr id="19" name="Google Shape;494;p61">
            <a:extLst>
              <a:ext uri="{FF2B5EF4-FFF2-40B4-BE49-F238E27FC236}">
                <a16:creationId xmlns:a16="http://schemas.microsoft.com/office/drawing/2014/main" id="{47027B4A-A34F-A12F-82AE-E5DBB7D8F482}"/>
              </a:ext>
            </a:extLst>
          </p:cNvPr>
          <p:cNvSpPr txBox="1">
            <a:spLocks/>
          </p:cNvSpPr>
          <p:nvPr/>
        </p:nvSpPr>
        <p:spPr>
          <a:xfrm rot="16200000">
            <a:off x="4667078" y="1070577"/>
            <a:ext cx="1183305"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IN" sz="1200" dirty="0">
                <a:solidFill>
                  <a:srgbClr val="C00000"/>
                </a:solidFill>
              </a:rPr>
              <a:t>HEALTHCARE</a:t>
            </a:r>
          </a:p>
        </p:txBody>
      </p:sp>
      <p:sp>
        <p:nvSpPr>
          <p:cNvPr id="20" name="Google Shape;494;p61">
            <a:extLst>
              <a:ext uri="{FF2B5EF4-FFF2-40B4-BE49-F238E27FC236}">
                <a16:creationId xmlns:a16="http://schemas.microsoft.com/office/drawing/2014/main" id="{6FC01601-ACA2-6658-44CF-E1B76F00963E}"/>
              </a:ext>
            </a:extLst>
          </p:cNvPr>
          <p:cNvSpPr txBox="1">
            <a:spLocks/>
          </p:cNvSpPr>
          <p:nvPr/>
        </p:nvSpPr>
        <p:spPr>
          <a:xfrm rot="16200000">
            <a:off x="4539961" y="2466960"/>
            <a:ext cx="1437540"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IN" sz="1200" dirty="0">
                <a:solidFill>
                  <a:srgbClr val="C00000"/>
                </a:solidFill>
              </a:rPr>
              <a:t>SUSTAINABILITY</a:t>
            </a:r>
          </a:p>
        </p:txBody>
      </p:sp>
      <p:sp>
        <p:nvSpPr>
          <p:cNvPr id="21" name="Google Shape;494;p61">
            <a:extLst>
              <a:ext uri="{FF2B5EF4-FFF2-40B4-BE49-F238E27FC236}">
                <a16:creationId xmlns:a16="http://schemas.microsoft.com/office/drawing/2014/main" id="{58F74495-D464-590E-E275-E3936D44BD2A}"/>
              </a:ext>
            </a:extLst>
          </p:cNvPr>
          <p:cNvSpPr txBox="1">
            <a:spLocks/>
          </p:cNvSpPr>
          <p:nvPr/>
        </p:nvSpPr>
        <p:spPr>
          <a:xfrm rot="16200000">
            <a:off x="4667077" y="3941571"/>
            <a:ext cx="1183305" cy="34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IN" sz="1200" dirty="0">
                <a:solidFill>
                  <a:srgbClr val="C00000"/>
                </a:solidFill>
              </a:rPr>
              <a:t>WORLD NEWS</a:t>
            </a:r>
          </a:p>
        </p:txBody>
      </p:sp>
    </p:spTree>
    <p:extLst>
      <p:ext uri="{BB962C8B-B14F-4D97-AF65-F5344CB8AC3E}">
        <p14:creationId xmlns:p14="http://schemas.microsoft.com/office/powerpoint/2010/main" val="140223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 name="Google Shape;488;p60">
            <a:extLst>
              <a:ext uri="{FF2B5EF4-FFF2-40B4-BE49-F238E27FC236}">
                <a16:creationId xmlns:a16="http://schemas.microsoft.com/office/drawing/2014/main" id="{FD7B73A6-C491-5C28-8483-9689DD279DE2}"/>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Executive Summary</a:t>
            </a:r>
            <a:endParaRPr dirty="0"/>
          </a:p>
        </p:txBody>
      </p:sp>
      <p:sp>
        <p:nvSpPr>
          <p:cNvPr id="6" name="Round Diagonal Corner of Rectangle 5">
            <a:extLst>
              <a:ext uri="{FF2B5EF4-FFF2-40B4-BE49-F238E27FC236}">
                <a16:creationId xmlns:a16="http://schemas.microsoft.com/office/drawing/2014/main" id="{E46BB442-ED1E-EECE-D6B1-FE6F66AF7F6C}"/>
              </a:ext>
            </a:extLst>
          </p:cNvPr>
          <p:cNvSpPr/>
          <p:nvPr/>
        </p:nvSpPr>
        <p:spPr>
          <a:xfrm>
            <a:off x="616121" y="1462202"/>
            <a:ext cx="1591200" cy="485522"/>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00" dirty="0">
                <a:solidFill>
                  <a:schemeClr val="accent1">
                    <a:lumMod val="75000"/>
                  </a:schemeClr>
                </a:solidFill>
                <a:latin typeface="Vidaloka"/>
                <a:sym typeface="Vidaloka"/>
              </a:rPr>
              <a:t>MISSION</a:t>
            </a:r>
          </a:p>
        </p:txBody>
      </p:sp>
      <p:sp>
        <p:nvSpPr>
          <p:cNvPr id="7" name="Round Diagonal Corner of Rectangle 6">
            <a:extLst>
              <a:ext uri="{FF2B5EF4-FFF2-40B4-BE49-F238E27FC236}">
                <a16:creationId xmlns:a16="http://schemas.microsoft.com/office/drawing/2014/main" id="{2E1B8E22-9140-9A88-AAB4-E44298D841F0}"/>
              </a:ext>
            </a:extLst>
          </p:cNvPr>
          <p:cNvSpPr/>
          <p:nvPr/>
        </p:nvSpPr>
        <p:spPr>
          <a:xfrm>
            <a:off x="616121" y="2328989"/>
            <a:ext cx="1591200" cy="485522"/>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00" dirty="0">
                <a:solidFill>
                  <a:schemeClr val="accent1">
                    <a:lumMod val="75000"/>
                  </a:schemeClr>
                </a:solidFill>
                <a:latin typeface="Vidaloka"/>
                <a:sym typeface="Vidaloka"/>
              </a:rPr>
              <a:t>DRIVERS</a:t>
            </a:r>
          </a:p>
        </p:txBody>
      </p:sp>
      <p:sp>
        <p:nvSpPr>
          <p:cNvPr id="8" name="TextBox 7">
            <a:extLst>
              <a:ext uri="{FF2B5EF4-FFF2-40B4-BE49-F238E27FC236}">
                <a16:creationId xmlns:a16="http://schemas.microsoft.com/office/drawing/2014/main" id="{77016D14-A00F-81D7-DE07-A0FEA30CA91A}"/>
              </a:ext>
            </a:extLst>
          </p:cNvPr>
          <p:cNvSpPr txBox="1"/>
          <p:nvPr/>
        </p:nvSpPr>
        <p:spPr>
          <a:xfrm>
            <a:off x="2544251" y="1381797"/>
            <a:ext cx="6106136" cy="646331"/>
          </a:xfrm>
          <a:prstGeom prst="rect">
            <a:avLst/>
          </a:prstGeom>
          <a:noFill/>
        </p:spPr>
        <p:txBody>
          <a:bodyPr wrap="square" rtlCol="0">
            <a:spAutoFit/>
          </a:bodyPr>
          <a:lstStyle/>
          <a:p>
            <a:r>
              <a:rPr lang="en-IN" sz="1200" dirty="0">
                <a:solidFill>
                  <a:schemeClr val="dk1"/>
                </a:solidFill>
                <a:latin typeface="Montserrat"/>
              </a:rPr>
              <a:t>To analyse trends in technology news articles by best leveraging NLP techniques in order to identify the potential of AI and drive a paradigm shift to promote adoption of novel technologies like AI and automation</a:t>
            </a:r>
          </a:p>
        </p:txBody>
      </p:sp>
      <p:sp>
        <p:nvSpPr>
          <p:cNvPr id="9" name="TextBox 8">
            <a:extLst>
              <a:ext uri="{FF2B5EF4-FFF2-40B4-BE49-F238E27FC236}">
                <a16:creationId xmlns:a16="http://schemas.microsoft.com/office/drawing/2014/main" id="{68A7C680-599F-CA12-B342-EE1F1CF67741}"/>
              </a:ext>
            </a:extLst>
          </p:cNvPr>
          <p:cNvSpPr txBox="1"/>
          <p:nvPr/>
        </p:nvSpPr>
        <p:spPr>
          <a:xfrm>
            <a:off x="2544250" y="2248584"/>
            <a:ext cx="6106136" cy="646331"/>
          </a:xfrm>
          <a:prstGeom prst="rect">
            <a:avLst/>
          </a:prstGeom>
          <a:noFill/>
        </p:spPr>
        <p:txBody>
          <a:bodyPr wrap="square" rtlCol="0">
            <a:spAutoFit/>
          </a:bodyPr>
          <a:lstStyle/>
          <a:p>
            <a:r>
              <a:rPr lang="en-IN" sz="1200" dirty="0">
                <a:solidFill>
                  <a:schemeClr val="dk1"/>
                </a:solidFill>
                <a:latin typeface="Montserrat"/>
              </a:rPr>
              <a:t>Driven by the need for efficiency, innovation, and the transformative power of AI, we are dedicated to uncovering opportunities to automate tasks and enhance employee productivity</a:t>
            </a:r>
          </a:p>
        </p:txBody>
      </p:sp>
      <p:sp>
        <p:nvSpPr>
          <p:cNvPr id="11" name="TextBox 10">
            <a:extLst>
              <a:ext uri="{FF2B5EF4-FFF2-40B4-BE49-F238E27FC236}">
                <a16:creationId xmlns:a16="http://schemas.microsoft.com/office/drawing/2014/main" id="{C24FDF21-B459-F5A6-DD15-A6B36BBFB959}"/>
              </a:ext>
            </a:extLst>
          </p:cNvPr>
          <p:cNvSpPr txBox="1"/>
          <p:nvPr/>
        </p:nvSpPr>
        <p:spPr>
          <a:xfrm>
            <a:off x="2544249" y="3195800"/>
            <a:ext cx="6106136" cy="461665"/>
          </a:xfrm>
          <a:prstGeom prst="rect">
            <a:avLst/>
          </a:prstGeom>
          <a:noFill/>
        </p:spPr>
        <p:txBody>
          <a:bodyPr wrap="square" rtlCol="0">
            <a:spAutoFit/>
          </a:bodyPr>
          <a:lstStyle/>
          <a:p>
            <a:r>
              <a:rPr lang="en-IN" sz="1200" dirty="0">
                <a:solidFill>
                  <a:schemeClr val="dk1"/>
                </a:solidFill>
                <a:latin typeface="Montserrat"/>
              </a:rPr>
              <a:t>Ensuring ethical and responsible AI adoption, and staying at the forefront of evolving AI technologies and algorithms</a:t>
            </a:r>
          </a:p>
        </p:txBody>
      </p:sp>
      <p:sp>
        <p:nvSpPr>
          <p:cNvPr id="12" name="Round Diagonal Corner of Rectangle 11">
            <a:extLst>
              <a:ext uri="{FF2B5EF4-FFF2-40B4-BE49-F238E27FC236}">
                <a16:creationId xmlns:a16="http://schemas.microsoft.com/office/drawing/2014/main" id="{E75B9847-6CC8-3D4D-ACD3-F08F1503CB62}"/>
              </a:ext>
            </a:extLst>
          </p:cNvPr>
          <p:cNvSpPr/>
          <p:nvPr/>
        </p:nvSpPr>
        <p:spPr>
          <a:xfrm>
            <a:off x="595460" y="3195777"/>
            <a:ext cx="1586037" cy="485522"/>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00" dirty="0">
                <a:solidFill>
                  <a:schemeClr val="accent1">
                    <a:lumMod val="75000"/>
                  </a:schemeClr>
                </a:solidFill>
                <a:latin typeface="Vidaloka"/>
                <a:sym typeface="Vidaloka"/>
              </a:rPr>
              <a:t>CHALLENGES</a:t>
            </a:r>
          </a:p>
        </p:txBody>
      </p:sp>
      <p:sp>
        <p:nvSpPr>
          <p:cNvPr id="31" name="Rectangle 30">
            <a:extLst>
              <a:ext uri="{FF2B5EF4-FFF2-40B4-BE49-F238E27FC236}">
                <a16:creationId xmlns:a16="http://schemas.microsoft.com/office/drawing/2014/main" id="{C966FA04-B4B2-DF5C-5D0B-F97BD6CDFBBD}"/>
              </a:ext>
            </a:extLst>
          </p:cNvPr>
          <p:cNvSpPr/>
          <p:nvPr/>
        </p:nvSpPr>
        <p:spPr>
          <a:xfrm>
            <a:off x="-89012" y="3964968"/>
            <a:ext cx="9305840" cy="898345"/>
          </a:xfrm>
          <a:prstGeom prst="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2" name="Google Shape;1375;p107">
            <a:extLst>
              <a:ext uri="{FF2B5EF4-FFF2-40B4-BE49-F238E27FC236}">
                <a16:creationId xmlns:a16="http://schemas.microsoft.com/office/drawing/2014/main" id="{22054EE3-D62C-AD2D-F16A-B08A5E3BE1B2}"/>
              </a:ext>
            </a:extLst>
          </p:cNvPr>
          <p:cNvSpPr txBox="1"/>
          <p:nvPr/>
        </p:nvSpPr>
        <p:spPr>
          <a:xfrm>
            <a:off x="-81790" y="4123107"/>
            <a:ext cx="1590029" cy="57051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lumMod val="75000"/>
                  </a:schemeClr>
                </a:solidFill>
                <a:latin typeface="Vidaloka"/>
                <a:ea typeface="+mn-ea"/>
                <a:cs typeface="+mn-cs"/>
                <a:sym typeface="Vidaloka"/>
              </a:rPr>
              <a:t>Outcomes</a:t>
            </a:r>
            <a:endParaRPr sz="1700" dirty="0">
              <a:solidFill>
                <a:schemeClr val="accent1">
                  <a:lumMod val="75000"/>
                </a:schemeClr>
              </a:solidFill>
              <a:latin typeface="Vidaloka"/>
              <a:ea typeface="+mn-ea"/>
              <a:cs typeface="+mn-cs"/>
              <a:sym typeface="Vidaloka"/>
            </a:endParaRPr>
          </a:p>
        </p:txBody>
      </p:sp>
      <p:sp>
        <p:nvSpPr>
          <p:cNvPr id="33" name="Google Shape;1375;p107">
            <a:extLst>
              <a:ext uri="{FF2B5EF4-FFF2-40B4-BE49-F238E27FC236}">
                <a16:creationId xmlns:a16="http://schemas.microsoft.com/office/drawing/2014/main" id="{3C145070-C363-2B99-1920-E5B4B27B3AC9}"/>
              </a:ext>
            </a:extLst>
          </p:cNvPr>
          <p:cNvSpPr txBox="1"/>
          <p:nvPr/>
        </p:nvSpPr>
        <p:spPr>
          <a:xfrm>
            <a:off x="1448474" y="4045243"/>
            <a:ext cx="7566054" cy="731321"/>
          </a:xfrm>
          <a:prstGeom prst="rect">
            <a:avLst/>
          </a:prstGeom>
          <a:noFill/>
          <a:ln>
            <a:noFill/>
          </a:ln>
        </p:spPr>
        <p:txBody>
          <a:bodyPr spcFirstLastPara="1" wrap="square" lIns="91425" tIns="91425" rIns="91425" bIns="91425" anchor="ctr" anchorCtr="0">
            <a:noAutofit/>
          </a:bodyPr>
          <a:lstStyle/>
          <a:p>
            <a:pPr algn="ctr"/>
            <a:r>
              <a:rPr lang="en-US" sz="1100" dirty="0">
                <a:solidFill>
                  <a:schemeClr val="dk1"/>
                </a:solidFill>
                <a:latin typeface="Montserrat"/>
              </a:rPr>
              <a:t>Identified areas where task automation can be employed to enhance employee productivity,  through the adoption of AI technologies while considering the negative sentiments associated with AI, such as privacy concerns, ethical considerations, cybersecurity, and environmental impact</a:t>
            </a:r>
            <a:endParaRPr sz="1100" dirty="0">
              <a:solidFill>
                <a:schemeClr val="accent2"/>
              </a:solidFill>
              <a:latin typeface="Vidaloka"/>
              <a:ea typeface="Vidaloka"/>
              <a:cs typeface="Vidaloka"/>
              <a:sym typeface="Vidaloka"/>
            </a:endParaRPr>
          </a:p>
        </p:txBody>
      </p:sp>
    </p:spTree>
    <p:extLst>
      <p:ext uri="{BB962C8B-B14F-4D97-AF65-F5344CB8AC3E}">
        <p14:creationId xmlns:p14="http://schemas.microsoft.com/office/powerpoint/2010/main" val="225229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Process Flow</a:t>
            </a:r>
            <a:endParaRPr dirty="0"/>
          </a:p>
        </p:txBody>
      </p:sp>
      <p:sp>
        <p:nvSpPr>
          <p:cNvPr id="2" name="Rectangle 1">
            <a:extLst>
              <a:ext uri="{FF2B5EF4-FFF2-40B4-BE49-F238E27FC236}">
                <a16:creationId xmlns:a16="http://schemas.microsoft.com/office/drawing/2014/main" id="{9CDC15E7-589A-6741-61B6-58DA3AA585BD}"/>
              </a:ext>
            </a:extLst>
          </p:cNvPr>
          <p:cNvSpPr/>
          <p:nvPr/>
        </p:nvSpPr>
        <p:spPr>
          <a:xfrm>
            <a:off x="2246086" y="1076550"/>
            <a:ext cx="4651761" cy="688455"/>
          </a:xfrm>
          <a:prstGeom prst="rect">
            <a:avLst/>
          </a:prstGeom>
          <a:solidFill>
            <a:schemeClr val="accent5">
              <a:alpha val="8972"/>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 sz="1600" b="1" dirty="0">
                <a:solidFill>
                  <a:schemeClr val="accent2"/>
                </a:solidFill>
                <a:latin typeface="Vidaloka"/>
                <a:ea typeface="Vidaloka"/>
                <a:cs typeface="Vidaloka"/>
                <a:sym typeface="Vidaloka"/>
              </a:rPr>
              <a:t>Data Cleaning</a:t>
            </a:r>
            <a:endParaRPr lang="en" b="1" dirty="0">
              <a:solidFill>
                <a:schemeClr val="accent2"/>
              </a:solidFill>
              <a:latin typeface="Vidaloka"/>
              <a:ea typeface="Vidaloka"/>
              <a:cs typeface="Vidaloka"/>
              <a:sym typeface="Vidaloka"/>
            </a:endParaRPr>
          </a:p>
          <a:p>
            <a:pPr algn="ctr"/>
            <a:r>
              <a:rPr lang="en" sz="1200" dirty="0">
                <a:solidFill>
                  <a:schemeClr val="bg1">
                    <a:lumMod val="50000"/>
                  </a:schemeClr>
                </a:solidFill>
                <a:latin typeface="Vidaloka"/>
                <a:sym typeface="Vidaloka"/>
              </a:rPr>
              <a:t>De-duplication using </a:t>
            </a:r>
            <a:r>
              <a:rPr lang="en" sz="1200" b="1" dirty="0">
                <a:solidFill>
                  <a:srgbClr val="22473F"/>
                </a:solidFill>
                <a:latin typeface="Vidaloka"/>
                <a:sym typeface="Vidaloka"/>
              </a:rPr>
              <a:t>Yelp trained SVM sentiment model</a:t>
            </a:r>
            <a:endParaRPr lang="en-US" sz="1200" b="1" dirty="0">
              <a:solidFill>
                <a:srgbClr val="22473F"/>
              </a:solidFill>
            </a:endParaRPr>
          </a:p>
        </p:txBody>
      </p:sp>
      <p:sp>
        <p:nvSpPr>
          <p:cNvPr id="3" name="Chevron 2">
            <a:extLst>
              <a:ext uri="{FF2B5EF4-FFF2-40B4-BE49-F238E27FC236}">
                <a16:creationId xmlns:a16="http://schemas.microsoft.com/office/drawing/2014/main" id="{8540B2ED-C8EC-5541-0FA4-7A1C1509FBA2}"/>
              </a:ext>
            </a:extLst>
          </p:cNvPr>
          <p:cNvSpPr/>
          <p:nvPr/>
        </p:nvSpPr>
        <p:spPr>
          <a:xfrm rot="5400000">
            <a:off x="4476283" y="1783432"/>
            <a:ext cx="191371" cy="276472"/>
          </a:xfrm>
          <a:prstGeom prst="chevron">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4" name="Rectangle 3">
            <a:extLst>
              <a:ext uri="{FF2B5EF4-FFF2-40B4-BE49-F238E27FC236}">
                <a16:creationId xmlns:a16="http://schemas.microsoft.com/office/drawing/2014/main" id="{77A24F6C-1A16-0815-B9E7-6E8571D63D7A}"/>
              </a:ext>
            </a:extLst>
          </p:cNvPr>
          <p:cNvSpPr/>
          <p:nvPr/>
        </p:nvSpPr>
        <p:spPr>
          <a:xfrm>
            <a:off x="914400" y="2066342"/>
            <a:ext cx="7315200" cy="857610"/>
          </a:xfrm>
          <a:prstGeom prst="rect">
            <a:avLst/>
          </a:prstGeom>
          <a:solidFill>
            <a:schemeClr val="accent5">
              <a:alpha val="8972"/>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 sz="1600" b="1" dirty="0">
                <a:solidFill>
                  <a:schemeClr val="accent2"/>
                </a:solidFill>
                <a:latin typeface="Vidaloka"/>
                <a:ea typeface="Vidaloka"/>
                <a:cs typeface="Vidaloka"/>
                <a:sym typeface="Vidaloka"/>
              </a:rPr>
              <a:t>Custom Sentiment Analysis</a:t>
            </a:r>
          </a:p>
          <a:p>
            <a:pPr algn="ctr"/>
            <a:r>
              <a:rPr lang="en" sz="1200" dirty="0">
                <a:solidFill>
                  <a:schemeClr val="bg1">
                    <a:lumMod val="50000"/>
                  </a:schemeClr>
                </a:solidFill>
                <a:latin typeface="Vidaloka"/>
                <a:sym typeface="Vidaloka"/>
              </a:rPr>
              <a:t>Using </a:t>
            </a:r>
            <a:r>
              <a:rPr lang="en-IN" sz="1200" b="1" dirty="0">
                <a:solidFill>
                  <a:srgbClr val="22473F"/>
                </a:solidFill>
                <a:latin typeface="Vidaloka"/>
                <a:sym typeface="Vidaloka"/>
              </a:rPr>
              <a:t>twitter-</a:t>
            </a:r>
            <a:r>
              <a:rPr lang="en-IN" sz="1200" b="1" dirty="0" err="1">
                <a:solidFill>
                  <a:srgbClr val="22473F"/>
                </a:solidFill>
                <a:latin typeface="Vidaloka"/>
                <a:sym typeface="Vidaloka"/>
              </a:rPr>
              <a:t>roberta</a:t>
            </a:r>
            <a:r>
              <a:rPr lang="en-IN" sz="1200" b="1" dirty="0">
                <a:solidFill>
                  <a:srgbClr val="22473F"/>
                </a:solidFill>
                <a:latin typeface="Vidaloka"/>
                <a:sym typeface="Vidaloka"/>
              </a:rPr>
              <a:t>-base-sentiment</a:t>
            </a:r>
            <a:r>
              <a:rPr lang="en-IN" sz="1200" dirty="0">
                <a:solidFill>
                  <a:schemeClr val="bg1">
                    <a:lumMod val="50000"/>
                  </a:schemeClr>
                </a:solidFill>
                <a:latin typeface="Vidaloka"/>
                <a:sym typeface="Vidaloka"/>
              </a:rPr>
              <a:t> and </a:t>
            </a:r>
            <a:r>
              <a:rPr lang="en-IN" sz="1200" b="1" dirty="0" err="1">
                <a:solidFill>
                  <a:srgbClr val="22473F"/>
                </a:solidFill>
                <a:latin typeface="Vidaloka"/>
                <a:sym typeface="Vidaloka"/>
              </a:rPr>
              <a:t>distilroberta</a:t>
            </a:r>
            <a:r>
              <a:rPr lang="en-IN" sz="1200" b="1" dirty="0">
                <a:solidFill>
                  <a:srgbClr val="22473F"/>
                </a:solidFill>
                <a:latin typeface="Vidaloka"/>
                <a:sym typeface="Vidaloka"/>
              </a:rPr>
              <a:t>-finetuned-financial-news-sentiment-analysis</a:t>
            </a:r>
          </a:p>
          <a:p>
            <a:pPr algn="ctr"/>
            <a:r>
              <a:rPr lang="en-IN" sz="1200" dirty="0">
                <a:solidFill>
                  <a:schemeClr val="bg1">
                    <a:lumMod val="50000"/>
                  </a:schemeClr>
                </a:solidFill>
                <a:latin typeface="Vidaloka"/>
                <a:sym typeface="Vidaloka"/>
              </a:rPr>
              <a:t>with custom thresholds for Positive, Negative and Neutral sentiments</a:t>
            </a:r>
            <a:endParaRPr lang="en-US" sz="1200" dirty="0">
              <a:solidFill>
                <a:schemeClr val="bg1">
                  <a:lumMod val="50000"/>
                </a:schemeClr>
              </a:solidFill>
            </a:endParaRPr>
          </a:p>
        </p:txBody>
      </p:sp>
      <p:sp>
        <p:nvSpPr>
          <p:cNvPr id="5" name="Chevron 4">
            <a:extLst>
              <a:ext uri="{FF2B5EF4-FFF2-40B4-BE49-F238E27FC236}">
                <a16:creationId xmlns:a16="http://schemas.microsoft.com/office/drawing/2014/main" id="{83D012B6-3973-3FD3-914B-880918BD4616}"/>
              </a:ext>
            </a:extLst>
          </p:cNvPr>
          <p:cNvSpPr/>
          <p:nvPr/>
        </p:nvSpPr>
        <p:spPr>
          <a:xfrm rot="5400000">
            <a:off x="4476287" y="2923433"/>
            <a:ext cx="191371" cy="276472"/>
          </a:xfrm>
          <a:prstGeom prst="chevron">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35AE843B-5E4C-5130-27DA-12DF09492811}"/>
              </a:ext>
            </a:extLst>
          </p:cNvPr>
          <p:cNvSpPr/>
          <p:nvPr/>
        </p:nvSpPr>
        <p:spPr>
          <a:xfrm>
            <a:off x="1565592" y="3193634"/>
            <a:ext cx="6012746" cy="652760"/>
          </a:xfrm>
          <a:prstGeom prst="rect">
            <a:avLst/>
          </a:prstGeom>
          <a:solidFill>
            <a:schemeClr val="accent5">
              <a:alpha val="8972"/>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 sz="1600" b="1" dirty="0">
                <a:solidFill>
                  <a:schemeClr val="accent2"/>
                </a:solidFill>
                <a:latin typeface="Vidaloka"/>
                <a:ea typeface="Vidaloka"/>
                <a:cs typeface="Vidaloka"/>
                <a:sym typeface="Vidaloka"/>
              </a:rPr>
              <a:t>Topic Modelling &amp; NER</a:t>
            </a:r>
          </a:p>
          <a:p>
            <a:pPr algn="ctr"/>
            <a:r>
              <a:rPr lang="en" sz="1200" dirty="0">
                <a:solidFill>
                  <a:schemeClr val="bg1">
                    <a:lumMod val="50000"/>
                  </a:schemeClr>
                </a:solidFill>
                <a:latin typeface="Vidaloka"/>
                <a:sym typeface="Vidaloka"/>
              </a:rPr>
              <a:t>Identified major topics in Positive and Negative classes using </a:t>
            </a:r>
            <a:r>
              <a:rPr lang="en" sz="1200" b="1" dirty="0">
                <a:solidFill>
                  <a:srgbClr val="22473F"/>
                </a:solidFill>
                <a:latin typeface="Vidaloka"/>
                <a:sym typeface="Vidaloka"/>
              </a:rPr>
              <a:t>BERTopic</a:t>
            </a:r>
            <a:r>
              <a:rPr lang="en" sz="1200" dirty="0">
                <a:solidFill>
                  <a:schemeClr val="bg1">
                    <a:lumMod val="50000"/>
                  </a:schemeClr>
                </a:solidFill>
                <a:latin typeface="Vidaloka"/>
                <a:sym typeface="Vidaloka"/>
              </a:rPr>
              <a:t> and analyzed top entities using</a:t>
            </a:r>
            <a:r>
              <a:rPr lang="en" sz="1200" b="1" dirty="0">
                <a:solidFill>
                  <a:srgbClr val="22473F"/>
                </a:solidFill>
                <a:latin typeface="Vidaloka"/>
                <a:sym typeface="Vidaloka"/>
              </a:rPr>
              <a:t> </a:t>
            </a:r>
            <a:r>
              <a:rPr lang="en" sz="1200" b="1" dirty="0" err="1">
                <a:solidFill>
                  <a:srgbClr val="22473F"/>
                </a:solidFill>
                <a:latin typeface="Vidaloka"/>
                <a:sym typeface="Vidaloka"/>
              </a:rPr>
              <a:t>ktrain</a:t>
            </a:r>
            <a:r>
              <a:rPr lang="en" sz="1200" b="1" dirty="0">
                <a:solidFill>
                  <a:srgbClr val="22473F"/>
                </a:solidFill>
                <a:latin typeface="Vidaloka"/>
                <a:sym typeface="Vidaloka"/>
              </a:rPr>
              <a:t> </a:t>
            </a:r>
            <a:r>
              <a:rPr lang="en" sz="1200" dirty="0">
                <a:solidFill>
                  <a:schemeClr val="bg1">
                    <a:lumMod val="50000"/>
                  </a:schemeClr>
                </a:solidFill>
                <a:latin typeface="Vidaloka"/>
                <a:sym typeface="Vidaloka"/>
              </a:rPr>
              <a:t>text </a:t>
            </a:r>
            <a:r>
              <a:rPr lang="en" sz="1200" dirty="0" err="1">
                <a:solidFill>
                  <a:schemeClr val="bg1">
                    <a:lumMod val="50000"/>
                  </a:schemeClr>
                </a:solidFill>
                <a:latin typeface="Vidaloka"/>
                <a:sym typeface="Vidaloka"/>
              </a:rPr>
              <a:t>summari</a:t>
            </a:r>
            <a:r>
              <a:rPr lang="en-IN" sz="1200" dirty="0">
                <a:solidFill>
                  <a:schemeClr val="bg1">
                    <a:lumMod val="50000"/>
                  </a:schemeClr>
                </a:solidFill>
                <a:latin typeface="Vidaloka"/>
                <a:sym typeface="Vidaloka"/>
              </a:rPr>
              <a:t>z</a:t>
            </a:r>
            <a:r>
              <a:rPr lang="en" sz="1200" dirty="0" err="1">
                <a:solidFill>
                  <a:schemeClr val="bg1">
                    <a:lumMod val="50000"/>
                  </a:schemeClr>
                </a:solidFill>
                <a:latin typeface="Vidaloka"/>
                <a:sym typeface="Vidaloka"/>
              </a:rPr>
              <a:t>ation</a:t>
            </a:r>
            <a:r>
              <a:rPr lang="en" sz="1200" dirty="0">
                <a:solidFill>
                  <a:schemeClr val="bg1">
                    <a:lumMod val="50000"/>
                  </a:schemeClr>
                </a:solidFill>
                <a:latin typeface="Vidaloka"/>
                <a:sym typeface="Vidaloka"/>
              </a:rPr>
              <a:t> with </a:t>
            </a:r>
            <a:r>
              <a:rPr lang="en" sz="1200" b="1" dirty="0">
                <a:solidFill>
                  <a:srgbClr val="22473F"/>
                </a:solidFill>
                <a:latin typeface="Vidaloka"/>
                <a:sym typeface="Vidaloka"/>
              </a:rPr>
              <a:t>pretrained BART</a:t>
            </a:r>
            <a:endParaRPr lang="en-US" sz="1200" b="1" dirty="0">
              <a:solidFill>
                <a:srgbClr val="22473F"/>
              </a:solidFill>
            </a:endParaRPr>
          </a:p>
        </p:txBody>
      </p:sp>
      <p:sp>
        <p:nvSpPr>
          <p:cNvPr id="7" name="Rectangle 6">
            <a:extLst>
              <a:ext uri="{FF2B5EF4-FFF2-40B4-BE49-F238E27FC236}">
                <a16:creationId xmlns:a16="http://schemas.microsoft.com/office/drawing/2014/main" id="{21ADEFF5-290D-8688-6B3C-8F8F0793BAF5}"/>
              </a:ext>
            </a:extLst>
          </p:cNvPr>
          <p:cNvSpPr/>
          <p:nvPr/>
        </p:nvSpPr>
        <p:spPr>
          <a:xfrm>
            <a:off x="2291925" y="4135150"/>
            <a:ext cx="4560079" cy="652760"/>
          </a:xfrm>
          <a:prstGeom prst="rect">
            <a:avLst/>
          </a:prstGeom>
          <a:solidFill>
            <a:schemeClr val="accent5">
              <a:alpha val="8972"/>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 sz="1600" b="1" dirty="0">
                <a:solidFill>
                  <a:schemeClr val="accent2"/>
                </a:solidFill>
                <a:latin typeface="Vidaloka"/>
                <a:ea typeface="Vidaloka"/>
                <a:cs typeface="Vidaloka"/>
                <a:sym typeface="Vidaloka"/>
              </a:rPr>
              <a:t>Targeted Sentiment Analysis</a:t>
            </a:r>
          </a:p>
          <a:p>
            <a:pPr algn="ctr"/>
            <a:r>
              <a:rPr lang="en" sz="1200" dirty="0">
                <a:solidFill>
                  <a:schemeClr val="bg1">
                    <a:lumMod val="50000"/>
                  </a:schemeClr>
                </a:solidFill>
                <a:latin typeface="Vidaloka"/>
                <a:sym typeface="Vidaloka"/>
              </a:rPr>
              <a:t>Extracted and analyzed sentiment trends for top entities using </a:t>
            </a:r>
            <a:r>
              <a:rPr lang="en" sz="1200" b="1" dirty="0" err="1">
                <a:solidFill>
                  <a:srgbClr val="22473F"/>
                </a:solidFill>
                <a:latin typeface="Vidaloka"/>
                <a:sym typeface="Vidaloka"/>
              </a:rPr>
              <a:t>TextBlob</a:t>
            </a:r>
            <a:r>
              <a:rPr lang="en" sz="1200" dirty="0">
                <a:solidFill>
                  <a:schemeClr val="bg1">
                    <a:lumMod val="50000"/>
                  </a:schemeClr>
                </a:solidFill>
                <a:latin typeface="Vidaloka"/>
                <a:sym typeface="Vidaloka"/>
              </a:rPr>
              <a:t> assigned Polarity scores </a:t>
            </a:r>
            <a:endParaRPr lang="en-US" sz="1200" b="1" dirty="0">
              <a:solidFill>
                <a:srgbClr val="22473F"/>
              </a:solidFill>
            </a:endParaRPr>
          </a:p>
        </p:txBody>
      </p:sp>
      <p:sp>
        <p:nvSpPr>
          <p:cNvPr id="8" name="Chevron 7">
            <a:extLst>
              <a:ext uri="{FF2B5EF4-FFF2-40B4-BE49-F238E27FC236}">
                <a16:creationId xmlns:a16="http://schemas.microsoft.com/office/drawing/2014/main" id="{A4771668-D1F2-DC87-C9EF-F9B2786FEEEA}"/>
              </a:ext>
            </a:extLst>
          </p:cNvPr>
          <p:cNvSpPr/>
          <p:nvPr/>
        </p:nvSpPr>
        <p:spPr>
          <a:xfrm rot="5400000">
            <a:off x="4476283" y="3840123"/>
            <a:ext cx="191371" cy="276472"/>
          </a:xfrm>
          <a:prstGeom prst="chevron">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4707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14" name="Rectangle 13">
            <a:extLst>
              <a:ext uri="{FF2B5EF4-FFF2-40B4-BE49-F238E27FC236}">
                <a16:creationId xmlns:a16="http://schemas.microsoft.com/office/drawing/2014/main" id="{A7735885-37B1-6D33-CEFD-395C4334A375}"/>
              </a:ext>
            </a:extLst>
          </p:cNvPr>
          <p:cNvSpPr/>
          <p:nvPr/>
        </p:nvSpPr>
        <p:spPr>
          <a:xfrm>
            <a:off x="1031363" y="4066278"/>
            <a:ext cx="6847357" cy="652760"/>
          </a:xfrm>
          <a:prstGeom prst="rect">
            <a:avLst/>
          </a:prstGeom>
          <a:solidFill>
            <a:schemeClr val="accent5">
              <a:alpha val="8972"/>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nvGrpSpPr>
          <p:cNvPr id="15" name="Google Shape;955;p91">
            <a:extLst>
              <a:ext uri="{FF2B5EF4-FFF2-40B4-BE49-F238E27FC236}">
                <a16:creationId xmlns:a16="http://schemas.microsoft.com/office/drawing/2014/main" id="{76AACC88-8B7C-B2E2-F1A3-5A5D556EE889}"/>
              </a:ext>
            </a:extLst>
          </p:cNvPr>
          <p:cNvGrpSpPr/>
          <p:nvPr/>
        </p:nvGrpSpPr>
        <p:grpSpPr>
          <a:xfrm>
            <a:off x="329609" y="1134440"/>
            <a:ext cx="8357191" cy="505208"/>
            <a:chOff x="1061626" y="2700425"/>
            <a:chExt cx="5002774" cy="667500"/>
          </a:xfrm>
        </p:grpSpPr>
        <p:cxnSp>
          <p:nvCxnSpPr>
            <p:cNvPr id="16" name="Google Shape;956;p91">
              <a:extLst>
                <a:ext uri="{FF2B5EF4-FFF2-40B4-BE49-F238E27FC236}">
                  <a16:creationId xmlns:a16="http://schemas.microsoft.com/office/drawing/2014/main" id="{72A9648F-2708-3484-DC63-0F3C595BEB3B}"/>
                </a:ext>
              </a:extLst>
            </p:cNvPr>
            <p:cNvCxnSpPr>
              <a:cxnSpLocks/>
              <a:stCxn id="18" idx="3"/>
              <a:endCxn id="19" idx="1"/>
            </p:cNvCxnSpPr>
            <p:nvPr/>
          </p:nvCxnSpPr>
          <p:spPr>
            <a:xfrm>
              <a:off x="2072626" y="3034175"/>
              <a:ext cx="1006800" cy="0"/>
            </a:xfrm>
            <a:prstGeom prst="straightConnector1">
              <a:avLst/>
            </a:prstGeom>
            <a:noFill/>
            <a:ln w="28575" cap="flat" cmpd="sng">
              <a:solidFill>
                <a:schemeClr val="accent2"/>
              </a:solidFill>
              <a:prstDash val="solid"/>
              <a:round/>
              <a:headEnd type="none" w="med" len="med"/>
              <a:tailEnd type="none" w="med" len="med"/>
            </a:ln>
          </p:spPr>
        </p:cxnSp>
        <p:cxnSp>
          <p:nvCxnSpPr>
            <p:cNvPr id="17" name="Google Shape;959;p91">
              <a:extLst>
                <a:ext uri="{FF2B5EF4-FFF2-40B4-BE49-F238E27FC236}">
                  <a16:creationId xmlns:a16="http://schemas.microsoft.com/office/drawing/2014/main" id="{BB015930-E474-3876-A027-8AA334CD1614}"/>
                </a:ext>
              </a:extLst>
            </p:cNvPr>
            <p:cNvCxnSpPr>
              <a:cxnSpLocks/>
              <a:stCxn id="19" idx="3"/>
              <a:endCxn id="20" idx="1"/>
            </p:cNvCxnSpPr>
            <p:nvPr/>
          </p:nvCxnSpPr>
          <p:spPr>
            <a:xfrm>
              <a:off x="4061175" y="3034175"/>
              <a:ext cx="1021500" cy="0"/>
            </a:xfrm>
            <a:prstGeom prst="straightConnector1">
              <a:avLst/>
            </a:prstGeom>
            <a:noFill/>
            <a:ln w="28575" cap="flat" cmpd="sng">
              <a:solidFill>
                <a:schemeClr val="accent2"/>
              </a:solidFill>
              <a:prstDash val="solid"/>
              <a:round/>
              <a:headEnd type="none" w="med" len="med"/>
              <a:tailEnd type="none" w="med" len="med"/>
            </a:ln>
          </p:spPr>
        </p:cxnSp>
        <p:sp>
          <p:nvSpPr>
            <p:cNvPr id="18" name="Google Shape;957;p91">
              <a:extLst>
                <a:ext uri="{FF2B5EF4-FFF2-40B4-BE49-F238E27FC236}">
                  <a16:creationId xmlns:a16="http://schemas.microsoft.com/office/drawing/2014/main" id="{8CF16FCA-A586-98FA-5CE6-5C88CD8D4C7D}"/>
                </a:ext>
              </a:extLst>
            </p:cNvPr>
            <p:cNvSpPr txBox="1"/>
            <p:nvPr/>
          </p:nvSpPr>
          <p:spPr>
            <a:xfrm>
              <a:off x="1061626" y="270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Vidaloka"/>
                  <a:ea typeface="Vidaloka"/>
                  <a:cs typeface="Vidaloka"/>
                  <a:sym typeface="Vidaloka"/>
                </a:rPr>
                <a:t>01</a:t>
              </a:r>
              <a:endParaRPr sz="2000" dirty="0">
                <a:solidFill>
                  <a:schemeClr val="accent1"/>
                </a:solidFill>
                <a:latin typeface="Vidaloka"/>
                <a:ea typeface="Vidaloka"/>
                <a:cs typeface="Vidaloka"/>
                <a:sym typeface="Vidaloka"/>
              </a:endParaRPr>
            </a:p>
          </p:txBody>
        </p:sp>
        <p:sp>
          <p:nvSpPr>
            <p:cNvPr id="19" name="Google Shape;958;p91">
              <a:extLst>
                <a:ext uri="{FF2B5EF4-FFF2-40B4-BE49-F238E27FC236}">
                  <a16:creationId xmlns:a16="http://schemas.microsoft.com/office/drawing/2014/main" id="{129C94BC-DB5C-A89F-B645-EE3A0AD6190D}"/>
                </a:ext>
              </a:extLst>
            </p:cNvPr>
            <p:cNvSpPr txBox="1"/>
            <p:nvPr/>
          </p:nvSpPr>
          <p:spPr>
            <a:xfrm>
              <a:off x="3079575" y="2700425"/>
              <a:ext cx="9816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Vidaloka"/>
                  <a:ea typeface="Vidaloka"/>
                  <a:cs typeface="Vidaloka"/>
                  <a:sym typeface="Vidaloka"/>
                </a:rPr>
                <a:t>02</a:t>
              </a:r>
              <a:endParaRPr sz="2000" dirty="0">
                <a:solidFill>
                  <a:schemeClr val="accent1"/>
                </a:solidFill>
                <a:latin typeface="Vidaloka"/>
                <a:ea typeface="Vidaloka"/>
                <a:cs typeface="Vidaloka"/>
                <a:sym typeface="Vidaloka"/>
              </a:endParaRPr>
            </a:p>
          </p:txBody>
        </p:sp>
        <p:sp>
          <p:nvSpPr>
            <p:cNvPr id="20" name="Google Shape;960;p91">
              <a:extLst>
                <a:ext uri="{FF2B5EF4-FFF2-40B4-BE49-F238E27FC236}">
                  <a16:creationId xmlns:a16="http://schemas.microsoft.com/office/drawing/2014/main" id="{6AD5648A-EBE5-0063-5C71-9550C39C7338}"/>
                </a:ext>
              </a:extLst>
            </p:cNvPr>
            <p:cNvSpPr txBox="1"/>
            <p:nvPr/>
          </p:nvSpPr>
          <p:spPr>
            <a:xfrm>
              <a:off x="5082800" y="2700425"/>
              <a:ext cx="9816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Vidaloka"/>
                  <a:ea typeface="Vidaloka"/>
                  <a:cs typeface="Vidaloka"/>
                  <a:sym typeface="Vidaloka"/>
                </a:rPr>
                <a:t>03</a:t>
              </a:r>
              <a:endParaRPr sz="2000" dirty="0">
                <a:solidFill>
                  <a:schemeClr val="accent1"/>
                </a:solidFill>
                <a:latin typeface="Vidaloka"/>
                <a:ea typeface="Vidaloka"/>
                <a:cs typeface="Vidaloka"/>
                <a:sym typeface="Vidaloka"/>
              </a:endParaRPr>
            </a:p>
          </p:txBody>
        </p:sp>
      </p:grpSp>
      <p:sp>
        <p:nvSpPr>
          <p:cNvPr id="21" name="Google Shape;963;p91">
            <a:extLst>
              <a:ext uri="{FF2B5EF4-FFF2-40B4-BE49-F238E27FC236}">
                <a16:creationId xmlns:a16="http://schemas.microsoft.com/office/drawing/2014/main" id="{EAC338D4-DAB2-129C-3799-6A70781169FF}"/>
              </a:ext>
            </a:extLst>
          </p:cNvPr>
          <p:cNvSpPr txBox="1"/>
          <p:nvPr/>
        </p:nvSpPr>
        <p:spPr>
          <a:xfrm>
            <a:off x="212354" y="1636575"/>
            <a:ext cx="1923395"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Vidaloka"/>
                <a:ea typeface="Vidaloka"/>
                <a:cs typeface="Vidaloka"/>
                <a:sym typeface="Vidaloka"/>
              </a:rPr>
              <a:t>Eliminating Noise</a:t>
            </a:r>
            <a:endParaRPr sz="1600" dirty="0">
              <a:solidFill>
                <a:schemeClr val="dk1"/>
              </a:solidFill>
              <a:latin typeface="Vidaloka"/>
              <a:ea typeface="Vidaloka"/>
              <a:cs typeface="Vidaloka"/>
              <a:sym typeface="Vidaloka"/>
            </a:endParaRPr>
          </a:p>
        </p:txBody>
      </p:sp>
      <p:sp>
        <p:nvSpPr>
          <p:cNvPr id="22" name="Google Shape;963;p91">
            <a:extLst>
              <a:ext uri="{FF2B5EF4-FFF2-40B4-BE49-F238E27FC236}">
                <a16:creationId xmlns:a16="http://schemas.microsoft.com/office/drawing/2014/main" id="{98E3F7A5-CA14-4264-66C0-6E91717DFD0D}"/>
              </a:ext>
            </a:extLst>
          </p:cNvPr>
          <p:cNvSpPr txBox="1"/>
          <p:nvPr/>
        </p:nvSpPr>
        <p:spPr>
          <a:xfrm>
            <a:off x="3261719" y="1636575"/>
            <a:ext cx="2213949"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Vidaloka"/>
                <a:ea typeface="Vidaloka"/>
                <a:cs typeface="Vidaloka"/>
                <a:sym typeface="Vidaloka"/>
              </a:rPr>
              <a:t>Text Pre-processing</a:t>
            </a:r>
            <a:endParaRPr sz="1600" dirty="0">
              <a:solidFill>
                <a:schemeClr val="dk1"/>
              </a:solidFill>
              <a:latin typeface="Vidaloka"/>
              <a:ea typeface="Vidaloka"/>
              <a:cs typeface="Vidaloka"/>
              <a:sym typeface="Vidaloka"/>
            </a:endParaRPr>
          </a:p>
        </p:txBody>
      </p:sp>
      <p:sp>
        <p:nvSpPr>
          <p:cNvPr id="23" name="Google Shape;963;p91">
            <a:extLst>
              <a:ext uri="{FF2B5EF4-FFF2-40B4-BE49-F238E27FC236}">
                <a16:creationId xmlns:a16="http://schemas.microsoft.com/office/drawing/2014/main" id="{33BA85DF-4BE9-2AF9-0064-4C53BEFE91C0}"/>
              </a:ext>
            </a:extLst>
          </p:cNvPr>
          <p:cNvSpPr txBox="1"/>
          <p:nvPr/>
        </p:nvSpPr>
        <p:spPr>
          <a:xfrm>
            <a:off x="6601638" y="1636575"/>
            <a:ext cx="2372249"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Vidaloka"/>
                <a:ea typeface="Vidaloka"/>
                <a:cs typeface="Vidaloka"/>
                <a:sym typeface="Vidaloka"/>
              </a:rPr>
              <a:t>Data Deduplication</a:t>
            </a:r>
            <a:endParaRPr sz="1600" dirty="0">
              <a:solidFill>
                <a:schemeClr val="dk1"/>
              </a:solidFill>
              <a:latin typeface="Vidaloka"/>
              <a:ea typeface="Vidaloka"/>
              <a:cs typeface="Vidaloka"/>
              <a:sym typeface="Vidaloka"/>
            </a:endParaRPr>
          </a:p>
        </p:txBody>
      </p:sp>
      <p:sp>
        <p:nvSpPr>
          <p:cNvPr id="24" name="Google Shape;954;p91">
            <a:extLst>
              <a:ext uri="{FF2B5EF4-FFF2-40B4-BE49-F238E27FC236}">
                <a16:creationId xmlns:a16="http://schemas.microsoft.com/office/drawing/2014/main" id="{C6154B41-F949-63E5-2542-2216DF74B3EE}"/>
              </a:ext>
            </a:extLst>
          </p:cNvPr>
          <p:cNvSpPr txBox="1"/>
          <p:nvPr/>
        </p:nvSpPr>
        <p:spPr>
          <a:xfrm>
            <a:off x="13572" y="1927237"/>
            <a:ext cx="2530547" cy="2011446"/>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IN" sz="1200" dirty="0">
                <a:solidFill>
                  <a:schemeClr val="dk1"/>
                </a:solidFill>
                <a:latin typeface="Montserrat"/>
                <a:ea typeface="Montserrat"/>
                <a:cs typeface="Montserrat"/>
                <a:sym typeface="Montserrat"/>
              </a:rPr>
              <a:t>Newlines, tabs, whitespaces, special characters</a:t>
            </a: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r>
              <a:rPr lang="en-IN" sz="1200" dirty="0">
                <a:solidFill>
                  <a:schemeClr val="dk1"/>
                </a:solidFill>
                <a:latin typeface="Montserrat"/>
                <a:ea typeface="Montserrat"/>
                <a:cs typeface="Montserrat"/>
                <a:sym typeface="Montserrat"/>
              </a:rPr>
              <a:t>Email addresses, URLs</a:t>
            </a: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r>
              <a:rPr lang="en-IN" sz="1200" dirty="0">
                <a:solidFill>
                  <a:schemeClr val="dk1"/>
                </a:solidFill>
                <a:latin typeface="Montserrat"/>
                <a:ea typeface="Montserrat"/>
                <a:cs typeface="Montserrat"/>
                <a:sym typeface="Montserrat"/>
              </a:rPr>
              <a:t>Exhaustive list of stopwords (english and facebook)</a:t>
            </a: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r>
              <a:rPr lang="en-IN" sz="1200" dirty="0">
                <a:solidFill>
                  <a:schemeClr val="dk1"/>
                </a:solidFill>
                <a:latin typeface="Montserrat"/>
                <a:ea typeface="Montserrat"/>
                <a:cs typeface="Montserrat"/>
                <a:sym typeface="Montserrat"/>
              </a:rPr>
              <a:t>Web crawl remnants</a:t>
            </a: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sz="1200" dirty="0">
              <a:solidFill>
                <a:schemeClr val="dk1"/>
              </a:solidFill>
              <a:latin typeface="Montserrat"/>
              <a:ea typeface="Montserrat"/>
              <a:cs typeface="Montserrat"/>
              <a:sym typeface="Montserrat"/>
            </a:endParaRPr>
          </a:p>
        </p:txBody>
      </p:sp>
      <p:sp>
        <p:nvSpPr>
          <p:cNvPr id="25" name="Google Shape;954;p91">
            <a:extLst>
              <a:ext uri="{FF2B5EF4-FFF2-40B4-BE49-F238E27FC236}">
                <a16:creationId xmlns:a16="http://schemas.microsoft.com/office/drawing/2014/main" id="{2D16F098-A101-A64B-1419-A7F852DAA7D2}"/>
              </a:ext>
            </a:extLst>
          </p:cNvPr>
          <p:cNvSpPr txBox="1"/>
          <p:nvPr/>
        </p:nvSpPr>
        <p:spPr>
          <a:xfrm>
            <a:off x="3255228" y="1912130"/>
            <a:ext cx="2530547" cy="2016310"/>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IN" sz="1200" dirty="0">
                <a:solidFill>
                  <a:schemeClr val="dk1"/>
                </a:solidFill>
                <a:latin typeface="Montserrat"/>
                <a:ea typeface="Montserrat"/>
                <a:cs typeface="Montserrat"/>
                <a:sym typeface="Montserrat"/>
              </a:rPr>
              <a:t>News articles and titles tokenized and lemmatized</a:t>
            </a: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indent="-171450">
              <a:buFont typeface="Arial" panose="020B0604020202020204" pitchFamily="34" charset="0"/>
              <a:buChar char="•"/>
            </a:pPr>
            <a:r>
              <a:rPr lang="en-IN" sz="1200" dirty="0">
                <a:solidFill>
                  <a:schemeClr val="dk1"/>
                </a:solidFill>
                <a:latin typeface="Montserrat"/>
                <a:ea typeface="Montserrat"/>
                <a:cs typeface="Montserrat"/>
                <a:sym typeface="Montserrat"/>
              </a:rPr>
              <a:t>Single character tokens, nulls  and token length &gt; 20 removed</a:t>
            </a: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r>
              <a:rPr lang="en-IN" sz="1200" b="1" dirty="0">
                <a:solidFill>
                  <a:schemeClr val="dk1"/>
                </a:solidFill>
                <a:latin typeface="Montserrat"/>
              </a:rPr>
              <a:t>83.72% </a:t>
            </a:r>
            <a:r>
              <a:rPr lang="en-IN" sz="1200" dirty="0">
                <a:solidFill>
                  <a:schemeClr val="dk1"/>
                </a:solidFill>
                <a:latin typeface="Montserrat"/>
              </a:rPr>
              <a:t>of news articles have length &lt;=1500 so truncating our news to limit at 1500 tokens </a:t>
            </a:r>
            <a:br>
              <a:rPr lang="en-IN" sz="1600" b="0" i="0" dirty="0">
                <a:solidFill>
                  <a:srgbClr val="000000"/>
                </a:solidFill>
                <a:effectLst/>
                <a:latin typeface="-apple-system"/>
              </a:rPr>
            </a:br>
            <a:endParaRPr lang="en-IN" sz="1600" b="0" i="0" dirty="0">
              <a:solidFill>
                <a:srgbClr val="000000"/>
              </a:solidFill>
              <a:effectLst/>
              <a:latin typeface="-apple-system"/>
            </a:endParaRP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sz="1200" dirty="0">
              <a:solidFill>
                <a:schemeClr val="dk1"/>
              </a:solidFill>
              <a:latin typeface="Montserrat"/>
              <a:ea typeface="Montserrat"/>
              <a:cs typeface="Montserrat"/>
              <a:sym typeface="Montserrat"/>
            </a:endParaRPr>
          </a:p>
        </p:txBody>
      </p:sp>
      <p:sp>
        <p:nvSpPr>
          <p:cNvPr id="26" name="Google Shape;954;p91">
            <a:extLst>
              <a:ext uri="{FF2B5EF4-FFF2-40B4-BE49-F238E27FC236}">
                <a16:creationId xmlns:a16="http://schemas.microsoft.com/office/drawing/2014/main" id="{D976907C-3199-8796-BFEB-86C8F2AF721D}"/>
              </a:ext>
            </a:extLst>
          </p:cNvPr>
          <p:cNvSpPr txBox="1"/>
          <p:nvPr/>
        </p:nvSpPr>
        <p:spPr>
          <a:xfrm>
            <a:off x="6601638" y="1907683"/>
            <a:ext cx="2530547" cy="2016304"/>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IN" sz="1200" dirty="0">
                <a:solidFill>
                  <a:schemeClr val="dk1"/>
                </a:solidFill>
                <a:latin typeface="Montserrat"/>
                <a:ea typeface="Montserrat"/>
                <a:cs typeface="Montserrat"/>
                <a:sym typeface="Montserrat"/>
              </a:rPr>
              <a:t>Duplicates removed in the following combinations in order to reduce redundancy :</a:t>
            </a:r>
          </a:p>
          <a:p>
            <a:pPr lvl="0" rtl="0">
              <a:spcBef>
                <a:spcPts val="0"/>
              </a:spcBef>
              <a:spcAft>
                <a:spcPts val="0"/>
              </a:spcAft>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r>
              <a:rPr lang="en-IN" sz="1200" dirty="0">
                <a:solidFill>
                  <a:schemeClr val="dk1"/>
                </a:solidFill>
                <a:latin typeface="Montserrat"/>
                <a:ea typeface="Montserrat"/>
                <a:cs typeface="Montserrat"/>
                <a:sym typeface="Montserrat"/>
              </a:rPr>
              <a:t>URL - news text</a:t>
            </a:r>
          </a:p>
          <a:p>
            <a:pPr marL="171450" lvl="0" indent="-171450" rtl="0">
              <a:spcBef>
                <a:spcPts val="0"/>
              </a:spcBef>
              <a:spcAft>
                <a:spcPts val="0"/>
              </a:spcAft>
              <a:buFont typeface="Arial" panose="020B0604020202020204" pitchFamily="34" charset="0"/>
              <a:buChar char="•"/>
            </a:pPr>
            <a:r>
              <a:rPr lang="en-IN" sz="1200" dirty="0">
                <a:solidFill>
                  <a:schemeClr val="dk1"/>
                </a:solidFill>
                <a:latin typeface="Montserrat"/>
                <a:ea typeface="Montserrat"/>
                <a:cs typeface="Montserrat"/>
                <a:sym typeface="Montserrat"/>
              </a:rPr>
              <a:t>news title - news text</a:t>
            </a:r>
          </a:p>
          <a:p>
            <a:pPr marL="171450" lvl="0" indent="-171450" rtl="0">
              <a:spcBef>
                <a:spcPts val="0"/>
              </a:spcBef>
              <a:spcAft>
                <a:spcPts val="0"/>
              </a:spcAft>
              <a:buFont typeface="Arial" panose="020B0604020202020204" pitchFamily="34" charset="0"/>
              <a:buChar char="•"/>
            </a:pPr>
            <a:r>
              <a:rPr lang="en-IN" sz="1200" dirty="0">
                <a:solidFill>
                  <a:schemeClr val="dk1"/>
                </a:solidFill>
                <a:latin typeface="Montserrat"/>
                <a:ea typeface="Montserrat"/>
                <a:cs typeface="Montserrat"/>
                <a:sym typeface="Montserrat"/>
              </a:rPr>
              <a:t>news title – top level sentiment generated using YELP trained custom SVM</a:t>
            </a: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sz="1200" dirty="0">
              <a:solidFill>
                <a:schemeClr val="dk1"/>
              </a:solidFill>
              <a:latin typeface="Montserrat"/>
              <a:ea typeface="Montserrat"/>
              <a:cs typeface="Montserrat"/>
              <a:sym typeface="Montserrat"/>
            </a:endParaRPr>
          </a:p>
        </p:txBody>
      </p:sp>
      <p:sp>
        <p:nvSpPr>
          <p:cNvPr id="27" name="Google Shape;1375;p107">
            <a:extLst>
              <a:ext uri="{FF2B5EF4-FFF2-40B4-BE49-F238E27FC236}">
                <a16:creationId xmlns:a16="http://schemas.microsoft.com/office/drawing/2014/main" id="{DE568D96-8252-3326-E3C7-09D29C9ADF74}"/>
              </a:ext>
            </a:extLst>
          </p:cNvPr>
          <p:cNvSpPr txBox="1"/>
          <p:nvPr/>
        </p:nvSpPr>
        <p:spPr>
          <a:xfrm>
            <a:off x="999455" y="4148523"/>
            <a:ext cx="1600458" cy="57051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bg1">
                    <a:lumMod val="50000"/>
                  </a:schemeClr>
                </a:solidFill>
                <a:latin typeface="Vidaloka"/>
                <a:ea typeface="Vidaloka"/>
                <a:cs typeface="Vidaloka"/>
                <a:sym typeface="Vidaloka"/>
              </a:rPr>
              <a:t>~200K</a:t>
            </a:r>
          </a:p>
          <a:p>
            <a:pPr marL="0" lvl="0" indent="0" algn="ctr" rtl="0">
              <a:spcBef>
                <a:spcPts val="0"/>
              </a:spcBef>
              <a:spcAft>
                <a:spcPts val="0"/>
              </a:spcAft>
              <a:buNone/>
            </a:pPr>
            <a:r>
              <a:rPr lang="en-IN" sz="1100" dirty="0">
                <a:solidFill>
                  <a:schemeClr val="bg1">
                    <a:lumMod val="50000"/>
                  </a:schemeClr>
                </a:solidFill>
                <a:latin typeface="Vidaloka"/>
                <a:ea typeface="Vidaloka"/>
                <a:cs typeface="Vidaloka"/>
                <a:sym typeface="Vidaloka"/>
              </a:rPr>
              <a:t>initial</a:t>
            </a:r>
            <a:r>
              <a:rPr lang="en" sz="1100" dirty="0">
                <a:solidFill>
                  <a:schemeClr val="bg1">
                    <a:lumMod val="50000"/>
                  </a:schemeClr>
                </a:solidFill>
                <a:latin typeface="Vidaloka"/>
                <a:ea typeface="Vidaloka"/>
                <a:cs typeface="Vidaloka"/>
                <a:sym typeface="Vidaloka"/>
              </a:rPr>
              <a:t> news dataset </a:t>
            </a:r>
            <a:endParaRPr sz="1100" dirty="0">
              <a:solidFill>
                <a:schemeClr val="bg1">
                  <a:lumMod val="50000"/>
                </a:schemeClr>
              </a:solidFill>
              <a:latin typeface="Vidaloka"/>
              <a:ea typeface="Vidaloka"/>
              <a:cs typeface="Vidaloka"/>
              <a:sym typeface="Vidaloka"/>
            </a:endParaRPr>
          </a:p>
        </p:txBody>
      </p:sp>
      <p:sp>
        <p:nvSpPr>
          <p:cNvPr id="28" name="Google Shape;1375;p107">
            <a:extLst>
              <a:ext uri="{FF2B5EF4-FFF2-40B4-BE49-F238E27FC236}">
                <a16:creationId xmlns:a16="http://schemas.microsoft.com/office/drawing/2014/main" id="{BFDCA38B-3525-97D8-9132-55DD11A4D83F}"/>
              </a:ext>
            </a:extLst>
          </p:cNvPr>
          <p:cNvSpPr txBox="1"/>
          <p:nvPr/>
        </p:nvSpPr>
        <p:spPr>
          <a:xfrm>
            <a:off x="4899783" y="4148523"/>
            <a:ext cx="3212854" cy="57051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2"/>
                </a:solidFill>
                <a:latin typeface="Vidaloka"/>
                <a:ea typeface="Vidaloka"/>
                <a:cs typeface="Vidaloka"/>
                <a:sym typeface="Vidaloka"/>
              </a:rPr>
              <a:t>~140K </a:t>
            </a:r>
            <a:r>
              <a:rPr lang="en" sz="1100" dirty="0">
                <a:solidFill>
                  <a:schemeClr val="accent2"/>
                </a:solidFill>
                <a:latin typeface="Vidaloka"/>
                <a:ea typeface="Vidaloka"/>
                <a:cs typeface="Vidaloka"/>
                <a:sym typeface="Vidaloka"/>
              </a:rPr>
              <a:t>unique clean news articles</a:t>
            </a:r>
          </a:p>
          <a:p>
            <a:pPr marL="0" lvl="0" indent="0" algn="ctr" rtl="0">
              <a:spcBef>
                <a:spcPts val="0"/>
              </a:spcBef>
              <a:spcAft>
                <a:spcPts val="0"/>
              </a:spcAft>
              <a:buNone/>
            </a:pPr>
            <a:r>
              <a:rPr lang="en" sz="1100" dirty="0">
                <a:solidFill>
                  <a:schemeClr val="accent2"/>
                </a:solidFill>
                <a:latin typeface="Vidaloka"/>
                <a:ea typeface="Vidaloka"/>
                <a:cs typeface="Vidaloka"/>
                <a:sym typeface="Vidaloka"/>
              </a:rPr>
              <a:t>Jan 2021 – Apr 2023</a:t>
            </a:r>
            <a:endParaRPr sz="1100" dirty="0">
              <a:solidFill>
                <a:schemeClr val="accent2"/>
              </a:solidFill>
              <a:latin typeface="Vidaloka"/>
              <a:ea typeface="Vidaloka"/>
              <a:cs typeface="Vidaloka"/>
              <a:sym typeface="Vidaloka"/>
            </a:endParaRPr>
          </a:p>
        </p:txBody>
      </p:sp>
      <p:cxnSp>
        <p:nvCxnSpPr>
          <p:cNvPr id="29" name="Straight Arrow Connector 28">
            <a:extLst>
              <a:ext uri="{FF2B5EF4-FFF2-40B4-BE49-F238E27FC236}">
                <a16:creationId xmlns:a16="http://schemas.microsoft.com/office/drawing/2014/main" id="{BBC5D2AD-2555-EA42-D6E1-556F865C262D}"/>
              </a:ext>
            </a:extLst>
          </p:cNvPr>
          <p:cNvCxnSpPr/>
          <p:nvPr/>
        </p:nvCxnSpPr>
        <p:spPr>
          <a:xfrm>
            <a:off x="2711534" y="4433780"/>
            <a:ext cx="19455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Google Shape;488;p60">
            <a:extLst>
              <a:ext uri="{FF2B5EF4-FFF2-40B4-BE49-F238E27FC236}">
                <a16:creationId xmlns:a16="http://schemas.microsoft.com/office/drawing/2014/main" id="{77D5EB7F-6C9B-1574-AD61-68D582C27C38}"/>
              </a:ext>
            </a:extLst>
          </p:cNvPr>
          <p:cNvSpPr txBox="1">
            <a:spLocks noGrp="1"/>
          </p:cNvSpPr>
          <p:nvPr>
            <p:ph type="title"/>
          </p:nvPr>
        </p:nvSpPr>
        <p:spPr>
          <a:xfrm>
            <a:off x="713224" y="445025"/>
            <a:ext cx="77174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Ensuring Data Quality for Effective Analysis</a:t>
            </a:r>
            <a:endParaRPr dirty="0"/>
          </a:p>
        </p:txBody>
      </p:sp>
    </p:spTree>
    <p:extLst>
      <p:ext uri="{BB962C8B-B14F-4D97-AF65-F5344CB8AC3E}">
        <p14:creationId xmlns:p14="http://schemas.microsoft.com/office/powerpoint/2010/main" val="426054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 name="Google Shape;488;p60">
            <a:extLst>
              <a:ext uri="{FF2B5EF4-FFF2-40B4-BE49-F238E27FC236}">
                <a16:creationId xmlns:a16="http://schemas.microsoft.com/office/drawing/2014/main" id="{31BFCA9F-2079-7300-0221-A879A69A36F2}"/>
              </a:ext>
            </a:extLst>
          </p:cNvPr>
          <p:cNvSpPr txBox="1">
            <a:spLocks noGrp="1"/>
          </p:cNvSpPr>
          <p:nvPr>
            <p:ph type="title"/>
          </p:nvPr>
        </p:nvSpPr>
        <p:spPr>
          <a:xfrm>
            <a:off x="713224" y="445025"/>
            <a:ext cx="77174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Article and Sentiment Trends Through Time</a:t>
            </a:r>
            <a:endParaRPr dirty="0"/>
          </a:p>
        </p:txBody>
      </p:sp>
      <p:sp>
        <p:nvSpPr>
          <p:cNvPr id="5" name="Google Shape;954;p91">
            <a:extLst>
              <a:ext uri="{FF2B5EF4-FFF2-40B4-BE49-F238E27FC236}">
                <a16:creationId xmlns:a16="http://schemas.microsoft.com/office/drawing/2014/main" id="{90EE05C6-4076-D5EA-7EA9-3CBFF4358C63}"/>
              </a:ext>
            </a:extLst>
          </p:cNvPr>
          <p:cNvSpPr txBox="1"/>
          <p:nvPr/>
        </p:nvSpPr>
        <p:spPr>
          <a:xfrm>
            <a:off x="713224" y="922028"/>
            <a:ext cx="5591060" cy="373870"/>
          </a:xfrm>
          <a:prstGeom prst="rect">
            <a:avLst/>
          </a:prstGeom>
          <a:noFill/>
          <a:ln>
            <a:noFill/>
          </a:ln>
        </p:spPr>
        <p:txBody>
          <a:bodyPr spcFirstLastPara="1" wrap="square" lIns="91425" tIns="91425" rIns="91425" bIns="91425" anchor="t" anchorCtr="0">
            <a:noAutofit/>
          </a:bodyPr>
          <a:lstStyle/>
          <a:p>
            <a:r>
              <a:rPr lang="en-IN" dirty="0">
                <a:solidFill>
                  <a:schemeClr val="dk1"/>
                </a:solidFill>
                <a:latin typeface="Montserrat"/>
                <a:ea typeface="Montserrat"/>
                <a:cs typeface="Montserrat"/>
                <a:sym typeface="Montserrat"/>
              </a:rPr>
              <a:t>Using </a:t>
            </a:r>
            <a:r>
              <a:rPr lang="en-IN" b="1" dirty="0">
                <a:solidFill>
                  <a:srgbClr val="22473F"/>
                </a:solidFill>
                <a:latin typeface="Vidaloka"/>
                <a:sym typeface="Vidaloka"/>
              </a:rPr>
              <a:t>distilroberta-finetuned-financial-news-sentiment-analysis</a:t>
            </a:r>
          </a:p>
          <a:p>
            <a:pPr lvl="0" rtl="0">
              <a:spcBef>
                <a:spcPts val="0"/>
              </a:spcBef>
              <a:spcAft>
                <a:spcPts val="0"/>
              </a:spcAft>
            </a:pPr>
            <a:endParaRPr lang="en-IN" sz="1200" dirty="0">
              <a:solidFill>
                <a:schemeClr val="dk1"/>
              </a:solidFill>
              <a:latin typeface="Montserrat"/>
              <a:ea typeface="Montserrat"/>
              <a:cs typeface="Montserrat"/>
              <a:sym typeface="Montserrat"/>
            </a:endParaRPr>
          </a:p>
        </p:txBody>
      </p:sp>
      <p:pic>
        <p:nvPicPr>
          <p:cNvPr id="6" name="Picture 5" descr="A picture containing text, plot, screenshot, diagram&#10;&#10;Description automatically generated">
            <a:extLst>
              <a:ext uri="{FF2B5EF4-FFF2-40B4-BE49-F238E27FC236}">
                <a16:creationId xmlns:a16="http://schemas.microsoft.com/office/drawing/2014/main" id="{837A70FF-BD9F-F68C-B83D-49E51DD1BFB8}"/>
              </a:ext>
            </a:extLst>
          </p:cNvPr>
          <p:cNvPicPr>
            <a:picLocks noChangeAspect="1"/>
          </p:cNvPicPr>
          <p:nvPr/>
        </p:nvPicPr>
        <p:blipFill>
          <a:blip r:embed="rId3"/>
          <a:stretch>
            <a:fillRect/>
          </a:stretch>
        </p:blipFill>
        <p:spPr>
          <a:xfrm>
            <a:off x="4571973" y="1349153"/>
            <a:ext cx="4218195" cy="2451600"/>
          </a:xfrm>
          <a:prstGeom prst="rect">
            <a:avLst/>
          </a:prstGeom>
        </p:spPr>
      </p:pic>
      <p:pic>
        <p:nvPicPr>
          <p:cNvPr id="7" name="Picture 6" descr="A picture containing plot, diagram, line, screenshot&#10;&#10;Description automatically generated">
            <a:extLst>
              <a:ext uri="{FF2B5EF4-FFF2-40B4-BE49-F238E27FC236}">
                <a16:creationId xmlns:a16="http://schemas.microsoft.com/office/drawing/2014/main" id="{E4BD4C5F-FF65-FDF9-5608-4DBD36250466}"/>
              </a:ext>
            </a:extLst>
          </p:cNvPr>
          <p:cNvPicPr>
            <a:picLocks noChangeAspect="1"/>
          </p:cNvPicPr>
          <p:nvPr/>
        </p:nvPicPr>
        <p:blipFill>
          <a:blip r:embed="rId4"/>
          <a:stretch>
            <a:fillRect/>
          </a:stretch>
        </p:blipFill>
        <p:spPr>
          <a:xfrm>
            <a:off x="198681" y="1349093"/>
            <a:ext cx="4237686" cy="2446732"/>
          </a:xfrm>
          <a:prstGeom prst="rect">
            <a:avLst/>
          </a:prstGeom>
        </p:spPr>
      </p:pic>
      <p:sp>
        <p:nvSpPr>
          <p:cNvPr id="8" name="Google Shape;954;p91">
            <a:extLst>
              <a:ext uri="{FF2B5EF4-FFF2-40B4-BE49-F238E27FC236}">
                <a16:creationId xmlns:a16="http://schemas.microsoft.com/office/drawing/2014/main" id="{A4435C75-569A-02BD-4249-DB6DEEA6688F}"/>
              </a:ext>
            </a:extLst>
          </p:cNvPr>
          <p:cNvSpPr txBox="1"/>
          <p:nvPr/>
        </p:nvSpPr>
        <p:spPr>
          <a:xfrm>
            <a:off x="713223" y="3940257"/>
            <a:ext cx="7717499" cy="758217"/>
          </a:xfrm>
          <a:prstGeom prst="rect">
            <a:avLst/>
          </a:prstGeom>
          <a:noFill/>
          <a:ln>
            <a:noFill/>
          </a:ln>
        </p:spPr>
        <p:txBody>
          <a:bodyPr spcFirstLastPara="1" wrap="square" lIns="91425" tIns="91425" rIns="91425" bIns="91425" anchor="t" anchorCtr="0">
            <a:noAutofit/>
          </a:bodyPr>
          <a:lstStyle/>
          <a:p>
            <a:r>
              <a:rPr lang="en-IN" dirty="0">
                <a:solidFill>
                  <a:schemeClr val="dk1"/>
                </a:solidFill>
                <a:latin typeface="Montserrat"/>
                <a:ea typeface="Montserrat"/>
                <a:cs typeface="Montserrat"/>
                <a:sym typeface="Montserrat"/>
              </a:rPr>
              <a:t>Though we can observe an influx in the number of articles related to technology and development in 2023, normalized sentiment peaks can be observed in </a:t>
            </a:r>
            <a:r>
              <a:rPr lang="en-IN" b="1" dirty="0">
                <a:solidFill>
                  <a:schemeClr val="bg2">
                    <a:lumMod val="85000"/>
                    <a:lumOff val="15000"/>
                  </a:schemeClr>
                </a:solidFill>
                <a:latin typeface="Vidaloka"/>
                <a:sym typeface="Montserrat"/>
              </a:rPr>
              <a:t>late 2020, early 2021 and late 2022 </a:t>
            </a:r>
            <a:endParaRPr lang="en-IN" b="1" dirty="0">
              <a:solidFill>
                <a:schemeClr val="bg2">
                  <a:lumMod val="85000"/>
                  <a:lumOff val="15000"/>
                </a:schemeClr>
              </a:solidFill>
              <a:latin typeface="Vidaloka"/>
              <a:sym typeface="Vidaloka"/>
            </a:endParaRPr>
          </a:p>
          <a:p>
            <a:pPr lvl="0" rtl="0">
              <a:spcBef>
                <a:spcPts val="0"/>
              </a:spcBef>
              <a:spcAft>
                <a:spcPts val="0"/>
              </a:spcAft>
            </a:pPr>
            <a:endParaRPr lang="en-IN" sz="1200" dirty="0">
              <a:solidFill>
                <a:schemeClr val="dk1"/>
              </a:solidFill>
              <a:latin typeface="Montserrat"/>
              <a:ea typeface="Montserrat"/>
              <a:cs typeface="Montserrat"/>
              <a:sym typeface="Montserrat"/>
            </a:endParaRPr>
          </a:p>
        </p:txBody>
      </p:sp>
      <p:sp>
        <p:nvSpPr>
          <p:cNvPr id="9" name="Rectangle 8">
            <a:extLst>
              <a:ext uri="{FF2B5EF4-FFF2-40B4-BE49-F238E27FC236}">
                <a16:creationId xmlns:a16="http://schemas.microsoft.com/office/drawing/2014/main" id="{E97724CC-0CDF-A340-6FC0-7F75A78EB680}"/>
              </a:ext>
            </a:extLst>
          </p:cNvPr>
          <p:cNvSpPr/>
          <p:nvPr/>
        </p:nvSpPr>
        <p:spPr>
          <a:xfrm>
            <a:off x="5777713" y="1529395"/>
            <a:ext cx="202301" cy="2103929"/>
          </a:xfrm>
          <a:prstGeom prst="rect">
            <a:avLst/>
          </a:prstGeom>
          <a:solidFill>
            <a:srgbClr val="FF0000">
              <a:alpha val="15788"/>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0" name="Rectangle 9">
            <a:extLst>
              <a:ext uri="{FF2B5EF4-FFF2-40B4-BE49-F238E27FC236}">
                <a16:creationId xmlns:a16="http://schemas.microsoft.com/office/drawing/2014/main" id="{03502306-BDF6-CBAA-0CFD-78C8727A4FDC}"/>
              </a:ext>
            </a:extLst>
          </p:cNvPr>
          <p:cNvSpPr/>
          <p:nvPr/>
        </p:nvSpPr>
        <p:spPr>
          <a:xfrm>
            <a:off x="6101983" y="1519785"/>
            <a:ext cx="202301" cy="2103929"/>
          </a:xfrm>
          <a:prstGeom prst="rect">
            <a:avLst/>
          </a:prstGeom>
          <a:solidFill>
            <a:srgbClr val="FF0000">
              <a:alpha val="15788"/>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1" name="Rectangle 10">
            <a:extLst>
              <a:ext uri="{FF2B5EF4-FFF2-40B4-BE49-F238E27FC236}">
                <a16:creationId xmlns:a16="http://schemas.microsoft.com/office/drawing/2014/main" id="{BA4215A7-6E68-4063-5EA2-1B4437D85EF9}"/>
              </a:ext>
            </a:extLst>
          </p:cNvPr>
          <p:cNvSpPr/>
          <p:nvPr/>
        </p:nvSpPr>
        <p:spPr>
          <a:xfrm>
            <a:off x="7696729" y="1519784"/>
            <a:ext cx="202301" cy="2103929"/>
          </a:xfrm>
          <a:prstGeom prst="rect">
            <a:avLst/>
          </a:prstGeom>
          <a:solidFill>
            <a:srgbClr val="FF0000">
              <a:alpha val="15788"/>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82175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pic>
        <p:nvPicPr>
          <p:cNvPr id="464" name="Picture 463">
            <a:extLst>
              <a:ext uri="{FF2B5EF4-FFF2-40B4-BE49-F238E27FC236}">
                <a16:creationId xmlns:a16="http://schemas.microsoft.com/office/drawing/2014/main" id="{3CFAFC30-B5D4-FCE6-7A07-0F488973C313}"/>
              </a:ext>
            </a:extLst>
          </p:cNvPr>
          <p:cNvPicPr>
            <a:picLocks noChangeAspect="1"/>
          </p:cNvPicPr>
          <p:nvPr/>
        </p:nvPicPr>
        <p:blipFill>
          <a:blip r:embed="rId3"/>
          <a:stretch>
            <a:fillRect/>
          </a:stretch>
        </p:blipFill>
        <p:spPr>
          <a:xfrm>
            <a:off x="253690" y="1782639"/>
            <a:ext cx="1419317" cy="1839600"/>
          </a:xfrm>
          <a:prstGeom prst="rect">
            <a:avLst/>
          </a:prstGeom>
        </p:spPr>
      </p:pic>
      <p:sp>
        <p:nvSpPr>
          <p:cNvPr id="494" name="Google Shape;494;p61"/>
          <p:cNvSpPr txBox="1">
            <a:spLocks noGrp="1"/>
          </p:cNvSpPr>
          <p:nvPr>
            <p:ph type="title"/>
          </p:nvPr>
        </p:nvSpPr>
        <p:spPr>
          <a:xfrm>
            <a:off x="713225" y="445025"/>
            <a:ext cx="597888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BERTopic Modelling Overview</a:t>
            </a:r>
            <a:endParaRPr dirty="0"/>
          </a:p>
        </p:txBody>
      </p:sp>
      <p:cxnSp>
        <p:nvCxnSpPr>
          <p:cNvPr id="456" name="Straight Arrow Connector 455">
            <a:extLst>
              <a:ext uri="{FF2B5EF4-FFF2-40B4-BE49-F238E27FC236}">
                <a16:creationId xmlns:a16="http://schemas.microsoft.com/office/drawing/2014/main" id="{17408829-2F2E-CA49-9BDD-5C277FE45BCD}"/>
              </a:ext>
            </a:extLst>
          </p:cNvPr>
          <p:cNvCxnSpPr/>
          <p:nvPr/>
        </p:nvCxnSpPr>
        <p:spPr>
          <a:xfrm>
            <a:off x="1432317" y="2969782"/>
            <a:ext cx="655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7" name="Straight Arrow Connector 456">
            <a:extLst>
              <a:ext uri="{FF2B5EF4-FFF2-40B4-BE49-F238E27FC236}">
                <a16:creationId xmlns:a16="http://schemas.microsoft.com/office/drawing/2014/main" id="{1BB4D30A-D65B-4ED6-5711-4B9A6E8E2072}"/>
              </a:ext>
            </a:extLst>
          </p:cNvPr>
          <p:cNvCxnSpPr/>
          <p:nvPr/>
        </p:nvCxnSpPr>
        <p:spPr>
          <a:xfrm>
            <a:off x="1432317" y="2361531"/>
            <a:ext cx="655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8" name="Straight Arrow Connector 457">
            <a:extLst>
              <a:ext uri="{FF2B5EF4-FFF2-40B4-BE49-F238E27FC236}">
                <a16:creationId xmlns:a16="http://schemas.microsoft.com/office/drawing/2014/main" id="{A4DBBBA1-6759-CFD8-D6A1-45CCE5AD7B89}"/>
              </a:ext>
            </a:extLst>
          </p:cNvPr>
          <p:cNvCxnSpPr/>
          <p:nvPr/>
        </p:nvCxnSpPr>
        <p:spPr>
          <a:xfrm>
            <a:off x="1438441" y="1979856"/>
            <a:ext cx="655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0" name="TextBox 459">
            <a:extLst>
              <a:ext uri="{FF2B5EF4-FFF2-40B4-BE49-F238E27FC236}">
                <a16:creationId xmlns:a16="http://schemas.microsoft.com/office/drawing/2014/main" id="{C04F15A9-DE8F-B8B6-4F6A-6E053C37EDF7}"/>
              </a:ext>
            </a:extLst>
          </p:cNvPr>
          <p:cNvSpPr txBox="1"/>
          <p:nvPr/>
        </p:nvSpPr>
        <p:spPr>
          <a:xfrm>
            <a:off x="2087771" y="2842824"/>
            <a:ext cx="1019831" cy="253916"/>
          </a:xfrm>
          <a:prstGeom prst="rect">
            <a:avLst/>
          </a:prstGeom>
          <a:noFill/>
        </p:spPr>
        <p:txBody>
          <a:bodyPr wrap="none" rtlCol="0">
            <a:spAutoFit/>
          </a:bodyPr>
          <a:lstStyle/>
          <a:p>
            <a:r>
              <a:rPr lang="en" sz="1050" dirty="0">
                <a:solidFill>
                  <a:schemeClr val="accent2"/>
                </a:solidFill>
                <a:latin typeface="Vidaloka"/>
                <a:sym typeface="Vidaloka"/>
              </a:rPr>
              <a:t>Positive 52.5%</a:t>
            </a:r>
            <a:endParaRPr lang="en-US" sz="1050" dirty="0">
              <a:solidFill>
                <a:schemeClr val="accent2"/>
              </a:solidFill>
            </a:endParaRPr>
          </a:p>
        </p:txBody>
      </p:sp>
      <p:sp>
        <p:nvSpPr>
          <p:cNvPr id="461" name="TextBox 460">
            <a:extLst>
              <a:ext uri="{FF2B5EF4-FFF2-40B4-BE49-F238E27FC236}">
                <a16:creationId xmlns:a16="http://schemas.microsoft.com/office/drawing/2014/main" id="{BAA6DA26-7B9D-8A6F-1D42-B620E88FDE0D}"/>
              </a:ext>
            </a:extLst>
          </p:cNvPr>
          <p:cNvSpPr txBox="1"/>
          <p:nvPr/>
        </p:nvSpPr>
        <p:spPr>
          <a:xfrm>
            <a:off x="2087770" y="2234573"/>
            <a:ext cx="979755" cy="253916"/>
          </a:xfrm>
          <a:prstGeom prst="rect">
            <a:avLst/>
          </a:prstGeom>
          <a:noFill/>
        </p:spPr>
        <p:txBody>
          <a:bodyPr wrap="none" rtlCol="0">
            <a:spAutoFit/>
          </a:bodyPr>
          <a:lstStyle/>
          <a:p>
            <a:r>
              <a:rPr lang="en" sz="1050" dirty="0">
                <a:solidFill>
                  <a:schemeClr val="accent2"/>
                </a:solidFill>
                <a:latin typeface="Vidaloka"/>
                <a:sym typeface="Vidaloka"/>
              </a:rPr>
              <a:t>Negative 38%</a:t>
            </a:r>
            <a:endParaRPr lang="en-US" sz="1050" dirty="0">
              <a:solidFill>
                <a:schemeClr val="accent2"/>
              </a:solidFill>
            </a:endParaRPr>
          </a:p>
        </p:txBody>
      </p:sp>
      <p:sp>
        <p:nvSpPr>
          <p:cNvPr id="462" name="TextBox 461">
            <a:extLst>
              <a:ext uri="{FF2B5EF4-FFF2-40B4-BE49-F238E27FC236}">
                <a16:creationId xmlns:a16="http://schemas.microsoft.com/office/drawing/2014/main" id="{F252F7AE-61EE-550D-5952-E9F317AC5B27}"/>
              </a:ext>
            </a:extLst>
          </p:cNvPr>
          <p:cNvSpPr txBox="1"/>
          <p:nvPr/>
        </p:nvSpPr>
        <p:spPr>
          <a:xfrm>
            <a:off x="2087769" y="1853700"/>
            <a:ext cx="934871" cy="253916"/>
          </a:xfrm>
          <a:prstGeom prst="rect">
            <a:avLst/>
          </a:prstGeom>
          <a:noFill/>
        </p:spPr>
        <p:txBody>
          <a:bodyPr wrap="none" rtlCol="0">
            <a:spAutoFit/>
          </a:bodyPr>
          <a:lstStyle/>
          <a:p>
            <a:r>
              <a:rPr lang="en" sz="1050" dirty="0">
                <a:solidFill>
                  <a:schemeClr val="accent2"/>
                </a:solidFill>
                <a:latin typeface="Vidaloka"/>
                <a:sym typeface="Vidaloka"/>
              </a:rPr>
              <a:t>Neutral 9.5%</a:t>
            </a:r>
            <a:endParaRPr lang="en-US" sz="1050" dirty="0">
              <a:solidFill>
                <a:schemeClr val="accent2"/>
              </a:solidFill>
            </a:endParaRPr>
          </a:p>
        </p:txBody>
      </p:sp>
      <p:sp>
        <p:nvSpPr>
          <p:cNvPr id="465" name="Google Shape;954;p91">
            <a:extLst>
              <a:ext uri="{FF2B5EF4-FFF2-40B4-BE49-F238E27FC236}">
                <a16:creationId xmlns:a16="http://schemas.microsoft.com/office/drawing/2014/main" id="{E577EF5E-BB8F-F4CE-63B6-52E245BCF176}"/>
              </a:ext>
            </a:extLst>
          </p:cNvPr>
          <p:cNvSpPr txBox="1"/>
          <p:nvPr/>
        </p:nvSpPr>
        <p:spPr>
          <a:xfrm>
            <a:off x="171794" y="1180817"/>
            <a:ext cx="8800412" cy="415794"/>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IN" sz="1200" dirty="0">
                <a:solidFill>
                  <a:schemeClr val="dk1"/>
                </a:solidFill>
                <a:latin typeface="Montserrat"/>
                <a:ea typeface="Montserrat"/>
                <a:cs typeface="Montserrat"/>
                <a:sym typeface="Montserrat"/>
              </a:rPr>
              <a:t>Sentiment Analysis is done using </a:t>
            </a:r>
            <a:r>
              <a:rPr lang="en-IN" sz="1200" b="1" dirty="0">
                <a:solidFill>
                  <a:srgbClr val="22473F"/>
                </a:solidFill>
                <a:latin typeface="Vidaloka"/>
                <a:sym typeface="Vidaloka"/>
              </a:rPr>
              <a:t>twitter-</a:t>
            </a:r>
            <a:r>
              <a:rPr lang="en-IN" sz="1200" b="1" dirty="0" err="1">
                <a:solidFill>
                  <a:srgbClr val="22473F"/>
                </a:solidFill>
                <a:latin typeface="Vidaloka"/>
                <a:sym typeface="Vidaloka"/>
              </a:rPr>
              <a:t>roberta</a:t>
            </a:r>
            <a:r>
              <a:rPr lang="en-IN" sz="1200" b="1" dirty="0">
                <a:solidFill>
                  <a:srgbClr val="22473F"/>
                </a:solidFill>
                <a:latin typeface="Vidaloka"/>
                <a:sym typeface="Vidaloka"/>
              </a:rPr>
              <a:t>-base-sentiment </a:t>
            </a:r>
            <a:r>
              <a:rPr lang="en-IN" sz="1200" dirty="0">
                <a:solidFill>
                  <a:schemeClr val="dk1"/>
                </a:solidFill>
                <a:latin typeface="Montserrat"/>
                <a:sym typeface="Vidaloka"/>
              </a:rPr>
              <a:t>in order to identify and eliminate the Neutral class.</a:t>
            </a: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sz="1200" dirty="0">
              <a:solidFill>
                <a:schemeClr val="dk1"/>
              </a:solidFill>
              <a:latin typeface="Montserrat"/>
              <a:ea typeface="Montserrat"/>
              <a:cs typeface="Montserrat"/>
              <a:sym typeface="Montserrat"/>
            </a:endParaRPr>
          </a:p>
        </p:txBody>
      </p:sp>
      <p:sp>
        <p:nvSpPr>
          <p:cNvPr id="466" name="Right Bracket 465">
            <a:extLst>
              <a:ext uri="{FF2B5EF4-FFF2-40B4-BE49-F238E27FC236}">
                <a16:creationId xmlns:a16="http://schemas.microsoft.com/office/drawing/2014/main" id="{219A0BC4-471E-316A-C4B3-6E9453D7CEC3}"/>
              </a:ext>
            </a:extLst>
          </p:cNvPr>
          <p:cNvSpPr/>
          <p:nvPr/>
        </p:nvSpPr>
        <p:spPr>
          <a:xfrm>
            <a:off x="3149063" y="2360188"/>
            <a:ext cx="234669" cy="608251"/>
          </a:xfrm>
          <a:prstGeom prst="rightBracket">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467" name="Google Shape;954;p91">
            <a:extLst>
              <a:ext uri="{FF2B5EF4-FFF2-40B4-BE49-F238E27FC236}">
                <a16:creationId xmlns:a16="http://schemas.microsoft.com/office/drawing/2014/main" id="{8660B42F-3E12-5264-48BE-FA0F6E6FE995}"/>
              </a:ext>
            </a:extLst>
          </p:cNvPr>
          <p:cNvSpPr txBox="1"/>
          <p:nvPr/>
        </p:nvSpPr>
        <p:spPr>
          <a:xfrm>
            <a:off x="3383731" y="2106520"/>
            <a:ext cx="1876089" cy="1244082"/>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IN" sz="1200" b="1" dirty="0" err="1">
                <a:solidFill>
                  <a:srgbClr val="22473F"/>
                </a:solidFill>
                <a:latin typeface="Vidaloka"/>
                <a:sym typeface="Vidaloka"/>
              </a:rPr>
              <a:t>BERTopic</a:t>
            </a:r>
            <a:r>
              <a:rPr lang="en-IN" sz="1200" b="1" dirty="0">
                <a:solidFill>
                  <a:srgbClr val="22473F"/>
                </a:solidFill>
                <a:latin typeface="Vidaloka"/>
                <a:sym typeface="Vidaloka"/>
              </a:rPr>
              <a:t> </a:t>
            </a:r>
            <a:r>
              <a:rPr lang="en-IN" sz="1000" dirty="0">
                <a:solidFill>
                  <a:schemeClr val="dk1"/>
                </a:solidFill>
                <a:latin typeface="Montserrat"/>
                <a:sym typeface="Vidaloka"/>
              </a:rPr>
              <a:t>applied on each of these classes to identify major topics reported in the news and understand the sentiment around these topics</a:t>
            </a:r>
            <a:endParaRPr lang="en-IN" sz="1000" dirty="0">
              <a:solidFill>
                <a:schemeClr val="dk1"/>
              </a:solidFill>
              <a:latin typeface="Montserrat"/>
              <a:ea typeface="Montserrat"/>
              <a:cs typeface="Montserrat"/>
              <a:sym typeface="Montserrat"/>
            </a:endParaRPr>
          </a:p>
        </p:txBody>
      </p:sp>
      <p:sp>
        <p:nvSpPr>
          <p:cNvPr id="477" name="Rectangle 476">
            <a:extLst>
              <a:ext uri="{FF2B5EF4-FFF2-40B4-BE49-F238E27FC236}">
                <a16:creationId xmlns:a16="http://schemas.microsoft.com/office/drawing/2014/main" id="{19FDAD5D-6811-BA1E-E677-664C5271B127}"/>
              </a:ext>
            </a:extLst>
          </p:cNvPr>
          <p:cNvSpPr/>
          <p:nvPr/>
        </p:nvSpPr>
        <p:spPr>
          <a:xfrm>
            <a:off x="5478314" y="2733520"/>
            <a:ext cx="3513242" cy="380105"/>
          </a:xfrm>
          <a:prstGeom prst="rect">
            <a:avLst/>
          </a:prstGeom>
          <a:solidFill>
            <a:schemeClr val="accent5">
              <a:alpha val="8972"/>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478" name="Straight Connector 477">
            <a:extLst>
              <a:ext uri="{FF2B5EF4-FFF2-40B4-BE49-F238E27FC236}">
                <a16:creationId xmlns:a16="http://schemas.microsoft.com/office/drawing/2014/main" id="{EF6F5CAC-D95A-E5CC-2ADF-332874CAE6C9}"/>
              </a:ext>
            </a:extLst>
          </p:cNvPr>
          <p:cNvCxnSpPr>
            <a:cxnSpLocks/>
          </p:cNvCxnSpPr>
          <p:nvPr/>
        </p:nvCxnSpPr>
        <p:spPr>
          <a:xfrm>
            <a:off x="8133792" y="1973562"/>
            <a:ext cx="0" cy="1610315"/>
          </a:xfrm>
          <a:prstGeom prst="line">
            <a:avLst/>
          </a:prstGeom>
        </p:spPr>
        <p:style>
          <a:lnRef idx="1">
            <a:schemeClr val="accent1"/>
          </a:lnRef>
          <a:fillRef idx="0">
            <a:schemeClr val="accent1"/>
          </a:fillRef>
          <a:effectRef idx="0">
            <a:schemeClr val="accent1"/>
          </a:effectRef>
          <a:fontRef idx="minor">
            <a:schemeClr val="tx1"/>
          </a:fontRef>
        </p:style>
      </p:cxnSp>
      <p:sp>
        <p:nvSpPr>
          <p:cNvPr id="479" name="Google Shape;501;p61">
            <a:extLst>
              <a:ext uri="{FF2B5EF4-FFF2-40B4-BE49-F238E27FC236}">
                <a16:creationId xmlns:a16="http://schemas.microsoft.com/office/drawing/2014/main" id="{3C33C8BE-FE01-2D2C-124F-6F1C83A03735}"/>
              </a:ext>
            </a:extLst>
          </p:cNvPr>
          <p:cNvSpPr txBox="1">
            <a:spLocks/>
          </p:cNvSpPr>
          <p:nvPr/>
        </p:nvSpPr>
        <p:spPr>
          <a:xfrm>
            <a:off x="7275908" y="2018647"/>
            <a:ext cx="868995"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IN" sz="1400" dirty="0"/>
              <a:t>Positive</a:t>
            </a:r>
          </a:p>
        </p:txBody>
      </p:sp>
      <p:sp>
        <p:nvSpPr>
          <p:cNvPr id="480" name="Google Shape;501;p61">
            <a:extLst>
              <a:ext uri="{FF2B5EF4-FFF2-40B4-BE49-F238E27FC236}">
                <a16:creationId xmlns:a16="http://schemas.microsoft.com/office/drawing/2014/main" id="{9241A2FA-A78A-B24C-A921-57CF2985B5BA}"/>
              </a:ext>
            </a:extLst>
          </p:cNvPr>
          <p:cNvSpPr txBox="1">
            <a:spLocks/>
          </p:cNvSpPr>
          <p:nvPr/>
        </p:nvSpPr>
        <p:spPr>
          <a:xfrm>
            <a:off x="8172956" y="2018647"/>
            <a:ext cx="868995"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IN" sz="1400" dirty="0"/>
              <a:t>Negative</a:t>
            </a:r>
          </a:p>
        </p:txBody>
      </p:sp>
      <p:sp>
        <p:nvSpPr>
          <p:cNvPr id="481" name="TextBox 480">
            <a:extLst>
              <a:ext uri="{FF2B5EF4-FFF2-40B4-BE49-F238E27FC236}">
                <a16:creationId xmlns:a16="http://schemas.microsoft.com/office/drawing/2014/main" id="{253834FB-3062-7626-16E6-4AAE99B63C97}"/>
              </a:ext>
            </a:extLst>
          </p:cNvPr>
          <p:cNvSpPr txBox="1"/>
          <p:nvPr/>
        </p:nvSpPr>
        <p:spPr>
          <a:xfrm>
            <a:off x="4353517" y="2483443"/>
            <a:ext cx="3017236" cy="553998"/>
          </a:xfrm>
          <a:prstGeom prst="rect">
            <a:avLst/>
          </a:prstGeom>
          <a:noFill/>
        </p:spPr>
        <p:txBody>
          <a:bodyPr wrap="square" rtlCol="0">
            <a:spAutoFit/>
          </a:bodyPr>
          <a:lstStyle/>
          <a:p>
            <a:pPr algn="r"/>
            <a:r>
              <a:rPr lang="en-US" sz="1000" dirty="0">
                <a:solidFill>
                  <a:schemeClr val="dk1"/>
                </a:solidFill>
                <a:latin typeface="Montserrat"/>
              </a:rPr>
              <a:t>Total BERTopics</a:t>
            </a:r>
          </a:p>
          <a:p>
            <a:pPr algn="r"/>
            <a:endParaRPr lang="en-US" sz="1000" b="1" dirty="0">
              <a:solidFill>
                <a:schemeClr val="dk1"/>
              </a:solidFill>
              <a:latin typeface="Montserrat"/>
            </a:endParaRPr>
          </a:p>
          <a:p>
            <a:pPr algn="r"/>
            <a:r>
              <a:rPr lang="en-US" sz="1000" dirty="0">
                <a:solidFill>
                  <a:schemeClr val="dk1"/>
                </a:solidFill>
                <a:latin typeface="Montserrat"/>
              </a:rPr>
              <a:t>Reduced number of topics</a:t>
            </a:r>
          </a:p>
        </p:txBody>
      </p:sp>
      <p:sp>
        <p:nvSpPr>
          <p:cNvPr id="482" name="TextBox 481">
            <a:extLst>
              <a:ext uri="{FF2B5EF4-FFF2-40B4-BE49-F238E27FC236}">
                <a16:creationId xmlns:a16="http://schemas.microsoft.com/office/drawing/2014/main" id="{F02C028E-39FE-E639-61B8-5EAA02B5142B}"/>
              </a:ext>
            </a:extLst>
          </p:cNvPr>
          <p:cNvSpPr txBox="1"/>
          <p:nvPr/>
        </p:nvSpPr>
        <p:spPr>
          <a:xfrm>
            <a:off x="7509408" y="2473431"/>
            <a:ext cx="1327095" cy="246221"/>
          </a:xfrm>
          <a:prstGeom prst="rect">
            <a:avLst/>
          </a:prstGeom>
          <a:noFill/>
        </p:spPr>
        <p:txBody>
          <a:bodyPr wrap="square" rtlCol="0">
            <a:spAutoFit/>
          </a:bodyPr>
          <a:lstStyle/>
          <a:p>
            <a:r>
              <a:rPr lang="en-US" sz="1000" dirty="0">
                <a:solidFill>
                  <a:schemeClr val="dk1"/>
                </a:solidFill>
                <a:latin typeface="Montserrat"/>
              </a:rPr>
              <a:t>139</a:t>
            </a:r>
            <a:r>
              <a:rPr lang="en-US" sz="1000" dirty="0"/>
              <a:t>	</a:t>
            </a:r>
            <a:r>
              <a:rPr lang="en-US" sz="1000" dirty="0">
                <a:solidFill>
                  <a:schemeClr val="dk1"/>
                </a:solidFill>
                <a:latin typeface="Montserrat"/>
              </a:rPr>
              <a:t>95</a:t>
            </a:r>
          </a:p>
        </p:txBody>
      </p:sp>
      <p:sp>
        <p:nvSpPr>
          <p:cNvPr id="483" name="TextBox 482">
            <a:extLst>
              <a:ext uri="{FF2B5EF4-FFF2-40B4-BE49-F238E27FC236}">
                <a16:creationId xmlns:a16="http://schemas.microsoft.com/office/drawing/2014/main" id="{54E6D1FE-5481-016F-B34E-C6AFA139214C}"/>
              </a:ext>
            </a:extLst>
          </p:cNvPr>
          <p:cNvSpPr txBox="1"/>
          <p:nvPr/>
        </p:nvSpPr>
        <p:spPr>
          <a:xfrm>
            <a:off x="7509408" y="2796087"/>
            <a:ext cx="1556142" cy="246221"/>
          </a:xfrm>
          <a:prstGeom prst="rect">
            <a:avLst/>
          </a:prstGeom>
          <a:noFill/>
        </p:spPr>
        <p:txBody>
          <a:bodyPr wrap="square" rtlCol="0">
            <a:spAutoFit/>
          </a:bodyPr>
          <a:lstStyle/>
          <a:p>
            <a:r>
              <a:rPr lang="en-US" sz="1000" b="1" dirty="0">
                <a:solidFill>
                  <a:schemeClr val="dk1"/>
                </a:solidFill>
                <a:latin typeface="Montserrat"/>
              </a:rPr>
              <a:t>30</a:t>
            </a:r>
            <a:r>
              <a:rPr lang="en-US" sz="1000" b="1" dirty="0"/>
              <a:t>	</a:t>
            </a:r>
            <a:r>
              <a:rPr lang="en-US" sz="1000" b="1" dirty="0">
                <a:solidFill>
                  <a:schemeClr val="dk1"/>
                </a:solidFill>
                <a:latin typeface="Montserrat"/>
              </a:rPr>
              <a:t>30</a:t>
            </a:r>
          </a:p>
        </p:txBody>
      </p:sp>
      <p:sp>
        <p:nvSpPr>
          <p:cNvPr id="486" name="Google Shape;954;p91">
            <a:extLst>
              <a:ext uri="{FF2B5EF4-FFF2-40B4-BE49-F238E27FC236}">
                <a16:creationId xmlns:a16="http://schemas.microsoft.com/office/drawing/2014/main" id="{5794AB27-B9DA-575F-3054-C00A18538858}"/>
              </a:ext>
            </a:extLst>
          </p:cNvPr>
          <p:cNvSpPr txBox="1"/>
          <p:nvPr/>
        </p:nvSpPr>
        <p:spPr>
          <a:xfrm>
            <a:off x="2025445" y="3888226"/>
            <a:ext cx="5093109" cy="909453"/>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IN" dirty="0">
                <a:solidFill>
                  <a:schemeClr val="dk2"/>
                </a:solidFill>
                <a:latin typeface="Vidaloka"/>
                <a:sym typeface="Vidaloka"/>
              </a:rPr>
              <a:t>Next Steps :</a:t>
            </a:r>
          </a:p>
          <a:p>
            <a:pPr marL="171450" lvl="0" indent="-171450" rtl="0">
              <a:spcBef>
                <a:spcPts val="0"/>
              </a:spcBef>
              <a:spcAft>
                <a:spcPts val="0"/>
              </a:spcAft>
              <a:buFont typeface="Arial" panose="020B0604020202020204" pitchFamily="34" charset="0"/>
              <a:buChar char="•"/>
            </a:pPr>
            <a:r>
              <a:rPr lang="en-IN" sz="1000" dirty="0">
                <a:solidFill>
                  <a:schemeClr val="dk1"/>
                </a:solidFill>
                <a:latin typeface="Montserrat"/>
                <a:sym typeface="Vidaloka"/>
              </a:rPr>
              <a:t>Identify major topics of discussion in each sentiment class </a:t>
            </a:r>
          </a:p>
          <a:p>
            <a:pPr marL="171450" lvl="0" indent="-171450" rtl="0">
              <a:spcBef>
                <a:spcPts val="0"/>
              </a:spcBef>
              <a:spcAft>
                <a:spcPts val="0"/>
              </a:spcAft>
              <a:buFont typeface="Arial" panose="020B0604020202020204" pitchFamily="34" charset="0"/>
              <a:buChar char="•"/>
            </a:pPr>
            <a:r>
              <a:rPr lang="en-IN" sz="1000" dirty="0">
                <a:solidFill>
                  <a:schemeClr val="dk1"/>
                </a:solidFill>
                <a:latin typeface="Montserrat"/>
                <a:sym typeface="Vidaloka"/>
              </a:rPr>
              <a:t>Delve into the WHO, WHAT, WHERE details for each of these topics</a:t>
            </a:r>
            <a:endParaRPr lang="en-IN" sz="1000" dirty="0">
              <a:solidFill>
                <a:schemeClr val="tx1"/>
              </a:solidFill>
              <a:latin typeface="Montserrat"/>
              <a:sym typeface="Montserrat"/>
            </a:endParaRPr>
          </a:p>
          <a:p>
            <a:pPr marL="171450" lvl="0" indent="-171450" rtl="0">
              <a:spcBef>
                <a:spcPts val="0"/>
              </a:spcBef>
              <a:spcAft>
                <a:spcPts val="0"/>
              </a:spcAft>
              <a:buFont typeface="Arial" panose="020B0604020202020204" pitchFamily="34" charset="0"/>
              <a:buChar char="•"/>
            </a:pPr>
            <a:r>
              <a:rPr lang="en-IN" sz="1000" dirty="0">
                <a:solidFill>
                  <a:schemeClr val="tx1"/>
                </a:solidFill>
                <a:latin typeface="Montserrat"/>
                <a:sym typeface="Montserrat"/>
              </a:rPr>
              <a:t>Select topics of interest and observe their sentiment trend over time</a:t>
            </a:r>
            <a:endParaRPr lang="en-IN" sz="1000" dirty="0">
              <a:solidFill>
                <a:schemeClr val="dk1"/>
              </a:solidFill>
              <a:latin typeface="Montserrat"/>
              <a:sym typeface="Vidaloka"/>
            </a:endParaRPr>
          </a:p>
        </p:txBody>
      </p:sp>
      <p:sp>
        <p:nvSpPr>
          <p:cNvPr id="487" name="Rectangle 486">
            <a:extLst>
              <a:ext uri="{FF2B5EF4-FFF2-40B4-BE49-F238E27FC236}">
                <a16:creationId xmlns:a16="http://schemas.microsoft.com/office/drawing/2014/main" id="{D94920C2-1C25-E75F-A7BD-30A2CC631306}"/>
              </a:ext>
            </a:extLst>
          </p:cNvPr>
          <p:cNvSpPr/>
          <p:nvPr/>
        </p:nvSpPr>
        <p:spPr>
          <a:xfrm>
            <a:off x="-89012" y="3730428"/>
            <a:ext cx="9305840" cy="1132885"/>
          </a:xfrm>
          <a:prstGeom prst="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pic>
        <p:nvPicPr>
          <p:cNvPr id="7" name="Picture 6" descr="A picture containing screenshot, diagram, text, plot&#10;&#10;Description automatically generated">
            <a:extLst>
              <a:ext uri="{FF2B5EF4-FFF2-40B4-BE49-F238E27FC236}">
                <a16:creationId xmlns:a16="http://schemas.microsoft.com/office/drawing/2014/main" id="{5882CAE2-DCFF-0C62-8279-70E8991A2AFF}"/>
              </a:ext>
            </a:extLst>
          </p:cNvPr>
          <p:cNvPicPr>
            <a:picLocks noChangeAspect="1"/>
          </p:cNvPicPr>
          <p:nvPr/>
        </p:nvPicPr>
        <p:blipFill>
          <a:blip r:embed="rId3"/>
          <a:stretch>
            <a:fillRect/>
          </a:stretch>
        </p:blipFill>
        <p:spPr>
          <a:xfrm>
            <a:off x="4563909" y="1017725"/>
            <a:ext cx="4415481" cy="3054387"/>
          </a:xfrm>
          <a:prstGeom prst="rect">
            <a:avLst/>
          </a:prstGeom>
        </p:spPr>
      </p:pic>
      <p:sp>
        <p:nvSpPr>
          <p:cNvPr id="494" name="Google Shape;494;p61"/>
          <p:cNvSpPr txBox="1">
            <a:spLocks noGrp="1"/>
          </p:cNvSpPr>
          <p:nvPr>
            <p:ph type="title"/>
          </p:nvPr>
        </p:nvSpPr>
        <p:spPr>
          <a:xfrm>
            <a:off x="713225" y="445025"/>
            <a:ext cx="54529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Exploring </a:t>
            </a:r>
            <a:r>
              <a:rPr lang="en" dirty="0">
                <a:solidFill>
                  <a:srgbClr val="155A55"/>
                </a:solidFill>
              </a:rPr>
              <a:t>Positive</a:t>
            </a:r>
            <a:r>
              <a:rPr lang="en" dirty="0"/>
              <a:t> Sentiment</a:t>
            </a:r>
            <a:endParaRPr dirty="0"/>
          </a:p>
        </p:txBody>
      </p:sp>
      <p:sp>
        <p:nvSpPr>
          <p:cNvPr id="28" name="Google Shape;954;p91">
            <a:extLst>
              <a:ext uri="{FF2B5EF4-FFF2-40B4-BE49-F238E27FC236}">
                <a16:creationId xmlns:a16="http://schemas.microsoft.com/office/drawing/2014/main" id="{A6784907-7460-D1F8-B85A-280386A46350}"/>
              </a:ext>
            </a:extLst>
          </p:cNvPr>
          <p:cNvSpPr txBox="1"/>
          <p:nvPr/>
        </p:nvSpPr>
        <p:spPr>
          <a:xfrm>
            <a:off x="246446" y="1169777"/>
            <a:ext cx="4187991" cy="3770888"/>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IN" sz="1200" b="0" i="0" dirty="0">
                <a:solidFill>
                  <a:schemeClr val="dk1"/>
                </a:solidFill>
                <a:effectLst/>
                <a:latin typeface="Montserrat"/>
                <a:sym typeface="Montserrat"/>
              </a:rPr>
              <a:t>Findings (Summarized for top entities</a:t>
            </a:r>
            <a:r>
              <a:rPr lang="en-IN" sz="1200" b="0" i="0" dirty="0">
                <a:solidFill>
                  <a:srgbClr val="22473F"/>
                </a:solidFill>
                <a:effectLst/>
                <a:latin typeface="Montserrat"/>
                <a:sym typeface="Montserrat"/>
              </a:rPr>
              <a:t>*</a:t>
            </a:r>
            <a:r>
              <a:rPr lang="en-IN" sz="1200" b="0" i="0" dirty="0">
                <a:solidFill>
                  <a:schemeClr val="dk1"/>
                </a:solidFill>
                <a:effectLst/>
                <a:latin typeface="Montserrat"/>
                <a:sym typeface="Montserrat"/>
              </a:rPr>
              <a:t> using </a:t>
            </a:r>
            <a:r>
              <a:rPr lang="en-IN" sz="1200" b="1" dirty="0" err="1">
                <a:solidFill>
                  <a:srgbClr val="22473F"/>
                </a:solidFill>
                <a:latin typeface="Vidaloka"/>
                <a:ea typeface="+mn-ea"/>
                <a:cs typeface="+mn-cs"/>
                <a:sym typeface="Montserrat"/>
              </a:rPr>
              <a:t>ktrain</a:t>
            </a:r>
            <a:r>
              <a:rPr lang="en-IN" sz="1200" b="0" i="0" dirty="0">
                <a:solidFill>
                  <a:schemeClr val="dk1"/>
                </a:solidFill>
                <a:effectLst/>
                <a:latin typeface="Montserrat"/>
                <a:sym typeface="Montserrat"/>
              </a:rPr>
              <a:t>) :</a:t>
            </a:r>
          </a:p>
          <a:p>
            <a:endParaRPr lang="en-IN" sz="900" b="0" i="0" dirty="0">
              <a:solidFill>
                <a:srgbClr val="22473F"/>
              </a:solidFill>
              <a:effectLst/>
              <a:latin typeface="Montserrat"/>
              <a:sym typeface="Montserrat"/>
            </a:endParaRPr>
          </a:p>
          <a:p>
            <a:r>
              <a:rPr lang="en-IN" b="0" i="0" dirty="0">
                <a:solidFill>
                  <a:srgbClr val="155A55"/>
                </a:solidFill>
                <a:effectLst/>
                <a:latin typeface="Montserrat"/>
                <a:sym typeface="Montserrat"/>
              </a:rPr>
              <a:t>Topic 1 : </a:t>
            </a:r>
            <a:r>
              <a:rPr lang="en-IN" i="0" dirty="0">
                <a:solidFill>
                  <a:srgbClr val="155A55"/>
                </a:solidFill>
                <a:effectLst/>
                <a:latin typeface="Montserrat"/>
                <a:sym typeface="Montserrat"/>
              </a:rPr>
              <a:t>Automotives</a:t>
            </a:r>
          </a:p>
          <a:p>
            <a:pPr marL="171450" indent="-171450">
              <a:buFont typeface="Arial" panose="020B0604020202020204" pitchFamily="34" charset="0"/>
              <a:buChar char="•"/>
            </a:pPr>
            <a:r>
              <a:rPr lang="en-IN" sz="950" dirty="0">
                <a:solidFill>
                  <a:schemeClr val="dk1"/>
                </a:solidFill>
                <a:latin typeface="Montserrat"/>
              </a:rPr>
              <a:t>Autonomous driven </a:t>
            </a:r>
            <a:r>
              <a:rPr lang="en-IN" sz="950" b="1" dirty="0">
                <a:solidFill>
                  <a:schemeClr val="dk1"/>
                </a:solidFill>
                <a:latin typeface="Montserrat"/>
              </a:rPr>
              <a:t>Lyft</a:t>
            </a:r>
            <a:r>
              <a:rPr lang="en-IN" sz="950" dirty="0">
                <a:solidFill>
                  <a:schemeClr val="dk1"/>
                </a:solidFill>
                <a:latin typeface="Montserrat"/>
              </a:rPr>
              <a:t> </a:t>
            </a:r>
            <a:r>
              <a:rPr lang="en-IN" sz="950" b="1" dirty="0" err="1">
                <a:solidFill>
                  <a:schemeClr val="dk1"/>
                </a:solidFill>
                <a:latin typeface="Montserrat"/>
              </a:rPr>
              <a:t>robotaxi</a:t>
            </a:r>
            <a:r>
              <a:rPr lang="en-IN" sz="950" dirty="0">
                <a:solidFill>
                  <a:schemeClr val="dk1"/>
                </a:solidFill>
                <a:latin typeface="Montserrat"/>
              </a:rPr>
              <a:t> powered by </a:t>
            </a:r>
            <a:r>
              <a:rPr lang="en-IN" sz="950" b="1" dirty="0">
                <a:solidFill>
                  <a:schemeClr val="dk1"/>
                </a:solidFill>
                <a:latin typeface="Montserrat"/>
              </a:rPr>
              <a:t>Argo AI’s </a:t>
            </a:r>
            <a:r>
              <a:rPr lang="en-IN" sz="950" dirty="0">
                <a:solidFill>
                  <a:schemeClr val="dk1"/>
                </a:solidFill>
                <a:latin typeface="Montserrat"/>
              </a:rPr>
              <a:t>technology in </a:t>
            </a:r>
            <a:r>
              <a:rPr lang="en-IN" sz="950" b="1" dirty="0">
                <a:solidFill>
                  <a:schemeClr val="dk1"/>
                </a:solidFill>
                <a:latin typeface="Montserrat"/>
              </a:rPr>
              <a:t>Ford</a:t>
            </a:r>
            <a:r>
              <a:rPr lang="en-IN" sz="950" dirty="0">
                <a:solidFill>
                  <a:schemeClr val="dk1"/>
                </a:solidFill>
                <a:latin typeface="Montserrat"/>
              </a:rPr>
              <a:t> vehicles in Austin</a:t>
            </a:r>
          </a:p>
          <a:p>
            <a:pPr marL="171450" indent="-171450">
              <a:buFont typeface="Arial" panose="020B0604020202020204" pitchFamily="34" charset="0"/>
              <a:buChar char="•"/>
            </a:pPr>
            <a:r>
              <a:rPr lang="en-IN" sz="950" b="1" dirty="0">
                <a:solidFill>
                  <a:schemeClr val="dk1"/>
                </a:solidFill>
                <a:latin typeface="Montserrat"/>
              </a:rPr>
              <a:t>Elon Musk </a:t>
            </a:r>
            <a:r>
              <a:rPr lang="en-IN" sz="950" dirty="0">
                <a:solidFill>
                  <a:schemeClr val="dk1"/>
                </a:solidFill>
                <a:latin typeface="Montserrat"/>
              </a:rPr>
              <a:t>debuts ‘Friendly’ humanoid </a:t>
            </a:r>
            <a:r>
              <a:rPr lang="en-IN" sz="950" b="1" dirty="0">
                <a:solidFill>
                  <a:schemeClr val="dk1"/>
                </a:solidFill>
                <a:latin typeface="Montserrat"/>
              </a:rPr>
              <a:t>Tesla</a:t>
            </a:r>
            <a:r>
              <a:rPr lang="en-IN" sz="950" dirty="0">
                <a:solidFill>
                  <a:schemeClr val="dk1"/>
                </a:solidFill>
                <a:latin typeface="Montserrat"/>
              </a:rPr>
              <a:t> Bot, </a:t>
            </a:r>
            <a:r>
              <a:rPr lang="en-IN" sz="950" b="1" dirty="0">
                <a:solidFill>
                  <a:schemeClr val="dk1"/>
                </a:solidFill>
                <a:latin typeface="Montserrat"/>
              </a:rPr>
              <a:t>Optimus</a:t>
            </a:r>
            <a:r>
              <a:rPr lang="en-IN" sz="950" dirty="0">
                <a:solidFill>
                  <a:schemeClr val="dk1"/>
                </a:solidFill>
                <a:latin typeface="Montserrat"/>
              </a:rPr>
              <a:t> during company’s AI day</a:t>
            </a:r>
          </a:p>
          <a:p>
            <a:pPr marL="171450" indent="-171450">
              <a:buFont typeface="Arial" panose="020B0604020202020204" pitchFamily="34" charset="0"/>
              <a:buChar char="•"/>
            </a:pPr>
            <a:r>
              <a:rPr lang="en-IN" sz="950" b="1" dirty="0">
                <a:solidFill>
                  <a:schemeClr val="dk1"/>
                </a:solidFill>
                <a:latin typeface="Montserrat"/>
              </a:rPr>
              <a:t>Spin</a:t>
            </a:r>
            <a:r>
              <a:rPr lang="en-IN" sz="950" dirty="0">
                <a:solidFill>
                  <a:schemeClr val="dk1"/>
                </a:solidFill>
                <a:latin typeface="Montserrat"/>
              </a:rPr>
              <a:t> announces cutting edge on-vehicle AI</a:t>
            </a:r>
            <a:r>
              <a:rPr lang="en-IN" sz="950" b="1" dirty="0">
                <a:solidFill>
                  <a:schemeClr val="dk1"/>
                </a:solidFill>
                <a:latin typeface="Montserrat"/>
              </a:rPr>
              <a:t> </a:t>
            </a:r>
            <a:r>
              <a:rPr lang="en-IN" sz="950" dirty="0">
                <a:solidFill>
                  <a:schemeClr val="dk1"/>
                </a:solidFill>
                <a:latin typeface="Montserrat"/>
              </a:rPr>
              <a:t>platform to bring sidewalk riding and parking detection technology to cities across the </a:t>
            </a:r>
            <a:r>
              <a:rPr lang="en-IN" sz="950" b="1" dirty="0">
                <a:solidFill>
                  <a:schemeClr val="dk1"/>
                </a:solidFill>
                <a:latin typeface="Montserrat"/>
              </a:rPr>
              <a:t>US</a:t>
            </a:r>
            <a:r>
              <a:rPr lang="en-IN" sz="950" dirty="0">
                <a:solidFill>
                  <a:schemeClr val="dk1"/>
                </a:solidFill>
                <a:latin typeface="Montserrat"/>
              </a:rPr>
              <a:t> and </a:t>
            </a:r>
            <a:r>
              <a:rPr lang="en-IN" sz="950" b="1" dirty="0">
                <a:solidFill>
                  <a:schemeClr val="dk1"/>
                </a:solidFill>
                <a:latin typeface="Montserrat"/>
              </a:rPr>
              <a:t>UK</a:t>
            </a:r>
          </a:p>
          <a:p>
            <a:pPr marL="171450" indent="-171450">
              <a:buFont typeface="Arial" panose="020B0604020202020204" pitchFamily="34" charset="0"/>
              <a:buChar char="•"/>
            </a:pPr>
            <a:r>
              <a:rPr lang="en-IN" sz="950" b="1" dirty="0">
                <a:solidFill>
                  <a:schemeClr val="dk1"/>
                </a:solidFill>
                <a:latin typeface="Montserrat"/>
              </a:rPr>
              <a:t>Audi</a:t>
            </a:r>
            <a:r>
              <a:rPr lang="en-IN" sz="950" dirty="0">
                <a:solidFill>
                  <a:schemeClr val="dk1"/>
                </a:solidFill>
                <a:latin typeface="Montserrat"/>
              </a:rPr>
              <a:t> using AI</a:t>
            </a:r>
            <a:r>
              <a:rPr lang="en-IN" sz="950" b="1" dirty="0">
                <a:solidFill>
                  <a:schemeClr val="dk1"/>
                </a:solidFill>
                <a:latin typeface="Montserrat"/>
              </a:rPr>
              <a:t> </a:t>
            </a:r>
            <a:r>
              <a:rPr lang="en-IN" sz="950" dirty="0">
                <a:solidFill>
                  <a:schemeClr val="dk1"/>
                </a:solidFill>
                <a:latin typeface="Montserrat"/>
              </a:rPr>
              <a:t>to design new wheels and </a:t>
            </a:r>
            <a:r>
              <a:rPr lang="en-IN" sz="950" b="1" dirty="0">
                <a:solidFill>
                  <a:schemeClr val="dk1"/>
                </a:solidFill>
                <a:latin typeface="Montserrat"/>
              </a:rPr>
              <a:t>Porsche</a:t>
            </a:r>
            <a:r>
              <a:rPr lang="en-IN" sz="950" dirty="0">
                <a:solidFill>
                  <a:schemeClr val="dk1"/>
                </a:solidFill>
                <a:latin typeface="Montserrat"/>
              </a:rPr>
              <a:t> using AI to suggest good driving roads</a:t>
            </a:r>
          </a:p>
          <a:p>
            <a:pPr marL="171450" indent="-171450">
              <a:buFont typeface="Arial" panose="020B0604020202020204" pitchFamily="34" charset="0"/>
              <a:buChar char="•"/>
            </a:pPr>
            <a:r>
              <a:rPr lang="en-IN" sz="950" b="1" dirty="0">
                <a:solidFill>
                  <a:schemeClr val="dk1"/>
                </a:solidFill>
                <a:latin typeface="Montserrat"/>
              </a:rPr>
              <a:t>Self-driving delivery vehicle </a:t>
            </a:r>
            <a:r>
              <a:rPr lang="en-IN" sz="950" dirty="0">
                <a:solidFill>
                  <a:schemeClr val="dk1"/>
                </a:solidFill>
                <a:latin typeface="Montserrat"/>
              </a:rPr>
              <a:t>hits </a:t>
            </a:r>
            <a:r>
              <a:rPr lang="en-IN" sz="950" b="1" dirty="0">
                <a:solidFill>
                  <a:schemeClr val="dk1"/>
                </a:solidFill>
                <a:latin typeface="Montserrat"/>
              </a:rPr>
              <a:t>UK</a:t>
            </a:r>
            <a:r>
              <a:rPr lang="en-IN" sz="950" dirty="0">
                <a:solidFill>
                  <a:schemeClr val="dk1"/>
                </a:solidFill>
                <a:latin typeface="Montserrat"/>
              </a:rPr>
              <a:t> roads as government funds AI car projects</a:t>
            </a:r>
            <a:endParaRPr lang="en-IN" sz="950" dirty="0">
              <a:solidFill>
                <a:schemeClr val="dk1"/>
              </a:solidFill>
              <a:latin typeface="Montserrat"/>
              <a:sym typeface="Montserrat"/>
            </a:endParaRPr>
          </a:p>
          <a:p>
            <a:pPr lvl="0" rtl="0">
              <a:spcBef>
                <a:spcPts val="0"/>
              </a:spcBef>
              <a:spcAft>
                <a:spcPts val="0"/>
              </a:spcAft>
            </a:pPr>
            <a:endParaRPr lang="en-IN" sz="1000" dirty="0">
              <a:solidFill>
                <a:schemeClr val="dk1"/>
              </a:solidFill>
              <a:latin typeface="Montserrat"/>
              <a:sym typeface="Montserrat"/>
            </a:endParaRPr>
          </a:p>
          <a:p>
            <a:pPr lvl="0" rtl="0">
              <a:spcBef>
                <a:spcPts val="0"/>
              </a:spcBef>
              <a:spcAft>
                <a:spcPts val="0"/>
              </a:spcAft>
            </a:pPr>
            <a:r>
              <a:rPr lang="en-IN" b="0" i="0" dirty="0">
                <a:solidFill>
                  <a:srgbClr val="155A55"/>
                </a:solidFill>
                <a:effectLst/>
                <a:latin typeface="Montserrat"/>
                <a:sym typeface="Montserrat"/>
              </a:rPr>
              <a:t>Topic 2 : Conversational AI</a:t>
            </a:r>
          </a:p>
          <a:p>
            <a:pPr marL="171450" indent="-171450">
              <a:buFont typeface="Arial" panose="020B0604020202020204" pitchFamily="34" charset="0"/>
              <a:buChar char="•"/>
            </a:pPr>
            <a:r>
              <a:rPr lang="en-IN" sz="950" dirty="0">
                <a:solidFill>
                  <a:schemeClr val="dk1"/>
                </a:solidFill>
                <a:latin typeface="Montserrat"/>
              </a:rPr>
              <a:t>AI in </a:t>
            </a:r>
            <a:r>
              <a:rPr lang="en-IN" sz="950" b="1" dirty="0" err="1">
                <a:solidFill>
                  <a:schemeClr val="dk1"/>
                </a:solidFill>
                <a:latin typeface="Montserrat"/>
              </a:rPr>
              <a:t>Behavioral</a:t>
            </a:r>
            <a:r>
              <a:rPr lang="en-IN" sz="950" b="1" dirty="0">
                <a:solidFill>
                  <a:schemeClr val="dk1"/>
                </a:solidFill>
                <a:latin typeface="Montserrat"/>
              </a:rPr>
              <a:t> and Mental Health Care </a:t>
            </a:r>
            <a:r>
              <a:rPr lang="en-IN" sz="950" dirty="0">
                <a:solidFill>
                  <a:schemeClr val="dk1"/>
                </a:solidFill>
                <a:latin typeface="Montserrat"/>
              </a:rPr>
              <a:t>market projected to witness astonishing growth by 2026</a:t>
            </a:r>
          </a:p>
          <a:p>
            <a:pPr marL="171450" indent="-171450">
              <a:buFont typeface="Arial" panose="020B0604020202020204" pitchFamily="34" charset="0"/>
              <a:buChar char="•"/>
            </a:pPr>
            <a:r>
              <a:rPr lang="en-IN" sz="950" b="1" dirty="0">
                <a:solidFill>
                  <a:schemeClr val="dk1"/>
                </a:solidFill>
                <a:latin typeface="Montserrat"/>
              </a:rPr>
              <a:t>Google</a:t>
            </a:r>
            <a:r>
              <a:rPr lang="en-IN" sz="950" dirty="0">
                <a:solidFill>
                  <a:schemeClr val="dk1"/>
                </a:solidFill>
                <a:latin typeface="Montserrat"/>
              </a:rPr>
              <a:t> building a 1000-language AI model to beat </a:t>
            </a:r>
            <a:r>
              <a:rPr lang="en-IN" sz="950" b="1" dirty="0">
                <a:solidFill>
                  <a:schemeClr val="dk1"/>
                </a:solidFill>
                <a:latin typeface="Montserrat"/>
              </a:rPr>
              <a:t>ChatGPT </a:t>
            </a:r>
            <a:r>
              <a:rPr lang="en-IN" sz="950" dirty="0">
                <a:solidFill>
                  <a:schemeClr val="dk1"/>
                </a:solidFill>
                <a:latin typeface="Montserrat"/>
              </a:rPr>
              <a:t>and</a:t>
            </a:r>
            <a:r>
              <a:rPr lang="en-IN" sz="950" b="1" dirty="0">
                <a:solidFill>
                  <a:schemeClr val="dk1"/>
                </a:solidFill>
                <a:latin typeface="Montserrat"/>
              </a:rPr>
              <a:t> Apple</a:t>
            </a:r>
            <a:r>
              <a:rPr lang="en-IN" sz="950" dirty="0">
                <a:solidFill>
                  <a:schemeClr val="dk1"/>
                </a:solidFill>
                <a:latin typeface="Montserrat"/>
              </a:rPr>
              <a:t> acquires AI Voice </a:t>
            </a:r>
            <a:r>
              <a:rPr lang="en-IN" sz="950" dirty="0" err="1">
                <a:solidFill>
                  <a:schemeClr val="dk1"/>
                </a:solidFill>
                <a:latin typeface="Montserrat"/>
              </a:rPr>
              <a:t>Startup</a:t>
            </a:r>
            <a:r>
              <a:rPr lang="en-IN" sz="950" dirty="0">
                <a:solidFill>
                  <a:schemeClr val="dk1"/>
                </a:solidFill>
                <a:latin typeface="Montserrat"/>
              </a:rPr>
              <a:t> </a:t>
            </a:r>
            <a:r>
              <a:rPr lang="en-IN" sz="950" b="1" dirty="0" err="1">
                <a:solidFill>
                  <a:schemeClr val="dk1"/>
                </a:solidFill>
                <a:latin typeface="Montserrat"/>
              </a:rPr>
              <a:t>Voysis</a:t>
            </a:r>
            <a:r>
              <a:rPr lang="en-IN" sz="950" dirty="0">
                <a:solidFill>
                  <a:schemeClr val="dk1"/>
                </a:solidFill>
                <a:latin typeface="Montserrat"/>
              </a:rPr>
              <a:t> to make </a:t>
            </a:r>
            <a:r>
              <a:rPr lang="en-IN" sz="950" b="1" dirty="0">
                <a:solidFill>
                  <a:schemeClr val="dk1"/>
                </a:solidFill>
                <a:latin typeface="Montserrat"/>
              </a:rPr>
              <a:t>Siri</a:t>
            </a:r>
            <a:r>
              <a:rPr lang="en-IN" sz="950" dirty="0">
                <a:solidFill>
                  <a:schemeClr val="dk1"/>
                </a:solidFill>
                <a:latin typeface="Montserrat"/>
              </a:rPr>
              <a:t> better understand our queries</a:t>
            </a:r>
            <a:endParaRPr lang="en-IN" sz="950" b="1" dirty="0">
              <a:solidFill>
                <a:schemeClr val="dk1"/>
              </a:solidFill>
              <a:latin typeface="Montserrat"/>
            </a:endParaRPr>
          </a:p>
          <a:p>
            <a:pPr marL="171450" indent="-171450">
              <a:buFont typeface="Arial" panose="020B0604020202020204" pitchFamily="34" charset="0"/>
              <a:buChar char="•"/>
            </a:pPr>
            <a:r>
              <a:rPr lang="en-IN" sz="950" b="1" dirty="0" err="1">
                <a:solidFill>
                  <a:schemeClr val="dk1"/>
                </a:solidFill>
                <a:latin typeface="Montserrat"/>
              </a:rPr>
              <a:t>OpenAI</a:t>
            </a:r>
            <a:r>
              <a:rPr lang="en-IN" sz="950" dirty="0">
                <a:solidFill>
                  <a:schemeClr val="dk1"/>
                </a:solidFill>
                <a:latin typeface="Montserrat"/>
              </a:rPr>
              <a:t> scraps waitlist For Its </a:t>
            </a:r>
            <a:r>
              <a:rPr lang="en-IN" sz="950" b="1" dirty="0">
                <a:solidFill>
                  <a:schemeClr val="dk1"/>
                </a:solidFill>
                <a:latin typeface="Montserrat"/>
              </a:rPr>
              <a:t>AI</a:t>
            </a:r>
            <a:r>
              <a:rPr lang="en-IN" sz="950" dirty="0">
                <a:solidFill>
                  <a:schemeClr val="dk1"/>
                </a:solidFill>
                <a:latin typeface="Montserrat"/>
              </a:rPr>
              <a:t> </a:t>
            </a:r>
            <a:r>
              <a:rPr lang="en-IN" sz="950" b="1" dirty="0">
                <a:solidFill>
                  <a:schemeClr val="dk1"/>
                </a:solidFill>
                <a:latin typeface="Montserrat"/>
              </a:rPr>
              <a:t>Art</a:t>
            </a:r>
            <a:r>
              <a:rPr lang="en-IN" sz="950" dirty="0">
                <a:solidFill>
                  <a:schemeClr val="dk1"/>
                </a:solidFill>
                <a:latin typeface="Montserrat"/>
              </a:rPr>
              <a:t> </a:t>
            </a:r>
            <a:r>
              <a:rPr lang="en-IN" sz="950" b="1" dirty="0">
                <a:solidFill>
                  <a:schemeClr val="dk1"/>
                </a:solidFill>
                <a:latin typeface="Montserrat"/>
              </a:rPr>
              <a:t>Generator</a:t>
            </a:r>
            <a:r>
              <a:rPr lang="en-IN" sz="950" dirty="0">
                <a:solidFill>
                  <a:schemeClr val="dk1"/>
                </a:solidFill>
                <a:latin typeface="Montserrat"/>
              </a:rPr>
              <a:t> </a:t>
            </a:r>
            <a:r>
              <a:rPr lang="en-IN" sz="950" b="1" dirty="0">
                <a:solidFill>
                  <a:schemeClr val="dk1"/>
                </a:solidFill>
                <a:latin typeface="Montserrat"/>
              </a:rPr>
              <a:t>Dall-E</a:t>
            </a:r>
            <a:endParaRPr lang="en-IN" sz="950" dirty="0">
              <a:solidFill>
                <a:schemeClr val="dk1"/>
              </a:solidFill>
              <a:latin typeface="Montserrat"/>
            </a:endParaRPr>
          </a:p>
          <a:p>
            <a:endParaRPr lang="en-IN" sz="900" dirty="0">
              <a:solidFill>
                <a:srgbClr val="36362B"/>
              </a:solidFill>
              <a:latin typeface="plantin"/>
            </a:endParaRPr>
          </a:p>
          <a:p>
            <a:pPr marL="171450" lvl="0" indent="-171450" rtl="0">
              <a:spcBef>
                <a:spcPts val="0"/>
              </a:spcBef>
              <a:spcAft>
                <a:spcPts val="0"/>
              </a:spcAft>
              <a:buFont typeface="Arial" panose="020B0604020202020204" pitchFamily="34" charset="0"/>
              <a:buChar char="•"/>
            </a:pPr>
            <a:endParaRPr lang="en-IN" sz="1200" dirty="0">
              <a:solidFill>
                <a:schemeClr val="dk1"/>
              </a:solidFill>
              <a:latin typeface="Montserrat"/>
              <a:ea typeface="Montserrat"/>
              <a:cs typeface="Montserrat"/>
              <a:sym typeface="Montserrat"/>
            </a:endParaRPr>
          </a:p>
          <a:p>
            <a:pPr marL="171450" lvl="0" indent="-171450" rtl="0">
              <a:spcBef>
                <a:spcPts val="0"/>
              </a:spcBef>
              <a:spcAft>
                <a:spcPts val="0"/>
              </a:spcAft>
              <a:buFont typeface="Arial" panose="020B0604020202020204" pitchFamily="34" charset="0"/>
              <a:buChar char="•"/>
            </a:pPr>
            <a:endParaRPr sz="1200" dirty="0">
              <a:solidFill>
                <a:schemeClr val="dk1"/>
              </a:solidFill>
              <a:latin typeface="Montserrat"/>
              <a:ea typeface="Montserrat"/>
              <a:cs typeface="Montserrat"/>
              <a:sym typeface="Montserrat"/>
            </a:endParaRPr>
          </a:p>
        </p:txBody>
      </p:sp>
      <p:sp>
        <p:nvSpPr>
          <p:cNvPr id="29" name="TextBox 28">
            <a:extLst>
              <a:ext uri="{FF2B5EF4-FFF2-40B4-BE49-F238E27FC236}">
                <a16:creationId xmlns:a16="http://schemas.microsoft.com/office/drawing/2014/main" id="{92906315-41FA-13F9-51CB-20203FBB4A6C}"/>
              </a:ext>
            </a:extLst>
          </p:cNvPr>
          <p:cNvSpPr txBox="1"/>
          <p:nvPr/>
        </p:nvSpPr>
        <p:spPr>
          <a:xfrm>
            <a:off x="4580092" y="4109668"/>
            <a:ext cx="4317462" cy="830997"/>
          </a:xfrm>
          <a:prstGeom prst="rect">
            <a:avLst/>
          </a:prstGeom>
          <a:noFill/>
        </p:spPr>
        <p:txBody>
          <a:bodyPr wrap="square" rtlCol="0">
            <a:spAutoFit/>
          </a:bodyPr>
          <a:lstStyle/>
          <a:p>
            <a:r>
              <a:rPr lang="en-IN" sz="800" b="0" i="1" dirty="0">
                <a:solidFill>
                  <a:schemeClr val="dk1"/>
                </a:solidFill>
                <a:effectLst/>
                <a:latin typeface="Montserrat"/>
                <a:sym typeface="Montserrat"/>
              </a:rPr>
              <a:t>Influx in Finance news is observed in 2023 and a strong positive sentiment an be observed in news about AI and technology through the years</a:t>
            </a:r>
          </a:p>
          <a:p>
            <a:endParaRPr lang="en-IN" sz="800" b="0" i="1" dirty="0">
              <a:solidFill>
                <a:schemeClr val="dk1"/>
              </a:solidFill>
              <a:effectLst/>
              <a:latin typeface="Montserrat"/>
              <a:sym typeface="Montserrat"/>
            </a:endParaRPr>
          </a:p>
          <a:p>
            <a:r>
              <a:rPr lang="en-IN" sz="800" i="1" dirty="0">
                <a:solidFill>
                  <a:srgbClr val="22473F"/>
                </a:solidFill>
                <a:latin typeface="Montserrat"/>
                <a:sym typeface="Montserrat"/>
              </a:rPr>
              <a:t>* </a:t>
            </a:r>
            <a:r>
              <a:rPr lang="en-IN" sz="780" i="1" dirty="0">
                <a:solidFill>
                  <a:srgbClr val="22473F"/>
                </a:solidFill>
                <a:latin typeface="Montserrat"/>
                <a:sym typeface="Montserrat"/>
              </a:rPr>
              <a:t>Top entities for each topic in Positive class illustrated in Appendix I and text summarisation available in 07_BERTopic_NER_Positive.ipynb</a:t>
            </a:r>
            <a:endParaRPr lang="en-IN" sz="780" b="0" i="1" dirty="0">
              <a:solidFill>
                <a:srgbClr val="22473F"/>
              </a:solidFill>
              <a:effectLst/>
              <a:latin typeface="Montserrat"/>
              <a:sym typeface="Montserrat"/>
            </a:endParaRPr>
          </a:p>
          <a:p>
            <a:endParaRPr lang="en-US" sz="800" dirty="0"/>
          </a:p>
        </p:txBody>
      </p:sp>
    </p:spTree>
    <p:extLst>
      <p:ext uri="{BB962C8B-B14F-4D97-AF65-F5344CB8AC3E}">
        <p14:creationId xmlns:p14="http://schemas.microsoft.com/office/powerpoint/2010/main" val="108786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54529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Exploring </a:t>
            </a:r>
            <a:r>
              <a:rPr lang="en" dirty="0">
                <a:solidFill>
                  <a:srgbClr val="155A55"/>
                </a:solidFill>
              </a:rPr>
              <a:t>Positive</a:t>
            </a:r>
            <a:r>
              <a:rPr lang="en" dirty="0"/>
              <a:t> Sentiment</a:t>
            </a:r>
            <a:endParaRPr dirty="0"/>
          </a:p>
        </p:txBody>
      </p:sp>
      <p:sp>
        <p:nvSpPr>
          <p:cNvPr id="28" name="Google Shape;954;p91">
            <a:extLst>
              <a:ext uri="{FF2B5EF4-FFF2-40B4-BE49-F238E27FC236}">
                <a16:creationId xmlns:a16="http://schemas.microsoft.com/office/drawing/2014/main" id="{A6784907-7460-D1F8-B85A-280386A46350}"/>
              </a:ext>
            </a:extLst>
          </p:cNvPr>
          <p:cNvSpPr txBox="1"/>
          <p:nvPr/>
        </p:nvSpPr>
        <p:spPr>
          <a:xfrm>
            <a:off x="254538" y="1011505"/>
            <a:ext cx="4187991" cy="3770888"/>
          </a:xfrm>
          <a:prstGeom prst="rect">
            <a:avLst/>
          </a:prstGeom>
          <a:noFill/>
          <a:ln>
            <a:noFill/>
          </a:ln>
        </p:spPr>
        <p:txBody>
          <a:bodyPr spcFirstLastPara="1" wrap="square" lIns="91425" tIns="91425" rIns="91425" bIns="91425" anchor="t" anchorCtr="0">
            <a:noAutofit/>
          </a:bodyPr>
          <a:lstStyle/>
          <a:p>
            <a:r>
              <a:rPr lang="en-IN" sz="1000" dirty="0">
                <a:solidFill>
                  <a:srgbClr val="22473F"/>
                </a:solidFill>
                <a:latin typeface="Montserrat"/>
                <a:sym typeface="Montserrat"/>
              </a:rPr>
              <a:t>Conversational AI c</a:t>
            </a:r>
            <a:r>
              <a:rPr lang="en-IN" sz="1000" b="0" i="0" dirty="0">
                <a:solidFill>
                  <a:srgbClr val="22473F"/>
                </a:solidFill>
                <a:effectLst/>
                <a:latin typeface="Montserrat"/>
                <a:sym typeface="Montserrat"/>
              </a:rPr>
              <a:t>ontd</a:t>
            </a:r>
            <a:r>
              <a:rPr lang="en-IN" sz="1200" b="0" i="0" dirty="0">
                <a:solidFill>
                  <a:srgbClr val="22473F"/>
                </a:solidFill>
                <a:effectLst/>
                <a:latin typeface="Montserrat"/>
                <a:sym typeface="Montserrat"/>
              </a:rPr>
              <a:t>.</a:t>
            </a:r>
          </a:p>
          <a:p>
            <a:endParaRPr lang="en-IN" sz="950" b="1" dirty="0">
              <a:solidFill>
                <a:schemeClr val="dk1"/>
              </a:solidFill>
              <a:latin typeface="Montserrat"/>
            </a:endParaRPr>
          </a:p>
          <a:p>
            <a:pPr marL="171450" indent="-171450">
              <a:buFont typeface="Arial" panose="020B0604020202020204" pitchFamily="34" charset="0"/>
              <a:buChar char="•"/>
            </a:pPr>
            <a:r>
              <a:rPr lang="en-IN" sz="950" b="1" dirty="0">
                <a:solidFill>
                  <a:schemeClr val="dk1"/>
                </a:solidFill>
                <a:latin typeface="Montserrat"/>
              </a:rPr>
              <a:t>Facebook</a:t>
            </a:r>
            <a:r>
              <a:rPr lang="en-IN" sz="950" dirty="0">
                <a:solidFill>
                  <a:schemeClr val="dk1"/>
                </a:solidFill>
                <a:latin typeface="Montserrat"/>
              </a:rPr>
              <a:t> is creating an AI that can view the world and interact with it like a human and </a:t>
            </a:r>
            <a:r>
              <a:rPr lang="en-IN" sz="950" b="1" dirty="0" err="1">
                <a:solidFill>
                  <a:schemeClr val="dk1"/>
                </a:solidFill>
                <a:latin typeface="Montserrat"/>
              </a:rPr>
              <a:t>PDFgear’s</a:t>
            </a:r>
            <a:r>
              <a:rPr lang="en-IN" sz="950" dirty="0">
                <a:solidFill>
                  <a:schemeClr val="dk1"/>
                </a:solidFill>
                <a:latin typeface="Montserrat"/>
              </a:rPr>
              <a:t> new </a:t>
            </a:r>
            <a:r>
              <a:rPr lang="en-IN" sz="950" b="1" dirty="0">
                <a:solidFill>
                  <a:schemeClr val="dk1"/>
                </a:solidFill>
                <a:latin typeface="Montserrat"/>
              </a:rPr>
              <a:t>ChatGPT</a:t>
            </a:r>
            <a:r>
              <a:rPr lang="en-IN" sz="950" dirty="0">
                <a:solidFill>
                  <a:schemeClr val="dk1"/>
                </a:solidFill>
                <a:latin typeface="Montserrat"/>
              </a:rPr>
              <a:t>-Powered feature allows users to chat with PDFs</a:t>
            </a:r>
          </a:p>
          <a:p>
            <a:pPr marL="171450" indent="-171450">
              <a:buFont typeface="Arial" panose="020B0604020202020204" pitchFamily="34" charset="0"/>
              <a:buChar char="•"/>
            </a:pPr>
            <a:r>
              <a:rPr lang="en-IN" sz="950" dirty="0">
                <a:solidFill>
                  <a:schemeClr val="dk1"/>
                </a:solidFill>
                <a:latin typeface="Montserrat"/>
              </a:rPr>
              <a:t>Using </a:t>
            </a:r>
            <a:r>
              <a:rPr lang="en-IN" sz="950" b="1" dirty="0">
                <a:solidFill>
                  <a:schemeClr val="dk1"/>
                </a:solidFill>
                <a:latin typeface="Montserrat"/>
              </a:rPr>
              <a:t>AI</a:t>
            </a:r>
            <a:r>
              <a:rPr lang="en-IN" sz="950" dirty="0">
                <a:solidFill>
                  <a:schemeClr val="dk1"/>
                </a:solidFill>
                <a:latin typeface="Montserrat"/>
              </a:rPr>
              <a:t> to digitally replicate human voices, </a:t>
            </a:r>
            <a:r>
              <a:rPr lang="en-IN" sz="950" b="1" dirty="0">
                <a:solidFill>
                  <a:schemeClr val="dk1"/>
                </a:solidFill>
                <a:latin typeface="Montserrat"/>
              </a:rPr>
              <a:t>Anthony Bourdain</a:t>
            </a:r>
            <a:r>
              <a:rPr lang="en-IN" sz="950" dirty="0">
                <a:solidFill>
                  <a:schemeClr val="dk1"/>
                </a:solidFill>
                <a:latin typeface="Montserrat"/>
              </a:rPr>
              <a:t>'s Voice Recreated For New Documentary </a:t>
            </a:r>
          </a:p>
          <a:p>
            <a:pPr lvl="0" rtl="0">
              <a:spcBef>
                <a:spcPts val="0"/>
              </a:spcBef>
              <a:spcAft>
                <a:spcPts val="0"/>
              </a:spcAft>
            </a:pPr>
            <a:endParaRPr lang="en-IN" sz="1000" dirty="0">
              <a:solidFill>
                <a:schemeClr val="dk1"/>
              </a:solidFill>
              <a:latin typeface="Montserrat"/>
              <a:sym typeface="Montserrat"/>
            </a:endParaRPr>
          </a:p>
          <a:p>
            <a:pPr lvl="0" rtl="0">
              <a:spcBef>
                <a:spcPts val="0"/>
              </a:spcBef>
              <a:spcAft>
                <a:spcPts val="0"/>
              </a:spcAft>
            </a:pPr>
            <a:r>
              <a:rPr lang="en-IN" b="0" i="0" dirty="0">
                <a:solidFill>
                  <a:srgbClr val="155A55"/>
                </a:solidFill>
                <a:effectLst/>
                <a:latin typeface="Montserrat"/>
                <a:sym typeface="Montserrat"/>
              </a:rPr>
              <a:t>Topic 3 : Finance</a:t>
            </a:r>
          </a:p>
          <a:p>
            <a:pPr marL="171450" lvl="0" indent="-171450" rtl="0">
              <a:spcBef>
                <a:spcPts val="0"/>
              </a:spcBef>
              <a:spcAft>
                <a:spcPts val="0"/>
              </a:spcAft>
              <a:buFont typeface="Arial" panose="020B0604020202020204" pitchFamily="34" charset="0"/>
              <a:buChar char="•"/>
            </a:pPr>
            <a:r>
              <a:rPr lang="en-IN" sz="950" b="1" dirty="0" err="1">
                <a:solidFill>
                  <a:schemeClr val="dk1"/>
                </a:solidFill>
                <a:latin typeface="Montserrat"/>
              </a:rPr>
              <a:t>SoundHound</a:t>
            </a:r>
            <a:r>
              <a:rPr lang="en-IN" sz="950" dirty="0">
                <a:solidFill>
                  <a:schemeClr val="dk1"/>
                </a:solidFill>
                <a:latin typeface="Montserrat"/>
              </a:rPr>
              <a:t> </a:t>
            </a:r>
            <a:r>
              <a:rPr lang="en-IN" sz="950" b="1" dirty="0">
                <a:solidFill>
                  <a:schemeClr val="dk1"/>
                </a:solidFill>
                <a:latin typeface="Montserrat"/>
              </a:rPr>
              <a:t>Voice AI </a:t>
            </a:r>
            <a:r>
              <a:rPr lang="en-IN" sz="950" dirty="0">
                <a:solidFill>
                  <a:schemeClr val="dk1"/>
                </a:solidFill>
                <a:latin typeface="Montserrat"/>
              </a:rPr>
              <a:t>investors are lined up for success as stocks soar to new heights</a:t>
            </a:r>
          </a:p>
          <a:p>
            <a:pPr marL="171450" lvl="0" indent="-171450" rtl="0">
              <a:spcBef>
                <a:spcPts val="0"/>
              </a:spcBef>
              <a:spcAft>
                <a:spcPts val="0"/>
              </a:spcAft>
              <a:buFont typeface="Arial" panose="020B0604020202020204" pitchFamily="34" charset="0"/>
              <a:buChar char="•"/>
            </a:pPr>
            <a:r>
              <a:rPr lang="en-IN" sz="950" dirty="0">
                <a:solidFill>
                  <a:schemeClr val="dk1"/>
                </a:solidFill>
                <a:latin typeface="Montserrat"/>
              </a:rPr>
              <a:t>AI in </a:t>
            </a:r>
            <a:r>
              <a:rPr lang="en-IN" sz="950" b="1" dirty="0">
                <a:solidFill>
                  <a:schemeClr val="dk1"/>
                </a:solidFill>
                <a:latin typeface="Montserrat"/>
              </a:rPr>
              <a:t>Medical Diagnostics Market </a:t>
            </a:r>
            <a:r>
              <a:rPr lang="en-IN" sz="950" dirty="0">
                <a:solidFill>
                  <a:schemeClr val="dk1"/>
                </a:solidFill>
                <a:latin typeface="Montserrat"/>
              </a:rPr>
              <a:t>worth $3,868 million by 2025</a:t>
            </a:r>
          </a:p>
          <a:p>
            <a:pPr marL="171450" lvl="0" indent="-171450" rtl="0">
              <a:spcBef>
                <a:spcPts val="0"/>
              </a:spcBef>
              <a:spcAft>
                <a:spcPts val="0"/>
              </a:spcAft>
              <a:buFont typeface="Arial" panose="020B0604020202020204" pitchFamily="34" charset="0"/>
              <a:buChar char="•"/>
            </a:pPr>
            <a:r>
              <a:rPr lang="en-IN" sz="950" dirty="0">
                <a:solidFill>
                  <a:schemeClr val="dk1"/>
                </a:solidFill>
                <a:latin typeface="Montserrat"/>
              </a:rPr>
              <a:t>UK based </a:t>
            </a:r>
            <a:r>
              <a:rPr lang="en-IN" sz="950" b="1" dirty="0" err="1">
                <a:solidFill>
                  <a:schemeClr val="dk1"/>
                </a:solidFill>
                <a:latin typeface="Montserrat"/>
              </a:rPr>
              <a:t>TrueCircle</a:t>
            </a:r>
            <a:r>
              <a:rPr lang="en-IN" sz="950" dirty="0">
                <a:solidFill>
                  <a:schemeClr val="dk1"/>
                </a:solidFill>
                <a:latin typeface="Montserrat"/>
              </a:rPr>
              <a:t>, a compute vision </a:t>
            </a:r>
            <a:r>
              <a:rPr lang="en-IN" sz="950" dirty="0" err="1">
                <a:solidFill>
                  <a:schemeClr val="dk1"/>
                </a:solidFill>
                <a:latin typeface="Montserrat"/>
              </a:rPr>
              <a:t>startup</a:t>
            </a:r>
            <a:r>
              <a:rPr lang="en-IN" sz="950" dirty="0">
                <a:solidFill>
                  <a:schemeClr val="dk1"/>
                </a:solidFill>
                <a:latin typeface="Montserrat"/>
              </a:rPr>
              <a:t> scoops $5.5M to use AI to drive recycling efficiency</a:t>
            </a:r>
          </a:p>
          <a:p>
            <a:pPr marL="171450" indent="-171450">
              <a:buFont typeface="Arial" panose="020B0604020202020204" pitchFamily="34" charset="0"/>
              <a:buChar char="•"/>
            </a:pPr>
            <a:r>
              <a:rPr lang="en-IN" sz="950" b="1" dirty="0" err="1">
                <a:solidFill>
                  <a:schemeClr val="dk1"/>
                </a:solidFill>
                <a:latin typeface="Montserrat"/>
              </a:rPr>
              <a:t>PreciTaste</a:t>
            </a:r>
            <a:r>
              <a:rPr lang="en-IN" sz="950" dirty="0">
                <a:solidFill>
                  <a:schemeClr val="dk1"/>
                </a:solidFill>
                <a:latin typeface="Montserrat"/>
              </a:rPr>
              <a:t> raises $24M to redefine foodservice operations with Vision AI technology</a:t>
            </a:r>
          </a:p>
          <a:p>
            <a:pPr lvl="0" rtl="0">
              <a:spcBef>
                <a:spcPts val="0"/>
              </a:spcBef>
              <a:spcAft>
                <a:spcPts val="0"/>
              </a:spcAft>
            </a:pPr>
            <a:endParaRPr lang="en-IN" sz="950" dirty="0">
              <a:solidFill>
                <a:schemeClr val="dk1"/>
              </a:solidFill>
              <a:latin typeface="Montserrat"/>
            </a:endParaRPr>
          </a:p>
          <a:p>
            <a:pPr lvl="0" rtl="0">
              <a:spcBef>
                <a:spcPts val="0"/>
              </a:spcBef>
              <a:spcAft>
                <a:spcPts val="0"/>
              </a:spcAft>
            </a:pPr>
            <a:r>
              <a:rPr lang="en-IN" b="0" i="0" dirty="0">
                <a:solidFill>
                  <a:srgbClr val="155A55"/>
                </a:solidFill>
                <a:effectLst/>
                <a:latin typeface="Montserrat"/>
                <a:sym typeface="Montserrat"/>
              </a:rPr>
              <a:t>Topic 4 : Food &amp; Beverage</a:t>
            </a:r>
          </a:p>
          <a:p>
            <a:pPr marL="171450" lvl="0" indent="-171450" rtl="0">
              <a:spcBef>
                <a:spcPts val="0"/>
              </a:spcBef>
              <a:spcAft>
                <a:spcPts val="0"/>
              </a:spcAft>
              <a:buFont typeface="Arial" panose="020B0604020202020204" pitchFamily="34" charset="0"/>
              <a:buChar char="•"/>
            </a:pPr>
            <a:r>
              <a:rPr lang="en-IN" sz="950" b="1" dirty="0" err="1">
                <a:solidFill>
                  <a:schemeClr val="dk1"/>
                </a:solidFill>
                <a:latin typeface="Montserrat"/>
              </a:rPr>
              <a:t>Gastrograph</a:t>
            </a:r>
            <a:r>
              <a:rPr lang="en-IN" sz="950" b="1" dirty="0">
                <a:solidFill>
                  <a:schemeClr val="dk1"/>
                </a:solidFill>
                <a:latin typeface="Montserrat"/>
              </a:rPr>
              <a:t>, </a:t>
            </a:r>
            <a:r>
              <a:rPr lang="en-IN" sz="950" dirty="0">
                <a:solidFill>
                  <a:schemeClr val="dk1"/>
                </a:solidFill>
                <a:latin typeface="Montserrat"/>
              </a:rPr>
              <a:t>an AI platform models human sensory perception uses AI to help companies predict and personalize </a:t>
            </a:r>
            <a:r>
              <a:rPr lang="en-IN" sz="950" dirty="0" err="1">
                <a:solidFill>
                  <a:schemeClr val="dk1"/>
                </a:solidFill>
                <a:latin typeface="Montserrat"/>
              </a:rPr>
              <a:t>flavor</a:t>
            </a:r>
            <a:r>
              <a:rPr lang="en-IN" sz="950" dirty="0">
                <a:solidFill>
                  <a:schemeClr val="dk1"/>
                </a:solidFill>
                <a:latin typeface="Montserrat"/>
              </a:rPr>
              <a:t> for new food products</a:t>
            </a:r>
          </a:p>
          <a:p>
            <a:pPr marL="171450" lvl="0" indent="-171450" rtl="0">
              <a:spcBef>
                <a:spcPts val="0"/>
              </a:spcBef>
              <a:spcAft>
                <a:spcPts val="0"/>
              </a:spcAft>
              <a:buFont typeface="Arial" panose="020B0604020202020204" pitchFamily="34" charset="0"/>
              <a:buChar char="•"/>
            </a:pPr>
            <a:r>
              <a:rPr lang="en-IN" sz="950" b="1" dirty="0" err="1">
                <a:solidFill>
                  <a:schemeClr val="dk1"/>
                </a:solidFill>
                <a:latin typeface="Montserrat"/>
              </a:rPr>
              <a:t>Brightseed</a:t>
            </a:r>
            <a:r>
              <a:rPr lang="en-IN" sz="950" dirty="0">
                <a:solidFill>
                  <a:schemeClr val="dk1"/>
                </a:solidFill>
                <a:latin typeface="Montserrat"/>
              </a:rPr>
              <a:t> finds nutrients inside plants with AI to improve human heal</a:t>
            </a:r>
          </a:p>
          <a:p>
            <a:pPr lvl="0" rtl="0">
              <a:spcBef>
                <a:spcPts val="0"/>
              </a:spcBef>
              <a:spcAft>
                <a:spcPts val="0"/>
              </a:spcAft>
            </a:pPr>
            <a:endParaRPr lang="en-IN" sz="950" dirty="0">
              <a:solidFill>
                <a:schemeClr val="dk1"/>
              </a:solidFill>
              <a:latin typeface="Montserrat"/>
            </a:endParaRPr>
          </a:p>
          <a:p>
            <a:pPr marL="171450" lvl="0" indent="-171450" rtl="0">
              <a:spcBef>
                <a:spcPts val="0"/>
              </a:spcBef>
              <a:spcAft>
                <a:spcPts val="0"/>
              </a:spcAft>
              <a:buFont typeface="Arial" panose="020B0604020202020204" pitchFamily="34" charset="0"/>
              <a:buChar char="•"/>
            </a:pPr>
            <a:endParaRPr sz="1200" dirty="0">
              <a:solidFill>
                <a:schemeClr val="dk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AB02C48F-C1E7-AFBC-796D-707F8114BF72}"/>
              </a:ext>
            </a:extLst>
          </p:cNvPr>
          <p:cNvSpPr txBox="1"/>
          <p:nvPr/>
        </p:nvSpPr>
        <p:spPr>
          <a:xfrm>
            <a:off x="4960418" y="1011505"/>
            <a:ext cx="4118846" cy="4185761"/>
          </a:xfrm>
          <a:prstGeom prst="rect">
            <a:avLst/>
          </a:prstGeom>
          <a:noFill/>
        </p:spPr>
        <p:txBody>
          <a:bodyPr wrap="square" rtlCol="0">
            <a:spAutoFit/>
          </a:bodyPr>
          <a:lstStyle/>
          <a:p>
            <a:pPr marL="171450" lvl="0" indent="-171450" rtl="0">
              <a:spcBef>
                <a:spcPts val="0"/>
              </a:spcBef>
              <a:spcAft>
                <a:spcPts val="0"/>
              </a:spcAft>
              <a:buFont typeface="Arial" panose="020B0604020202020204" pitchFamily="34" charset="0"/>
              <a:buChar char="•"/>
            </a:pPr>
            <a:endParaRPr lang="en-IN" sz="950" dirty="0">
              <a:solidFill>
                <a:schemeClr val="dk1"/>
              </a:solidFill>
              <a:latin typeface="Montserrat"/>
              <a:ea typeface="Montserrat"/>
              <a:cs typeface="Montserrat"/>
              <a:sym typeface="Montserrat"/>
            </a:endParaRPr>
          </a:p>
          <a:p>
            <a:r>
              <a:rPr lang="en-IN" sz="1000" dirty="0">
                <a:solidFill>
                  <a:srgbClr val="22473F"/>
                </a:solidFill>
                <a:latin typeface="Montserrat"/>
                <a:sym typeface="Montserrat"/>
              </a:rPr>
              <a:t>Food &amp; Beverage c</a:t>
            </a:r>
            <a:r>
              <a:rPr lang="en-IN" sz="1000" b="0" i="0" dirty="0">
                <a:solidFill>
                  <a:srgbClr val="22473F"/>
                </a:solidFill>
                <a:effectLst/>
                <a:latin typeface="Montserrat"/>
                <a:sym typeface="Montserrat"/>
              </a:rPr>
              <a:t>ontd.</a:t>
            </a:r>
          </a:p>
          <a:p>
            <a:pPr lvl="0" rtl="0">
              <a:spcBef>
                <a:spcPts val="0"/>
              </a:spcBef>
              <a:spcAft>
                <a:spcPts val="0"/>
              </a:spcAft>
            </a:pPr>
            <a:endParaRPr lang="en-IN" sz="950" b="1" dirty="0">
              <a:solidFill>
                <a:schemeClr val="dk1"/>
              </a:solidFill>
              <a:latin typeface="Montserrat"/>
            </a:endParaRPr>
          </a:p>
          <a:p>
            <a:pPr marL="171450" lvl="0" indent="-171450" rtl="0">
              <a:spcBef>
                <a:spcPts val="0"/>
              </a:spcBef>
              <a:spcAft>
                <a:spcPts val="0"/>
              </a:spcAft>
              <a:buFont typeface="Arial" panose="020B0604020202020204" pitchFamily="34" charset="0"/>
              <a:buChar char="•"/>
            </a:pPr>
            <a:r>
              <a:rPr lang="en-IN" sz="950" b="1" dirty="0" err="1">
                <a:solidFill>
                  <a:schemeClr val="dk1"/>
                </a:solidFill>
                <a:latin typeface="Montserrat"/>
              </a:rPr>
              <a:t>Tastry</a:t>
            </a:r>
            <a:r>
              <a:rPr lang="en-IN" sz="950" dirty="0">
                <a:solidFill>
                  <a:schemeClr val="dk1"/>
                </a:solidFill>
                <a:latin typeface="Montserrat"/>
              </a:rPr>
              <a:t> </a:t>
            </a:r>
            <a:r>
              <a:rPr lang="en-IN" sz="950" b="1" dirty="0">
                <a:solidFill>
                  <a:schemeClr val="dk1"/>
                </a:solidFill>
                <a:latin typeface="Montserrat"/>
              </a:rPr>
              <a:t>AI</a:t>
            </a:r>
            <a:r>
              <a:rPr lang="en-IN" sz="950" dirty="0">
                <a:solidFill>
                  <a:schemeClr val="dk1"/>
                </a:solidFill>
                <a:latin typeface="Montserrat"/>
              </a:rPr>
              <a:t> recommends perfect wine acting as a personal sommelier based on Artificial Intelligence</a:t>
            </a:r>
          </a:p>
          <a:p>
            <a:pPr marL="171450" lvl="0" indent="-171450" rtl="0">
              <a:spcBef>
                <a:spcPts val="0"/>
              </a:spcBef>
              <a:spcAft>
                <a:spcPts val="0"/>
              </a:spcAft>
              <a:buFont typeface="Arial" panose="020B0604020202020204" pitchFamily="34" charset="0"/>
              <a:buChar char="•"/>
            </a:pPr>
            <a:r>
              <a:rPr lang="en-IN" sz="950" b="1" dirty="0" err="1">
                <a:solidFill>
                  <a:schemeClr val="dk1"/>
                </a:solidFill>
                <a:latin typeface="Montserrat"/>
              </a:rPr>
              <a:t>InteligentX</a:t>
            </a:r>
            <a:r>
              <a:rPr lang="en-IN" sz="950" b="1" dirty="0">
                <a:solidFill>
                  <a:schemeClr val="dk1"/>
                </a:solidFill>
                <a:latin typeface="Montserrat"/>
              </a:rPr>
              <a:t> Brewing Co</a:t>
            </a:r>
            <a:r>
              <a:rPr lang="en-IN" sz="950" dirty="0">
                <a:solidFill>
                  <a:schemeClr val="dk1"/>
                </a:solidFill>
                <a:latin typeface="Montserrat"/>
              </a:rPr>
              <a:t>. has created a premium beer that uses Machine Learning algorithms to improve itself from feedback</a:t>
            </a:r>
          </a:p>
          <a:p>
            <a:pPr marL="171450" lvl="0" indent="-171450" rtl="0">
              <a:spcBef>
                <a:spcPts val="0"/>
              </a:spcBef>
              <a:spcAft>
                <a:spcPts val="0"/>
              </a:spcAft>
              <a:buFont typeface="Arial" panose="020B0604020202020204" pitchFamily="34" charset="0"/>
              <a:buChar char="•"/>
            </a:pPr>
            <a:r>
              <a:rPr lang="en-IN" sz="950" b="1" dirty="0">
                <a:solidFill>
                  <a:schemeClr val="dk1"/>
                </a:solidFill>
                <a:latin typeface="Montserrat"/>
              </a:rPr>
              <a:t>Kroger</a:t>
            </a:r>
            <a:r>
              <a:rPr lang="en-IN" sz="950" dirty="0">
                <a:solidFill>
                  <a:schemeClr val="dk1"/>
                </a:solidFill>
                <a:latin typeface="Montserrat"/>
              </a:rPr>
              <a:t> launches </a:t>
            </a:r>
            <a:r>
              <a:rPr lang="en-IN" sz="950" b="1" dirty="0" err="1">
                <a:solidFill>
                  <a:schemeClr val="dk1"/>
                </a:solidFill>
                <a:latin typeface="Montserrat"/>
              </a:rPr>
              <a:t>Chefbot</a:t>
            </a:r>
            <a:r>
              <a:rPr lang="en-IN" sz="950" dirty="0">
                <a:solidFill>
                  <a:schemeClr val="dk1"/>
                </a:solidFill>
                <a:latin typeface="Montserrat"/>
              </a:rPr>
              <a:t>, a first-of-its-kind AI Twitter Tool that delivers personalized recipe recommendations based on ingredients already in users’ kitchens. </a:t>
            </a:r>
            <a:endParaRPr lang="en-IN" sz="950" dirty="0">
              <a:solidFill>
                <a:schemeClr val="dk1"/>
              </a:solidFill>
              <a:latin typeface="Montserrat"/>
              <a:sym typeface="Montserrat"/>
            </a:endParaRPr>
          </a:p>
          <a:p>
            <a:pPr marL="171450" lvl="0" indent="-171450" rtl="0">
              <a:spcBef>
                <a:spcPts val="0"/>
              </a:spcBef>
              <a:spcAft>
                <a:spcPts val="0"/>
              </a:spcAft>
              <a:buFont typeface="Arial" panose="020B0604020202020204" pitchFamily="34" charset="0"/>
              <a:buChar char="•"/>
            </a:pPr>
            <a:endParaRPr lang="en-IN" sz="950" dirty="0">
              <a:solidFill>
                <a:srgbClr val="4D5156"/>
              </a:solidFill>
              <a:latin typeface="Roboto" panose="02000000000000000000" pitchFamily="2" charset="0"/>
              <a:ea typeface="Montserrat"/>
              <a:cs typeface="Montserrat"/>
              <a:sym typeface="Montserrat"/>
            </a:endParaRPr>
          </a:p>
          <a:p>
            <a:r>
              <a:rPr lang="en-IN" b="0" i="0" dirty="0">
                <a:solidFill>
                  <a:srgbClr val="155A55"/>
                </a:solidFill>
                <a:effectLst/>
                <a:latin typeface="Montserrat"/>
                <a:sym typeface="Montserrat"/>
              </a:rPr>
              <a:t>Topic 5 : Healthcare</a:t>
            </a:r>
          </a:p>
          <a:p>
            <a:pPr marL="171450" indent="-171450">
              <a:buFont typeface="Arial" panose="020B0604020202020204" pitchFamily="34" charset="0"/>
              <a:buChar char="•"/>
            </a:pPr>
            <a:r>
              <a:rPr lang="en-IN" sz="950" dirty="0">
                <a:solidFill>
                  <a:schemeClr val="dk1"/>
                </a:solidFill>
                <a:latin typeface="Montserrat"/>
              </a:rPr>
              <a:t>In 2022, the </a:t>
            </a:r>
            <a:r>
              <a:rPr lang="en-IN" sz="950" b="1" dirty="0">
                <a:solidFill>
                  <a:schemeClr val="dk1"/>
                </a:solidFill>
                <a:latin typeface="Montserrat"/>
              </a:rPr>
              <a:t>FDA</a:t>
            </a:r>
            <a:r>
              <a:rPr lang="en-IN" sz="950" dirty="0">
                <a:solidFill>
                  <a:schemeClr val="dk1"/>
                </a:solidFill>
                <a:latin typeface="Montserrat"/>
              </a:rPr>
              <a:t> authorized 91 </a:t>
            </a:r>
            <a:r>
              <a:rPr lang="en-IN" sz="950" b="1" dirty="0">
                <a:solidFill>
                  <a:schemeClr val="dk1"/>
                </a:solidFill>
                <a:latin typeface="Montserrat"/>
              </a:rPr>
              <a:t>AI</a:t>
            </a:r>
            <a:r>
              <a:rPr lang="en-IN" sz="950" dirty="0">
                <a:solidFill>
                  <a:schemeClr val="dk1"/>
                </a:solidFill>
                <a:latin typeface="Montserrat"/>
              </a:rPr>
              <a:t> and </a:t>
            </a:r>
            <a:r>
              <a:rPr lang="en-IN" sz="950" b="1" dirty="0">
                <a:solidFill>
                  <a:schemeClr val="dk1"/>
                </a:solidFill>
                <a:latin typeface="Montserrat"/>
              </a:rPr>
              <a:t>ML</a:t>
            </a:r>
            <a:r>
              <a:rPr lang="en-IN" sz="950" dirty="0">
                <a:solidFill>
                  <a:schemeClr val="dk1"/>
                </a:solidFill>
                <a:latin typeface="Montserrat"/>
              </a:rPr>
              <a:t> enabled medical devices</a:t>
            </a:r>
          </a:p>
          <a:p>
            <a:pPr marL="171450" indent="-171450">
              <a:buFont typeface="Arial" panose="020B0604020202020204" pitchFamily="34" charset="0"/>
              <a:buChar char="•"/>
            </a:pPr>
            <a:r>
              <a:rPr lang="en-IN" sz="950" dirty="0">
                <a:solidFill>
                  <a:schemeClr val="dk1"/>
                </a:solidFill>
                <a:latin typeface="Montserrat"/>
              </a:rPr>
              <a:t>Google's </a:t>
            </a:r>
            <a:r>
              <a:rPr lang="en-IN" sz="950" b="1" dirty="0">
                <a:solidFill>
                  <a:schemeClr val="dk1"/>
                </a:solidFill>
                <a:latin typeface="Montserrat"/>
              </a:rPr>
              <a:t>DeepMind</a:t>
            </a:r>
            <a:r>
              <a:rPr lang="en-IN" sz="950" dirty="0">
                <a:solidFill>
                  <a:schemeClr val="dk1"/>
                </a:solidFill>
                <a:latin typeface="Montserrat"/>
              </a:rPr>
              <a:t> created an AI for spotting breast cancer that can outperform human radiologists and is more trustworthy than experts at reading medical scans</a:t>
            </a:r>
            <a:endParaRPr lang="en-IN" sz="950" dirty="0">
              <a:solidFill>
                <a:schemeClr val="dk1"/>
              </a:solidFill>
              <a:latin typeface="Montserrat"/>
              <a:sym typeface="Montserrat"/>
            </a:endParaRPr>
          </a:p>
          <a:p>
            <a:pPr marL="171450" indent="-171450">
              <a:buFont typeface="Arial" panose="020B0604020202020204" pitchFamily="34" charset="0"/>
              <a:buChar char="•"/>
            </a:pPr>
            <a:r>
              <a:rPr lang="en-IN" sz="950" b="1" dirty="0" err="1">
                <a:solidFill>
                  <a:schemeClr val="dk1"/>
                </a:solidFill>
                <a:latin typeface="Montserrat"/>
              </a:rPr>
              <a:t>Lunit’s</a:t>
            </a:r>
            <a:r>
              <a:rPr lang="en-IN" sz="950" dirty="0">
                <a:solidFill>
                  <a:schemeClr val="dk1"/>
                </a:solidFill>
                <a:latin typeface="Montserrat"/>
              </a:rPr>
              <a:t> AI Solution for Breast Cancer Detection wins commercial approval in </a:t>
            </a:r>
            <a:r>
              <a:rPr lang="en-IN" sz="950" b="1" dirty="0">
                <a:solidFill>
                  <a:schemeClr val="dk1"/>
                </a:solidFill>
                <a:latin typeface="Montserrat"/>
              </a:rPr>
              <a:t>Taiwan</a:t>
            </a:r>
          </a:p>
          <a:p>
            <a:pPr marL="171450" indent="-171450">
              <a:buFont typeface="Arial" panose="020B0604020202020204" pitchFamily="34" charset="0"/>
              <a:buChar char="•"/>
            </a:pPr>
            <a:r>
              <a:rPr lang="en-IN" sz="950" dirty="0">
                <a:solidFill>
                  <a:schemeClr val="dk1"/>
                </a:solidFill>
                <a:latin typeface="Montserrat"/>
              </a:rPr>
              <a:t>In virus-hit </a:t>
            </a:r>
            <a:r>
              <a:rPr lang="en-IN" sz="950" b="1" dirty="0">
                <a:solidFill>
                  <a:schemeClr val="dk1"/>
                </a:solidFill>
                <a:latin typeface="Montserrat"/>
              </a:rPr>
              <a:t>South Korea</a:t>
            </a:r>
            <a:r>
              <a:rPr lang="en-IN" sz="950" dirty="0">
                <a:solidFill>
                  <a:schemeClr val="dk1"/>
                </a:solidFill>
                <a:latin typeface="Montserrat"/>
              </a:rPr>
              <a:t>, AI monitors lonely elders</a:t>
            </a:r>
          </a:p>
          <a:p>
            <a:pPr marL="171450" indent="-171450">
              <a:buFont typeface="Arial" panose="020B0604020202020204" pitchFamily="34" charset="0"/>
              <a:buChar char="•"/>
            </a:pPr>
            <a:r>
              <a:rPr lang="en-IN" sz="950" b="1" dirty="0">
                <a:solidFill>
                  <a:schemeClr val="dk1"/>
                </a:solidFill>
                <a:latin typeface="Montserrat"/>
              </a:rPr>
              <a:t>Paige</a:t>
            </a:r>
            <a:r>
              <a:rPr lang="en-IN" sz="950" dirty="0">
                <a:solidFill>
                  <a:schemeClr val="dk1"/>
                </a:solidFill>
                <a:latin typeface="Montserrat"/>
              </a:rPr>
              <a:t> raises $5 million more from Goldman Sachs to detect cancer with computer vision. launching the first FDA-Authorized AI Software for Digital Pathology</a:t>
            </a:r>
          </a:p>
          <a:p>
            <a:pPr marL="171450" indent="-171450">
              <a:buFont typeface="Arial" panose="020B0604020202020204" pitchFamily="34" charset="0"/>
              <a:buChar char="•"/>
            </a:pPr>
            <a:endParaRPr lang="en-IN" sz="950" b="0" i="0" dirty="0">
              <a:solidFill>
                <a:srgbClr val="373737"/>
              </a:solidFill>
              <a:effectLst/>
              <a:latin typeface="Montserrat" pitchFamily="2" charset="77"/>
            </a:endParaRPr>
          </a:p>
          <a:p>
            <a:pPr marL="171450" lvl="0" indent="-171450" rtl="0">
              <a:spcBef>
                <a:spcPts val="0"/>
              </a:spcBef>
              <a:spcAft>
                <a:spcPts val="0"/>
              </a:spcAft>
              <a:buFont typeface="Arial" panose="020B0604020202020204" pitchFamily="34" charset="0"/>
              <a:buChar char="•"/>
            </a:pPr>
            <a:endParaRPr lang="en-IN" sz="950" dirty="0">
              <a:solidFill>
                <a:schemeClr val="dk1"/>
              </a:solidFill>
              <a:latin typeface="Montserrat"/>
              <a:ea typeface="Montserrat"/>
              <a:cs typeface="Montserrat"/>
              <a:sym typeface="Montserrat"/>
            </a:endParaRPr>
          </a:p>
          <a:p>
            <a:endParaRPr lang="en-US" sz="950" dirty="0"/>
          </a:p>
        </p:txBody>
      </p:sp>
    </p:spTree>
    <p:extLst>
      <p:ext uri="{BB962C8B-B14F-4D97-AF65-F5344CB8AC3E}">
        <p14:creationId xmlns:p14="http://schemas.microsoft.com/office/powerpoint/2010/main" val="238122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54529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Exploring </a:t>
            </a:r>
            <a:r>
              <a:rPr lang="en" dirty="0">
                <a:solidFill>
                  <a:srgbClr val="155A55"/>
                </a:solidFill>
              </a:rPr>
              <a:t>Positive</a:t>
            </a:r>
            <a:r>
              <a:rPr lang="en" dirty="0"/>
              <a:t> Sentiment</a:t>
            </a:r>
            <a:endParaRPr dirty="0"/>
          </a:p>
        </p:txBody>
      </p:sp>
      <p:sp>
        <p:nvSpPr>
          <p:cNvPr id="28" name="Google Shape;954;p91">
            <a:extLst>
              <a:ext uri="{FF2B5EF4-FFF2-40B4-BE49-F238E27FC236}">
                <a16:creationId xmlns:a16="http://schemas.microsoft.com/office/drawing/2014/main" id="{A6784907-7460-D1F8-B85A-280386A46350}"/>
              </a:ext>
            </a:extLst>
          </p:cNvPr>
          <p:cNvSpPr txBox="1"/>
          <p:nvPr/>
        </p:nvSpPr>
        <p:spPr>
          <a:xfrm>
            <a:off x="254538" y="1011505"/>
            <a:ext cx="4187991" cy="3770888"/>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IN" b="0" i="0" dirty="0">
                <a:solidFill>
                  <a:srgbClr val="155A55"/>
                </a:solidFill>
                <a:effectLst/>
                <a:latin typeface="Montserrat"/>
                <a:sym typeface="Montserrat"/>
              </a:rPr>
              <a:t>Topic </a:t>
            </a:r>
            <a:r>
              <a:rPr lang="en-IN" dirty="0">
                <a:solidFill>
                  <a:srgbClr val="155A55"/>
                </a:solidFill>
                <a:latin typeface="Montserrat"/>
                <a:sym typeface="Montserrat"/>
              </a:rPr>
              <a:t>6</a:t>
            </a:r>
            <a:r>
              <a:rPr lang="en-IN" b="0" i="0" dirty="0">
                <a:solidFill>
                  <a:srgbClr val="155A55"/>
                </a:solidFill>
                <a:effectLst/>
                <a:latin typeface="Montserrat"/>
                <a:sym typeface="Montserrat"/>
              </a:rPr>
              <a:t> : Retail &amp; Supply Chain</a:t>
            </a:r>
          </a:p>
          <a:p>
            <a:pPr marL="171450" indent="-171450" algn="l">
              <a:buFont typeface="Arial" panose="020B0604020202020204" pitchFamily="34" charset="0"/>
              <a:buChar char="•"/>
            </a:pPr>
            <a:r>
              <a:rPr lang="en-IN" sz="950" b="1" dirty="0">
                <a:solidFill>
                  <a:schemeClr val="dk1"/>
                </a:solidFill>
                <a:latin typeface="Montserrat"/>
              </a:rPr>
              <a:t>Walmart</a:t>
            </a:r>
            <a:r>
              <a:rPr lang="en-IN" sz="950" dirty="0">
                <a:solidFill>
                  <a:schemeClr val="dk1"/>
                </a:solidFill>
                <a:latin typeface="Montserrat"/>
              </a:rPr>
              <a:t> rolling out AI Solution for on-shelf availability in </a:t>
            </a:r>
            <a:r>
              <a:rPr lang="en-IN" sz="950" b="1" dirty="0">
                <a:solidFill>
                  <a:schemeClr val="dk1"/>
                </a:solidFill>
                <a:latin typeface="Montserrat"/>
              </a:rPr>
              <a:t>Canada</a:t>
            </a:r>
          </a:p>
          <a:p>
            <a:pPr marL="171450" indent="-171450" algn="l">
              <a:buFont typeface="Arial" panose="020B0604020202020204" pitchFamily="34" charset="0"/>
              <a:buChar char="•"/>
            </a:pPr>
            <a:r>
              <a:rPr lang="en-IN" sz="950" b="1" dirty="0">
                <a:solidFill>
                  <a:schemeClr val="dk1"/>
                </a:solidFill>
                <a:latin typeface="Montserrat"/>
              </a:rPr>
              <a:t>North America </a:t>
            </a:r>
            <a:r>
              <a:rPr lang="en-IN" sz="950" dirty="0">
                <a:solidFill>
                  <a:schemeClr val="dk1"/>
                </a:solidFill>
                <a:latin typeface="Montserrat"/>
              </a:rPr>
              <a:t>AI in </a:t>
            </a:r>
            <a:r>
              <a:rPr lang="en-IN" sz="950" b="1" dirty="0">
                <a:solidFill>
                  <a:schemeClr val="dk1"/>
                </a:solidFill>
                <a:latin typeface="Montserrat"/>
              </a:rPr>
              <a:t>Fashion</a:t>
            </a:r>
            <a:r>
              <a:rPr lang="en-IN" sz="950" dirty="0">
                <a:solidFill>
                  <a:schemeClr val="dk1"/>
                </a:solidFill>
                <a:latin typeface="Montserrat"/>
              </a:rPr>
              <a:t> Market expected to grow from US$ 128.7 Mn in 2018 to US$ 2254.2 Mn by the year 2027</a:t>
            </a:r>
          </a:p>
          <a:p>
            <a:pPr marL="171450" indent="-171450">
              <a:buFont typeface="Arial" panose="020B0604020202020204" pitchFamily="34" charset="0"/>
              <a:buChar char="•"/>
            </a:pPr>
            <a:r>
              <a:rPr lang="en-IN" sz="950" b="1" dirty="0">
                <a:solidFill>
                  <a:schemeClr val="dk1"/>
                </a:solidFill>
                <a:latin typeface="Montserrat"/>
              </a:rPr>
              <a:t>South African </a:t>
            </a:r>
            <a:r>
              <a:rPr lang="en-IN" sz="950" dirty="0">
                <a:solidFill>
                  <a:schemeClr val="dk1"/>
                </a:solidFill>
                <a:latin typeface="Montserrat"/>
              </a:rPr>
              <a:t>retail mainstay </a:t>
            </a:r>
            <a:r>
              <a:rPr lang="en-IN" sz="950" b="1" dirty="0">
                <a:solidFill>
                  <a:schemeClr val="dk1"/>
                </a:solidFill>
                <a:latin typeface="Montserrat"/>
              </a:rPr>
              <a:t>Shoprite</a:t>
            </a:r>
            <a:r>
              <a:rPr lang="en-IN" sz="950" dirty="0">
                <a:solidFill>
                  <a:schemeClr val="dk1"/>
                </a:solidFill>
                <a:latin typeface="Montserrat"/>
              </a:rPr>
              <a:t> has revealed that it is testing an automated </a:t>
            </a:r>
            <a:r>
              <a:rPr lang="en-IN" sz="950" b="1" dirty="0">
                <a:solidFill>
                  <a:schemeClr val="dk1"/>
                </a:solidFill>
                <a:latin typeface="Montserrat"/>
              </a:rPr>
              <a:t>Checkers</a:t>
            </a:r>
            <a:r>
              <a:rPr lang="en-IN" sz="950" dirty="0">
                <a:solidFill>
                  <a:schemeClr val="dk1"/>
                </a:solidFill>
                <a:latin typeface="Montserrat"/>
              </a:rPr>
              <a:t> concept store that features no cashiers and no till points running on AI and Machine Vision</a:t>
            </a:r>
          </a:p>
          <a:p>
            <a:pPr marL="171450" indent="-171450">
              <a:buFont typeface="Arial" panose="020B0604020202020204" pitchFamily="34" charset="0"/>
              <a:buChar char="•"/>
            </a:pPr>
            <a:r>
              <a:rPr lang="en-IN" sz="950" b="1" dirty="0">
                <a:solidFill>
                  <a:schemeClr val="dk1"/>
                </a:solidFill>
                <a:latin typeface="Montserrat"/>
              </a:rPr>
              <a:t>Dynamic Pricing </a:t>
            </a:r>
            <a:r>
              <a:rPr lang="en-IN" sz="950" dirty="0">
                <a:solidFill>
                  <a:schemeClr val="dk1"/>
                </a:solidFill>
                <a:latin typeface="Montserrat"/>
              </a:rPr>
              <a:t>AI secures €600K from </a:t>
            </a:r>
            <a:r>
              <a:rPr lang="en-IN" sz="950" b="1" dirty="0">
                <a:solidFill>
                  <a:schemeClr val="dk1"/>
                </a:solidFill>
                <a:latin typeface="Montserrat"/>
              </a:rPr>
              <a:t>Bulgarian</a:t>
            </a:r>
            <a:r>
              <a:rPr lang="en-IN" sz="950" dirty="0">
                <a:solidFill>
                  <a:schemeClr val="dk1"/>
                </a:solidFill>
                <a:latin typeface="Montserrat"/>
              </a:rPr>
              <a:t> VCs</a:t>
            </a:r>
            <a:endParaRPr lang="en-IN" sz="950" b="0" i="0" dirty="0">
              <a:solidFill>
                <a:srgbClr val="444444"/>
              </a:solidFill>
              <a:effectLst/>
              <a:latin typeface="Roboto Condensed" panose="02000000000000000000" pitchFamily="2" charset="0"/>
            </a:endParaRPr>
          </a:p>
          <a:p>
            <a:pPr lvl="0" rtl="0">
              <a:spcBef>
                <a:spcPts val="0"/>
              </a:spcBef>
              <a:spcAft>
                <a:spcPts val="0"/>
              </a:spcAft>
            </a:pPr>
            <a:endParaRPr lang="en-IN" sz="950" dirty="0">
              <a:solidFill>
                <a:schemeClr val="dk1"/>
              </a:solidFill>
              <a:latin typeface="Montserrat"/>
            </a:endParaRPr>
          </a:p>
          <a:p>
            <a:pPr lvl="0" rtl="0">
              <a:spcBef>
                <a:spcPts val="0"/>
              </a:spcBef>
              <a:spcAft>
                <a:spcPts val="0"/>
              </a:spcAft>
            </a:pPr>
            <a:r>
              <a:rPr lang="en-IN" b="0" i="0" dirty="0">
                <a:solidFill>
                  <a:srgbClr val="155A55"/>
                </a:solidFill>
                <a:effectLst/>
                <a:latin typeface="Montserrat"/>
                <a:sym typeface="Montserrat"/>
              </a:rPr>
              <a:t>Topic 7 : Sustainability</a:t>
            </a:r>
          </a:p>
          <a:p>
            <a:pPr marL="171450" indent="-171450">
              <a:buFont typeface="Arial" panose="020B0604020202020204" pitchFamily="34" charset="0"/>
              <a:buChar char="•"/>
            </a:pPr>
            <a:r>
              <a:rPr lang="en-IN" sz="950" dirty="0">
                <a:solidFill>
                  <a:srgbClr val="373737"/>
                </a:solidFill>
                <a:latin typeface="Montserrat" pitchFamily="2" charset="77"/>
              </a:rPr>
              <a:t>Studies show that </a:t>
            </a:r>
            <a:r>
              <a:rPr lang="en-IN" sz="950" b="1" dirty="0">
                <a:solidFill>
                  <a:srgbClr val="373737"/>
                </a:solidFill>
                <a:latin typeface="Montserrat" pitchFamily="2" charset="77"/>
              </a:rPr>
              <a:t>ML</a:t>
            </a:r>
            <a:r>
              <a:rPr lang="en-IN" sz="950" dirty="0">
                <a:solidFill>
                  <a:srgbClr val="373737"/>
                </a:solidFill>
                <a:latin typeface="Montserrat" pitchFamily="2" charset="77"/>
              </a:rPr>
              <a:t> can predict disasters, pandemics, bridge collapses and climate change and </a:t>
            </a:r>
            <a:r>
              <a:rPr lang="en-IN" sz="950" b="1" dirty="0">
                <a:solidFill>
                  <a:srgbClr val="373737"/>
                </a:solidFill>
                <a:latin typeface="Montserrat" pitchFamily="2" charset="77"/>
              </a:rPr>
              <a:t>Artificial Intelligence</a:t>
            </a:r>
            <a:r>
              <a:rPr lang="en-IN" sz="950" dirty="0">
                <a:solidFill>
                  <a:srgbClr val="373737"/>
                </a:solidFill>
                <a:latin typeface="Montserrat" pitchFamily="2" charset="77"/>
              </a:rPr>
              <a:t> is being groomed to identify climate 'Tipping Points’ </a:t>
            </a:r>
          </a:p>
          <a:p>
            <a:pPr marL="171450" indent="-171450">
              <a:buFont typeface="Arial" panose="020B0604020202020204" pitchFamily="34" charset="0"/>
              <a:buChar char="•"/>
            </a:pPr>
            <a:r>
              <a:rPr lang="en-IN" sz="950" b="1" dirty="0" err="1">
                <a:solidFill>
                  <a:srgbClr val="373737"/>
                </a:solidFill>
                <a:latin typeface="Montserrat" pitchFamily="2" charset="77"/>
              </a:rPr>
              <a:t>McD</a:t>
            </a:r>
            <a:r>
              <a:rPr lang="en-IN" sz="950" dirty="0">
                <a:solidFill>
                  <a:srgbClr val="373737"/>
                </a:solidFill>
                <a:latin typeface="Montserrat" pitchFamily="2" charset="77"/>
              </a:rPr>
              <a:t> using </a:t>
            </a:r>
            <a:r>
              <a:rPr lang="en-IN" sz="950" b="1" dirty="0">
                <a:solidFill>
                  <a:srgbClr val="373737"/>
                </a:solidFill>
                <a:latin typeface="Montserrat" pitchFamily="2" charset="77"/>
              </a:rPr>
              <a:t>AI</a:t>
            </a:r>
            <a:r>
              <a:rPr lang="en-IN" sz="950" dirty="0">
                <a:solidFill>
                  <a:srgbClr val="373737"/>
                </a:solidFill>
                <a:latin typeface="Montserrat" pitchFamily="2" charset="77"/>
              </a:rPr>
              <a:t> to monitor recycling and </a:t>
            </a:r>
            <a:r>
              <a:rPr lang="en-IN" sz="950" b="1" dirty="0">
                <a:solidFill>
                  <a:srgbClr val="373737"/>
                </a:solidFill>
                <a:latin typeface="Montserrat" pitchFamily="2" charset="77"/>
              </a:rPr>
              <a:t>IBM</a:t>
            </a:r>
            <a:r>
              <a:rPr lang="en-IN" sz="950" dirty="0">
                <a:solidFill>
                  <a:srgbClr val="373737"/>
                </a:solidFill>
                <a:latin typeface="Montserrat" pitchFamily="2" charset="77"/>
              </a:rPr>
              <a:t> to help track global plastic waste in the environment</a:t>
            </a:r>
          </a:p>
          <a:p>
            <a:pPr marL="171450" indent="-171450">
              <a:buFont typeface="Arial" panose="020B0604020202020204" pitchFamily="34" charset="0"/>
              <a:buChar char="•"/>
            </a:pPr>
            <a:r>
              <a:rPr lang="en-IN" sz="950" b="1" dirty="0">
                <a:solidFill>
                  <a:srgbClr val="373737"/>
                </a:solidFill>
                <a:latin typeface="Montserrat" pitchFamily="2" charset="77"/>
              </a:rPr>
              <a:t>Kimberton Whole Foods </a:t>
            </a:r>
            <a:r>
              <a:rPr lang="en-IN" sz="950" dirty="0">
                <a:solidFill>
                  <a:srgbClr val="373737"/>
                </a:solidFill>
                <a:latin typeface="Montserrat" pitchFamily="2" charset="77"/>
              </a:rPr>
              <a:t>fights food waste with </a:t>
            </a:r>
            <a:r>
              <a:rPr lang="en-IN" sz="950" b="1" dirty="0">
                <a:solidFill>
                  <a:srgbClr val="373737"/>
                </a:solidFill>
                <a:latin typeface="Montserrat" pitchFamily="2" charset="77"/>
              </a:rPr>
              <a:t>Shelf Engine AI,</a:t>
            </a:r>
            <a:r>
              <a:rPr lang="en-IN" sz="950" dirty="0">
                <a:solidFill>
                  <a:srgbClr val="373737"/>
                </a:solidFill>
                <a:latin typeface="Montserrat" pitchFamily="2" charset="77"/>
              </a:rPr>
              <a:t> growing sales and cutting out-of-stocks and shrink by automating inventory management</a:t>
            </a:r>
          </a:p>
          <a:p>
            <a:pPr marL="171450" indent="-171450">
              <a:buFont typeface="Arial" panose="020B0604020202020204" pitchFamily="34" charset="0"/>
              <a:buChar char="•"/>
            </a:pPr>
            <a:r>
              <a:rPr lang="en-IN" sz="950" b="1" dirty="0" err="1">
                <a:solidFill>
                  <a:srgbClr val="373737"/>
                </a:solidFill>
                <a:latin typeface="Montserrat" pitchFamily="2" charset="77"/>
              </a:rPr>
              <a:t>Aquicore</a:t>
            </a:r>
            <a:r>
              <a:rPr lang="en-IN" sz="950" dirty="0">
                <a:solidFill>
                  <a:srgbClr val="373737"/>
                </a:solidFill>
                <a:latin typeface="Montserrat" pitchFamily="2" charset="77"/>
              </a:rPr>
              <a:t> raises $14 million for AI tools to optimize commercial building energy usage and </a:t>
            </a:r>
            <a:r>
              <a:rPr lang="en-IN" sz="950" b="1" dirty="0">
                <a:solidFill>
                  <a:srgbClr val="373737"/>
                </a:solidFill>
                <a:latin typeface="Montserrat" pitchFamily="2" charset="77"/>
              </a:rPr>
              <a:t>China</a:t>
            </a:r>
            <a:r>
              <a:rPr lang="en-IN" sz="950" dirty="0">
                <a:solidFill>
                  <a:srgbClr val="373737"/>
                </a:solidFill>
                <a:latin typeface="Montserrat" pitchFamily="2" charset="77"/>
              </a:rPr>
              <a:t> is using AI and 3D printing to build a 590-foot-tall dam without the need for human workers</a:t>
            </a:r>
          </a:p>
          <a:p>
            <a:pPr marL="171450" indent="-171450">
              <a:buFont typeface="Arial" panose="020B0604020202020204" pitchFamily="34" charset="0"/>
              <a:buChar char="•"/>
            </a:pPr>
            <a:r>
              <a:rPr lang="en-IN" sz="950" dirty="0">
                <a:solidFill>
                  <a:srgbClr val="373737"/>
                </a:solidFill>
                <a:latin typeface="Montserrat" pitchFamily="2" charset="77"/>
              </a:rPr>
              <a:t>Researchers in </a:t>
            </a:r>
            <a:r>
              <a:rPr lang="en-IN" sz="950" b="1" dirty="0">
                <a:solidFill>
                  <a:srgbClr val="373737"/>
                </a:solidFill>
                <a:latin typeface="Montserrat" pitchFamily="2" charset="77"/>
              </a:rPr>
              <a:t>US</a:t>
            </a:r>
            <a:r>
              <a:rPr lang="en-IN" sz="950" dirty="0">
                <a:solidFill>
                  <a:srgbClr val="373737"/>
                </a:solidFill>
                <a:latin typeface="Montserrat" pitchFamily="2" charset="77"/>
              </a:rPr>
              <a:t> and </a:t>
            </a:r>
            <a:r>
              <a:rPr lang="en-IN" sz="950" b="1" dirty="0">
                <a:solidFill>
                  <a:srgbClr val="373737"/>
                </a:solidFill>
                <a:latin typeface="Montserrat" pitchFamily="2" charset="77"/>
              </a:rPr>
              <a:t>China</a:t>
            </a:r>
            <a:r>
              <a:rPr lang="en-IN" sz="950" dirty="0">
                <a:solidFill>
                  <a:srgbClr val="373737"/>
                </a:solidFill>
                <a:latin typeface="Montserrat" pitchFamily="2" charset="77"/>
              </a:rPr>
              <a:t> use machine learning to make better </a:t>
            </a:r>
            <a:r>
              <a:rPr lang="en-IN" sz="950" b="1" dirty="0">
                <a:solidFill>
                  <a:srgbClr val="373737"/>
                </a:solidFill>
                <a:latin typeface="Montserrat" pitchFamily="2" charset="77"/>
              </a:rPr>
              <a:t>solar panels</a:t>
            </a:r>
          </a:p>
          <a:p>
            <a:pPr marL="171450" indent="-171450">
              <a:buFont typeface="Arial" panose="020B0604020202020204" pitchFamily="34" charset="0"/>
              <a:buChar char="•"/>
            </a:pPr>
            <a:endParaRPr lang="en-IN" sz="950" dirty="0">
              <a:solidFill>
                <a:srgbClr val="373737"/>
              </a:solidFill>
              <a:latin typeface="Montserrat" pitchFamily="2" charset="77"/>
            </a:endParaRPr>
          </a:p>
          <a:p>
            <a:pPr marL="171450" indent="-171450">
              <a:buFont typeface="Arial" panose="020B0604020202020204" pitchFamily="34" charset="0"/>
              <a:buChar char="•"/>
            </a:pPr>
            <a:endParaRPr lang="en-IN" sz="1000" dirty="0">
              <a:solidFill>
                <a:schemeClr val="dk1"/>
              </a:solidFill>
              <a:latin typeface="Montserrat"/>
              <a:ea typeface="Montserrat"/>
              <a:cs typeface="Montserrat"/>
              <a:sym typeface="Montserrat"/>
            </a:endParaRPr>
          </a:p>
          <a:p>
            <a:pPr marL="171450" indent="-171450">
              <a:buFont typeface="Arial" panose="020B0604020202020204" pitchFamily="34" charset="0"/>
              <a:buChar char="•"/>
            </a:pPr>
            <a:endParaRPr lang="en-IN" sz="950" dirty="0">
              <a:solidFill>
                <a:schemeClr val="dk1"/>
              </a:solidFill>
              <a:latin typeface="Montserrat"/>
            </a:endParaRPr>
          </a:p>
          <a:p>
            <a:pPr marL="171450" lvl="0" indent="-171450" rtl="0">
              <a:spcBef>
                <a:spcPts val="0"/>
              </a:spcBef>
              <a:spcAft>
                <a:spcPts val="0"/>
              </a:spcAft>
              <a:buFont typeface="Arial" panose="020B0604020202020204" pitchFamily="34" charset="0"/>
              <a:buChar char="•"/>
            </a:pPr>
            <a:endParaRPr sz="1200" dirty="0">
              <a:solidFill>
                <a:schemeClr val="dk1"/>
              </a:solidFill>
              <a:latin typeface="Montserrat"/>
              <a:ea typeface="Montserrat"/>
              <a:cs typeface="Montserrat"/>
              <a:sym typeface="Montserrat"/>
            </a:endParaRPr>
          </a:p>
        </p:txBody>
      </p:sp>
      <p:sp>
        <p:nvSpPr>
          <p:cNvPr id="4" name="Google Shape;954;p91">
            <a:extLst>
              <a:ext uri="{FF2B5EF4-FFF2-40B4-BE49-F238E27FC236}">
                <a16:creationId xmlns:a16="http://schemas.microsoft.com/office/drawing/2014/main" id="{859833B4-3C67-A5DD-CE80-C6F9B2F6D6C7}"/>
              </a:ext>
            </a:extLst>
          </p:cNvPr>
          <p:cNvSpPr txBox="1"/>
          <p:nvPr/>
        </p:nvSpPr>
        <p:spPr>
          <a:xfrm>
            <a:off x="4901216" y="855885"/>
            <a:ext cx="4187991" cy="2259549"/>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IN" sz="1100" dirty="0">
                <a:solidFill>
                  <a:srgbClr val="22473F"/>
                </a:solidFill>
                <a:latin typeface="Montserrat"/>
                <a:sym typeface="Montserrat"/>
              </a:rPr>
              <a:t>Sustainability c</a:t>
            </a:r>
            <a:r>
              <a:rPr lang="en-IN" sz="1100" b="0" i="0" dirty="0">
                <a:solidFill>
                  <a:srgbClr val="22473F"/>
                </a:solidFill>
                <a:effectLst/>
                <a:latin typeface="Montserrat"/>
                <a:sym typeface="Montserrat"/>
              </a:rPr>
              <a:t>ontd</a:t>
            </a:r>
            <a:r>
              <a:rPr lang="en-IN" sz="1600" b="0" i="0" dirty="0">
                <a:solidFill>
                  <a:srgbClr val="22473F"/>
                </a:solidFill>
                <a:effectLst/>
                <a:latin typeface="Montserrat"/>
                <a:sym typeface="Montserrat"/>
              </a:rPr>
              <a:t>.</a:t>
            </a:r>
          </a:p>
          <a:p>
            <a:pPr marL="171450" lvl="0" indent="-171450" rtl="0">
              <a:spcBef>
                <a:spcPts val="0"/>
              </a:spcBef>
              <a:spcAft>
                <a:spcPts val="0"/>
              </a:spcAft>
              <a:buFont typeface="Arial" panose="020B0604020202020204" pitchFamily="34" charset="0"/>
              <a:buChar char="•"/>
            </a:pPr>
            <a:endParaRPr lang="en-IN" sz="950" dirty="0">
              <a:solidFill>
                <a:srgbClr val="373737"/>
              </a:solidFill>
              <a:latin typeface="Montserrat" pitchFamily="2" charset="77"/>
            </a:endParaRPr>
          </a:p>
          <a:p>
            <a:pPr marL="171450" lvl="0" indent="-171450" rtl="0">
              <a:spcBef>
                <a:spcPts val="0"/>
              </a:spcBef>
              <a:spcAft>
                <a:spcPts val="0"/>
              </a:spcAft>
              <a:buFont typeface="Arial" panose="020B0604020202020204" pitchFamily="34" charset="0"/>
              <a:buChar char="•"/>
            </a:pPr>
            <a:r>
              <a:rPr lang="en-IN" sz="950" b="1" dirty="0" err="1">
                <a:solidFill>
                  <a:srgbClr val="373737"/>
                </a:solidFill>
                <a:latin typeface="Montserrat" pitchFamily="2" charset="77"/>
              </a:rPr>
              <a:t>BrainBox</a:t>
            </a:r>
            <a:r>
              <a:rPr lang="en-IN" sz="950" dirty="0">
                <a:solidFill>
                  <a:srgbClr val="373737"/>
                </a:solidFill>
                <a:latin typeface="Montserrat" pitchFamily="2" charset="77"/>
              </a:rPr>
              <a:t> AI deploys its climate tech solution </a:t>
            </a:r>
            <a:r>
              <a:rPr lang="en-IN" sz="950" b="1" dirty="0">
                <a:solidFill>
                  <a:srgbClr val="373737"/>
                </a:solidFill>
                <a:latin typeface="Montserrat" pitchFamily="2" charset="77"/>
              </a:rPr>
              <a:t>in Sleep Country’s</a:t>
            </a:r>
            <a:r>
              <a:rPr lang="en-IN" sz="950" dirty="0">
                <a:solidFill>
                  <a:srgbClr val="373737"/>
                </a:solidFill>
                <a:latin typeface="Montserrat" pitchFamily="2" charset="77"/>
              </a:rPr>
              <a:t> stores across </a:t>
            </a:r>
            <a:r>
              <a:rPr lang="en-IN" sz="950" b="1" dirty="0">
                <a:solidFill>
                  <a:srgbClr val="373737"/>
                </a:solidFill>
                <a:latin typeface="Montserrat" pitchFamily="2" charset="77"/>
              </a:rPr>
              <a:t>Canada</a:t>
            </a:r>
            <a:r>
              <a:rPr lang="en-IN" sz="950" dirty="0">
                <a:solidFill>
                  <a:srgbClr val="373737"/>
                </a:solidFill>
                <a:latin typeface="Montserrat" pitchFamily="2" charset="77"/>
              </a:rPr>
              <a:t> to reduce their retail network’s carbon footprint</a:t>
            </a:r>
          </a:p>
          <a:p>
            <a:pPr algn="l"/>
            <a:endParaRPr lang="en-IN" sz="1100" b="1" dirty="0">
              <a:solidFill>
                <a:srgbClr val="444444"/>
              </a:solidFill>
              <a:latin typeface="Helvetica Neue" panose="02000503000000020004" pitchFamily="2" charset="0"/>
            </a:endParaRPr>
          </a:p>
          <a:p>
            <a:pPr algn="l"/>
            <a:r>
              <a:rPr lang="en-IN" dirty="0">
                <a:solidFill>
                  <a:srgbClr val="155A55"/>
                </a:solidFill>
                <a:latin typeface="Montserrat"/>
              </a:rPr>
              <a:t>Topic 8 : Telecommunications</a:t>
            </a:r>
          </a:p>
          <a:p>
            <a:pPr marL="171450" indent="-171450" algn="l">
              <a:buFont typeface="Arial" panose="020B0604020202020204" pitchFamily="34" charset="0"/>
              <a:buChar char="•"/>
            </a:pPr>
            <a:r>
              <a:rPr lang="en-IN" sz="950" dirty="0">
                <a:solidFill>
                  <a:srgbClr val="373737"/>
                </a:solidFill>
                <a:latin typeface="Montserrat" pitchFamily="2" charset="77"/>
              </a:rPr>
              <a:t>Artificial Intelligence in the </a:t>
            </a:r>
            <a:r>
              <a:rPr lang="en-IN" sz="950" b="1" dirty="0">
                <a:solidFill>
                  <a:srgbClr val="373737"/>
                </a:solidFill>
                <a:latin typeface="Montserrat" pitchFamily="2" charset="77"/>
              </a:rPr>
              <a:t>Telecommunication</a:t>
            </a:r>
            <a:r>
              <a:rPr lang="en-IN" sz="950" dirty="0">
                <a:solidFill>
                  <a:srgbClr val="373737"/>
                </a:solidFill>
                <a:latin typeface="Montserrat" pitchFamily="2" charset="77"/>
              </a:rPr>
              <a:t> Market is projected to perceive substantial growth by 2030</a:t>
            </a:r>
          </a:p>
          <a:p>
            <a:pPr marL="171450" indent="-171450" algn="l">
              <a:buFont typeface="Arial" panose="020B0604020202020204" pitchFamily="34" charset="0"/>
              <a:buChar char="•"/>
            </a:pPr>
            <a:r>
              <a:rPr lang="en-IN" sz="950" b="1" dirty="0">
                <a:solidFill>
                  <a:srgbClr val="373737"/>
                </a:solidFill>
                <a:latin typeface="Montserrat" pitchFamily="2" charset="77"/>
              </a:rPr>
              <a:t>5G</a:t>
            </a:r>
            <a:r>
              <a:rPr lang="en-IN" sz="950" dirty="0">
                <a:solidFill>
                  <a:srgbClr val="373737"/>
                </a:solidFill>
                <a:latin typeface="Montserrat" pitchFamily="2" charset="77"/>
              </a:rPr>
              <a:t>, </a:t>
            </a:r>
            <a:r>
              <a:rPr lang="en-IN" sz="950" b="1" dirty="0">
                <a:solidFill>
                  <a:srgbClr val="373737"/>
                </a:solidFill>
                <a:latin typeface="Montserrat" pitchFamily="2" charset="77"/>
              </a:rPr>
              <a:t>AI</a:t>
            </a:r>
            <a:r>
              <a:rPr lang="en-IN" sz="950" dirty="0">
                <a:solidFill>
                  <a:srgbClr val="373737"/>
                </a:solidFill>
                <a:latin typeface="Montserrat" pitchFamily="2" charset="77"/>
              </a:rPr>
              <a:t> combine to empower wide array of socio-economic fields in </a:t>
            </a:r>
            <a:r>
              <a:rPr lang="en-IN" sz="950" b="1" dirty="0">
                <a:solidFill>
                  <a:srgbClr val="373737"/>
                </a:solidFill>
                <a:latin typeface="Montserrat" pitchFamily="2" charset="77"/>
              </a:rPr>
              <a:t>China</a:t>
            </a:r>
          </a:p>
          <a:p>
            <a:pPr marL="171450" indent="-171450" algn="l">
              <a:buFont typeface="Arial" panose="020B0604020202020204" pitchFamily="34" charset="0"/>
              <a:buChar char="•"/>
            </a:pPr>
            <a:r>
              <a:rPr lang="en-IN" sz="950" b="1" dirty="0">
                <a:solidFill>
                  <a:srgbClr val="373737"/>
                </a:solidFill>
                <a:latin typeface="Montserrat" pitchFamily="2" charset="77"/>
              </a:rPr>
              <a:t>IBM</a:t>
            </a:r>
            <a:r>
              <a:rPr lang="en-IN" sz="950" dirty="0">
                <a:solidFill>
                  <a:srgbClr val="373737"/>
                </a:solidFill>
                <a:latin typeface="Montserrat" pitchFamily="2" charset="77"/>
              </a:rPr>
              <a:t> Broadens </a:t>
            </a:r>
            <a:r>
              <a:rPr lang="en-IN" sz="950" b="1" dirty="0">
                <a:solidFill>
                  <a:srgbClr val="373737"/>
                </a:solidFill>
                <a:latin typeface="Montserrat" pitchFamily="2" charset="77"/>
              </a:rPr>
              <a:t>5G</a:t>
            </a:r>
            <a:r>
              <a:rPr lang="en-IN" sz="950" dirty="0">
                <a:solidFill>
                  <a:srgbClr val="373737"/>
                </a:solidFill>
                <a:latin typeface="Montserrat" pitchFamily="2" charset="77"/>
              </a:rPr>
              <a:t> Deals With </a:t>
            </a:r>
            <a:r>
              <a:rPr lang="en-IN" sz="950" b="1" dirty="0">
                <a:solidFill>
                  <a:srgbClr val="373737"/>
                </a:solidFill>
                <a:latin typeface="Montserrat" pitchFamily="2" charset="77"/>
              </a:rPr>
              <a:t>Verizon</a:t>
            </a:r>
            <a:r>
              <a:rPr lang="en-IN" sz="950" dirty="0">
                <a:solidFill>
                  <a:srgbClr val="373737"/>
                </a:solidFill>
                <a:latin typeface="Montserrat" pitchFamily="2" charset="77"/>
              </a:rPr>
              <a:t>, </a:t>
            </a:r>
            <a:r>
              <a:rPr lang="en-IN" sz="950" b="1" dirty="0">
                <a:solidFill>
                  <a:srgbClr val="373737"/>
                </a:solidFill>
                <a:latin typeface="Montserrat" pitchFamily="2" charset="77"/>
              </a:rPr>
              <a:t>Telefonica</a:t>
            </a:r>
            <a:r>
              <a:rPr lang="en-IN" sz="950" dirty="0">
                <a:solidFill>
                  <a:srgbClr val="373737"/>
                </a:solidFill>
                <a:latin typeface="Montserrat" pitchFamily="2" charset="77"/>
              </a:rPr>
              <a:t> in the Cloud and AI domains</a:t>
            </a:r>
            <a:endParaRPr lang="en-IN" sz="1200" dirty="0">
              <a:solidFill>
                <a:schemeClr val="dk1"/>
              </a:solidFill>
              <a:latin typeface="Montserrat"/>
              <a:ea typeface="Montserrat"/>
              <a:cs typeface="Montserrat"/>
              <a:sym typeface="Montserrat"/>
            </a:endParaRPr>
          </a:p>
        </p:txBody>
      </p:sp>
      <p:pic>
        <p:nvPicPr>
          <p:cNvPr id="8" name="Picture 7" descr="A close-up of words&#10;&#10;Description automatically generated with low confidence">
            <a:extLst>
              <a:ext uri="{FF2B5EF4-FFF2-40B4-BE49-F238E27FC236}">
                <a16:creationId xmlns:a16="http://schemas.microsoft.com/office/drawing/2014/main" id="{F42580B7-C676-A281-9BC2-13FBE299D109}"/>
              </a:ext>
            </a:extLst>
          </p:cNvPr>
          <p:cNvPicPr>
            <a:picLocks noChangeAspect="1"/>
          </p:cNvPicPr>
          <p:nvPr/>
        </p:nvPicPr>
        <p:blipFill>
          <a:blip r:embed="rId3"/>
          <a:stretch>
            <a:fillRect/>
          </a:stretch>
        </p:blipFill>
        <p:spPr>
          <a:xfrm>
            <a:off x="5186995" y="3079513"/>
            <a:ext cx="3702297" cy="1724841"/>
          </a:xfrm>
          <a:prstGeom prst="rect">
            <a:avLst/>
          </a:prstGeom>
        </p:spPr>
      </p:pic>
    </p:spTree>
    <p:extLst>
      <p:ext uri="{BB962C8B-B14F-4D97-AF65-F5344CB8AC3E}">
        <p14:creationId xmlns:p14="http://schemas.microsoft.com/office/powerpoint/2010/main" val="2840829025"/>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2427</Words>
  <Application>Microsoft Macintosh PowerPoint</Application>
  <PresentationFormat>On-screen Show (16:9)</PresentationFormat>
  <Paragraphs>253</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Vidaloka</vt:lpstr>
      <vt:lpstr>-apple-system</vt:lpstr>
      <vt:lpstr>Arial</vt:lpstr>
      <vt:lpstr>Söhne</vt:lpstr>
      <vt:lpstr>Montserrat</vt:lpstr>
      <vt:lpstr>plantin</vt:lpstr>
      <vt:lpstr>Helvetica Neue</vt:lpstr>
      <vt:lpstr>Roboto Condensed</vt:lpstr>
      <vt:lpstr>Wingdings</vt:lpstr>
      <vt:lpstr>Roboto</vt:lpstr>
      <vt:lpstr>Minimalist Business Slides XL by Slidesgo</vt:lpstr>
      <vt:lpstr>Unlocking the Power of AI New Article Analysis NATURAL LAGUAGE PROCESSING FINAL PROJECT</vt:lpstr>
      <vt:lpstr>Executive Summary</vt:lpstr>
      <vt:lpstr>Analysis Process Flow</vt:lpstr>
      <vt:lpstr>Ensuring Data Quality for Effective Analysis</vt:lpstr>
      <vt:lpstr>Article and Sentiment Trends Through Time</vt:lpstr>
      <vt:lpstr>BERTopic Modelling Overview</vt:lpstr>
      <vt:lpstr>Exploring Positive Sentiment</vt:lpstr>
      <vt:lpstr>Exploring Positive Sentiment</vt:lpstr>
      <vt:lpstr>Exploring Positive Sentiment</vt:lpstr>
      <vt:lpstr>Exploring Negative Sentiment</vt:lpstr>
      <vt:lpstr>Exploring Negative Sentiment</vt:lpstr>
      <vt:lpstr>Top 3 Entities of Interest</vt:lpstr>
      <vt:lpstr>Targeted Sentiment Trend</vt:lpstr>
      <vt:lpstr>Actionable Recommendations </vt:lpstr>
      <vt:lpstr>Conclusion </vt:lpstr>
      <vt:lpstr>Areas of Improvement</vt:lpstr>
      <vt:lpstr>Appendix I Top named entities in the Positive class by Topic</vt:lpstr>
      <vt:lpstr>Appendix II Top named entities in the Negative class by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Power of AI New Article Analysis NATURAL LAGUAGE PROCESSING FINAL PROJECT</dc:title>
  <cp:lastModifiedBy>Swathi Ganesan</cp:lastModifiedBy>
  <cp:revision>17</cp:revision>
  <dcterms:modified xsi:type="dcterms:W3CDTF">2023-05-27T03:57:13Z</dcterms:modified>
</cp:coreProperties>
</file>