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3"/>
  </p:notes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>
        <p:scale>
          <a:sx n="96" d="100"/>
          <a:sy n="96" d="100"/>
        </p:scale>
        <p:origin x="880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a790d0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a790d055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2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a790d05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a790d05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a790d05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a790d05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45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a790d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9a790d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54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0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64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a790d0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a790d0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42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BLANK Light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569550" y="4893673"/>
            <a:ext cx="1809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500" tIns="24500" rIns="24500" bIns="245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DETAIL Light">
  <p:cSld name="TEXT DETAIL Light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14375" y="547290"/>
            <a:ext cx="77151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  <a:defRPr sz="23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714375" y="89154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DETAIL Light 1">
  <p:cSld name="TEXT DETAIL Light_1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14375" y="547290"/>
            <a:ext cx="77151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  <a:defRPr sz="23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14375" y="89154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None/>
              <a:defRPr>
                <a:solidFill>
                  <a:srgbClr val="424242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16"/>
          <p:cNvGrpSpPr/>
          <p:nvPr/>
        </p:nvGrpSpPr>
        <p:grpSpPr>
          <a:xfrm>
            <a:off x="8229599" y="4841748"/>
            <a:ext cx="847239" cy="229102"/>
            <a:chOff x="21945597" y="12911328"/>
            <a:chExt cx="2259303" cy="610938"/>
          </a:xfrm>
        </p:grpSpPr>
        <p:grpSp>
          <p:nvGrpSpPr>
            <p:cNvPr id="63" name="Google Shape;63;p16"/>
            <p:cNvGrpSpPr/>
            <p:nvPr/>
          </p:nvGrpSpPr>
          <p:grpSpPr>
            <a:xfrm>
              <a:off x="21945597" y="13030200"/>
              <a:ext cx="387849" cy="472896"/>
              <a:chOff x="0" y="0"/>
              <a:chExt cx="387849" cy="472896"/>
            </a:xfrm>
          </p:grpSpPr>
          <p:sp>
            <p:nvSpPr>
              <p:cNvPr id="64" name="Google Shape;64;p16"/>
              <p:cNvSpPr/>
              <p:nvPr/>
            </p:nvSpPr>
            <p:spPr>
              <a:xfrm>
                <a:off x="9238" y="30230"/>
                <a:ext cx="346788" cy="43556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74"/>
                    </a:moveTo>
                    <a:lnTo>
                      <a:pt x="21499" y="0"/>
                    </a:lnTo>
                    <a:lnTo>
                      <a:pt x="21600" y="14167"/>
                    </a:lnTo>
                    <a:lnTo>
                      <a:pt x="11427" y="21600"/>
                    </a:lnTo>
                    <a:lnTo>
                      <a:pt x="261" y="14405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9600" tIns="19600" rIns="19600" bIns="19600" anchor="ctr" anchorCtr="0">
                <a:noAutofit/>
              </a:bodyPr>
              <a:lstStyle/>
              <a:p>
                <a:pPr marL="304800" marR="0" lvl="0" indent="-1270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Helvetica Neue Light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id="65" name="Google Shape;65;p16" descr="harrisLOGO_DARKBACKGROUND.png"/>
              <p:cNvPicPr preferRelativeResize="0"/>
              <p:nvPr/>
            </p:nvPicPr>
            <p:blipFill rotWithShape="1">
              <a:blip r:embed="rId2">
                <a:alphaModFix/>
              </a:blip>
              <a:srcRect r="88431"/>
              <a:stretch/>
            </p:blipFill>
            <p:spPr>
              <a:xfrm>
                <a:off x="0" y="0"/>
                <a:ext cx="387849" cy="4728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" name="Google Shape;66;p16" descr="LOGO-WORDS.png"/>
            <p:cNvPicPr preferRelativeResize="0"/>
            <p:nvPr/>
          </p:nvPicPr>
          <p:blipFill rotWithShape="1">
            <a:blip r:embed="rId3">
              <a:alphaModFix/>
            </a:blip>
            <a:srcRect b="71008"/>
            <a:stretch/>
          </p:blipFill>
          <p:spPr>
            <a:xfrm>
              <a:off x="22323549" y="13173559"/>
              <a:ext cx="1379818" cy="348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6"/>
            <p:cNvSpPr txBox="1"/>
            <p:nvPr/>
          </p:nvSpPr>
          <p:spPr>
            <a:xfrm>
              <a:off x="22250400" y="12911328"/>
              <a:ext cx="195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Helvetica Neue"/>
                  <a:ea typeface="Helvetica Neue"/>
                  <a:cs typeface="Helvetica Neue"/>
                  <a:sym typeface="Helvetica Neue"/>
                </a:rPr>
                <a:t>HARRIS SCHOOL</a:t>
              </a:r>
              <a:endParaRPr sz="4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0" y="377190"/>
            <a:ext cx="8115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0" y="857250"/>
            <a:ext cx="8115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 sz="140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5526" y="4893673"/>
            <a:ext cx="1680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500" tIns="24500" rIns="24500" bIns="245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4375" y="547290"/>
            <a:ext cx="7715100" cy="476100"/>
          </a:xfrm>
          <a:prstGeom prst="rect">
            <a:avLst/>
          </a:prstGeom>
        </p:spPr>
        <p:txBody>
          <a:bodyPr spcFirstLastPara="1" wrap="square" lIns="19600" tIns="19600" rIns="19600" bIns="19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Irish History Podcast Project (Phase Three): Client-ready dataviz</a:t>
            </a:r>
            <a:endParaRPr sz="1900"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14375" y="891540"/>
            <a:ext cx="7886700" cy="685800"/>
          </a:xfrm>
          <a:prstGeom prst="rect">
            <a:avLst/>
          </a:prstGeom>
        </p:spPr>
        <p:txBody>
          <a:bodyPr spcFirstLastPara="1" wrap="square" lIns="19600" tIns="19600" rIns="19600" bIns="1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 the following slides to collect your client-ready data visualizations. Note that this presentation does not need to be stylized in any way, it is simply a way to submit the visualizations. Create as many additional pages you need to accommodate your visuals.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714375" y="1953400"/>
            <a:ext cx="7715100" cy="6858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Swathi Ganesan</a:t>
            </a:r>
            <a:endParaRPr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NINE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676CD86-240A-FCCD-50ED-CF43CEF7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3" y="1491810"/>
            <a:ext cx="4133667" cy="3262355"/>
          </a:xfrm>
          <a:prstGeom prst="rect">
            <a:avLst/>
          </a:prstGeom>
        </p:spPr>
      </p:pic>
      <p:sp>
        <p:nvSpPr>
          <p:cNvPr id="8" name="New shape">
            <a:extLst>
              <a:ext uri="{FF2B5EF4-FFF2-40B4-BE49-F238E27FC236}">
                <a16:creationId xmlns:a16="http://schemas.microsoft.com/office/drawing/2014/main" id="{F08C3189-6172-A3D9-DE5B-B2B0665BE722}"/>
              </a:ext>
            </a:extLst>
          </p:cNvPr>
          <p:cNvSpPr/>
          <p:nvPr/>
        </p:nvSpPr>
        <p:spPr>
          <a:xfrm>
            <a:off x="438333" y="551800"/>
            <a:ext cx="8201952" cy="78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lang="en-IN" sz="1800" dirty="0">
                <a:solidFill>
                  <a:srgbClr val="0F2741"/>
                </a:solidFill>
                <a:latin typeface="Open Sans Light"/>
              </a:rPr>
              <a:t>Gender distribution comparison between current Irish history podcast listeners and potential US podcast listeners</a:t>
            </a:r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E72926A8-48A4-D42D-EEF3-8B3C48570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0" y="1492565"/>
            <a:ext cx="4155746" cy="32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5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ONE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 descr="Chart, sunburst chart&#10;&#10;Description automatically generated">
            <a:extLst>
              <a:ext uri="{FF2B5EF4-FFF2-40B4-BE49-F238E27FC236}">
                <a16:creationId xmlns:a16="http://schemas.microsoft.com/office/drawing/2014/main" id="{2D6659BC-88A5-42A1-2877-98D390C7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39" y="587519"/>
            <a:ext cx="6903122" cy="3968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0B4AE-733F-6E41-7D8E-C81BB9F16A50}"/>
              </a:ext>
            </a:extLst>
          </p:cNvPr>
          <p:cNvSpPr txBox="1"/>
          <p:nvPr/>
        </p:nvSpPr>
        <p:spPr>
          <a:xfrm>
            <a:off x="57183" y="4928055"/>
            <a:ext cx="2569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source : </a:t>
            </a:r>
            <a:r>
              <a:rPr lang="en-IN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Edison Research Infinite Dial report, 2022</a:t>
            </a:r>
            <a:endParaRPr lang="en-US" sz="800" dirty="0">
              <a:solidFill>
                <a:schemeClr val="tx2">
                  <a:lumMod val="50000"/>
                </a:schemeClr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TWO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AB3D1-91F0-E858-3DDF-6473B082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34124"/>
            <a:ext cx="7772400" cy="3875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DAC39B-6AC1-2E75-22F9-6E2320532F87}"/>
              </a:ext>
            </a:extLst>
          </p:cNvPr>
          <p:cNvSpPr txBox="1"/>
          <p:nvPr/>
        </p:nvSpPr>
        <p:spPr>
          <a:xfrm>
            <a:off x="170121" y="4928056"/>
            <a:ext cx="674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* surveyed </a:t>
            </a:r>
            <a:r>
              <a:rPr lang="en-IN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U.S.: 1,248; Europe: 30,234; 18 years and older; among people who have not listened to a podcast in the last month</a:t>
            </a:r>
          </a:p>
        </p:txBody>
      </p:sp>
    </p:spTree>
    <p:extLst>
      <p:ext uri="{BB962C8B-B14F-4D97-AF65-F5344CB8AC3E}">
        <p14:creationId xmlns:p14="http://schemas.microsoft.com/office/powerpoint/2010/main" val="333279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THREE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6761D853-6597-4D65-DFD9-BE46A4F4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62" y="556788"/>
            <a:ext cx="4491876" cy="4029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FOUR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407F0D9-1CD8-9DE2-FC26-2845A3EF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" y="633150"/>
            <a:ext cx="7484745" cy="387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9523B-5624-0E06-399E-D01650E713C0}"/>
              </a:ext>
            </a:extLst>
          </p:cNvPr>
          <p:cNvSpPr txBox="1"/>
          <p:nvPr/>
        </p:nvSpPr>
        <p:spPr>
          <a:xfrm>
            <a:off x="203010" y="4835723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* surveyed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800" b="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1,172 respondents; 18 years and 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FIVE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A97B30B-1C6F-B6F8-DC7A-968DFCCD9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823"/>
            <a:ext cx="4774870" cy="334069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7FE863D-1ABC-C382-60B7-A4A2CA76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70" y="1887285"/>
            <a:ext cx="4144864" cy="2910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D9583-E410-3E2B-9370-6410F32ABF10}"/>
              </a:ext>
            </a:extLst>
          </p:cNvPr>
          <p:cNvSpPr txBox="1"/>
          <p:nvPr/>
        </p:nvSpPr>
        <p:spPr>
          <a:xfrm>
            <a:off x="74428" y="841658"/>
            <a:ext cx="8225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rPr>
              <a:t>Top regions in the United States with interest in </a:t>
            </a:r>
            <a:r>
              <a:rPr lang="en-US" sz="1600" b="1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rPr>
              <a:t>culture, history </a:t>
            </a:r>
            <a:r>
              <a:rPr lang="en-US" sz="1600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rPr>
              <a:t>and</a:t>
            </a:r>
            <a:r>
              <a:rPr lang="en-US" sz="1600" b="1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rPr>
              <a:t> education </a:t>
            </a:r>
            <a:r>
              <a:rPr lang="en-US" sz="1600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rPr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69871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SIX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041476-56DF-4DE8-E4C0-CD4D7838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4" y="633150"/>
            <a:ext cx="7599312" cy="387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5C1C2-571D-0970-486B-A82885781F03}"/>
              </a:ext>
            </a:extLst>
          </p:cNvPr>
          <p:cNvSpPr txBox="1"/>
          <p:nvPr/>
        </p:nvSpPr>
        <p:spPr>
          <a:xfrm>
            <a:off x="203010" y="4835723"/>
            <a:ext cx="5630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* surveyed U.S.: 753; Europe:18,180; 18 years and older; among those who listened to a podcast in the last month</a:t>
            </a:r>
            <a:endParaRPr lang="en-IN" sz="800" b="0" dirty="0">
              <a:solidFill>
                <a:schemeClr val="tx2">
                  <a:lumMod val="50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920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SEVEN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BE326F1-A4CF-46A6-1AC4-D0471520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6" y="633150"/>
            <a:ext cx="7450307" cy="387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760BCE-9A6B-664C-45A6-8EBAC4E3FDD0}"/>
              </a:ext>
            </a:extLst>
          </p:cNvPr>
          <p:cNvSpPr/>
          <p:nvPr/>
        </p:nvSpPr>
        <p:spPr>
          <a:xfrm>
            <a:off x="2785730" y="3296093"/>
            <a:ext cx="1212112" cy="1214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32ACA-8095-0A57-0379-966A38862F78}"/>
              </a:ext>
            </a:extLst>
          </p:cNvPr>
          <p:cNvSpPr txBox="1"/>
          <p:nvPr/>
        </p:nvSpPr>
        <p:spPr>
          <a:xfrm>
            <a:off x="203010" y="4835723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* surveyed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800" b="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1,172 respondents; 18 years and older</a:t>
            </a:r>
          </a:p>
        </p:txBody>
      </p:sp>
    </p:spTree>
    <p:extLst>
      <p:ext uri="{BB962C8B-B14F-4D97-AF65-F5344CB8AC3E}">
        <p14:creationId xmlns:p14="http://schemas.microsoft.com/office/powerpoint/2010/main" val="64671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3000000" cy="6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EIGHT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A168C074-ABB6-9063-327B-58F666B0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49" y="239232"/>
            <a:ext cx="3619901" cy="4665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ADF86-5075-E407-AD00-3449F852D294}"/>
              </a:ext>
            </a:extLst>
          </p:cNvPr>
          <p:cNvSpPr txBox="1"/>
          <p:nvPr/>
        </p:nvSpPr>
        <p:spPr>
          <a:xfrm>
            <a:off x="203010" y="4835723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* surveyed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8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2,000</a:t>
            </a:r>
            <a:r>
              <a:rPr lang="en-IN" sz="800" b="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 Americans aged 12+</a:t>
            </a:r>
          </a:p>
        </p:txBody>
      </p:sp>
    </p:spTree>
    <p:extLst>
      <p:ext uri="{BB962C8B-B14F-4D97-AF65-F5344CB8AC3E}">
        <p14:creationId xmlns:p14="http://schemas.microsoft.com/office/powerpoint/2010/main" val="3821056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2B5B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198</Words>
  <Application>Microsoft Macintosh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Gill Sans</vt:lpstr>
      <vt:lpstr>Helvetica Neue</vt:lpstr>
      <vt:lpstr>Helvetica Neue Light</vt:lpstr>
      <vt:lpstr>Open Sans</vt:lpstr>
      <vt:lpstr>Open Sans Light</vt:lpstr>
      <vt:lpstr>Simple Light</vt:lpstr>
      <vt:lpstr>Black</vt:lpstr>
      <vt:lpstr>Irish History Podcast Project (Phase Three): Client-ready dataviz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Irish History Podcast Project (Phase Three): Client-ready dataviz</dc:title>
  <cp:lastModifiedBy>Swathi Ganesan</cp:lastModifiedBy>
  <cp:revision>1</cp:revision>
  <dcterms:modified xsi:type="dcterms:W3CDTF">2023-03-12T04:50:30Z</dcterms:modified>
</cp:coreProperties>
</file>