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44.xml" ContentType="application/vnd.openxmlformats-officedocument.presentationml.notesSlide+xml"/>
  <Override PartName="/ppt/notesSlides/notesSlide145.xml" ContentType="application/vnd.openxmlformats-officedocument.presentationml.notesSlide+xml"/>
  <Override PartName="/ppt/notesSlides/notesSlide146.xml" ContentType="application/vnd.openxmlformats-officedocument.presentationml.notesSlide+xml"/>
  <Override PartName="/ppt/notesSlides/notesSlide147.xml" ContentType="application/vnd.openxmlformats-officedocument.presentationml.notesSlide+xml"/>
  <Override PartName="/ppt/notesSlides/notesSlide148.xml" ContentType="application/vnd.openxmlformats-officedocument.presentationml.notesSlide+xml"/>
  <Override PartName="/ppt/notesSlides/notesSlide149.xml" ContentType="application/vnd.openxmlformats-officedocument.presentationml.notesSlide+xml"/>
  <Override PartName="/ppt/notesSlides/notesSlide150.xml" ContentType="application/vnd.openxmlformats-officedocument.presentationml.notesSlide+xml"/>
  <Override PartName="/ppt/notesSlides/notesSlide151.xml" ContentType="application/vnd.openxmlformats-officedocument.presentationml.notesSlide+xml"/>
  <Override PartName="/ppt/notesSlides/notesSlide152.xml" ContentType="application/vnd.openxmlformats-officedocument.presentationml.notesSlide+xml"/>
  <Override PartName="/ppt/notesSlides/notesSlide153.xml" ContentType="application/vnd.openxmlformats-officedocument.presentationml.notesSlide+xml"/>
  <Override PartName="/ppt/notesSlides/notesSlide154.xml" ContentType="application/vnd.openxmlformats-officedocument.presentationml.notesSlide+xml"/>
  <Override PartName="/ppt/notesSlides/notesSlide155.xml" ContentType="application/vnd.openxmlformats-officedocument.presentationml.notesSlide+xml"/>
  <Override PartName="/ppt/notesSlides/notesSlide156.xml" ContentType="application/vnd.openxmlformats-officedocument.presentationml.notesSlide+xml"/>
  <Override PartName="/ppt/tags/tag1.xml" ContentType="application/vnd.openxmlformats-officedocument.presentationml.tags+xml"/>
  <Override PartName="/ppt/notesSlides/notesSlide157.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notesSlides/notesSlide158.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159.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notesSlides/notesSlide160.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notesSlides/notesSlide161.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notesSlides/notesSlide162.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notesSlides/notesSlide163.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notesSlides/notesSlide164.xml" ContentType="application/vnd.openxmlformats-officedocument.presentationml.notesSlide+xml"/>
  <Override PartName="/ppt/tags/tag16.xml" ContentType="application/vnd.openxmlformats-officedocument.presentationml.tags+xml"/>
  <Override PartName="/ppt/notesSlides/notesSlide165.xml" ContentType="application/vnd.openxmlformats-officedocument.presentationml.notesSlide+xml"/>
  <Override PartName="/ppt/notesSlides/notesSlide166.xml" ContentType="application/vnd.openxmlformats-officedocument.presentationml.notesSlide+xml"/>
  <Override PartName="/ppt/notesSlides/notesSlide167.xml" ContentType="application/vnd.openxmlformats-officedocument.presentationml.notesSlide+xml"/>
  <Override PartName="/ppt/notesSlides/notesSlide168.xml" ContentType="application/vnd.openxmlformats-officedocument.presentationml.notesSlide+xml"/>
  <Override PartName="/ppt/notesSlides/notesSlide169.xml" ContentType="application/vnd.openxmlformats-officedocument.presentationml.notesSlide+xml"/>
  <Override PartName="/ppt/notesSlides/notesSlide170.xml" ContentType="application/vnd.openxmlformats-officedocument.presentationml.notesSlide+xml"/>
  <Override PartName="/ppt/notesSlides/notesSlide171.xml" ContentType="application/vnd.openxmlformats-officedocument.presentationml.notesSlide+xml"/>
  <Override PartName="/ppt/notesSlides/notesSlide172.xml" ContentType="application/vnd.openxmlformats-officedocument.presentationml.notesSlide+xml"/>
  <Override PartName="/ppt/notesSlides/notesSlide173.xml" ContentType="application/vnd.openxmlformats-officedocument.presentationml.notesSlide+xml"/>
  <Override PartName="/ppt/notesSlides/notesSlide174.xml" ContentType="application/vnd.openxmlformats-officedocument.presentationml.notesSlide+xml"/>
  <Override PartName="/ppt/notesSlides/notesSlide175.xml" ContentType="application/vnd.openxmlformats-officedocument.presentationml.notesSlide+xml"/>
  <Override PartName="/ppt/notesSlides/notesSlide176.xml" ContentType="application/vnd.openxmlformats-officedocument.presentationml.notesSlide+xml"/>
  <Override PartName="/ppt/notesSlides/notesSlide177.xml" ContentType="application/vnd.openxmlformats-officedocument.presentationml.notesSlide+xml"/>
  <Override PartName="/ppt/notesSlides/notesSlide178.xml" ContentType="application/vnd.openxmlformats-officedocument.presentationml.notesSlide+xml"/>
  <Override PartName="/ppt/notesSlides/notesSlide179.xml" ContentType="application/vnd.openxmlformats-officedocument.presentationml.notesSlide+xml"/>
  <Override PartName="/ppt/notesSlides/notesSlide180.xml" ContentType="application/vnd.openxmlformats-officedocument.presentationml.notesSlide+xml"/>
  <Override PartName="/ppt/notesSlides/notesSlide181.xml" ContentType="application/vnd.openxmlformats-officedocument.presentationml.notesSlide+xml"/>
  <Override PartName="/ppt/notesSlides/notesSlide182.xml" ContentType="application/vnd.openxmlformats-officedocument.presentationml.notesSlide+xml"/>
  <Override PartName="/ppt/notesSlides/notesSlide183.xml" ContentType="application/vnd.openxmlformats-officedocument.presentationml.notesSlide+xml"/>
  <Override PartName="/ppt/notesSlides/notesSlide184.xml" ContentType="application/vnd.openxmlformats-officedocument.presentationml.notesSlide+xml"/>
  <Override PartName="/ppt/notesSlides/notesSlide185.xml" ContentType="application/vnd.openxmlformats-officedocument.presentationml.notesSlide+xml"/>
  <Override PartName="/ppt/notesSlides/notesSlide186.xml" ContentType="application/vnd.openxmlformats-officedocument.presentationml.notesSlide+xml"/>
  <Override PartName="/ppt/notesSlides/notesSlide187.xml" ContentType="application/vnd.openxmlformats-officedocument.presentationml.notesSlide+xml"/>
  <Override PartName="/ppt/notesSlides/notesSlide188.xml" ContentType="application/vnd.openxmlformats-officedocument.presentationml.notesSlide+xml"/>
  <Override PartName="/ppt/notesSlides/notesSlide189.xml" ContentType="application/vnd.openxmlformats-officedocument.presentationml.notesSlide+xml"/>
  <Override PartName="/ppt/notesSlides/notesSlide190.xml" ContentType="application/vnd.openxmlformats-officedocument.presentationml.notesSlide+xml"/>
  <Override PartName="/ppt/notesSlides/notesSlide191.xml" ContentType="application/vnd.openxmlformats-officedocument.presentationml.notesSlide+xml"/>
  <Override PartName="/ppt/notesSlides/notesSlide192.xml" ContentType="application/vnd.openxmlformats-officedocument.presentationml.notesSlide+xml"/>
  <Override PartName="/ppt/notesSlides/notesSlide193.xml" ContentType="application/vnd.openxmlformats-officedocument.presentationml.notesSlide+xml"/>
  <Override PartName="/ppt/notesSlides/notesSlide194.xml" ContentType="application/vnd.openxmlformats-officedocument.presentationml.notesSlide+xml"/>
  <Override PartName="/ppt/notesSlides/notesSlide195.xml" ContentType="application/vnd.openxmlformats-officedocument.presentationml.notesSlide+xml"/>
  <Override PartName="/ppt/notesSlides/notesSlide196.xml" ContentType="application/vnd.openxmlformats-officedocument.presentationml.notesSlide+xml"/>
  <Override PartName="/ppt/notesSlides/notesSlide197.xml" ContentType="application/vnd.openxmlformats-officedocument.presentationml.notesSlide+xml"/>
  <Override PartName="/ppt/notesSlides/notesSlide198.xml" ContentType="application/vnd.openxmlformats-officedocument.presentationml.notesSlide+xml"/>
  <Override PartName="/ppt/notesSlides/notesSlide199.xml" ContentType="application/vnd.openxmlformats-officedocument.presentationml.notesSlide+xml"/>
  <Override PartName="/ppt/notesSlides/notesSlide200.xml" ContentType="application/vnd.openxmlformats-officedocument.presentationml.notesSlide+xml"/>
  <Override PartName="/ppt/notesSlides/notesSlide201.xml" ContentType="application/vnd.openxmlformats-officedocument.presentationml.notesSlide+xml"/>
  <Override PartName="/ppt/notesSlides/notesSlide202.xml" ContentType="application/vnd.openxmlformats-officedocument.presentationml.notesSlide+xml"/>
  <Override PartName="/ppt/notesSlides/notesSlide203.xml" ContentType="application/vnd.openxmlformats-officedocument.presentationml.notesSlide+xml"/>
  <Override PartName="/ppt/notesSlides/notesSlide204.xml" ContentType="application/vnd.openxmlformats-officedocument.presentationml.notesSlide+xml"/>
  <Override PartName="/ppt/notesSlides/notesSlide205.xml" ContentType="application/vnd.openxmlformats-officedocument.presentationml.notesSlide+xml"/>
  <Override PartName="/ppt/notesSlides/notesSlide206.xml" ContentType="application/vnd.openxmlformats-officedocument.presentationml.notesSlide+xml"/>
  <Override PartName="/ppt/notesSlides/notesSlide207.xml" ContentType="application/vnd.openxmlformats-officedocument.presentationml.notesSlide+xml"/>
  <Override PartName="/ppt/notesSlides/notesSlide208.xml" ContentType="application/vnd.openxmlformats-officedocument.presentationml.notesSlide+xml"/>
  <Override PartName="/ppt/notesSlides/notesSlide209.xml" ContentType="application/vnd.openxmlformats-officedocument.presentationml.notesSlide+xml"/>
  <Override PartName="/ppt/notesSlides/notesSlide210.xml" ContentType="application/vnd.openxmlformats-officedocument.presentationml.notesSlide+xml"/>
  <Override PartName="/ppt/notesSlides/notesSlide211.xml" ContentType="application/vnd.openxmlformats-officedocument.presentationml.notesSlide+xml"/>
  <Override PartName="/ppt/notesSlides/notesSlide212.xml" ContentType="application/vnd.openxmlformats-officedocument.presentationml.notesSlide+xml"/>
  <Override PartName="/ppt/notesSlides/notesSlide213.xml" ContentType="application/vnd.openxmlformats-officedocument.presentationml.notesSlide+xml"/>
  <Override PartName="/ppt/notesSlides/notesSlide214.xml" ContentType="application/vnd.openxmlformats-officedocument.presentationml.notesSlide+xml"/>
  <Override PartName="/ppt/notesSlides/notesSlide215.xml" ContentType="application/vnd.openxmlformats-officedocument.presentationml.notesSlide+xml"/>
  <Override PartName="/ppt/notesSlides/notesSlide216.xml" ContentType="application/vnd.openxmlformats-officedocument.presentationml.notesSlide+xml"/>
  <Override PartName="/ppt/notesSlides/notesSlide217.xml" ContentType="application/vnd.openxmlformats-officedocument.presentationml.notesSlide+xml"/>
  <Override PartName="/ppt/notesSlides/notesSlide218.xml" ContentType="application/vnd.openxmlformats-officedocument.presentationml.notesSlide+xml"/>
  <Override PartName="/ppt/notesSlides/notesSlide219.xml" ContentType="application/vnd.openxmlformats-officedocument.presentationml.notesSlide+xml"/>
  <Override PartName="/ppt/notesSlides/notesSlide220.xml" ContentType="application/vnd.openxmlformats-officedocument.presentationml.notesSlide+xml"/>
  <Override PartName="/ppt/notesSlides/notesSlide221.xml" ContentType="application/vnd.openxmlformats-officedocument.presentationml.notesSlide+xml"/>
  <Override PartName="/ppt/notesSlides/notesSlide222.xml" ContentType="application/vnd.openxmlformats-officedocument.presentationml.notesSlide+xml"/>
  <Override PartName="/ppt/notesSlides/notesSlide223.xml" ContentType="application/vnd.openxmlformats-officedocument.presentationml.notesSlide+xml"/>
  <Override PartName="/ppt/notesSlides/notesSlide224.xml" ContentType="application/vnd.openxmlformats-officedocument.presentationml.notesSlide+xml"/>
  <Override PartName="/ppt/notesSlides/notesSlide225.xml" ContentType="application/vnd.openxmlformats-officedocument.presentationml.notesSlide+xml"/>
  <Override PartName="/ppt/notesSlides/notesSlide226.xml" ContentType="application/vnd.openxmlformats-officedocument.presentationml.notesSlide+xml"/>
  <Override PartName="/ppt/notesSlides/notesSlide227.xml" ContentType="application/vnd.openxmlformats-officedocument.presentationml.notesSlide+xml"/>
  <Override PartName="/ppt/notesSlides/notesSlide228.xml" ContentType="application/vnd.openxmlformats-officedocument.presentationml.notesSlide+xml"/>
  <Override PartName="/ppt/notesSlides/notesSlide229.xml" ContentType="application/vnd.openxmlformats-officedocument.presentationml.notesSlide+xml"/>
  <Override PartName="/ppt/notesSlides/notesSlide230.xml" ContentType="application/vnd.openxmlformats-officedocument.presentationml.notesSlide+xml"/>
  <Override PartName="/ppt/notesSlides/notesSlide23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48" r:id="rId1"/>
  </p:sldMasterIdLst>
  <p:notesMasterIdLst>
    <p:notesMasterId r:id="rId235"/>
  </p:notesMasterIdLst>
  <p:handoutMasterIdLst>
    <p:handoutMasterId r:id="rId236"/>
  </p:handoutMasterIdLst>
  <p:sldIdLst>
    <p:sldId id="256" r:id="rId2"/>
    <p:sldId id="344" r:id="rId3"/>
    <p:sldId id="257" r:id="rId4"/>
    <p:sldId id="546" r:id="rId5"/>
    <p:sldId id="547" r:id="rId6"/>
    <p:sldId id="548" r:id="rId7"/>
    <p:sldId id="549" r:id="rId8"/>
    <p:sldId id="551" r:id="rId9"/>
    <p:sldId id="552" r:id="rId10"/>
    <p:sldId id="553" r:id="rId11"/>
    <p:sldId id="554" r:id="rId12"/>
    <p:sldId id="555" r:id="rId13"/>
    <p:sldId id="576" r:id="rId14"/>
    <p:sldId id="572" r:id="rId15"/>
    <p:sldId id="573" r:id="rId16"/>
    <p:sldId id="574" r:id="rId17"/>
    <p:sldId id="579" r:id="rId18"/>
    <p:sldId id="580" r:id="rId19"/>
    <p:sldId id="581" r:id="rId20"/>
    <p:sldId id="582" r:id="rId21"/>
    <p:sldId id="583" r:id="rId22"/>
    <p:sldId id="584" r:id="rId23"/>
    <p:sldId id="585" r:id="rId24"/>
    <p:sldId id="586" r:id="rId25"/>
    <p:sldId id="587" r:id="rId26"/>
    <p:sldId id="588" r:id="rId27"/>
    <p:sldId id="589" r:id="rId28"/>
    <p:sldId id="591" r:id="rId29"/>
    <p:sldId id="273" r:id="rId30"/>
    <p:sldId id="274" r:id="rId31"/>
    <p:sldId id="592" r:id="rId32"/>
    <p:sldId id="593" r:id="rId33"/>
    <p:sldId id="594" r:id="rId34"/>
    <p:sldId id="595" r:id="rId35"/>
    <p:sldId id="596" r:id="rId36"/>
    <p:sldId id="597" r:id="rId37"/>
    <p:sldId id="275" r:id="rId38"/>
    <p:sldId id="276" r:id="rId39"/>
    <p:sldId id="277" r:id="rId40"/>
    <p:sldId id="278" r:id="rId41"/>
    <p:sldId id="279" r:id="rId42"/>
    <p:sldId id="598" r:id="rId43"/>
    <p:sldId id="599" r:id="rId44"/>
    <p:sldId id="600" r:id="rId45"/>
    <p:sldId id="601" r:id="rId46"/>
    <p:sldId id="602" r:id="rId47"/>
    <p:sldId id="603" r:id="rId48"/>
    <p:sldId id="604" r:id="rId49"/>
    <p:sldId id="605" r:id="rId50"/>
    <p:sldId id="565" r:id="rId51"/>
    <p:sldId id="566" r:id="rId52"/>
    <p:sldId id="567" r:id="rId53"/>
    <p:sldId id="568" r:id="rId54"/>
    <p:sldId id="569" r:id="rId55"/>
    <p:sldId id="570" r:id="rId56"/>
    <p:sldId id="606" r:id="rId57"/>
    <p:sldId id="607" r:id="rId58"/>
    <p:sldId id="608" r:id="rId59"/>
    <p:sldId id="609" r:id="rId60"/>
    <p:sldId id="610" r:id="rId61"/>
    <p:sldId id="611" r:id="rId62"/>
    <p:sldId id="612" r:id="rId63"/>
    <p:sldId id="613" r:id="rId64"/>
    <p:sldId id="263" r:id="rId65"/>
    <p:sldId id="614" r:id="rId66"/>
    <p:sldId id="615" r:id="rId67"/>
    <p:sldId id="258" r:id="rId68"/>
    <p:sldId id="259" r:id="rId69"/>
    <p:sldId id="261" r:id="rId70"/>
    <p:sldId id="262" r:id="rId71"/>
    <p:sldId id="616" r:id="rId72"/>
    <p:sldId id="265" r:id="rId73"/>
    <p:sldId id="266" r:id="rId74"/>
    <p:sldId id="267" r:id="rId75"/>
    <p:sldId id="268" r:id="rId76"/>
    <p:sldId id="269" r:id="rId77"/>
    <p:sldId id="270" r:id="rId78"/>
    <p:sldId id="271" r:id="rId79"/>
    <p:sldId id="272" r:id="rId80"/>
    <p:sldId id="617" r:id="rId81"/>
    <p:sldId id="618" r:id="rId82"/>
    <p:sldId id="619" r:id="rId83"/>
    <p:sldId id="620" r:id="rId84"/>
    <p:sldId id="621" r:id="rId85"/>
    <p:sldId id="622" r:id="rId86"/>
    <p:sldId id="623" r:id="rId87"/>
    <p:sldId id="280" r:id="rId88"/>
    <p:sldId id="281" r:id="rId89"/>
    <p:sldId id="282" r:id="rId90"/>
    <p:sldId id="283" r:id="rId91"/>
    <p:sldId id="284" r:id="rId92"/>
    <p:sldId id="748" r:id="rId93"/>
    <p:sldId id="624" r:id="rId94"/>
    <p:sldId id="625" r:id="rId95"/>
    <p:sldId id="626" r:id="rId96"/>
    <p:sldId id="627" r:id="rId97"/>
    <p:sldId id="260" r:id="rId98"/>
    <p:sldId id="628" r:id="rId99"/>
    <p:sldId id="629" r:id="rId100"/>
    <p:sldId id="290" r:id="rId101"/>
    <p:sldId id="291" r:id="rId102"/>
    <p:sldId id="292" r:id="rId103"/>
    <p:sldId id="294" r:id="rId104"/>
    <p:sldId id="295" r:id="rId105"/>
    <p:sldId id="630" r:id="rId106"/>
    <p:sldId id="631" r:id="rId107"/>
    <p:sldId id="632" r:id="rId108"/>
    <p:sldId id="296" r:id="rId109"/>
    <p:sldId id="633" r:id="rId110"/>
    <p:sldId id="634" r:id="rId111"/>
    <p:sldId id="635" r:id="rId112"/>
    <p:sldId id="297" r:id="rId113"/>
    <p:sldId id="653" r:id="rId114"/>
    <p:sldId id="636" r:id="rId115"/>
    <p:sldId id="637" r:id="rId116"/>
    <p:sldId id="638" r:id="rId117"/>
    <p:sldId id="639" r:id="rId118"/>
    <p:sldId id="640" r:id="rId119"/>
    <p:sldId id="641" r:id="rId120"/>
    <p:sldId id="651" r:id="rId121"/>
    <p:sldId id="644" r:id="rId122"/>
    <p:sldId id="648" r:id="rId123"/>
    <p:sldId id="650" r:id="rId124"/>
    <p:sldId id="664" r:id="rId125"/>
    <p:sldId id="654" r:id="rId126"/>
    <p:sldId id="655" r:id="rId127"/>
    <p:sldId id="656" r:id="rId128"/>
    <p:sldId id="657" r:id="rId129"/>
    <p:sldId id="658" r:id="rId130"/>
    <p:sldId id="659" r:id="rId131"/>
    <p:sldId id="660" r:id="rId132"/>
    <p:sldId id="661" r:id="rId133"/>
    <p:sldId id="662" r:id="rId134"/>
    <p:sldId id="264" r:id="rId135"/>
    <p:sldId id="663" r:id="rId136"/>
    <p:sldId id="665" r:id="rId137"/>
    <p:sldId id="667" r:id="rId138"/>
    <p:sldId id="668" r:id="rId139"/>
    <p:sldId id="669" r:id="rId140"/>
    <p:sldId id="670" r:id="rId141"/>
    <p:sldId id="671" r:id="rId142"/>
    <p:sldId id="672" r:id="rId143"/>
    <p:sldId id="673" r:id="rId144"/>
    <p:sldId id="674" r:id="rId145"/>
    <p:sldId id="675" r:id="rId146"/>
    <p:sldId id="676" r:id="rId147"/>
    <p:sldId id="697" r:id="rId148"/>
    <p:sldId id="678" r:id="rId149"/>
    <p:sldId id="679" r:id="rId150"/>
    <p:sldId id="680" r:id="rId151"/>
    <p:sldId id="681" r:id="rId152"/>
    <p:sldId id="683" r:id="rId153"/>
    <p:sldId id="684" r:id="rId154"/>
    <p:sldId id="685" r:id="rId155"/>
    <p:sldId id="686" r:id="rId156"/>
    <p:sldId id="687" r:id="rId157"/>
    <p:sldId id="688" r:id="rId158"/>
    <p:sldId id="698" r:id="rId159"/>
    <p:sldId id="689" r:id="rId160"/>
    <p:sldId id="690" r:id="rId161"/>
    <p:sldId id="691" r:id="rId162"/>
    <p:sldId id="692" r:id="rId163"/>
    <p:sldId id="693" r:id="rId164"/>
    <p:sldId id="694" r:id="rId165"/>
    <p:sldId id="695" r:id="rId166"/>
    <p:sldId id="696" r:id="rId167"/>
    <p:sldId id="699" r:id="rId168"/>
    <p:sldId id="310" r:id="rId169"/>
    <p:sldId id="322" r:id="rId170"/>
    <p:sldId id="700" r:id="rId171"/>
    <p:sldId id="323" r:id="rId172"/>
    <p:sldId id="321" r:id="rId173"/>
    <p:sldId id="311" r:id="rId174"/>
    <p:sldId id="701" r:id="rId175"/>
    <p:sldId id="702" r:id="rId176"/>
    <p:sldId id="326" r:id="rId177"/>
    <p:sldId id="327" r:id="rId178"/>
    <p:sldId id="328" r:id="rId179"/>
    <p:sldId id="329" r:id="rId180"/>
    <p:sldId id="312" r:id="rId181"/>
    <p:sldId id="346" r:id="rId182"/>
    <p:sldId id="332" r:id="rId183"/>
    <p:sldId id="347" r:id="rId184"/>
    <p:sldId id="348" r:id="rId185"/>
    <p:sldId id="349" r:id="rId186"/>
    <p:sldId id="350" r:id="rId187"/>
    <p:sldId id="351" r:id="rId188"/>
    <p:sldId id="352" r:id="rId189"/>
    <p:sldId id="703" r:id="rId190"/>
    <p:sldId id="704" r:id="rId191"/>
    <p:sldId id="705" r:id="rId192"/>
    <p:sldId id="706" r:id="rId193"/>
    <p:sldId id="707" r:id="rId194"/>
    <p:sldId id="708" r:id="rId195"/>
    <p:sldId id="709" r:id="rId196"/>
    <p:sldId id="710" r:id="rId197"/>
    <p:sldId id="711" r:id="rId198"/>
    <p:sldId id="712" r:id="rId199"/>
    <p:sldId id="713" r:id="rId200"/>
    <p:sldId id="714" r:id="rId201"/>
    <p:sldId id="715" r:id="rId202"/>
    <p:sldId id="716" r:id="rId203"/>
    <p:sldId id="717" r:id="rId204"/>
    <p:sldId id="718" r:id="rId205"/>
    <p:sldId id="719" r:id="rId206"/>
    <p:sldId id="720" r:id="rId207"/>
    <p:sldId id="721" r:id="rId208"/>
    <p:sldId id="722" r:id="rId209"/>
    <p:sldId id="723" r:id="rId210"/>
    <p:sldId id="724" r:id="rId211"/>
    <p:sldId id="725" r:id="rId212"/>
    <p:sldId id="726" r:id="rId213"/>
    <p:sldId id="727" r:id="rId214"/>
    <p:sldId id="728" r:id="rId215"/>
    <p:sldId id="729" r:id="rId216"/>
    <p:sldId id="730" r:id="rId217"/>
    <p:sldId id="731" r:id="rId218"/>
    <p:sldId id="732" r:id="rId219"/>
    <p:sldId id="733" r:id="rId220"/>
    <p:sldId id="734" r:id="rId221"/>
    <p:sldId id="735" r:id="rId222"/>
    <p:sldId id="736" r:id="rId223"/>
    <p:sldId id="737" r:id="rId224"/>
    <p:sldId id="738" r:id="rId225"/>
    <p:sldId id="739" r:id="rId226"/>
    <p:sldId id="740" r:id="rId227"/>
    <p:sldId id="741" r:id="rId228"/>
    <p:sldId id="742" r:id="rId229"/>
    <p:sldId id="743" r:id="rId230"/>
    <p:sldId id="744" r:id="rId231"/>
    <p:sldId id="745" r:id="rId232"/>
    <p:sldId id="746" r:id="rId233"/>
    <p:sldId id="747" r:id="rId2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DD6A71D-18C7-42A8-8469-C6073157EB99}" v="1" dt="2020-05-17T23:29:00.84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449" autoAdjust="0"/>
    <p:restoredTop sz="71734" autoAdjust="0"/>
  </p:normalViewPr>
  <p:slideViewPr>
    <p:cSldViewPr>
      <p:cViewPr varScale="1">
        <p:scale>
          <a:sx n="61" d="100"/>
          <a:sy n="61" d="100"/>
        </p:scale>
        <p:origin x="2314" y="43"/>
      </p:cViewPr>
      <p:guideLst>
        <p:guide orient="horz" pos="2160"/>
        <p:guide pos="2880"/>
      </p:guideLst>
    </p:cSldViewPr>
  </p:slideViewPr>
  <p:notesTextViewPr>
    <p:cViewPr>
      <p:scale>
        <a:sx n="100" d="100"/>
        <a:sy n="100" d="100"/>
      </p:scale>
      <p:origin x="0" y="0"/>
    </p:cViewPr>
  </p:notesTextViewPr>
  <p:sorterViewPr>
    <p:cViewPr>
      <p:scale>
        <a:sx n="33" d="100"/>
        <a:sy n="33" d="100"/>
      </p:scale>
      <p:origin x="0" y="-9614"/>
    </p:cViewPr>
  </p:sorterViewPr>
  <p:notesViewPr>
    <p:cSldViewPr>
      <p:cViewPr varScale="1">
        <p:scale>
          <a:sx n="59" d="100"/>
          <a:sy n="59" d="100"/>
        </p:scale>
        <p:origin x="-2508"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presProps" Target="presProps.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01" Type="http://schemas.openxmlformats.org/officeDocument/2006/relationships/slide" Target="slides/slide200.xml"/><Relationship Id="rId222" Type="http://schemas.openxmlformats.org/officeDocument/2006/relationships/slide" Target="slides/slide221.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slide" Target="slides/slide181.xml"/><Relationship Id="rId187" Type="http://schemas.openxmlformats.org/officeDocument/2006/relationships/slide" Target="slides/slide186.xml"/><Relationship Id="rId217" Type="http://schemas.openxmlformats.org/officeDocument/2006/relationships/slide" Target="slides/slide216.xml"/><Relationship Id="rId1" Type="http://schemas.openxmlformats.org/officeDocument/2006/relationships/slideMaster" Target="slideMasters/slideMaster1.xml"/><Relationship Id="rId6" Type="http://schemas.openxmlformats.org/officeDocument/2006/relationships/slide" Target="slides/slide5.xml"/><Relationship Id="rId212" Type="http://schemas.openxmlformats.org/officeDocument/2006/relationships/slide" Target="slides/slide211.xml"/><Relationship Id="rId233" Type="http://schemas.openxmlformats.org/officeDocument/2006/relationships/slide" Target="slides/slide232.xml"/><Relationship Id="rId238" Type="http://schemas.openxmlformats.org/officeDocument/2006/relationships/viewProps" Target="viewProps.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172" Type="http://schemas.openxmlformats.org/officeDocument/2006/relationships/slide" Target="slides/slide171.xml"/><Relationship Id="rId193" Type="http://schemas.openxmlformats.org/officeDocument/2006/relationships/slide" Target="slides/slide192.xml"/><Relationship Id="rId202" Type="http://schemas.openxmlformats.org/officeDocument/2006/relationships/slide" Target="slides/slide201.xml"/><Relationship Id="rId207" Type="http://schemas.openxmlformats.org/officeDocument/2006/relationships/slide" Target="slides/slide206.xml"/><Relationship Id="rId223" Type="http://schemas.openxmlformats.org/officeDocument/2006/relationships/slide" Target="slides/slide222.xml"/><Relationship Id="rId228" Type="http://schemas.openxmlformats.org/officeDocument/2006/relationships/slide" Target="slides/slide227.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13" Type="http://schemas.openxmlformats.org/officeDocument/2006/relationships/slide" Target="slides/slide212.xml"/><Relationship Id="rId218" Type="http://schemas.openxmlformats.org/officeDocument/2006/relationships/slide" Target="slides/slide217.xml"/><Relationship Id="rId234" Type="http://schemas.openxmlformats.org/officeDocument/2006/relationships/slide" Target="slides/slide233.xml"/><Relationship Id="rId239" Type="http://schemas.openxmlformats.org/officeDocument/2006/relationships/theme" Target="theme/theme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slide" Target="slides/slide207.xml"/><Relationship Id="rId229" Type="http://schemas.openxmlformats.org/officeDocument/2006/relationships/slide" Target="slides/slide228.xml"/><Relationship Id="rId19" Type="http://schemas.openxmlformats.org/officeDocument/2006/relationships/slide" Target="slides/slide18.xml"/><Relationship Id="rId224" Type="http://schemas.openxmlformats.org/officeDocument/2006/relationships/slide" Target="slides/slide223.xml"/><Relationship Id="rId240" Type="http://schemas.openxmlformats.org/officeDocument/2006/relationships/tableStyles" Target="tableStyles.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219" Type="http://schemas.openxmlformats.org/officeDocument/2006/relationships/slide" Target="slides/slide218.xml"/><Relationship Id="rId3" Type="http://schemas.openxmlformats.org/officeDocument/2006/relationships/slide" Target="slides/slide2.xml"/><Relationship Id="rId214" Type="http://schemas.openxmlformats.org/officeDocument/2006/relationships/slide" Target="slides/slide213.xml"/><Relationship Id="rId230" Type="http://schemas.openxmlformats.org/officeDocument/2006/relationships/slide" Target="slides/slide229.xml"/><Relationship Id="rId235" Type="http://schemas.openxmlformats.org/officeDocument/2006/relationships/notesMaster" Target="notesMasters/notesMaster1.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slide" Target="slides/slide224.xml"/><Relationship Id="rId241" Type="http://schemas.microsoft.com/office/2015/10/relationships/revisionInfo" Target="revisionInfo.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36" Type="http://schemas.openxmlformats.org/officeDocument/2006/relationships/handoutMaster" Target="handoutMasters/handoutMaster1.xml"/><Relationship Id="rId26" Type="http://schemas.openxmlformats.org/officeDocument/2006/relationships/slide" Target="slides/slide25.xml"/><Relationship Id="rId231" Type="http://schemas.openxmlformats.org/officeDocument/2006/relationships/slide" Target="slides/slide230.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52.wmf"/><Relationship Id="rId2" Type="http://schemas.openxmlformats.org/officeDocument/2006/relationships/image" Target="../media/image51.wmf"/><Relationship Id="rId1" Type="http://schemas.openxmlformats.org/officeDocument/2006/relationships/image" Target="../media/image50.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55.wmf"/><Relationship Id="rId2" Type="http://schemas.openxmlformats.org/officeDocument/2006/relationships/image" Target="../media/image54.wmf"/><Relationship Id="rId1" Type="http://schemas.openxmlformats.org/officeDocument/2006/relationships/image" Target="../media/image53.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56.wmf"/><Relationship Id="rId1" Type="http://schemas.openxmlformats.org/officeDocument/2006/relationships/image" Target="../media/image49.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68.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71.wmf"/><Relationship Id="rId7" Type="http://schemas.openxmlformats.org/officeDocument/2006/relationships/image" Target="../media/image75.wmf"/><Relationship Id="rId2" Type="http://schemas.openxmlformats.org/officeDocument/2006/relationships/image" Target="../media/image70.wmf"/><Relationship Id="rId1" Type="http://schemas.openxmlformats.org/officeDocument/2006/relationships/image" Target="../media/image69.wmf"/><Relationship Id="rId6" Type="http://schemas.openxmlformats.org/officeDocument/2006/relationships/image" Target="../media/image74.wmf"/><Relationship Id="rId5" Type="http://schemas.openxmlformats.org/officeDocument/2006/relationships/image" Target="../media/image73.wmf"/><Relationship Id="rId4" Type="http://schemas.openxmlformats.org/officeDocument/2006/relationships/image" Target="../media/image72.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93.wmf"/><Relationship Id="rId1" Type="http://schemas.openxmlformats.org/officeDocument/2006/relationships/image" Target="../media/image92.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93.wmf"/><Relationship Id="rId1" Type="http://schemas.openxmlformats.org/officeDocument/2006/relationships/image" Target="../media/image92.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11.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14.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17.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18.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19.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120.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121.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122.w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123.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124.w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126.wmf"/></Relationships>
</file>

<file path=ppt/drawings/_rels/vmlDrawing28.vml.rels><?xml version="1.0" encoding="UTF-8" standalone="yes"?>
<Relationships xmlns="http://schemas.openxmlformats.org/package/2006/relationships"><Relationship Id="rId2" Type="http://schemas.openxmlformats.org/officeDocument/2006/relationships/image" Target="../media/image126.wmf"/><Relationship Id="rId1" Type="http://schemas.openxmlformats.org/officeDocument/2006/relationships/image" Target="../media/image127.w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12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0.w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127.w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127.w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124.w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143.w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149.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2.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45.wmf"/><Relationship Id="rId2" Type="http://schemas.openxmlformats.org/officeDocument/2006/relationships/image" Target="../media/image44.wmf"/><Relationship Id="rId1" Type="http://schemas.openxmlformats.org/officeDocument/2006/relationships/image" Target="../media/image43.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46.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47.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48.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48.wmf"/><Relationship Id="rId1" Type="http://schemas.openxmlformats.org/officeDocument/2006/relationships/image" Target="../media/image4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E06B428-E76C-45DC-B668-371674F68601}" type="datetimeFigureOut">
              <a:rPr lang="en-US" smtClean="0"/>
              <a:pPr/>
              <a:t>5/17/2020</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923C064-81A0-4DEB-97C9-79D23B0F3293}" type="slidenum">
              <a:rPr lang="en-US" smtClean="0"/>
              <a:pPr/>
              <a:t>‹#›</a:t>
            </a:fld>
            <a:endParaRPr lang="en-US" dirty="0"/>
          </a:p>
        </p:txBody>
      </p:sp>
    </p:spTree>
    <p:extLst>
      <p:ext uri="{BB962C8B-B14F-4D97-AF65-F5344CB8AC3E}">
        <p14:creationId xmlns:p14="http://schemas.microsoft.com/office/powerpoint/2010/main" val="34875173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CB76DC-ED89-4D84-A353-7871CD3F67E9}" type="datetimeFigureOut">
              <a:rPr lang="en-US" smtClean="0"/>
              <a:pPr/>
              <a:t>5/17/2020</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222D7D5-FC65-4B8F-9FE4-69F4B3276DD8}" type="slidenum">
              <a:rPr lang="en-US" smtClean="0"/>
              <a:pPr/>
              <a:t>‹#›</a:t>
            </a:fld>
            <a:endParaRPr lang="en-US" dirty="0"/>
          </a:p>
        </p:txBody>
      </p:sp>
    </p:spTree>
    <p:extLst>
      <p:ext uri="{BB962C8B-B14F-4D97-AF65-F5344CB8AC3E}">
        <p14:creationId xmlns:p14="http://schemas.microsoft.com/office/powerpoint/2010/main" val="16899286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3" Type="http://schemas.openxmlformats.org/officeDocument/2006/relationships/slide" Target="../slides/slide159.xml"/><Relationship Id="rId2" Type="http://schemas.openxmlformats.org/officeDocument/2006/relationships/notesMaster" Target="../notesMasters/notesMaster1.xml"/><Relationship Id="rId1" Type="http://schemas.openxmlformats.org/officeDocument/2006/relationships/tags" Target="../tags/tag2.xml"/></Relationships>
</file>

<file path=ppt/notesSlides/_rels/notesSlide158.xml.rels><?xml version="1.0" encoding="UTF-8" standalone="yes"?>
<Relationships xmlns="http://schemas.openxmlformats.org/package/2006/relationships"><Relationship Id="rId3" Type="http://schemas.openxmlformats.org/officeDocument/2006/relationships/slide" Target="../slides/slide160.xml"/><Relationship Id="rId2" Type="http://schemas.openxmlformats.org/officeDocument/2006/relationships/notesMaster" Target="../notesMasters/notesMaster1.xml"/><Relationship Id="rId1" Type="http://schemas.openxmlformats.org/officeDocument/2006/relationships/tags" Target="../tags/tag4.xml"/></Relationships>
</file>

<file path=ppt/notesSlides/_rels/notesSlide159.xml.rels><?xml version="1.0" encoding="UTF-8" standalone="yes"?>
<Relationships xmlns="http://schemas.openxmlformats.org/package/2006/relationships"><Relationship Id="rId3" Type="http://schemas.openxmlformats.org/officeDocument/2006/relationships/slide" Target="../slides/slide161.xml"/><Relationship Id="rId2" Type="http://schemas.openxmlformats.org/officeDocument/2006/relationships/notesMaster" Target="../notesMasters/notesMaster1.xml"/><Relationship Id="rId1" Type="http://schemas.openxmlformats.org/officeDocument/2006/relationships/tags" Target="../tags/tag6.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3" Type="http://schemas.openxmlformats.org/officeDocument/2006/relationships/slide" Target="../slides/slide162.xml"/><Relationship Id="rId2" Type="http://schemas.openxmlformats.org/officeDocument/2006/relationships/notesMaster" Target="../notesMasters/notesMaster1.xml"/><Relationship Id="rId1" Type="http://schemas.openxmlformats.org/officeDocument/2006/relationships/tags" Target="../tags/tag8.xml"/></Relationships>
</file>

<file path=ppt/notesSlides/_rels/notesSlide161.xml.rels><?xml version="1.0" encoding="UTF-8" standalone="yes"?>
<Relationships xmlns="http://schemas.openxmlformats.org/package/2006/relationships"><Relationship Id="rId3" Type="http://schemas.openxmlformats.org/officeDocument/2006/relationships/slide" Target="../slides/slide163.xml"/><Relationship Id="rId2" Type="http://schemas.openxmlformats.org/officeDocument/2006/relationships/notesMaster" Target="../notesMasters/notesMaster1.xml"/><Relationship Id="rId1" Type="http://schemas.openxmlformats.org/officeDocument/2006/relationships/tags" Target="../tags/tag10.xml"/></Relationships>
</file>

<file path=ppt/notesSlides/_rels/notesSlide162.xml.rels><?xml version="1.0" encoding="UTF-8" standalone="yes"?>
<Relationships xmlns="http://schemas.openxmlformats.org/package/2006/relationships"><Relationship Id="rId3" Type="http://schemas.openxmlformats.org/officeDocument/2006/relationships/slide" Target="../slides/slide164.xml"/><Relationship Id="rId2" Type="http://schemas.openxmlformats.org/officeDocument/2006/relationships/notesMaster" Target="../notesMasters/notesMaster1.xml"/><Relationship Id="rId1" Type="http://schemas.openxmlformats.org/officeDocument/2006/relationships/tags" Target="../tags/tag12.xml"/></Relationships>
</file>

<file path=ppt/notesSlides/_rels/notesSlide163.xml.rels><?xml version="1.0" encoding="UTF-8" standalone="yes"?>
<Relationships xmlns="http://schemas.openxmlformats.org/package/2006/relationships"><Relationship Id="rId3" Type="http://schemas.openxmlformats.org/officeDocument/2006/relationships/slide" Target="../slides/slide165.xml"/><Relationship Id="rId2" Type="http://schemas.openxmlformats.org/officeDocument/2006/relationships/notesMaster" Target="../notesMasters/notesMaster1.xml"/><Relationship Id="rId1" Type="http://schemas.openxmlformats.org/officeDocument/2006/relationships/tags" Target="../tags/tag14.xml"/></Relationships>
</file>

<file path=ppt/notesSlides/_rels/notesSlide164.xml.rels><?xml version="1.0" encoding="UTF-8" standalone="yes"?>
<Relationships xmlns="http://schemas.openxmlformats.org/package/2006/relationships"><Relationship Id="rId3" Type="http://schemas.openxmlformats.org/officeDocument/2006/relationships/slide" Target="../slides/slide166.xml"/><Relationship Id="rId2" Type="http://schemas.openxmlformats.org/officeDocument/2006/relationships/notesMaster" Target="../notesMasters/notesMaster1.xml"/><Relationship Id="rId1" Type="http://schemas.openxmlformats.org/officeDocument/2006/relationships/tags" Target="../tags/tag16.xml"/></Relationships>
</file>

<file path=ppt/notesSlides/_rels/notesSlide165.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167.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168.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169.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0.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171.xml.rels><?xml version="1.0" encoding="UTF-8" standalone="yes"?>
<Relationships xmlns="http://schemas.openxmlformats.org/package/2006/relationships"><Relationship Id="rId2" Type="http://schemas.openxmlformats.org/officeDocument/2006/relationships/slide" Target="../slides/slide173.xml"/><Relationship Id="rId1" Type="http://schemas.openxmlformats.org/officeDocument/2006/relationships/notesMaster" Target="../notesMasters/notesMaster1.xml"/></Relationships>
</file>

<file path=ppt/notesSlides/_rels/notesSlide172.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173.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_rels/notesSlide174.xml.rels><?xml version="1.0" encoding="UTF-8" standalone="yes"?>
<Relationships xmlns="http://schemas.openxmlformats.org/package/2006/relationships"><Relationship Id="rId2" Type="http://schemas.openxmlformats.org/officeDocument/2006/relationships/slide" Target="../slides/slide176.xml"/><Relationship Id="rId1" Type="http://schemas.openxmlformats.org/officeDocument/2006/relationships/notesMaster" Target="../notesMasters/notesMaster1.xml"/></Relationships>
</file>

<file path=ppt/notesSlides/_rels/notesSlide175.xml.rels><?xml version="1.0" encoding="UTF-8" standalone="yes"?>
<Relationships xmlns="http://schemas.openxmlformats.org/package/2006/relationships"><Relationship Id="rId2" Type="http://schemas.openxmlformats.org/officeDocument/2006/relationships/slide" Target="../slides/slide177.xml"/><Relationship Id="rId1" Type="http://schemas.openxmlformats.org/officeDocument/2006/relationships/notesMaster" Target="../notesMasters/notesMaster1.xml"/></Relationships>
</file>

<file path=ppt/notesSlides/_rels/notesSlide176.xml.rels><?xml version="1.0" encoding="UTF-8" standalone="yes"?>
<Relationships xmlns="http://schemas.openxmlformats.org/package/2006/relationships"><Relationship Id="rId2" Type="http://schemas.openxmlformats.org/officeDocument/2006/relationships/slide" Target="../slides/slide178.xml"/><Relationship Id="rId1" Type="http://schemas.openxmlformats.org/officeDocument/2006/relationships/notesMaster" Target="../notesMasters/notesMaster1.xml"/></Relationships>
</file>

<file path=ppt/notesSlides/_rels/notesSlide177.xml.rels><?xml version="1.0" encoding="UTF-8" standalone="yes"?>
<Relationships xmlns="http://schemas.openxmlformats.org/package/2006/relationships"><Relationship Id="rId2" Type="http://schemas.openxmlformats.org/officeDocument/2006/relationships/slide" Target="../slides/slide179.xml"/><Relationship Id="rId1" Type="http://schemas.openxmlformats.org/officeDocument/2006/relationships/notesMaster" Target="../notesMasters/notesMaster1.xml"/></Relationships>
</file>

<file path=ppt/notesSlides/_rels/notesSlide178.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179.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0.xml.rels><?xml version="1.0" encoding="UTF-8" standalone="yes"?>
<Relationships xmlns="http://schemas.openxmlformats.org/package/2006/relationships"><Relationship Id="rId2" Type="http://schemas.openxmlformats.org/officeDocument/2006/relationships/slide" Target="../slides/slide182.xml"/><Relationship Id="rId1" Type="http://schemas.openxmlformats.org/officeDocument/2006/relationships/notesMaster" Target="../notesMasters/notesMaster1.xml"/></Relationships>
</file>

<file path=ppt/notesSlides/_rels/notesSlide181.xml.rels><?xml version="1.0" encoding="UTF-8" standalone="yes"?>
<Relationships xmlns="http://schemas.openxmlformats.org/package/2006/relationships"><Relationship Id="rId3" Type="http://schemas.openxmlformats.org/officeDocument/2006/relationships/slide" Target="../slides/slide183.xml"/><Relationship Id="rId2" Type="http://schemas.openxmlformats.org/officeDocument/2006/relationships/notesMaster" Target="../notesMasters/notesMaster1.xml"/><Relationship Id="rId1" Type="http://schemas.openxmlformats.org/officeDocument/2006/relationships/vmlDrawing" Target="../drawings/vmlDrawing22.vml"/><Relationship Id="rId5" Type="http://schemas.openxmlformats.org/officeDocument/2006/relationships/image" Target="../media/image120.wmf"/><Relationship Id="rId4" Type="http://schemas.openxmlformats.org/officeDocument/2006/relationships/oleObject" Target="../embeddings/oleObject38.bin"/></Relationships>
</file>

<file path=ppt/notesSlides/_rels/notesSlide182.xml.rels><?xml version="1.0" encoding="UTF-8" standalone="yes"?>
<Relationships xmlns="http://schemas.openxmlformats.org/package/2006/relationships"><Relationship Id="rId2" Type="http://schemas.openxmlformats.org/officeDocument/2006/relationships/slide" Target="../slides/slide184.xml"/><Relationship Id="rId1" Type="http://schemas.openxmlformats.org/officeDocument/2006/relationships/notesMaster" Target="../notesMasters/notesMaster1.xml"/></Relationships>
</file>

<file path=ppt/notesSlides/_rels/notesSlide183.xml.rels><?xml version="1.0" encoding="UTF-8" standalone="yes"?>
<Relationships xmlns="http://schemas.openxmlformats.org/package/2006/relationships"><Relationship Id="rId2" Type="http://schemas.openxmlformats.org/officeDocument/2006/relationships/slide" Target="../slides/slide185.xml"/><Relationship Id="rId1" Type="http://schemas.openxmlformats.org/officeDocument/2006/relationships/notesMaster" Target="../notesMasters/notesMaster1.xml"/></Relationships>
</file>

<file path=ppt/notesSlides/_rels/notesSlide184.xml.rels><?xml version="1.0" encoding="UTF-8" standalone="yes"?>
<Relationships xmlns="http://schemas.openxmlformats.org/package/2006/relationships"><Relationship Id="rId2" Type="http://schemas.openxmlformats.org/officeDocument/2006/relationships/slide" Target="../slides/slide186.xml"/><Relationship Id="rId1" Type="http://schemas.openxmlformats.org/officeDocument/2006/relationships/notesMaster" Target="../notesMasters/notesMaster1.xml"/></Relationships>
</file>

<file path=ppt/notesSlides/_rels/notesSlide185.xml.rels><?xml version="1.0" encoding="UTF-8" standalone="yes"?>
<Relationships xmlns="http://schemas.openxmlformats.org/package/2006/relationships"><Relationship Id="rId2" Type="http://schemas.openxmlformats.org/officeDocument/2006/relationships/slide" Target="../slides/slide187.xml"/><Relationship Id="rId1" Type="http://schemas.openxmlformats.org/officeDocument/2006/relationships/notesMaster" Target="../notesMasters/notesMaster1.xml"/></Relationships>
</file>

<file path=ppt/notesSlides/_rels/notesSlide186.xml.rels><?xml version="1.0" encoding="UTF-8" standalone="yes"?>
<Relationships xmlns="http://schemas.openxmlformats.org/package/2006/relationships"><Relationship Id="rId2" Type="http://schemas.openxmlformats.org/officeDocument/2006/relationships/slide" Target="../slides/slide188.xml"/><Relationship Id="rId1" Type="http://schemas.openxmlformats.org/officeDocument/2006/relationships/notesMaster" Target="../notesMasters/notesMaster1.xml"/></Relationships>
</file>

<file path=ppt/notesSlides/_rels/notesSlide187.xml.rels><?xml version="1.0" encoding="UTF-8" standalone="yes"?>
<Relationships xmlns="http://schemas.openxmlformats.org/package/2006/relationships"><Relationship Id="rId2" Type="http://schemas.openxmlformats.org/officeDocument/2006/relationships/slide" Target="../slides/slide189.xml"/><Relationship Id="rId1" Type="http://schemas.openxmlformats.org/officeDocument/2006/relationships/notesMaster" Target="../notesMasters/notesMaster1.xml"/></Relationships>
</file>

<file path=ppt/notesSlides/_rels/notesSlide188.xml.rels><?xml version="1.0" encoding="UTF-8" standalone="yes"?>
<Relationships xmlns="http://schemas.openxmlformats.org/package/2006/relationships"><Relationship Id="rId2" Type="http://schemas.openxmlformats.org/officeDocument/2006/relationships/slide" Target="../slides/slide190.xml"/><Relationship Id="rId1" Type="http://schemas.openxmlformats.org/officeDocument/2006/relationships/notesMaster" Target="../notesMasters/notesMaster1.xml"/></Relationships>
</file>

<file path=ppt/notesSlides/_rels/notesSlide189.xml.rels><?xml version="1.0" encoding="UTF-8" standalone="yes"?>
<Relationships xmlns="http://schemas.openxmlformats.org/package/2006/relationships"><Relationship Id="rId2" Type="http://schemas.openxmlformats.org/officeDocument/2006/relationships/slide" Target="../slides/slide19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0.xml.rels><?xml version="1.0" encoding="UTF-8" standalone="yes"?>
<Relationships xmlns="http://schemas.openxmlformats.org/package/2006/relationships"><Relationship Id="rId2" Type="http://schemas.openxmlformats.org/officeDocument/2006/relationships/slide" Target="../slides/slide192.xml"/><Relationship Id="rId1" Type="http://schemas.openxmlformats.org/officeDocument/2006/relationships/notesMaster" Target="../notesMasters/notesMaster1.xml"/></Relationships>
</file>

<file path=ppt/notesSlides/_rels/notesSlide191.xml.rels><?xml version="1.0" encoding="UTF-8" standalone="yes"?>
<Relationships xmlns="http://schemas.openxmlformats.org/package/2006/relationships"><Relationship Id="rId2" Type="http://schemas.openxmlformats.org/officeDocument/2006/relationships/slide" Target="../slides/slide193.xml"/><Relationship Id="rId1" Type="http://schemas.openxmlformats.org/officeDocument/2006/relationships/notesMaster" Target="../notesMasters/notesMaster1.xml"/></Relationships>
</file>

<file path=ppt/notesSlides/_rels/notesSlide192.xml.rels><?xml version="1.0" encoding="UTF-8" standalone="yes"?>
<Relationships xmlns="http://schemas.openxmlformats.org/package/2006/relationships"><Relationship Id="rId2" Type="http://schemas.openxmlformats.org/officeDocument/2006/relationships/slide" Target="../slides/slide194.xml"/><Relationship Id="rId1" Type="http://schemas.openxmlformats.org/officeDocument/2006/relationships/notesMaster" Target="../notesMasters/notesMaster1.xml"/></Relationships>
</file>

<file path=ppt/notesSlides/_rels/notesSlide193.xml.rels><?xml version="1.0" encoding="UTF-8" standalone="yes"?>
<Relationships xmlns="http://schemas.openxmlformats.org/package/2006/relationships"><Relationship Id="rId2" Type="http://schemas.openxmlformats.org/officeDocument/2006/relationships/slide" Target="../slides/slide195.xml"/><Relationship Id="rId1" Type="http://schemas.openxmlformats.org/officeDocument/2006/relationships/notesMaster" Target="../notesMasters/notesMaster1.xml"/></Relationships>
</file>

<file path=ppt/notesSlides/_rels/notesSlide194.xml.rels><?xml version="1.0" encoding="UTF-8" standalone="yes"?>
<Relationships xmlns="http://schemas.openxmlformats.org/package/2006/relationships"><Relationship Id="rId2" Type="http://schemas.openxmlformats.org/officeDocument/2006/relationships/slide" Target="../slides/slide196.xml"/><Relationship Id="rId1" Type="http://schemas.openxmlformats.org/officeDocument/2006/relationships/notesMaster" Target="../notesMasters/notesMaster1.xml"/></Relationships>
</file>

<file path=ppt/notesSlides/_rels/notesSlide195.xml.rels><?xml version="1.0" encoding="UTF-8" standalone="yes"?>
<Relationships xmlns="http://schemas.openxmlformats.org/package/2006/relationships"><Relationship Id="rId2" Type="http://schemas.openxmlformats.org/officeDocument/2006/relationships/slide" Target="../slides/slide197.xml"/><Relationship Id="rId1" Type="http://schemas.openxmlformats.org/officeDocument/2006/relationships/notesMaster" Target="../notesMasters/notesMaster1.xml"/></Relationships>
</file>

<file path=ppt/notesSlides/_rels/notesSlide196.xml.rels><?xml version="1.0" encoding="UTF-8" standalone="yes"?>
<Relationships xmlns="http://schemas.openxmlformats.org/package/2006/relationships"><Relationship Id="rId2" Type="http://schemas.openxmlformats.org/officeDocument/2006/relationships/slide" Target="../slides/slide198.xml"/><Relationship Id="rId1" Type="http://schemas.openxmlformats.org/officeDocument/2006/relationships/notesMaster" Target="../notesMasters/notesMaster1.xml"/></Relationships>
</file>

<file path=ppt/notesSlides/_rels/notesSlide197.xml.rels><?xml version="1.0" encoding="UTF-8" standalone="yes"?>
<Relationships xmlns="http://schemas.openxmlformats.org/package/2006/relationships"><Relationship Id="rId2" Type="http://schemas.openxmlformats.org/officeDocument/2006/relationships/slide" Target="../slides/slide199.xml"/><Relationship Id="rId1" Type="http://schemas.openxmlformats.org/officeDocument/2006/relationships/notesMaster" Target="../notesMasters/notesMaster1.xml"/></Relationships>
</file>

<file path=ppt/notesSlides/_rels/notesSlide198.xml.rels><?xml version="1.0" encoding="UTF-8" standalone="yes"?>
<Relationships xmlns="http://schemas.openxmlformats.org/package/2006/relationships"><Relationship Id="rId3" Type="http://schemas.openxmlformats.org/officeDocument/2006/relationships/hyperlink" Target="http://psych.rice.edu/online_stat/chapter7/clt_demo.html" TargetMode="External"/><Relationship Id="rId2" Type="http://schemas.openxmlformats.org/officeDocument/2006/relationships/slide" Target="../slides/slide200.xml"/><Relationship Id="rId1" Type="http://schemas.openxmlformats.org/officeDocument/2006/relationships/notesMaster" Target="../notesMasters/notesMaster1.xml"/></Relationships>
</file>

<file path=ppt/notesSlides/_rels/notesSlide199.xml.rels><?xml version="1.0" encoding="UTF-8" standalone="yes"?>
<Relationships xmlns="http://schemas.openxmlformats.org/package/2006/relationships"><Relationship Id="rId2" Type="http://schemas.openxmlformats.org/officeDocument/2006/relationships/slide" Target="../slides/slide20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00.xml.rels><?xml version="1.0" encoding="UTF-8" standalone="yes"?>
<Relationships xmlns="http://schemas.openxmlformats.org/package/2006/relationships"><Relationship Id="rId2" Type="http://schemas.openxmlformats.org/officeDocument/2006/relationships/slide" Target="../slides/slide202.xml"/><Relationship Id="rId1" Type="http://schemas.openxmlformats.org/officeDocument/2006/relationships/notesMaster" Target="../notesMasters/notesMaster1.xml"/></Relationships>
</file>

<file path=ppt/notesSlides/_rels/notesSlide201.xml.rels><?xml version="1.0" encoding="UTF-8" standalone="yes"?>
<Relationships xmlns="http://schemas.openxmlformats.org/package/2006/relationships"><Relationship Id="rId2" Type="http://schemas.openxmlformats.org/officeDocument/2006/relationships/slide" Target="../slides/slide203.xml"/><Relationship Id="rId1" Type="http://schemas.openxmlformats.org/officeDocument/2006/relationships/notesMaster" Target="../notesMasters/notesMaster1.xml"/></Relationships>
</file>

<file path=ppt/notesSlides/_rels/notesSlide202.xml.rels><?xml version="1.0" encoding="UTF-8" standalone="yes"?>
<Relationships xmlns="http://schemas.openxmlformats.org/package/2006/relationships"><Relationship Id="rId2" Type="http://schemas.openxmlformats.org/officeDocument/2006/relationships/slide" Target="../slides/slide204.xml"/><Relationship Id="rId1" Type="http://schemas.openxmlformats.org/officeDocument/2006/relationships/notesMaster" Target="../notesMasters/notesMaster1.xml"/></Relationships>
</file>

<file path=ppt/notesSlides/_rels/notesSlide203.xml.rels><?xml version="1.0" encoding="UTF-8" standalone="yes"?>
<Relationships xmlns="http://schemas.openxmlformats.org/package/2006/relationships"><Relationship Id="rId2" Type="http://schemas.openxmlformats.org/officeDocument/2006/relationships/slide" Target="../slides/slide205.xml"/><Relationship Id="rId1" Type="http://schemas.openxmlformats.org/officeDocument/2006/relationships/notesMaster" Target="../notesMasters/notesMaster1.xml"/></Relationships>
</file>

<file path=ppt/notesSlides/_rels/notesSlide204.xml.rels><?xml version="1.0" encoding="UTF-8" standalone="yes"?>
<Relationships xmlns="http://schemas.openxmlformats.org/package/2006/relationships"><Relationship Id="rId2" Type="http://schemas.openxmlformats.org/officeDocument/2006/relationships/slide" Target="../slides/slide206.xml"/><Relationship Id="rId1" Type="http://schemas.openxmlformats.org/officeDocument/2006/relationships/notesMaster" Target="../notesMasters/notesMaster1.xml"/></Relationships>
</file>

<file path=ppt/notesSlides/_rels/notesSlide205.xml.rels><?xml version="1.0" encoding="UTF-8" standalone="yes"?>
<Relationships xmlns="http://schemas.openxmlformats.org/package/2006/relationships"><Relationship Id="rId2" Type="http://schemas.openxmlformats.org/officeDocument/2006/relationships/slide" Target="../slides/slide207.xml"/><Relationship Id="rId1" Type="http://schemas.openxmlformats.org/officeDocument/2006/relationships/notesMaster" Target="../notesMasters/notesMaster1.xml"/></Relationships>
</file>

<file path=ppt/notesSlides/_rels/notesSlide206.xml.rels><?xml version="1.0" encoding="UTF-8" standalone="yes"?>
<Relationships xmlns="http://schemas.openxmlformats.org/package/2006/relationships"><Relationship Id="rId2" Type="http://schemas.openxmlformats.org/officeDocument/2006/relationships/slide" Target="../slides/slide208.xml"/><Relationship Id="rId1" Type="http://schemas.openxmlformats.org/officeDocument/2006/relationships/notesMaster" Target="../notesMasters/notesMaster1.xml"/></Relationships>
</file>

<file path=ppt/notesSlides/_rels/notesSlide207.xml.rels><?xml version="1.0" encoding="UTF-8" standalone="yes"?>
<Relationships xmlns="http://schemas.openxmlformats.org/package/2006/relationships"><Relationship Id="rId2" Type="http://schemas.openxmlformats.org/officeDocument/2006/relationships/slide" Target="../slides/slide209.xml"/><Relationship Id="rId1" Type="http://schemas.openxmlformats.org/officeDocument/2006/relationships/notesMaster" Target="../notesMasters/notesMaster1.xml"/></Relationships>
</file>

<file path=ppt/notesSlides/_rels/notesSlide208.xml.rels><?xml version="1.0" encoding="UTF-8" standalone="yes"?>
<Relationships xmlns="http://schemas.openxmlformats.org/package/2006/relationships"><Relationship Id="rId2" Type="http://schemas.openxmlformats.org/officeDocument/2006/relationships/slide" Target="../slides/slide210.xml"/><Relationship Id="rId1" Type="http://schemas.openxmlformats.org/officeDocument/2006/relationships/notesMaster" Target="../notesMasters/notesMaster1.xml"/></Relationships>
</file>

<file path=ppt/notesSlides/_rels/notesSlide209.xml.rels><?xml version="1.0" encoding="UTF-8" standalone="yes"?>
<Relationships xmlns="http://schemas.openxmlformats.org/package/2006/relationships"><Relationship Id="rId2" Type="http://schemas.openxmlformats.org/officeDocument/2006/relationships/slide" Target="../slides/slide21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0.xml.rels><?xml version="1.0" encoding="UTF-8" standalone="yes"?>
<Relationships xmlns="http://schemas.openxmlformats.org/package/2006/relationships"><Relationship Id="rId2" Type="http://schemas.openxmlformats.org/officeDocument/2006/relationships/slide" Target="../slides/slide212.xml"/><Relationship Id="rId1" Type="http://schemas.openxmlformats.org/officeDocument/2006/relationships/notesMaster" Target="../notesMasters/notesMaster1.xml"/></Relationships>
</file>

<file path=ppt/notesSlides/_rels/notesSlide211.xml.rels><?xml version="1.0" encoding="UTF-8" standalone="yes"?>
<Relationships xmlns="http://schemas.openxmlformats.org/package/2006/relationships"><Relationship Id="rId2" Type="http://schemas.openxmlformats.org/officeDocument/2006/relationships/slide" Target="../slides/slide213.xml"/><Relationship Id="rId1" Type="http://schemas.openxmlformats.org/officeDocument/2006/relationships/notesMaster" Target="../notesMasters/notesMaster1.xml"/></Relationships>
</file>

<file path=ppt/notesSlides/_rels/notesSlide212.xml.rels><?xml version="1.0" encoding="UTF-8" standalone="yes"?>
<Relationships xmlns="http://schemas.openxmlformats.org/package/2006/relationships"><Relationship Id="rId2" Type="http://schemas.openxmlformats.org/officeDocument/2006/relationships/slide" Target="../slides/slide214.xml"/><Relationship Id="rId1" Type="http://schemas.openxmlformats.org/officeDocument/2006/relationships/notesMaster" Target="../notesMasters/notesMaster1.xml"/></Relationships>
</file>

<file path=ppt/notesSlides/_rels/notesSlide213.xml.rels><?xml version="1.0" encoding="UTF-8" standalone="yes"?>
<Relationships xmlns="http://schemas.openxmlformats.org/package/2006/relationships"><Relationship Id="rId2" Type="http://schemas.openxmlformats.org/officeDocument/2006/relationships/slide" Target="../slides/slide215.xml"/><Relationship Id="rId1" Type="http://schemas.openxmlformats.org/officeDocument/2006/relationships/notesMaster" Target="../notesMasters/notesMaster1.xml"/></Relationships>
</file>

<file path=ppt/notesSlides/_rels/notesSlide214.xml.rels><?xml version="1.0" encoding="UTF-8" standalone="yes"?>
<Relationships xmlns="http://schemas.openxmlformats.org/package/2006/relationships"><Relationship Id="rId2" Type="http://schemas.openxmlformats.org/officeDocument/2006/relationships/slide" Target="../slides/slide216.xml"/><Relationship Id="rId1" Type="http://schemas.openxmlformats.org/officeDocument/2006/relationships/notesMaster" Target="../notesMasters/notesMaster1.xml"/></Relationships>
</file>

<file path=ppt/notesSlides/_rels/notesSlide215.xml.rels><?xml version="1.0" encoding="UTF-8" standalone="yes"?>
<Relationships xmlns="http://schemas.openxmlformats.org/package/2006/relationships"><Relationship Id="rId2" Type="http://schemas.openxmlformats.org/officeDocument/2006/relationships/slide" Target="../slides/slide217.xml"/><Relationship Id="rId1" Type="http://schemas.openxmlformats.org/officeDocument/2006/relationships/notesMaster" Target="../notesMasters/notesMaster1.xml"/></Relationships>
</file>

<file path=ppt/notesSlides/_rels/notesSlide216.xml.rels><?xml version="1.0" encoding="UTF-8" standalone="yes"?>
<Relationships xmlns="http://schemas.openxmlformats.org/package/2006/relationships"><Relationship Id="rId2" Type="http://schemas.openxmlformats.org/officeDocument/2006/relationships/slide" Target="../slides/slide218.xml"/><Relationship Id="rId1" Type="http://schemas.openxmlformats.org/officeDocument/2006/relationships/notesMaster" Target="../notesMasters/notesMaster1.xml"/></Relationships>
</file>

<file path=ppt/notesSlides/_rels/notesSlide217.xml.rels><?xml version="1.0" encoding="UTF-8" standalone="yes"?>
<Relationships xmlns="http://schemas.openxmlformats.org/package/2006/relationships"><Relationship Id="rId2" Type="http://schemas.openxmlformats.org/officeDocument/2006/relationships/slide" Target="../slides/slide219.xml"/><Relationship Id="rId1" Type="http://schemas.openxmlformats.org/officeDocument/2006/relationships/notesMaster" Target="../notesMasters/notesMaster1.xml"/></Relationships>
</file>

<file path=ppt/notesSlides/_rels/notesSlide218.xml.rels><?xml version="1.0" encoding="UTF-8" standalone="yes"?>
<Relationships xmlns="http://schemas.openxmlformats.org/package/2006/relationships"><Relationship Id="rId2" Type="http://schemas.openxmlformats.org/officeDocument/2006/relationships/slide" Target="../slides/slide220.xml"/><Relationship Id="rId1" Type="http://schemas.openxmlformats.org/officeDocument/2006/relationships/notesMaster" Target="../notesMasters/notesMaster1.xml"/></Relationships>
</file>

<file path=ppt/notesSlides/_rels/notesSlide219.xml.rels><?xml version="1.0" encoding="UTF-8" standalone="yes"?>
<Relationships xmlns="http://schemas.openxmlformats.org/package/2006/relationships"><Relationship Id="rId2" Type="http://schemas.openxmlformats.org/officeDocument/2006/relationships/slide" Target="../slides/slide2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0.xml.rels><?xml version="1.0" encoding="UTF-8" standalone="yes"?>
<Relationships xmlns="http://schemas.openxmlformats.org/package/2006/relationships"><Relationship Id="rId2" Type="http://schemas.openxmlformats.org/officeDocument/2006/relationships/slide" Target="../slides/slide222.xml"/><Relationship Id="rId1" Type="http://schemas.openxmlformats.org/officeDocument/2006/relationships/notesMaster" Target="../notesMasters/notesMaster1.xml"/></Relationships>
</file>

<file path=ppt/notesSlides/_rels/notesSlide221.xml.rels><?xml version="1.0" encoding="UTF-8" standalone="yes"?>
<Relationships xmlns="http://schemas.openxmlformats.org/package/2006/relationships"><Relationship Id="rId2" Type="http://schemas.openxmlformats.org/officeDocument/2006/relationships/slide" Target="../slides/slide223.xml"/><Relationship Id="rId1" Type="http://schemas.openxmlformats.org/officeDocument/2006/relationships/notesMaster" Target="../notesMasters/notesMaster1.xml"/></Relationships>
</file>

<file path=ppt/notesSlides/_rels/notesSlide222.xml.rels><?xml version="1.0" encoding="UTF-8" standalone="yes"?>
<Relationships xmlns="http://schemas.openxmlformats.org/package/2006/relationships"><Relationship Id="rId2" Type="http://schemas.openxmlformats.org/officeDocument/2006/relationships/slide" Target="../slides/slide224.xml"/><Relationship Id="rId1" Type="http://schemas.openxmlformats.org/officeDocument/2006/relationships/notesMaster" Target="../notesMasters/notesMaster1.xml"/></Relationships>
</file>

<file path=ppt/notesSlides/_rels/notesSlide223.xml.rels><?xml version="1.0" encoding="UTF-8" standalone="yes"?>
<Relationships xmlns="http://schemas.openxmlformats.org/package/2006/relationships"><Relationship Id="rId2" Type="http://schemas.openxmlformats.org/officeDocument/2006/relationships/slide" Target="../slides/slide225.xml"/><Relationship Id="rId1" Type="http://schemas.openxmlformats.org/officeDocument/2006/relationships/notesMaster" Target="../notesMasters/notesMaster1.xml"/></Relationships>
</file>

<file path=ppt/notesSlides/_rels/notesSlide224.xml.rels><?xml version="1.0" encoding="UTF-8" standalone="yes"?>
<Relationships xmlns="http://schemas.openxmlformats.org/package/2006/relationships"><Relationship Id="rId2" Type="http://schemas.openxmlformats.org/officeDocument/2006/relationships/slide" Target="../slides/slide226.xml"/><Relationship Id="rId1" Type="http://schemas.openxmlformats.org/officeDocument/2006/relationships/notesMaster" Target="../notesMasters/notesMaster1.xml"/></Relationships>
</file>

<file path=ppt/notesSlides/_rels/notesSlide225.xml.rels><?xml version="1.0" encoding="UTF-8" standalone="yes"?>
<Relationships xmlns="http://schemas.openxmlformats.org/package/2006/relationships"><Relationship Id="rId2" Type="http://schemas.openxmlformats.org/officeDocument/2006/relationships/slide" Target="../slides/slide227.xml"/><Relationship Id="rId1" Type="http://schemas.openxmlformats.org/officeDocument/2006/relationships/notesMaster" Target="../notesMasters/notesMaster1.xml"/></Relationships>
</file>

<file path=ppt/notesSlides/_rels/notesSlide226.xml.rels><?xml version="1.0" encoding="UTF-8" standalone="yes"?>
<Relationships xmlns="http://schemas.openxmlformats.org/package/2006/relationships"><Relationship Id="rId2" Type="http://schemas.openxmlformats.org/officeDocument/2006/relationships/slide" Target="../slides/slide228.xml"/><Relationship Id="rId1" Type="http://schemas.openxmlformats.org/officeDocument/2006/relationships/notesMaster" Target="../notesMasters/notesMaster1.xml"/></Relationships>
</file>

<file path=ppt/notesSlides/_rels/notesSlide227.xml.rels><?xml version="1.0" encoding="UTF-8" standalone="yes"?>
<Relationships xmlns="http://schemas.openxmlformats.org/package/2006/relationships"><Relationship Id="rId2" Type="http://schemas.openxmlformats.org/officeDocument/2006/relationships/slide" Target="../slides/slide229.xml"/><Relationship Id="rId1" Type="http://schemas.openxmlformats.org/officeDocument/2006/relationships/notesMaster" Target="../notesMasters/notesMaster1.xml"/></Relationships>
</file>

<file path=ppt/notesSlides/_rels/notesSlide228.xml.rels><?xml version="1.0" encoding="UTF-8" standalone="yes"?>
<Relationships xmlns="http://schemas.openxmlformats.org/package/2006/relationships"><Relationship Id="rId2" Type="http://schemas.openxmlformats.org/officeDocument/2006/relationships/slide" Target="../slides/slide230.xml"/><Relationship Id="rId1" Type="http://schemas.openxmlformats.org/officeDocument/2006/relationships/notesMaster" Target="../notesMasters/notesMaster1.xml"/></Relationships>
</file>

<file path=ppt/notesSlides/_rels/notesSlide229.xml.rels><?xml version="1.0" encoding="UTF-8" standalone="yes"?>
<Relationships xmlns="http://schemas.openxmlformats.org/package/2006/relationships"><Relationship Id="rId2" Type="http://schemas.openxmlformats.org/officeDocument/2006/relationships/slide" Target="../slides/slide2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0.xml.rels><?xml version="1.0" encoding="UTF-8" standalone="yes"?>
<Relationships xmlns="http://schemas.openxmlformats.org/package/2006/relationships"><Relationship Id="rId2" Type="http://schemas.openxmlformats.org/officeDocument/2006/relationships/slide" Target="../slides/slide232.xml"/><Relationship Id="rId1" Type="http://schemas.openxmlformats.org/officeDocument/2006/relationships/notesMaster" Target="../notesMasters/notesMaster1.xml"/></Relationships>
</file>

<file path=ppt/notesSlides/_rels/notesSlide231.xml.rels><?xml version="1.0" encoding="UTF-8" standalone="yes"?>
<Relationships xmlns="http://schemas.openxmlformats.org/package/2006/relationships"><Relationship Id="rId2" Type="http://schemas.openxmlformats.org/officeDocument/2006/relationships/slide" Target="../slides/slide2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E05FB25-88E8-8645-9490-2A35E8140E23}" type="slidenum">
              <a:rPr lang="en-US" smtClean="0"/>
              <a:pPr/>
              <a:t>3</a:t>
            </a:fld>
            <a:endParaRPr lang="en-US" dirty="0"/>
          </a:p>
        </p:txBody>
      </p:sp>
    </p:spTree>
    <p:extLst>
      <p:ext uri="{BB962C8B-B14F-4D97-AF65-F5344CB8AC3E}">
        <p14:creationId xmlns:p14="http://schemas.microsoft.com/office/powerpoint/2010/main" val="29545834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7">
            <a:extLst>
              <a:ext uri="{FF2B5EF4-FFF2-40B4-BE49-F238E27FC236}">
                <a16:creationId xmlns:a16="http://schemas.microsoft.com/office/drawing/2014/main" id="{1F8F1BB1-68FC-4F54-97A3-AF7858D40BD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6000">
                <a:solidFill>
                  <a:schemeClr val="tx1"/>
                </a:solidFill>
                <a:latin typeface="Times" panose="02020603050405020304" pitchFamily="18" charset="0"/>
                <a:ea typeface="ＭＳ Ｐゴシック" panose="020B0600070205080204" pitchFamily="34" charset="-128"/>
              </a:defRPr>
            </a:lvl1pPr>
            <a:lvl2pPr marL="37931725" indent="-37474525">
              <a:defRPr sz="6000">
                <a:solidFill>
                  <a:schemeClr val="tx1"/>
                </a:solidFill>
                <a:latin typeface="Times" panose="02020603050405020304" pitchFamily="18" charset="0"/>
                <a:ea typeface="ＭＳ Ｐゴシック" panose="020B0600070205080204" pitchFamily="34" charset="-128"/>
              </a:defRPr>
            </a:lvl2pPr>
            <a:lvl3pPr>
              <a:defRPr sz="6000">
                <a:solidFill>
                  <a:schemeClr val="tx1"/>
                </a:solidFill>
                <a:latin typeface="Times" panose="02020603050405020304" pitchFamily="18" charset="0"/>
                <a:ea typeface="ＭＳ Ｐゴシック" panose="020B0600070205080204" pitchFamily="34" charset="-128"/>
              </a:defRPr>
            </a:lvl3pPr>
            <a:lvl4pPr>
              <a:defRPr sz="6000">
                <a:solidFill>
                  <a:schemeClr val="tx1"/>
                </a:solidFill>
                <a:latin typeface="Times" panose="02020603050405020304" pitchFamily="18" charset="0"/>
                <a:ea typeface="ＭＳ Ｐゴシック" panose="020B0600070205080204" pitchFamily="34" charset="-128"/>
              </a:defRPr>
            </a:lvl4pPr>
            <a:lvl5pPr>
              <a:defRPr sz="6000">
                <a:solidFill>
                  <a:schemeClr val="tx1"/>
                </a:solidFill>
                <a:latin typeface="Times" panose="02020603050405020304" pitchFamily="18" charset="0"/>
                <a:ea typeface="ＭＳ Ｐゴシック" panose="020B0600070205080204" pitchFamily="34" charset="-128"/>
              </a:defRPr>
            </a:lvl5pPr>
            <a:lvl6pPr marL="5029200" indent="-27432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6pPr>
            <a:lvl7pPr marL="5486400" indent="-27432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7pPr>
            <a:lvl8pPr marL="5943600" indent="-27432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8pPr>
            <a:lvl9pPr marL="6400800" indent="-27432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9pPr>
          </a:lstStyle>
          <a:p>
            <a:fld id="{4A4D5C9D-B077-4EDB-BCFE-361A644644CE}" type="slidenum">
              <a:rPr lang="en-US" altLang="en-US" sz="1200" smtClean="0">
                <a:latin typeface="Arial" panose="020B0604020202020204" pitchFamily="34" charset="0"/>
              </a:rPr>
              <a:pPr/>
              <a:t>12</a:t>
            </a:fld>
            <a:endParaRPr lang="en-US" altLang="en-US" sz="1200" dirty="0">
              <a:latin typeface="Arial" panose="020B0604020202020204" pitchFamily="34" charset="0"/>
            </a:endParaRPr>
          </a:p>
        </p:txBody>
      </p:sp>
      <p:sp>
        <p:nvSpPr>
          <p:cNvPr id="186371" name="Rectangle 2">
            <a:extLst>
              <a:ext uri="{FF2B5EF4-FFF2-40B4-BE49-F238E27FC236}">
                <a16:creationId xmlns:a16="http://schemas.microsoft.com/office/drawing/2014/main" id="{1759A4BE-2F49-4CA3-BF50-3BB6EA769FEA}"/>
              </a:ext>
            </a:extLst>
          </p:cNvPr>
          <p:cNvSpPr>
            <a:spLocks noGrp="1" noRot="1" noChangeAspect="1" noChangeArrowheads="1" noTextEdit="1"/>
          </p:cNvSpPr>
          <p:nvPr>
            <p:ph type="sldImg"/>
          </p:nvPr>
        </p:nvSpPr>
        <p:spPr>
          <a:ln/>
        </p:spPr>
      </p:sp>
      <p:sp>
        <p:nvSpPr>
          <p:cNvPr id="186372" name="Rectangle 3">
            <a:extLst>
              <a:ext uri="{FF2B5EF4-FFF2-40B4-BE49-F238E27FC236}">
                <a16:creationId xmlns:a16="http://schemas.microsoft.com/office/drawing/2014/main" id="{ED1C887C-E2A8-41E8-B10D-4D795E518CF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Arial" panose="020B0604020202020204" pitchFamily="34" charset="0"/>
                <a:ea typeface="ＭＳ Ｐゴシック" panose="020B0600070205080204" pitchFamily="34" charset="-128"/>
              </a:rPr>
              <a:t>This section covers the effect of linear transformations on measures of central tendency and variability.</a:t>
            </a:r>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a:extLst>
              <a:ext uri="{FF2B5EF4-FFF2-40B4-BE49-F238E27FC236}">
                <a16:creationId xmlns:a16="http://schemas.microsoft.com/office/drawing/2014/main" id="{7AAACF62-2B97-407E-89A0-E156B2A12F67}"/>
              </a:ext>
            </a:extLst>
          </p:cNvPr>
          <p:cNvSpPr>
            <a:spLocks noGrp="1" noRot="1" noChangeAspect="1"/>
          </p:cNvSpPr>
          <p:nvPr>
            <p:ph type="sldImg"/>
          </p:nvPr>
        </p:nvSpPr>
        <p:spPr>
          <a:ln/>
        </p:spPr>
      </p:sp>
      <p:sp>
        <p:nvSpPr>
          <p:cNvPr id="19459" name="Notes Placeholder 2">
            <a:extLst>
              <a:ext uri="{FF2B5EF4-FFF2-40B4-BE49-F238E27FC236}">
                <a16:creationId xmlns:a16="http://schemas.microsoft.com/office/drawing/2014/main" id="{C02D945E-9E1C-4CB0-8D28-62B68A2BF8CC}"/>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Times" panose="02020603050405020304" pitchFamily="18" charset="0"/>
                <a:ea typeface="ＭＳ Ｐゴシック" panose="020B0600070205080204" pitchFamily="34" charset="-128"/>
              </a:rPr>
              <a:t>The probability (p) can be computed using this formula where e is the base of natural logarithms, mu is the mean number of successes, and x is the number of successes in question.</a:t>
            </a:r>
          </a:p>
        </p:txBody>
      </p:sp>
      <p:sp>
        <p:nvSpPr>
          <p:cNvPr id="19460" name="Slide Number Placeholder 3">
            <a:extLst>
              <a:ext uri="{FF2B5EF4-FFF2-40B4-BE49-F238E27FC236}">
                <a16:creationId xmlns:a16="http://schemas.microsoft.com/office/drawing/2014/main" id="{2A72ED16-9633-488F-AF1C-C2464DB22AD3}"/>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6500">
                <a:solidFill>
                  <a:schemeClr val="tx1"/>
                </a:solidFill>
                <a:latin typeface="Times" panose="02020603050405020304" pitchFamily="18" charset="0"/>
                <a:ea typeface="ＭＳ Ｐゴシック" panose="020B0600070205080204" pitchFamily="34" charset="-128"/>
              </a:defRPr>
            </a:lvl1pPr>
            <a:lvl2pPr marL="37931725" indent="-37474525">
              <a:defRPr sz="6500">
                <a:solidFill>
                  <a:schemeClr val="tx1"/>
                </a:solidFill>
                <a:latin typeface="Times" panose="02020603050405020304" pitchFamily="18" charset="0"/>
                <a:ea typeface="ＭＳ Ｐゴシック" panose="020B0600070205080204" pitchFamily="34" charset="-128"/>
              </a:defRPr>
            </a:lvl2pPr>
            <a:lvl3pPr>
              <a:defRPr sz="6500">
                <a:solidFill>
                  <a:schemeClr val="tx1"/>
                </a:solidFill>
                <a:latin typeface="Times" panose="02020603050405020304" pitchFamily="18" charset="0"/>
                <a:ea typeface="ＭＳ Ｐゴシック" panose="020B0600070205080204" pitchFamily="34" charset="-128"/>
              </a:defRPr>
            </a:lvl3pPr>
            <a:lvl4pPr>
              <a:defRPr sz="6500">
                <a:solidFill>
                  <a:schemeClr val="tx1"/>
                </a:solidFill>
                <a:latin typeface="Times" panose="02020603050405020304" pitchFamily="18" charset="0"/>
                <a:ea typeface="ＭＳ Ｐゴシック" panose="020B0600070205080204" pitchFamily="34" charset="-128"/>
              </a:defRPr>
            </a:lvl4pPr>
            <a:lvl5pPr>
              <a:defRPr sz="65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65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65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65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6500">
                <a:solidFill>
                  <a:schemeClr val="tx1"/>
                </a:solidFill>
                <a:latin typeface="Times" panose="02020603050405020304" pitchFamily="18" charset="0"/>
                <a:ea typeface="ＭＳ Ｐゴシック" panose="020B0600070205080204" pitchFamily="34" charset="-128"/>
              </a:defRPr>
            </a:lvl9pPr>
          </a:lstStyle>
          <a:p>
            <a:fld id="{ECF2F5D7-0042-4D33-B3E3-D7F6BFF015E5}" type="slidenum">
              <a:rPr lang="en-US" altLang="en-US" sz="1200"/>
              <a:pPr/>
              <a:t>102</a:t>
            </a:fld>
            <a:endParaRPr lang="en-US" altLang="en-US" sz="1200"/>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a:extLst>
              <a:ext uri="{FF2B5EF4-FFF2-40B4-BE49-F238E27FC236}">
                <a16:creationId xmlns:a16="http://schemas.microsoft.com/office/drawing/2014/main" id="{22DA64B7-5EA6-444E-9841-90D489833A2E}"/>
              </a:ext>
            </a:extLst>
          </p:cNvPr>
          <p:cNvSpPr>
            <a:spLocks noGrp="1" noRot="1" noChangeAspect="1"/>
          </p:cNvSpPr>
          <p:nvPr>
            <p:ph type="sldImg"/>
          </p:nvPr>
        </p:nvSpPr>
        <p:spPr>
          <a:ln/>
        </p:spPr>
      </p:sp>
      <p:sp>
        <p:nvSpPr>
          <p:cNvPr id="21507" name="Notes Placeholder 2">
            <a:extLst>
              <a:ext uri="{FF2B5EF4-FFF2-40B4-BE49-F238E27FC236}">
                <a16:creationId xmlns:a16="http://schemas.microsoft.com/office/drawing/2014/main" id="{052CB2C9-43F4-46BB-A88F-C9D834F5EB7A}"/>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Times" panose="02020603050405020304" pitchFamily="18" charset="0"/>
                <a:ea typeface="ＭＳ Ｐゴシック" panose="020B0600070205080204" pitchFamily="34" charset="-128"/>
              </a:rPr>
              <a:t>For this example, the mean is 8 and the number of successes is 11. The probability of </a:t>
            </a:r>
            <a:r>
              <a:rPr lang="en-US" altLang="en-US">
                <a:latin typeface="Times" panose="02020603050405020304" pitchFamily="18" charset="0"/>
                <a:ea typeface="ＭＳ Ｐゴシック" panose="020B0600070205080204" pitchFamily="34" charset="-128"/>
              </a:rPr>
              <a:t>exactly 11 </a:t>
            </a:r>
            <a:r>
              <a:rPr lang="en-US" altLang="en-US" dirty="0">
                <a:latin typeface="Times" panose="02020603050405020304" pitchFamily="18" charset="0"/>
                <a:ea typeface="ＭＳ Ｐゴシック" panose="020B0600070205080204" pitchFamily="34" charset="-128"/>
              </a:rPr>
              <a:t>successes is 0.072</a:t>
            </a:r>
          </a:p>
        </p:txBody>
      </p:sp>
      <p:sp>
        <p:nvSpPr>
          <p:cNvPr id="21508" name="Slide Number Placeholder 3">
            <a:extLst>
              <a:ext uri="{FF2B5EF4-FFF2-40B4-BE49-F238E27FC236}">
                <a16:creationId xmlns:a16="http://schemas.microsoft.com/office/drawing/2014/main" id="{D40EC327-8A12-4077-B616-4308AA7045A0}"/>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6500">
                <a:solidFill>
                  <a:schemeClr val="tx1"/>
                </a:solidFill>
                <a:latin typeface="Times" panose="02020603050405020304" pitchFamily="18" charset="0"/>
                <a:ea typeface="ＭＳ Ｐゴシック" panose="020B0600070205080204" pitchFamily="34" charset="-128"/>
              </a:defRPr>
            </a:lvl1pPr>
            <a:lvl2pPr marL="37931725" indent="-37474525">
              <a:defRPr sz="6500">
                <a:solidFill>
                  <a:schemeClr val="tx1"/>
                </a:solidFill>
                <a:latin typeface="Times" panose="02020603050405020304" pitchFamily="18" charset="0"/>
                <a:ea typeface="ＭＳ Ｐゴシック" panose="020B0600070205080204" pitchFamily="34" charset="-128"/>
              </a:defRPr>
            </a:lvl2pPr>
            <a:lvl3pPr>
              <a:defRPr sz="6500">
                <a:solidFill>
                  <a:schemeClr val="tx1"/>
                </a:solidFill>
                <a:latin typeface="Times" panose="02020603050405020304" pitchFamily="18" charset="0"/>
                <a:ea typeface="ＭＳ Ｐゴシック" panose="020B0600070205080204" pitchFamily="34" charset="-128"/>
              </a:defRPr>
            </a:lvl3pPr>
            <a:lvl4pPr>
              <a:defRPr sz="6500">
                <a:solidFill>
                  <a:schemeClr val="tx1"/>
                </a:solidFill>
                <a:latin typeface="Times" panose="02020603050405020304" pitchFamily="18" charset="0"/>
                <a:ea typeface="ＭＳ Ｐゴシック" panose="020B0600070205080204" pitchFamily="34" charset="-128"/>
              </a:defRPr>
            </a:lvl4pPr>
            <a:lvl5pPr>
              <a:defRPr sz="65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65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65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65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6500">
                <a:solidFill>
                  <a:schemeClr val="tx1"/>
                </a:solidFill>
                <a:latin typeface="Times" panose="02020603050405020304" pitchFamily="18" charset="0"/>
                <a:ea typeface="ＭＳ Ｐゴシック" panose="020B0600070205080204" pitchFamily="34" charset="-128"/>
              </a:defRPr>
            </a:lvl9pPr>
          </a:lstStyle>
          <a:p>
            <a:fld id="{2CDDF0F2-0158-4ED5-988A-879B24C77805}" type="slidenum">
              <a:rPr lang="en-US" altLang="en-US" sz="1200"/>
              <a:pPr/>
              <a:t>103</a:t>
            </a:fld>
            <a:endParaRPr lang="en-US" altLang="en-US" sz="1200"/>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a:extLst>
              <a:ext uri="{FF2B5EF4-FFF2-40B4-BE49-F238E27FC236}">
                <a16:creationId xmlns:a16="http://schemas.microsoft.com/office/drawing/2014/main" id="{31E48722-EF0A-4286-A74F-196A3C0C4E07}"/>
              </a:ext>
            </a:extLst>
          </p:cNvPr>
          <p:cNvSpPr>
            <a:spLocks noGrp="1" noRot="1" noChangeAspect="1"/>
          </p:cNvSpPr>
          <p:nvPr>
            <p:ph type="sldImg"/>
          </p:nvPr>
        </p:nvSpPr>
        <p:spPr>
          <a:ln/>
        </p:spPr>
      </p:sp>
      <p:sp>
        <p:nvSpPr>
          <p:cNvPr id="23555" name="Notes Placeholder 2">
            <a:extLst>
              <a:ext uri="{FF2B5EF4-FFF2-40B4-BE49-F238E27FC236}">
                <a16:creationId xmlns:a16="http://schemas.microsoft.com/office/drawing/2014/main" id="{504CDA70-60EC-40FE-A884-1C1E2785DBCA}"/>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Times" panose="02020603050405020304" pitchFamily="18" charset="0"/>
                <a:ea typeface="ＭＳ Ｐゴシック" panose="020B0600070205080204" pitchFamily="34" charset="-128"/>
              </a:rPr>
              <a:t>The mean of the Poisson distribution is μ. The standard deviation is also equal to μ. Thus for this example, both the mean and the standard deviation are equal to 8.	</a:t>
            </a:r>
          </a:p>
          <a:p>
            <a:endParaRPr lang="en-US" altLang="en-US">
              <a:latin typeface="Times" panose="02020603050405020304" pitchFamily="18" charset="0"/>
              <a:ea typeface="ＭＳ Ｐゴシック" panose="020B0600070205080204" pitchFamily="34" charset="-128"/>
            </a:endParaRPr>
          </a:p>
        </p:txBody>
      </p:sp>
      <p:sp>
        <p:nvSpPr>
          <p:cNvPr id="23556" name="Slide Number Placeholder 3">
            <a:extLst>
              <a:ext uri="{FF2B5EF4-FFF2-40B4-BE49-F238E27FC236}">
                <a16:creationId xmlns:a16="http://schemas.microsoft.com/office/drawing/2014/main" id="{45B9B1CB-9E2D-4944-8ECD-58AC4FC16A41}"/>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6500">
                <a:solidFill>
                  <a:schemeClr val="tx1"/>
                </a:solidFill>
                <a:latin typeface="Times" panose="02020603050405020304" pitchFamily="18" charset="0"/>
                <a:ea typeface="ＭＳ Ｐゴシック" panose="020B0600070205080204" pitchFamily="34" charset="-128"/>
              </a:defRPr>
            </a:lvl1pPr>
            <a:lvl2pPr marL="37931725" indent="-37474525">
              <a:defRPr sz="6500">
                <a:solidFill>
                  <a:schemeClr val="tx1"/>
                </a:solidFill>
                <a:latin typeface="Times" panose="02020603050405020304" pitchFamily="18" charset="0"/>
                <a:ea typeface="ＭＳ Ｐゴシック" panose="020B0600070205080204" pitchFamily="34" charset="-128"/>
              </a:defRPr>
            </a:lvl2pPr>
            <a:lvl3pPr>
              <a:defRPr sz="6500">
                <a:solidFill>
                  <a:schemeClr val="tx1"/>
                </a:solidFill>
                <a:latin typeface="Times" panose="02020603050405020304" pitchFamily="18" charset="0"/>
                <a:ea typeface="ＭＳ Ｐゴシック" panose="020B0600070205080204" pitchFamily="34" charset="-128"/>
              </a:defRPr>
            </a:lvl3pPr>
            <a:lvl4pPr>
              <a:defRPr sz="6500">
                <a:solidFill>
                  <a:schemeClr val="tx1"/>
                </a:solidFill>
                <a:latin typeface="Times" panose="02020603050405020304" pitchFamily="18" charset="0"/>
                <a:ea typeface="ＭＳ Ｐゴシック" panose="020B0600070205080204" pitchFamily="34" charset="-128"/>
              </a:defRPr>
            </a:lvl4pPr>
            <a:lvl5pPr>
              <a:defRPr sz="65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65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65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65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6500">
                <a:solidFill>
                  <a:schemeClr val="tx1"/>
                </a:solidFill>
                <a:latin typeface="Times" panose="02020603050405020304" pitchFamily="18" charset="0"/>
                <a:ea typeface="ＭＳ Ｐゴシック" panose="020B0600070205080204" pitchFamily="34" charset="-128"/>
              </a:defRPr>
            </a:lvl9pPr>
          </a:lstStyle>
          <a:p>
            <a:fld id="{30829A39-45D2-4F72-84FE-CB909EFD6CF7}" type="slidenum">
              <a:rPr lang="en-US" altLang="en-US" sz="1200"/>
              <a:pPr/>
              <a:t>104</a:t>
            </a:fld>
            <a:endParaRPr lang="en-US" altLang="en-US" sz="1200"/>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a:extLst>
              <a:ext uri="{FF2B5EF4-FFF2-40B4-BE49-F238E27FC236}">
                <a16:creationId xmlns:a16="http://schemas.microsoft.com/office/drawing/2014/main" id="{96099BB8-EBB9-4FE4-A0BD-E22303EC68E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6500">
                <a:solidFill>
                  <a:schemeClr val="tx1"/>
                </a:solidFill>
                <a:latin typeface="Times" panose="02020603050405020304" pitchFamily="18" charset="0"/>
                <a:ea typeface="ＭＳ Ｐゴシック" panose="020B0600070205080204" pitchFamily="34" charset="-128"/>
              </a:defRPr>
            </a:lvl1pPr>
            <a:lvl2pPr marL="37931725" indent="-37474525">
              <a:defRPr sz="6500">
                <a:solidFill>
                  <a:schemeClr val="tx1"/>
                </a:solidFill>
                <a:latin typeface="Times" panose="02020603050405020304" pitchFamily="18" charset="0"/>
                <a:ea typeface="ＭＳ Ｐゴシック" panose="020B0600070205080204" pitchFamily="34" charset="-128"/>
              </a:defRPr>
            </a:lvl2pPr>
            <a:lvl3pPr>
              <a:defRPr sz="6500">
                <a:solidFill>
                  <a:schemeClr val="tx1"/>
                </a:solidFill>
                <a:latin typeface="Times" panose="02020603050405020304" pitchFamily="18" charset="0"/>
                <a:ea typeface="ＭＳ Ｐゴシック" panose="020B0600070205080204" pitchFamily="34" charset="-128"/>
              </a:defRPr>
            </a:lvl3pPr>
            <a:lvl4pPr>
              <a:defRPr sz="6500">
                <a:solidFill>
                  <a:schemeClr val="tx1"/>
                </a:solidFill>
                <a:latin typeface="Times" panose="02020603050405020304" pitchFamily="18" charset="0"/>
                <a:ea typeface="ＭＳ Ｐゴシック" panose="020B0600070205080204" pitchFamily="34" charset="-128"/>
              </a:defRPr>
            </a:lvl4pPr>
            <a:lvl5pPr>
              <a:defRPr sz="65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65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65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65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6500">
                <a:solidFill>
                  <a:schemeClr val="tx1"/>
                </a:solidFill>
                <a:latin typeface="Times" panose="02020603050405020304" pitchFamily="18" charset="0"/>
                <a:ea typeface="ＭＳ Ｐゴシック" panose="020B0600070205080204" pitchFamily="34" charset="-128"/>
              </a:defRPr>
            </a:lvl9pPr>
          </a:lstStyle>
          <a:p>
            <a:fld id="{6D388C5E-06B8-44B9-AA21-4B763EB02CCC}" type="slidenum">
              <a:rPr lang="en-US" altLang="en-US" sz="1200"/>
              <a:pPr/>
              <a:t>105</a:t>
            </a:fld>
            <a:endParaRPr lang="en-US" altLang="en-US" sz="1200"/>
          </a:p>
        </p:txBody>
      </p:sp>
      <p:sp>
        <p:nvSpPr>
          <p:cNvPr id="15363" name="Rectangle 2">
            <a:extLst>
              <a:ext uri="{FF2B5EF4-FFF2-40B4-BE49-F238E27FC236}">
                <a16:creationId xmlns:a16="http://schemas.microsoft.com/office/drawing/2014/main" id="{BE48145C-2096-442F-A5EE-348F24E3B41E}"/>
              </a:ext>
            </a:extLst>
          </p:cNvPr>
          <p:cNvSpPr>
            <a:spLocks noGrp="1" noRot="1" noChangeAspect="1" noChangeArrowheads="1" noTextEdit="1"/>
          </p:cNvSpPr>
          <p:nvPr>
            <p:ph type="sldImg"/>
          </p:nvPr>
        </p:nvSpPr>
        <p:spPr>
          <a:ln/>
        </p:spPr>
      </p:sp>
      <p:sp>
        <p:nvSpPr>
          <p:cNvPr id="15364" name="Rectangle 3">
            <a:extLst>
              <a:ext uri="{FF2B5EF4-FFF2-40B4-BE49-F238E27FC236}">
                <a16:creationId xmlns:a16="http://schemas.microsoft.com/office/drawing/2014/main" id="{7966C7F5-8DFE-4CC7-9FAE-35A9B050C38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Times" panose="02020603050405020304" pitchFamily="18" charset="0"/>
                <a:ea typeface="ＭＳ Ｐゴシック" panose="020B0600070205080204" pitchFamily="34" charset="-128"/>
              </a:rPr>
              <a:t>The binomial distribution allows one to compute the probability of obtaining a given number of binary outcomes. For example it can be used to compute the probability of getting 6 heads out of 10 coin flips. The flip of a coin is a binary outcome because it has only two possible outcomes: heads and tails. </a:t>
            </a:r>
          </a:p>
          <a:p>
            <a:pPr eaLnBrk="1" hangingPunct="1"/>
            <a:endParaRPr lang="en-US" altLang="en-US" dirty="0">
              <a:latin typeface="Times" panose="02020603050405020304" pitchFamily="18" charset="0"/>
              <a:ea typeface="ＭＳ Ｐゴシック" panose="020B0600070205080204" pitchFamily="34" charset="-128"/>
            </a:endParaRPr>
          </a:p>
          <a:p>
            <a:pPr eaLnBrk="1" hangingPunct="1"/>
            <a:r>
              <a:rPr lang="en-US" altLang="en-US" dirty="0">
                <a:latin typeface="Times" panose="02020603050405020304" pitchFamily="18" charset="0"/>
                <a:ea typeface="ＭＳ Ｐゴシック" panose="020B0600070205080204" pitchFamily="34" charset="-128"/>
              </a:rPr>
              <a:t>The multinomial distribution can be used to compute the probabilities in situations in which there are more than two possible outcomes. </a:t>
            </a:r>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a:extLst>
              <a:ext uri="{FF2B5EF4-FFF2-40B4-BE49-F238E27FC236}">
                <a16:creationId xmlns:a16="http://schemas.microsoft.com/office/drawing/2014/main" id="{DA508E85-38CD-4C7A-AE25-80CF330F1110}"/>
              </a:ext>
            </a:extLst>
          </p:cNvPr>
          <p:cNvSpPr>
            <a:spLocks noGrp="1" noRot="1" noChangeAspect="1"/>
          </p:cNvSpPr>
          <p:nvPr>
            <p:ph type="sldImg"/>
          </p:nvPr>
        </p:nvSpPr>
        <p:spPr>
          <a:ln/>
        </p:spPr>
      </p:sp>
      <p:sp>
        <p:nvSpPr>
          <p:cNvPr id="3" name="Notes Placeholder 2">
            <a:extLst>
              <a:ext uri="{FF2B5EF4-FFF2-40B4-BE49-F238E27FC236}">
                <a16:creationId xmlns:a16="http://schemas.microsoft.com/office/drawing/2014/main" id="{E79791C3-E090-4581-AA45-73283A4D1F6C}"/>
              </a:ext>
            </a:extLst>
          </p:cNvPr>
          <p:cNvSpPr>
            <a:spLocks noGrp="1"/>
          </p:cNvSpPr>
          <p:nvPr>
            <p:ph type="body" idx="1"/>
          </p:nvPr>
        </p:nvSpPr>
        <p:spPr/>
        <p:txBody>
          <a:bodyPr>
            <a:normAutofit/>
          </a:bodyPr>
          <a:lstStyle/>
          <a:p>
            <a:pPr>
              <a:lnSpc>
                <a:spcPct val="80000"/>
              </a:lnSpc>
            </a:pPr>
            <a:r>
              <a:rPr lang="en-US" altLang="en-US" sz="2300" dirty="0">
                <a:latin typeface="Times" panose="02020603050405020304" pitchFamily="18" charset="0"/>
                <a:ea typeface="ＭＳ Ｐゴシック" panose="020B0600070205080204" pitchFamily="34" charset="-128"/>
              </a:rPr>
              <a:t>For example suppose that two chess players had played numerous games and it was determined that the probability that Player A would win is 0.40, the probability that Player B would win is 0.35, and the probability that the game would end in a draw is 0.25. The multinomial distribution can be used to answer questions such as: "If these two chess players played 12 games what is the probability that Player A would win 7 games Player B would win 2 games and the remaining 3 games would be drawn?"</a:t>
            </a:r>
          </a:p>
        </p:txBody>
      </p:sp>
      <p:sp>
        <p:nvSpPr>
          <p:cNvPr id="17412" name="Slide Number Placeholder 3">
            <a:extLst>
              <a:ext uri="{FF2B5EF4-FFF2-40B4-BE49-F238E27FC236}">
                <a16:creationId xmlns:a16="http://schemas.microsoft.com/office/drawing/2014/main" id="{1ABC2124-8C1B-4AF6-8CC3-AC2F1BD7A81F}"/>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6500">
                <a:solidFill>
                  <a:schemeClr val="tx1"/>
                </a:solidFill>
                <a:latin typeface="Times" panose="02020603050405020304" pitchFamily="18" charset="0"/>
                <a:ea typeface="ＭＳ Ｐゴシック" panose="020B0600070205080204" pitchFamily="34" charset="-128"/>
              </a:defRPr>
            </a:lvl1pPr>
            <a:lvl2pPr marL="37931725" indent="-37474525">
              <a:defRPr sz="6500">
                <a:solidFill>
                  <a:schemeClr val="tx1"/>
                </a:solidFill>
                <a:latin typeface="Times" panose="02020603050405020304" pitchFamily="18" charset="0"/>
                <a:ea typeface="ＭＳ Ｐゴシック" panose="020B0600070205080204" pitchFamily="34" charset="-128"/>
              </a:defRPr>
            </a:lvl2pPr>
            <a:lvl3pPr>
              <a:defRPr sz="6500">
                <a:solidFill>
                  <a:schemeClr val="tx1"/>
                </a:solidFill>
                <a:latin typeface="Times" panose="02020603050405020304" pitchFamily="18" charset="0"/>
                <a:ea typeface="ＭＳ Ｐゴシック" panose="020B0600070205080204" pitchFamily="34" charset="-128"/>
              </a:defRPr>
            </a:lvl3pPr>
            <a:lvl4pPr>
              <a:defRPr sz="6500">
                <a:solidFill>
                  <a:schemeClr val="tx1"/>
                </a:solidFill>
                <a:latin typeface="Times" panose="02020603050405020304" pitchFamily="18" charset="0"/>
                <a:ea typeface="ＭＳ Ｐゴシック" panose="020B0600070205080204" pitchFamily="34" charset="-128"/>
              </a:defRPr>
            </a:lvl4pPr>
            <a:lvl5pPr>
              <a:defRPr sz="65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65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65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65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6500">
                <a:solidFill>
                  <a:schemeClr val="tx1"/>
                </a:solidFill>
                <a:latin typeface="Times" panose="02020603050405020304" pitchFamily="18" charset="0"/>
                <a:ea typeface="ＭＳ Ｐゴシック" panose="020B0600070205080204" pitchFamily="34" charset="-128"/>
              </a:defRPr>
            </a:lvl9pPr>
          </a:lstStyle>
          <a:p>
            <a:fld id="{844F8283-6A2B-457E-B1E9-5A0A087C6399}" type="slidenum">
              <a:rPr lang="en-US" altLang="en-US" sz="1200"/>
              <a:pPr/>
              <a:t>106</a:t>
            </a:fld>
            <a:endParaRPr lang="en-US" altLang="en-US" sz="1200"/>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a:extLst>
              <a:ext uri="{FF2B5EF4-FFF2-40B4-BE49-F238E27FC236}">
                <a16:creationId xmlns:a16="http://schemas.microsoft.com/office/drawing/2014/main" id="{AD8CEAF9-2B27-46EC-A9A5-F5B82508F1D9}"/>
              </a:ext>
            </a:extLst>
          </p:cNvPr>
          <p:cNvSpPr>
            <a:spLocks noGrp="1" noRot="1" noChangeAspect="1"/>
          </p:cNvSpPr>
          <p:nvPr>
            <p:ph type="sldImg"/>
          </p:nvPr>
        </p:nvSpPr>
        <p:spPr>
          <a:ln/>
        </p:spPr>
      </p:sp>
      <p:sp>
        <p:nvSpPr>
          <p:cNvPr id="3" name="Notes Placeholder 2">
            <a:extLst>
              <a:ext uri="{FF2B5EF4-FFF2-40B4-BE49-F238E27FC236}">
                <a16:creationId xmlns:a16="http://schemas.microsoft.com/office/drawing/2014/main" id="{0EFE4021-19E4-4861-8CF3-FA4DB5BEA810}"/>
              </a:ext>
            </a:extLst>
          </p:cNvPr>
          <p:cNvSpPr>
            <a:spLocks noGrp="1"/>
          </p:cNvSpPr>
          <p:nvPr>
            <p:ph type="body" idx="1"/>
          </p:nvPr>
        </p:nvSpPr>
        <p:spPr/>
        <p:txBody>
          <a:bodyPr>
            <a:normAutofit/>
          </a:bodyPr>
          <a:lstStyle/>
          <a:p>
            <a:pPr>
              <a:lnSpc>
                <a:spcPct val="90000"/>
              </a:lnSpc>
            </a:pPr>
            <a:r>
              <a:rPr lang="en-US" altLang="en-US">
                <a:latin typeface="Times" panose="02020603050405020304" pitchFamily="18" charset="0"/>
                <a:ea typeface="ＭＳ Ｐゴシック" panose="020B0600070205080204" pitchFamily="34" charset="-128"/>
              </a:rPr>
              <a:t>This formula gives the probability of obtaining a specific set of outcomes when there are three possible outcomes for each event. For the chess example, Outcome 1 is player A winning; Outcome 2 is Player B winning, and Outcome 3 is a draw.</a:t>
            </a:r>
          </a:p>
        </p:txBody>
      </p:sp>
      <p:sp>
        <p:nvSpPr>
          <p:cNvPr id="19460" name="Slide Number Placeholder 3">
            <a:extLst>
              <a:ext uri="{FF2B5EF4-FFF2-40B4-BE49-F238E27FC236}">
                <a16:creationId xmlns:a16="http://schemas.microsoft.com/office/drawing/2014/main" id="{350711B2-E759-4815-8304-701064ABBAE0}"/>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6500">
                <a:solidFill>
                  <a:schemeClr val="tx1"/>
                </a:solidFill>
                <a:latin typeface="Times" panose="02020603050405020304" pitchFamily="18" charset="0"/>
                <a:ea typeface="ＭＳ Ｐゴシック" panose="020B0600070205080204" pitchFamily="34" charset="-128"/>
              </a:defRPr>
            </a:lvl1pPr>
            <a:lvl2pPr marL="37931725" indent="-37474525">
              <a:defRPr sz="6500">
                <a:solidFill>
                  <a:schemeClr val="tx1"/>
                </a:solidFill>
                <a:latin typeface="Times" panose="02020603050405020304" pitchFamily="18" charset="0"/>
                <a:ea typeface="ＭＳ Ｐゴシック" panose="020B0600070205080204" pitchFamily="34" charset="-128"/>
              </a:defRPr>
            </a:lvl2pPr>
            <a:lvl3pPr>
              <a:defRPr sz="6500">
                <a:solidFill>
                  <a:schemeClr val="tx1"/>
                </a:solidFill>
                <a:latin typeface="Times" panose="02020603050405020304" pitchFamily="18" charset="0"/>
                <a:ea typeface="ＭＳ Ｐゴシック" panose="020B0600070205080204" pitchFamily="34" charset="-128"/>
              </a:defRPr>
            </a:lvl3pPr>
            <a:lvl4pPr>
              <a:defRPr sz="6500">
                <a:solidFill>
                  <a:schemeClr val="tx1"/>
                </a:solidFill>
                <a:latin typeface="Times" panose="02020603050405020304" pitchFamily="18" charset="0"/>
                <a:ea typeface="ＭＳ Ｐゴシック" panose="020B0600070205080204" pitchFamily="34" charset="-128"/>
              </a:defRPr>
            </a:lvl4pPr>
            <a:lvl5pPr>
              <a:defRPr sz="65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65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65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65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6500">
                <a:solidFill>
                  <a:schemeClr val="tx1"/>
                </a:solidFill>
                <a:latin typeface="Times" panose="02020603050405020304" pitchFamily="18" charset="0"/>
                <a:ea typeface="ＭＳ Ｐゴシック" panose="020B0600070205080204" pitchFamily="34" charset="-128"/>
              </a:defRPr>
            </a:lvl9pPr>
          </a:lstStyle>
          <a:p>
            <a:fld id="{1D86EBA0-C369-4783-A448-038CAAF21751}" type="slidenum">
              <a:rPr lang="en-US" altLang="en-US" sz="1200"/>
              <a:pPr/>
              <a:t>107</a:t>
            </a:fld>
            <a:endParaRPr lang="en-US" altLang="en-US" sz="1200"/>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a:extLst>
              <a:ext uri="{FF2B5EF4-FFF2-40B4-BE49-F238E27FC236}">
                <a16:creationId xmlns:a16="http://schemas.microsoft.com/office/drawing/2014/main" id="{8A8C01CA-C5D4-4B54-8778-F4ABA5ED921F}"/>
              </a:ext>
            </a:extLst>
          </p:cNvPr>
          <p:cNvSpPr>
            <a:spLocks noGrp="1" noRot="1" noChangeAspect="1"/>
          </p:cNvSpPr>
          <p:nvPr>
            <p:ph type="sldImg"/>
          </p:nvPr>
        </p:nvSpPr>
        <p:spPr>
          <a:ln/>
        </p:spPr>
      </p:sp>
      <p:sp>
        <p:nvSpPr>
          <p:cNvPr id="3" name="Notes Placeholder 2">
            <a:extLst>
              <a:ext uri="{FF2B5EF4-FFF2-40B4-BE49-F238E27FC236}">
                <a16:creationId xmlns:a16="http://schemas.microsoft.com/office/drawing/2014/main" id="{C57C2649-9A96-4BE8-B9D5-6C79DDC2ABCA}"/>
              </a:ext>
            </a:extLst>
          </p:cNvPr>
          <p:cNvSpPr>
            <a:spLocks noGrp="1"/>
          </p:cNvSpPr>
          <p:nvPr>
            <p:ph type="body" idx="1"/>
          </p:nvPr>
        </p:nvSpPr>
        <p:spPr/>
        <p:txBody>
          <a:bodyPr>
            <a:normAutofit/>
          </a:bodyPr>
          <a:lstStyle/>
          <a:p>
            <a:pPr>
              <a:lnSpc>
                <a:spcPct val="90000"/>
              </a:lnSpc>
            </a:pPr>
            <a:r>
              <a:rPr lang="en-US" altLang="en-US">
                <a:latin typeface="Times" panose="02020603050405020304" pitchFamily="18" charset="0"/>
                <a:ea typeface="ＭＳ Ｐゴシック" panose="020B0600070205080204" pitchFamily="34" charset="-128"/>
              </a:rPr>
              <a:t>For the chess example, n = 12 because there are 12 games, n 1 = 7 because that is the number of games for Player A to win, n 2 = 2 because that is the number of games for Player B to win, n 3 = 3 because that is the number of draws. The probabilities of these  events are 0.40, 0.35, and 0.25. The probability of 7 wins for Player A, 2 wins for player B and 3 draws  is 0.0248</a:t>
            </a:r>
          </a:p>
        </p:txBody>
      </p:sp>
      <p:sp>
        <p:nvSpPr>
          <p:cNvPr id="21508" name="Slide Number Placeholder 3">
            <a:extLst>
              <a:ext uri="{FF2B5EF4-FFF2-40B4-BE49-F238E27FC236}">
                <a16:creationId xmlns:a16="http://schemas.microsoft.com/office/drawing/2014/main" id="{BC2C1416-90E7-4655-AC0E-1007D389A8C3}"/>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6500">
                <a:solidFill>
                  <a:schemeClr val="tx1"/>
                </a:solidFill>
                <a:latin typeface="Times" panose="02020603050405020304" pitchFamily="18" charset="0"/>
                <a:ea typeface="ＭＳ Ｐゴシック" panose="020B0600070205080204" pitchFamily="34" charset="-128"/>
              </a:defRPr>
            </a:lvl1pPr>
            <a:lvl2pPr marL="37931725" indent="-37474525">
              <a:defRPr sz="6500">
                <a:solidFill>
                  <a:schemeClr val="tx1"/>
                </a:solidFill>
                <a:latin typeface="Times" panose="02020603050405020304" pitchFamily="18" charset="0"/>
                <a:ea typeface="ＭＳ Ｐゴシック" panose="020B0600070205080204" pitchFamily="34" charset="-128"/>
              </a:defRPr>
            </a:lvl2pPr>
            <a:lvl3pPr>
              <a:defRPr sz="6500">
                <a:solidFill>
                  <a:schemeClr val="tx1"/>
                </a:solidFill>
                <a:latin typeface="Times" panose="02020603050405020304" pitchFamily="18" charset="0"/>
                <a:ea typeface="ＭＳ Ｐゴシック" panose="020B0600070205080204" pitchFamily="34" charset="-128"/>
              </a:defRPr>
            </a:lvl3pPr>
            <a:lvl4pPr>
              <a:defRPr sz="6500">
                <a:solidFill>
                  <a:schemeClr val="tx1"/>
                </a:solidFill>
                <a:latin typeface="Times" panose="02020603050405020304" pitchFamily="18" charset="0"/>
                <a:ea typeface="ＭＳ Ｐゴシック" panose="020B0600070205080204" pitchFamily="34" charset="-128"/>
              </a:defRPr>
            </a:lvl4pPr>
            <a:lvl5pPr>
              <a:defRPr sz="65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65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65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65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6500">
                <a:solidFill>
                  <a:schemeClr val="tx1"/>
                </a:solidFill>
                <a:latin typeface="Times" panose="02020603050405020304" pitchFamily="18" charset="0"/>
                <a:ea typeface="ＭＳ Ｐゴシック" panose="020B0600070205080204" pitchFamily="34" charset="-128"/>
              </a:defRPr>
            </a:lvl9pPr>
          </a:lstStyle>
          <a:p>
            <a:fld id="{439B334F-547D-4F9E-A326-BBD66725178A}" type="slidenum">
              <a:rPr lang="en-US" altLang="en-US" sz="1200"/>
              <a:pPr/>
              <a:t>108</a:t>
            </a:fld>
            <a:endParaRPr lang="en-US" altLang="en-US" sz="1200"/>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a:extLst>
              <a:ext uri="{FF2B5EF4-FFF2-40B4-BE49-F238E27FC236}">
                <a16:creationId xmlns:a16="http://schemas.microsoft.com/office/drawing/2014/main" id="{40EEA958-F167-426F-BD46-BDD336A9629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6500">
                <a:solidFill>
                  <a:schemeClr val="tx1"/>
                </a:solidFill>
                <a:latin typeface="Times" panose="02020603050405020304" pitchFamily="18" charset="0"/>
                <a:ea typeface="ＭＳ Ｐゴシック" panose="020B0600070205080204" pitchFamily="34" charset="-128"/>
              </a:defRPr>
            </a:lvl1pPr>
            <a:lvl2pPr marL="37931725" indent="-37474525">
              <a:defRPr sz="6500">
                <a:solidFill>
                  <a:schemeClr val="tx1"/>
                </a:solidFill>
                <a:latin typeface="Times" panose="02020603050405020304" pitchFamily="18" charset="0"/>
                <a:ea typeface="ＭＳ Ｐゴシック" panose="020B0600070205080204" pitchFamily="34" charset="-128"/>
              </a:defRPr>
            </a:lvl2pPr>
            <a:lvl3pPr>
              <a:defRPr sz="6500">
                <a:solidFill>
                  <a:schemeClr val="tx1"/>
                </a:solidFill>
                <a:latin typeface="Times" panose="02020603050405020304" pitchFamily="18" charset="0"/>
                <a:ea typeface="ＭＳ Ｐゴシック" panose="020B0600070205080204" pitchFamily="34" charset="-128"/>
              </a:defRPr>
            </a:lvl3pPr>
            <a:lvl4pPr>
              <a:defRPr sz="6500">
                <a:solidFill>
                  <a:schemeClr val="tx1"/>
                </a:solidFill>
                <a:latin typeface="Times" panose="02020603050405020304" pitchFamily="18" charset="0"/>
                <a:ea typeface="ＭＳ Ｐゴシック" panose="020B0600070205080204" pitchFamily="34" charset="-128"/>
              </a:defRPr>
            </a:lvl4pPr>
            <a:lvl5pPr>
              <a:defRPr sz="65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65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65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65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6500">
                <a:solidFill>
                  <a:schemeClr val="tx1"/>
                </a:solidFill>
                <a:latin typeface="Times" panose="02020603050405020304" pitchFamily="18" charset="0"/>
                <a:ea typeface="ＭＳ Ｐゴシック" panose="020B0600070205080204" pitchFamily="34" charset="-128"/>
              </a:defRPr>
            </a:lvl9pPr>
          </a:lstStyle>
          <a:p>
            <a:fld id="{7BEC3768-EC88-4A61-ABAC-307D6DE9E4F6}" type="slidenum">
              <a:rPr lang="en-US" altLang="en-US" sz="1200"/>
              <a:pPr/>
              <a:t>109</a:t>
            </a:fld>
            <a:endParaRPr lang="en-US" altLang="en-US" sz="1200"/>
          </a:p>
        </p:txBody>
      </p:sp>
      <p:sp>
        <p:nvSpPr>
          <p:cNvPr id="15363" name="Rectangle 2">
            <a:extLst>
              <a:ext uri="{FF2B5EF4-FFF2-40B4-BE49-F238E27FC236}">
                <a16:creationId xmlns:a16="http://schemas.microsoft.com/office/drawing/2014/main" id="{348ECCC1-9F7C-4E3C-B49E-99AC15DC2648}"/>
              </a:ext>
            </a:extLst>
          </p:cNvPr>
          <p:cNvSpPr>
            <a:spLocks noGrp="1" noRot="1" noChangeAspect="1" noChangeArrowheads="1" noTextEdit="1"/>
          </p:cNvSpPr>
          <p:nvPr>
            <p:ph type="sldImg"/>
          </p:nvPr>
        </p:nvSpPr>
        <p:spPr>
          <a:ln/>
        </p:spPr>
      </p:sp>
      <p:sp>
        <p:nvSpPr>
          <p:cNvPr id="15364" name="Rectangle 3">
            <a:extLst>
              <a:ext uri="{FF2B5EF4-FFF2-40B4-BE49-F238E27FC236}">
                <a16:creationId xmlns:a16="http://schemas.microsoft.com/office/drawing/2014/main" id="{E00416DA-E19B-4EF2-9963-044DC9377A2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Times" panose="02020603050405020304" pitchFamily="18" charset="0"/>
                <a:ea typeface="ＭＳ Ｐゴシック" panose="020B0600070205080204" pitchFamily="34" charset="-128"/>
              </a:rPr>
              <a:t>The hypergeometric distribution is used to calculate probabilities when sampling without replacement. For example, suppose you first randomly sampled 1 cards from a deck of 52. Then, without putting the card back in the deck you sample a second and then (again without replacing cards) a third. Given this sampling procedure, what is the probability that exactly two of the sampled cards will be aces (4 of the 52 cards in the deck are aces).</a:t>
            </a:r>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a:extLst>
              <a:ext uri="{FF2B5EF4-FFF2-40B4-BE49-F238E27FC236}">
                <a16:creationId xmlns:a16="http://schemas.microsoft.com/office/drawing/2014/main" id="{C99741BF-9FBE-47B3-AF4B-F7EE131B405F}"/>
              </a:ext>
            </a:extLst>
          </p:cNvPr>
          <p:cNvSpPr>
            <a:spLocks noGrp="1" noRot="1" noChangeAspect="1"/>
          </p:cNvSpPr>
          <p:nvPr>
            <p:ph type="sldImg"/>
          </p:nvPr>
        </p:nvSpPr>
        <p:spPr>
          <a:ln/>
        </p:spPr>
      </p:sp>
      <p:sp>
        <p:nvSpPr>
          <p:cNvPr id="3" name="Notes Placeholder 2">
            <a:extLst>
              <a:ext uri="{FF2B5EF4-FFF2-40B4-BE49-F238E27FC236}">
                <a16:creationId xmlns:a16="http://schemas.microsoft.com/office/drawing/2014/main" id="{C851427C-64BD-40ED-8C87-ABC08BF30702}"/>
              </a:ext>
            </a:extLst>
          </p:cNvPr>
          <p:cNvSpPr>
            <a:spLocks noGrp="1"/>
          </p:cNvSpPr>
          <p:nvPr>
            <p:ph type="body" idx="1"/>
          </p:nvPr>
        </p:nvSpPr>
        <p:spPr/>
        <p:txBody>
          <a:bodyPr>
            <a:normAutofit fontScale="77500" lnSpcReduction="20000"/>
          </a:bodyPr>
          <a:lstStyle/>
          <a:p>
            <a:pPr>
              <a:lnSpc>
                <a:spcPct val="90000"/>
              </a:lnSpc>
            </a:pPr>
            <a:r>
              <a:rPr lang="en-US" altLang="en-US" dirty="0">
                <a:latin typeface="Times" panose="02020603050405020304" pitchFamily="18" charset="0"/>
                <a:ea typeface="ＭＳ Ｐゴシック" panose="020B0600070205080204" pitchFamily="34" charset="-128"/>
              </a:rPr>
              <a:t>This is the general formula for computing probabilities using the hypergeometric distribution. </a:t>
            </a:r>
            <a:r>
              <a:rPr lang="en-US" altLang="en-US" sz="3200" dirty="0">
                <a:latin typeface="Courier New" panose="02070309020205020404" pitchFamily="49" charset="0"/>
                <a:ea typeface="ＭＳ Ｐゴシック" panose="020B0600070205080204" pitchFamily="34" charset="-128"/>
                <a:cs typeface="Courier New" panose="02070309020205020404" pitchFamily="49" charset="0"/>
              </a:rPr>
              <a:t>p is the probability of obtaining k successes</a:t>
            </a:r>
          </a:p>
          <a:p>
            <a:pPr>
              <a:lnSpc>
                <a:spcPct val="90000"/>
              </a:lnSpc>
            </a:pPr>
            <a:r>
              <a:rPr lang="en-US" altLang="en-US" sz="3200" dirty="0">
                <a:latin typeface="Courier New" panose="02070309020205020404" pitchFamily="49" charset="0"/>
                <a:ea typeface="ＭＳ Ｐゴシック" panose="020B0600070205080204" pitchFamily="34" charset="-128"/>
                <a:cs typeface="Courier New" panose="02070309020205020404" pitchFamily="49" charset="0"/>
              </a:rPr>
              <a:t>k is the number of "successes" in the population</a:t>
            </a:r>
          </a:p>
          <a:p>
            <a:pPr>
              <a:lnSpc>
                <a:spcPct val="90000"/>
              </a:lnSpc>
            </a:pPr>
            <a:r>
              <a:rPr lang="en-US" altLang="en-US" sz="3200" dirty="0">
                <a:latin typeface="Courier New" panose="02070309020205020404" pitchFamily="49" charset="0"/>
                <a:ea typeface="ＭＳ Ｐゴシック" panose="020B0600070205080204" pitchFamily="34" charset="-128"/>
                <a:cs typeface="Courier New" panose="02070309020205020404" pitchFamily="49" charset="0"/>
              </a:rPr>
              <a:t>x is the number of "successes" in the sample</a:t>
            </a:r>
          </a:p>
          <a:p>
            <a:pPr>
              <a:lnSpc>
                <a:spcPct val="90000"/>
              </a:lnSpc>
            </a:pPr>
            <a:r>
              <a:rPr lang="en-US" altLang="en-US" sz="3200" dirty="0">
                <a:latin typeface="Courier New" panose="02070309020205020404" pitchFamily="49" charset="0"/>
                <a:ea typeface="ＭＳ Ｐゴシック" panose="020B0600070205080204" pitchFamily="34" charset="-128"/>
                <a:cs typeface="Courier New" panose="02070309020205020404" pitchFamily="49" charset="0"/>
              </a:rPr>
              <a:t>Uppercase N is the size of the population</a:t>
            </a:r>
          </a:p>
          <a:p>
            <a:pPr>
              <a:lnSpc>
                <a:spcPct val="90000"/>
              </a:lnSpc>
            </a:pPr>
            <a:r>
              <a:rPr lang="en-US" altLang="en-US" sz="3200" dirty="0">
                <a:latin typeface="Courier New" panose="02070309020205020404" pitchFamily="49" charset="0"/>
                <a:ea typeface="ＭＳ Ｐゴシック" panose="020B0600070205080204" pitchFamily="34" charset="-128"/>
                <a:cs typeface="Courier New" panose="02070309020205020404" pitchFamily="49" charset="0"/>
              </a:rPr>
              <a:t>Lowercase n is the number sampled</a:t>
            </a:r>
          </a:p>
          <a:p>
            <a:pPr>
              <a:lnSpc>
                <a:spcPct val="90000"/>
              </a:lnSpc>
            </a:pPr>
            <a:r>
              <a:rPr lang="en-US" altLang="en-US" sz="3200" dirty="0" err="1">
                <a:latin typeface="Courier New" panose="02070309020205020404" pitchFamily="49" charset="0"/>
                <a:ea typeface="ＭＳ Ｐゴシック" panose="020B0600070205080204" pitchFamily="34" charset="-128"/>
                <a:cs typeface="Courier New" panose="02070309020205020404" pitchFamily="49" charset="0"/>
              </a:rPr>
              <a:t>kCx</a:t>
            </a:r>
            <a:r>
              <a:rPr lang="en-US" altLang="en-US" sz="3200" dirty="0">
                <a:latin typeface="Courier New" panose="02070309020205020404" pitchFamily="49" charset="0"/>
                <a:ea typeface="ＭＳ Ｐゴシック" panose="020B0600070205080204" pitchFamily="34" charset="-128"/>
                <a:cs typeface="Courier New" panose="02070309020205020404" pitchFamily="49" charset="0"/>
              </a:rPr>
              <a:t> is the number of combinations k things taken x at a time</a:t>
            </a:r>
          </a:p>
          <a:p>
            <a:pPr>
              <a:lnSpc>
                <a:spcPct val="90000"/>
              </a:lnSpc>
            </a:pPr>
            <a:endParaRPr lang="en-US" altLang="en-US" sz="3200" dirty="0">
              <a:latin typeface="Courier New" panose="02070309020205020404" pitchFamily="49" charset="0"/>
              <a:ea typeface="ＭＳ Ｐゴシック" panose="020B0600070205080204" pitchFamily="34" charset="-128"/>
              <a:cs typeface="Courier New" panose="02070309020205020404" pitchFamily="49" charset="0"/>
            </a:endParaRPr>
          </a:p>
          <a:p>
            <a:pPr>
              <a:lnSpc>
                <a:spcPct val="90000"/>
              </a:lnSpc>
            </a:pPr>
            <a:endParaRPr lang="en-US" altLang="en-US" sz="3200" dirty="0">
              <a:latin typeface="Courier New" panose="02070309020205020404" pitchFamily="49" charset="0"/>
              <a:ea typeface="ＭＳ Ｐゴシック" panose="020B0600070205080204" pitchFamily="34" charset="-128"/>
              <a:cs typeface="Courier New" panose="02070309020205020404" pitchFamily="49" charset="0"/>
            </a:endParaRPr>
          </a:p>
          <a:p>
            <a:pPr>
              <a:lnSpc>
                <a:spcPct val="90000"/>
              </a:lnSpc>
            </a:pPr>
            <a:endParaRPr lang="en-US" altLang="en-US" dirty="0">
              <a:latin typeface="Times" panose="02020603050405020304" pitchFamily="18" charset="0"/>
              <a:ea typeface="ＭＳ Ｐゴシック" panose="020B0600070205080204" pitchFamily="34" charset="-128"/>
            </a:endParaRPr>
          </a:p>
        </p:txBody>
      </p:sp>
      <p:sp>
        <p:nvSpPr>
          <p:cNvPr id="17412" name="Slide Number Placeholder 3">
            <a:extLst>
              <a:ext uri="{FF2B5EF4-FFF2-40B4-BE49-F238E27FC236}">
                <a16:creationId xmlns:a16="http://schemas.microsoft.com/office/drawing/2014/main" id="{65904A4A-FB7F-44B3-97C3-4D6CD09B8DC9}"/>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6500">
                <a:solidFill>
                  <a:schemeClr val="tx1"/>
                </a:solidFill>
                <a:latin typeface="Times" panose="02020603050405020304" pitchFamily="18" charset="0"/>
                <a:ea typeface="ＭＳ Ｐゴシック" panose="020B0600070205080204" pitchFamily="34" charset="-128"/>
              </a:defRPr>
            </a:lvl1pPr>
            <a:lvl2pPr marL="37931725" indent="-37474525">
              <a:defRPr sz="6500">
                <a:solidFill>
                  <a:schemeClr val="tx1"/>
                </a:solidFill>
                <a:latin typeface="Times" panose="02020603050405020304" pitchFamily="18" charset="0"/>
                <a:ea typeface="ＭＳ Ｐゴシック" panose="020B0600070205080204" pitchFamily="34" charset="-128"/>
              </a:defRPr>
            </a:lvl2pPr>
            <a:lvl3pPr>
              <a:defRPr sz="6500">
                <a:solidFill>
                  <a:schemeClr val="tx1"/>
                </a:solidFill>
                <a:latin typeface="Times" panose="02020603050405020304" pitchFamily="18" charset="0"/>
                <a:ea typeface="ＭＳ Ｐゴシック" panose="020B0600070205080204" pitchFamily="34" charset="-128"/>
              </a:defRPr>
            </a:lvl3pPr>
            <a:lvl4pPr>
              <a:defRPr sz="6500">
                <a:solidFill>
                  <a:schemeClr val="tx1"/>
                </a:solidFill>
                <a:latin typeface="Times" panose="02020603050405020304" pitchFamily="18" charset="0"/>
                <a:ea typeface="ＭＳ Ｐゴシック" panose="020B0600070205080204" pitchFamily="34" charset="-128"/>
              </a:defRPr>
            </a:lvl4pPr>
            <a:lvl5pPr>
              <a:defRPr sz="65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65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65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65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6500">
                <a:solidFill>
                  <a:schemeClr val="tx1"/>
                </a:solidFill>
                <a:latin typeface="Times" panose="02020603050405020304" pitchFamily="18" charset="0"/>
                <a:ea typeface="ＭＳ Ｐゴシック" panose="020B0600070205080204" pitchFamily="34" charset="-128"/>
              </a:defRPr>
            </a:lvl9pPr>
          </a:lstStyle>
          <a:p>
            <a:fld id="{7FC0082C-BFCA-4251-B1AA-1B53A65C4463}" type="slidenum">
              <a:rPr lang="en-US" altLang="en-US" sz="1200"/>
              <a:pPr/>
              <a:t>110</a:t>
            </a:fld>
            <a:endParaRPr lang="en-US" altLang="en-US" sz="1200"/>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a:extLst>
              <a:ext uri="{FF2B5EF4-FFF2-40B4-BE49-F238E27FC236}">
                <a16:creationId xmlns:a16="http://schemas.microsoft.com/office/drawing/2014/main" id="{B59CF527-0F6B-4AF1-9126-394C9CFAA009}"/>
              </a:ext>
            </a:extLst>
          </p:cNvPr>
          <p:cNvSpPr>
            <a:spLocks noGrp="1" noRot="1" noChangeAspect="1"/>
          </p:cNvSpPr>
          <p:nvPr>
            <p:ph type="sldImg"/>
          </p:nvPr>
        </p:nvSpPr>
        <p:spPr>
          <a:ln/>
        </p:spPr>
      </p:sp>
      <p:sp>
        <p:nvSpPr>
          <p:cNvPr id="3" name="Notes Placeholder 2">
            <a:extLst>
              <a:ext uri="{FF2B5EF4-FFF2-40B4-BE49-F238E27FC236}">
                <a16:creationId xmlns:a16="http://schemas.microsoft.com/office/drawing/2014/main" id="{605FD030-ECB3-411B-A190-14C21013DAA6}"/>
              </a:ext>
            </a:extLst>
          </p:cNvPr>
          <p:cNvSpPr>
            <a:spLocks noGrp="1"/>
          </p:cNvSpPr>
          <p:nvPr>
            <p:ph type="body" idx="1"/>
          </p:nvPr>
        </p:nvSpPr>
        <p:spPr/>
        <p:txBody>
          <a:bodyPr>
            <a:normAutofit fontScale="62500" lnSpcReduction="20000"/>
          </a:bodyPr>
          <a:lstStyle/>
          <a:p>
            <a:pPr>
              <a:lnSpc>
                <a:spcPct val="90000"/>
              </a:lnSpc>
            </a:pPr>
            <a:r>
              <a:rPr lang="en-US" altLang="en-US" sz="3200" dirty="0">
                <a:latin typeface="Courier New" panose="02070309020205020404" pitchFamily="49" charset="0"/>
                <a:ea typeface="ＭＳ Ｐゴシック" panose="020B0600070205080204" pitchFamily="34" charset="-128"/>
                <a:cs typeface="Courier New" panose="02070309020205020404" pitchFamily="49" charset="0"/>
              </a:rPr>
              <a:t>k is the number of "successes" in the population which is 4 because there are 4 aces</a:t>
            </a:r>
          </a:p>
          <a:p>
            <a:pPr>
              <a:lnSpc>
                <a:spcPct val="90000"/>
              </a:lnSpc>
            </a:pPr>
            <a:r>
              <a:rPr lang="en-US" altLang="en-US" sz="3200" dirty="0">
                <a:latin typeface="Courier New" panose="02070309020205020404" pitchFamily="49" charset="0"/>
                <a:ea typeface="ＭＳ Ｐゴシック" panose="020B0600070205080204" pitchFamily="34" charset="-128"/>
                <a:cs typeface="Courier New" panose="02070309020205020404" pitchFamily="49" charset="0"/>
              </a:rPr>
              <a:t>x is the number of "successes" in the sample which is 2 because the question asks about the probability of obtaining 2 aces.</a:t>
            </a:r>
          </a:p>
          <a:p>
            <a:pPr>
              <a:lnSpc>
                <a:spcPct val="90000"/>
              </a:lnSpc>
            </a:pPr>
            <a:r>
              <a:rPr lang="en-US" altLang="en-US" sz="3200" dirty="0">
                <a:latin typeface="Courier New" panose="02070309020205020404" pitchFamily="49" charset="0"/>
                <a:ea typeface="ＭＳ Ｐゴシック" panose="020B0600070205080204" pitchFamily="34" charset="-128"/>
                <a:cs typeface="Courier New" panose="02070309020205020404" pitchFamily="49" charset="0"/>
              </a:rPr>
              <a:t>N is the size of the population which is 52 because there are 52 cards in a deck</a:t>
            </a:r>
          </a:p>
          <a:p>
            <a:pPr>
              <a:lnSpc>
                <a:spcPct val="90000"/>
              </a:lnSpc>
            </a:pPr>
            <a:r>
              <a:rPr lang="en-US" altLang="en-US" sz="3200" dirty="0">
                <a:latin typeface="Courier New" panose="02070309020205020404" pitchFamily="49" charset="0"/>
                <a:ea typeface="ＭＳ Ｐゴシック" panose="020B0600070205080204" pitchFamily="34" charset="-128"/>
                <a:cs typeface="Courier New" panose="02070309020205020404" pitchFamily="49" charset="0"/>
              </a:rPr>
              <a:t>n is the number sampled which is 2 because two cards are sampled without replacement</a:t>
            </a:r>
          </a:p>
          <a:p>
            <a:pPr>
              <a:lnSpc>
                <a:spcPct val="90000"/>
              </a:lnSpc>
            </a:pPr>
            <a:r>
              <a:rPr lang="en-US" altLang="en-US" sz="3200" dirty="0">
                <a:latin typeface="Courier New" panose="02070309020205020404" pitchFamily="49" charset="0"/>
                <a:ea typeface="ＭＳ Ｐゴシック" panose="020B0600070205080204" pitchFamily="34" charset="-128"/>
                <a:cs typeface="Courier New" panose="02070309020205020404" pitchFamily="49" charset="0"/>
              </a:rPr>
              <a:t>The formulas for the number of combinations of k things taken x are used to compute the probability which is equal to 0.013</a:t>
            </a:r>
          </a:p>
          <a:p>
            <a:pPr>
              <a:lnSpc>
                <a:spcPct val="90000"/>
              </a:lnSpc>
            </a:pPr>
            <a:endParaRPr lang="en-US" altLang="en-US" sz="3200" dirty="0">
              <a:latin typeface="Courier New" panose="02070309020205020404" pitchFamily="49" charset="0"/>
              <a:ea typeface="ＭＳ Ｐゴシック" panose="020B0600070205080204" pitchFamily="34" charset="-128"/>
              <a:cs typeface="Courier New" panose="02070309020205020404" pitchFamily="49" charset="0"/>
            </a:endParaRPr>
          </a:p>
          <a:p>
            <a:pPr>
              <a:lnSpc>
                <a:spcPct val="90000"/>
              </a:lnSpc>
            </a:pPr>
            <a:endParaRPr lang="en-US" altLang="en-US" sz="3200" dirty="0">
              <a:latin typeface="Courier New" panose="02070309020205020404" pitchFamily="49" charset="0"/>
              <a:ea typeface="ＭＳ Ｐゴシック" panose="020B0600070205080204" pitchFamily="34" charset="-128"/>
              <a:cs typeface="Courier New" panose="02070309020205020404" pitchFamily="49" charset="0"/>
            </a:endParaRPr>
          </a:p>
          <a:p>
            <a:pPr>
              <a:lnSpc>
                <a:spcPct val="90000"/>
              </a:lnSpc>
            </a:pPr>
            <a:endParaRPr lang="en-US" altLang="en-US" dirty="0">
              <a:latin typeface="Times" panose="02020603050405020304" pitchFamily="18" charset="0"/>
              <a:ea typeface="ＭＳ Ｐゴシック" panose="020B0600070205080204" pitchFamily="34" charset="-128"/>
            </a:endParaRPr>
          </a:p>
        </p:txBody>
      </p:sp>
      <p:sp>
        <p:nvSpPr>
          <p:cNvPr id="19460" name="Slide Number Placeholder 3">
            <a:extLst>
              <a:ext uri="{FF2B5EF4-FFF2-40B4-BE49-F238E27FC236}">
                <a16:creationId xmlns:a16="http://schemas.microsoft.com/office/drawing/2014/main" id="{53E08B58-D17F-48C2-9B89-95967D8C1062}"/>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6500">
                <a:solidFill>
                  <a:schemeClr val="tx1"/>
                </a:solidFill>
                <a:latin typeface="Times" panose="02020603050405020304" pitchFamily="18" charset="0"/>
                <a:ea typeface="ＭＳ Ｐゴシック" panose="020B0600070205080204" pitchFamily="34" charset="-128"/>
              </a:defRPr>
            </a:lvl1pPr>
            <a:lvl2pPr marL="37931725" indent="-37474525">
              <a:defRPr sz="6500">
                <a:solidFill>
                  <a:schemeClr val="tx1"/>
                </a:solidFill>
                <a:latin typeface="Times" panose="02020603050405020304" pitchFamily="18" charset="0"/>
                <a:ea typeface="ＭＳ Ｐゴシック" panose="020B0600070205080204" pitchFamily="34" charset="-128"/>
              </a:defRPr>
            </a:lvl2pPr>
            <a:lvl3pPr>
              <a:defRPr sz="6500">
                <a:solidFill>
                  <a:schemeClr val="tx1"/>
                </a:solidFill>
                <a:latin typeface="Times" panose="02020603050405020304" pitchFamily="18" charset="0"/>
                <a:ea typeface="ＭＳ Ｐゴシック" panose="020B0600070205080204" pitchFamily="34" charset="-128"/>
              </a:defRPr>
            </a:lvl3pPr>
            <a:lvl4pPr>
              <a:defRPr sz="6500">
                <a:solidFill>
                  <a:schemeClr val="tx1"/>
                </a:solidFill>
                <a:latin typeface="Times" panose="02020603050405020304" pitchFamily="18" charset="0"/>
                <a:ea typeface="ＭＳ Ｐゴシック" panose="020B0600070205080204" pitchFamily="34" charset="-128"/>
              </a:defRPr>
            </a:lvl4pPr>
            <a:lvl5pPr>
              <a:defRPr sz="65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65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65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65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6500">
                <a:solidFill>
                  <a:schemeClr val="tx1"/>
                </a:solidFill>
                <a:latin typeface="Times" panose="02020603050405020304" pitchFamily="18" charset="0"/>
                <a:ea typeface="ＭＳ Ｐゴシック" panose="020B0600070205080204" pitchFamily="34" charset="-128"/>
              </a:defRPr>
            </a:lvl9pPr>
          </a:lstStyle>
          <a:p>
            <a:fld id="{342DC7F5-CF42-44A0-81CA-59A23DAC1F17}" type="slidenum">
              <a:rPr lang="en-US" altLang="en-US" sz="1200"/>
              <a:pPr/>
              <a:t>111</a:t>
            </a:fld>
            <a:endParaRPr lang="en-US" altLang="en-US" sz="120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id="{AC22249D-F011-4BF8-AADC-7798F596CC6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6000">
                <a:solidFill>
                  <a:schemeClr val="tx1"/>
                </a:solidFill>
                <a:latin typeface="Times" panose="02020603050405020304" pitchFamily="18" charset="0"/>
                <a:ea typeface="ＭＳ Ｐゴシック" panose="020B0600070205080204" pitchFamily="34" charset="-128"/>
              </a:defRPr>
            </a:lvl1pPr>
            <a:lvl2pPr marL="37931725" indent="-37474525">
              <a:defRPr sz="6000">
                <a:solidFill>
                  <a:schemeClr val="tx1"/>
                </a:solidFill>
                <a:latin typeface="Times" panose="02020603050405020304" pitchFamily="18" charset="0"/>
                <a:ea typeface="ＭＳ Ｐゴシック" panose="020B0600070205080204" pitchFamily="34" charset="-128"/>
              </a:defRPr>
            </a:lvl2pPr>
            <a:lvl3pPr>
              <a:defRPr sz="6000">
                <a:solidFill>
                  <a:schemeClr val="tx1"/>
                </a:solidFill>
                <a:latin typeface="Times" panose="02020603050405020304" pitchFamily="18" charset="0"/>
                <a:ea typeface="ＭＳ Ｐゴシック" panose="020B0600070205080204" pitchFamily="34" charset="-128"/>
              </a:defRPr>
            </a:lvl3pPr>
            <a:lvl4pPr>
              <a:defRPr sz="6000">
                <a:solidFill>
                  <a:schemeClr val="tx1"/>
                </a:solidFill>
                <a:latin typeface="Times" panose="02020603050405020304" pitchFamily="18" charset="0"/>
                <a:ea typeface="ＭＳ Ｐゴシック" panose="020B0600070205080204" pitchFamily="34" charset="-128"/>
              </a:defRPr>
            </a:lvl4pPr>
            <a:lvl5pPr>
              <a:defRPr sz="6000">
                <a:solidFill>
                  <a:schemeClr val="tx1"/>
                </a:solidFill>
                <a:latin typeface="Times" panose="02020603050405020304" pitchFamily="18" charset="0"/>
                <a:ea typeface="ＭＳ Ｐゴシック" panose="020B0600070205080204" pitchFamily="34" charset="-128"/>
              </a:defRPr>
            </a:lvl5pPr>
            <a:lvl6pPr marL="5029200" indent="-27432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6pPr>
            <a:lvl7pPr marL="5486400" indent="-27432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7pPr>
            <a:lvl8pPr marL="5943600" indent="-27432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8pPr>
            <a:lvl9pPr marL="6400800" indent="-27432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9pPr>
          </a:lstStyle>
          <a:p>
            <a:fld id="{C1168806-05AC-4923-8F4F-8D55423CBAA6}" type="slidenum">
              <a:rPr lang="en-US" altLang="en-US" sz="1200" smtClean="0">
                <a:latin typeface="Arial" panose="020B0604020202020204" pitchFamily="34" charset="0"/>
              </a:rPr>
              <a:pPr/>
              <a:t>13</a:t>
            </a:fld>
            <a:endParaRPr lang="en-US" altLang="en-US" sz="1200" dirty="0">
              <a:latin typeface="Arial" panose="020B0604020202020204" pitchFamily="34" charset="0"/>
            </a:endParaRPr>
          </a:p>
        </p:txBody>
      </p:sp>
      <p:sp>
        <p:nvSpPr>
          <p:cNvPr id="6147" name="Rectangle 2">
            <a:extLst>
              <a:ext uri="{FF2B5EF4-FFF2-40B4-BE49-F238E27FC236}">
                <a16:creationId xmlns:a16="http://schemas.microsoft.com/office/drawing/2014/main" id="{D9629A37-926A-49B2-BA19-B9F140F00DCB}"/>
              </a:ext>
            </a:extLst>
          </p:cNvPr>
          <p:cNvSpPr>
            <a:spLocks noGrp="1" noRot="1" noChangeAspect="1" noChangeArrowheads="1" noTextEdit="1"/>
          </p:cNvSpPr>
          <p:nvPr>
            <p:ph type="sldImg"/>
          </p:nvPr>
        </p:nvSpPr>
        <p:spPr>
          <a:ln/>
        </p:spPr>
      </p:sp>
      <p:sp>
        <p:nvSpPr>
          <p:cNvPr id="6148" name="Rectangle 3">
            <a:extLst>
              <a:ext uri="{FF2B5EF4-FFF2-40B4-BE49-F238E27FC236}">
                <a16:creationId xmlns:a16="http://schemas.microsoft.com/office/drawing/2014/main" id="{02C69D40-CE76-4D9E-B7B8-0D1FFEAFC3C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Arial" panose="020B0604020202020204" pitchFamily="34" charset="0"/>
                <a:ea typeface="ＭＳ Ｐゴシック" panose="020B0600070205080204" pitchFamily="34" charset="-128"/>
              </a:rPr>
              <a:t>Measures of central tendency, variability, and spread summarize a single variable by providing important information about its distribution.</a:t>
            </a:r>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a:extLst>
              <a:ext uri="{FF2B5EF4-FFF2-40B4-BE49-F238E27FC236}">
                <a16:creationId xmlns:a16="http://schemas.microsoft.com/office/drawing/2014/main" id="{709BF206-AC4F-4997-940D-95F026F77270}"/>
              </a:ext>
            </a:extLst>
          </p:cNvPr>
          <p:cNvSpPr>
            <a:spLocks noGrp="1" noRot="1" noChangeAspect="1"/>
          </p:cNvSpPr>
          <p:nvPr>
            <p:ph type="sldImg"/>
          </p:nvPr>
        </p:nvSpPr>
        <p:spPr>
          <a:ln/>
        </p:spPr>
      </p:sp>
      <p:sp>
        <p:nvSpPr>
          <p:cNvPr id="21507" name="Notes Placeholder 2">
            <a:extLst>
              <a:ext uri="{FF2B5EF4-FFF2-40B4-BE49-F238E27FC236}">
                <a16:creationId xmlns:a16="http://schemas.microsoft.com/office/drawing/2014/main" id="{33E0FE99-522A-4643-BE40-E1BD10B500BE}"/>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Times" panose="02020603050405020304" pitchFamily="18" charset="0"/>
                <a:ea typeface="ＭＳ Ｐゴシック" panose="020B0600070205080204" pitchFamily="34" charset="-128"/>
              </a:rPr>
              <a:t>The formulas for the mean and standard deviation of the hypergeometric distribution are shown here. </a:t>
            </a:r>
          </a:p>
        </p:txBody>
      </p:sp>
      <p:sp>
        <p:nvSpPr>
          <p:cNvPr id="21508" name="Slide Number Placeholder 3">
            <a:extLst>
              <a:ext uri="{FF2B5EF4-FFF2-40B4-BE49-F238E27FC236}">
                <a16:creationId xmlns:a16="http://schemas.microsoft.com/office/drawing/2014/main" id="{4BBC8A04-73A5-4045-B650-97F4B681B7AD}"/>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6500">
                <a:solidFill>
                  <a:schemeClr val="tx1"/>
                </a:solidFill>
                <a:latin typeface="Times" panose="02020603050405020304" pitchFamily="18" charset="0"/>
                <a:ea typeface="ＭＳ Ｐゴシック" panose="020B0600070205080204" pitchFamily="34" charset="-128"/>
              </a:defRPr>
            </a:lvl1pPr>
            <a:lvl2pPr marL="37931725" indent="-37474525">
              <a:defRPr sz="6500">
                <a:solidFill>
                  <a:schemeClr val="tx1"/>
                </a:solidFill>
                <a:latin typeface="Times" panose="02020603050405020304" pitchFamily="18" charset="0"/>
                <a:ea typeface="ＭＳ Ｐゴシック" panose="020B0600070205080204" pitchFamily="34" charset="-128"/>
              </a:defRPr>
            </a:lvl2pPr>
            <a:lvl3pPr>
              <a:defRPr sz="6500">
                <a:solidFill>
                  <a:schemeClr val="tx1"/>
                </a:solidFill>
                <a:latin typeface="Times" panose="02020603050405020304" pitchFamily="18" charset="0"/>
                <a:ea typeface="ＭＳ Ｐゴシック" panose="020B0600070205080204" pitchFamily="34" charset="-128"/>
              </a:defRPr>
            </a:lvl3pPr>
            <a:lvl4pPr>
              <a:defRPr sz="6500">
                <a:solidFill>
                  <a:schemeClr val="tx1"/>
                </a:solidFill>
                <a:latin typeface="Times" panose="02020603050405020304" pitchFamily="18" charset="0"/>
                <a:ea typeface="ＭＳ Ｐゴシック" panose="020B0600070205080204" pitchFamily="34" charset="-128"/>
              </a:defRPr>
            </a:lvl4pPr>
            <a:lvl5pPr>
              <a:defRPr sz="65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65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65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65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6500">
                <a:solidFill>
                  <a:schemeClr val="tx1"/>
                </a:solidFill>
                <a:latin typeface="Times" panose="02020603050405020304" pitchFamily="18" charset="0"/>
                <a:ea typeface="ＭＳ Ｐゴシック" panose="020B0600070205080204" pitchFamily="34" charset="-128"/>
              </a:defRPr>
            </a:lvl9pPr>
          </a:lstStyle>
          <a:p>
            <a:fld id="{871B05B8-485E-4518-91D8-B555BA5132A5}" type="slidenum">
              <a:rPr lang="en-US" altLang="en-US" sz="1200"/>
              <a:pPr/>
              <a:t>112</a:t>
            </a:fld>
            <a:endParaRPr lang="en-US" altLang="en-US" sz="1200"/>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E05FB25-88E8-8645-9490-2A35E8140E23}" type="slidenum">
              <a:rPr lang="en-US" smtClean="0"/>
              <a:pPr/>
              <a:t>113</a:t>
            </a:fld>
            <a:endParaRPr lang="en-US" dirty="0"/>
          </a:p>
        </p:txBody>
      </p:sp>
    </p:spTree>
    <p:extLst>
      <p:ext uri="{BB962C8B-B14F-4D97-AF65-F5344CB8AC3E}">
        <p14:creationId xmlns:p14="http://schemas.microsoft.com/office/powerpoint/2010/main" val="177563148"/>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a:extLst>
              <a:ext uri="{FF2B5EF4-FFF2-40B4-BE49-F238E27FC236}">
                <a16:creationId xmlns:a16="http://schemas.microsoft.com/office/drawing/2014/main" id="{9796E0E9-329F-463B-97E7-A598B130FFF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100">
                <a:solidFill>
                  <a:schemeClr val="tx1"/>
                </a:solidFill>
                <a:latin typeface="Times" panose="02020603050405020304" pitchFamily="18" charset="0"/>
                <a:ea typeface="ＭＳ Ｐゴシック" panose="020B0600070205080204" pitchFamily="34" charset="-128"/>
              </a:defRPr>
            </a:lvl1pPr>
            <a:lvl2pPr marL="37931725" indent="-37474525">
              <a:defRPr sz="4100">
                <a:solidFill>
                  <a:schemeClr val="tx1"/>
                </a:solidFill>
                <a:latin typeface="Times" panose="02020603050405020304" pitchFamily="18" charset="0"/>
                <a:ea typeface="ＭＳ Ｐゴシック" panose="020B0600070205080204" pitchFamily="34" charset="-128"/>
              </a:defRPr>
            </a:lvl2pPr>
            <a:lvl3pPr>
              <a:defRPr sz="4100">
                <a:solidFill>
                  <a:schemeClr val="tx1"/>
                </a:solidFill>
                <a:latin typeface="Times" panose="02020603050405020304" pitchFamily="18" charset="0"/>
                <a:ea typeface="ＭＳ Ｐゴシック" panose="020B0600070205080204" pitchFamily="34" charset="-128"/>
              </a:defRPr>
            </a:lvl3pPr>
            <a:lvl4pPr>
              <a:defRPr sz="4100">
                <a:solidFill>
                  <a:schemeClr val="tx1"/>
                </a:solidFill>
                <a:latin typeface="Times" panose="02020603050405020304" pitchFamily="18" charset="0"/>
                <a:ea typeface="ＭＳ Ｐゴシック" panose="020B0600070205080204" pitchFamily="34" charset="-128"/>
              </a:defRPr>
            </a:lvl4pPr>
            <a:lvl5pPr>
              <a:defRPr sz="41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41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41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41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4100">
                <a:solidFill>
                  <a:schemeClr val="tx1"/>
                </a:solidFill>
                <a:latin typeface="Times" panose="02020603050405020304" pitchFamily="18" charset="0"/>
                <a:ea typeface="ＭＳ Ｐゴシック" panose="020B0600070205080204" pitchFamily="34" charset="-128"/>
              </a:defRPr>
            </a:lvl9pPr>
          </a:lstStyle>
          <a:p>
            <a:fld id="{8B69A722-2FC9-41E6-9311-BE8D205F9E67}" type="slidenum">
              <a:rPr lang="en-US" altLang="en-US" sz="1200"/>
              <a:pPr/>
              <a:t>114</a:t>
            </a:fld>
            <a:endParaRPr lang="en-US" altLang="en-US" sz="1200"/>
          </a:p>
        </p:txBody>
      </p:sp>
      <p:sp>
        <p:nvSpPr>
          <p:cNvPr id="15363" name="Rectangle 2">
            <a:extLst>
              <a:ext uri="{FF2B5EF4-FFF2-40B4-BE49-F238E27FC236}">
                <a16:creationId xmlns:a16="http://schemas.microsoft.com/office/drawing/2014/main" id="{8916714A-4997-4323-A8D6-E4659A800D5B}"/>
              </a:ext>
            </a:extLst>
          </p:cNvPr>
          <p:cNvSpPr>
            <a:spLocks noGrp="1" noRot="1" noChangeAspect="1" noChangeArrowheads="1" noTextEdit="1"/>
          </p:cNvSpPr>
          <p:nvPr>
            <p:ph type="sldImg"/>
          </p:nvPr>
        </p:nvSpPr>
        <p:spPr>
          <a:ln/>
        </p:spPr>
      </p:sp>
      <p:sp>
        <p:nvSpPr>
          <p:cNvPr id="15364" name="Rectangle 3">
            <a:extLst>
              <a:ext uri="{FF2B5EF4-FFF2-40B4-BE49-F238E27FC236}">
                <a16:creationId xmlns:a16="http://schemas.microsoft.com/office/drawing/2014/main" id="{CFEFEC42-885C-4025-B0B8-F55327A80C0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Geneva" charset="0"/>
              </a:rPr>
              <a:t>Suppose that at your regular physical exam you test positive for Disease X. Although Disease X has only mild symptoms, you are concerned and ask your doctor about the accuracy of the test. It turns out that the test is 95% accurate. It would appear that the probability that you have Disease X is therefore 0.95. However, the situation is not that simple.</a:t>
            </a:r>
          </a:p>
          <a:p>
            <a:pPr eaLnBrk="1" hangingPunct="1"/>
            <a:endParaRPr lang="en-US" altLang="en-US" dirty="0">
              <a:latin typeface="Times New Roman" panose="02020603050405020304" pitchFamily="18" charset="0"/>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a:extLst>
              <a:ext uri="{FF2B5EF4-FFF2-40B4-BE49-F238E27FC236}">
                <a16:creationId xmlns:a16="http://schemas.microsoft.com/office/drawing/2014/main" id="{C2AD4599-5C0F-4A33-97CC-58FDD3C855D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100">
                <a:solidFill>
                  <a:schemeClr val="tx1"/>
                </a:solidFill>
                <a:latin typeface="Times" panose="02020603050405020304" pitchFamily="18" charset="0"/>
                <a:ea typeface="ＭＳ Ｐゴシック" panose="020B0600070205080204" pitchFamily="34" charset="-128"/>
              </a:defRPr>
            </a:lvl1pPr>
            <a:lvl2pPr marL="37931725" indent="-37474525">
              <a:defRPr sz="4100">
                <a:solidFill>
                  <a:schemeClr val="tx1"/>
                </a:solidFill>
                <a:latin typeface="Times" panose="02020603050405020304" pitchFamily="18" charset="0"/>
                <a:ea typeface="ＭＳ Ｐゴシック" panose="020B0600070205080204" pitchFamily="34" charset="-128"/>
              </a:defRPr>
            </a:lvl2pPr>
            <a:lvl3pPr>
              <a:defRPr sz="4100">
                <a:solidFill>
                  <a:schemeClr val="tx1"/>
                </a:solidFill>
                <a:latin typeface="Times" panose="02020603050405020304" pitchFamily="18" charset="0"/>
                <a:ea typeface="ＭＳ Ｐゴシック" panose="020B0600070205080204" pitchFamily="34" charset="-128"/>
              </a:defRPr>
            </a:lvl3pPr>
            <a:lvl4pPr>
              <a:defRPr sz="4100">
                <a:solidFill>
                  <a:schemeClr val="tx1"/>
                </a:solidFill>
                <a:latin typeface="Times" panose="02020603050405020304" pitchFamily="18" charset="0"/>
                <a:ea typeface="ＭＳ Ｐゴシック" panose="020B0600070205080204" pitchFamily="34" charset="-128"/>
              </a:defRPr>
            </a:lvl4pPr>
            <a:lvl5pPr>
              <a:defRPr sz="41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41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41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41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4100">
                <a:solidFill>
                  <a:schemeClr val="tx1"/>
                </a:solidFill>
                <a:latin typeface="Times" panose="02020603050405020304" pitchFamily="18" charset="0"/>
                <a:ea typeface="ＭＳ Ｐゴシック" panose="020B0600070205080204" pitchFamily="34" charset="-128"/>
              </a:defRPr>
            </a:lvl9pPr>
          </a:lstStyle>
          <a:p>
            <a:fld id="{1DB60E5E-355F-4D95-AAE0-442ECEF85D2B}" type="slidenum">
              <a:rPr lang="en-US" altLang="en-US" sz="1200"/>
              <a:pPr/>
              <a:t>115</a:t>
            </a:fld>
            <a:endParaRPr lang="en-US" altLang="en-US" sz="1200"/>
          </a:p>
        </p:txBody>
      </p:sp>
      <p:sp>
        <p:nvSpPr>
          <p:cNvPr id="17411" name="Rectangle 2">
            <a:extLst>
              <a:ext uri="{FF2B5EF4-FFF2-40B4-BE49-F238E27FC236}">
                <a16:creationId xmlns:a16="http://schemas.microsoft.com/office/drawing/2014/main" id="{C9BBFF26-4D14-4970-8C5E-8CB8D368F5F4}"/>
              </a:ext>
            </a:extLst>
          </p:cNvPr>
          <p:cNvSpPr>
            <a:spLocks noGrp="1" noRot="1" noChangeAspect="1" noChangeArrowheads="1" noTextEdit="1"/>
          </p:cNvSpPr>
          <p:nvPr>
            <p:ph type="sldImg"/>
          </p:nvPr>
        </p:nvSpPr>
        <p:spPr>
          <a:ln/>
        </p:spPr>
      </p:sp>
      <p:sp>
        <p:nvSpPr>
          <p:cNvPr id="17412" name="Rectangle 3">
            <a:extLst>
              <a:ext uri="{FF2B5EF4-FFF2-40B4-BE49-F238E27FC236}">
                <a16:creationId xmlns:a16="http://schemas.microsoft.com/office/drawing/2014/main" id="{32A87DB1-4173-4846-931A-0FBD48F3C8F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Geneva" charset="0"/>
              </a:rPr>
              <a:t>For one thing, more information about the accuracy of the test is needed because there two kinds of errors the test can make: misses and false positives. If you actually had Disease X and the test failed to detect it, that would be a miss. If you did not have Disease X and the test indicated you did, that would be a false positive. The miss and false positive rates are not necessarily the same. For example, lets' say that the test accurately indicates the disease in 99% of the people who have it and accurately indicates no disease in 91% of the people who do not have it. This would mean that the test has a miss rate of 0.01 and a false positive rate of 0.09. This would lead you to revise your judgment and conclude that your chance of having the disease is 0.09 rather than 0.05. But should it?</a:t>
            </a:r>
            <a:endParaRPr lang="en-US" altLang="en-US" dirty="0">
              <a:latin typeface="Times New Roman" panose="02020603050405020304" pitchFamily="18" charset="0"/>
            </a:endParaRPr>
          </a:p>
        </p:txBody>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a:extLst>
              <a:ext uri="{FF2B5EF4-FFF2-40B4-BE49-F238E27FC236}">
                <a16:creationId xmlns:a16="http://schemas.microsoft.com/office/drawing/2014/main" id="{F80AD41E-51C9-49C4-A3EE-CB9B6160649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100">
                <a:solidFill>
                  <a:schemeClr val="tx1"/>
                </a:solidFill>
                <a:latin typeface="Times" panose="02020603050405020304" pitchFamily="18" charset="0"/>
                <a:ea typeface="ＭＳ Ｐゴシック" panose="020B0600070205080204" pitchFamily="34" charset="-128"/>
              </a:defRPr>
            </a:lvl1pPr>
            <a:lvl2pPr marL="37931725" indent="-37474525">
              <a:defRPr sz="4100">
                <a:solidFill>
                  <a:schemeClr val="tx1"/>
                </a:solidFill>
                <a:latin typeface="Times" panose="02020603050405020304" pitchFamily="18" charset="0"/>
                <a:ea typeface="ＭＳ Ｐゴシック" panose="020B0600070205080204" pitchFamily="34" charset="-128"/>
              </a:defRPr>
            </a:lvl2pPr>
            <a:lvl3pPr>
              <a:defRPr sz="4100">
                <a:solidFill>
                  <a:schemeClr val="tx1"/>
                </a:solidFill>
                <a:latin typeface="Times" panose="02020603050405020304" pitchFamily="18" charset="0"/>
                <a:ea typeface="ＭＳ Ｐゴシック" panose="020B0600070205080204" pitchFamily="34" charset="-128"/>
              </a:defRPr>
            </a:lvl3pPr>
            <a:lvl4pPr>
              <a:defRPr sz="4100">
                <a:solidFill>
                  <a:schemeClr val="tx1"/>
                </a:solidFill>
                <a:latin typeface="Times" panose="02020603050405020304" pitchFamily="18" charset="0"/>
                <a:ea typeface="ＭＳ Ｐゴシック" panose="020B0600070205080204" pitchFamily="34" charset="-128"/>
              </a:defRPr>
            </a:lvl4pPr>
            <a:lvl5pPr>
              <a:defRPr sz="41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41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41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41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4100">
                <a:solidFill>
                  <a:schemeClr val="tx1"/>
                </a:solidFill>
                <a:latin typeface="Times" panose="02020603050405020304" pitchFamily="18" charset="0"/>
                <a:ea typeface="ＭＳ Ｐゴシック" panose="020B0600070205080204" pitchFamily="34" charset="-128"/>
              </a:defRPr>
            </a:lvl9pPr>
          </a:lstStyle>
          <a:p>
            <a:fld id="{672BC61F-276D-403A-9C37-A5671DDDD7E1}" type="slidenum">
              <a:rPr lang="en-US" altLang="en-US" sz="1200"/>
              <a:pPr/>
              <a:t>116</a:t>
            </a:fld>
            <a:endParaRPr lang="en-US" altLang="en-US" sz="1200"/>
          </a:p>
        </p:txBody>
      </p:sp>
      <p:sp>
        <p:nvSpPr>
          <p:cNvPr id="19459" name="Rectangle 2">
            <a:extLst>
              <a:ext uri="{FF2B5EF4-FFF2-40B4-BE49-F238E27FC236}">
                <a16:creationId xmlns:a16="http://schemas.microsoft.com/office/drawing/2014/main" id="{ABDDB6F1-20B7-48CB-B2F9-3D80BB21079A}"/>
              </a:ext>
            </a:extLst>
          </p:cNvPr>
          <p:cNvSpPr>
            <a:spLocks noGrp="1" noRot="1" noChangeAspect="1" noChangeArrowheads="1" noTextEdit="1"/>
          </p:cNvSpPr>
          <p:nvPr>
            <p:ph type="sldImg"/>
          </p:nvPr>
        </p:nvSpPr>
        <p:spPr>
          <a:ln/>
        </p:spPr>
      </p:sp>
      <p:sp>
        <p:nvSpPr>
          <p:cNvPr id="19460" name="Rectangle 3">
            <a:extLst>
              <a:ext uri="{FF2B5EF4-FFF2-40B4-BE49-F238E27FC236}">
                <a16:creationId xmlns:a16="http://schemas.microsoft.com/office/drawing/2014/main" id="{7C7E9C29-DF35-4281-8ABF-783E00D620A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Geneva" charset="0"/>
              </a:rPr>
              <a:t>The analysis becomes complicated if more than or fewer than half the people in your situation have Disease X. The proportion of the people who have the disease is called the </a:t>
            </a:r>
            <a:r>
              <a:rPr lang="en-US" altLang="en-US" i="1" dirty="0">
                <a:latin typeface="Geneva" charset="0"/>
              </a:rPr>
              <a:t>base rate.</a:t>
            </a:r>
            <a:endParaRPr lang="en-US" altLang="en-US" dirty="0">
              <a:latin typeface="Geneva" charset="0"/>
            </a:endParaRPr>
          </a:p>
          <a:p>
            <a:pPr eaLnBrk="1" hangingPunct="1"/>
            <a:r>
              <a:rPr lang="en-US" altLang="en-US" dirty="0">
                <a:latin typeface="Geneva" charset="0"/>
              </a:rPr>
              <a:t>Assume that Disease X is a rare disease, and only 2% of people in your situation have it. How does that affect the probability that you have it? Or, more generally, what is the probability that someone who tests positive actually has the disease.</a:t>
            </a:r>
          </a:p>
          <a:p>
            <a:pPr eaLnBrk="1" hangingPunct="1"/>
            <a:r>
              <a:rPr lang="en-US" altLang="en-US" dirty="0">
                <a:latin typeface="Geneva" charset="0"/>
              </a:rPr>
              <a:t>Lets consider what would happen if one million people were tested. Out of these one million people, 2% or 20,000 people would have the disease. Of these 20,000 with the disease, the test would accurately detect it in 99% of them. This means that 19,800 cases would be accurately identified. Now lets consider the 98% of the one million people (980,000) who do not have the disease. Since the false positive rate is 0.09, 9% of these 980,000 people will test positive for the disease. This is a total of 88,200 people incorrectly diagnosed. </a:t>
            </a:r>
          </a:p>
          <a:p>
            <a:pPr eaLnBrk="1" hangingPunct="1"/>
            <a:endParaRPr lang="en-US" altLang="en-US" dirty="0">
              <a:latin typeface="Geneva" charset="0"/>
            </a:endParaRPr>
          </a:p>
          <a:p>
            <a:pPr eaLnBrk="1" hangingPunct="1"/>
            <a:endParaRPr lang="en-US" altLang="en-US" dirty="0">
              <a:latin typeface="Times New Roman" panose="02020603050405020304" pitchFamily="18" charset="0"/>
            </a:endParaRPr>
          </a:p>
        </p:txBody>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a:extLst>
              <a:ext uri="{FF2B5EF4-FFF2-40B4-BE49-F238E27FC236}">
                <a16:creationId xmlns:a16="http://schemas.microsoft.com/office/drawing/2014/main" id="{78CA8756-23D5-4E46-A01A-146B82CFDC2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100">
                <a:solidFill>
                  <a:schemeClr val="tx1"/>
                </a:solidFill>
                <a:latin typeface="Times" panose="02020603050405020304" pitchFamily="18" charset="0"/>
                <a:ea typeface="ＭＳ Ｐゴシック" panose="020B0600070205080204" pitchFamily="34" charset="-128"/>
              </a:defRPr>
            </a:lvl1pPr>
            <a:lvl2pPr marL="37931725" indent="-37474525">
              <a:defRPr sz="4100">
                <a:solidFill>
                  <a:schemeClr val="tx1"/>
                </a:solidFill>
                <a:latin typeface="Times" panose="02020603050405020304" pitchFamily="18" charset="0"/>
                <a:ea typeface="ＭＳ Ｐゴシック" panose="020B0600070205080204" pitchFamily="34" charset="-128"/>
              </a:defRPr>
            </a:lvl2pPr>
            <a:lvl3pPr>
              <a:defRPr sz="4100">
                <a:solidFill>
                  <a:schemeClr val="tx1"/>
                </a:solidFill>
                <a:latin typeface="Times" panose="02020603050405020304" pitchFamily="18" charset="0"/>
                <a:ea typeface="ＭＳ Ｐゴシック" panose="020B0600070205080204" pitchFamily="34" charset="-128"/>
              </a:defRPr>
            </a:lvl3pPr>
            <a:lvl4pPr>
              <a:defRPr sz="4100">
                <a:solidFill>
                  <a:schemeClr val="tx1"/>
                </a:solidFill>
                <a:latin typeface="Times" panose="02020603050405020304" pitchFamily="18" charset="0"/>
                <a:ea typeface="ＭＳ Ｐゴシック" panose="020B0600070205080204" pitchFamily="34" charset="-128"/>
              </a:defRPr>
            </a:lvl4pPr>
            <a:lvl5pPr>
              <a:defRPr sz="41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41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41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41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4100">
                <a:solidFill>
                  <a:schemeClr val="tx1"/>
                </a:solidFill>
                <a:latin typeface="Times" panose="02020603050405020304" pitchFamily="18" charset="0"/>
                <a:ea typeface="ＭＳ Ｐゴシック" panose="020B0600070205080204" pitchFamily="34" charset="-128"/>
              </a:defRPr>
            </a:lvl9pPr>
          </a:lstStyle>
          <a:p>
            <a:fld id="{EC86C796-93E2-48F7-BBD8-878283900292}" type="slidenum">
              <a:rPr lang="en-US" altLang="en-US" sz="1200"/>
              <a:pPr/>
              <a:t>117</a:t>
            </a:fld>
            <a:endParaRPr lang="en-US" altLang="en-US" sz="1200"/>
          </a:p>
        </p:txBody>
      </p:sp>
      <p:sp>
        <p:nvSpPr>
          <p:cNvPr id="21507" name="Rectangle 2">
            <a:extLst>
              <a:ext uri="{FF2B5EF4-FFF2-40B4-BE49-F238E27FC236}">
                <a16:creationId xmlns:a16="http://schemas.microsoft.com/office/drawing/2014/main" id="{02521C4D-B38F-467F-B0E7-1318B6704A61}"/>
              </a:ext>
            </a:extLst>
          </p:cNvPr>
          <p:cNvSpPr>
            <a:spLocks noGrp="1" noRot="1" noChangeAspect="1" noChangeArrowheads="1" noTextEdit="1"/>
          </p:cNvSpPr>
          <p:nvPr>
            <p:ph type="sldImg"/>
          </p:nvPr>
        </p:nvSpPr>
        <p:spPr>
          <a:ln/>
        </p:spPr>
      </p:sp>
      <p:sp>
        <p:nvSpPr>
          <p:cNvPr id="21508" name="Rectangle 3">
            <a:extLst>
              <a:ext uri="{FF2B5EF4-FFF2-40B4-BE49-F238E27FC236}">
                <a16:creationId xmlns:a16="http://schemas.microsoft.com/office/drawing/2014/main" id="{281E52E4-1364-4BF0-8A6E-A318B5BAF2D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Geneva" charset="0"/>
              </a:rPr>
              <a:t>These results are summarized in the Table. The numbers of people diagnosed with the disease are shown in red. Of the one million people tested, the test was correct for 891,000 of those without the disease and for 19,800 with the disease; the test was correct 91% of the time. However, if you look only at the people testing positive (shown in red), only 19,800 (0.1833) of the 911,600 testing positive actually have the disease.</a:t>
            </a:r>
          </a:p>
          <a:p>
            <a:pPr eaLnBrk="1" hangingPunct="1"/>
            <a:r>
              <a:rPr lang="en-US" altLang="en-US" dirty="0">
                <a:latin typeface="Geneva" charset="0"/>
              </a:rPr>
              <a:t>To sum up, 19,800 people who tested positive would actually have the disease and 88,200 people who tested positive would not have the disease. This means that of all those who tested positive, only</a:t>
            </a:r>
          </a:p>
          <a:p>
            <a:pPr eaLnBrk="1" hangingPunct="1"/>
            <a:r>
              <a:rPr lang="en-US" altLang="en-US" dirty="0">
                <a:latin typeface="Courier New" panose="02070309020205020404" pitchFamily="49" charset="0"/>
                <a:cs typeface="Courier New" panose="02070309020205020404" pitchFamily="49" charset="0"/>
              </a:rPr>
              <a:t>19,800/(19,800 + 88,200) = 0.1833 </a:t>
            </a:r>
            <a:r>
              <a:rPr lang="en-US" altLang="en-US" dirty="0">
                <a:latin typeface="Geneva" charset="0"/>
              </a:rPr>
              <a:t>would actually have the disease. So the probability that you have the disease is not 0.95, or 0.91, but only 0.1833.</a:t>
            </a:r>
          </a:p>
          <a:p>
            <a:pPr eaLnBrk="1" hangingPunct="1"/>
            <a:endParaRPr lang="en-US" altLang="en-US" dirty="0">
              <a:latin typeface="Times New Roman" panose="02020603050405020304" pitchFamily="18" charset="0"/>
            </a:endParaRPr>
          </a:p>
        </p:txBody>
      </p:sp>
    </p:spTree>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a:extLst>
              <a:ext uri="{FF2B5EF4-FFF2-40B4-BE49-F238E27FC236}">
                <a16:creationId xmlns:a16="http://schemas.microsoft.com/office/drawing/2014/main" id="{A7F150B8-F7F5-4A1F-A219-CC94208B069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100">
                <a:solidFill>
                  <a:schemeClr val="tx1"/>
                </a:solidFill>
                <a:latin typeface="Times" panose="02020603050405020304" pitchFamily="18" charset="0"/>
                <a:ea typeface="ＭＳ Ｐゴシック" panose="020B0600070205080204" pitchFamily="34" charset="-128"/>
              </a:defRPr>
            </a:lvl1pPr>
            <a:lvl2pPr marL="37931725" indent="-37474525">
              <a:defRPr sz="4100">
                <a:solidFill>
                  <a:schemeClr val="tx1"/>
                </a:solidFill>
                <a:latin typeface="Times" panose="02020603050405020304" pitchFamily="18" charset="0"/>
                <a:ea typeface="ＭＳ Ｐゴシック" panose="020B0600070205080204" pitchFamily="34" charset="-128"/>
              </a:defRPr>
            </a:lvl2pPr>
            <a:lvl3pPr>
              <a:defRPr sz="4100">
                <a:solidFill>
                  <a:schemeClr val="tx1"/>
                </a:solidFill>
                <a:latin typeface="Times" panose="02020603050405020304" pitchFamily="18" charset="0"/>
                <a:ea typeface="ＭＳ Ｐゴシック" panose="020B0600070205080204" pitchFamily="34" charset="-128"/>
              </a:defRPr>
            </a:lvl3pPr>
            <a:lvl4pPr>
              <a:defRPr sz="4100">
                <a:solidFill>
                  <a:schemeClr val="tx1"/>
                </a:solidFill>
                <a:latin typeface="Times" panose="02020603050405020304" pitchFamily="18" charset="0"/>
                <a:ea typeface="ＭＳ Ｐゴシック" panose="020B0600070205080204" pitchFamily="34" charset="-128"/>
              </a:defRPr>
            </a:lvl4pPr>
            <a:lvl5pPr>
              <a:defRPr sz="41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41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41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41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4100">
                <a:solidFill>
                  <a:schemeClr val="tx1"/>
                </a:solidFill>
                <a:latin typeface="Times" panose="02020603050405020304" pitchFamily="18" charset="0"/>
                <a:ea typeface="ＭＳ Ｐゴシック" panose="020B0600070205080204" pitchFamily="34" charset="-128"/>
              </a:defRPr>
            </a:lvl9pPr>
          </a:lstStyle>
          <a:p>
            <a:fld id="{AE6722BA-0B9A-4CD4-8BFC-7335B0A5A89B}" type="slidenum">
              <a:rPr lang="en-US" altLang="en-US" sz="1200"/>
              <a:pPr/>
              <a:t>118</a:t>
            </a:fld>
            <a:endParaRPr lang="en-US" altLang="en-US" sz="1200"/>
          </a:p>
        </p:txBody>
      </p:sp>
      <p:sp>
        <p:nvSpPr>
          <p:cNvPr id="23555" name="Rectangle 2">
            <a:extLst>
              <a:ext uri="{FF2B5EF4-FFF2-40B4-BE49-F238E27FC236}">
                <a16:creationId xmlns:a16="http://schemas.microsoft.com/office/drawing/2014/main" id="{6F33B373-05CA-4D64-9CE8-EE92A067C4AC}"/>
              </a:ext>
            </a:extLst>
          </p:cNvPr>
          <p:cNvSpPr>
            <a:spLocks noGrp="1" noRot="1" noChangeAspect="1" noChangeArrowheads="1" noTextEdit="1"/>
          </p:cNvSpPr>
          <p:nvPr>
            <p:ph type="sldImg"/>
          </p:nvPr>
        </p:nvSpPr>
        <p:spPr>
          <a:ln/>
        </p:spPr>
      </p:sp>
      <p:sp>
        <p:nvSpPr>
          <p:cNvPr id="23556" name="Rectangle 3">
            <a:extLst>
              <a:ext uri="{FF2B5EF4-FFF2-40B4-BE49-F238E27FC236}">
                <a16:creationId xmlns:a16="http://schemas.microsoft.com/office/drawing/2014/main" id="{B3DEEA34-280F-4EB4-BDD5-81FE2685E74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Geneva" charset="0"/>
              </a:rPr>
              <a:t>This same result can be obtained using Bayes' theorem. Bayes' theorem considers both the </a:t>
            </a:r>
            <a:r>
              <a:rPr lang="en-US" altLang="en-US" i="1">
                <a:latin typeface="Geneva" charset="0"/>
              </a:rPr>
              <a:t>prior probability</a:t>
            </a:r>
            <a:r>
              <a:rPr lang="en-US" altLang="en-US">
                <a:latin typeface="Geneva" charset="0"/>
              </a:rPr>
              <a:t> of an event and the diagnostic value of a test to determine the </a:t>
            </a:r>
            <a:r>
              <a:rPr lang="en-US" altLang="en-US" i="1">
                <a:latin typeface="Geneva" charset="0"/>
              </a:rPr>
              <a:t>posterior probability</a:t>
            </a:r>
            <a:r>
              <a:rPr lang="en-US" altLang="en-US">
                <a:latin typeface="Geneva" charset="0"/>
              </a:rPr>
              <a:t> of the event. For the current example, the event is that you have Disease X. Let's call this Event D. Since only 2% of people in your situation have Disease X, the prior probability of Event D is 0.02. Or, more formally, P(D) = 0.02. If D' represents the probability that Event D is false, then P(D') = 1 - P(D) = 0.98.</a:t>
            </a:r>
          </a:p>
          <a:p>
            <a:pPr eaLnBrk="1" hangingPunct="1"/>
            <a:r>
              <a:rPr lang="en-US" altLang="en-US">
                <a:latin typeface="Geneva" charset="0"/>
              </a:rPr>
              <a:t>To determine the diagnostic value of the test, we need to define another event: testing  positive for Disease X. Let's call this event T. The diagnostic value of the test depends on the probability you will test positive given that you actually have the disease, written as P(T|D), and the probability you test positive given that you do not have the disease, is written as P(T|D'). Bayes' theorem shown here allows you to calculate P(D|T), the probability that you have the disease given that you test positive for it.</a:t>
            </a:r>
          </a:p>
          <a:p>
            <a:pPr eaLnBrk="1" hangingPunct="1"/>
            <a:endParaRPr lang="en-US" altLang="en-US">
              <a:latin typeface="Geneva" charset="0"/>
            </a:endParaRPr>
          </a:p>
          <a:p>
            <a:pPr eaLnBrk="1" hangingPunct="1"/>
            <a:r>
              <a:rPr lang="en-US" altLang="en-US">
                <a:latin typeface="Geneva" charset="0"/>
              </a:rPr>
              <a:t>In a moment you will see how to use Bayes’s Theorem to arrive at the same answer as determined previously.</a:t>
            </a:r>
          </a:p>
          <a:p>
            <a:pPr eaLnBrk="1" hangingPunct="1"/>
            <a:endParaRPr lang="en-US" altLang="en-US">
              <a:latin typeface="Times New Roman" panose="02020603050405020304" pitchFamily="18" charset="0"/>
            </a:endParaRPr>
          </a:p>
          <a:p>
            <a:pPr eaLnBrk="1" hangingPunct="1"/>
            <a:endParaRPr lang="en-US" altLang="en-US">
              <a:latin typeface="Times New Roman" panose="02020603050405020304" pitchFamily="18" charset="0"/>
            </a:endParaRPr>
          </a:p>
        </p:txBody>
      </p:sp>
    </p:spTree>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a:extLst>
              <a:ext uri="{FF2B5EF4-FFF2-40B4-BE49-F238E27FC236}">
                <a16:creationId xmlns:a16="http://schemas.microsoft.com/office/drawing/2014/main" id="{9BC1B226-DD59-4EE3-BA86-2197074706D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100">
                <a:solidFill>
                  <a:schemeClr val="tx1"/>
                </a:solidFill>
                <a:latin typeface="Times" panose="02020603050405020304" pitchFamily="18" charset="0"/>
                <a:ea typeface="ＭＳ Ｐゴシック" panose="020B0600070205080204" pitchFamily="34" charset="-128"/>
              </a:defRPr>
            </a:lvl1pPr>
            <a:lvl2pPr marL="37931725" indent="-37474525">
              <a:defRPr sz="4100">
                <a:solidFill>
                  <a:schemeClr val="tx1"/>
                </a:solidFill>
                <a:latin typeface="Times" panose="02020603050405020304" pitchFamily="18" charset="0"/>
                <a:ea typeface="ＭＳ Ｐゴシック" panose="020B0600070205080204" pitchFamily="34" charset="-128"/>
              </a:defRPr>
            </a:lvl2pPr>
            <a:lvl3pPr>
              <a:defRPr sz="4100">
                <a:solidFill>
                  <a:schemeClr val="tx1"/>
                </a:solidFill>
                <a:latin typeface="Times" panose="02020603050405020304" pitchFamily="18" charset="0"/>
                <a:ea typeface="ＭＳ Ｐゴシック" panose="020B0600070205080204" pitchFamily="34" charset="-128"/>
              </a:defRPr>
            </a:lvl3pPr>
            <a:lvl4pPr>
              <a:defRPr sz="4100">
                <a:solidFill>
                  <a:schemeClr val="tx1"/>
                </a:solidFill>
                <a:latin typeface="Times" panose="02020603050405020304" pitchFamily="18" charset="0"/>
                <a:ea typeface="ＭＳ Ｐゴシック" panose="020B0600070205080204" pitchFamily="34" charset="-128"/>
              </a:defRPr>
            </a:lvl4pPr>
            <a:lvl5pPr>
              <a:defRPr sz="41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41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41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41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4100">
                <a:solidFill>
                  <a:schemeClr val="tx1"/>
                </a:solidFill>
                <a:latin typeface="Times" panose="02020603050405020304" pitchFamily="18" charset="0"/>
                <a:ea typeface="ＭＳ Ｐゴシック" panose="020B0600070205080204" pitchFamily="34" charset="-128"/>
              </a:defRPr>
            </a:lvl9pPr>
          </a:lstStyle>
          <a:p>
            <a:fld id="{AD230CD9-CC82-4EF5-A100-6CB8E0B1ABC5}" type="slidenum">
              <a:rPr lang="en-US" altLang="en-US" sz="1200"/>
              <a:pPr/>
              <a:t>119</a:t>
            </a:fld>
            <a:endParaRPr lang="en-US" altLang="en-US" sz="1200"/>
          </a:p>
        </p:txBody>
      </p:sp>
      <p:sp>
        <p:nvSpPr>
          <p:cNvPr id="25603" name="Rectangle 2">
            <a:extLst>
              <a:ext uri="{FF2B5EF4-FFF2-40B4-BE49-F238E27FC236}">
                <a16:creationId xmlns:a16="http://schemas.microsoft.com/office/drawing/2014/main" id="{867180F8-B6F4-4F7C-9C9F-8D7414523D5A}"/>
              </a:ext>
            </a:extLst>
          </p:cNvPr>
          <p:cNvSpPr>
            <a:spLocks noGrp="1" noRot="1" noChangeAspect="1" noChangeArrowheads="1" noTextEdit="1"/>
          </p:cNvSpPr>
          <p:nvPr>
            <p:ph type="sldImg"/>
          </p:nvPr>
        </p:nvSpPr>
        <p:spPr>
          <a:ln/>
        </p:spPr>
      </p:sp>
      <p:sp>
        <p:nvSpPr>
          <p:cNvPr id="25604" name="Rectangle 3">
            <a:extLst>
              <a:ext uri="{FF2B5EF4-FFF2-40B4-BE49-F238E27FC236}">
                <a16:creationId xmlns:a16="http://schemas.microsoft.com/office/drawing/2014/main" id="{D797992F-BF58-4D7F-B6BD-5B18B6C5892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anose="02020603050405020304" pitchFamily="18" charset="0"/>
              </a:rPr>
              <a:t>As you can see, the probability that you have the disease given that you tested positive is 0.1833, the same as computed previously.</a:t>
            </a:r>
          </a:p>
        </p:txBody>
      </p:sp>
    </p:spTree>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E05FB25-88E8-8645-9490-2A35E8140E23}" type="slidenum">
              <a:rPr lang="en-US" smtClean="0"/>
              <a:pPr/>
              <a:t>120</a:t>
            </a:fld>
            <a:endParaRPr lang="en-US" dirty="0"/>
          </a:p>
        </p:txBody>
      </p:sp>
    </p:spTree>
    <p:extLst>
      <p:ext uri="{BB962C8B-B14F-4D97-AF65-F5344CB8AC3E}">
        <p14:creationId xmlns:p14="http://schemas.microsoft.com/office/powerpoint/2010/main" val="2666894920"/>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a:extLst>
              <a:ext uri="{FF2B5EF4-FFF2-40B4-BE49-F238E27FC236}">
                <a16:creationId xmlns:a16="http://schemas.microsoft.com/office/drawing/2014/main" id="{6DAF5F01-66DB-4100-8590-87F49057BD1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6000">
                <a:solidFill>
                  <a:schemeClr val="tx1"/>
                </a:solidFill>
                <a:latin typeface="Times" panose="02020603050405020304" pitchFamily="18" charset="0"/>
                <a:ea typeface="ＭＳ Ｐゴシック" panose="020B0600070205080204" pitchFamily="34" charset="-128"/>
              </a:defRPr>
            </a:lvl1pPr>
            <a:lvl2pPr marL="37931725" indent="-37474525">
              <a:defRPr sz="6000">
                <a:solidFill>
                  <a:schemeClr val="tx1"/>
                </a:solidFill>
                <a:latin typeface="Times" panose="02020603050405020304" pitchFamily="18" charset="0"/>
                <a:ea typeface="ＭＳ Ｐゴシック" panose="020B0600070205080204" pitchFamily="34" charset="-128"/>
              </a:defRPr>
            </a:lvl2pPr>
            <a:lvl3pPr>
              <a:defRPr sz="6000">
                <a:solidFill>
                  <a:schemeClr val="tx1"/>
                </a:solidFill>
                <a:latin typeface="Times" panose="02020603050405020304" pitchFamily="18" charset="0"/>
                <a:ea typeface="ＭＳ Ｐゴシック" panose="020B0600070205080204" pitchFamily="34" charset="-128"/>
              </a:defRPr>
            </a:lvl3pPr>
            <a:lvl4pPr>
              <a:defRPr sz="6000">
                <a:solidFill>
                  <a:schemeClr val="tx1"/>
                </a:solidFill>
                <a:latin typeface="Times" panose="02020603050405020304" pitchFamily="18" charset="0"/>
                <a:ea typeface="ＭＳ Ｐゴシック" panose="020B0600070205080204" pitchFamily="34" charset="-128"/>
              </a:defRPr>
            </a:lvl4pPr>
            <a:lvl5pPr>
              <a:defRPr sz="60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9pPr>
          </a:lstStyle>
          <a:p>
            <a:fld id="{E30A7EB4-DBBE-40F8-8A60-3DC955A1E6B4}" type="slidenum">
              <a:rPr lang="en-US" altLang="en-US" sz="1200">
                <a:latin typeface="Arial" panose="020B0604020202020204" pitchFamily="34" charset="0"/>
              </a:rPr>
              <a:pPr/>
              <a:t>121</a:t>
            </a:fld>
            <a:endParaRPr lang="en-US" altLang="en-US" sz="1200">
              <a:latin typeface="Arial" panose="020B0604020202020204" pitchFamily="34" charset="0"/>
            </a:endParaRPr>
          </a:p>
        </p:txBody>
      </p:sp>
      <p:sp>
        <p:nvSpPr>
          <p:cNvPr id="21507" name="Rectangle 1026">
            <a:extLst>
              <a:ext uri="{FF2B5EF4-FFF2-40B4-BE49-F238E27FC236}">
                <a16:creationId xmlns:a16="http://schemas.microsoft.com/office/drawing/2014/main" id="{819A6666-31F5-42E6-8999-07ADC11B6A26}"/>
              </a:ext>
            </a:extLst>
          </p:cNvPr>
          <p:cNvSpPr>
            <a:spLocks noGrp="1" noRot="1" noChangeAspect="1" noChangeArrowheads="1" noTextEdit="1"/>
          </p:cNvSpPr>
          <p:nvPr>
            <p:ph type="sldImg"/>
          </p:nvPr>
        </p:nvSpPr>
        <p:spPr>
          <a:ln/>
        </p:spPr>
      </p:sp>
      <p:sp>
        <p:nvSpPr>
          <p:cNvPr id="21508" name="Rectangle 1027">
            <a:extLst>
              <a:ext uri="{FF2B5EF4-FFF2-40B4-BE49-F238E27FC236}">
                <a16:creationId xmlns:a16="http://schemas.microsoft.com/office/drawing/2014/main" id="{F7E70E8D-D945-43FB-9FD3-E4B87CF33DA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ea typeface="ＭＳ Ｐゴシック" panose="020B0600070205080204" pitchFamily="34" charset="-128"/>
              </a:rPr>
              <a:t>The normal distribution is also called the “Gaussian curve” after the mathematician Karl-Friedrich Gauss.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7">
            <a:extLst>
              <a:ext uri="{FF2B5EF4-FFF2-40B4-BE49-F238E27FC236}">
                <a16:creationId xmlns:a16="http://schemas.microsoft.com/office/drawing/2014/main" id="{8D55845E-A470-4B11-BC35-4DED1847805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3000">
                <a:solidFill>
                  <a:schemeClr val="tx1"/>
                </a:solidFill>
                <a:latin typeface="Times" panose="02020603050405020304" pitchFamily="18" charset="0"/>
                <a:ea typeface="ＭＳ Ｐゴシック" panose="020B0600070205080204" pitchFamily="34" charset="-128"/>
              </a:defRPr>
            </a:lvl1pPr>
            <a:lvl2pPr marL="37931725" indent="-37474525">
              <a:spcBef>
                <a:spcPct val="30000"/>
              </a:spcBef>
              <a:defRPr sz="3000">
                <a:solidFill>
                  <a:schemeClr val="tx1"/>
                </a:solidFill>
                <a:latin typeface="Times" panose="02020603050405020304" pitchFamily="18" charset="0"/>
                <a:ea typeface="ＭＳ Ｐゴシック" panose="020B0600070205080204" pitchFamily="34" charset="-128"/>
              </a:defRPr>
            </a:lvl2pPr>
            <a:lvl3pPr marL="1143000" indent="-228600">
              <a:spcBef>
                <a:spcPct val="30000"/>
              </a:spcBef>
              <a:defRPr sz="3000">
                <a:solidFill>
                  <a:schemeClr val="tx1"/>
                </a:solidFill>
                <a:latin typeface="Times" panose="02020603050405020304" pitchFamily="18" charset="0"/>
                <a:ea typeface="ＭＳ Ｐゴシック" panose="020B0600070205080204" pitchFamily="34" charset="-128"/>
              </a:defRPr>
            </a:lvl3pPr>
            <a:lvl4pPr marL="1600200" indent="-228600">
              <a:spcBef>
                <a:spcPct val="30000"/>
              </a:spcBef>
              <a:defRPr sz="3000">
                <a:solidFill>
                  <a:schemeClr val="tx1"/>
                </a:solidFill>
                <a:latin typeface="Times" panose="02020603050405020304" pitchFamily="18" charset="0"/>
                <a:ea typeface="ＭＳ Ｐゴシック" panose="020B0600070205080204" pitchFamily="34" charset="-128"/>
              </a:defRPr>
            </a:lvl4pPr>
            <a:lvl5pPr marL="2057400" indent="-228600">
              <a:spcBef>
                <a:spcPct val="30000"/>
              </a:spcBef>
              <a:defRPr sz="3000">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30000"/>
              </a:spcBef>
              <a:spcAft>
                <a:spcPct val="0"/>
              </a:spcAft>
              <a:defRPr sz="3000">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30000"/>
              </a:spcBef>
              <a:spcAft>
                <a:spcPct val="0"/>
              </a:spcAft>
              <a:defRPr sz="3000">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30000"/>
              </a:spcBef>
              <a:spcAft>
                <a:spcPct val="0"/>
              </a:spcAft>
              <a:defRPr sz="3000">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30000"/>
              </a:spcBef>
              <a:spcAft>
                <a:spcPct val="0"/>
              </a:spcAft>
              <a:defRPr sz="3000">
                <a:solidFill>
                  <a:schemeClr val="tx1"/>
                </a:solidFill>
                <a:latin typeface="Times" panose="02020603050405020304" pitchFamily="18" charset="0"/>
                <a:ea typeface="ＭＳ Ｐゴシック" panose="020B0600070205080204" pitchFamily="34" charset="-128"/>
              </a:defRPr>
            </a:lvl9pPr>
          </a:lstStyle>
          <a:p>
            <a:pPr eaLnBrk="1" hangingPunct="1">
              <a:spcBef>
                <a:spcPct val="0"/>
              </a:spcBef>
            </a:pPr>
            <a:fld id="{E4FFA3F9-A54B-4DF0-8901-84B9A26DC1C6}" type="slidenum">
              <a:rPr lang="en-US" altLang="en-US" sz="1200" smtClean="0">
                <a:latin typeface="Times New Roman" panose="02020603050405020304" pitchFamily="18" charset="0"/>
              </a:rPr>
              <a:pPr eaLnBrk="1" hangingPunct="1">
                <a:spcBef>
                  <a:spcPct val="0"/>
                </a:spcBef>
              </a:pPr>
              <a:t>14</a:t>
            </a:fld>
            <a:endParaRPr lang="en-US" altLang="en-US" sz="1200" dirty="0">
              <a:latin typeface="Times New Roman" panose="02020603050405020304" pitchFamily="18" charset="0"/>
            </a:endParaRPr>
          </a:p>
        </p:txBody>
      </p:sp>
      <p:sp>
        <p:nvSpPr>
          <p:cNvPr id="221187" name="Rectangle 2">
            <a:extLst>
              <a:ext uri="{FF2B5EF4-FFF2-40B4-BE49-F238E27FC236}">
                <a16:creationId xmlns:a16="http://schemas.microsoft.com/office/drawing/2014/main" id="{F27E7D34-03E0-41D1-9834-A3EC45545FA1}"/>
              </a:ext>
            </a:extLst>
          </p:cNvPr>
          <p:cNvSpPr>
            <a:spLocks noGrp="1" noRot="1" noChangeAspect="1" noChangeArrowheads="1" noTextEdit="1"/>
          </p:cNvSpPr>
          <p:nvPr>
            <p:ph type="sldImg"/>
          </p:nvPr>
        </p:nvSpPr>
        <p:spPr>
          <a:ln/>
        </p:spPr>
      </p:sp>
      <p:sp>
        <p:nvSpPr>
          <p:cNvPr id="221188" name="Rectangle 3">
            <a:extLst>
              <a:ext uri="{FF2B5EF4-FFF2-40B4-BE49-F238E27FC236}">
                <a16:creationId xmlns:a16="http://schemas.microsoft.com/office/drawing/2014/main" id="{08AF71ED-9171-4170-A7C1-13E6F928933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 typeface="Times" panose="02020603050405020304" pitchFamily="18" charset="0"/>
              <a:buNone/>
            </a:pPr>
            <a:r>
              <a:rPr lang="en-US" altLang="en-US" dirty="0">
                <a:latin typeface="Geneva" charset="0"/>
                <a:ea typeface="ＭＳ Ｐゴシック" panose="020B0600070205080204" pitchFamily="34" charset="-128"/>
              </a:rPr>
              <a:t>In the memory span example, we have thousands of randomly-paired scores. Since the scores are paired randomly, there is no relationship between memory span of one member of the pair and the memory span of the other. Therefore the two scores are independent. </a:t>
            </a:r>
          </a:p>
        </p:txBody>
      </p:sp>
    </p:spTree>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a:extLst>
              <a:ext uri="{FF2B5EF4-FFF2-40B4-BE49-F238E27FC236}">
                <a16:creationId xmlns:a16="http://schemas.microsoft.com/office/drawing/2014/main" id="{D2D03423-669B-4327-B553-FCF476AC8CC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6000">
                <a:solidFill>
                  <a:schemeClr val="tx1"/>
                </a:solidFill>
                <a:latin typeface="Times" panose="02020603050405020304" pitchFamily="18" charset="0"/>
                <a:ea typeface="ＭＳ Ｐゴシック" panose="020B0600070205080204" pitchFamily="34" charset="-128"/>
              </a:defRPr>
            </a:lvl1pPr>
            <a:lvl2pPr marL="37931725" indent="-37474525">
              <a:defRPr sz="6000">
                <a:solidFill>
                  <a:schemeClr val="tx1"/>
                </a:solidFill>
                <a:latin typeface="Times" panose="02020603050405020304" pitchFamily="18" charset="0"/>
                <a:ea typeface="ＭＳ Ｐゴシック" panose="020B0600070205080204" pitchFamily="34" charset="-128"/>
              </a:defRPr>
            </a:lvl2pPr>
            <a:lvl3pPr>
              <a:defRPr sz="6000">
                <a:solidFill>
                  <a:schemeClr val="tx1"/>
                </a:solidFill>
                <a:latin typeface="Times" panose="02020603050405020304" pitchFamily="18" charset="0"/>
                <a:ea typeface="ＭＳ Ｐゴシック" panose="020B0600070205080204" pitchFamily="34" charset="-128"/>
              </a:defRPr>
            </a:lvl3pPr>
            <a:lvl4pPr>
              <a:defRPr sz="6000">
                <a:solidFill>
                  <a:schemeClr val="tx1"/>
                </a:solidFill>
                <a:latin typeface="Times" panose="02020603050405020304" pitchFamily="18" charset="0"/>
                <a:ea typeface="ＭＳ Ｐゴシック" panose="020B0600070205080204" pitchFamily="34" charset="-128"/>
              </a:defRPr>
            </a:lvl4pPr>
            <a:lvl5pPr>
              <a:defRPr sz="60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9pPr>
          </a:lstStyle>
          <a:p>
            <a:fld id="{F57A0C95-886F-42D5-926B-49EFC7122B5A}" type="slidenum">
              <a:rPr lang="en-US" altLang="en-US" sz="1200">
                <a:latin typeface="Arial" panose="020B0604020202020204" pitchFamily="34" charset="0"/>
              </a:rPr>
              <a:pPr/>
              <a:t>122</a:t>
            </a:fld>
            <a:endParaRPr lang="en-US" altLang="en-US" sz="1200">
              <a:latin typeface="Arial" panose="020B0604020202020204" pitchFamily="34" charset="0"/>
            </a:endParaRPr>
          </a:p>
        </p:txBody>
      </p:sp>
      <p:sp>
        <p:nvSpPr>
          <p:cNvPr id="31747" name="Rectangle 1026">
            <a:extLst>
              <a:ext uri="{FF2B5EF4-FFF2-40B4-BE49-F238E27FC236}">
                <a16:creationId xmlns:a16="http://schemas.microsoft.com/office/drawing/2014/main" id="{24BDEB14-CADB-4203-9CED-DDDA1B56BA62}"/>
              </a:ext>
            </a:extLst>
          </p:cNvPr>
          <p:cNvSpPr>
            <a:spLocks noGrp="1" noRot="1" noChangeAspect="1" noChangeArrowheads="1" noTextEdit="1"/>
          </p:cNvSpPr>
          <p:nvPr>
            <p:ph type="sldImg"/>
          </p:nvPr>
        </p:nvSpPr>
        <p:spPr>
          <a:ln/>
        </p:spPr>
      </p:sp>
      <p:sp>
        <p:nvSpPr>
          <p:cNvPr id="31748" name="Rectangle 1027">
            <a:extLst>
              <a:ext uri="{FF2B5EF4-FFF2-40B4-BE49-F238E27FC236}">
                <a16:creationId xmlns:a16="http://schemas.microsoft.com/office/drawing/2014/main" id="{58377F73-2079-4B02-AAFA-A2CE90DF43B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ea typeface="ＭＳ Ｐゴシック" panose="020B0600070205080204" pitchFamily="34" charset="-128"/>
              </a:rPr>
              <a:t>All three distributions are symmetric with relatively more values at the center of the distribution and relatively few in the tails.</a:t>
            </a:r>
          </a:p>
        </p:txBody>
      </p:sp>
    </p:spTree>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a:extLst>
              <a:ext uri="{FF2B5EF4-FFF2-40B4-BE49-F238E27FC236}">
                <a16:creationId xmlns:a16="http://schemas.microsoft.com/office/drawing/2014/main" id="{FBB0F06B-CDAE-4428-9E1A-1C66D99FDBD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6000">
                <a:solidFill>
                  <a:schemeClr val="tx1"/>
                </a:solidFill>
                <a:latin typeface="Times" panose="02020603050405020304" pitchFamily="18" charset="0"/>
                <a:ea typeface="ＭＳ Ｐゴシック" panose="020B0600070205080204" pitchFamily="34" charset="-128"/>
              </a:defRPr>
            </a:lvl1pPr>
            <a:lvl2pPr marL="37931725" indent="-37474525">
              <a:defRPr sz="6000">
                <a:solidFill>
                  <a:schemeClr val="tx1"/>
                </a:solidFill>
                <a:latin typeface="Times" panose="02020603050405020304" pitchFamily="18" charset="0"/>
                <a:ea typeface="ＭＳ Ｐゴシック" panose="020B0600070205080204" pitchFamily="34" charset="-128"/>
              </a:defRPr>
            </a:lvl2pPr>
            <a:lvl3pPr>
              <a:defRPr sz="6000">
                <a:solidFill>
                  <a:schemeClr val="tx1"/>
                </a:solidFill>
                <a:latin typeface="Times" panose="02020603050405020304" pitchFamily="18" charset="0"/>
                <a:ea typeface="ＭＳ Ｐゴシック" panose="020B0600070205080204" pitchFamily="34" charset="-128"/>
              </a:defRPr>
            </a:lvl3pPr>
            <a:lvl4pPr>
              <a:defRPr sz="6000">
                <a:solidFill>
                  <a:schemeClr val="tx1"/>
                </a:solidFill>
                <a:latin typeface="Times" panose="02020603050405020304" pitchFamily="18" charset="0"/>
                <a:ea typeface="ＭＳ Ｐゴシック" panose="020B0600070205080204" pitchFamily="34" charset="-128"/>
              </a:defRPr>
            </a:lvl4pPr>
            <a:lvl5pPr>
              <a:defRPr sz="60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9pPr>
          </a:lstStyle>
          <a:p>
            <a:fld id="{3B39A764-A9B5-4FB0-877E-787090E19017}" type="slidenum">
              <a:rPr lang="en-US" altLang="en-US" sz="1200">
                <a:latin typeface="Arial" panose="020B0604020202020204" pitchFamily="34" charset="0"/>
              </a:rPr>
              <a:pPr/>
              <a:t>123</a:t>
            </a:fld>
            <a:endParaRPr lang="en-US" altLang="en-US" sz="1200">
              <a:latin typeface="Arial" panose="020B0604020202020204" pitchFamily="34" charset="0"/>
            </a:endParaRPr>
          </a:p>
        </p:txBody>
      </p:sp>
      <p:sp>
        <p:nvSpPr>
          <p:cNvPr id="35843" name="Rectangle 2">
            <a:extLst>
              <a:ext uri="{FF2B5EF4-FFF2-40B4-BE49-F238E27FC236}">
                <a16:creationId xmlns:a16="http://schemas.microsoft.com/office/drawing/2014/main" id="{10591788-718A-40C8-BD25-08C5C21A6B91}"/>
              </a:ext>
            </a:extLst>
          </p:cNvPr>
          <p:cNvSpPr>
            <a:spLocks noGrp="1" noRot="1" noChangeAspect="1" noChangeArrowheads="1" noTextEdit="1"/>
          </p:cNvSpPr>
          <p:nvPr>
            <p:ph type="sldImg"/>
          </p:nvPr>
        </p:nvSpPr>
        <p:spPr>
          <a:ln/>
        </p:spPr>
      </p:sp>
      <p:sp>
        <p:nvSpPr>
          <p:cNvPr id="35844" name="Rectangle 3">
            <a:extLst>
              <a:ext uri="{FF2B5EF4-FFF2-40B4-BE49-F238E27FC236}">
                <a16:creationId xmlns:a16="http://schemas.microsoft.com/office/drawing/2014/main" id="{2732AB65-19D5-4937-BF67-9ADDFF7CD9D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ea typeface="ＭＳ Ｐゴシック" panose="020B0600070205080204" pitchFamily="34" charset="-128"/>
              </a:rPr>
              <a:t>The parameters </a:t>
            </a:r>
            <a:r>
              <a:rPr lang="el-GR" altLang="en-US">
                <a:latin typeface="Arial" panose="020B0604020202020204" pitchFamily="34" charset="0"/>
                <a:ea typeface="ＭＳ Ｐゴシック" panose="020B0600070205080204" pitchFamily="34" charset="-128"/>
                <a:cs typeface="Arial" panose="020B0604020202020204" pitchFamily="34" charset="0"/>
              </a:rPr>
              <a:t>μ</a:t>
            </a:r>
            <a:r>
              <a:rPr lang="en-US" altLang="en-US">
                <a:latin typeface="Arial" panose="020B0604020202020204" pitchFamily="34" charset="0"/>
                <a:ea typeface="ＭＳ Ｐゴシック" panose="020B0600070205080204" pitchFamily="34" charset="-128"/>
              </a:rPr>
              <a:t> and </a:t>
            </a:r>
            <a:r>
              <a:rPr lang="el-GR" altLang="en-US">
                <a:latin typeface="Arial" panose="020B0604020202020204" pitchFamily="34" charset="0"/>
                <a:ea typeface="ＭＳ Ｐゴシック" panose="020B0600070205080204" pitchFamily="34" charset="-128"/>
                <a:cs typeface="Arial" panose="020B0604020202020204" pitchFamily="34" charset="0"/>
              </a:rPr>
              <a:t>σ</a:t>
            </a:r>
            <a:r>
              <a:rPr lang="en-US" altLang="en-US">
                <a:latin typeface="Arial" panose="020B0604020202020204" pitchFamily="34" charset="0"/>
                <a:ea typeface="ＭＳ Ｐゴシック" panose="020B0600070205080204" pitchFamily="34" charset="-128"/>
                <a:cs typeface="Arial" panose="020B0604020202020204" pitchFamily="34" charset="0"/>
              </a:rPr>
              <a:t> are the mean and standard deviation respectively and define the normal distribution.  The symbol </a:t>
            </a:r>
            <a:r>
              <a:rPr lang="en-US" altLang="en-US" i="1">
                <a:latin typeface="Arial" panose="020B0604020202020204" pitchFamily="34" charset="0"/>
                <a:ea typeface="ＭＳ Ｐゴシック" panose="020B0600070205080204" pitchFamily="34" charset="-128"/>
                <a:cs typeface="Arial" panose="020B0604020202020204" pitchFamily="34" charset="0"/>
              </a:rPr>
              <a:t>e</a:t>
            </a:r>
            <a:r>
              <a:rPr lang="en-US" altLang="en-US">
                <a:latin typeface="Arial" panose="020B0604020202020204" pitchFamily="34" charset="0"/>
                <a:ea typeface="ＭＳ Ｐゴシック" panose="020B0600070205080204" pitchFamily="34" charset="-128"/>
                <a:cs typeface="Arial" panose="020B0604020202020204" pitchFamily="34" charset="0"/>
              </a:rPr>
              <a:t>  is the base of the natural logarithm and pi is a constant.  </a:t>
            </a:r>
            <a:endParaRPr lang="el-GR" altLang="en-US">
              <a:latin typeface="Arial" panose="020B0604020202020204" pitchFamily="34" charset="0"/>
              <a:ea typeface="ＭＳ Ｐゴシック" panose="020B0600070205080204" pitchFamily="34" charset="-128"/>
              <a:cs typeface="Arial" panose="020B0604020202020204" pitchFamily="34" charset="0"/>
            </a:endParaRPr>
          </a:p>
        </p:txBody>
      </p:sp>
    </p:spTree>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E05FB25-88E8-8645-9490-2A35E8140E23}" type="slidenum">
              <a:rPr lang="en-US" smtClean="0"/>
              <a:pPr/>
              <a:t>124</a:t>
            </a:fld>
            <a:endParaRPr lang="en-US" dirty="0"/>
          </a:p>
        </p:txBody>
      </p:sp>
    </p:spTree>
    <p:extLst>
      <p:ext uri="{BB962C8B-B14F-4D97-AF65-F5344CB8AC3E}">
        <p14:creationId xmlns:p14="http://schemas.microsoft.com/office/powerpoint/2010/main" val="3443125696"/>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a:extLst>
              <a:ext uri="{FF2B5EF4-FFF2-40B4-BE49-F238E27FC236}">
                <a16:creationId xmlns:a16="http://schemas.microsoft.com/office/drawing/2014/main" id="{D7B85D83-A008-4D80-9441-550EE12E03B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60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6000">
                <a:solidFill>
                  <a:schemeClr val="tx1"/>
                </a:solidFill>
                <a:latin typeface="Times New Roman" panose="02020603050405020304" pitchFamily="18" charset="0"/>
                <a:ea typeface="ＭＳ Ｐゴシック" panose="020B0600070205080204" pitchFamily="34" charset="-128"/>
              </a:defRPr>
            </a:lvl2pPr>
            <a:lvl3pPr eaLnBrk="0" hangingPunct="0">
              <a:defRPr sz="6000">
                <a:solidFill>
                  <a:schemeClr val="tx1"/>
                </a:solidFill>
                <a:latin typeface="Times New Roman" panose="02020603050405020304" pitchFamily="18" charset="0"/>
                <a:ea typeface="ＭＳ Ｐゴシック" panose="020B0600070205080204" pitchFamily="34" charset="-128"/>
              </a:defRPr>
            </a:lvl3pPr>
            <a:lvl4pPr eaLnBrk="0" hangingPunct="0">
              <a:defRPr sz="6000">
                <a:solidFill>
                  <a:schemeClr val="tx1"/>
                </a:solidFill>
                <a:latin typeface="Times New Roman" panose="02020603050405020304" pitchFamily="18" charset="0"/>
                <a:ea typeface="ＭＳ Ｐゴシック" panose="020B0600070205080204" pitchFamily="34" charset="-128"/>
              </a:defRPr>
            </a:lvl4pPr>
            <a:lvl5pPr eaLnBrk="0" hangingPunct="0">
              <a:defRPr sz="60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60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60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60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6000">
                <a:solidFill>
                  <a:schemeClr val="tx1"/>
                </a:solidFill>
                <a:latin typeface="Times New Roman" panose="02020603050405020304" pitchFamily="18" charset="0"/>
                <a:ea typeface="ＭＳ Ｐゴシック" panose="020B0600070205080204" pitchFamily="34" charset="-128"/>
              </a:defRPr>
            </a:lvl9pPr>
          </a:lstStyle>
          <a:p>
            <a:pPr eaLnBrk="1" hangingPunct="1"/>
            <a:fld id="{2BC54306-13A8-43BF-8D38-6C5190A19D00}" type="slidenum">
              <a:rPr lang="en-US" altLang="en-US" sz="1200"/>
              <a:pPr eaLnBrk="1" hangingPunct="1"/>
              <a:t>125</a:t>
            </a:fld>
            <a:endParaRPr lang="en-US" altLang="en-US" sz="1200"/>
          </a:p>
        </p:txBody>
      </p:sp>
      <p:sp>
        <p:nvSpPr>
          <p:cNvPr id="15363" name="Rectangle 2">
            <a:extLst>
              <a:ext uri="{FF2B5EF4-FFF2-40B4-BE49-F238E27FC236}">
                <a16:creationId xmlns:a16="http://schemas.microsoft.com/office/drawing/2014/main" id="{EE4E67C0-0CF4-4401-8EC0-6A9F7AA66A03}"/>
              </a:ext>
            </a:extLst>
          </p:cNvPr>
          <p:cNvSpPr>
            <a:spLocks noGrp="1" noRot="1" noChangeAspect="1" noChangeArrowheads="1" noTextEdit="1"/>
          </p:cNvSpPr>
          <p:nvPr>
            <p:ph type="sldImg"/>
          </p:nvPr>
        </p:nvSpPr>
        <p:spPr>
          <a:ln/>
        </p:spPr>
      </p:sp>
      <p:sp>
        <p:nvSpPr>
          <p:cNvPr id="15364" name="Rectangle 3">
            <a:extLst>
              <a:ext uri="{FF2B5EF4-FFF2-40B4-BE49-F238E27FC236}">
                <a16:creationId xmlns:a16="http://schemas.microsoft.com/office/drawing/2014/main" id="{611BCDE4-A35A-4F16-8E22-E3D85162357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Geneva" charset="0"/>
                <a:ea typeface="ＭＳ Ｐゴシック" panose="020B0600070205080204" pitchFamily="34" charset="-128"/>
              </a:rPr>
              <a:t>In the chapter on probability, we saw that the binomial distribution could be used to solve problems such as "If a fair coin is flipped 100 times, what is the probability of getting 60 or more heads?"</a:t>
            </a:r>
          </a:p>
        </p:txBody>
      </p:sp>
    </p:spTree>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a:extLst>
              <a:ext uri="{FF2B5EF4-FFF2-40B4-BE49-F238E27FC236}">
                <a16:creationId xmlns:a16="http://schemas.microsoft.com/office/drawing/2014/main" id="{1282183D-E0FF-47F7-A6D4-9910726A603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60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6000">
                <a:solidFill>
                  <a:schemeClr val="tx1"/>
                </a:solidFill>
                <a:latin typeface="Times New Roman" panose="02020603050405020304" pitchFamily="18" charset="0"/>
                <a:ea typeface="ＭＳ Ｐゴシック" panose="020B0600070205080204" pitchFamily="34" charset="-128"/>
              </a:defRPr>
            </a:lvl2pPr>
            <a:lvl3pPr eaLnBrk="0" hangingPunct="0">
              <a:defRPr sz="6000">
                <a:solidFill>
                  <a:schemeClr val="tx1"/>
                </a:solidFill>
                <a:latin typeface="Times New Roman" panose="02020603050405020304" pitchFamily="18" charset="0"/>
                <a:ea typeface="ＭＳ Ｐゴシック" panose="020B0600070205080204" pitchFamily="34" charset="-128"/>
              </a:defRPr>
            </a:lvl3pPr>
            <a:lvl4pPr eaLnBrk="0" hangingPunct="0">
              <a:defRPr sz="6000">
                <a:solidFill>
                  <a:schemeClr val="tx1"/>
                </a:solidFill>
                <a:latin typeface="Times New Roman" panose="02020603050405020304" pitchFamily="18" charset="0"/>
                <a:ea typeface="ＭＳ Ｐゴシック" panose="020B0600070205080204" pitchFamily="34" charset="-128"/>
              </a:defRPr>
            </a:lvl4pPr>
            <a:lvl5pPr eaLnBrk="0" hangingPunct="0">
              <a:defRPr sz="60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60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60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60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6000">
                <a:solidFill>
                  <a:schemeClr val="tx1"/>
                </a:solidFill>
                <a:latin typeface="Times New Roman" panose="02020603050405020304" pitchFamily="18" charset="0"/>
                <a:ea typeface="ＭＳ Ｐゴシック" panose="020B0600070205080204" pitchFamily="34" charset="-128"/>
              </a:defRPr>
            </a:lvl9pPr>
          </a:lstStyle>
          <a:p>
            <a:pPr eaLnBrk="1" hangingPunct="1"/>
            <a:fld id="{5D056C81-320A-45E6-9A8E-455EE9C97114}" type="slidenum">
              <a:rPr lang="en-US" altLang="en-US" sz="1200"/>
              <a:pPr eaLnBrk="1" hangingPunct="1"/>
              <a:t>126</a:t>
            </a:fld>
            <a:endParaRPr lang="en-US" altLang="en-US" sz="1200"/>
          </a:p>
        </p:txBody>
      </p:sp>
      <p:sp>
        <p:nvSpPr>
          <p:cNvPr id="17411" name="Rectangle 2">
            <a:extLst>
              <a:ext uri="{FF2B5EF4-FFF2-40B4-BE49-F238E27FC236}">
                <a16:creationId xmlns:a16="http://schemas.microsoft.com/office/drawing/2014/main" id="{80E7D4D5-6D1D-42E5-A53A-3A25383262FD}"/>
              </a:ext>
            </a:extLst>
          </p:cNvPr>
          <p:cNvSpPr>
            <a:spLocks noGrp="1" noRot="1" noChangeAspect="1" noChangeArrowheads="1" noTextEdit="1"/>
          </p:cNvSpPr>
          <p:nvPr>
            <p:ph type="sldImg"/>
          </p:nvPr>
        </p:nvSpPr>
        <p:spPr>
          <a:ln/>
        </p:spPr>
      </p:sp>
      <p:sp>
        <p:nvSpPr>
          <p:cNvPr id="17412" name="Rectangle 3">
            <a:extLst>
              <a:ext uri="{FF2B5EF4-FFF2-40B4-BE49-F238E27FC236}">
                <a16:creationId xmlns:a16="http://schemas.microsoft.com/office/drawing/2014/main" id="{6B164E94-CAFD-4B56-AA87-409F90FF182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Geneva" charset="0"/>
                <a:ea typeface="ＭＳ Ｐゴシック" panose="020B0600070205080204" pitchFamily="34" charset="-128"/>
              </a:rPr>
              <a:t>The formula presented here is the one you would use to determine the probability of obtaining exactly x heads out of N flips, where x is the number of heads, N is the number of flips, and pi is the probability of a head. In our problem, x is 60, N equals 100 and pi equals 0.5. Therefore, to find the probability of 60 or more heads, you compute the probability of 60 heads, then the probability of 61 heads, 62 heads, etc, and add up all these probabilities. </a:t>
            </a:r>
          </a:p>
        </p:txBody>
      </p:sp>
    </p:spTree>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a:extLst>
              <a:ext uri="{FF2B5EF4-FFF2-40B4-BE49-F238E27FC236}">
                <a16:creationId xmlns:a16="http://schemas.microsoft.com/office/drawing/2014/main" id="{17CF40B7-E307-41FB-B638-16F0BB89031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60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6000">
                <a:solidFill>
                  <a:schemeClr val="tx1"/>
                </a:solidFill>
                <a:latin typeface="Times New Roman" panose="02020603050405020304" pitchFamily="18" charset="0"/>
                <a:ea typeface="ＭＳ Ｐゴシック" panose="020B0600070205080204" pitchFamily="34" charset="-128"/>
              </a:defRPr>
            </a:lvl2pPr>
            <a:lvl3pPr eaLnBrk="0" hangingPunct="0">
              <a:defRPr sz="6000">
                <a:solidFill>
                  <a:schemeClr val="tx1"/>
                </a:solidFill>
                <a:latin typeface="Times New Roman" panose="02020603050405020304" pitchFamily="18" charset="0"/>
                <a:ea typeface="ＭＳ Ｐゴシック" panose="020B0600070205080204" pitchFamily="34" charset="-128"/>
              </a:defRPr>
            </a:lvl3pPr>
            <a:lvl4pPr eaLnBrk="0" hangingPunct="0">
              <a:defRPr sz="6000">
                <a:solidFill>
                  <a:schemeClr val="tx1"/>
                </a:solidFill>
                <a:latin typeface="Times New Roman" panose="02020603050405020304" pitchFamily="18" charset="0"/>
                <a:ea typeface="ＭＳ Ｐゴシック" panose="020B0600070205080204" pitchFamily="34" charset="-128"/>
              </a:defRPr>
            </a:lvl4pPr>
            <a:lvl5pPr eaLnBrk="0" hangingPunct="0">
              <a:defRPr sz="60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60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60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60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6000">
                <a:solidFill>
                  <a:schemeClr val="tx1"/>
                </a:solidFill>
                <a:latin typeface="Times New Roman" panose="02020603050405020304" pitchFamily="18" charset="0"/>
                <a:ea typeface="ＭＳ Ｐゴシック" panose="020B0600070205080204" pitchFamily="34" charset="-128"/>
              </a:defRPr>
            </a:lvl9pPr>
          </a:lstStyle>
          <a:p>
            <a:pPr eaLnBrk="1" hangingPunct="1"/>
            <a:fld id="{AA8858B6-767B-421B-A6AE-6918402460C5}" type="slidenum">
              <a:rPr lang="en-US" altLang="en-US" sz="1200"/>
              <a:pPr eaLnBrk="1" hangingPunct="1"/>
              <a:t>127</a:t>
            </a:fld>
            <a:endParaRPr lang="en-US" altLang="en-US" sz="1200"/>
          </a:p>
        </p:txBody>
      </p:sp>
      <p:sp>
        <p:nvSpPr>
          <p:cNvPr id="19459" name="Rectangle 2">
            <a:extLst>
              <a:ext uri="{FF2B5EF4-FFF2-40B4-BE49-F238E27FC236}">
                <a16:creationId xmlns:a16="http://schemas.microsoft.com/office/drawing/2014/main" id="{325761E6-9AF4-479C-8202-F0A5AC53BD50}"/>
              </a:ext>
            </a:extLst>
          </p:cNvPr>
          <p:cNvSpPr>
            <a:spLocks noGrp="1" noRot="1" noChangeAspect="1" noChangeArrowheads="1" noTextEdit="1"/>
          </p:cNvSpPr>
          <p:nvPr>
            <p:ph type="sldImg"/>
          </p:nvPr>
        </p:nvSpPr>
        <p:spPr>
          <a:solidFill>
            <a:srgbClr val="FFFFFF"/>
          </a:solidFill>
          <a:ln/>
        </p:spPr>
      </p:sp>
      <p:sp>
        <p:nvSpPr>
          <p:cNvPr id="19460" name="Rectangle 3">
            <a:extLst>
              <a:ext uri="{FF2B5EF4-FFF2-40B4-BE49-F238E27FC236}">
                <a16:creationId xmlns:a16="http://schemas.microsoft.com/office/drawing/2014/main" id="{3C9429A9-BC99-4690-84B2-B36F042F722A}"/>
              </a:ext>
            </a:extLst>
          </p:cNvPr>
          <p:cNvSpPr>
            <a:spLocks noGrp="1" noChangeArrowheads="1"/>
          </p:cNvSpPr>
          <p:nvPr>
            <p:ph type="body" idx="1"/>
          </p:nvPr>
        </p:nvSpPr>
        <p:spPr>
          <a:solidFill>
            <a:srgbClr val="FFFFFF"/>
          </a:solidFill>
          <a:ln>
            <a:solidFill>
              <a:srgbClr val="000000"/>
            </a:solidFill>
          </a:ln>
        </p:spPr>
        <p:txBody>
          <a:bodyPr/>
          <a:lstStyle/>
          <a:p>
            <a:pPr eaLnBrk="1" hangingPunct="1"/>
            <a:r>
              <a:rPr lang="en-US" altLang="en-US">
                <a:latin typeface="Geneva" charset="0"/>
                <a:ea typeface="ＭＳ Ｐゴシック" panose="020B0600070205080204" pitchFamily="34" charset="-128"/>
              </a:rPr>
              <a:t>Imagine long it must have taken to compute binomial probabilities before the advent of calculators and computers.</a:t>
            </a:r>
          </a:p>
        </p:txBody>
      </p:sp>
    </p:spTree>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a:extLst>
              <a:ext uri="{FF2B5EF4-FFF2-40B4-BE49-F238E27FC236}">
                <a16:creationId xmlns:a16="http://schemas.microsoft.com/office/drawing/2014/main" id="{DCD13A6C-78AD-4EC2-9FAB-BEE6DA4ABC3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60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6000">
                <a:solidFill>
                  <a:schemeClr val="tx1"/>
                </a:solidFill>
                <a:latin typeface="Times New Roman" panose="02020603050405020304" pitchFamily="18" charset="0"/>
                <a:ea typeface="ＭＳ Ｐゴシック" panose="020B0600070205080204" pitchFamily="34" charset="-128"/>
              </a:defRPr>
            </a:lvl2pPr>
            <a:lvl3pPr eaLnBrk="0" hangingPunct="0">
              <a:defRPr sz="6000">
                <a:solidFill>
                  <a:schemeClr val="tx1"/>
                </a:solidFill>
                <a:latin typeface="Times New Roman" panose="02020603050405020304" pitchFamily="18" charset="0"/>
                <a:ea typeface="ＭＳ Ｐゴシック" panose="020B0600070205080204" pitchFamily="34" charset="-128"/>
              </a:defRPr>
            </a:lvl3pPr>
            <a:lvl4pPr eaLnBrk="0" hangingPunct="0">
              <a:defRPr sz="6000">
                <a:solidFill>
                  <a:schemeClr val="tx1"/>
                </a:solidFill>
                <a:latin typeface="Times New Roman" panose="02020603050405020304" pitchFamily="18" charset="0"/>
                <a:ea typeface="ＭＳ Ｐゴシック" panose="020B0600070205080204" pitchFamily="34" charset="-128"/>
              </a:defRPr>
            </a:lvl4pPr>
            <a:lvl5pPr eaLnBrk="0" hangingPunct="0">
              <a:defRPr sz="60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60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60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60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6000">
                <a:solidFill>
                  <a:schemeClr val="tx1"/>
                </a:solidFill>
                <a:latin typeface="Times New Roman" panose="02020603050405020304" pitchFamily="18" charset="0"/>
                <a:ea typeface="ＭＳ Ｐゴシック" panose="020B0600070205080204" pitchFamily="34" charset="-128"/>
              </a:defRPr>
            </a:lvl9pPr>
          </a:lstStyle>
          <a:p>
            <a:pPr eaLnBrk="1" hangingPunct="1"/>
            <a:fld id="{C892C608-78E2-4B4F-9706-1CCD0BC9F191}" type="slidenum">
              <a:rPr lang="en-US" altLang="en-US" sz="1200"/>
              <a:pPr eaLnBrk="1" hangingPunct="1"/>
              <a:t>128</a:t>
            </a:fld>
            <a:endParaRPr lang="en-US" altLang="en-US" sz="1200"/>
          </a:p>
        </p:txBody>
      </p:sp>
      <p:sp>
        <p:nvSpPr>
          <p:cNvPr id="21507" name="Rectangle 2">
            <a:extLst>
              <a:ext uri="{FF2B5EF4-FFF2-40B4-BE49-F238E27FC236}">
                <a16:creationId xmlns:a16="http://schemas.microsoft.com/office/drawing/2014/main" id="{C011CD5B-823D-4522-B9D2-549100513E10}"/>
              </a:ext>
            </a:extLst>
          </p:cNvPr>
          <p:cNvSpPr>
            <a:spLocks noGrp="1" noRot="1" noChangeAspect="1" noChangeArrowheads="1" noTextEdit="1"/>
          </p:cNvSpPr>
          <p:nvPr>
            <p:ph type="sldImg"/>
          </p:nvPr>
        </p:nvSpPr>
        <p:spPr>
          <a:solidFill>
            <a:srgbClr val="FFFFFF"/>
          </a:solidFill>
          <a:ln/>
        </p:spPr>
      </p:sp>
      <p:sp>
        <p:nvSpPr>
          <p:cNvPr id="21508" name="Rectangle 3">
            <a:extLst>
              <a:ext uri="{FF2B5EF4-FFF2-40B4-BE49-F238E27FC236}">
                <a16:creationId xmlns:a16="http://schemas.microsoft.com/office/drawing/2014/main" id="{E8710F9F-0AD8-422C-B647-E6F364FD5597}"/>
              </a:ext>
            </a:extLst>
          </p:cNvPr>
          <p:cNvSpPr>
            <a:spLocks noGrp="1" noChangeArrowheads="1"/>
          </p:cNvSpPr>
          <p:nvPr>
            <p:ph type="body" idx="1"/>
          </p:nvPr>
        </p:nvSpPr>
        <p:spPr>
          <a:solidFill>
            <a:srgbClr val="FFFFFF"/>
          </a:solidFill>
          <a:ln>
            <a:solidFill>
              <a:srgbClr val="000000"/>
            </a:solidFill>
          </a:ln>
        </p:spPr>
        <p:txBody>
          <a:bodyPr/>
          <a:lstStyle/>
          <a:p>
            <a:pPr eaLnBrk="1" hangingPunct="1"/>
            <a:r>
              <a:rPr lang="en-US" altLang="en-US" dirty="0">
                <a:latin typeface="Geneva" charset="0"/>
                <a:ea typeface="ＭＳ Ｐゴシック" panose="020B0600070205080204" pitchFamily="34" charset="-128"/>
              </a:rPr>
              <a:t>Abraham de </a:t>
            </a:r>
            <a:r>
              <a:rPr lang="en-US" altLang="en-US" dirty="0" err="1">
                <a:latin typeface="Geneva" charset="0"/>
                <a:ea typeface="ＭＳ Ｐゴシック" panose="020B0600070205080204" pitchFamily="34" charset="-128"/>
              </a:rPr>
              <a:t>Moivre</a:t>
            </a:r>
            <a:r>
              <a:rPr lang="en-US" altLang="en-US" dirty="0">
                <a:latin typeface="Geneva" charset="0"/>
                <a:ea typeface="ＭＳ Ｐゴシック" panose="020B0600070205080204" pitchFamily="34" charset="-128"/>
              </a:rPr>
              <a:t>, an 18th century statistician and consultant to gamblers was often called upon to make these lengthy computations. de </a:t>
            </a:r>
            <a:r>
              <a:rPr lang="en-US" altLang="en-US" dirty="0" err="1">
                <a:latin typeface="Geneva" charset="0"/>
                <a:ea typeface="ＭＳ Ｐゴシック" panose="020B0600070205080204" pitchFamily="34" charset="-128"/>
              </a:rPr>
              <a:t>Moivre</a:t>
            </a:r>
            <a:r>
              <a:rPr lang="en-US" altLang="en-US" dirty="0">
                <a:latin typeface="Geneva" charset="0"/>
                <a:ea typeface="ＭＳ Ｐゴシック" panose="020B0600070205080204" pitchFamily="34" charset="-128"/>
              </a:rPr>
              <a:t> noted that when the number of events, or coin flips, increased, the shape of the binomial distribution approached a very smooth curve. </a:t>
            </a:r>
          </a:p>
        </p:txBody>
      </p:sp>
    </p:spTree>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a:extLst>
              <a:ext uri="{FF2B5EF4-FFF2-40B4-BE49-F238E27FC236}">
                <a16:creationId xmlns:a16="http://schemas.microsoft.com/office/drawing/2014/main" id="{571C444F-AA63-44B4-B78C-5B4D3CD1A9A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60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6000">
                <a:solidFill>
                  <a:schemeClr val="tx1"/>
                </a:solidFill>
                <a:latin typeface="Times New Roman" panose="02020603050405020304" pitchFamily="18" charset="0"/>
                <a:ea typeface="ＭＳ Ｐゴシック" panose="020B0600070205080204" pitchFamily="34" charset="-128"/>
              </a:defRPr>
            </a:lvl2pPr>
            <a:lvl3pPr eaLnBrk="0" hangingPunct="0">
              <a:defRPr sz="6000">
                <a:solidFill>
                  <a:schemeClr val="tx1"/>
                </a:solidFill>
                <a:latin typeface="Times New Roman" panose="02020603050405020304" pitchFamily="18" charset="0"/>
                <a:ea typeface="ＭＳ Ｐゴシック" panose="020B0600070205080204" pitchFamily="34" charset="-128"/>
              </a:defRPr>
            </a:lvl3pPr>
            <a:lvl4pPr eaLnBrk="0" hangingPunct="0">
              <a:defRPr sz="6000">
                <a:solidFill>
                  <a:schemeClr val="tx1"/>
                </a:solidFill>
                <a:latin typeface="Times New Roman" panose="02020603050405020304" pitchFamily="18" charset="0"/>
                <a:ea typeface="ＭＳ Ｐゴシック" panose="020B0600070205080204" pitchFamily="34" charset="-128"/>
              </a:defRPr>
            </a:lvl4pPr>
            <a:lvl5pPr eaLnBrk="0" hangingPunct="0">
              <a:defRPr sz="60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60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60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60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6000">
                <a:solidFill>
                  <a:schemeClr val="tx1"/>
                </a:solidFill>
                <a:latin typeface="Times New Roman" panose="02020603050405020304" pitchFamily="18" charset="0"/>
                <a:ea typeface="ＭＳ Ｐゴシック" panose="020B0600070205080204" pitchFamily="34" charset="-128"/>
              </a:defRPr>
            </a:lvl9pPr>
          </a:lstStyle>
          <a:p>
            <a:pPr eaLnBrk="1" hangingPunct="1"/>
            <a:fld id="{1EE4D587-2F93-4620-8821-F48BA981F0F0}" type="slidenum">
              <a:rPr lang="en-US" altLang="en-US" sz="1200"/>
              <a:pPr eaLnBrk="1" hangingPunct="1"/>
              <a:t>129</a:t>
            </a:fld>
            <a:endParaRPr lang="en-US" altLang="en-US" sz="1200"/>
          </a:p>
        </p:txBody>
      </p:sp>
      <p:sp>
        <p:nvSpPr>
          <p:cNvPr id="23555" name="Rectangle 2">
            <a:extLst>
              <a:ext uri="{FF2B5EF4-FFF2-40B4-BE49-F238E27FC236}">
                <a16:creationId xmlns:a16="http://schemas.microsoft.com/office/drawing/2014/main" id="{38992773-5B23-4BF8-9C7E-D0CFF2F1B8B9}"/>
              </a:ext>
            </a:extLst>
          </p:cNvPr>
          <p:cNvSpPr>
            <a:spLocks noGrp="1" noRot="1" noChangeAspect="1" noChangeArrowheads="1" noTextEdit="1"/>
          </p:cNvSpPr>
          <p:nvPr>
            <p:ph type="sldImg"/>
          </p:nvPr>
        </p:nvSpPr>
        <p:spPr>
          <a:ln/>
        </p:spPr>
      </p:sp>
      <p:sp>
        <p:nvSpPr>
          <p:cNvPr id="23556" name="Rectangle 3">
            <a:extLst>
              <a:ext uri="{FF2B5EF4-FFF2-40B4-BE49-F238E27FC236}">
                <a16:creationId xmlns:a16="http://schemas.microsoft.com/office/drawing/2014/main" id="{DB9DB20B-9CF9-4195-8DDE-CFE1A5C0726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anose="02020603050405020304" pitchFamily="18" charset="0"/>
                <a:ea typeface="ＭＳ Ｐゴシック" panose="020B0600070205080204" pitchFamily="34" charset="-128"/>
              </a:rPr>
              <a:t>Here is the binomial distribution for 2 events.</a:t>
            </a:r>
          </a:p>
        </p:txBody>
      </p:sp>
    </p:spTree>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a:extLst>
              <a:ext uri="{FF2B5EF4-FFF2-40B4-BE49-F238E27FC236}">
                <a16:creationId xmlns:a16="http://schemas.microsoft.com/office/drawing/2014/main" id="{74BD5450-B66E-4362-9719-8F82C189073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60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6000">
                <a:solidFill>
                  <a:schemeClr val="tx1"/>
                </a:solidFill>
                <a:latin typeface="Times New Roman" panose="02020603050405020304" pitchFamily="18" charset="0"/>
                <a:ea typeface="ＭＳ Ｐゴシック" panose="020B0600070205080204" pitchFamily="34" charset="-128"/>
              </a:defRPr>
            </a:lvl2pPr>
            <a:lvl3pPr eaLnBrk="0" hangingPunct="0">
              <a:defRPr sz="6000">
                <a:solidFill>
                  <a:schemeClr val="tx1"/>
                </a:solidFill>
                <a:latin typeface="Times New Roman" panose="02020603050405020304" pitchFamily="18" charset="0"/>
                <a:ea typeface="ＭＳ Ｐゴシック" panose="020B0600070205080204" pitchFamily="34" charset="-128"/>
              </a:defRPr>
            </a:lvl3pPr>
            <a:lvl4pPr eaLnBrk="0" hangingPunct="0">
              <a:defRPr sz="6000">
                <a:solidFill>
                  <a:schemeClr val="tx1"/>
                </a:solidFill>
                <a:latin typeface="Times New Roman" panose="02020603050405020304" pitchFamily="18" charset="0"/>
                <a:ea typeface="ＭＳ Ｐゴシック" panose="020B0600070205080204" pitchFamily="34" charset="-128"/>
              </a:defRPr>
            </a:lvl4pPr>
            <a:lvl5pPr eaLnBrk="0" hangingPunct="0">
              <a:defRPr sz="60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60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60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60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6000">
                <a:solidFill>
                  <a:schemeClr val="tx1"/>
                </a:solidFill>
                <a:latin typeface="Times New Roman" panose="02020603050405020304" pitchFamily="18" charset="0"/>
                <a:ea typeface="ＭＳ Ｐゴシック" panose="020B0600070205080204" pitchFamily="34" charset="-128"/>
              </a:defRPr>
            </a:lvl9pPr>
          </a:lstStyle>
          <a:p>
            <a:pPr eaLnBrk="1" hangingPunct="1"/>
            <a:fld id="{3BA7CDE0-9D7F-4F38-9CB0-67CBACE28CD9}" type="slidenum">
              <a:rPr lang="en-US" altLang="en-US" sz="1200"/>
              <a:pPr eaLnBrk="1" hangingPunct="1"/>
              <a:t>130</a:t>
            </a:fld>
            <a:endParaRPr lang="en-US" altLang="en-US" sz="1200"/>
          </a:p>
        </p:txBody>
      </p:sp>
      <p:sp>
        <p:nvSpPr>
          <p:cNvPr id="25603" name="Rectangle 2">
            <a:extLst>
              <a:ext uri="{FF2B5EF4-FFF2-40B4-BE49-F238E27FC236}">
                <a16:creationId xmlns:a16="http://schemas.microsoft.com/office/drawing/2014/main" id="{8F4CE4DF-D5B0-4B0C-8DC0-4D7F5700F12A}"/>
              </a:ext>
            </a:extLst>
          </p:cNvPr>
          <p:cNvSpPr>
            <a:spLocks noGrp="1" noRot="1" noChangeAspect="1" noChangeArrowheads="1" noTextEdit="1"/>
          </p:cNvSpPr>
          <p:nvPr>
            <p:ph type="sldImg"/>
          </p:nvPr>
        </p:nvSpPr>
        <p:spPr>
          <a:solidFill>
            <a:srgbClr val="FFFFFF"/>
          </a:solidFill>
          <a:ln/>
        </p:spPr>
      </p:sp>
      <p:sp>
        <p:nvSpPr>
          <p:cNvPr id="25604" name="Rectangle 3">
            <a:extLst>
              <a:ext uri="{FF2B5EF4-FFF2-40B4-BE49-F238E27FC236}">
                <a16:creationId xmlns:a16="http://schemas.microsoft.com/office/drawing/2014/main" id="{FEBA2D05-2772-4248-B5C8-56D0A26C1E66}"/>
              </a:ext>
            </a:extLst>
          </p:cNvPr>
          <p:cNvSpPr>
            <a:spLocks noGrp="1" noChangeArrowheads="1"/>
          </p:cNvSpPr>
          <p:nvPr>
            <p:ph type="body" idx="1"/>
          </p:nvPr>
        </p:nvSpPr>
        <p:spPr>
          <a:solidFill>
            <a:srgbClr val="FFFFFF"/>
          </a:solidFill>
          <a:ln>
            <a:solidFill>
              <a:srgbClr val="000000"/>
            </a:solidFill>
          </a:ln>
        </p:spPr>
        <p:txBody>
          <a:bodyPr/>
          <a:lstStyle/>
          <a:p>
            <a:pPr eaLnBrk="1" hangingPunct="1"/>
            <a:r>
              <a:rPr lang="en-US" altLang="en-US">
                <a:latin typeface="Geneva" charset="0"/>
                <a:ea typeface="ＭＳ Ｐゴシック" panose="020B0600070205080204" pitchFamily="34" charset="-128"/>
              </a:rPr>
              <a:t>For four events…</a:t>
            </a:r>
          </a:p>
        </p:txBody>
      </p:sp>
    </p:spTree>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a:extLst>
              <a:ext uri="{FF2B5EF4-FFF2-40B4-BE49-F238E27FC236}">
                <a16:creationId xmlns:a16="http://schemas.microsoft.com/office/drawing/2014/main" id="{556BE6F9-2CC2-4B6A-9877-CDD08D90539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60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6000">
                <a:solidFill>
                  <a:schemeClr val="tx1"/>
                </a:solidFill>
                <a:latin typeface="Times New Roman" panose="02020603050405020304" pitchFamily="18" charset="0"/>
                <a:ea typeface="ＭＳ Ｐゴシック" panose="020B0600070205080204" pitchFamily="34" charset="-128"/>
              </a:defRPr>
            </a:lvl2pPr>
            <a:lvl3pPr eaLnBrk="0" hangingPunct="0">
              <a:defRPr sz="6000">
                <a:solidFill>
                  <a:schemeClr val="tx1"/>
                </a:solidFill>
                <a:latin typeface="Times New Roman" panose="02020603050405020304" pitchFamily="18" charset="0"/>
                <a:ea typeface="ＭＳ Ｐゴシック" panose="020B0600070205080204" pitchFamily="34" charset="-128"/>
              </a:defRPr>
            </a:lvl3pPr>
            <a:lvl4pPr eaLnBrk="0" hangingPunct="0">
              <a:defRPr sz="6000">
                <a:solidFill>
                  <a:schemeClr val="tx1"/>
                </a:solidFill>
                <a:latin typeface="Times New Roman" panose="02020603050405020304" pitchFamily="18" charset="0"/>
                <a:ea typeface="ＭＳ Ｐゴシック" panose="020B0600070205080204" pitchFamily="34" charset="-128"/>
              </a:defRPr>
            </a:lvl4pPr>
            <a:lvl5pPr eaLnBrk="0" hangingPunct="0">
              <a:defRPr sz="60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60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60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60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6000">
                <a:solidFill>
                  <a:schemeClr val="tx1"/>
                </a:solidFill>
                <a:latin typeface="Times New Roman" panose="02020603050405020304" pitchFamily="18" charset="0"/>
                <a:ea typeface="ＭＳ Ｐゴシック" panose="020B0600070205080204" pitchFamily="34" charset="-128"/>
              </a:defRPr>
            </a:lvl9pPr>
          </a:lstStyle>
          <a:p>
            <a:pPr eaLnBrk="1" hangingPunct="1"/>
            <a:fld id="{DB3E5918-A171-42A0-ADB6-28558F810839}" type="slidenum">
              <a:rPr lang="en-US" altLang="en-US" sz="1200"/>
              <a:pPr eaLnBrk="1" hangingPunct="1"/>
              <a:t>131</a:t>
            </a:fld>
            <a:endParaRPr lang="en-US" altLang="en-US" sz="1200"/>
          </a:p>
        </p:txBody>
      </p:sp>
      <p:sp>
        <p:nvSpPr>
          <p:cNvPr id="27651" name="Rectangle 2">
            <a:extLst>
              <a:ext uri="{FF2B5EF4-FFF2-40B4-BE49-F238E27FC236}">
                <a16:creationId xmlns:a16="http://schemas.microsoft.com/office/drawing/2014/main" id="{25DF5AAC-A0BC-4381-92B9-47BE41046F80}"/>
              </a:ext>
            </a:extLst>
          </p:cNvPr>
          <p:cNvSpPr>
            <a:spLocks noGrp="1" noRot="1" noChangeAspect="1" noChangeArrowheads="1" noTextEdit="1"/>
          </p:cNvSpPr>
          <p:nvPr>
            <p:ph type="sldImg"/>
          </p:nvPr>
        </p:nvSpPr>
        <p:spPr>
          <a:solidFill>
            <a:srgbClr val="FFFFFF"/>
          </a:solidFill>
          <a:ln/>
        </p:spPr>
      </p:sp>
      <p:sp>
        <p:nvSpPr>
          <p:cNvPr id="27652" name="Rectangle 3">
            <a:extLst>
              <a:ext uri="{FF2B5EF4-FFF2-40B4-BE49-F238E27FC236}">
                <a16:creationId xmlns:a16="http://schemas.microsoft.com/office/drawing/2014/main" id="{7890C4B2-3DFE-4B83-8848-9C2BAF8465B5}"/>
              </a:ext>
            </a:extLst>
          </p:cNvPr>
          <p:cNvSpPr>
            <a:spLocks noGrp="1" noChangeArrowheads="1"/>
          </p:cNvSpPr>
          <p:nvPr>
            <p:ph type="body" idx="1"/>
          </p:nvPr>
        </p:nvSpPr>
        <p:spPr>
          <a:solidFill>
            <a:srgbClr val="FFFFFF"/>
          </a:solidFill>
          <a:ln>
            <a:solidFill>
              <a:srgbClr val="000000"/>
            </a:solidFill>
          </a:ln>
        </p:spPr>
        <p:txBody>
          <a:bodyPr/>
          <a:lstStyle/>
          <a:p>
            <a:pPr eaLnBrk="1" hangingPunct="1"/>
            <a:r>
              <a:rPr lang="en-US" altLang="en-US">
                <a:latin typeface="Geneva" charset="0"/>
                <a:ea typeface="ＭＳ Ｐゴシック" panose="020B0600070205080204" pitchFamily="34" charset="-128"/>
              </a:rPr>
              <a:t>And for twelve events… Notice how the distribution begins to form a smooth curve as the number of events increases.</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7">
            <a:extLst>
              <a:ext uri="{FF2B5EF4-FFF2-40B4-BE49-F238E27FC236}">
                <a16:creationId xmlns:a16="http://schemas.microsoft.com/office/drawing/2014/main" id="{B3A82245-B9FD-4BBB-B71E-6574667F743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3000">
                <a:solidFill>
                  <a:schemeClr val="tx1"/>
                </a:solidFill>
                <a:latin typeface="Times" panose="02020603050405020304" pitchFamily="18" charset="0"/>
                <a:ea typeface="ＭＳ Ｐゴシック" panose="020B0600070205080204" pitchFamily="34" charset="-128"/>
              </a:defRPr>
            </a:lvl1pPr>
            <a:lvl2pPr marL="37931725" indent="-37474525">
              <a:spcBef>
                <a:spcPct val="30000"/>
              </a:spcBef>
              <a:defRPr sz="3000">
                <a:solidFill>
                  <a:schemeClr val="tx1"/>
                </a:solidFill>
                <a:latin typeface="Times" panose="02020603050405020304" pitchFamily="18" charset="0"/>
                <a:ea typeface="ＭＳ Ｐゴシック" panose="020B0600070205080204" pitchFamily="34" charset="-128"/>
              </a:defRPr>
            </a:lvl2pPr>
            <a:lvl3pPr marL="1143000" indent="-228600">
              <a:spcBef>
                <a:spcPct val="30000"/>
              </a:spcBef>
              <a:defRPr sz="3000">
                <a:solidFill>
                  <a:schemeClr val="tx1"/>
                </a:solidFill>
                <a:latin typeface="Times" panose="02020603050405020304" pitchFamily="18" charset="0"/>
                <a:ea typeface="ＭＳ Ｐゴシック" panose="020B0600070205080204" pitchFamily="34" charset="-128"/>
              </a:defRPr>
            </a:lvl3pPr>
            <a:lvl4pPr marL="1600200" indent="-228600">
              <a:spcBef>
                <a:spcPct val="30000"/>
              </a:spcBef>
              <a:defRPr sz="3000">
                <a:solidFill>
                  <a:schemeClr val="tx1"/>
                </a:solidFill>
                <a:latin typeface="Times" panose="02020603050405020304" pitchFamily="18" charset="0"/>
                <a:ea typeface="ＭＳ Ｐゴシック" panose="020B0600070205080204" pitchFamily="34" charset="-128"/>
              </a:defRPr>
            </a:lvl4pPr>
            <a:lvl5pPr marL="2057400" indent="-228600">
              <a:spcBef>
                <a:spcPct val="30000"/>
              </a:spcBef>
              <a:defRPr sz="3000">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30000"/>
              </a:spcBef>
              <a:spcAft>
                <a:spcPct val="0"/>
              </a:spcAft>
              <a:defRPr sz="3000">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30000"/>
              </a:spcBef>
              <a:spcAft>
                <a:spcPct val="0"/>
              </a:spcAft>
              <a:defRPr sz="3000">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30000"/>
              </a:spcBef>
              <a:spcAft>
                <a:spcPct val="0"/>
              </a:spcAft>
              <a:defRPr sz="3000">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30000"/>
              </a:spcBef>
              <a:spcAft>
                <a:spcPct val="0"/>
              </a:spcAft>
              <a:defRPr sz="3000">
                <a:solidFill>
                  <a:schemeClr val="tx1"/>
                </a:solidFill>
                <a:latin typeface="Times" panose="02020603050405020304" pitchFamily="18" charset="0"/>
                <a:ea typeface="ＭＳ Ｐゴシック" panose="020B0600070205080204" pitchFamily="34" charset="-128"/>
              </a:defRPr>
            </a:lvl9pPr>
          </a:lstStyle>
          <a:p>
            <a:pPr eaLnBrk="1" hangingPunct="1">
              <a:spcBef>
                <a:spcPct val="0"/>
              </a:spcBef>
            </a:pPr>
            <a:fld id="{A28046B2-713E-4299-882D-13C9D86216FB}" type="slidenum">
              <a:rPr lang="en-US" altLang="en-US" sz="1200" smtClean="0">
                <a:latin typeface="Times New Roman" panose="02020603050405020304" pitchFamily="18" charset="0"/>
              </a:rPr>
              <a:pPr eaLnBrk="1" hangingPunct="1">
                <a:spcBef>
                  <a:spcPct val="0"/>
                </a:spcBef>
              </a:pPr>
              <a:t>15</a:t>
            </a:fld>
            <a:endParaRPr lang="en-US" altLang="en-US" sz="1200" dirty="0">
              <a:latin typeface="Times New Roman" panose="02020603050405020304" pitchFamily="18" charset="0"/>
            </a:endParaRPr>
          </a:p>
        </p:txBody>
      </p:sp>
      <p:sp>
        <p:nvSpPr>
          <p:cNvPr id="223235" name="Rectangle 2">
            <a:extLst>
              <a:ext uri="{FF2B5EF4-FFF2-40B4-BE49-F238E27FC236}">
                <a16:creationId xmlns:a16="http://schemas.microsoft.com/office/drawing/2014/main" id="{B7D74547-2639-4518-B629-F31C9BAD3A5E}"/>
              </a:ext>
            </a:extLst>
          </p:cNvPr>
          <p:cNvSpPr>
            <a:spLocks noGrp="1" noRot="1" noChangeAspect="1" noChangeArrowheads="1" noTextEdit="1"/>
          </p:cNvSpPr>
          <p:nvPr>
            <p:ph type="sldImg"/>
          </p:nvPr>
        </p:nvSpPr>
        <p:spPr>
          <a:ln/>
        </p:spPr>
      </p:sp>
      <p:sp>
        <p:nvSpPr>
          <p:cNvPr id="223236" name="Rectangle 3">
            <a:extLst>
              <a:ext uri="{FF2B5EF4-FFF2-40B4-BE49-F238E27FC236}">
                <a16:creationId xmlns:a16="http://schemas.microsoft.com/office/drawing/2014/main" id="{B2BD7F5E-813F-44BA-BE7E-9ABDF11CFD3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Geneva" charset="0"/>
                <a:ea typeface="ＭＳ Ｐゴシック" panose="020B0600070205080204" pitchFamily="34" charset="-128"/>
              </a:rPr>
              <a:t>Contrast this situation with one in which thousands of people are sampled and two measures, such as verbal and quantitative SAT, are taken from each. In this case, there would be a relationship between the two variables since higher scores on the verbal SAT are associated with higher scores on the quantitative SAT. </a:t>
            </a:r>
          </a:p>
        </p:txBody>
      </p:sp>
    </p:spTree>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a:extLst>
              <a:ext uri="{FF2B5EF4-FFF2-40B4-BE49-F238E27FC236}">
                <a16:creationId xmlns:a16="http://schemas.microsoft.com/office/drawing/2014/main" id="{C10FC2D7-E04D-41A0-94E5-4A2F4796017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60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6000">
                <a:solidFill>
                  <a:schemeClr val="tx1"/>
                </a:solidFill>
                <a:latin typeface="Times New Roman" panose="02020603050405020304" pitchFamily="18" charset="0"/>
                <a:ea typeface="ＭＳ Ｐゴシック" panose="020B0600070205080204" pitchFamily="34" charset="-128"/>
              </a:defRPr>
            </a:lvl2pPr>
            <a:lvl3pPr eaLnBrk="0" hangingPunct="0">
              <a:defRPr sz="6000">
                <a:solidFill>
                  <a:schemeClr val="tx1"/>
                </a:solidFill>
                <a:latin typeface="Times New Roman" panose="02020603050405020304" pitchFamily="18" charset="0"/>
                <a:ea typeface="ＭＳ Ｐゴシック" panose="020B0600070205080204" pitchFamily="34" charset="-128"/>
              </a:defRPr>
            </a:lvl3pPr>
            <a:lvl4pPr eaLnBrk="0" hangingPunct="0">
              <a:defRPr sz="6000">
                <a:solidFill>
                  <a:schemeClr val="tx1"/>
                </a:solidFill>
                <a:latin typeface="Times New Roman" panose="02020603050405020304" pitchFamily="18" charset="0"/>
                <a:ea typeface="ＭＳ Ｐゴシック" panose="020B0600070205080204" pitchFamily="34" charset="-128"/>
              </a:defRPr>
            </a:lvl4pPr>
            <a:lvl5pPr eaLnBrk="0" hangingPunct="0">
              <a:defRPr sz="60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60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60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60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6000">
                <a:solidFill>
                  <a:schemeClr val="tx1"/>
                </a:solidFill>
                <a:latin typeface="Times New Roman" panose="02020603050405020304" pitchFamily="18" charset="0"/>
                <a:ea typeface="ＭＳ Ｐゴシック" panose="020B0600070205080204" pitchFamily="34" charset="-128"/>
              </a:defRPr>
            </a:lvl9pPr>
          </a:lstStyle>
          <a:p>
            <a:pPr eaLnBrk="1" hangingPunct="1"/>
            <a:fld id="{791132CB-1F24-4C4C-A528-FDCFD3AA57D0}" type="slidenum">
              <a:rPr lang="en-US" altLang="en-US" sz="1200"/>
              <a:pPr eaLnBrk="1" hangingPunct="1"/>
              <a:t>132</a:t>
            </a:fld>
            <a:endParaRPr lang="en-US" altLang="en-US" sz="1200"/>
          </a:p>
        </p:txBody>
      </p:sp>
      <p:sp>
        <p:nvSpPr>
          <p:cNvPr id="29699" name="Rectangle 2">
            <a:extLst>
              <a:ext uri="{FF2B5EF4-FFF2-40B4-BE49-F238E27FC236}">
                <a16:creationId xmlns:a16="http://schemas.microsoft.com/office/drawing/2014/main" id="{A27211E0-1A3E-4B1B-BA86-CA7E8F1D3B9F}"/>
              </a:ext>
            </a:extLst>
          </p:cNvPr>
          <p:cNvSpPr>
            <a:spLocks noGrp="1" noRot="1" noChangeAspect="1" noChangeArrowheads="1" noTextEdit="1"/>
          </p:cNvSpPr>
          <p:nvPr>
            <p:ph type="sldImg"/>
          </p:nvPr>
        </p:nvSpPr>
        <p:spPr>
          <a:solidFill>
            <a:srgbClr val="FFFFFF"/>
          </a:solidFill>
          <a:ln/>
        </p:spPr>
      </p:sp>
      <p:sp>
        <p:nvSpPr>
          <p:cNvPr id="29700" name="Rectangle 3">
            <a:extLst>
              <a:ext uri="{FF2B5EF4-FFF2-40B4-BE49-F238E27FC236}">
                <a16:creationId xmlns:a16="http://schemas.microsoft.com/office/drawing/2014/main" id="{02D92749-96E9-4AE3-92EA-F4CC445BB88D}"/>
              </a:ext>
            </a:extLst>
          </p:cNvPr>
          <p:cNvSpPr>
            <a:spLocks noGrp="1" noChangeArrowheads="1"/>
          </p:cNvSpPr>
          <p:nvPr>
            <p:ph type="body" idx="1"/>
          </p:nvPr>
        </p:nvSpPr>
        <p:spPr>
          <a:solidFill>
            <a:srgbClr val="FFFFFF"/>
          </a:solidFill>
          <a:ln>
            <a:solidFill>
              <a:srgbClr val="000000"/>
            </a:solidFill>
          </a:ln>
        </p:spPr>
        <p:txBody>
          <a:bodyPr/>
          <a:lstStyle/>
          <a:p>
            <a:pPr eaLnBrk="1" hangingPunct="1"/>
            <a:r>
              <a:rPr lang="en-US" altLang="en-US">
                <a:latin typeface="Geneva" charset="0"/>
                <a:ea typeface="ＭＳ Ｐゴシック" panose="020B0600070205080204" pitchFamily="34" charset="-128"/>
              </a:rPr>
              <a:t>de Moivre reasoned that if he could find a mathematical expression for this curve, he would be able to solve problems such as finding the probability of 60 or more heads out of 100 coin flips much more easily. He accomplished this in 1733 and the curve he discovered is now called the "normal curve."</a:t>
            </a:r>
          </a:p>
          <a:p>
            <a:pPr eaLnBrk="1" hangingPunct="1"/>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a:extLst>
              <a:ext uri="{FF2B5EF4-FFF2-40B4-BE49-F238E27FC236}">
                <a16:creationId xmlns:a16="http://schemas.microsoft.com/office/drawing/2014/main" id="{37029A1B-1572-4426-98B5-BB0EB11081C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60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6000">
                <a:solidFill>
                  <a:schemeClr val="tx1"/>
                </a:solidFill>
                <a:latin typeface="Times New Roman" panose="02020603050405020304" pitchFamily="18" charset="0"/>
                <a:ea typeface="ＭＳ Ｐゴシック" panose="020B0600070205080204" pitchFamily="34" charset="-128"/>
              </a:defRPr>
            </a:lvl2pPr>
            <a:lvl3pPr eaLnBrk="0" hangingPunct="0">
              <a:defRPr sz="6000">
                <a:solidFill>
                  <a:schemeClr val="tx1"/>
                </a:solidFill>
                <a:latin typeface="Times New Roman" panose="02020603050405020304" pitchFamily="18" charset="0"/>
                <a:ea typeface="ＭＳ Ｐゴシック" panose="020B0600070205080204" pitchFamily="34" charset="-128"/>
              </a:defRPr>
            </a:lvl3pPr>
            <a:lvl4pPr eaLnBrk="0" hangingPunct="0">
              <a:defRPr sz="6000">
                <a:solidFill>
                  <a:schemeClr val="tx1"/>
                </a:solidFill>
                <a:latin typeface="Times New Roman" panose="02020603050405020304" pitchFamily="18" charset="0"/>
                <a:ea typeface="ＭＳ Ｐゴシック" panose="020B0600070205080204" pitchFamily="34" charset="-128"/>
              </a:defRPr>
            </a:lvl4pPr>
            <a:lvl5pPr eaLnBrk="0" hangingPunct="0">
              <a:defRPr sz="60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60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60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60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6000">
                <a:solidFill>
                  <a:schemeClr val="tx1"/>
                </a:solidFill>
                <a:latin typeface="Times New Roman" panose="02020603050405020304" pitchFamily="18" charset="0"/>
                <a:ea typeface="ＭＳ Ｐゴシック" panose="020B0600070205080204" pitchFamily="34" charset="-128"/>
              </a:defRPr>
            </a:lvl9pPr>
          </a:lstStyle>
          <a:p>
            <a:pPr eaLnBrk="1" hangingPunct="1"/>
            <a:fld id="{227D93B8-BAD3-494D-B660-8336D549EEAB}" type="slidenum">
              <a:rPr lang="en-US" altLang="en-US" sz="1200"/>
              <a:pPr eaLnBrk="1" hangingPunct="1"/>
              <a:t>133</a:t>
            </a:fld>
            <a:endParaRPr lang="en-US" altLang="en-US" sz="1200"/>
          </a:p>
        </p:txBody>
      </p:sp>
      <p:sp>
        <p:nvSpPr>
          <p:cNvPr id="31747" name="Rectangle 2">
            <a:extLst>
              <a:ext uri="{FF2B5EF4-FFF2-40B4-BE49-F238E27FC236}">
                <a16:creationId xmlns:a16="http://schemas.microsoft.com/office/drawing/2014/main" id="{06CBBABB-D82D-419D-8852-C2A5A938E423}"/>
              </a:ext>
            </a:extLst>
          </p:cNvPr>
          <p:cNvSpPr>
            <a:spLocks noGrp="1" noRot="1" noChangeAspect="1" noChangeArrowheads="1" noTextEdit="1"/>
          </p:cNvSpPr>
          <p:nvPr>
            <p:ph type="sldImg"/>
          </p:nvPr>
        </p:nvSpPr>
        <p:spPr>
          <a:ln/>
        </p:spPr>
      </p:sp>
      <p:sp>
        <p:nvSpPr>
          <p:cNvPr id="31748" name="Rectangle 3">
            <a:extLst>
              <a:ext uri="{FF2B5EF4-FFF2-40B4-BE49-F238E27FC236}">
                <a16:creationId xmlns:a16="http://schemas.microsoft.com/office/drawing/2014/main" id="{4A4A2615-BC72-4474-B011-8F69A5F963A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Geneva" charset="0"/>
                <a:ea typeface="ＭＳ Ｐゴシック" panose="020B0600070205080204" pitchFamily="34" charset="-128"/>
              </a:rPr>
              <a:t>The importance of the normal curve stems primarily from the fact that the distribution of many natural phenomena are at least approximately normally distributed. </a:t>
            </a:r>
          </a:p>
          <a:p>
            <a:pPr eaLnBrk="1" hangingPunct="1"/>
            <a:endParaRPr lang="en-US" altLang="en-US">
              <a:latin typeface="Geneva" charset="0"/>
              <a:ea typeface="ＭＳ Ｐゴシック" panose="020B0600070205080204" pitchFamily="34" charset="-128"/>
            </a:endParaRPr>
          </a:p>
          <a:p>
            <a:pPr eaLnBrk="1" hangingPunct="1"/>
            <a:r>
              <a:rPr lang="en-US" altLang="en-US">
                <a:latin typeface="Geneva" charset="0"/>
                <a:ea typeface="ＭＳ Ｐゴシック" panose="020B0600070205080204" pitchFamily="34" charset="-128"/>
              </a:rPr>
              <a:t>One of the first applications of the normal distribution was to the analysis of errors of measurement made in astronomical observations, errors that occurred because of imperfect instruments and imperfect observers. Galileo in the 17th century noted that these errors were symmetric and that small errors occurred more frequently than large errors. This led to several hypothesized distributions of errors, but it was not until the early 19th century that it was discovered that these errors followed a normal distribution.</a:t>
            </a:r>
          </a:p>
          <a:p>
            <a:pPr eaLnBrk="1" hangingPunct="1"/>
            <a:endParaRPr lang="en-US" altLang="en-US">
              <a:latin typeface="Geneva" charset="0"/>
              <a:ea typeface="ＭＳ Ｐゴシック" panose="020B0600070205080204" pitchFamily="34" charset="-128"/>
            </a:endParaRPr>
          </a:p>
          <a:p>
            <a:pPr eaLnBrk="1" hangingPunct="1"/>
            <a:r>
              <a:rPr lang="en-US" altLang="en-US">
                <a:latin typeface="Geneva" charset="0"/>
                <a:ea typeface="ＭＳ Ｐゴシック" panose="020B0600070205080204" pitchFamily="34" charset="-128"/>
              </a:rPr>
              <a:t>Independently the mathematicians Adrian in 1808 and Gauss in 1809 developed the formula for the normal distribution and showed that errors were fit well by this distribution.</a:t>
            </a:r>
          </a:p>
          <a:p>
            <a:pPr eaLnBrk="1" hangingPunct="1"/>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7354C7C1-98A5-422E-A93E-F2584E9907F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60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6000">
                <a:solidFill>
                  <a:schemeClr val="tx1"/>
                </a:solidFill>
                <a:latin typeface="Times New Roman" panose="02020603050405020304" pitchFamily="18" charset="0"/>
                <a:ea typeface="ＭＳ Ｐゴシック" panose="020B0600070205080204" pitchFamily="34" charset="-128"/>
              </a:defRPr>
            </a:lvl2pPr>
            <a:lvl3pPr eaLnBrk="0" hangingPunct="0">
              <a:defRPr sz="6000">
                <a:solidFill>
                  <a:schemeClr val="tx1"/>
                </a:solidFill>
                <a:latin typeface="Times New Roman" panose="02020603050405020304" pitchFamily="18" charset="0"/>
                <a:ea typeface="ＭＳ Ｐゴシック" panose="020B0600070205080204" pitchFamily="34" charset="-128"/>
              </a:defRPr>
            </a:lvl3pPr>
            <a:lvl4pPr eaLnBrk="0" hangingPunct="0">
              <a:defRPr sz="6000">
                <a:solidFill>
                  <a:schemeClr val="tx1"/>
                </a:solidFill>
                <a:latin typeface="Times New Roman" panose="02020603050405020304" pitchFamily="18" charset="0"/>
                <a:ea typeface="ＭＳ Ｐゴシック" panose="020B0600070205080204" pitchFamily="34" charset="-128"/>
              </a:defRPr>
            </a:lvl4pPr>
            <a:lvl5pPr eaLnBrk="0" hangingPunct="0">
              <a:defRPr sz="60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60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60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60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6000">
                <a:solidFill>
                  <a:schemeClr val="tx1"/>
                </a:solidFill>
                <a:latin typeface="Times New Roman" panose="02020603050405020304" pitchFamily="18" charset="0"/>
                <a:ea typeface="ＭＳ Ｐゴシック" panose="020B0600070205080204" pitchFamily="34" charset="-128"/>
              </a:defRPr>
            </a:lvl9pPr>
          </a:lstStyle>
          <a:p>
            <a:pPr eaLnBrk="1" hangingPunct="1"/>
            <a:fld id="{E1909568-43B0-4E18-AC94-F38FBB26DE94}" type="slidenum">
              <a:rPr lang="en-US" altLang="en-US" sz="1200"/>
              <a:pPr eaLnBrk="1" hangingPunct="1"/>
              <a:t>134</a:t>
            </a:fld>
            <a:endParaRPr lang="en-US" altLang="en-US" sz="1200"/>
          </a:p>
        </p:txBody>
      </p:sp>
      <p:sp>
        <p:nvSpPr>
          <p:cNvPr id="33795" name="Rectangle 2">
            <a:extLst>
              <a:ext uri="{FF2B5EF4-FFF2-40B4-BE49-F238E27FC236}">
                <a16:creationId xmlns:a16="http://schemas.microsoft.com/office/drawing/2014/main" id="{3C686FC9-0EDC-4A03-98AE-A51E274F9804}"/>
              </a:ext>
            </a:extLst>
          </p:cNvPr>
          <p:cNvSpPr>
            <a:spLocks noGrp="1" noRot="1" noChangeAspect="1" noChangeArrowheads="1" noTextEdit="1"/>
          </p:cNvSpPr>
          <p:nvPr>
            <p:ph type="sldImg"/>
          </p:nvPr>
        </p:nvSpPr>
        <p:spPr>
          <a:ln/>
        </p:spPr>
      </p:sp>
      <p:sp>
        <p:nvSpPr>
          <p:cNvPr id="33796" name="Rectangle 3">
            <a:extLst>
              <a:ext uri="{FF2B5EF4-FFF2-40B4-BE49-F238E27FC236}">
                <a16:creationId xmlns:a16="http://schemas.microsoft.com/office/drawing/2014/main" id="{7CDEF013-D620-4E7F-9A37-AE58BC28372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Geneva" charset="0"/>
                <a:ea typeface="ＭＳ Ｐゴシック" panose="020B0600070205080204" pitchFamily="34" charset="-128"/>
              </a:rPr>
              <a:t>This same distribution had been discovered by Laplace in 1778 when he derived the extremely important </a:t>
            </a:r>
            <a:r>
              <a:rPr lang="en-US" altLang="en-US" i="1">
                <a:latin typeface="Verdana-Italic" charset="0"/>
                <a:ea typeface="ＭＳ Ｐゴシック" panose="020B0600070205080204" pitchFamily="34" charset="-128"/>
              </a:rPr>
              <a:t>central limit theorem</a:t>
            </a:r>
            <a:r>
              <a:rPr lang="en-US" altLang="en-US">
                <a:latin typeface="Geneva" charset="0"/>
                <a:ea typeface="ＭＳ Ｐゴシック" panose="020B0600070205080204" pitchFamily="34" charset="-128"/>
              </a:rPr>
              <a:t>. The central limit theorem is covered in detail in another section but simply put, Laplace showed that even if a distribution is not normally distributed, the means of repeated samples from the distribution would be very nearly normal, and that the the larger the sample size, the closer the distribution would be to a normal distribution.</a:t>
            </a:r>
          </a:p>
          <a:p>
            <a:pPr eaLnBrk="1" hangingPunct="1"/>
            <a:endParaRPr lang="en-US" altLang="en-US">
              <a:latin typeface="Geneva" charset="0"/>
              <a:ea typeface="ＭＳ Ｐゴシック" panose="020B0600070205080204" pitchFamily="34" charset="-128"/>
            </a:endParaRPr>
          </a:p>
          <a:p>
            <a:pPr eaLnBrk="1" hangingPunct="1"/>
            <a:r>
              <a:rPr lang="en-US" altLang="en-US">
                <a:latin typeface="Geneva" charset="0"/>
                <a:ea typeface="ＭＳ Ｐゴシック" panose="020B0600070205080204" pitchFamily="34" charset="-128"/>
              </a:rPr>
              <a:t>Most statistical procedures for testing differences between means assume normal distributions. Because the distribution of means is very close to normal, these tests work well even if the distribution itself is only roughly normal.</a:t>
            </a:r>
          </a:p>
        </p:txBody>
      </p:sp>
    </p:spTree>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a:extLst>
              <a:ext uri="{FF2B5EF4-FFF2-40B4-BE49-F238E27FC236}">
                <a16:creationId xmlns:a16="http://schemas.microsoft.com/office/drawing/2014/main" id="{DFA6C7DD-614D-4771-B5BD-E70ED7427B0B}"/>
              </a:ext>
            </a:extLst>
          </p:cNvPr>
          <p:cNvSpPr>
            <a:spLocks noGrp="1" noRot="1" noChangeAspect="1"/>
          </p:cNvSpPr>
          <p:nvPr>
            <p:ph type="sldImg"/>
          </p:nvPr>
        </p:nvSpPr>
        <p:spPr>
          <a:ln/>
        </p:spPr>
      </p:sp>
      <p:sp>
        <p:nvSpPr>
          <p:cNvPr id="35843" name="Notes Placeholder 2">
            <a:extLst>
              <a:ext uri="{FF2B5EF4-FFF2-40B4-BE49-F238E27FC236}">
                <a16:creationId xmlns:a16="http://schemas.microsoft.com/office/drawing/2014/main" id="{F68D629E-5384-401A-BA29-623D4498F2FC}"/>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err="1">
                <a:latin typeface="Times New Roman" panose="02020603050405020304" pitchFamily="18" charset="0"/>
                <a:ea typeface="ＭＳ Ｐゴシック" panose="020B0600070205080204" pitchFamily="34" charset="-128"/>
              </a:rPr>
              <a:t>Quételet</a:t>
            </a:r>
            <a:r>
              <a:rPr lang="en-US" altLang="en-US" dirty="0">
                <a:latin typeface="Times New Roman" panose="02020603050405020304" pitchFamily="18" charset="0"/>
                <a:ea typeface="ＭＳ Ｐゴシック" panose="020B0600070205080204" pitchFamily="34" charset="-128"/>
              </a:rPr>
              <a:t> was the first to apply the normal distribution to human characteristics. He</a:t>
            </a:r>
          </a:p>
          <a:p>
            <a:pPr eaLnBrk="1" hangingPunct="1"/>
            <a:r>
              <a:rPr lang="en-US" altLang="en-US" dirty="0">
                <a:latin typeface="Times New Roman" panose="02020603050405020304" pitchFamily="18" charset="0"/>
                <a:ea typeface="ＭＳ Ｐゴシック" panose="020B0600070205080204" pitchFamily="34" charset="-128"/>
              </a:rPr>
              <a:t>noted that characteristics such as height, weight, and strength were approximately normally distributed.</a:t>
            </a:r>
          </a:p>
          <a:p>
            <a:pPr eaLnBrk="1" hangingPunct="1"/>
            <a:endParaRPr lang="en-US" altLang="en-US" dirty="0">
              <a:latin typeface="Times New Roman" panose="02020603050405020304" pitchFamily="18" charset="0"/>
              <a:ea typeface="ＭＳ Ｐゴシック" panose="020B0600070205080204" pitchFamily="34" charset="-128"/>
            </a:endParaRPr>
          </a:p>
        </p:txBody>
      </p:sp>
      <p:sp>
        <p:nvSpPr>
          <p:cNvPr id="35844" name="Slide Number Placeholder 3">
            <a:extLst>
              <a:ext uri="{FF2B5EF4-FFF2-40B4-BE49-F238E27FC236}">
                <a16:creationId xmlns:a16="http://schemas.microsoft.com/office/drawing/2014/main" id="{D376ADED-B904-4417-B04D-AE6228D36152}"/>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60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6000">
                <a:solidFill>
                  <a:schemeClr val="tx1"/>
                </a:solidFill>
                <a:latin typeface="Times New Roman" panose="02020603050405020304" pitchFamily="18" charset="0"/>
                <a:ea typeface="ＭＳ Ｐゴシック" panose="020B0600070205080204" pitchFamily="34" charset="-128"/>
              </a:defRPr>
            </a:lvl2pPr>
            <a:lvl3pPr eaLnBrk="0" hangingPunct="0">
              <a:defRPr sz="6000">
                <a:solidFill>
                  <a:schemeClr val="tx1"/>
                </a:solidFill>
                <a:latin typeface="Times New Roman" panose="02020603050405020304" pitchFamily="18" charset="0"/>
                <a:ea typeface="ＭＳ Ｐゴシック" panose="020B0600070205080204" pitchFamily="34" charset="-128"/>
              </a:defRPr>
            </a:lvl3pPr>
            <a:lvl4pPr eaLnBrk="0" hangingPunct="0">
              <a:defRPr sz="6000">
                <a:solidFill>
                  <a:schemeClr val="tx1"/>
                </a:solidFill>
                <a:latin typeface="Times New Roman" panose="02020603050405020304" pitchFamily="18" charset="0"/>
                <a:ea typeface="ＭＳ Ｐゴシック" panose="020B0600070205080204" pitchFamily="34" charset="-128"/>
              </a:defRPr>
            </a:lvl4pPr>
            <a:lvl5pPr eaLnBrk="0" hangingPunct="0">
              <a:defRPr sz="60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60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60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60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6000">
                <a:solidFill>
                  <a:schemeClr val="tx1"/>
                </a:solidFill>
                <a:latin typeface="Times New Roman" panose="02020603050405020304" pitchFamily="18" charset="0"/>
                <a:ea typeface="ＭＳ Ｐゴシック" panose="020B0600070205080204" pitchFamily="34" charset="-128"/>
              </a:defRPr>
            </a:lvl9pPr>
          </a:lstStyle>
          <a:p>
            <a:pPr eaLnBrk="1" hangingPunct="1"/>
            <a:fld id="{99DE0467-FBDF-4974-BE04-FD1EC1875A88}" type="slidenum">
              <a:rPr lang="en-US" altLang="en-US" sz="1200"/>
              <a:pPr eaLnBrk="1" hangingPunct="1"/>
              <a:t>135</a:t>
            </a:fld>
            <a:endParaRPr lang="en-US" altLang="en-US" sz="1200"/>
          </a:p>
        </p:txBody>
      </p:sp>
    </p:spTree>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E05FB25-88E8-8645-9490-2A35E8140E23}" type="slidenum">
              <a:rPr lang="en-US" smtClean="0"/>
              <a:pPr/>
              <a:t>136</a:t>
            </a:fld>
            <a:endParaRPr lang="en-US" dirty="0"/>
          </a:p>
        </p:txBody>
      </p:sp>
    </p:spTree>
    <p:extLst>
      <p:ext uri="{BB962C8B-B14F-4D97-AF65-F5344CB8AC3E}">
        <p14:creationId xmlns:p14="http://schemas.microsoft.com/office/powerpoint/2010/main" val="1360212769"/>
      </p:ext>
    </p:extLst>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a:extLst>
              <a:ext uri="{FF2B5EF4-FFF2-40B4-BE49-F238E27FC236}">
                <a16:creationId xmlns:a16="http://schemas.microsoft.com/office/drawing/2014/main" id="{BC374CF3-67DB-4612-A47E-66D2654D6DA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6000">
                <a:solidFill>
                  <a:schemeClr val="tx1"/>
                </a:solidFill>
                <a:latin typeface="Times" panose="02020603050405020304" pitchFamily="18" charset="0"/>
                <a:ea typeface="ＭＳ Ｐゴシック" panose="020B0600070205080204" pitchFamily="34" charset="-128"/>
              </a:defRPr>
            </a:lvl1pPr>
            <a:lvl2pPr marL="37931725" indent="-37474525">
              <a:defRPr sz="6000">
                <a:solidFill>
                  <a:schemeClr val="tx1"/>
                </a:solidFill>
                <a:latin typeface="Times" panose="02020603050405020304" pitchFamily="18" charset="0"/>
                <a:ea typeface="ＭＳ Ｐゴシック" panose="020B0600070205080204" pitchFamily="34" charset="-128"/>
              </a:defRPr>
            </a:lvl2pPr>
            <a:lvl3pPr>
              <a:defRPr sz="6000">
                <a:solidFill>
                  <a:schemeClr val="tx1"/>
                </a:solidFill>
                <a:latin typeface="Times" panose="02020603050405020304" pitchFamily="18" charset="0"/>
                <a:ea typeface="ＭＳ Ｐゴシック" panose="020B0600070205080204" pitchFamily="34" charset="-128"/>
              </a:defRPr>
            </a:lvl3pPr>
            <a:lvl4pPr>
              <a:defRPr sz="6000">
                <a:solidFill>
                  <a:schemeClr val="tx1"/>
                </a:solidFill>
                <a:latin typeface="Times" panose="02020603050405020304" pitchFamily="18" charset="0"/>
                <a:ea typeface="ＭＳ Ｐゴシック" panose="020B0600070205080204" pitchFamily="34" charset="-128"/>
              </a:defRPr>
            </a:lvl4pPr>
            <a:lvl5pPr>
              <a:defRPr sz="60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9pPr>
          </a:lstStyle>
          <a:p>
            <a:fld id="{F9CEDD3B-E915-4D1A-B2C5-61E52A1FFAAF}" type="slidenum">
              <a:rPr lang="en-US" altLang="en-US" sz="1200">
                <a:latin typeface="Arial" panose="020B0604020202020204" pitchFamily="34" charset="0"/>
              </a:rPr>
              <a:pPr/>
              <a:t>137</a:t>
            </a:fld>
            <a:endParaRPr lang="en-US" altLang="en-US" sz="1200">
              <a:latin typeface="Arial" panose="020B0604020202020204" pitchFamily="34" charset="0"/>
            </a:endParaRPr>
          </a:p>
        </p:txBody>
      </p:sp>
      <p:sp>
        <p:nvSpPr>
          <p:cNvPr id="20483" name="Rectangle 2">
            <a:extLst>
              <a:ext uri="{FF2B5EF4-FFF2-40B4-BE49-F238E27FC236}">
                <a16:creationId xmlns:a16="http://schemas.microsoft.com/office/drawing/2014/main" id="{2E90DE84-B549-4FE8-B3B7-D70FC86CE7BF}"/>
              </a:ext>
            </a:extLst>
          </p:cNvPr>
          <p:cNvSpPr>
            <a:spLocks noGrp="1" noRot="1" noChangeAspect="1" noChangeArrowheads="1" noTextEdit="1"/>
          </p:cNvSpPr>
          <p:nvPr>
            <p:ph type="sldImg"/>
          </p:nvPr>
        </p:nvSpPr>
        <p:spPr>
          <a:ln/>
        </p:spPr>
      </p:sp>
      <p:sp>
        <p:nvSpPr>
          <p:cNvPr id="20484" name="Rectangle 3">
            <a:extLst>
              <a:ext uri="{FF2B5EF4-FFF2-40B4-BE49-F238E27FC236}">
                <a16:creationId xmlns:a16="http://schemas.microsoft.com/office/drawing/2014/main" id="{07A0F8CB-EE08-4170-8129-2FEB5DD5A01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ea typeface="ＭＳ Ｐゴシック" panose="020B0600070205080204" pitchFamily="34" charset="-128"/>
              </a:rPr>
              <a:t>This figure shows a normal distribution with a mean of 50 and a standard deviation of 10.  The shaded area is the area from one standard deviation below the mean (50-10 = 40) to one standard deviation above the mean (50 + 10 = 60).</a:t>
            </a:r>
          </a:p>
        </p:txBody>
      </p:sp>
    </p:spTree>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a:extLst>
              <a:ext uri="{FF2B5EF4-FFF2-40B4-BE49-F238E27FC236}">
                <a16:creationId xmlns:a16="http://schemas.microsoft.com/office/drawing/2014/main" id="{A5D96D0D-0B86-4051-BE38-BF6416F4D72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6000">
                <a:solidFill>
                  <a:schemeClr val="tx1"/>
                </a:solidFill>
                <a:latin typeface="Times" panose="02020603050405020304" pitchFamily="18" charset="0"/>
                <a:ea typeface="ＭＳ Ｐゴシック" panose="020B0600070205080204" pitchFamily="34" charset="-128"/>
              </a:defRPr>
            </a:lvl1pPr>
            <a:lvl2pPr marL="37931725" indent="-37474525">
              <a:defRPr sz="6000">
                <a:solidFill>
                  <a:schemeClr val="tx1"/>
                </a:solidFill>
                <a:latin typeface="Times" panose="02020603050405020304" pitchFamily="18" charset="0"/>
                <a:ea typeface="ＭＳ Ｐゴシック" panose="020B0600070205080204" pitchFamily="34" charset="-128"/>
              </a:defRPr>
            </a:lvl2pPr>
            <a:lvl3pPr>
              <a:defRPr sz="6000">
                <a:solidFill>
                  <a:schemeClr val="tx1"/>
                </a:solidFill>
                <a:latin typeface="Times" panose="02020603050405020304" pitchFamily="18" charset="0"/>
                <a:ea typeface="ＭＳ Ｐゴシック" panose="020B0600070205080204" pitchFamily="34" charset="-128"/>
              </a:defRPr>
            </a:lvl3pPr>
            <a:lvl4pPr>
              <a:defRPr sz="6000">
                <a:solidFill>
                  <a:schemeClr val="tx1"/>
                </a:solidFill>
                <a:latin typeface="Times" panose="02020603050405020304" pitchFamily="18" charset="0"/>
                <a:ea typeface="ＭＳ Ｐゴシック" panose="020B0600070205080204" pitchFamily="34" charset="-128"/>
              </a:defRPr>
            </a:lvl4pPr>
            <a:lvl5pPr>
              <a:defRPr sz="60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9pPr>
          </a:lstStyle>
          <a:p>
            <a:fld id="{5E4D62EF-4303-4933-A65F-BE0926849945}" type="slidenum">
              <a:rPr lang="en-US" altLang="en-US" sz="1200">
                <a:latin typeface="Arial" panose="020B0604020202020204" pitchFamily="34" charset="0"/>
              </a:rPr>
              <a:pPr/>
              <a:t>138</a:t>
            </a:fld>
            <a:endParaRPr lang="en-US" altLang="en-US" sz="1200">
              <a:latin typeface="Arial" panose="020B0604020202020204" pitchFamily="34" charset="0"/>
            </a:endParaRPr>
          </a:p>
        </p:txBody>
      </p:sp>
      <p:sp>
        <p:nvSpPr>
          <p:cNvPr id="22531" name="Rectangle 2">
            <a:extLst>
              <a:ext uri="{FF2B5EF4-FFF2-40B4-BE49-F238E27FC236}">
                <a16:creationId xmlns:a16="http://schemas.microsoft.com/office/drawing/2014/main" id="{4DBDB998-E9FE-4EE8-A57B-1999E2D78994}"/>
              </a:ext>
            </a:extLst>
          </p:cNvPr>
          <p:cNvSpPr>
            <a:spLocks noGrp="1" noRot="1" noChangeAspect="1" noChangeArrowheads="1" noTextEdit="1"/>
          </p:cNvSpPr>
          <p:nvPr>
            <p:ph type="sldImg"/>
          </p:nvPr>
        </p:nvSpPr>
        <p:spPr>
          <a:ln/>
        </p:spPr>
      </p:sp>
      <p:sp>
        <p:nvSpPr>
          <p:cNvPr id="22532" name="Rectangle 3">
            <a:extLst>
              <a:ext uri="{FF2B5EF4-FFF2-40B4-BE49-F238E27FC236}">
                <a16:creationId xmlns:a16="http://schemas.microsoft.com/office/drawing/2014/main" id="{1B4FD6AF-58F7-4023-8C40-83158218F55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ea typeface="ＭＳ Ｐゴシック" panose="020B0600070205080204" pitchFamily="34" charset="-128"/>
              </a:rPr>
              <a:t>The shaded area between 40 and 60 contains 68% of the distribution. The area within one standard deviation of the mean is 0.68.</a:t>
            </a:r>
          </a:p>
        </p:txBody>
      </p:sp>
    </p:spTree>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a:extLst>
              <a:ext uri="{FF2B5EF4-FFF2-40B4-BE49-F238E27FC236}">
                <a16:creationId xmlns:a16="http://schemas.microsoft.com/office/drawing/2014/main" id="{7226AD3E-1597-4388-ADC2-22DA9DCA025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6000">
                <a:solidFill>
                  <a:schemeClr val="tx1"/>
                </a:solidFill>
                <a:latin typeface="Times" panose="02020603050405020304" pitchFamily="18" charset="0"/>
                <a:ea typeface="ＭＳ Ｐゴシック" panose="020B0600070205080204" pitchFamily="34" charset="-128"/>
              </a:defRPr>
            </a:lvl1pPr>
            <a:lvl2pPr marL="37931725" indent="-37474525">
              <a:defRPr sz="6000">
                <a:solidFill>
                  <a:schemeClr val="tx1"/>
                </a:solidFill>
                <a:latin typeface="Times" panose="02020603050405020304" pitchFamily="18" charset="0"/>
                <a:ea typeface="ＭＳ Ｐゴシック" panose="020B0600070205080204" pitchFamily="34" charset="-128"/>
              </a:defRPr>
            </a:lvl2pPr>
            <a:lvl3pPr>
              <a:defRPr sz="6000">
                <a:solidFill>
                  <a:schemeClr val="tx1"/>
                </a:solidFill>
                <a:latin typeface="Times" panose="02020603050405020304" pitchFamily="18" charset="0"/>
                <a:ea typeface="ＭＳ Ｐゴシック" panose="020B0600070205080204" pitchFamily="34" charset="-128"/>
              </a:defRPr>
            </a:lvl3pPr>
            <a:lvl4pPr>
              <a:defRPr sz="6000">
                <a:solidFill>
                  <a:schemeClr val="tx1"/>
                </a:solidFill>
                <a:latin typeface="Times" panose="02020603050405020304" pitchFamily="18" charset="0"/>
                <a:ea typeface="ＭＳ Ｐゴシック" panose="020B0600070205080204" pitchFamily="34" charset="-128"/>
              </a:defRPr>
            </a:lvl4pPr>
            <a:lvl5pPr>
              <a:defRPr sz="60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9pPr>
          </a:lstStyle>
          <a:p>
            <a:fld id="{B73EB5D1-1412-4C61-8185-DA35A73B9048}" type="slidenum">
              <a:rPr lang="en-US" altLang="en-US" sz="1200">
                <a:latin typeface="Arial" panose="020B0604020202020204" pitchFamily="34" charset="0"/>
              </a:rPr>
              <a:pPr/>
              <a:t>139</a:t>
            </a:fld>
            <a:endParaRPr lang="en-US" altLang="en-US" sz="1200">
              <a:latin typeface="Arial" panose="020B0604020202020204" pitchFamily="34" charset="0"/>
            </a:endParaRPr>
          </a:p>
        </p:txBody>
      </p:sp>
      <p:sp>
        <p:nvSpPr>
          <p:cNvPr id="24579" name="Rectangle 2">
            <a:extLst>
              <a:ext uri="{FF2B5EF4-FFF2-40B4-BE49-F238E27FC236}">
                <a16:creationId xmlns:a16="http://schemas.microsoft.com/office/drawing/2014/main" id="{FA724CD8-3B00-4065-82CB-907AA6D2BEDF}"/>
              </a:ext>
            </a:extLst>
          </p:cNvPr>
          <p:cNvSpPr>
            <a:spLocks noGrp="1" noRot="1" noChangeAspect="1" noChangeArrowheads="1" noTextEdit="1"/>
          </p:cNvSpPr>
          <p:nvPr>
            <p:ph type="sldImg"/>
          </p:nvPr>
        </p:nvSpPr>
        <p:spPr>
          <a:ln/>
        </p:spPr>
      </p:sp>
      <p:sp>
        <p:nvSpPr>
          <p:cNvPr id="24580" name="Rectangle 3">
            <a:extLst>
              <a:ext uri="{FF2B5EF4-FFF2-40B4-BE49-F238E27FC236}">
                <a16:creationId xmlns:a16="http://schemas.microsoft.com/office/drawing/2014/main" id="{70AED383-6248-4121-A527-BA0F4FF75A0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ea typeface="ＭＳ Ｐゴシック" panose="020B0600070205080204" pitchFamily="34" charset="-128"/>
              </a:rPr>
              <a:t>Here you see a normal distribution with a mean of 100 and a standard deviation of 20.</a:t>
            </a:r>
          </a:p>
        </p:txBody>
      </p:sp>
    </p:spTree>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a:extLst>
              <a:ext uri="{FF2B5EF4-FFF2-40B4-BE49-F238E27FC236}">
                <a16:creationId xmlns:a16="http://schemas.microsoft.com/office/drawing/2014/main" id="{88FDBAD3-5F2E-49D5-8DF2-23AEC373D59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6000">
                <a:solidFill>
                  <a:schemeClr val="tx1"/>
                </a:solidFill>
                <a:latin typeface="Times" panose="02020603050405020304" pitchFamily="18" charset="0"/>
                <a:ea typeface="ＭＳ Ｐゴシック" panose="020B0600070205080204" pitchFamily="34" charset="-128"/>
              </a:defRPr>
            </a:lvl1pPr>
            <a:lvl2pPr marL="37931725" indent="-37474525">
              <a:defRPr sz="6000">
                <a:solidFill>
                  <a:schemeClr val="tx1"/>
                </a:solidFill>
                <a:latin typeface="Times" panose="02020603050405020304" pitchFamily="18" charset="0"/>
                <a:ea typeface="ＭＳ Ｐゴシック" panose="020B0600070205080204" pitchFamily="34" charset="-128"/>
              </a:defRPr>
            </a:lvl2pPr>
            <a:lvl3pPr>
              <a:defRPr sz="6000">
                <a:solidFill>
                  <a:schemeClr val="tx1"/>
                </a:solidFill>
                <a:latin typeface="Times" panose="02020603050405020304" pitchFamily="18" charset="0"/>
                <a:ea typeface="ＭＳ Ｐゴシック" panose="020B0600070205080204" pitchFamily="34" charset="-128"/>
              </a:defRPr>
            </a:lvl3pPr>
            <a:lvl4pPr>
              <a:defRPr sz="6000">
                <a:solidFill>
                  <a:schemeClr val="tx1"/>
                </a:solidFill>
                <a:latin typeface="Times" panose="02020603050405020304" pitchFamily="18" charset="0"/>
                <a:ea typeface="ＭＳ Ｐゴシック" panose="020B0600070205080204" pitchFamily="34" charset="-128"/>
              </a:defRPr>
            </a:lvl4pPr>
            <a:lvl5pPr>
              <a:defRPr sz="60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9pPr>
          </a:lstStyle>
          <a:p>
            <a:fld id="{252E967A-CFA9-405C-8595-1E86D743C812}" type="slidenum">
              <a:rPr lang="en-US" altLang="en-US" sz="1200">
                <a:latin typeface="Arial" panose="020B0604020202020204" pitchFamily="34" charset="0"/>
              </a:rPr>
              <a:pPr/>
              <a:t>140</a:t>
            </a:fld>
            <a:endParaRPr lang="en-US" altLang="en-US" sz="1200">
              <a:latin typeface="Arial" panose="020B0604020202020204" pitchFamily="34" charset="0"/>
            </a:endParaRPr>
          </a:p>
        </p:txBody>
      </p:sp>
      <p:sp>
        <p:nvSpPr>
          <p:cNvPr id="26627" name="Rectangle 2">
            <a:extLst>
              <a:ext uri="{FF2B5EF4-FFF2-40B4-BE49-F238E27FC236}">
                <a16:creationId xmlns:a16="http://schemas.microsoft.com/office/drawing/2014/main" id="{21081D07-F6C5-41B9-9D59-26C1B07486F4}"/>
              </a:ext>
            </a:extLst>
          </p:cNvPr>
          <p:cNvSpPr>
            <a:spLocks noGrp="1" noRot="1" noChangeAspect="1" noChangeArrowheads="1" noTextEdit="1"/>
          </p:cNvSpPr>
          <p:nvPr>
            <p:ph type="sldImg"/>
          </p:nvPr>
        </p:nvSpPr>
        <p:spPr>
          <a:ln/>
        </p:spPr>
      </p:sp>
      <p:sp>
        <p:nvSpPr>
          <p:cNvPr id="26628" name="Rectangle 3">
            <a:extLst>
              <a:ext uri="{FF2B5EF4-FFF2-40B4-BE49-F238E27FC236}">
                <a16:creationId xmlns:a16="http://schemas.microsoft.com/office/drawing/2014/main" id="{942D394A-A70B-449C-9BE2-648D6548BEC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ea typeface="ＭＳ Ｐゴシック" panose="020B0600070205080204" pitchFamily="34" charset="-128"/>
              </a:rPr>
              <a:t>Again 68% of the distribution is within one standard deviation of the mean.</a:t>
            </a:r>
          </a:p>
        </p:txBody>
      </p:sp>
    </p:spTree>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a:extLst>
              <a:ext uri="{FF2B5EF4-FFF2-40B4-BE49-F238E27FC236}">
                <a16:creationId xmlns:a16="http://schemas.microsoft.com/office/drawing/2014/main" id="{2D7500D1-E26A-4095-A48D-2A9BE909064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6000">
                <a:solidFill>
                  <a:schemeClr val="tx1"/>
                </a:solidFill>
                <a:latin typeface="Times" panose="02020603050405020304" pitchFamily="18" charset="0"/>
                <a:ea typeface="ＭＳ Ｐゴシック" panose="020B0600070205080204" pitchFamily="34" charset="-128"/>
              </a:defRPr>
            </a:lvl1pPr>
            <a:lvl2pPr marL="37931725" indent="-37474525">
              <a:defRPr sz="6000">
                <a:solidFill>
                  <a:schemeClr val="tx1"/>
                </a:solidFill>
                <a:latin typeface="Times" panose="02020603050405020304" pitchFamily="18" charset="0"/>
                <a:ea typeface="ＭＳ Ｐゴシック" panose="020B0600070205080204" pitchFamily="34" charset="-128"/>
              </a:defRPr>
            </a:lvl2pPr>
            <a:lvl3pPr>
              <a:defRPr sz="6000">
                <a:solidFill>
                  <a:schemeClr val="tx1"/>
                </a:solidFill>
                <a:latin typeface="Times" panose="02020603050405020304" pitchFamily="18" charset="0"/>
                <a:ea typeface="ＭＳ Ｐゴシック" panose="020B0600070205080204" pitchFamily="34" charset="-128"/>
              </a:defRPr>
            </a:lvl3pPr>
            <a:lvl4pPr>
              <a:defRPr sz="6000">
                <a:solidFill>
                  <a:schemeClr val="tx1"/>
                </a:solidFill>
                <a:latin typeface="Times" panose="02020603050405020304" pitchFamily="18" charset="0"/>
                <a:ea typeface="ＭＳ Ｐゴシック" panose="020B0600070205080204" pitchFamily="34" charset="-128"/>
              </a:defRPr>
            </a:lvl4pPr>
            <a:lvl5pPr>
              <a:defRPr sz="60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9pPr>
          </a:lstStyle>
          <a:p>
            <a:fld id="{FB1A39EF-D523-46EC-917F-C1568D833C06}" type="slidenum">
              <a:rPr lang="en-US" altLang="en-US" sz="1200">
                <a:latin typeface="Arial" panose="020B0604020202020204" pitchFamily="34" charset="0"/>
              </a:rPr>
              <a:pPr/>
              <a:t>141</a:t>
            </a:fld>
            <a:endParaRPr lang="en-US" altLang="en-US" sz="1200">
              <a:latin typeface="Arial" panose="020B0604020202020204" pitchFamily="34" charset="0"/>
            </a:endParaRPr>
          </a:p>
        </p:txBody>
      </p:sp>
      <p:sp>
        <p:nvSpPr>
          <p:cNvPr id="28675" name="Rectangle 2">
            <a:extLst>
              <a:ext uri="{FF2B5EF4-FFF2-40B4-BE49-F238E27FC236}">
                <a16:creationId xmlns:a16="http://schemas.microsoft.com/office/drawing/2014/main" id="{68567CAE-2AFE-4300-A96F-9B541F7046DC}"/>
              </a:ext>
            </a:extLst>
          </p:cNvPr>
          <p:cNvSpPr>
            <a:spLocks noGrp="1" noRot="1" noChangeAspect="1" noChangeArrowheads="1" noTextEdit="1"/>
          </p:cNvSpPr>
          <p:nvPr>
            <p:ph type="sldImg"/>
          </p:nvPr>
        </p:nvSpPr>
        <p:spPr>
          <a:ln/>
        </p:spPr>
      </p:sp>
      <p:sp>
        <p:nvSpPr>
          <p:cNvPr id="28676" name="Rectangle 3">
            <a:extLst>
              <a:ext uri="{FF2B5EF4-FFF2-40B4-BE49-F238E27FC236}">
                <a16:creationId xmlns:a16="http://schemas.microsoft.com/office/drawing/2014/main" id="{1A130667-0DBF-4595-8D22-4F71DF694AD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ea typeface="ＭＳ Ｐゴシック" panose="020B0600070205080204" pitchFamily="34" charset="-128"/>
              </a:rPr>
              <a:t>The two normal distributions you just saw are specific examples of the general rule that 68% of the area of any normal distribution is within one standard deviation of the mean.</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7">
            <a:extLst>
              <a:ext uri="{FF2B5EF4-FFF2-40B4-BE49-F238E27FC236}">
                <a16:creationId xmlns:a16="http://schemas.microsoft.com/office/drawing/2014/main" id="{AB0F10A2-DCCF-4236-925F-44C25732336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3000">
                <a:solidFill>
                  <a:schemeClr val="tx1"/>
                </a:solidFill>
                <a:latin typeface="Times" panose="02020603050405020304" pitchFamily="18" charset="0"/>
                <a:ea typeface="ＭＳ Ｐゴシック" panose="020B0600070205080204" pitchFamily="34" charset="-128"/>
              </a:defRPr>
            </a:lvl1pPr>
            <a:lvl2pPr marL="37931725" indent="-37474525">
              <a:spcBef>
                <a:spcPct val="30000"/>
              </a:spcBef>
              <a:defRPr sz="3000">
                <a:solidFill>
                  <a:schemeClr val="tx1"/>
                </a:solidFill>
                <a:latin typeface="Times" panose="02020603050405020304" pitchFamily="18" charset="0"/>
                <a:ea typeface="ＭＳ Ｐゴシック" panose="020B0600070205080204" pitchFamily="34" charset="-128"/>
              </a:defRPr>
            </a:lvl2pPr>
            <a:lvl3pPr marL="1143000" indent="-228600">
              <a:spcBef>
                <a:spcPct val="30000"/>
              </a:spcBef>
              <a:defRPr sz="3000">
                <a:solidFill>
                  <a:schemeClr val="tx1"/>
                </a:solidFill>
                <a:latin typeface="Times" panose="02020603050405020304" pitchFamily="18" charset="0"/>
                <a:ea typeface="ＭＳ Ｐゴシック" panose="020B0600070205080204" pitchFamily="34" charset="-128"/>
              </a:defRPr>
            </a:lvl3pPr>
            <a:lvl4pPr marL="1600200" indent="-228600">
              <a:spcBef>
                <a:spcPct val="30000"/>
              </a:spcBef>
              <a:defRPr sz="3000">
                <a:solidFill>
                  <a:schemeClr val="tx1"/>
                </a:solidFill>
                <a:latin typeface="Times" panose="02020603050405020304" pitchFamily="18" charset="0"/>
                <a:ea typeface="ＭＳ Ｐゴシック" panose="020B0600070205080204" pitchFamily="34" charset="-128"/>
              </a:defRPr>
            </a:lvl4pPr>
            <a:lvl5pPr marL="2057400" indent="-228600">
              <a:spcBef>
                <a:spcPct val="30000"/>
              </a:spcBef>
              <a:defRPr sz="3000">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30000"/>
              </a:spcBef>
              <a:spcAft>
                <a:spcPct val="0"/>
              </a:spcAft>
              <a:defRPr sz="3000">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30000"/>
              </a:spcBef>
              <a:spcAft>
                <a:spcPct val="0"/>
              </a:spcAft>
              <a:defRPr sz="3000">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30000"/>
              </a:spcBef>
              <a:spcAft>
                <a:spcPct val="0"/>
              </a:spcAft>
              <a:defRPr sz="3000">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30000"/>
              </a:spcBef>
              <a:spcAft>
                <a:spcPct val="0"/>
              </a:spcAft>
              <a:defRPr sz="3000">
                <a:solidFill>
                  <a:schemeClr val="tx1"/>
                </a:solidFill>
                <a:latin typeface="Times" panose="02020603050405020304" pitchFamily="18" charset="0"/>
                <a:ea typeface="ＭＳ Ｐゴシック" panose="020B0600070205080204" pitchFamily="34" charset="-128"/>
              </a:defRPr>
            </a:lvl9pPr>
          </a:lstStyle>
          <a:p>
            <a:pPr eaLnBrk="1" hangingPunct="1">
              <a:spcBef>
                <a:spcPct val="0"/>
              </a:spcBef>
            </a:pPr>
            <a:fld id="{D61A8DF0-5233-4581-B38E-6B27523B3ECA}" type="slidenum">
              <a:rPr lang="en-US" altLang="en-US" sz="1200" smtClean="0">
                <a:latin typeface="Times New Roman" panose="02020603050405020304" pitchFamily="18" charset="0"/>
              </a:rPr>
              <a:pPr eaLnBrk="1" hangingPunct="1">
                <a:spcBef>
                  <a:spcPct val="0"/>
                </a:spcBef>
              </a:pPr>
              <a:t>16</a:t>
            </a:fld>
            <a:endParaRPr lang="en-US" altLang="en-US" sz="1200" dirty="0">
              <a:latin typeface="Times New Roman" panose="02020603050405020304" pitchFamily="18" charset="0"/>
            </a:endParaRPr>
          </a:p>
        </p:txBody>
      </p:sp>
      <p:sp>
        <p:nvSpPr>
          <p:cNvPr id="225283" name="Rectangle 2">
            <a:extLst>
              <a:ext uri="{FF2B5EF4-FFF2-40B4-BE49-F238E27FC236}">
                <a16:creationId xmlns:a16="http://schemas.microsoft.com/office/drawing/2014/main" id="{A0BC77CF-BC8A-45AF-9B8F-EDD2F03CF6FF}"/>
              </a:ext>
            </a:extLst>
          </p:cNvPr>
          <p:cNvSpPr>
            <a:spLocks noGrp="1" noRot="1" noChangeAspect="1" noChangeArrowheads="1" noTextEdit="1"/>
          </p:cNvSpPr>
          <p:nvPr>
            <p:ph type="sldImg"/>
          </p:nvPr>
        </p:nvSpPr>
        <p:spPr>
          <a:solidFill>
            <a:srgbClr val="FFFFFF"/>
          </a:solidFill>
          <a:ln/>
        </p:spPr>
      </p:sp>
      <p:sp>
        <p:nvSpPr>
          <p:cNvPr id="225284" name="Rectangle 3">
            <a:extLst>
              <a:ext uri="{FF2B5EF4-FFF2-40B4-BE49-F238E27FC236}">
                <a16:creationId xmlns:a16="http://schemas.microsoft.com/office/drawing/2014/main" id="{41F8BC8F-E2BB-47C8-8710-3BC9E999C4C6}"/>
              </a:ext>
            </a:extLst>
          </p:cNvPr>
          <p:cNvSpPr>
            <a:spLocks noGrp="1" noChangeArrowheads="1"/>
          </p:cNvSpPr>
          <p:nvPr>
            <p:ph type="body" idx="1"/>
          </p:nvPr>
        </p:nvSpPr>
        <p:spPr>
          <a:solidFill>
            <a:srgbClr val="FFFFFF"/>
          </a:solidFill>
          <a:ln>
            <a:solidFill>
              <a:srgbClr val="000000"/>
            </a:solidFill>
          </a:ln>
        </p:spPr>
        <p:txBody>
          <a:bodyPr/>
          <a:lstStyle/>
          <a:p>
            <a:pPr eaLnBrk="1" hangingPunct="1"/>
            <a:r>
              <a:rPr lang="en-US" altLang="en-US" dirty="0">
                <a:latin typeface="Geneva" charset="0"/>
                <a:ea typeface="ＭＳ Ｐゴシック" panose="020B0600070205080204" pitchFamily="34" charset="-128"/>
              </a:rPr>
              <a:t>Thus the two variables are not independent and the variance of the total SAT score would not be the sum of the variance of the verbal SAT and the quantitative SAT. The general form of the variance sum law that takes non-independence into account is presented in a </a:t>
            </a:r>
            <a:r>
              <a:rPr lang="en-US" altLang="en-US" dirty="0">
                <a:solidFill>
                  <a:srgbClr val="0000EE"/>
                </a:solidFill>
                <a:latin typeface="Times New Roman" panose="02020603050405020304" pitchFamily="18" charset="0"/>
                <a:ea typeface="ＭＳ Ｐゴシック" panose="020B0600070205080204" pitchFamily="34" charset="-128"/>
              </a:rPr>
              <a:t>section</a:t>
            </a:r>
            <a:r>
              <a:rPr lang="en-US" altLang="en-US" dirty="0">
                <a:latin typeface="Geneva" charset="0"/>
                <a:ea typeface="ＭＳ Ｐゴシック" panose="020B0600070205080204" pitchFamily="34" charset="-128"/>
              </a:rPr>
              <a:t> in the chapter on correlation.</a:t>
            </a:r>
          </a:p>
        </p:txBody>
      </p:sp>
    </p:spTree>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a:extLst>
              <a:ext uri="{FF2B5EF4-FFF2-40B4-BE49-F238E27FC236}">
                <a16:creationId xmlns:a16="http://schemas.microsoft.com/office/drawing/2014/main" id="{3080AC8F-4379-49D2-A02B-81BCF15BD9D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6000">
                <a:solidFill>
                  <a:schemeClr val="tx1"/>
                </a:solidFill>
                <a:latin typeface="Times" panose="02020603050405020304" pitchFamily="18" charset="0"/>
                <a:ea typeface="ＭＳ Ｐゴシック" panose="020B0600070205080204" pitchFamily="34" charset="-128"/>
              </a:defRPr>
            </a:lvl1pPr>
            <a:lvl2pPr marL="37931725" indent="-37474525">
              <a:defRPr sz="6000">
                <a:solidFill>
                  <a:schemeClr val="tx1"/>
                </a:solidFill>
                <a:latin typeface="Times" panose="02020603050405020304" pitchFamily="18" charset="0"/>
                <a:ea typeface="ＭＳ Ｐゴシック" panose="020B0600070205080204" pitchFamily="34" charset="-128"/>
              </a:defRPr>
            </a:lvl2pPr>
            <a:lvl3pPr>
              <a:defRPr sz="6000">
                <a:solidFill>
                  <a:schemeClr val="tx1"/>
                </a:solidFill>
                <a:latin typeface="Times" panose="02020603050405020304" pitchFamily="18" charset="0"/>
                <a:ea typeface="ＭＳ Ｐゴシック" panose="020B0600070205080204" pitchFamily="34" charset="-128"/>
              </a:defRPr>
            </a:lvl3pPr>
            <a:lvl4pPr>
              <a:defRPr sz="6000">
                <a:solidFill>
                  <a:schemeClr val="tx1"/>
                </a:solidFill>
                <a:latin typeface="Times" panose="02020603050405020304" pitchFamily="18" charset="0"/>
                <a:ea typeface="ＭＳ Ｐゴシック" panose="020B0600070205080204" pitchFamily="34" charset="-128"/>
              </a:defRPr>
            </a:lvl4pPr>
            <a:lvl5pPr>
              <a:defRPr sz="60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9pPr>
          </a:lstStyle>
          <a:p>
            <a:fld id="{D38A9F2C-306A-402D-99F7-35BED9BB0139}" type="slidenum">
              <a:rPr lang="en-US" altLang="en-US" sz="1200">
                <a:latin typeface="Arial" panose="020B0604020202020204" pitchFamily="34" charset="0"/>
              </a:rPr>
              <a:pPr/>
              <a:t>142</a:t>
            </a:fld>
            <a:endParaRPr lang="en-US" altLang="en-US" sz="1200">
              <a:latin typeface="Arial" panose="020B0604020202020204" pitchFamily="34" charset="0"/>
            </a:endParaRPr>
          </a:p>
        </p:txBody>
      </p:sp>
      <p:sp>
        <p:nvSpPr>
          <p:cNvPr id="30723" name="Rectangle 2">
            <a:extLst>
              <a:ext uri="{FF2B5EF4-FFF2-40B4-BE49-F238E27FC236}">
                <a16:creationId xmlns:a16="http://schemas.microsoft.com/office/drawing/2014/main" id="{FB791333-537E-4752-893E-61F2B7A477F4}"/>
              </a:ext>
            </a:extLst>
          </p:cNvPr>
          <p:cNvSpPr>
            <a:spLocks noGrp="1" noRot="1" noChangeAspect="1" noChangeArrowheads="1" noTextEdit="1"/>
          </p:cNvSpPr>
          <p:nvPr>
            <p:ph type="sldImg"/>
          </p:nvPr>
        </p:nvSpPr>
        <p:spPr>
          <a:ln/>
        </p:spPr>
      </p:sp>
      <p:sp>
        <p:nvSpPr>
          <p:cNvPr id="30724" name="Rectangle 3">
            <a:extLst>
              <a:ext uri="{FF2B5EF4-FFF2-40B4-BE49-F238E27FC236}">
                <a16:creationId xmlns:a16="http://schemas.microsoft.com/office/drawing/2014/main" id="{787D38D0-EE6F-44ED-B86D-9F9A6F142DC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ea typeface="ＭＳ Ｐゴシック" panose="020B0600070205080204" pitchFamily="34" charset="-128"/>
              </a:rPr>
              <a:t>For all normal distributions, 95% of the area is within 1.96 standard deviations of the mean</a:t>
            </a:r>
          </a:p>
        </p:txBody>
      </p:sp>
    </p:spTree>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a:extLst>
              <a:ext uri="{FF2B5EF4-FFF2-40B4-BE49-F238E27FC236}">
                <a16:creationId xmlns:a16="http://schemas.microsoft.com/office/drawing/2014/main" id="{96695013-C3EC-4C60-87AB-9DCAF9D4A5B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6000">
                <a:solidFill>
                  <a:schemeClr val="tx1"/>
                </a:solidFill>
                <a:latin typeface="Times" panose="02020603050405020304" pitchFamily="18" charset="0"/>
                <a:ea typeface="ＭＳ Ｐゴシック" panose="020B0600070205080204" pitchFamily="34" charset="-128"/>
              </a:defRPr>
            </a:lvl1pPr>
            <a:lvl2pPr marL="37931725" indent="-37474525">
              <a:defRPr sz="6000">
                <a:solidFill>
                  <a:schemeClr val="tx1"/>
                </a:solidFill>
                <a:latin typeface="Times" panose="02020603050405020304" pitchFamily="18" charset="0"/>
                <a:ea typeface="ＭＳ Ｐゴシック" panose="020B0600070205080204" pitchFamily="34" charset="-128"/>
              </a:defRPr>
            </a:lvl2pPr>
            <a:lvl3pPr>
              <a:defRPr sz="6000">
                <a:solidFill>
                  <a:schemeClr val="tx1"/>
                </a:solidFill>
                <a:latin typeface="Times" panose="02020603050405020304" pitchFamily="18" charset="0"/>
                <a:ea typeface="ＭＳ Ｐゴシック" panose="020B0600070205080204" pitchFamily="34" charset="-128"/>
              </a:defRPr>
            </a:lvl3pPr>
            <a:lvl4pPr>
              <a:defRPr sz="6000">
                <a:solidFill>
                  <a:schemeClr val="tx1"/>
                </a:solidFill>
                <a:latin typeface="Times" panose="02020603050405020304" pitchFamily="18" charset="0"/>
                <a:ea typeface="ＭＳ Ｐゴシック" panose="020B0600070205080204" pitchFamily="34" charset="-128"/>
              </a:defRPr>
            </a:lvl4pPr>
            <a:lvl5pPr>
              <a:defRPr sz="60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9pPr>
          </a:lstStyle>
          <a:p>
            <a:fld id="{C7E47971-2A65-4EFD-8A09-92C65921CA40}" type="slidenum">
              <a:rPr lang="en-US" altLang="en-US" sz="1200">
                <a:latin typeface="Arial" panose="020B0604020202020204" pitchFamily="34" charset="0"/>
              </a:rPr>
              <a:pPr/>
              <a:t>143</a:t>
            </a:fld>
            <a:endParaRPr lang="en-US" altLang="en-US" sz="1200">
              <a:latin typeface="Arial" panose="020B0604020202020204" pitchFamily="34" charset="0"/>
            </a:endParaRPr>
          </a:p>
        </p:txBody>
      </p:sp>
      <p:sp>
        <p:nvSpPr>
          <p:cNvPr id="32771" name="Rectangle 2">
            <a:extLst>
              <a:ext uri="{FF2B5EF4-FFF2-40B4-BE49-F238E27FC236}">
                <a16:creationId xmlns:a16="http://schemas.microsoft.com/office/drawing/2014/main" id="{21B87FFE-45A6-4C3D-A488-ED772A756393}"/>
              </a:ext>
            </a:extLst>
          </p:cNvPr>
          <p:cNvSpPr>
            <a:spLocks noGrp="1" noRot="1" noChangeAspect="1" noChangeArrowheads="1" noTextEdit="1"/>
          </p:cNvSpPr>
          <p:nvPr>
            <p:ph type="sldImg"/>
          </p:nvPr>
        </p:nvSpPr>
        <p:spPr>
          <a:ln/>
        </p:spPr>
      </p:sp>
      <p:sp>
        <p:nvSpPr>
          <p:cNvPr id="32772" name="Rectangle 3">
            <a:extLst>
              <a:ext uri="{FF2B5EF4-FFF2-40B4-BE49-F238E27FC236}">
                <a16:creationId xmlns:a16="http://schemas.microsoft.com/office/drawing/2014/main" id="{97AE9FFF-10A2-439C-BE5B-4C2AB6E6BA8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ea typeface="ＭＳ Ｐゴシック" panose="020B0600070205080204" pitchFamily="34" charset="-128"/>
              </a:rPr>
              <a:t>The shaded area contains 95% of the area and extends from 55.4 to 94.6.</a:t>
            </a:r>
          </a:p>
        </p:txBody>
      </p:sp>
    </p:spTree>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a:extLst>
              <a:ext uri="{FF2B5EF4-FFF2-40B4-BE49-F238E27FC236}">
                <a16:creationId xmlns:a16="http://schemas.microsoft.com/office/drawing/2014/main" id="{D17CCEA3-3A7A-4FF1-A789-6716BF9A43E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6000">
                <a:solidFill>
                  <a:schemeClr val="tx1"/>
                </a:solidFill>
                <a:latin typeface="Times" panose="02020603050405020304" pitchFamily="18" charset="0"/>
                <a:ea typeface="ＭＳ Ｐゴシック" panose="020B0600070205080204" pitchFamily="34" charset="-128"/>
              </a:defRPr>
            </a:lvl1pPr>
            <a:lvl2pPr marL="37931725" indent="-37474525">
              <a:defRPr sz="6000">
                <a:solidFill>
                  <a:schemeClr val="tx1"/>
                </a:solidFill>
                <a:latin typeface="Times" panose="02020603050405020304" pitchFamily="18" charset="0"/>
                <a:ea typeface="ＭＳ Ｐゴシック" panose="020B0600070205080204" pitchFamily="34" charset="-128"/>
              </a:defRPr>
            </a:lvl2pPr>
            <a:lvl3pPr>
              <a:defRPr sz="6000">
                <a:solidFill>
                  <a:schemeClr val="tx1"/>
                </a:solidFill>
                <a:latin typeface="Times" panose="02020603050405020304" pitchFamily="18" charset="0"/>
                <a:ea typeface="ＭＳ Ｐゴシック" panose="020B0600070205080204" pitchFamily="34" charset="-128"/>
              </a:defRPr>
            </a:lvl3pPr>
            <a:lvl4pPr>
              <a:defRPr sz="6000">
                <a:solidFill>
                  <a:schemeClr val="tx1"/>
                </a:solidFill>
                <a:latin typeface="Times" panose="02020603050405020304" pitchFamily="18" charset="0"/>
                <a:ea typeface="ＭＳ Ｐゴシック" panose="020B0600070205080204" pitchFamily="34" charset="-128"/>
              </a:defRPr>
            </a:lvl4pPr>
            <a:lvl5pPr>
              <a:defRPr sz="60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9pPr>
          </a:lstStyle>
          <a:p>
            <a:fld id="{DB1E3958-3CDD-449F-B3AF-3FD29ED2FBB2}" type="slidenum">
              <a:rPr lang="en-US" altLang="en-US" sz="1200">
                <a:latin typeface="Arial" panose="020B0604020202020204" pitchFamily="34" charset="0"/>
              </a:rPr>
              <a:pPr/>
              <a:t>144</a:t>
            </a:fld>
            <a:endParaRPr lang="en-US" altLang="en-US" sz="1200">
              <a:latin typeface="Arial" panose="020B0604020202020204" pitchFamily="34" charset="0"/>
            </a:endParaRPr>
          </a:p>
        </p:txBody>
      </p:sp>
      <p:sp>
        <p:nvSpPr>
          <p:cNvPr id="34819" name="Rectangle 2">
            <a:extLst>
              <a:ext uri="{FF2B5EF4-FFF2-40B4-BE49-F238E27FC236}">
                <a16:creationId xmlns:a16="http://schemas.microsoft.com/office/drawing/2014/main" id="{6E022AB5-7331-40CF-96F6-1CA1367D2D23}"/>
              </a:ext>
            </a:extLst>
          </p:cNvPr>
          <p:cNvSpPr>
            <a:spLocks noGrp="1" noRot="1" noChangeAspect="1" noChangeArrowheads="1" noTextEdit="1"/>
          </p:cNvSpPr>
          <p:nvPr>
            <p:ph type="sldImg"/>
          </p:nvPr>
        </p:nvSpPr>
        <p:spPr>
          <a:ln/>
        </p:spPr>
      </p:sp>
      <p:sp>
        <p:nvSpPr>
          <p:cNvPr id="34820" name="Rectangle 3">
            <a:extLst>
              <a:ext uri="{FF2B5EF4-FFF2-40B4-BE49-F238E27FC236}">
                <a16:creationId xmlns:a16="http://schemas.microsoft.com/office/drawing/2014/main" id="{5E3CA78F-BE5D-4AEC-A1AF-5D4C8A77363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ea typeface="ＭＳ Ｐゴシック" panose="020B0600070205080204" pitchFamily="34" charset="-128"/>
              </a:rPr>
              <a:t>For all normal distributions, 95% of the area is within 1.96 standard deviations of the mean.  For quick approximations, it is sometimes useful to round off and use 2 rather than 1.96.  </a:t>
            </a:r>
          </a:p>
        </p:txBody>
      </p:sp>
    </p:spTree>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a:extLst>
              <a:ext uri="{FF2B5EF4-FFF2-40B4-BE49-F238E27FC236}">
                <a16:creationId xmlns:a16="http://schemas.microsoft.com/office/drawing/2014/main" id="{451B0DDE-24DB-4BA5-BAE2-4B036B5CEE3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6000">
                <a:solidFill>
                  <a:schemeClr val="tx1"/>
                </a:solidFill>
                <a:latin typeface="Times" panose="02020603050405020304" pitchFamily="18" charset="0"/>
                <a:ea typeface="ＭＳ Ｐゴシック" panose="020B0600070205080204" pitchFamily="34" charset="-128"/>
              </a:defRPr>
            </a:lvl1pPr>
            <a:lvl2pPr marL="37931725" indent="-37474525">
              <a:defRPr sz="6000">
                <a:solidFill>
                  <a:schemeClr val="tx1"/>
                </a:solidFill>
                <a:latin typeface="Times" panose="02020603050405020304" pitchFamily="18" charset="0"/>
                <a:ea typeface="ＭＳ Ｐゴシック" panose="020B0600070205080204" pitchFamily="34" charset="-128"/>
              </a:defRPr>
            </a:lvl2pPr>
            <a:lvl3pPr>
              <a:defRPr sz="6000">
                <a:solidFill>
                  <a:schemeClr val="tx1"/>
                </a:solidFill>
                <a:latin typeface="Times" panose="02020603050405020304" pitchFamily="18" charset="0"/>
                <a:ea typeface="ＭＳ Ｐゴシック" panose="020B0600070205080204" pitchFamily="34" charset="-128"/>
              </a:defRPr>
            </a:lvl3pPr>
            <a:lvl4pPr>
              <a:defRPr sz="6000">
                <a:solidFill>
                  <a:schemeClr val="tx1"/>
                </a:solidFill>
                <a:latin typeface="Times" panose="02020603050405020304" pitchFamily="18" charset="0"/>
                <a:ea typeface="ＭＳ Ｐゴシック" panose="020B0600070205080204" pitchFamily="34" charset="-128"/>
              </a:defRPr>
            </a:lvl4pPr>
            <a:lvl5pPr>
              <a:defRPr sz="60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9pPr>
          </a:lstStyle>
          <a:p>
            <a:fld id="{286832F6-36A7-489A-B36D-9FB4B394E9FF}" type="slidenum">
              <a:rPr lang="en-US" altLang="en-US" sz="1200">
                <a:latin typeface="Arial" panose="020B0604020202020204" pitchFamily="34" charset="0"/>
              </a:rPr>
              <a:pPr/>
              <a:t>145</a:t>
            </a:fld>
            <a:endParaRPr lang="en-US" altLang="en-US" sz="1200">
              <a:latin typeface="Arial" panose="020B0604020202020204" pitchFamily="34" charset="0"/>
            </a:endParaRPr>
          </a:p>
        </p:txBody>
      </p:sp>
      <p:sp>
        <p:nvSpPr>
          <p:cNvPr id="36867" name="Rectangle 2">
            <a:extLst>
              <a:ext uri="{FF2B5EF4-FFF2-40B4-BE49-F238E27FC236}">
                <a16:creationId xmlns:a16="http://schemas.microsoft.com/office/drawing/2014/main" id="{9C2C9DFB-0D60-4F91-8E9A-71818FA7B2CC}"/>
              </a:ext>
            </a:extLst>
          </p:cNvPr>
          <p:cNvSpPr>
            <a:spLocks noGrp="1" noRot="1" noChangeAspect="1" noChangeArrowheads="1" noTextEdit="1"/>
          </p:cNvSpPr>
          <p:nvPr>
            <p:ph type="sldImg"/>
          </p:nvPr>
        </p:nvSpPr>
        <p:spPr>
          <a:ln/>
        </p:spPr>
      </p:sp>
      <p:sp>
        <p:nvSpPr>
          <p:cNvPr id="36868" name="Rectangle 3">
            <a:extLst>
              <a:ext uri="{FF2B5EF4-FFF2-40B4-BE49-F238E27FC236}">
                <a16:creationId xmlns:a16="http://schemas.microsoft.com/office/drawing/2014/main" id="{BB4E4B7A-6BBB-4C75-8F2A-E0E5E4A20A6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Arial" panose="020B0604020202020204" pitchFamily="34" charset="0"/>
                <a:ea typeface="ＭＳ Ｐゴシック" panose="020B0600070205080204" pitchFamily="34" charset="-128"/>
              </a:rPr>
              <a:t>The  calculator “Calculate Area for a given X” can be used to calculate areas under the normal distribution.  Here it is used to calculate the are above 110 for a normal distribution with a mean of 90 and a standard deviation of 12. The area is shown in the figure and numerically at the bottom of the screen. The area is 0.047790. </a:t>
            </a:r>
          </a:p>
        </p:txBody>
      </p:sp>
    </p:spTree>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a:extLst>
              <a:ext uri="{FF2B5EF4-FFF2-40B4-BE49-F238E27FC236}">
                <a16:creationId xmlns:a16="http://schemas.microsoft.com/office/drawing/2014/main" id="{BE9D2A3A-B86D-4C38-ACFD-7646E1CF1E3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6000">
                <a:solidFill>
                  <a:schemeClr val="tx1"/>
                </a:solidFill>
                <a:latin typeface="Times" panose="02020603050405020304" pitchFamily="18" charset="0"/>
                <a:ea typeface="ＭＳ Ｐゴシック" panose="020B0600070205080204" pitchFamily="34" charset="-128"/>
              </a:defRPr>
            </a:lvl1pPr>
            <a:lvl2pPr marL="37931725" indent="-37474525">
              <a:defRPr sz="6000">
                <a:solidFill>
                  <a:schemeClr val="tx1"/>
                </a:solidFill>
                <a:latin typeface="Times" panose="02020603050405020304" pitchFamily="18" charset="0"/>
                <a:ea typeface="ＭＳ Ｐゴシック" panose="020B0600070205080204" pitchFamily="34" charset="-128"/>
              </a:defRPr>
            </a:lvl2pPr>
            <a:lvl3pPr>
              <a:defRPr sz="6000">
                <a:solidFill>
                  <a:schemeClr val="tx1"/>
                </a:solidFill>
                <a:latin typeface="Times" panose="02020603050405020304" pitchFamily="18" charset="0"/>
                <a:ea typeface="ＭＳ Ｐゴシック" panose="020B0600070205080204" pitchFamily="34" charset="-128"/>
              </a:defRPr>
            </a:lvl3pPr>
            <a:lvl4pPr>
              <a:defRPr sz="6000">
                <a:solidFill>
                  <a:schemeClr val="tx1"/>
                </a:solidFill>
                <a:latin typeface="Times" panose="02020603050405020304" pitchFamily="18" charset="0"/>
                <a:ea typeface="ＭＳ Ｐゴシック" panose="020B0600070205080204" pitchFamily="34" charset="-128"/>
              </a:defRPr>
            </a:lvl4pPr>
            <a:lvl5pPr>
              <a:defRPr sz="60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9pPr>
          </a:lstStyle>
          <a:p>
            <a:fld id="{D14D5C6A-8BCC-4C26-A771-E1D18083DB5C}" type="slidenum">
              <a:rPr lang="en-US" altLang="en-US" sz="1200">
                <a:latin typeface="Arial" panose="020B0604020202020204" pitchFamily="34" charset="0"/>
              </a:rPr>
              <a:pPr/>
              <a:t>146</a:t>
            </a:fld>
            <a:endParaRPr lang="en-US" altLang="en-US" sz="1200">
              <a:latin typeface="Arial" panose="020B0604020202020204" pitchFamily="34" charset="0"/>
            </a:endParaRPr>
          </a:p>
        </p:txBody>
      </p:sp>
      <p:sp>
        <p:nvSpPr>
          <p:cNvPr id="38915" name="Rectangle 2">
            <a:extLst>
              <a:ext uri="{FF2B5EF4-FFF2-40B4-BE49-F238E27FC236}">
                <a16:creationId xmlns:a16="http://schemas.microsoft.com/office/drawing/2014/main" id="{813AF17B-B869-4223-AA7F-B2AFF5F15553}"/>
              </a:ext>
            </a:extLst>
          </p:cNvPr>
          <p:cNvSpPr>
            <a:spLocks noGrp="1" noRot="1" noChangeAspect="1" noChangeArrowheads="1" noTextEdit="1"/>
          </p:cNvSpPr>
          <p:nvPr>
            <p:ph type="sldImg"/>
          </p:nvPr>
        </p:nvSpPr>
        <p:spPr>
          <a:ln/>
        </p:spPr>
      </p:sp>
      <p:sp>
        <p:nvSpPr>
          <p:cNvPr id="38916" name="Rectangle 3">
            <a:extLst>
              <a:ext uri="{FF2B5EF4-FFF2-40B4-BE49-F238E27FC236}">
                <a16:creationId xmlns:a16="http://schemas.microsoft.com/office/drawing/2014/main" id="{B0C94271-B8F9-45D2-9012-BD52440066C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ea typeface="ＭＳ Ｐゴシック" panose="020B0600070205080204" pitchFamily="34" charset="-128"/>
              </a:rPr>
              <a:t>The calculator “Calculate X for a given Area” works in reverse.  For example, say you wanted to find the score corresponding to the 75</a:t>
            </a:r>
            <a:r>
              <a:rPr lang="en-US" altLang="en-US" baseline="30000">
                <a:latin typeface="Arial" panose="020B0604020202020204" pitchFamily="34" charset="0"/>
                <a:ea typeface="ＭＳ Ｐゴシック" panose="020B0600070205080204" pitchFamily="34" charset="-128"/>
              </a:rPr>
              <a:t>th</a:t>
            </a:r>
            <a:r>
              <a:rPr lang="en-US" altLang="en-US">
                <a:latin typeface="Arial" panose="020B0604020202020204" pitchFamily="34" charset="0"/>
                <a:ea typeface="ＭＳ Ｐゴシック" panose="020B0600070205080204" pitchFamily="34" charset="-128"/>
              </a:rPr>
              <a:t> percentile of a normal distribution with mean of 90 and a standard deviation of 12.  You enter 90 for the mean and 12 for the standard deviation. Then enter 0.75 for the shaded area and click the “Below” button.  The area below 98.0939 is 0.75</a:t>
            </a:r>
          </a:p>
        </p:txBody>
      </p:sp>
    </p:spTree>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E05FB25-88E8-8645-9490-2A35E8140E23}" type="slidenum">
              <a:rPr lang="en-US" smtClean="0"/>
              <a:pPr/>
              <a:t>147</a:t>
            </a:fld>
            <a:endParaRPr lang="en-US" dirty="0"/>
          </a:p>
        </p:txBody>
      </p:sp>
    </p:spTree>
    <p:extLst>
      <p:ext uri="{BB962C8B-B14F-4D97-AF65-F5344CB8AC3E}">
        <p14:creationId xmlns:p14="http://schemas.microsoft.com/office/powerpoint/2010/main" val="498254434"/>
      </p:ext>
    </p:extLst>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797CBA2-2919-B440-9C76-30C851B36D5F}" type="slidenum">
              <a:rPr lang="en-US"/>
              <a:pPr/>
              <a:t>148</a:t>
            </a:fld>
            <a:endParaRPr lang="en-US"/>
          </a:p>
        </p:txBody>
      </p:sp>
      <p:sp>
        <p:nvSpPr>
          <p:cNvPr id="30722" name="Rectangle 2"/>
          <p:cNvSpPr>
            <a:spLocks noGrp="1" noRot="1" noChangeAspect="1" noChangeArrowheads="1" noTextEdit="1"/>
          </p:cNvSpPr>
          <p:nvPr>
            <p:ph type="sldImg"/>
          </p:nvPr>
        </p:nvSpPr>
        <p:spPr>
          <a:xfrm>
            <a:off x="1143000" y="685800"/>
            <a:ext cx="4572000" cy="3429000"/>
          </a:xfrm>
          <a:ln/>
        </p:spPr>
      </p:sp>
      <p:sp>
        <p:nvSpPr>
          <p:cNvPr id="30723" name="Rectangle 3"/>
          <p:cNvSpPr>
            <a:spLocks noGrp="1" noChangeArrowheads="1"/>
          </p:cNvSpPr>
          <p:nvPr>
            <p:ph type="body" idx="1"/>
          </p:nvPr>
        </p:nvSpPr>
        <p:spPr/>
        <p:txBody>
          <a:bodyPr/>
          <a:lstStyle/>
          <a:p>
            <a:r>
              <a:rPr lang="en-US"/>
              <a:t>A normal distribution with a mean of 0 and a standard deviation of 1 is called a standard normal distribution.</a:t>
            </a:r>
          </a:p>
        </p:txBody>
      </p:sp>
    </p:spTree>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1C3B57A-5712-D942-B346-7A8F1C4565BA}" type="slidenum">
              <a:rPr lang="en-US"/>
              <a:pPr/>
              <a:t>149</a:t>
            </a:fld>
            <a:endParaRPr lang="en-US"/>
          </a:p>
        </p:txBody>
      </p:sp>
      <p:sp>
        <p:nvSpPr>
          <p:cNvPr id="24578" name="Rectangle 2"/>
          <p:cNvSpPr>
            <a:spLocks noGrp="1" noRot="1" noChangeAspect="1" noChangeArrowheads="1" noTextEdit="1"/>
          </p:cNvSpPr>
          <p:nvPr>
            <p:ph type="sldImg"/>
          </p:nvPr>
        </p:nvSpPr>
        <p:spPr>
          <a:xfrm>
            <a:off x="1143000" y="685800"/>
            <a:ext cx="4572000" cy="3429000"/>
          </a:xfrm>
          <a:ln/>
        </p:spPr>
      </p:sp>
      <p:sp>
        <p:nvSpPr>
          <p:cNvPr id="24579" name="Rectangle 3"/>
          <p:cNvSpPr>
            <a:spLocks noGrp="1" noChangeArrowheads="1"/>
          </p:cNvSpPr>
          <p:nvPr>
            <p:ph type="body" idx="1"/>
          </p:nvPr>
        </p:nvSpPr>
        <p:spPr/>
        <p:txBody>
          <a:bodyPr/>
          <a:lstStyle/>
          <a:p>
            <a:r>
              <a:rPr lang="en-US" dirty="0"/>
              <a:t>Areas of the normal distribution are often represented by tables of the standard normal distribution.  A portion of a table of the standard normal distribution is shown here.  </a:t>
            </a:r>
          </a:p>
        </p:txBody>
      </p:sp>
    </p:spTree>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9BF4603-6E3E-5A44-ADE1-0B4E236855B4}" type="slidenum">
              <a:rPr lang="en-US"/>
              <a:pPr/>
              <a:t>150</a:t>
            </a:fld>
            <a:endParaRPr lang="en-US"/>
          </a:p>
        </p:txBody>
      </p:sp>
      <p:sp>
        <p:nvSpPr>
          <p:cNvPr id="40962" name="Rectangle 2"/>
          <p:cNvSpPr>
            <a:spLocks noGrp="1" noRot="1" noChangeAspect="1" noChangeArrowheads="1" noTextEdit="1"/>
          </p:cNvSpPr>
          <p:nvPr>
            <p:ph type="sldImg"/>
          </p:nvPr>
        </p:nvSpPr>
        <p:spPr>
          <a:xfrm>
            <a:off x="1143000" y="685800"/>
            <a:ext cx="4572000" cy="3429000"/>
          </a:xfrm>
          <a:ln/>
        </p:spPr>
      </p:sp>
      <p:sp>
        <p:nvSpPr>
          <p:cNvPr id="40963" name="Rectangle 3"/>
          <p:cNvSpPr>
            <a:spLocks noGrp="1" noChangeArrowheads="1"/>
          </p:cNvSpPr>
          <p:nvPr>
            <p:ph type="body" idx="1"/>
          </p:nvPr>
        </p:nvSpPr>
        <p:spPr/>
        <p:txBody>
          <a:bodyPr/>
          <a:lstStyle/>
          <a:p>
            <a:r>
              <a:rPr lang="en-US"/>
              <a:t>The first column titled “Z” contains values of the standard normal distribution; the second column contains the area below Z.  </a:t>
            </a:r>
          </a:p>
        </p:txBody>
      </p:sp>
    </p:spTree>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D0743AC-D998-0044-9B9F-4E72994C84FB}" type="slidenum">
              <a:rPr lang="en-US"/>
              <a:pPr/>
              <a:t>151</a:t>
            </a:fld>
            <a:endParaRPr lang="en-US"/>
          </a:p>
        </p:txBody>
      </p:sp>
      <p:sp>
        <p:nvSpPr>
          <p:cNvPr id="43010" name="Rectangle 2"/>
          <p:cNvSpPr>
            <a:spLocks noGrp="1" noRot="1" noChangeAspect="1" noChangeArrowheads="1" noTextEdit="1"/>
          </p:cNvSpPr>
          <p:nvPr>
            <p:ph type="sldImg"/>
          </p:nvPr>
        </p:nvSpPr>
        <p:spPr>
          <a:xfrm>
            <a:off x="1143000" y="685800"/>
            <a:ext cx="4572000" cy="3429000"/>
          </a:xfrm>
          <a:ln/>
        </p:spPr>
      </p:sp>
      <p:sp>
        <p:nvSpPr>
          <p:cNvPr id="43011" name="Rectangle 3"/>
          <p:cNvSpPr>
            <a:spLocks noGrp="1" noChangeArrowheads="1"/>
          </p:cNvSpPr>
          <p:nvPr>
            <p:ph type="body" idx="1"/>
          </p:nvPr>
        </p:nvSpPr>
        <p:spPr/>
        <p:txBody>
          <a:bodyPr/>
          <a:lstStyle/>
          <a:p>
            <a:r>
              <a:rPr lang="en-US"/>
              <a:t>Since the distribution has a mean of 0 and a standard deviation of 1 the Z column is equal to the number of standard deviations below (or above) the mean.  For example, a Z of -2.5 represents a value 2.5 standard deviations below the mean.  The area below Z is 0.0062. This means that 0.0062 of the distribution is below -2.5.</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a:extLst>
              <a:ext uri="{FF2B5EF4-FFF2-40B4-BE49-F238E27FC236}">
                <a16:creationId xmlns:a16="http://schemas.microsoft.com/office/drawing/2014/main" id="{38C30EE7-700D-4991-BCAD-494F878220B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6000">
                <a:solidFill>
                  <a:schemeClr val="tx1"/>
                </a:solidFill>
                <a:latin typeface="Times" panose="02020603050405020304" pitchFamily="18" charset="0"/>
                <a:ea typeface="ＭＳ Ｐゴシック" panose="020B0600070205080204" pitchFamily="34" charset="-128"/>
              </a:defRPr>
            </a:lvl1pPr>
            <a:lvl2pPr marL="37931725" indent="-37474525">
              <a:defRPr sz="6000">
                <a:solidFill>
                  <a:schemeClr val="tx1"/>
                </a:solidFill>
                <a:latin typeface="Times" panose="02020603050405020304" pitchFamily="18" charset="0"/>
                <a:ea typeface="ＭＳ Ｐゴシック" panose="020B0600070205080204" pitchFamily="34" charset="-128"/>
              </a:defRPr>
            </a:lvl2pPr>
            <a:lvl3pPr>
              <a:defRPr sz="6000">
                <a:solidFill>
                  <a:schemeClr val="tx1"/>
                </a:solidFill>
                <a:latin typeface="Times" panose="02020603050405020304" pitchFamily="18" charset="0"/>
                <a:ea typeface="ＭＳ Ｐゴシック" panose="020B0600070205080204" pitchFamily="34" charset="-128"/>
              </a:defRPr>
            </a:lvl3pPr>
            <a:lvl4pPr>
              <a:defRPr sz="6000">
                <a:solidFill>
                  <a:schemeClr val="tx1"/>
                </a:solidFill>
                <a:latin typeface="Times" panose="02020603050405020304" pitchFamily="18" charset="0"/>
                <a:ea typeface="ＭＳ Ｐゴシック" panose="020B0600070205080204" pitchFamily="34" charset="-128"/>
              </a:defRPr>
            </a:lvl4pPr>
            <a:lvl5pPr>
              <a:defRPr sz="6000">
                <a:solidFill>
                  <a:schemeClr val="tx1"/>
                </a:solidFill>
                <a:latin typeface="Times" panose="02020603050405020304" pitchFamily="18" charset="0"/>
                <a:ea typeface="ＭＳ Ｐゴシック" panose="020B0600070205080204" pitchFamily="34" charset="-128"/>
              </a:defRPr>
            </a:lvl5pPr>
            <a:lvl6pPr marL="5029200" indent="-27432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6pPr>
            <a:lvl7pPr marL="5486400" indent="-27432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7pPr>
            <a:lvl8pPr marL="5943600" indent="-27432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8pPr>
            <a:lvl9pPr marL="6400800" indent="-27432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9pPr>
          </a:lstStyle>
          <a:p>
            <a:fld id="{F088DFCC-1AB8-41FF-9CB0-E1291FFAD698}" type="slidenum">
              <a:rPr lang="en-US" altLang="en-US" sz="1200" smtClean="0">
                <a:latin typeface="Arial" panose="020B0604020202020204" pitchFamily="34" charset="0"/>
              </a:rPr>
              <a:pPr/>
              <a:t>17</a:t>
            </a:fld>
            <a:endParaRPr lang="en-US" altLang="en-US" sz="1200" dirty="0">
              <a:latin typeface="Arial" panose="020B0604020202020204" pitchFamily="34" charset="0"/>
            </a:endParaRPr>
          </a:p>
        </p:txBody>
      </p:sp>
      <p:sp>
        <p:nvSpPr>
          <p:cNvPr id="12291" name="Rectangle 2">
            <a:extLst>
              <a:ext uri="{FF2B5EF4-FFF2-40B4-BE49-F238E27FC236}">
                <a16:creationId xmlns:a16="http://schemas.microsoft.com/office/drawing/2014/main" id="{7F61A75A-1A2F-4600-95BD-A43447D9AB10}"/>
              </a:ext>
            </a:extLst>
          </p:cNvPr>
          <p:cNvSpPr>
            <a:spLocks noGrp="1" noRot="1" noChangeAspect="1" noChangeArrowheads="1" noTextEdit="1"/>
          </p:cNvSpPr>
          <p:nvPr>
            <p:ph type="sldImg"/>
          </p:nvPr>
        </p:nvSpPr>
        <p:spPr>
          <a:ln/>
        </p:spPr>
      </p:sp>
      <p:sp>
        <p:nvSpPr>
          <p:cNvPr id="12292" name="Rectangle 3">
            <a:extLst>
              <a:ext uri="{FF2B5EF4-FFF2-40B4-BE49-F238E27FC236}">
                <a16:creationId xmlns:a16="http://schemas.microsoft.com/office/drawing/2014/main" id="{5A1E217A-2936-4BEF-A459-AE9CCC874A8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Arial" panose="020B0604020202020204" pitchFamily="34" charset="0"/>
                <a:ea typeface="ＭＳ Ｐゴシック" panose="020B0600070205080204" pitchFamily="34" charset="-128"/>
              </a:rPr>
              <a:t>In this chapter we consider bivariate data which consists of two quantitative variables for each individual.  </a:t>
            </a:r>
          </a:p>
        </p:txBody>
      </p:sp>
    </p:spTree>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FC7D0E0-3DA5-A548-BF22-E11791B661EC}" type="slidenum">
              <a:rPr lang="en-US"/>
              <a:pPr/>
              <a:t>152</a:t>
            </a:fld>
            <a:endParaRPr lang="en-US"/>
          </a:p>
        </p:txBody>
      </p:sp>
      <p:sp>
        <p:nvSpPr>
          <p:cNvPr id="47106" name="Rectangle 2"/>
          <p:cNvSpPr>
            <a:spLocks noGrp="1" noRot="1" noChangeAspect="1" noChangeArrowheads="1" noTextEdit="1"/>
          </p:cNvSpPr>
          <p:nvPr>
            <p:ph type="sldImg"/>
          </p:nvPr>
        </p:nvSpPr>
        <p:spPr>
          <a:xfrm>
            <a:off x="1143000" y="685800"/>
            <a:ext cx="4572000" cy="3429000"/>
          </a:xfrm>
          <a:ln/>
        </p:spPr>
      </p:sp>
      <p:sp>
        <p:nvSpPr>
          <p:cNvPr id="47107" name="Rectangle 3"/>
          <p:cNvSpPr>
            <a:spLocks noGrp="1" noChangeArrowheads="1"/>
          </p:cNvSpPr>
          <p:nvPr>
            <p:ph type="body" idx="1"/>
          </p:nvPr>
        </p:nvSpPr>
        <p:spPr/>
        <p:txBody>
          <a:bodyPr/>
          <a:lstStyle/>
          <a:p>
            <a:r>
              <a:rPr lang="en-US" dirty="0"/>
              <a:t>A value from any normal distribution can be transformed into its corresponding value on a standard normal distribution using this formula.</a:t>
            </a:r>
          </a:p>
        </p:txBody>
      </p:sp>
    </p:spTree>
  </p:cSld>
  <p:clrMapOvr>
    <a:masterClrMapping/>
  </p:clrMapOvr>
</p:notes>
</file>

<file path=ppt/notesSlides/notesSlide1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1719E21-F5C6-B04C-A393-27490F45CAD0}" type="slidenum">
              <a:rPr lang="en-US"/>
              <a:pPr/>
              <a:t>153</a:t>
            </a:fld>
            <a:endParaRPr lang="en-US"/>
          </a:p>
        </p:txBody>
      </p:sp>
      <p:sp>
        <p:nvSpPr>
          <p:cNvPr id="49154" name="Rectangle 2"/>
          <p:cNvSpPr>
            <a:spLocks noGrp="1" noRot="1" noChangeAspect="1" noChangeArrowheads="1" noTextEdit="1"/>
          </p:cNvSpPr>
          <p:nvPr>
            <p:ph type="sldImg"/>
          </p:nvPr>
        </p:nvSpPr>
        <p:spPr>
          <a:xfrm>
            <a:off x="1143000" y="685800"/>
            <a:ext cx="4572000" cy="3429000"/>
          </a:xfrm>
          <a:ln/>
        </p:spPr>
      </p:sp>
      <p:sp>
        <p:nvSpPr>
          <p:cNvPr id="49155" name="Rectangle 3"/>
          <p:cNvSpPr>
            <a:spLocks noGrp="1" noChangeArrowheads="1"/>
          </p:cNvSpPr>
          <p:nvPr>
            <p:ph type="body" idx="1"/>
          </p:nvPr>
        </p:nvSpPr>
        <p:spPr/>
        <p:txBody>
          <a:bodyPr/>
          <a:lstStyle/>
          <a:p>
            <a:r>
              <a:rPr lang="en-US"/>
              <a:t>In this formula, </a:t>
            </a:r>
            <a:r>
              <a:rPr lang="en-US">
                <a:ea typeface="Arial" charset="0"/>
                <a:cs typeface="Arial" charset="0"/>
              </a:rPr>
              <a:t>Z is the value on the standard normal distribution, X is the value on the original distribution, </a:t>
            </a:r>
            <a:r>
              <a:rPr lang="el-GR">
                <a:latin typeface="Symbol" charset="2"/>
                <a:ea typeface="Arial" charset="0"/>
                <a:cs typeface="Arial" charset="0"/>
              </a:rPr>
              <a:t>mu</a:t>
            </a:r>
            <a:r>
              <a:rPr lang="en-US">
                <a:ea typeface="Arial" charset="0"/>
                <a:cs typeface="Arial" charset="0"/>
              </a:rPr>
              <a:t> is the mean of the original distribution and </a:t>
            </a:r>
            <a:r>
              <a:rPr lang="el-GR">
                <a:ea typeface="Arial" charset="0"/>
                <a:cs typeface="Arial" charset="0"/>
              </a:rPr>
              <a:t>sigma</a:t>
            </a:r>
            <a:r>
              <a:rPr lang="en-US">
                <a:ea typeface="Arial" charset="0"/>
                <a:cs typeface="Arial" charset="0"/>
              </a:rPr>
              <a:t> is the standard deviation of the original distribution. </a:t>
            </a:r>
          </a:p>
        </p:txBody>
      </p:sp>
    </p:spTree>
  </p:cSld>
  <p:clrMapOvr>
    <a:masterClrMapping/>
  </p:clrMapOvr>
</p:notes>
</file>

<file path=ppt/notesSlides/notesSlide1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AD0A2C3-3814-6F48-84D2-9D31704750B0}" type="slidenum">
              <a:rPr lang="en-US"/>
              <a:pPr/>
              <a:t>154</a:t>
            </a:fld>
            <a:endParaRPr lang="en-US"/>
          </a:p>
        </p:txBody>
      </p:sp>
      <p:sp>
        <p:nvSpPr>
          <p:cNvPr id="51202" name="Rectangle 2"/>
          <p:cNvSpPr>
            <a:spLocks noGrp="1" noRot="1" noChangeAspect="1" noChangeArrowheads="1" noTextEdit="1"/>
          </p:cNvSpPr>
          <p:nvPr>
            <p:ph type="sldImg"/>
          </p:nvPr>
        </p:nvSpPr>
        <p:spPr>
          <a:xfrm>
            <a:off x="1143000" y="685800"/>
            <a:ext cx="4572000" cy="3429000"/>
          </a:xfrm>
          <a:ln/>
        </p:spPr>
      </p:sp>
      <p:sp>
        <p:nvSpPr>
          <p:cNvPr id="51203" name="Rectangle 3"/>
          <p:cNvSpPr>
            <a:spLocks noGrp="1" noChangeArrowheads="1"/>
          </p:cNvSpPr>
          <p:nvPr>
            <p:ph type="body" idx="1"/>
          </p:nvPr>
        </p:nvSpPr>
        <p:spPr/>
        <p:txBody>
          <a:bodyPr/>
          <a:lstStyle/>
          <a:p>
            <a:r>
              <a:rPr lang="en-US" dirty="0"/>
              <a:t>As a simple application, what portion of a normal distribution with a mean of 50 and a standard deviation of 10 is below 26? First we transform the score of 26 to a score on the standard normal distribution (a Z score). The result is -2.4.</a:t>
            </a:r>
          </a:p>
        </p:txBody>
      </p:sp>
    </p:spTree>
  </p:cSld>
  <p:clrMapOvr>
    <a:masterClrMapping/>
  </p:clrMapOvr>
</p:notes>
</file>

<file path=ppt/notesSlides/notesSlide1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90280BF-281B-4A48-B2BD-DCDA5D6E9DC3}" type="slidenum">
              <a:rPr lang="en-US"/>
              <a:pPr/>
              <a:t>155</a:t>
            </a:fld>
            <a:endParaRPr lang="en-US"/>
          </a:p>
        </p:txBody>
      </p:sp>
      <p:sp>
        <p:nvSpPr>
          <p:cNvPr id="54274" name="Rectangle 2"/>
          <p:cNvSpPr>
            <a:spLocks noGrp="1" noRot="1" noChangeAspect="1" noChangeArrowheads="1" noTextEdit="1"/>
          </p:cNvSpPr>
          <p:nvPr>
            <p:ph type="sldImg"/>
          </p:nvPr>
        </p:nvSpPr>
        <p:spPr>
          <a:xfrm>
            <a:off x="1143000" y="685800"/>
            <a:ext cx="4572000" cy="3429000"/>
          </a:xfrm>
          <a:ln/>
        </p:spPr>
      </p:sp>
      <p:sp>
        <p:nvSpPr>
          <p:cNvPr id="54275" name="Rectangle 3"/>
          <p:cNvSpPr>
            <a:spLocks noGrp="1" noChangeArrowheads="1"/>
          </p:cNvSpPr>
          <p:nvPr>
            <p:ph type="body" idx="1"/>
          </p:nvPr>
        </p:nvSpPr>
        <p:spPr/>
        <p:txBody>
          <a:bodyPr/>
          <a:lstStyle/>
          <a:p>
            <a:r>
              <a:rPr lang="en-US"/>
              <a:t>From the table, we can see that 0.0082 of the distribution is below -2.4.  </a:t>
            </a:r>
          </a:p>
        </p:txBody>
      </p:sp>
    </p:spTree>
  </p:cSld>
  <p:clrMapOvr>
    <a:masterClrMapping/>
  </p:clrMapOvr>
</p:notes>
</file>

<file path=ppt/notesSlides/notesSlide1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375A0B7-9D82-7C40-BCFE-3A8C26B2650F}" type="slidenum">
              <a:rPr lang="en-US"/>
              <a:pPr/>
              <a:t>156</a:t>
            </a:fld>
            <a:endParaRPr lang="en-US"/>
          </a:p>
        </p:txBody>
      </p:sp>
      <p:sp>
        <p:nvSpPr>
          <p:cNvPr id="59394" name="Rectangle 2"/>
          <p:cNvSpPr>
            <a:spLocks noGrp="1" noRot="1" noChangeAspect="1" noChangeArrowheads="1" noTextEdit="1"/>
          </p:cNvSpPr>
          <p:nvPr>
            <p:ph type="sldImg"/>
          </p:nvPr>
        </p:nvSpPr>
        <p:spPr>
          <a:xfrm>
            <a:off x="1143000" y="685800"/>
            <a:ext cx="4572000" cy="3429000"/>
          </a:xfrm>
          <a:ln/>
        </p:spPr>
      </p:sp>
      <p:sp>
        <p:nvSpPr>
          <p:cNvPr id="59395" name="Rectangle 3"/>
          <p:cNvSpPr>
            <a:spLocks noGrp="1" noChangeArrowheads="1"/>
          </p:cNvSpPr>
          <p:nvPr>
            <p:ph type="body" idx="1"/>
          </p:nvPr>
        </p:nvSpPr>
        <p:spPr/>
        <p:txBody>
          <a:bodyPr/>
          <a:lstStyle/>
          <a:p>
            <a:r>
              <a:rPr lang="en-US" dirty="0"/>
              <a:t>There is no need to transform to Z if you use the calculator as shown</a:t>
            </a:r>
            <a:r>
              <a:rPr lang="en-US" baseline="0" dirty="0"/>
              <a:t> here</a:t>
            </a:r>
            <a:r>
              <a:rPr lang="en-US" dirty="0"/>
              <a:t>.</a:t>
            </a:r>
          </a:p>
        </p:txBody>
      </p:sp>
    </p:spTree>
  </p:cSld>
  <p:clrMapOvr>
    <a:masterClrMapping/>
  </p:clrMapOvr>
</p:notes>
</file>

<file path=ppt/notesSlides/notesSlide1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042D35E-9AB1-6E47-B7CB-144597FD4227}" type="slidenum">
              <a:rPr lang="en-US"/>
              <a:pPr/>
              <a:t>157</a:t>
            </a:fld>
            <a:endParaRPr lang="en-US"/>
          </a:p>
        </p:txBody>
      </p:sp>
      <p:sp>
        <p:nvSpPr>
          <p:cNvPr id="56322" name="Rectangle 2"/>
          <p:cNvSpPr>
            <a:spLocks noGrp="1" noRot="1" noChangeAspect="1" noChangeArrowheads="1" noTextEdit="1"/>
          </p:cNvSpPr>
          <p:nvPr>
            <p:ph type="sldImg"/>
          </p:nvPr>
        </p:nvSpPr>
        <p:spPr>
          <a:xfrm>
            <a:off x="1143000" y="685800"/>
            <a:ext cx="4572000" cy="3429000"/>
          </a:xfrm>
          <a:ln/>
        </p:spPr>
      </p:sp>
      <p:sp>
        <p:nvSpPr>
          <p:cNvPr id="56323" name="Rectangle 3"/>
          <p:cNvSpPr>
            <a:spLocks noGrp="1" noChangeArrowheads="1"/>
          </p:cNvSpPr>
          <p:nvPr>
            <p:ph type="body" idx="1"/>
          </p:nvPr>
        </p:nvSpPr>
        <p:spPr/>
        <p:txBody>
          <a:bodyPr/>
          <a:lstStyle/>
          <a:p>
            <a:r>
              <a:rPr lang="en-US" dirty="0"/>
              <a:t>If all the values in a distribution are transformed to Z scores, then the distribution will have a mean of 0 and a standard distribution.  </a:t>
            </a:r>
            <a:r>
              <a:rPr lang="en-US"/>
              <a:t>This process of transforming the distribution to one with a mean of 0 and a standard deviation of 1 is called standardizing the distribution.</a:t>
            </a:r>
          </a:p>
        </p:txBody>
      </p:sp>
    </p:spTree>
  </p:cSld>
  <p:clrMapOvr>
    <a:masterClrMapping/>
  </p:clrMapOvr>
</p:notes>
</file>

<file path=ppt/notesSlides/notesSlide1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E05FB25-88E8-8645-9490-2A35E8140E23}" type="slidenum">
              <a:rPr lang="en-US" smtClean="0"/>
              <a:pPr/>
              <a:t>158</a:t>
            </a:fld>
            <a:endParaRPr lang="en-US" dirty="0"/>
          </a:p>
        </p:txBody>
      </p:sp>
    </p:spTree>
    <p:extLst>
      <p:ext uri="{BB962C8B-B14F-4D97-AF65-F5344CB8AC3E}">
        <p14:creationId xmlns:p14="http://schemas.microsoft.com/office/powerpoint/2010/main" val="1225042227"/>
      </p:ext>
    </p:extLst>
  </p:cSld>
  <p:clrMapOvr>
    <a:masterClrMapping/>
  </p:clrMapOvr>
</p:notes>
</file>

<file path=ppt/notesSlides/notesSlide1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a:extLst>
              <a:ext uri="{FF2B5EF4-FFF2-40B4-BE49-F238E27FC236}">
                <a16:creationId xmlns:a16="http://schemas.microsoft.com/office/drawing/2014/main" id="{CA6E2EED-1ECA-41BE-BD20-BE58DC8E6DD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6000">
                <a:solidFill>
                  <a:schemeClr val="tx1"/>
                </a:solidFill>
                <a:latin typeface="Times" panose="02020603050405020304" pitchFamily="18" charset="0"/>
                <a:ea typeface="ＭＳ Ｐゴシック" panose="020B0600070205080204" pitchFamily="34" charset="-128"/>
              </a:defRPr>
            </a:lvl1pPr>
            <a:lvl2pPr marL="37931725" indent="-37474525">
              <a:defRPr sz="6000">
                <a:solidFill>
                  <a:schemeClr val="tx1"/>
                </a:solidFill>
                <a:latin typeface="Times" panose="02020603050405020304" pitchFamily="18" charset="0"/>
                <a:ea typeface="ＭＳ Ｐゴシック" panose="020B0600070205080204" pitchFamily="34" charset="-128"/>
              </a:defRPr>
            </a:lvl2pPr>
            <a:lvl3pPr>
              <a:defRPr sz="6000">
                <a:solidFill>
                  <a:schemeClr val="tx1"/>
                </a:solidFill>
                <a:latin typeface="Times" panose="02020603050405020304" pitchFamily="18" charset="0"/>
                <a:ea typeface="ＭＳ Ｐゴシック" panose="020B0600070205080204" pitchFamily="34" charset="-128"/>
              </a:defRPr>
            </a:lvl3pPr>
            <a:lvl4pPr>
              <a:defRPr sz="6000">
                <a:solidFill>
                  <a:schemeClr val="tx1"/>
                </a:solidFill>
                <a:latin typeface="Times" panose="02020603050405020304" pitchFamily="18" charset="0"/>
                <a:ea typeface="ＭＳ Ｐゴシック" panose="020B0600070205080204" pitchFamily="34" charset="-128"/>
              </a:defRPr>
            </a:lvl4pPr>
            <a:lvl5pPr>
              <a:defRPr sz="60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9pPr>
          </a:lstStyle>
          <a:p>
            <a:fld id="{A93FEA2B-B932-457E-962F-DC875D2F6785}" type="slidenum">
              <a:rPr lang="en-US" altLang="en-US" sz="1200">
                <a:latin typeface="Arial" panose="020B0604020202020204" pitchFamily="34" charset="0"/>
              </a:rPr>
              <a:pPr/>
              <a:t>159</a:t>
            </a:fld>
            <a:endParaRPr lang="en-US" altLang="en-US" sz="1200">
              <a:latin typeface="Arial" panose="020B0604020202020204" pitchFamily="34" charset="0"/>
            </a:endParaRPr>
          </a:p>
        </p:txBody>
      </p:sp>
      <p:sp>
        <p:nvSpPr>
          <p:cNvPr id="21507" name="Rectangle 2">
            <a:extLst>
              <a:ext uri="{FF2B5EF4-FFF2-40B4-BE49-F238E27FC236}">
                <a16:creationId xmlns:a16="http://schemas.microsoft.com/office/drawing/2014/main" id="{18F36DDE-FE90-43D2-A0F5-A96B3B79CDCE}"/>
              </a:ext>
            </a:extLst>
          </p:cNvPr>
          <p:cNvSpPr>
            <a:spLocks noGrp="1" noRot="1" noChangeAspect="1" noChangeArrowheads="1" noTextEdit="1"/>
          </p:cNvSpPr>
          <p:nvPr>
            <p:ph type="sldImg"/>
          </p:nvPr>
        </p:nvSpPr>
        <p:spPr>
          <a:ln/>
        </p:spPr>
      </p:sp>
      <p:sp>
        <p:nvSpPr>
          <p:cNvPr id="21508" name="Rectangle 3">
            <a:extLst>
              <a:ext uri="{FF2B5EF4-FFF2-40B4-BE49-F238E27FC236}">
                <a16:creationId xmlns:a16="http://schemas.microsoft.com/office/drawing/2014/main" id="{3B8E7DA5-2825-4DEE-B90B-AC59DFD1E4C3}"/>
              </a:ext>
            </a:extLst>
          </p:cNvPr>
          <p:cNvSpPr>
            <a:spLocks noGrp="1" noChangeArrowheads="1"/>
          </p:cNvSpPr>
          <p:nvPr>
            <p:ph type="body" idx="1"/>
            <p:custDataLst>
              <p:tags r:id="rId1"/>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15000"/>
              </a:lnSpc>
              <a:spcBef>
                <a:spcPts val="1075"/>
              </a:spcBef>
            </a:pPr>
            <a:r>
              <a:rPr lang="en-US" altLang="en-US">
                <a:solidFill>
                  <a:srgbClr val="000000"/>
                </a:solidFill>
                <a:latin typeface="Arial" panose="020B0604020202020204" pitchFamily="34" charset="0"/>
                <a:ea typeface="ＭＳ Ｐゴシック" panose="020B0600070205080204" pitchFamily="34" charset="-128"/>
                <a:cs typeface="Times New Roman" panose="02020603050405020304" pitchFamily="18" charset="0"/>
              </a:rPr>
              <a:t>The binomial distribution has a mean of   N</a:t>
            </a:r>
            <a:r>
              <a:rPr lang="el-GR" altLang="en-US">
                <a:solidFill>
                  <a:srgbClr val="000000"/>
                </a:solidFill>
                <a:latin typeface="Arial" panose="020B0604020202020204" pitchFamily="34" charset="0"/>
                <a:ea typeface="ＭＳ Ｐゴシック" panose="020B0600070205080204" pitchFamily="34" charset="-128"/>
                <a:cs typeface="Times New Roman" panose="02020603050405020304" pitchFamily="18" charset="0"/>
              </a:rPr>
              <a:t>π</a:t>
            </a:r>
            <a:r>
              <a:rPr lang="en-US" altLang="en-US">
                <a:solidFill>
                  <a:srgbClr val="000000"/>
                </a:solidFill>
                <a:latin typeface="Arial" panose="020B0604020202020204" pitchFamily="34" charset="0"/>
                <a:ea typeface="ＭＳ Ｐゴシック" panose="020B0600070205080204" pitchFamily="34" charset="-128"/>
                <a:cs typeface="Times New Roman" panose="02020603050405020304" pitchFamily="18" charset="0"/>
              </a:rPr>
              <a:t>. Since there are 10 coin flips, N = 10. The probability of a head on any given flip is .5, so </a:t>
            </a:r>
            <a:r>
              <a:rPr lang="el-GR" altLang="en-US">
                <a:solidFill>
                  <a:srgbClr val="000000"/>
                </a:solidFill>
                <a:latin typeface="Arial" panose="020B0604020202020204" pitchFamily="34" charset="0"/>
                <a:ea typeface="ＭＳ Ｐゴシック" panose="020B0600070205080204" pitchFamily="34" charset="-128"/>
                <a:cs typeface="Times New Roman" panose="02020603050405020304" pitchFamily="18" charset="0"/>
              </a:rPr>
              <a:t>π </a:t>
            </a:r>
            <a:r>
              <a:rPr lang="en-US" altLang="en-US">
                <a:solidFill>
                  <a:srgbClr val="000000"/>
                </a:solidFill>
                <a:latin typeface="Arial" panose="020B0604020202020204" pitchFamily="34" charset="0"/>
                <a:ea typeface="ＭＳ Ｐゴシック" panose="020B0600070205080204" pitchFamily="34" charset="-128"/>
                <a:cs typeface="Times New Roman" panose="02020603050405020304" pitchFamily="18" charset="0"/>
              </a:rPr>
              <a:t>= .5 The mean is therefore (10)(0.5) = 5. The variance is  N</a:t>
            </a:r>
            <a:r>
              <a:rPr lang="el-GR" altLang="en-US">
                <a:solidFill>
                  <a:srgbClr val="000000"/>
                </a:solidFill>
                <a:latin typeface="Arial" panose="020B0604020202020204" pitchFamily="34" charset="0"/>
                <a:ea typeface="ＭＳ Ｐゴシック" panose="020B0600070205080204" pitchFamily="34" charset="-128"/>
                <a:cs typeface="Times New Roman" panose="02020603050405020304" pitchFamily="18" charset="0"/>
              </a:rPr>
              <a:t>π</a:t>
            </a:r>
            <a:r>
              <a:rPr lang="en-US" altLang="en-US">
                <a:solidFill>
                  <a:srgbClr val="000000"/>
                </a:solidFill>
                <a:latin typeface="Arial" panose="020B0604020202020204" pitchFamily="34" charset="0"/>
                <a:ea typeface="ＭＳ Ｐゴシック" panose="020B0600070205080204" pitchFamily="34" charset="-128"/>
                <a:cs typeface="Times New Roman" panose="02020603050405020304" pitchFamily="18" charset="0"/>
              </a:rPr>
              <a:t> (1-</a:t>
            </a:r>
            <a:r>
              <a:rPr lang="el-GR" altLang="en-US">
                <a:solidFill>
                  <a:srgbClr val="000000"/>
                </a:solidFill>
                <a:latin typeface="Arial" panose="020B0604020202020204" pitchFamily="34" charset="0"/>
                <a:ea typeface="ＭＳ Ｐゴシック" panose="020B0600070205080204" pitchFamily="34" charset="-128"/>
                <a:cs typeface="Times New Roman" panose="02020603050405020304" pitchFamily="18" charset="0"/>
              </a:rPr>
              <a:t>π</a:t>
            </a:r>
            <a:r>
              <a:rPr lang="en-US" altLang="en-US">
                <a:solidFill>
                  <a:srgbClr val="000000"/>
                </a:solidFill>
                <a:latin typeface="Arial" panose="020B0604020202020204" pitchFamily="34" charset="0"/>
                <a:ea typeface="ＭＳ Ｐゴシック" panose="020B0600070205080204" pitchFamily="34" charset="-128"/>
                <a:cs typeface="Times New Roman" panose="02020603050405020304" pitchFamily="18" charset="0"/>
              </a:rPr>
              <a:t>) = (10)(0.5)(0.5) = 2.5.  The standard deviation is 1.5811.</a:t>
            </a:r>
            <a:endParaRPr lang="en-US" altLang="en-US">
              <a:latin typeface="Calibri" panose="020F0502020204030204" pitchFamily="34" charset="0"/>
              <a:ea typeface="ＭＳ Ｐゴシック" panose="020B0600070205080204" pitchFamily="34" charset="-128"/>
              <a:cs typeface="Times New Roman" panose="02020603050405020304" pitchFamily="18" charset="0"/>
            </a:endParaRPr>
          </a:p>
        </p:txBody>
      </p:sp>
    </p:spTree>
  </p:cSld>
  <p:clrMapOvr>
    <a:masterClrMapping/>
  </p:clrMapOvr>
</p:notes>
</file>

<file path=ppt/notesSlides/notesSlide1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a:extLst>
              <a:ext uri="{FF2B5EF4-FFF2-40B4-BE49-F238E27FC236}">
                <a16:creationId xmlns:a16="http://schemas.microsoft.com/office/drawing/2014/main" id="{4881A396-5899-409A-AA9B-83BA0C51CD1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6000">
                <a:solidFill>
                  <a:schemeClr val="tx1"/>
                </a:solidFill>
                <a:latin typeface="Times" panose="02020603050405020304" pitchFamily="18" charset="0"/>
                <a:ea typeface="ＭＳ Ｐゴシック" panose="020B0600070205080204" pitchFamily="34" charset="-128"/>
              </a:defRPr>
            </a:lvl1pPr>
            <a:lvl2pPr marL="37931725" indent="-37474525">
              <a:defRPr sz="6000">
                <a:solidFill>
                  <a:schemeClr val="tx1"/>
                </a:solidFill>
                <a:latin typeface="Times" panose="02020603050405020304" pitchFamily="18" charset="0"/>
                <a:ea typeface="ＭＳ Ｐゴシック" panose="020B0600070205080204" pitchFamily="34" charset="-128"/>
              </a:defRPr>
            </a:lvl2pPr>
            <a:lvl3pPr>
              <a:defRPr sz="6000">
                <a:solidFill>
                  <a:schemeClr val="tx1"/>
                </a:solidFill>
                <a:latin typeface="Times" panose="02020603050405020304" pitchFamily="18" charset="0"/>
                <a:ea typeface="ＭＳ Ｐゴシック" panose="020B0600070205080204" pitchFamily="34" charset="-128"/>
              </a:defRPr>
            </a:lvl3pPr>
            <a:lvl4pPr>
              <a:defRPr sz="6000">
                <a:solidFill>
                  <a:schemeClr val="tx1"/>
                </a:solidFill>
                <a:latin typeface="Times" panose="02020603050405020304" pitchFamily="18" charset="0"/>
                <a:ea typeface="ＭＳ Ｐゴシック" panose="020B0600070205080204" pitchFamily="34" charset="-128"/>
              </a:defRPr>
            </a:lvl4pPr>
            <a:lvl5pPr>
              <a:defRPr sz="60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9pPr>
          </a:lstStyle>
          <a:p>
            <a:fld id="{A8FECF6E-83C1-44F6-B853-5B18B0D1694A}" type="slidenum">
              <a:rPr lang="en-US" altLang="en-US" sz="1200">
                <a:latin typeface="Arial" panose="020B0604020202020204" pitchFamily="34" charset="0"/>
              </a:rPr>
              <a:pPr/>
              <a:t>160</a:t>
            </a:fld>
            <a:endParaRPr lang="en-US" altLang="en-US" sz="1200">
              <a:latin typeface="Arial" panose="020B0604020202020204" pitchFamily="34" charset="0"/>
            </a:endParaRPr>
          </a:p>
        </p:txBody>
      </p:sp>
      <p:sp>
        <p:nvSpPr>
          <p:cNvPr id="23555" name="Rectangle 2">
            <a:extLst>
              <a:ext uri="{FF2B5EF4-FFF2-40B4-BE49-F238E27FC236}">
                <a16:creationId xmlns:a16="http://schemas.microsoft.com/office/drawing/2014/main" id="{08968674-5195-490B-9941-B1A3B76BA575}"/>
              </a:ext>
            </a:extLst>
          </p:cNvPr>
          <p:cNvSpPr>
            <a:spLocks noGrp="1" noRot="1" noChangeAspect="1" noChangeArrowheads="1" noTextEdit="1"/>
          </p:cNvSpPr>
          <p:nvPr>
            <p:ph type="sldImg"/>
          </p:nvPr>
        </p:nvSpPr>
        <p:spPr>
          <a:ln/>
        </p:spPr>
      </p:sp>
      <p:sp>
        <p:nvSpPr>
          <p:cNvPr id="23556" name="Rectangle 3">
            <a:extLst>
              <a:ext uri="{FF2B5EF4-FFF2-40B4-BE49-F238E27FC236}">
                <a16:creationId xmlns:a16="http://schemas.microsoft.com/office/drawing/2014/main" id="{2E28E176-CA02-4A8B-908F-C453237243B9}"/>
              </a:ext>
            </a:extLst>
          </p:cNvPr>
          <p:cNvSpPr>
            <a:spLocks noGrp="1" noChangeArrowheads="1"/>
          </p:cNvSpPr>
          <p:nvPr>
            <p:ph type="body" idx="1"/>
            <p:custDataLst>
              <p:tags r:id="rId1"/>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ea typeface="ＭＳ Ｐゴシック" panose="020B0600070205080204" pitchFamily="34" charset="-128"/>
              </a:rPr>
              <a:t>Recall that the distribution has a mean of 5 and a standard deviation of 1.5811. A total of 8 heads is (8-5)/1.5811 = 1.8973 standard deviations above the mean of the distribution.</a:t>
            </a:r>
          </a:p>
        </p:txBody>
      </p:sp>
    </p:spTree>
  </p:cSld>
  <p:clrMapOvr>
    <a:masterClrMapping/>
  </p:clrMapOvr>
</p:notes>
</file>

<file path=ppt/notesSlides/notesSlide1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a:extLst>
              <a:ext uri="{FF2B5EF4-FFF2-40B4-BE49-F238E27FC236}">
                <a16:creationId xmlns:a16="http://schemas.microsoft.com/office/drawing/2014/main" id="{2FF8FC4F-FE39-4397-9D10-C0E43DE8A6B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6000">
                <a:solidFill>
                  <a:schemeClr val="tx1"/>
                </a:solidFill>
                <a:latin typeface="Times" panose="02020603050405020304" pitchFamily="18" charset="0"/>
                <a:ea typeface="ＭＳ Ｐゴシック" panose="020B0600070205080204" pitchFamily="34" charset="-128"/>
              </a:defRPr>
            </a:lvl1pPr>
            <a:lvl2pPr marL="37931725" indent="-37474525">
              <a:defRPr sz="6000">
                <a:solidFill>
                  <a:schemeClr val="tx1"/>
                </a:solidFill>
                <a:latin typeface="Times" panose="02020603050405020304" pitchFamily="18" charset="0"/>
                <a:ea typeface="ＭＳ Ｐゴシック" panose="020B0600070205080204" pitchFamily="34" charset="-128"/>
              </a:defRPr>
            </a:lvl2pPr>
            <a:lvl3pPr>
              <a:defRPr sz="6000">
                <a:solidFill>
                  <a:schemeClr val="tx1"/>
                </a:solidFill>
                <a:latin typeface="Times" panose="02020603050405020304" pitchFamily="18" charset="0"/>
                <a:ea typeface="ＭＳ Ｐゴシック" panose="020B0600070205080204" pitchFamily="34" charset="-128"/>
              </a:defRPr>
            </a:lvl3pPr>
            <a:lvl4pPr>
              <a:defRPr sz="6000">
                <a:solidFill>
                  <a:schemeClr val="tx1"/>
                </a:solidFill>
                <a:latin typeface="Times" panose="02020603050405020304" pitchFamily="18" charset="0"/>
                <a:ea typeface="ＭＳ Ｐゴシック" panose="020B0600070205080204" pitchFamily="34" charset="-128"/>
              </a:defRPr>
            </a:lvl4pPr>
            <a:lvl5pPr>
              <a:defRPr sz="60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9pPr>
          </a:lstStyle>
          <a:p>
            <a:fld id="{292BA776-66D1-409E-8E2A-DE881B23535C}" type="slidenum">
              <a:rPr lang="en-US" altLang="en-US" sz="1200">
                <a:latin typeface="Arial" panose="020B0604020202020204" pitchFamily="34" charset="0"/>
              </a:rPr>
              <a:pPr/>
              <a:t>161</a:t>
            </a:fld>
            <a:endParaRPr lang="en-US" altLang="en-US" sz="1200">
              <a:latin typeface="Arial" panose="020B0604020202020204" pitchFamily="34" charset="0"/>
            </a:endParaRPr>
          </a:p>
        </p:txBody>
      </p:sp>
      <p:sp>
        <p:nvSpPr>
          <p:cNvPr id="25603" name="Rectangle 2">
            <a:extLst>
              <a:ext uri="{FF2B5EF4-FFF2-40B4-BE49-F238E27FC236}">
                <a16:creationId xmlns:a16="http://schemas.microsoft.com/office/drawing/2014/main" id="{FFF9CC6C-65A8-4A0B-8482-3CEB68176C0E}"/>
              </a:ext>
            </a:extLst>
          </p:cNvPr>
          <p:cNvSpPr>
            <a:spLocks noGrp="1" noRot="1" noChangeAspect="1" noChangeArrowheads="1" noTextEdit="1"/>
          </p:cNvSpPr>
          <p:nvPr>
            <p:ph type="sldImg"/>
          </p:nvPr>
        </p:nvSpPr>
        <p:spPr>
          <a:ln/>
        </p:spPr>
      </p:sp>
      <p:sp>
        <p:nvSpPr>
          <p:cNvPr id="25604" name="Rectangle 3">
            <a:extLst>
              <a:ext uri="{FF2B5EF4-FFF2-40B4-BE49-F238E27FC236}">
                <a16:creationId xmlns:a16="http://schemas.microsoft.com/office/drawing/2014/main" id="{AF65ADCE-0428-4CC3-A3FD-F2041A3CA87E}"/>
              </a:ext>
            </a:extLst>
          </p:cNvPr>
          <p:cNvSpPr>
            <a:spLocks noGrp="1" noChangeArrowheads="1"/>
          </p:cNvSpPr>
          <p:nvPr>
            <p:ph type="body" idx="1"/>
            <p:custDataLst>
              <p:tags r:id="rId1"/>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ea typeface="ＭＳ Ｐゴシック" panose="020B0600070205080204" pitchFamily="34" charset="-128"/>
              </a:rPr>
              <a:t>The question then is, “What is the probability of getting a value exactly 1.8973 standard deviations above the mean?” You may be surprised to learn that the answer is 0. </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a:extLst>
              <a:ext uri="{FF2B5EF4-FFF2-40B4-BE49-F238E27FC236}">
                <a16:creationId xmlns:a16="http://schemas.microsoft.com/office/drawing/2014/main" id="{DE36BACD-0C39-45CC-80D3-0D0851E71AD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6000">
                <a:solidFill>
                  <a:schemeClr val="tx1"/>
                </a:solidFill>
                <a:latin typeface="Times" panose="02020603050405020304" pitchFamily="18" charset="0"/>
                <a:ea typeface="ＭＳ Ｐゴシック" panose="020B0600070205080204" pitchFamily="34" charset="-128"/>
              </a:defRPr>
            </a:lvl1pPr>
            <a:lvl2pPr marL="37931725" indent="-37474525">
              <a:defRPr sz="6000">
                <a:solidFill>
                  <a:schemeClr val="tx1"/>
                </a:solidFill>
                <a:latin typeface="Times" panose="02020603050405020304" pitchFamily="18" charset="0"/>
                <a:ea typeface="ＭＳ Ｐゴシック" panose="020B0600070205080204" pitchFamily="34" charset="-128"/>
              </a:defRPr>
            </a:lvl2pPr>
            <a:lvl3pPr>
              <a:defRPr sz="6000">
                <a:solidFill>
                  <a:schemeClr val="tx1"/>
                </a:solidFill>
                <a:latin typeface="Times" panose="02020603050405020304" pitchFamily="18" charset="0"/>
                <a:ea typeface="ＭＳ Ｐゴシック" panose="020B0600070205080204" pitchFamily="34" charset="-128"/>
              </a:defRPr>
            </a:lvl3pPr>
            <a:lvl4pPr>
              <a:defRPr sz="6000">
                <a:solidFill>
                  <a:schemeClr val="tx1"/>
                </a:solidFill>
                <a:latin typeface="Times" panose="02020603050405020304" pitchFamily="18" charset="0"/>
                <a:ea typeface="ＭＳ Ｐゴシック" panose="020B0600070205080204" pitchFamily="34" charset="-128"/>
              </a:defRPr>
            </a:lvl4pPr>
            <a:lvl5pPr>
              <a:defRPr sz="6000">
                <a:solidFill>
                  <a:schemeClr val="tx1"/>
                </a:solidFill>
                <a:latin typeface="Times" panose="02020603050405020304" pitchFamily="18" charset="0"/>
                <a:ea typeface="ＭＳ Ｐゴシック" panose="020B0600070205080204" pitchFamily="34" charset="-128"/>
              </a:defRPr>
            </a:lvl5pPr>
            <a:lvl6pPr marL="5029200" indent="-27432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6pPr>
            <a:lvl7pPr marL="5486400" indent="-27432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7pPr>
            <a:lvl8pPr marL="5943600" indent="-27432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8pPr>
            <a:lvl9pPr marL="6400800" indent="-27432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9pPr>
          </a:lstStyle>
          <a:p>
            <a:fld id="{E3BE52EA-61F4-4253-B87A-CDDFF40811E8}" type="slidenum">
              <a:rPr lang="en-US" altLang="en-US" sz="1200" smtClean="0">
                <a:latin typeface="Arial" panose="020B0604020202020204" pitchFamily="34" charset="0"/>
              </a:rPr>
              <a:pPr/>
              <a:t>18</a:t>
            </a:fld>
            <a:endParaRPr lang="en-US" altLang="en-US" sz="1200" dirty="0">
              <a:latin typeface="Arial" panose="020B0604020202020204" pitchFamily="34" charset="0"/>
            </a:endParaRPr>
          </a:p>
        </p:txBody>
      </p:sp>
      <p:sp>
        <p:nvSpPr>
          <p:cNvPr id="14339" name="Rectangle 2">
            <a:extLst>
              <a:ext uri="{FF2B5EF4-FFF2-40B4-BE49-F238E27FC236}">
                <a16:creationId xmlns:a16="http://schemas.microsoft.com/office/drawing/2014/main" id="{3485977D-AEAF-4D8B-BB24-2AC3CF9F1107}"/>
              </a:ext>
            </a:extLst>
          </p:cNvPr>
          <p:cNvSpPr>
            <a:spLocks noGrp="1" noRot="1" noChangeAspect="1" noChangeArrowheads="1" noTextEdit="1"/>
          </p:cNvSpPr>
          <p:nvPr>
            <p:ph type="sldImg"/>
          </p:nvPr>
        </p:nvSpPr>
        <p:spPr>
          <a:ln/>
        </p:spPr>
      </p:sp>
      <p:sp>
        <p:nvSpPr>
          <p:cNvPr id="14340" name="Rectangle 3">
            <a:extLst>
              <a:ext uri="{FF2B5EF4-FFF2-40B4-BE49-F238E27FC236}">
                <a16:creationId xmlns:a16="http://schemas.microsoft.com/office/drawing/2014/main" id="{075CDCF7-0086-4E06-A847-9FA643E6515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Arial" panose="020B0604020202020204" pitchFamily="34" charset="0"/>
                <a:ea typeface="ＭＳ Ｐゴシック" panose="020B0600070205080204" pitchFamily="34" charset="-128"/>
              </a:rPr>
              <a:t>Our first interest is in summarizing such data in a way that is analogous to summarizing data on a single variable.  By way of illustration, let’s consider something with which we are all familiar: age.  It helps to discuss something familiar since knowing the subject matter goes a long way </a:t>
            </a:r>
            <a:r>
              <a:rPr lang="en-US" altLang="en-US" sz="1600" dirty="0">
                <a:solidFill>
                  <a:srgbClr val="000000"/>
                </a:solidFill>
                <a:latin typeface="Geneva" charset="0"/>
                <a:ea typeface="ＭＳ Ｐゴシック" panose="020B0600070205080204" pitchFamily="34" charset="-128"/>
              </a:rPr>
              <a:t>goes a long way in making judgments about statistical results.</a:t>
            </a:r>
          </a:p>
        </p:txBody>
      </p:sp>
    </p:spTree>
  </p:cSld>
  <p:clrMapOvr>
    <a:masterClrMapping/>
  </p:clrMapOvr>
</p:notes>
</file>

<file path=ppt/notesSlides/notesSlide1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a:extLst>
              <a:ext uri="{FF2B5EF4-FFF2-40B4-BE49-F238E27FC236}">
                <a16:creationId xmlns:a16="http://schemas.microsoft.com/office/drawing/2014/main" id="{BFAF2140-3CCE-46C7-8578-14CBA1510BB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6000">
                <a:solidFill>
                  <a:schemeClr val="tx1"/>
                </a:solidFill>
                <a:latin typeface="Times" panose="02020603050405020304" pitchFamily="18" charset="0"/>
                <a:ea typeface="ＭＳ Ｐゴシック" panose="020B0600070205080204" pitchFamily="34" charset="-128"/>
              </a:defRPr>
            </a:lvl1pPr>
            <a:lvl2pPr marL="37931725" indent="-37474525">
              <a:defRPr sz="6000">
                <a:solidFill>
                  <a:schemeClr val="tx1"/>
                </a:solidFill>
                <a:latin typeface="Times" panose="02020603050405020304" pitchFamily="18" charset="0"/>
                <a:ea typeface="ＭＳ Ｐゴシック" panose="020B0600070205080204" pitchFamily="34" charset="-128"/>
              </a:defRPr>
            </a:lvl2pPr>
            <a:lvl3pPr>
              <a:defRPr sz="6000">
                <a:solidFill>
                  <a:schemeClr val="tx1"/>
                </a:solidFill>
                <a:latin typeface="Times" panose="02020603050405020304" pitchFamily="18" charset="0"/>
                <a:ea typeface="ＭＳ Ｐゴシック" panose="020B0600070205080204" pitchFamily="34" charset="-128"/>
              </a:defRPr>
            </a:lvl3pPr>
            <a:lvl4pPr>
              <a:defRPr sz="6000">
                <a:solidFill>
                  <a:schemeClr val="tx1"/>
                </a:solidFill>
                <a:latin typeface="Times" panose="02020603050405020304" pitchFamily="18" charset="0"/>
                <a:ea typeface="ＭＳ Ｐゴシック" panose="020B0600070205080204" pitchFamily="34" charset="-128"/>
              </a:defRPr>
            </a:lvl4pPr>
            <a:lvl5pPr>
              <a:defRPr sz="60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9pPr>
          </a:lstStyle>
          <a:p>
            <a:fld id="{7177C0E4-83E4-4E30-BAB1-D160BCF87945}" type="slidenum">
              <a:rPr lang="en-US" altLang="en-US" sz="1200">
                <a:latin typeface="Arial" panose="020B0604020202020204" pitchFamily="34" charset="0"/>
              </a:rPr>
              <a:pPr/>
              <a:t>162</a:t>
            </a:fld>
            <a:endParaRPr lang="en-US" altLang="en-US" sz="1200">
              <a:latin typeface="Arial" panose="020B0604020202020204" pitchFamily="34" charset="0"/>
            </a:endParaRPr>
          </a:p>
        </p:txBody>
      </p:sp>
      <p:sp>
        <p:nvSpPr>
          <p:cNvPr id="27651" name="Rectangle 2">
            <a:extLst>
              <a:ext uri="{FF2B5EF4-FFF2-40B4-BE49-F238E27FC236}">
                <a16:creationId xmlns:a16="http://schemas.microsoft.com/office/drawing/2014/main" id="{3550042A-F269-4E8D-A917-738A02B1FB33}"/>
              </a:ext>
            </a:extLst>
          </p:cNvPr>
          <p:cNvSpPr>
            <a:spLocks noGrp="1" noRot="1" noChangeAspect="1" noChangeArrowheads="1" noTextEdit="1"/>
          </p:cNvSpPr>
          <p:nvPr>
            <p:ph type="sldImg"/>
          </p:nvPr>
        </p:nvSpPr>
        <p:spPr>
          <a:ln/>
        </p:spPr>
      </p:sp>
      <p:sp>
        <p:nvSpPr>
          <p:cNvPr id="27652" name="Rectangle 3">
            <a:extLst>
              <a:ext uri="{FF2B5EF4-FFF2-40B4-BE49-F238E27FC236}">
                <a16:creationId xmlns:a16="http://schemas.microsoft.com/office/drawing/2014/main" id="{DD7AFE92-5933-4818-BFD9-2FE7E22E7E3B}"/>
              </a:ext>
            </a:extLst>
          </p:cNvPr>
          <p:cNvSpPr>
            <a:spLocks noGrp="1" noChangeArrowheads="1"/>
          </p:cNvSpPr>
          <p:nvPr>
            <p:ph type="body" idx="1"/>
            <p:custDataLst>
              <p:tags r:id="rId1"/>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ea typeface="ＭＳ Ｐゴシック" panose="020B0600070205080204" pitchFamily="34" charset="-128"/>
              </a:rPr>
              <a:t>The probability of any one specific point is 0.  The problem is that the binomial distribution is a discrete probability distribution whereas the normal distribution is a continuous distribution.</a:t>
            </a:r>
          </a:p>
        </p:txBody>
      </p:sp>
    </p:spTree>
  </p:cSld>
  <p:clrMapOvr>
    <a:masterClrMapping/>
  </p:clrMapOvr>
</p:notes>
</file>

<file path=ppt/notesSlides/notesSlide1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a:extLst>
              <a:ext uri="{FF2B5EF4-FFF2-40B4-BE49-F238E27FC236}">
                <a16:creationId xmlns:a16="http://schemas.microsoft.com/office/drawing/2014/main" id="{995560DC-9874-4366-AB6A-235D3EB1D52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6000">
                <a:solidFill>
                  <a:schemeClr val="tx1"/>
                </a:solidFill>
                <a:latin typeface="Times" panose="02020603050405020304" pitchFamily="18" charset="0"/>
                <a:ea typeface="ＭＳ Ｐゴシック" panose="020B0600070205080204" pitchFamily="34" charset="-128"/>
              </a:defRPr>
            </a:lvl1pPr>
            <a:lvl2pPr marL="37931725" indent="-37474525">
              <a:defRPr sz="6000">
                <a:solidFill>
                  <a:schemeClr val="tx1"/>
                </a:solidFill>
                <a:latin typeface="Times" panose="02020603050405020304" pitchFamily="18" charset="0"/>
                <a:ea typeface="ＭＳ Ｐゴシック" panose="020B0600070205080204" pitchFamily="34" charset="-128"/>
              </a:defRPr>
            </a:lvl2pPr>
            <a:lvl3pPr>
              <a:defRPr sz="6000">
                <a:solidFill>
                  <a:schemeClr val="tx1"/>
                </a:solidFill>
                <a:latin typeface="Times" panose="02020603050405020304" pitchFamily="18" charset="0"/>
                <a:ea typeface="ＭＳ Ｐゴシック" panose="020B0600070205080204" pitchFamily="34" charset="-128"/>
              </a:defRPr>
            </a:lvl3pPr>
            <a:lvl4pPr>
              <a:defRPr sz="6000">
                <a:solidFill>
                  <a:schemeClr val="tx1"/>
                </a:solidFill>
                <a:latin typeface="Times" panose="02020603050405020304" pitchFamily="18" charset="0"/>
                <a:ea typeface="ＭＳ Ｐゴシック" panose="020B0600070205080204" pitchFamily="34" charset="-128"/>
              </a:defRPr>
            </a:lvl4pPr>
            <a:lvl5pPr>
              <a:defRPr sz="60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9pPr>
          </a:lstStyle>
          <a:p>
            <a:fld id="{68AD8C9C-804B-429E-ADCD-9DCBBA980609}" type="slidenum">
              <a:rPr lang="en-US" altLang="en-US" sz="1200">
                <a:latin typeface="Arial" panose="020B0604020202020204" pitchFamily="34" charset="0"/>
              </a:rPr>
              <a:pPr/>
              <a:t>163</a:t>
            </a:fld>
            <a:endParaRPr lang="en-US" altLang="en-US" sz="1200">
              <a:latin typeface="Arial" panose="020B0604020202020204" pitchFamily="34" charset="0"/>
            </a:endParaRPr>
          </a:p>
        </p:txBody>
      </p:sp>
      <p:sp>
        <p:nvSpPr>
          <p:cNvPr id="29699" name="Rectangle 2">
            <a:extLst>
              <a:ext uri="{FF2B5EF4-FFF2-40B4-BE49-F238E27FC236}">
                <a16:creationId xmlns:a16="http://schemas.microsoft.com/office/drawing/2014/main" id="{92AD2B0B-5AC0-42A1-A81A-94F8AB9EFBAD}"/>
              </a:ext>
            </a:extLst>
          </p:cNvPr>
          <p:cNvSpPr>
            <a:spLocks noGrp="1" noRot="1" noChangeAspect="1" noChangeArrowheads="1" noTextEdit="1"/>
          </p:cNvSpPr>
          <p:nvPr>
            <p:ph type="sldImg"/>
          </p:nvPr>
        </p:nvSpPr>
        <p:spPr>
          <a:ln/>
        </p:spPr>
      </p:sp>
      <p:sp>
        <p:nvSpPr>
          <p:cNvPr id="29700" name="Rectangle 3">
            <a:extLst>
              <a:ext uri="{FF2B5EF4-FFF2-40B4-BE49-F238E27FC236}">
                <a16:creationId xmlns:a16="http://schemas.microsoft.com/office/drawing/2014/main" id="{82A5B1A7-9CDA-4BA7-993B-DB12AE46463F}"/>
              </a:ext>
            </a:extLst>
          </p:cNvPr>
          <p:cNvSpPr>
            <a:spLocks noGrp="1" noChangeArrowheads="1"/>
          </p:cNvSpPr>
          <p:nvPr>
            <p:ph type="body" idx="1"/>
            <p:custDataLst>
              <p:tags r:id="rId1"/>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ea typeface="ＭＳ Ｐゴシック" panose="020B0600070205080204" pitchFamily="34" charset="-128"/>
              </a:rPr>
              <a:t>The solution is to round off and consider any value from 7.5 to 8.5 to represent an outcome of 8 heads.  Using this approach, we figure out the area under a normal curve from 7.5 to 8.5.  </a:t>
            </a:r>
          </a:p>
        </p:txBody>
      </p:sp>
    </p:spTree>
  </p:cSld>
  <p:clrMapOvr>
    <a:masterClrMapping/>
  </p:clrMapOvr>
</p:notes>
</file>

<file path=ppt/notesSlides/notesSlide1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a:extLst>
              <a:ext uri="{FF2B5EF4-FFF2-40B4-BE49-F238E27FC236}">
                <a16:creationId xmlns:a16="http://schemas.microsoft.com/office/drawing/2014/main" id="{2CFBD647-1AF6-4913-B984-9036B1ED9D7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6000">
                <a:solidFill>
                  <a:schemeClr val="tx1"/>
                </a:solidFill>
                <a:latin typeface="Times" panose="02020603050405020304" pitchFamily="18" charset="0"/>
                <a:ea typeface="ＭＳ Ｐゴシック" panose="020B0600070205080204" pitchFamily="34" charset="-128"/>
              </a:defRPr>
            </a:lvl1pPr>
            <a:lvl2pPr marL="37931725" indent="-37474525">
              <a:defRPr sz="6000">
                <a:solidFill>
                  <a:schemeClr val="tx1"/>
                </a:solidFill>
                <a:latin typeface="Times" panose="02020603050405020304" pitchFamily="18" charset="0"/>
                <a:ea typeface="ＭＳ Ｐゴシック" panose="020B0600070205080204" pitchFamily="34" charset="-128"/>
              </a:defRPr>
            </a:lvl2pPr>
            <a:lvl3pPr>
              <a:defRPr sz="6000">
                <a:solidFill>
                  <a:schemeClr val="tx1"/>
                </a:solidFill>
                <a:latin typeface="Times" panose="02020603050405020304" pitchFamily="18" charset="0"/>
                <a:ea typeface="ＭＳ Ｐゴシック" panose="020B0600070205080204" pitchFamily="34" charset="-128"/>
              </a:defRPr>
            </a:lvl3pPr>
            <a:lvl4pPr>
              <a:defRPr sz="6000">
                <a:solidFill>
                  <a:schemeClr val="tx1"/>
                </a:solidFill>
                <a:latin typeface="Times" panose="02020603050405020304" pitchFamily="18" charset="0"/>
                <a:ea typeface="ＭＳ Ｐゴシック" panose="020B0600070205080204" pitchFamily="34" charset="-128"/>
              </a:defRPr>
            </a:lvl4pPr>
            <a:lvl5pPr>
              <a:defRPr sz="60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9pPr>
          </a:lstStyle>
          <a:p>
            <a:fld id="{2D5CD06A-E121-47DB-8670-9105C115EF63}" type="slidenum">
              <a:rPr lang="en-US" altLang="en-US" sz="1200">
                <a:latin typeface="Arial" panose="020B0604020202020204" pitchFamily="34" charset="0"/>
              </a:rPr>
              <a:pPr/>
              <a:t>164</a:t>
            </a:fld>
            <a:endParaRPr lang="en-US" altLang="en-US" sz="1200">
              <a:latin typeface="Arial" panose="020B0604020202020204" pitchFamily="34" charset="0"/>
            </a:endParaRPr>
          </a:p>
        </p:txBody>
      </p:sp>
      <p:sp>
        <p:nvSpPr>
          <p:cNvPr id="31747" name="Rectangle 2">
            <a:extLst>
              <a:ext uri="{FF2B5EF4-FFF2-40B4-BE49-F238E27FC236}">
                <a16:creationId xmlns:a16="http://schemas.microsoft.com/office/drawing/2014/main" id="{1CF18C2D-BF0F-45EC-95FE-3676BDED8C2E}"/>
              </a:ext>
            </a:extLst>
          </p:cNvPr>
          <p:cNvSpPr>
            <a:spLocks noGrp="1" noRot="1" noChangeAspect="1" noChangeArrowheads="1" noTextEdit="1"/>
          </p:cNvSpPr>
          <p:nvPr>
            <p:ph type="sldImg"/>
          </p:nvPr>
        </p:nvSpPr>
        <p:spPr>
          <a:ln/>
        </p:spPr>
      </p:sp>
      <p:sp>
        <p:nvSpPr>
          <p:cNvPr id="31748" name="Rectangle 3">
            <a:extLst>
              <a:ext uri="{FF2B5EF4-FFF2-40B4-BE49-F238E27FC236}">
                <a16:creationId xmlns:a16="http://schemas.microsoft.com/office/drawing/2014/main" id="{1C82DE30-5D9C-463D-8FA7-52F391CE02B2}"/>
              </a:ext>
            </a:extLst>
          </p:cNvPr>
          <p:cNvSpPr>
            <a:spLocks noGrp="1" noChangeArrowheads="1"/>
          </p:cNvSpPr>
          <p:nvPr>
            <p:ph type="body" idx="1"/>
            <p:custDataLst>
              <p:tags r:id="rId1"/>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ea typeface="ＭＳ Ｐゴシック" panose="020B0600070205080204" pitchFamily="34" charset="-128"/>
              </a:rPr>
              <a:t>The shaded area is an approximation of the probability of obtaining 8 heads.  </a:t>
            </a:r>
          </a:p>
        </p:txBody>
      </p:sp>
    </p:spTree>
  </p:cSld>
  <p:clrMapOvr>
    <a:masterClrMapping/>
  </p:clrMapOvr>
</p:notes>
</file>

<file path=ppt/notesSlides/notesSlide1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6CDEF938-AF02-46FE-B9B0-20B8DB63BB6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6000">
                <a:solidFill>
                  <a:schemeClr val="tx1"/>
                </a:solidFill>
                <a:latin typeface="Times" panose="02020603050405020304" pitchFamily="18" charset="0"/>
                <a:ea typeface="ＭＳ Ｐゴシック" panose="020B0600070205080204" pitchFamily="34" charset="-128"/>
              </a:defRPr>
            </a:lvl1pPr>
            <a:lvl2pPr marL="37931725" indent="-37474525">
              <a:defRPr sz="6000">
                <a:solidFill>
                  <a:schemeClr val="tx1"/>
                </a:solidFill>
                <a:latin typeface="Times" panose="02020603050405020304" pitchFamily="18" charset="0"/>
                <a:ea typeface="ＭＳ Ｐゴシック" panose="020B0600070205080204" pitchFamily="34" charset="-128"/>
              </a:defRPr>
            </a:lvl2pPr>
            <a:lvl3pPr>
              <a:defRPr sz="6000">
                <a:solidFill>
                  <a:schemeClr val="tx1"/>
                </a:solidFill>
                <a:latin typeface="Times" panose="02020603050405020304" pitchFamily="18" charset="0"/>
                <a:ea typeface="ＭＳ Ｐゴシック" panose="020B0600070205080204" pitchFamily="34" charset="-128"/>
              </a:defRPr>
            </a:lvl3pPr>
            <a:lvl4pPr>
              <a:defRPr sz="6000">
                <a:solidFill>
                  <a:schemeClr val="tx1"/>
                </a:solidFill>
                <a:latin typeface="Times" panose="02020603050405020304" pitchFamily="18" charset="0"/>
                <a:ea typeface="ＭＳ Ｐゴシック" panose="020B0600070205080204" pitchFamily="34" charset="-128"/>
              </a:defRPr>
            </a:lvl4pPr>
            <a:lvl5pPr>
              <a:defRPr sz="60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9pPr>
          </a:lstStyle>
          <a:p>
            <a:fld id="{F58C0911-5A37-4221-9E6F-AB177833E6F8}" type="slidenum">
              <a:rPr lang="en-US" altLang="en-US" sz="1200">
                <a:latin typeface="Arial" panose="020B0604020202020204" pitchFamily="34" charset="0"/>
              </a:rPr>
              <a:pPr/>
              <a:t>165</a:t>
            </a:fld>
            <a:endParaRPr lang="en-US" altLang="en-US" sz="1200">
              <a:latin typeface="Arial" panose="020B0604020202020204" pitchFamily="34" charset="0"/>
            </a:endParaRPr>
          </a:p>
        </p:txBody>
      </p:sp>
      <p:sp>
        <p:nvSpPr>
          <p:cNvPr id="33795" name="Rectangle 2">
            <a:extLst>
              <a:ext uri="{FF2B5EF4-FFF2-40B4-BE49-F238E27FC236}">
                <a16:creationId xmlns:a16="http://schemas.microsoft.com/office/drawing/2014/main" id="{A334AC7E-A65B-4D00-80C1-3A7581A30C63}"/>
              </a:ext>
            </a:extLst>
          </p:cNvPr>
          <p:cNvSpPr>
            <a:spLocks noGrp="1" noRot="1" noChangeAspect="1" noChangeArrowheads="1" noTextEdit="1"/>
          </p:cNvSpPr>
          <p:nvPr>
            <p:ph type="sldImg"/>
          </p:nvPr>
        </p:nvSpPr>
        <p:spPr>
          <a:ln/>
        </p:spPr>
      </p:sp>
      <p:sp>
        <p:nvSpPr>
          <p:cNvPr id="33796" name="Rectangle 3">
            <a:extLst>
              <a:ext uri="{FF2B5EF4-FFF2-40B4-BE49-F238E27FC236}">
                <a16:creationId xmlns:a16="http://schemas.microsoft.com/office/drawing/2014/main" id="{58FFE395-616F-4B99-8353-30C73DCC7F61}"/>
              </a:ext>
            </a:extLst>
          </p:cNvPr>
          <p:cNvSpPr>
            <a:spLocks noGrp="1" noChangeArrowheads="1"/>
          </p:cNvSpPr>
          <p:nvPr>
            <p:ph type="body" idx="1"/>
            <p:custDataLst>
              <p:tags r:id="rId1"/>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15000"/>
              </a:lnSpc>
              <a:spcBef>
                <a:spcPts val="1075"/>
              </a:spcBef>
            </a:pPr>
            <a:r>
              <a:rPr lang="en-US" altLang="en-US">
                <a:solidFill>
                  <a:srgbClr val="000000"/>
                </a:solidFill>
                <a:latin typeface="Arial" panose="020B0604020202020204" pitchFamily="34" charset="0"/>
                <a:ea typeface="ＭＳ Ｐゴシック" panose="020B0600070205080204" pitchFamily="34" charset="-128"/>
                <a:cs typeface="Times New Roman" panose="02020603050405020304" pitchFamily="18" charset="0"/>
              </a:rPr>
              <a:t>To find the probability, you first find the area below 7.5. The Z for 7.5 is computed by subtracting the mean of 5 from 7.5 and dividing by the standard deviation of 1.5811. This gives a Z of 1.58. A Z table (or the normal calculator) shows that the proportion of a normal distribution below 1.58 is 0.943. The area below 8.5 is calculated in a similar way and is equal to 0.987. The area between 7.5 and 8.5 can be found by subtraction: .987 - .943 =0.044. So, the probability of getting exactly 8 heads out of 10 flips is 0.044</a:t>
            </a:r>
            <a:endParaRPr lang="en-US" altLang="en-US">
              <a:latin typeface="Calibri" panose="020F0502020204030204" pitchFamily="34" charset="0"/>
              <a:ea typeface="ＭＳ Ｐゴシック" panose="020B0600070205080204" pitchFamily="34" charset="-128"/>
              <a:cs typeface="Times New Roman" panose="02020603050405020304" pitchFamily="18" charset="0"/>
            </a:endParaRPr>
          </a:p>
        </p:txBody>
      </p:sp>
    </p:spTree>
  </p:cSld>
  <p:clrMapOvr>
    <a:masterClrMapping/>
  </p:clrMapOvr>
</p:notes>
</file>

<file path=ppt/notesSlides/notesSlide1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a:extLst>
              <a:ext uri="{FF2B5EF4-FFF2-40B4-BE49-F238E27FC236}">
                <a16:creationId xmlns:a16="http://schemas.microsoft.com/office/drawing/2014/main" id="{92DA7B14-65F6-4B63-8CC1-6D9ADCA0561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6000">
                <a:solidFill>
                  <a:schemeClr val="tx1"/>
                </a:solidFill>
                <a:latin typeface="Times" panose="02020603050405020304" pitchFamily="18" charset="0"/>
                <a:ea typeface="ＭＳ Ｐゴシック" panose="020B0600070205080204" pitchFamily="34" charset="-128"/>
              </a:defRPr>
            </a:lvl1pPr>
            <a:lvl2pPr marL="37931725" indent="-37474525">
              <a:defRPr sz="6000">
                <a:solidFill>
                  <a:schemeClr val="tx1"/>
                </a:solidFill>
                <a:latin typeface="Times" panose="02020603050405020304" pitchFamily="18" charset="0"/>
                <a:ea typeface="ＭＳ Ｐゴシック" panose="020B0600070205080204" pitchFamily="34" charset="-128"/>
              </a:defRPr>
            </a:lvl2pPr>
            <a:lvl3pPr>
              <a:defRPr sz="6000">
                <a:solidFill>
                  <a:schemeClr val="tx1"/>
                </a:solidFill>
                <a:latin typeface="Times" panose="02020603050405020304" pitchFamily="18" charset="0"/>
                <a:ea typeface="ＭＳ Ｐゴシック" panose="020B0600070205080204" pitchFamily="34" charset="-128"/>
              </a:defRPr>
            </a:lvl3pPr>
            <a:lvl4pPr>
              <a:defRPr sz="6000">
                <a:solidFill>
                  <a:schemeClr val="tx1"/>
                </a:solidFill>
                <a:latin typeface="Times" panose="02020603050405020304" pitchFamily="18" charset="0"/>
                <a:ea typeface="ＭＳ Ｐゴシック" panose="020B0600070205080204" pitchFamily="34" charset="-128"/>
              </a:defRPr>
            </a:lvl4pPr>
            <a:lvl5pPr>
              <a:defRPr sz="60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9pPr>
          </a:lstStyle>
          <a:p>
            <a:fld id="{DD275444-B614-42CF-80CE-EE29A9F3A723}" type="slidenum">
              <a:rPr lang="en-US" altLang="en-US" sz="1200">
                <a:latin typeface="Arial" panose="020B0604020202020204" pitchFamily="34" charset="0"/>
              </a:rPr>
              <a:pPr/>
              <a:t>166</a:t>
            </a:fld>
            <a:endParaRPr lang="en-US" altLang="en-US" sz="1200">
              <a:latin typeface="Arial" panose="020B0604020202020204" pitchFamily="34" charset="0"/>
            </a:endParaRPr>
          </a:p>
        </p:txBody>
      </p:sp>
      <p:sp>
        <p:nvSpPr>
          <p:cNvPr id="35843" name="Rectangle 2">
            <a:extLst>
              <a:ext uri="{FF2B5EF4-FFF2-40B4-BE49-F238E27FC236}">
                <a16:creationId xmlns:a16="http://schemas.microsoft.com/office/drawing/2014/main" id="{8617ACE4-5658-4EE0-B4AA-91F3E722BF45}"/>
              </a:ext>
            </a:extLst>
          </p:cNvPr>
          <p:cNvSpPr>
            <a:spLocks noGrp="1" noRot="1" noChangeAspect="1" noChangeArrowheads="1" noTextEdit="1"/>
          </p:cNvSpPr>
          <p:nvPr>
            <p:ph type="sldImg"/>
          </p:nvPr>
        </p:nvSpPr>
        <p:spPr>
          <a:ln/>
        </p:spPr>
      </p:sp>
      <p:sp>
        <p:nvSpPr>
          <p:cNvPr id="35844" name="Rectangle 3">
            <a:extLst>
              <a:ext uri="{FF2B5EF4-FFF2-40B4-BE49-F238E27FC236}">
                <a16:creationId xmlns:a16="http://schemas.microsoft.com/office/drawing/2014/main" id="{CAE7A599-EBCB-4C94-9D72-B1CA2E4E7061}"/>
              </a:ext>
            </a:extLst>
          </p:cNvPr>
          <p:cNvSpPr>
            <a:spLocks noGrp="1" noChangeArrowheads="1"/>
          </p:cNvSpPr>
          <p:nvPr>
            <p:ph type="body" idx="1"/>
            <p:custDataLst>
              <p:tags r:id="rId1"/>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ea typeface="ＭＳ Ｐゴシック" panose="020B0600070205080204" pitchFamily="34" charset="-128"/>
              </a:rPr>
              <a:t>The same logic applies when calculating the probability of a range of outcomes.  For example, to calculate the probability of 8 to 10 flips, calculate the area from 8.5 to 10.5.</a:t>
            </a:r>
          </a:p>
        </p:txBody>
      </p:sp>
    </p:spTree>
  </p:cSld>
  <p:clrMapOvr>
    <a:masterClrMapping/>
  </p:clrMapOvr>
</p:notes>
</file>

<file path=ppt/notesSlides/notesSlide1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E05FB25-88E8-8645-9490-2A35E8140E23}" type="slidenum">
              <a:rPr lang="en-US" smtClean="0"/>
              <a:pPr/>
              <a:t>167</a:t>
            </a:fld>
            <a:endParaRPr lang="en-US" dirty="0"/>
          </a:p>
        </p:txBody>
      </p:sp>
    </p:spTree>
    <p:extLst>
      <p:ext uri="{BB962C8B-B14F-4D97-AF65-F5344CB8AC3E}">
        <p14:creationId xmlns:p14="http://schemas.microsoft.com/office/powerpoint/2010/main" val="1868384433"/>
      </p:ext>
    </p:extLst>
  </p:cSld>
  <p:clrMapOvr>
    <a:masterClrMapping/>
  </p:clrMapOvr>
</p:notes>
</file>

<file path=ppt/notesSlides/notesSlide1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a:extLst>
              <a:ext uri="{FF2B5EF4-FFF2-40B4-BE49-F238E27FC236}">
                <a16:creationId xmlns:a16="http://schemas.microsoft.com/office/drawing/2014/main" id="{5E12ED9F-E423-4C54-8687-E33D5C0F7FE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6500">
                <a:solidFill>
                  <a:schemeClr val="tx1"/>
                </a:solidFill>
                <a:latin typeface="Times" panose="02020603050405020304" pitchFamily="18" charset="0"/>
                <a:ea typeface="ＭＳ Ｐゴシック" panose="020B0600070205080204" pitchFamily="34" charset="-128"/>
              </a:defRPr>
            </a:lvl1pPr>
            <a:lvl2pPr marL="37931725" indent="-37474525">
              <a:defRPr sz="6500">
                <a:solidFill>
                  <a:schemeClr val="tx1"/>
                </a:solidFill>
                <a:latin typeface="Times" panose="02020603050405020304" pitchFamily="18" charset="0"/>
                <a:ea typeface="ＭＳ Ｐゴシック" panose="020B0600070205080204" pitchFamily="34" charset="-128"/>
              </a:defRPr>
            </a:lvl2pPr>
            <a:lvl3pPr>
              <a:defRPr sz="6500">
                <a:solidFill>
                  <a:schemeClr val="tx1"/>
                </a:solidFill>
                <a:latin typeface="Times" panose="02020603050405020304" pitchFamily="18" charset="0"/>
                <a:ea typeface="ＭＳ Ｐゴシック" panose="020B0600070205080204" pitchFamily="34" charset="-128"/>
              </a:defRPr>
            </a:lvl3pPr>
            <a:lvl4pPr>
              <a:defRPr sz="6500">
                <a:solidFill>
                  <a:schemeClr val="tx1"/>
                </a:solidFill>
                <a:latin typeface="Times" panose="02020603050405020304" pitchFamily="18" charset="0"/>
                <a:ea typeface="ＭＳ Ｐゴシック" panose="020B0600070205080204" pitchFamily="34" charset="-128"/>
              </a:defRPr>
            </a:lvl4pPr>
            <a:lvl5pPr>
              <a:defRPr sz="65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65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65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65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6500">
                <a:solidFill>
                  <a:schemeClr val="tx1"/>
                </a:solidFill>
                <a:latin typeface="Times" panose="02020603050405020304" pitchFamily="18" charset="0"/>
                <a:ea typeface="ＭＳ Ｐゴシック" panose="020B0600070205080204" pitchFamily="34" charset="-128"/>
              </a:defRPr>
            </a:lvl9pPr>
          </a:lstStyle>
          <a:p>
            <a:fld id="{160E385B-9BB1-45E9-AF63-192C3042DFFD}" type="slidenum">
              <a:rPr lang="en-US" altLang="en-US" sz="1200"/>
              <a:pPr/>
              <a:t>168</a:t>
            </a:fld>
            <a:endParaRPr lang="en-US" altLang="en-US" sz="1200"/>
          </a:p>
        </p:txBody>
      </p:sp>
      <p:sp>
        <p:nvSpPr>
          <p:cNvPr id="15363" name="Rectangle 2">
            <a:extLst>
              <a:ext uri="{FF2B5EF4-FFF2-40B4-BE49-F238E27FC236}">
                <a16:creationId xmlns:a16="http://schemas.microsoft.com/office/drawing/2014/main" id="{BDA49343-BEEA-4CB0-B07D-04B274598646}"/>
              </a:ext>
            </a:extLst>
          </p:cNvPr>
          <p:cNvSpPr>
            <a:spLocks noGrp="1" noRot="1" noChangeAspect="1" noChangeArrowheads="1" noTextEdit="1"/>
          </p:cNvSpPr>
          <p:nvPr>
            <p:ph type="sldImg"/>
          </p:nvPr>
        </p:nvSpPr>
        <p:spPr>
          <a:ln/>
        </p:spPr>
      </p:sp>
      <p:sp>
        <p:nvSpPr>
          <p:cNvPr id="15364" name="Rectangle 3">
            <a:extLst>
              <a:ext uri="{FF2B5EF4-FFF2-40B4-BE49-F238E27FC236}">
                <a16:creationId xmlns:a16="http://schemas.microsoft.com/office/drawing/2014/main" id="{A3DA4435-0ED5-46AF-B0DB-112B5C38B48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z="1400" dirty="0">
                <a:solidFill>
                  <a:srgbClr val="000000"/>
                </a:solidFill>
                <a:latin typeface="Geneva" charset="0"/>
              </a:rPr>
              <a:t>A critical question in inferential statistics is determining the degree to which sample statistics vary from each other and from the population parameter. Consider whether the mean weight from a sample of 10 Houston women would equal the mean weight of all women in Houston.?  Think about how you would answer this question.</a:t>
            </a:r>
          </a:p>
          <a:p>
            <a:pPr eaLnBrk="1" hangingPunct="1"/>
            <a:r>
              <a:rPr lang="en-US" altLang="en-US" sz="1400" dirty="0">
                <a:solidFill>
                  <a:srgbClr val="000000"/>
                </a:solidFill>
                <a:latin typeface="Geneva" charset="0"/>
              </a:rPr>
              <a:t>You would not expect your sample mean to be exactly equal to the mean of all women in Houston.  It might be somewhat lower or somewhat higher, but not exactly the same</a:t>
            </a:r>
          </a:p>
        </p:txBody>
      </p:sp>
    </p:spTree>
  </p:cSld>
  <p:clrMapOvr>
    <a:masterClrMapping/>
  </p:clrMapOvr>
</p:notes>
</file>

<file path=ppt/notesSlides/notesSlide1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a:extLst>
              <a:ext uri="{FF2B5EF4-FFF2-40B4-BE49-F238E27FC236}">
                <a16:creationId xmlns:a16="http://schemas.microsoft.com/office/drawing/2014/main" id="{D9A446AB-AB48-4CFF-8BB8-EDEA17AF2A9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6500">
                <a:solidFill>
                  <a:schemeClr val="tx1"/>
                </a:solidFill>
                <a:latin typeface="Times" panose="02020603050405020304" pitchFamily="18" charset="0"/>
                <a:ea typeface="ＭＳ Ｐゴシック" panose="020B0600070205080204" pitchFamily="34" charset="-128"/>
              </a:defRPr>
            </a:lvl1pPr>
            <a:lvl2pPr marL="37931725" indent="-37474525">
              <a:defRPr sz="6500">
                <a:solidFill>
                  <a:schemeClr val="tx1"/>
                </a:solidFill>
                <a:latin typeface="Times" panose="02020603050405020304" pitchFamily="18" charset="0"/>
                <a:ea typeface="ＭＳ Ｐゴシック" panose="020B0600070205080204" pitchFamily="34" charset="-128"/>
              </a:defRPr>
            </a:lvl2pPr>
            <a:lvl3pPr>
              <a:defRPr sz="6500">
                <a:solidFill>
                  <a:schemeClr val="tx1"/>
                </a:solidFill>
                <a:latin typeface="Times" panose="02020603050405020304" pitchFamily="18" charset="0"/>
                <a:ea typeface="ＭＳ Ｐゴシック" panose="020B0600070205080204" pitchFamily="34" charset="-128"/>
              </a:defRPr>
            </a:lvl3pPr>
            <a:lvl4pPr>
              <a:defRPr sz="6500">
                <a:solidFill>
                  <a:schemeClr val="tx1"/>
                </a:solidFill>
                <a:latin typeface="Times" panose="02020603050405020304" pitchFamily="18" charset="0"/>
                <a:ea typeface="ＭＳ Ｐゴシック" panose="020B0600070205080204" pitchFamily="34" charset="-128"/>
              </a:defRPr>
            </a:lvl4pPr>
            <a:lvl5pPr>
              <a:defRPr sz="65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65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65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65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6500">
                <a:solidFill>
                  <a:schemeClr val="tx1"/>
                </a:solidFill>
                <a:latin typeface="Times" panose="02020603050405020304" pitchFamily="18" charset="0"/>
                <a:ea typeface="ＭＳ Ｐゴシック" panose="020B0600070205080204" pitchFamily="34" charset="-128"/>
              </a:defRPr>
            </a:lvl9pPr>
          </a:lstStyle>
          <a:p>
            <a:fld id="{76170E45-76BD-4291-BBE8-D4FFB1545AD9}" type="slidenum">
              <a:rPr lang="en-US" altLang="en-US" sz="1200"/>
              <a:pPr/>
              <a:t>169</a:t>
            </a:fld>
            <a:endParaRPr lang="en-US" altLang="en-US" sz="1200"/>
          </a:p>
        </p:txBody>
      </p:sp>
      <p:sp>
        <p:nvSpPr>
          <p:cNvPr id="17411" name="Rectangle 2">
            <a:extLst>
              <a:ext uri="{FF2B5EF4-FFF2-40B4-BE49-F238E27FC236}">
                <a16:creationId xmlns:a16="http://schemas.microsoft.com/office/drawing/2014/main" id="{039B7ADD-3D3F-4E50-823E-D5CACC4F7305}"/>
              </a:ext>
            </a:extLst>
          </p:cNvPr>
          <p:cNvSpPr>
            <a:spLocks noGrp="1" noRot="1" noChangeAspect="1" noChangeArrowheads="1" noTextEdit="1"/>
          </p:cNvSpPr>
          <p:nvPr>
            <p:ph type="sldImg"/>
          </p:nvPr>
        </p:nvSpPr>
        <p:spPr>
          <a:ln/>
        </p:spPr>
      </p:sp>
      <p:sp>
        <p:nvSpPr>
          <p:cNvPr id="17412" name="Rectangle 3">
            <a:extLst>
              <a:ext uri="{FF2B5EF4-FFF2-40B4-BE49-F238E27FC236}">
                <a16:creationId xmlns:a16="http://schemas.microsoft.com/office/drawing/2014/main" id="{123E7FC9-29F6-4833-8D4B-15D709089B0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z="1400">
                <a:solidFill>
                  <a:srgbClr val="000000"/>
                </a:solidFill>
                <a:latin typeface="Geneva" charset="0"/>
              </a:rPr>
              <a:t>Because inferential statistics concern generalizing from a sample to a population, it is critical to determine how far sample statistics vary from each other and population parameters.  These determinations are made based on sampling distributions.</a:t>
            </a:r>
          </a:p>
          <a:p>
            <a:pPr eaLnBrk="1" hangingPunct="1"/>
            <a:endParaRPr lang="en-US" altLang="en-US" sz="1400">
              <a:solidFill>
                <a:srgbClr val="000000"/>
              </a:solidFill>
              <a:latin typeface="Geneva" charset="0"/>
            </a:endParaRPr>
          </a:p>
          <a:p>
            <a:pPr eaLnBrk="1" hangingPunct="1"/>
            <a:endParaRPr lang="en-US" altLang="en-US" sz="1400">
              <a:solidFill>
                <a:srgbClr val="000000"/>
              </a:solidFill>
              <a:latin typeface="Geneva" charset="0"/>
            </a:endParaRPr>
          </a:p>
          <a:p>
            <a:pPr eaLnBrk="1" hangingPunct="1"/>
            <a:endParaRPr lang="en-US" altLang="en-US" sz="1400">
              <a:solidFill>
                <a:srgbClr val="000000"/>
              </a:solidFill>
              <a:latin typeface="Geneva" charset="0"/>
            </a:endParaRPr>
          </a:p>
        </p:txBody>
      </p:sp>
    </p:spTree>
  </p:cSld>
  <p:clrMapOvr>
    <a:masterClrMapping/>
  </p:clrMapOvr>
</p:notes>
</file>

<file path=ppt/notesSlides/notesSlide1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a:extLst>
              <a:ext uri="{FF2B5EF4-FFF2-40B4-BE49-F238E27FC236}">
                <a16:creationId xmlns:a16="http://schemas.microsoft.com/office/drawing/2014/main" id="{7F36229C-07F8-4623-9A92-BD280B292AB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6500">
                <a:solidFill>
                  <a:schemeClr val="tx1"/>
                </a:solidFill>
                <a:latin typeface="Times" panose="02020603050405020304" pitchFamily="18" charset="0"/>
                <a:ea typeface="ＭＳ Ｐゴシック" panose="020B0600070205080204" pitchFamily="34" charset="-128"/>
              </a:defRPr>
            </a:lvl1pPr>
            <a:lvl2pPr marL="37931725" indent="-37474525">
              <a:defRPr sz="6500">
                <a:solidFill>
                  <a:schemeClr val="tx1"/>
                </a:solidFill>
                <a:latin typeface="Times" panose="02020603050405020304" pitchFamily="18" charset="0"/>
                <a:ea typeface="ＭＳ Ｐゴシック" panose="020B0600070205080204" pitchFamily="34" charset="-128"/>
              </a:defRPr>
            </a:lvl2pPr>
            <a:lvl3pPr>
              <a:defRPr sz="6500">
                <a:solidFill>
                  <a:schemeClr val="tx1"/>
                </a:solidFill>
                <a:latin typeface="Times" panose="02020603050405020304" pitchFamily="18" charset="0"/>
                <a:ea typeface="ＭＳ Ｐゴシック" panose="020B0600070205080204" pitchFamily="34" charset="-128"/>
              </a:defRPr>
            </a:lvl3pPr>
            <a:lvl4pPr>
              <a:defRPr sz="6500">
                <a:solidFill>
                  <a:schemeClr val="tx1"/>
                </a:solidFill>
                <a:latin typeface="Times" panose="02020603050405020304" pitchFamily="18" charset="0"/>
                <a:ea typeface="ＭＳ Ｐゴシック" panose="020B0600070205080204" pitchFamily="34" charset="-128"/>
              </a:defRPr>
            </a:lvl4pPr>
            <a:lvl5pPr>
              <a:defRPr sz="65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65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65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65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6500">
                <a:solidFill>
                  <a:schemeClr val="tx1"/>
                </a:solidFill>
                <a:latin typeface="Times" panose="02020603050405020304" pitchFamily="18" charset="0"/>
                <a:ea typeface="ＭＳ Ｐゴシック" panose="020B0600070205080204" pitchFamily="34" charset="-128"/>
              </a:defRPr>
            </a:lvl9pPr>
          </a:lstStyle>
          <a:p>
            <a:fld id="{13550DB3-77CC-4CF2-AE26-CAA5788A6335}" type="slidenum">
              <a:rPr lang="en-US" altLang="en-US" sz="1200"/>
              <a:pPr/>
              <a:t>170</a:t>
            </a:fld>
            <a:endParaRPr lang="en-US" altLang="en-US" sz="1200"/>
          </a:p>
        </p:txBody>
      </p:sp>
      <p:sp>
        <p:nvSpPr>
          <p:cNvPr id="19459" name="Rectangle 2">
            <a:extLst>
              <a:ext uri="{FF2B5EF4-FFF2-40B4-BE49-F238E27FC236}">
                <a16:creationId xmlns:a16="http://schemas.microsoft.com/office/drawing/2014/main" id="{44669740-4F93-4650-9DDC-15C40748F7F2}"/>
              </a:ext>
            </a:extLst>
          </p:cNvPr>
          <p:cNvSpPr>
            <a:spLocks noGrp="1" noRot="1" noChangeAspect="1" noChangeArrowheads="1" noTextEdit="1"/>
          </p:cNvSpPr>
          <p:nvPr>
            <p:ph type="sldImg"/>
          </p:nvPr>
        </p:nvSpPr>
        <p:spPr>
          <a:ln/>
        </p:spPr>
      </p:sp>
      <p:sp>
        <p:nvSpPr>
          <p:cNvPr id="19460" name="Rectangle 3">
            <a:extLst>
              <a:ext uri="{FF2B5EF4-FFF2-40B4-BE49-F238E27FC236}">
                <a16:creationId xmlns:a16="http://schemas.microsoft.com/office/drawing/2014/main" id="{20865DFF-D862-44AC-A55C-0BCDB3436F1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z="1400">
                <a:solidFill>
                  <a:srgbClr val="000000"/>
                </a:solidFill>
                <a:latin typeface="Geneva" charset="0"/>
              </a:rPr>
              <a:t>To illustrate the concept of a sampling distributions we will use a simple example.  Select two of these three pool balls randomly and find the average of their numbers. </a:t>
            </a:r>
            <a:endParaRPr lang="en-US" altLang="en-US" sz="1600">
              <a:solidFill>
                <a:srgbClr val="000000"/>
              </a:solidFill>
              <a:latin typeface="Geneva" charset="0"/>
            </a:endParaRPr>
          </a:p>
        </p:txBody>
      </p:sp>
    </p:spTree>
  </p:cSld>
  <p:clrMapOvr>
    <a:masterClrMapping/>
  </p:clrMapOvr>
</p:notes>
</file>

<file path=ppt/notesSlides/notesSlide1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a:extLst>
              <a:ext uri="{FF2B5EF4-FFF2-40B4-BE49-F238E27FC236}">
                <a16:creationId xmlns:a16="http://schemas.microsoft.com/office/drawing/2014/main" id="{FC02E291-3567-44F5-A561-3E9E8900212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6500">
                <a:solidFill>
                  <a:schemeClr val="tx1"/>
                </a:solidFill>
                <a:latin typeface="Times" panose="02020603050405020304" pitchFamily="18" charset="0"/>
                <a:ea typeface="ＭＳ Ｐゴシック" panose="020B0600070205080204" pitchFamily="34" charset="-128"/>
              </a:defRPr>
            </a:lvl1pPr>
            <a:lvl2pPr marL="37931725" indent="-37474525">
              <a:defRPr sz="6500">
                <a:solidFill>
                  <a:schemeClr val="tx1"/>
                </a:solidFill>
                <a:latin typeface="Times" panose="02020603050405020304" pitchFamily="18" charset="0"/>
                <a:ea typeface="ＭＳ Ｐゴシック" panose="020B0600070205080204" pitchFamily="34" charset="-128"/>
              </a:defRPr>
            </a:lvl2pPr>
            <a:lvl3pPr>
              <a:defRPr sz="6500">
                <a:solidFill>
                  <a:schemeClr val="tx1"/>
                </a:solidFill>
                <a:latin typeface="Times" panose="02020603050405020304" pitchFamily="18" charset="0"/>
                <a:ea typeface="ＭＳ Ｐゴシック" panose="020B0600070205080204" pitchFamily="34" charset="-128"/>
              </a:defRPr>
            </a:lvl3pPr>
            <a:lvl4pPr>
              <a:defRPr sz="6500">
                <a:solidFill>
                  <a:schemeClr val="tx1"/>
                </a:solidFill>
                <a:latin typeface="Times" panose="02020603050405020304" pitchFamily="18" charset="0"/>
                <a:ea typeface="ＭＳ Ｐゴシック" panose="020B0600070205080204" pitchFamily="34" charset="-128"/>
              </a:defRPr>
            </a:lvl4pPr>
            <a:lvl5pPr>
              <a:defRPr sz="65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65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65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65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6500">
                <a:solidFill>
                  <a:schemeClr val="tx1"/>
                </a:solidFill>
                <a:latin typeface="Times" panose="02020603050405020304" pitchFamily="18" charset="0"/>
                <a:ea typeface="ＭＳ Ｐゴシック" panose="020B0600070205080204" pitchFamily="34" charset="-128"/>
              </a:defRPr>
            </a:lvl9pPr>
          </a:lstStyle>
          <a:p>
            <a:fld id="{48E9D712-4042-431A-B9E9-DC864A2E9D7A}" type="slidenum">
              <a:rPr lang="en-US" altLang="en-US" sz="1200"/>
              <a:pPr/>
              <a:t>171</a:t>
            </a:fld>
            <a:endParaRPr lang="en-US" altLang="en-US" sz="1200"/>
          </a:p>
        </p:txBody>
      </p:sp>
      <p:sp>
        <p:nvSpPr>
          <p:cNvPr id="21507" name="Rectangle 2">
            <a:extLst>
              <a:ext uri="{FF2B5EF4-FFF2-40B4-BE49-F238E27FC236}">
                <a16:creationId xmlns:a16="http://schemas.microsoft.com/office/drawing/2014/main" id="{DC163AE1-EED7-4518-A278-F1452A6EDC35}"/>
              </a:ext>
            </a:extLst>
          </p:cNvPr>
          <p:cNvSpPr>
            <a:spLocks noGrp="1" noRot="1" noChangeAspect="1" noChangeArrowheads="1" noTextEdit="1"/>
          </p:cNvSpPr>
          <p:nvPr>
            <p:ph type="sldImg"/>
          </p:nvPr>
        </p:nvSpPr>
        <p:spPr>
          <a:ln/>
        </p:spPr>
      </p:sp>
      <p:sp>
        <p:nvSpPr>
          <p:cNvPr id="21508" name="Rectangle 3">
            <a:extLst>
              <a:ext uri="{FF2B5EF4-FFF2-40B4-BE49-F238E27FC236}">
                <a16:creationId xmlns:a16="http://schemas.microsoft.com/office/drawing/2014/main" id="{9848522C-82A5-4A5B-A59F-3B745898ED5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solidFill>
                  <a:srgbClr val="000000"/>
                </a:solidFill>
                <a:latin typeface="Geneva" charset="0"/>
              </a:rPr>
              <a:t>When you consider all possible outcomes from this scenario, you will find that all the means are either 1.0, 1.5, 2.0, 2.5, or 3.0. Notice that some means occur more frequently than others. For example, there are three ways to get a mean of 2 but only one way to get a mean of three.  </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a:extLst>
              <a:ext uri="{FF2B5EF4-FFF2-40B4-BE49-F238E27FC236}">
                <a16:creationId xmlns:a16="http://schemas.microsoft.com/office/drawing/2014/main" id="{0EB2A1E3-7D5C-4397-B9ED-86F8C29DFBC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6000">
                <a:solidFill>
                  <a:schemeClr val="tx1"/>
                </a:solidFill>
                <a:latin typeface="Times" panose="02020603050405020304" pitchFamily="18" charset="0"/>
                <a:ea typeface="ＭＳ Ｐゴシック" panose="020B0600070205080204" pitchFamily="34" charset="-128"/>
              </a:defRPr>
            </a:lvl1pPr>
            <a:lvl2pPr marL="37931725" indent="-37474525">
              <a:defRPr sz="6000">
                <a:solidFill>
                  <a:schemeClr val="tx1"/>
                </a:solidFill>
                <a:latin typeface="Times" panose="02020603050405020304" pitchFamily="18" charset="0"/>
                <a:ea typeface="ＭＳ Ｐゴシック" panose="020B0600070205080204" pitchFamily="34" charset="-128"/>
              </a:defRPr>
            </a:lvl2pPr>
            <a:lvl3pPr>
              <a:defRPr sz="6000">
                <a:solidFill>
                  <a:schemeClr val="tx1"/>
                </a:solidFill>
                <a:latin typeface="Times" panose="02020603050405020304" pitchFamily="18" charset="0"/>
                <a:ea typeface="ＭＳ Ｐゴシック" panose="020B0600070205080204" pitchFamily="34" charset="-128"/>
              </a:defRPr>
            </a:lvl3pPr>
            <a:lvl4pPr>
              <a:defRPr sz="6000">
                <a:solidFill>
                  <a:schemeClr val="tx1"/>
                </a:solidFill>
                <a:latin typeface="Times" panose="02020603050405020304" pitchFamily="18" charset="0"/>
                <a:ea typeface="ＭＳ Ｐゴシック" panose="020B0600070205080204" pitchFamily="34" charset="-128"/>
              </a:defRPr>
            </a:lvl4pPr>
            <a:lvl5pPr>
              <a:defRPr sz="6000">
                <a:solidFill>
                  <a:schemeClr val="tx1"/>
                </a:solidFill>
                <a:latin typeface="Times" panose="02020603050405020304" pitchFamily="18" charset="0"/>
                <a:ea typeface="ＭＳ Ｐゴシック" panose="020B0600070205080204" pitchFamily="34" charset="-128"/>
              </a:defRPr>
            </a:lvl5pPr>
            <a:lvl6pPr marL="5029200" indent="-27432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6pPr>
            <a:lvl7pPr marL="5486400" indent="-27432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7pPr>
            <a:lvl8pPr marL="5943600" indent="-27432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8pPr>
            <a:lvl9pPr marL="6400800" indent="-27432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9pPr>
          </a:lstStyle>
          <a:p>
            <a:fld id="{1B745A62-60E1-43A7-96D9-8C5E961C34B9}" type="slidenum">
              <a:rPr lang="en-US" altLang="en-US" sz="1200" smtClean="0">
                <a:latin typeface="Arial" panose="020B0604020202020204" pitchFamily="34" charset="0"/>
              </a:rPr>
              <a:pPr/>
              <a:t>19</a:t>
            </a:fld>
            <a:endParaRPr lang="en-US" altLang="en-US" sz="1200" dirty="0">
              <a:latin typeface="Arial" panose="020B0604020202020204" pitchFamily="34" charset="0"/>
            </a:endParaRPr>
          </a:p>
        </p:txBody>
      </p:sp>
      <p:sp>
        <p:nvSpPr>
          <p:cNvPr id="16387" name="Rectangle 2">
            <a:extLst>
              <a:ext uri="{FF2B5EF4-FFF2-40B4-BE49-F238E27FC236}">
                <a16:creationId xmlns:a16="http://schemas.microsoft.com/office/drawing/2014/main" id="{05D058F5-81A1-4BA4-9BE7-88172238FF94}"/>
              </a:ext>
            </a:extLst>
          </p:cNvPr>
          <p:cNvSpPr>
            <a:spLocks noGrp="1" noRot="1" noChangeAspect="1" noChangeArrowheads="1" noTextEdit="1"/>
          </p:cNvSpPr>
          <p:nvPr>
            <p:ph type="sldImg"/>
          </p:nvPr>
        </p:nvSpPr>
        <p:spPr>
          <a:ln/>
        </p:spPr>
      </p:sp>
      <p:sp>
        <p:nvSpPr>
          <p:cNvPr id="16388" name="Rectangle 3">
            <a:extLst>
              <a:ext uri="{FF2B5EF4-FFF2-40B4-BE49-F238E27FC236}">
                <a16:creationId xmlns:a16="http://schemas.microsoft.com/office/drawing/2014/main" id="{980DCF31-E5CD-406D-8F53-C3FA6711227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Arial" panose="020B0604020202020204" pitchFamily="34" charset="0"/>
                <a:ea typeface="ＭＳ Ｐゴシック" panose="020B0600070205080204" pitchFamily="34" charset="-128"/>
              </a:rPr>
              <a:t>Let’s begin by asking if people tend to marry other people of about the same age.  Our experience tells us “yes,” but how good is the correspondence?</a:t>
            </a:r>
          </a:p>
        </p:txBody>
      </p:sp>
    </p:spTree>
  </p:cSld>
  <p:clrMapOvr>
    <a:masterClrMapping/>
  </p:clrMapOvr>
</p:notes>
</file>

<file path=ppt/notesSlides/notesSlide1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a:extLst>
              <a:ext uri="{FF2B5EF4-FFF2-40B4-BE49-F238E27FC236}">
                <a16:creationId xmlns:a16="http://schemas.microsoft.com/office/drawing/2014/main" id="{A6757DB4-0C8B-4973-852F-C60115AC670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6500">
                <a:solidFill>
                  <a:schemeClr val="tx1"/>
                </a:solidFill>
                <a:latin typeface="Times" panose="02020603050405020304" pitchFamily="18" charset="0"/>
                <a:ea typeface="ＭＳ Ｐゴシック" panose="020B0600070205080204" pitchFamily="34" charset="-128"/>
              </a:defRPr>
            </a:lvl1pPr>
            <a:lvl2pPr marL="37931725" indent="-37474525">
              <a:defRPr sz="6500">
                <a:solidFill>
                  <a:schemeClr val="tx1"/>
                </a:solidFill>
                <a:latin typeface="Times" panose="02020603050405020304" pitchFamily="18" charset="0"/>
                <a:ea typeface="ＭＳ Ｐゴシック" panose="020B0600070205080204" pitchFamily="34" charset="-128"/>
              </a:defRPr>
            </a:lvl2pPr>
            <a:lvl3pPr>
              <a:defRPr sz="6500">
                <a:solidFill>
                  <a:schemeClr val="tx1"/>
                </a:solidFill>
                <a:latin typeface="Times" panose="02020603050405020304" pitchFamily="18" charset="0"/>
                <a:ea typeface="ＭＳ Ｐゴシック" panose="020B0600070205080204" pitchFamily="34" charset="-128"/>
              </a:defRPr>
            </a:lvl3pPr>
            <a:lvl4pPr>
              <a:defRPr sz="6500">
                <a:solidFill>
                  <a:schemeClr val="tx1"/>
                </a:solidFill>
                <a:latin typeface="Times" panose="02020603050405020304" pitchFamily="18" charset="0"/>
                <a:ea typeface="ＭＳ Ｐゴシック" panose="020B0600070205080204" pitchFamily="34" charset="-128"/>
              </a:defRPr>
            </a:lvl4pPr>
            <a:lvl5pPr>
              <a:defRPr sz="65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65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65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65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6500">
                <a:solidFill>
                  <a:schemeClr val="tx1"/>
                </a:solidFill>
                <a:latin typeface="Times" panose="02020603050405020304" pitchFamily="18" charset="0"/>
                <a:ea typeface="ＭＳ Ｐゴシック" panose="020B0600070205080204" pitchFamily="34" charset="-128"/>
              </a:defRPr>
            </a:lvl9pPr>
          </a:lstStyle>
          <a:p>
            <a:fld id="{BEAE1B07-F995-4C0B-ABC9-F9D29DD203A9}" type="slidenum">
              <a:rPr lang="en-US" altLang="en-US" sz="1200"/>
              <a:pPr/>
              <a:t>172</a:t>
            </a:fld>
            <a:endParaRPr lang="en-US" altLang="en-US" sz="1200"/>
          </a:p>
        </p:txBody>
      </p:sp>
      <p:sp>
        <p:nvSpPr>
          <p:cNvPr id="23555" name="Rectangle 2">
            <a:extLst>
              <a:ext uri="{FF2B5EF4-FFF2-40B4-BE49-F238E27FC236}">
                <a16:creationId xmlns:a16="http://schemas.microsoft.com/office/drawing/2014/main" id="{027EC44D-9F0F-4858-B28E-E3D13A6A9E32}"/>
              </a:ext>
            </a:extLst>
          </p:cNvPr>
          <p:cNvSpPr>
            <a:spLocks noGrp="1" noRot="1" noChangeAspect="1" noChangeArrowheads="1" noTextEdit="1"/>
          </p:cNvSpPr>
          <p:nvPr>
            <p:ph type="sldImg"/>
          </p:nvPr>
        </p:nvSpPr>
        <p:spPr>
          <a:ln/>
        </p:spPr>
      </p:sp>
      <p:sp>
        <p:nvSpPr>
          <p:cNvPr id="23556" name="Rectangle 3">
            <a:extLst>
              <a:ext uri="{FF2B5EF4-FFF2-40B4-BE49-F238E27FC236}">
                <a16:creationId xmlns:a16="http://schemas.microsoft.com/office/drawing/2014/main" id="{69C0599C-AF24-48E5-8389-46F9D658971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z="1400">
                <a:solidFill>
                  <a:srgbClr val="000000"/>
                </a:solidFill>
                <a:latin typeface="Geneva" charset="0"/>
              </a:rPr>
              <a:t>The frequencies and relative frequencits of each possible mean are reported in this table.  Because there are nine possible outcomes, the relative frequencies are equal to the frequencies divided by nine. </a:t>
            </a:r>
            <a:endParaRPr lang="en-US" altLang="en-US" sz="1600">
              <a:solidFill>
                <a:srgbClr val="000000"/>
              </a:solidFill>
              <a:latin typeface="Geneva" charset="0"/>
            </a:endParaRPr>
          </a:p>
        </p:txBody>
      </p:sp>
    </p:spTree>
  </p:cSld>
  <p:clrMapOvr>
    <a:masterClrMapping/>
  </p:clrMapOvr>
</p:notes>
</file>

<file path=ppt/notesSlides/notesSlide1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a:extLst>
              <a:ext uri="{FF2B5EF4-FFF2-40B4-BE49-F238E27FC236}">
                <a16:creationId xmlns:a16="http://schemas.microsoft.com/office/drawing/2014/main" id="{0072D1C7-4CE6-4BC1-8996-869D4BE31DF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6500">
                <a:solidFill>
                  <a:schemeClr val="tx1"/>
                </a:solidFill>
                <a:latin typeface="Times" panose="02020603050405020304" pitchFamily="18" charset="0"/>
                <a:ea typeface="ＭＳ Ｐゴシック" panose="020B0600070205080204" pitchFamily="34" charset="-128"/>
              </a:defRPr>
            </a:lvl1pPr>
            <a:lvl2pPr marL="37931725" indent="-37474525">
              <a:defRPr sz="6500">
                <a:solidFill>
                  <a:schemeClr val="tx1"/>
                </a:solidFill>
                <a:latin typeface="Times" panose="02020603050405020304" pitchFamily="18" charset="0"/>
                <a:ea typeface="ＭＳ Ｐゴシック" panose="020B0600070205080204" pitchFamily="34" charset="-128"/>
              </a:defRPr>
            </a:lvl2pPr>
            <a:lvl3pPr>
              <a:defRPr sz="6500">
                <a:solidFill>
                  <a:schemeClr val="tx1"/>
                </a:solidFill>
                <a:latin typeface="Times" panose="02020603050405020304" pitchFamily="18" charset="0"/>
                <a:ea typeface="ＭＳ Ｐゴシック" panose="020B0600070205080204" pitchFamily="34" charset="-128"/>
              </a:defRPr>
            </a:lvl3pPr>
            <a:lvl4pPr>
              <a:defRPr sz="6500">
                <a:solidFill>
                  <a:schemeClr val="tx1"/>
                </a:solidFill>
                <a:latin typeface="Times" panose="02020603050405020304" pitchFamily="18" charset="0"/>
                <a:ea typeface="ＭＳ Ｐゴシック" panose="020B0600070205080204" pitchFamily="34" charset="-128"/>
              </a:defRPr>
            </a:lvl4pPr>
            <a:lvl5pPr>
              <a:defRPr sz="65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65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65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65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6500">
                <a:solidFill>
                  <a:schemeClr val="tx1"/>
                </a:solidFill>
                <a:latin typeface="Times" panose="02020603050405020304" pitchFamily="18" charset="0"/>
                <a:ea typeface="ＭＳ Ｐゴシック" panose="020B0600070205080204" pitchFamily="34" charset="-128"/>
              </a:defRPr>
            </a:lvl9pPr>
          </a:lstStyle>
          <a:p>
            <a:fld id="{3E8AEC1F-CC2F-434F-87EB-839681D4A896}" type="slidenum">
              <a:rPr lang="en-US" altLang="en-US" sz="1200"/>
              <a:pPr/>
              <a:t>173</a:t>
            </a:fld>
            <a:endParaRPr lang="en-US" altLang="en-US" sz="1200"/>
          </a:p>
        </p:txBody>
      </p:sp>
      <p:sp>
        <p:nvSpPr>
          <p:cNvPr id="25603" name="Rectangle 2">
            <a:extLst>
              <a:ext uri="{FF2B5EF4-FFF2-40B4-BE49-F238E27FC236}">
                <a16:creationId xmlns:a16="http://schemas.microsoft.com/office/drawing/2014/main" id="{F693BD31-E289-4D9C-A11B-3674F35C728C}"/>
              </a:ext>
            </a:extLst>
          </p:cNvPr>
          <p:cNvSpPr>
            <a:spLocks noGrp="1" noRot="1" noChangeAspect="1" noChangeArrowheads="1" noTextEdit="1"/>
          </p:cNvSpPr>
          <p:nvPr>
            <p:ph type="sldImg"/>
          </p:nvPr>
        </p:nvSpPr>
        <p:spPr>
          <a:ln/>
        </p:spPr>
      </p:sp>
      <p:sp>
        <p:nvSpPr>
          <p:cNvPr id="25604" name="Rectangle 3">
            <a:extLst>
              <a:ext uri="{FF2B5EF4-FFF2-40B4-BE49-F238E27FC236}">
                <a16:creationId xmlns:a16="http://schemas.microsoft.com/office/drawing/2014/main" id="{12DC2C4D-5E56-4275-B6EA-85576C65D5B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z="1400">
                <a:solidFill>
                  <a:srgbClr val="000000"/>
                </a:solidFill>
                <a:latin typeface="Geneva" charset="0"/>
              </a:rPr>
              <a:t>This graph illustrates the distribution of the relative frequencies.  Since the Y-axis is the probability of obtaining a given mean from a sample of two balls, the distribution can also be considered a probability distribution.</a:t>
            </a:r>
          </a:p>
          <a:p>
            <a:pPr eaLnBrk="1" hangingPunct="1"/>
            <a:endParaRPr lang="en-US" altLang="en-US" sz="1400">
              <a:solidFill>
                <a:srgbClr val="000000"/>
              </a:solidFill>
              <a:latin typeface="Geneva" charset="0"/>
            </a:endParaRPr>
          </a:p>
          <a:p>
            <a:pPr eaLnBrk="1" hangingPunct="1"/>
            <a:r>
              <a:rPr lang="en-US" altLang="en-US" sz="1400">
                <a:solidFill>
                  <a:srgbClr val="000000"/>
                </a:solidFill>
                <a:latin typeface="Geneva" charset="0"/>
              </a:rPr>
              <a:t>This distribution is called the sampling distribution of the mean.  More specifically, it is the sampling distribution of the mean for a sample size of two.  In this example, the distribution of pool balls and the sampling distribution are both discrete distributions.  In other words, the pool balls can only be 1, 2, or 3, and the sample mean is necessarily one of a five values.</a:t>
            </a:r>
          </a:p>
        </p:txBody>
      </p:sp>
    </p:spTree>
  </p:cSld>
  <p:clrMapOvr>
    <a:masterClrMapping/>
  </p:clrMapOvr>
</p:notes>
</file>

<file path=ppt/notesSlides/notesSlide1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a:extLst>
              <a:ext uri="{FF2B5EF4-FFF2-40B4-BE49-F238E27FC236}">
                <a16:creationId xmlns:a16="http://schemas.microsoft.com/office/drawing/2014/main" id="{232E7E80-FF08-46A6-B716-D50D9114531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6500">
                <a:solidFill>
                  <a:schemeClr val="tx1"/>
                </a:solidFill>
                <a:latin typeface="Times" panose="02020603050405020304" pitchFamily="18" charset="0"/>
                <a:ea typeface="ＭＳ Ｐゴシック" panose="020B0600070205080204" pitchFamily="34" charset="-128"/>
              </a:defRPr>
            </a:lvl1pPr>
            <a:lvl2pPr marL="37931725" indent="-37474525">
              <a:defRPr sz="6500">
                <a:solidFill>
                  <a:schemeClr val="tx1"/>
                </a:solidFill>
                <a:latin typeface="Times" panose="02020603050405020304" pitchFamily="18" charset="0"/>
                <a:ea typeface="ＭＳ Ｐゴシック" panose="020B0600070205080204" pitchFamily="34" charset="-128"/>
              </a:defRPr>
            </a:lvl2pPr>
            <a:lvl3pPr>
              <a:defRPr sz="6500">
                <a:solidFill>
                  <a:schemeClr val="tx1"/>
                </a:solidFill>
                <a:latin typeface="Times" panose="02020603050405020304" pitchFamily="18" charset="0"/>
                <a:ea typeface="ＭＳ Ｐゴシック" panose="020B0600070205080204" pitchFamily="34" charset="-128"/>
              </a:defRPr>
            </a:lvl3pPr>
            <a:lvl4pPr>
              <a:defRPr sz="6500">
                <a:solidFill>
                  <a:schemeClr val="tx1"/>
                </a:solidFill>
                <a:latin typeface="Times" panose="02020603050405020304" pitchFamily="18" charset="0"/>
                <a:ea typeface="ＭＳ Ｐゴシック" panose="020B0600070205080204" pitchFamily="34" charset="-128"/>
              </a:defRPr>
            </a:lvl4pPr>
            <a:lvl5pPr>
              <a:defRPr sz="65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65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65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65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6500">
                <a:solidFill>
                  <a:schemeClr val="tx1"/>
                </a:solidFill>
                <a:latin typeface="Times" panose="02020603050405020304" pitchFamily="18" charset="0"/>
                <a:ea typeface="ＭＳ Ｐゴシック" panose="020B0600070205080204" pitchFamily="34" charset="-128"/>
              </a:defRPr>
            </a:lvl9pPr>
          </a:lstStyle>
          <a:p>
            <a:fld id="{E9CCED63-29A5-43CE-8981-E14F54877756}" type="slidenum">
              <a:rPr lang="en-US" altLang="en-US" sz="1200"/>
              <a:pPr/>
              <a:t>174</a:t>
            </a:fld>
            <a:endParaRPr lang="en-US" altLang="en-US" sz="1200"/>
          </a:p>
        </p:txBody>
      </p:sp>
      <p:sp>
        <p:nvSpPr>
          <p:cNvPr id="27651" name="Rectangle 1026">
            <a:extLst>
              <a:ext uri="{FF2B5EF4-FFF2-40B4-BE49-F238E27FC236}">
                <a16:creationId xmlns:a16="http://schemas.microsoft.com/office/drawing/2014/main" id="{7288B041-3891-42D5-9B29-41E8AD83A902}"/>
              </a:ext>
            </a:extLst>
          </p:cNvPr>
          <p:cNvSpPr>
            <a:spLocks noGrp="1" noRot="1" noChangeAspect="1" noChangeArrowheads="1" noTextEdit="1"/>
          </p:cNvSpPr>
          <p:nvPr>
            <p:ph type="sldImg"/>
          </p:nvPr>
        </p:nvSpPr>
        <p:spPr>
          <a:ln/>
        </p:spPr>
      </p:sp>
      <p:sp>
        <p:nvSpPr>
          <p:cNvPr id="27652" name="Rectangle 1027">
            <a:extLst>
              <a:ext uri="{FF2B5EF4-FFF2-40B4-BE49-F238E27FC236}">
                <a16:creationId xmlns:a16="http://schemas.microsoft.com/office/drawing/2014/main" id="{2BEFC8AE-2E81-4460-83B3-BCF3DBAB614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Geneva" charset="0"/>
              </a:rPr>
              <a:t>There is an alternative way of conceptualizing a sampling distribution that will be useful for more complex distributions.  This time, we’re going to use multiple samples.  Imagine that two balls are sampled (with replacement) and the mean of the two balls is computed.  This process is repeated for thousands of other samples.  A relative frequency distribution is drawn for the entire set of means.  The more samples, the closer the relative frequency distribution will come to the sampling distribution.  </a:t>
            </a:r>
          </a:p>
          <a:p>
            <a:pPr eaLnBrk="1" hangingPunct="1"/>
            <a:endParaRPr lang="en-US" altLang="en-US">
              <a:latin typeface="Geneva" charset="0"/>
            </a:endParaRPr>
          </a:p>
          <a:p>
            <a:pPr eaLnBrk="1" hangingPunct="1"/>
            <a:r>
              <a:rPr lang="en-US" altLang="en-US">
                <a:latin typeface="Geneva" charset="0"/>
              </a:rPr>
              <a:t>In other words, you can conceive of a sampling distribution as being a frequency distribution based on a very large number of samples.</a:t>
            </a:r>
            <a:endParaRPr lang="en-US" altLang="en-US">
              <a:latin typeface="Times" panose="02020603050405020304" pitchFamily="18" charset="0"/>
            </a:endParaRPr>
          </a:p>
        </p:txBody>
      </p:sp>
    </p:spTree>
  </p:cSld>
  <p:clrMapOvr>
    <a:masterClrMapping/>
  </p:clrMapOvr>
</p:notes>
</file>

<file path=ppt/notesSlides/notesSlide1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a:extLst>
              <a:ext uri="{FF2B5EF4-FFF2-40B4-BE49-F238E27FC236}">
                <a16:creationId xmlns:a16="http://schemas.microsoft.com/office/drawing/2014/main" id="{CB93C0B5-6BE2-4AD7-B897-D2C2A2862C6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6500">
                <a:solidFill>
                  <a:schemeClr val="tx1"/>
                </a:solidFill>
                <a:latin typeface="Times" panose="02020603050405020304" pitchFamily="18" charset="0"/>
                <a:ea typeface="ＭＳ Ｐゴシック" panose="020B0600070205080204" pitchFamily="34" charset="-128"/>
              </a:defRPr>
            </a:lvl1pPr>
            <a:lvl2pPr marL="37931725" indent="-37474525">
              <a:defRPr sz="6500">
                <a:solidFill>
                  <a:schemeClr val="tx1"/>
                </a:solidFill>
                <a:latin typeface="Times" panose="02020603050405020304" pitchFamily="18" charset="0"/>
                <a:ea typeface="ＭＳ Ｐゴシック" panose="020B0600070205080204" pitchFamily="34" charset="-128"/>
              </a:defRPr>
            </a:lvl2pPr>
            <a:lvl3pPr>
              <a:defRPr sz="6500">
                <a:solidFill>
                  <a:schemeClr val="tx1"/>
                </a:solidFill>
                <a:latin typeface="Times" panose="02020603050405020304" pitchFamily="18" charset="0"/>
                <a:ea typeface="ＭＳ Ｐゴシック" panose="020B0600070205080204" pitchFamily="34" charset="-128"/>
              </a:defRPr>
            </a:lvl3pPr>
            <a:lvl4pPr>
              <a:defRPr sz="6500">
                <a:solidFill>
                  <a:schemeClr val="tx1"/>
                </a:solidFill>
                <a:latin typeface="Times" panose="02020603050405020304" pitchFamily="18" charset="0"/>
                <a:ea typeface="ＭＳ Ｐゴシック" panose="020B0600070205080204" pitchFamily="34" charset="-128"/>
              </a:defRPr>
            </a:lvl4pPr>
            <a:lvl5pPr>
              <a:defRPr sz="65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65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65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65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6500">
                <a:solidFill>
                  <a:schemeClr val="tx1"/>
                </a:solidFill>
                <a:latin typeface="Times" panose="02020603050405020304" pitchFamily="18" charset="0"/>
                <a:ea typeface="ＭＳ Ｐゴシック" panose="020B0600070205080204" pitchFamily="34" charset="-128"/>
              </a:defRPr>
            </a:lvl9pPr>
          </a:lstStyle>
          <a:p>
            <a:fld id="{AB6B7EE5-58FC-48A9-B95D-C4F032004CB3}" type="slidenum">
              <a:rPr lang="en-US" altLang="en-US" sz="1200"/>
              <a:pPr/>
              <a:t>175</a:t>
            </a:fld>
            <a:endParaRPr lang="en-US" altLang="en-US" sz="1200"/>
          </a:p>
        </p:txBody>
      </p:sp>
      <p:sp>
        <p:nvSpPr>
          <p:cNvPr id="29699" name="Rectangle 1026">
            <a:extLst>
              <a:ext uri="{FF2B5EF4-FFF2-40B4-BE49-F238E27FC236}">
                <a16:creationId xmlns:a16="http://schemas.microsoft.com/office/drawing/2014/main" id="{2A63D152-6763-413B-96A4-ACD8B8B7B118}"/>
              </a:ext>
            </a:extLst>
          </p:cNvPr>
          <p:cNvSpPr>
            <a:spLocks noGrp="1" noRot="1" noChangeAspect="1" noChangeArrowheads="1" noTextEdit="1"/>
          </p:cNvSpPr>
          <p:nvPr>
            <p:ph type="sldImg"/>
          </p:nvPr>
        </p:nvSpPr>
        <p:spPr>
          <a:ln/>
        </p:spPr>
      </p:sp>
      <p:sp>
        <p:nvSpPr>
          <p:cNvPr id="29700" name="Rectangle 1027">
            <a:extLst>
              <a:ext uri="{FF2B5EF4-FFF2-40B4-BE49-F238E27FC236}">
                <a16:creationId xmlns:a16="http://schemas.microsoft.com/office/drawing/2014/main" id="{ACBD11BF-F3AE-4A0C-B009-C49C3F75CFD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Geneva" charset="0"/>
              </a:rPr>
              <a:t>To be strictly correct, the sampling distribution only equals the frequency distribution exactly when there is an infinite number of samples.</a:t>
            </a:r>
          </a:p>
          <a:p>
            <a:pPr eaLnBrk="1" hangingPunct="1"/>
            <a:endParaRPr lang="en-US" altLang="en-US">
              <a:latin typeface="Times" panose="02020603050405020304" pitchFamily="18" charset="0"/>
            </a:endParaRPr>
          </a:p>
          <a:p>
            <a:pPr eaLnBrk="1" hangingPunct="1"/>
            <a:endParaRPr lang="en-US" altLang="en-US">
              <a:latin typeface="Times" panose="02020603050405020304" pitchFamily="18" charset="0"/>
            </a:endParaRPr>
          </a:p>
        </p:txBody>
      </p:sp>
    </p:spTree>
  </p:cSld>
  <p:clrMapOvr>
    <a:masterClrMapping/>
  </p:clrMapOvr>
</p:notes>
</file>

<file path=ppt/notesSlides/notesSlide1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a:extLst>
              <a:ext uri="{FF2B5EF4-FFF2-40B4-BE49-F238E27FC236}">
                <a16:creationId xmlns:a16="http://schemas.microsoft.com/office/drawing/2014/main" id="{5193C1EA-6D72-4CB1-91A3-48D3AA9BD16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6500">
                <a:solidFill>
                  <a:schemeClr val="tx1"/>
                </a:solidFill>
                <a:latin typeface="Times" panose="02020603050405020304" pitchFamily="18" charset="0"/>
                <a:ea typeface="ＭＳ Ｐゴシック" panose="020B0600070205080204" pitchFamily="34" charset="-128"/>
              </a:defRPr>
            </a:lvl1pPr>
            <a:lvl2pPr marL="37931725" indent="-37474525">
              <a:defRPr sz="6500">
                <a:solidFill>
                  <a:schemeClr val="tx1"/>
                </a:solidFill>
                <a:latin typeface="Times" panose="02020603050405020304" pitchFamily="18" charset="0"/>
                <a:ea typeface="ＭＳ Ｐゴシック" panose="020B0600070205080204" pitchFamily="34" charset="-128"/>
              </a:defRPr>
            </a:lvl2pPr>
            <a:lvl3pPr>
              <a:defRPr sz="6500">
                <a:solidFill>
                  <a:schemeClr val="tx1"/>
                </a:solidFill>
                <a:latin typeface="Times" panose="02020603050405020304" pitchFamily="18" charset="0"/>
                <a:ea typeface="ＭＳ Ｐゴシック" panose="020B0600070205080204" pitchFamily="34" charset="-128"/>
              </a:defRPr>
            </a:lvl3pPr>
            <a:lvl4pPr>
              <a:defRPr sz="6500">
                <a:solidFill>
                  <a:schemeClr val="tx1"/>
                </a:solidFill>
                <a:latin typeface="Times" panose="02020603050405020304" pitchFamily="18" charset="0"/>
                <a:ea typeface="ＭＳ Ｐゴシック" panose="020B0600070205080204" pitchFamily="34" charset="-128"/>
              </a:defRPr>
            </a:lvl4pPr>
            <a:lvl5pPr>
              <a:defRPr sz="65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65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65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65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6500">
                <a:solidFill>
                  <a:schemeClr val="tx1"/>
                </a:solidFill>
                <a:latin typeface="Times" panose="02020603050405020304" pitchFamily="18" charset="0"/>
                <a:ea typeface="ＭＳ Ｐゴシック" panose="020B0600070205080204" pitchFamily="34" charset="-128"/>
              </a:defRPr>
            </a:lvl9pPr>
          </a:lstStyle>
          <a:p>
            <a:fld id="{8B3A8EE4-9456-4D58-9EF9-39234A66BA8E}" type="slidenum">
              <a:rPr lang="en-US" altLang="en-US" sz="1200"/>
              <a:pPr/>
              <a:t>176</a:t>
            </a:fld>
            <a:endParaRPr lang="en-US" altLang="en-US" sz="1200"/>
          </a:p>
        </p:txBody>
      </p:sp>
      <p:sp>
        <p:nvSpPr>
          <p:cNvPr id="31747" name="Rectangle 2">
            <a:extLst>
              <a:ext uri="{FF2B5EF4-FFF2-40B4-BE49-F238E27FC236}">
                <a16:creationId xmlns:a16="http://schemas.microsoft.com/office/drawing/2014/main" id="{CD8C9A2E-E642-4741-90D2-31C9427757F1}"/>
              </a:ext>
            </a:extLst>
          </p:cNvPr>
          <p:cNvSpPr>
            <a:spLocks noGrp="1" noRot="1" noChangeAspect="1" noChangeArrowheads="1" noTextEdit="1"/>
          </p:cNvSpPr>
          <p:nvPr>
            <p:ph type="sldImg"/>
          </p:nvPr>
        </p:nvSpPr>
        <p:spPr>
          <a:ln/>
        </p:spPr>
      </p:sp>
      <p:sp>
        <p:nvSpPr>
          <p:cNvPr id="31748" name="Rectangle 3">
            <a:extLst>
              <a:ext uri="{FF2B5EF4-FFF2-40B4-BE49-F238E27FC236}">
                <a16:creationId xmlns:a16="http://schemas.microsoft.com/office/drawing/2014/main" id="{5C524F9E-9D42-4A80-9C6A-4665D78E1FC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solidFill>
                  <a:srgbClr val="000000"/>
                </a:solidFill>
                <a:latin typeface="Geneva" charset="0"/>
              </a:rPr>
              <a:t>It is important to keep in mind that every statistic, not just the mean, has a sampling distribution.  This table shows all the possible outcomes for the range of two numbers.</a:t>
            </a:r>
            <a:endParaRPr lang="en-US" altLang="en-US" sz="1000">
              <a:solidFill>
                <a:srgbClr val="000000"/>
              </a:solidFill>
              <a:latin typeface="Geneva" charset="0"/>
            </a:endParaRPr>
          </a:p>
        </p:txBody>
      </p:sp>
    </p:spTree>
  </p:cSld>
  <p:clrMapOvr>
    <a:masterClrMapping/>
  </p:clrMapOvr>
</p:notes>
</file>

<file path=ppt/notesSlides/notesSlide1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F3151E6A-D6B6-438D-97DE-E86348CEBD5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6500">
                <a:solidFill>
                  <a:schemeClr val="tx1"/>
                </a:solidFill>
                <a:latin typeface="Times" panose="02020603050405020304" pitchFamily="18" charset="0"/>
                <a:ea typeface="ＭＳ Ｐゴシック" panose="020B0600070205080204" pitchFamily="34" charset="-128"/>
              </a:defRPr>
            </a:lvl1pPr>
            <a:lvl2pPr marL="37931725" indent="-37474525">
              <a:defRPr sz="6500">
                <a:solidFill>
                  <a:schemeClr val="tx1"/>
                </a:solidFill>
                <a:latin typeface="Times" panose="02020603050405020304" pitchFamily="18" charset="0"/>
                <a:ea typeface="ＭＳ Ｐゴシック" panose="020B0600070205080204" pitchFamily="34" charset="-128"/>
              </a:defRPr>
            </a:lvl2pPr>
            <a:lvl3pPr>
              <a:defRPr sz="6500">
                <a:solidFill>
                  <a:schemeClr val="tx1"/>
                </a:solidFill>
                <a:latin typeface="Times" panose="02020603050405020304" pitchFamily="18" charset="0"/>
                <a:ea typeface="ＭＳ Ｐゴシック" panose="020B0600070205080204" pitchFamily="34" charset="-128"/>
              </a:defRPr>
            </a:lvl3pPr>
            <a:lvl4pPr>
              <a:defRPr sz="6500">
                <a:solidFill>
                  <a:schemeClr val="tx1"/>
                </a:solidFill>
                <a:latin typeface="Times" panose="02020603050405020304" pitchFamily="18" charset="0"/>
                <a:ea typeface="ＭＳ Ｐゴシック" panose="020B0600070205080204" pitchFamily="34" charset="-128"/>
              </a:defRPr>
            </a:lvl4pPr>
            <a:lvl5pPr>
              <a:defRPr sz="65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65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65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65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6500">
                <a:solidFill>
                  <a:schemeClr val="tx1"/>
                </a:solidFill>
                <a:latin typeface="Times" panose="02020603050405020304" pitchFamily="18" charset="0"/>
                <a:ea typeface="ＭＳ Ｐゴシック" panose="020B0600070205080204" pitchFamily="34" charset="-128"/>
              </a:defRPr>
            </a:lvl9pPr>
          </a:lstStyle>
          <a:p>
            <a:fld id="{02D1BE80-5C20-4E54-896E-8411351B3375}" type="slidenum">
              <a:rPr lang="en-US" altLang="en-US" sz="1200"/>
              <a:pPr/>
              <a:t>177</a:t>
            </a:fld>
            <a:endParaRPr lang="en-US" altLang="en-US" sz="1200"/>
          </a:p>
        </p:txBody>
      </p:sp>
      <p:sp>
        <p:nvSpPr>
          <p:cNvPr id="33795" name="Rectangle 2">
            <a:extLst>
              <a:ext uri="{FF2B5EF4-FFF2-40B4-BE49-F238E27FC236}">
                <a16:creationId xmlns:a16="http://schemas.microsoft.com/office/drawing/2014/main" id="{4EC9BE43-B703-4593-8D53-61F4DDD50CC7}"/>
              </a:ext>
            </a:extLst>
          </p:cNvPr>
          <p:cNvSpPr>
            <a:spLocks noGrp="1" noRot="1" noChangeAspect="1" noChangeArrowheads="1" noTextEdit="1"/>
          </p:cNvSpPr>
          <p:nvPr>
            <p:ph type="sldImg"/>
          </p:nvPr>
        </p:nvSpPr>
        <p:spPr>
          <a:ln/>
        </p:spPr>
      </p:sp>
      <p:sp>
        <p:nvSpPr>
          <p:cNvPr id="33796" name="Rectangle 3">
            <a:extLst>
              <a:ext uri="{FF2B5EF4-FFF2-40B4-BE49-F238E27FC236}">
                <a16:creationId xmlns:a16="http://schemas.microsoft.com/office/drawing/2014/main" id="{2FBAD0F3-D9F9-4DFC-B0CD-B89F885B859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r>
              <a:rPr lang="en-US" altLang="en-US">
                <a:solidFill>
                  <a:srgbClr val="000000"/>
                </a:solidFill>
                <a:latin typeface="Geneva" charset="0"/>
              </a:rPr>
            </a:br>
            <a:r>
              <a:rPr lang="en-US" altLang="en-US">
                <a:solidFill>
                  <a:srgbClr val="000000"/>
                </a:solidFill>
                <a:latin typeface="Geneva" charset="0"/>
              </a:rPr>
              <a:t>This table lists the frequencies of each range.</a:t>
            </a:r>
            <a:endParaRPr lang="en-US" altLang="en-US" sz="900">
              <a:solidFill>
                <a:srgbClr val="000000"/>
              </a:solidFill>
              <a:latin typeface="Geneva" charset="0"/>
            </a:endParaRPr>
          </a:p>
        </p:txBody>
      </p:sp>
    </p:spTree>
  </p:cSld>
  <p:clrMapOvr>
    <a:masterClrMapping/>
  </p:clrMapOvr>
</p:notes>
</file>

<file path=ppt/notesSlides/notesSlide1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a:extLst>
              <a:ext uri="{FF2B5EF4-FFF2-40B4-BE49-F238E27FC236}">
                <a16:creationId xmlns:a16="http://schemas.microsoft.com/office/drawing/2014/main" id="{7C44E97D-6612-4CAF-9315-50470A7F6ED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6500">
                <a:solidFill>
                  <a:schemeClr val="tx1"/>
                </a:solidFill>
                <a:latin typeface="Times" panose="02020603050405020304" pitchFamily="18" charset="0"/>
                <a:ea typeface="ＭＳ Ｐゴシック" panose="020B0600070205080204" pitchFamily="34" charset="-128"/>
              </a:defRPr>
            </a:lvl1pPr>
            <a:lvl2pPr marL="37931725" indent="-37474525">
              <a:defRPr sz="6500">
                <a:solidFill>
                  <a:schemeClr val="tx1"/>
                </a:solidFill>
                <a:latin typeface="Times" panose="02020603050405020304" pitchFamily="18" charset="0"/>
                <a:ea typeface="ＭＳ Ｐゴシック" panose="020B0600070205080204" pitchFamily="34" charset="-128"/>
              </a:defRPr>
            </a:lvl2pPr>
            <a:lvl3pPr>
              <a:defRPr sz="6500">
                <a:solidFill>
                  <a:schemeClr val="tx1"/>
                </a:solidFill>
                <a:latin typeface="Times" panose="02020603050405020304" pitchFamily="18" charset="0"/>
                <a:ea typeface="ＭＳ Ｐゴシック" panose="020B0600070205080204" pitchFamily="34" charset="-128"/>
              </a:defRPr>
            </a:lvl3pPr>
            <a:lvl4pPr>
              <a:defRPr sz="6500">
                <a:solidFill>
                  <a:schemeClr val="tx1"/>
                </a:solidFill>
                <a:latin typeface="Times" panose="02020603050405020304" pitchFamily="18" charset="0"/>
                <a:ea typeface="ＭＳ Ｐゴシック" panose="020B0600070205080204" pitchFamily="34" charset="-128"/>
              </a:defRPr>
            </a:lvl4pPr>
            <a:lvl5pPr>
              <a:defRPr sz="65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65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65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65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6500">
                <a:solidFill>
                  <a:schemeClr val="tx1"/>
                </a:solidFill>
                <a:latin typeface="Times" panose="02020603050405020304" pitchFamily="18" charset="0"/>
                <a:ea typeface="ＭＳ Ｐゴシック" panose="020B0600070205080204" pitchFamily="34" charset="-128"/>
              </a:defRPr>
            </a:lvl9pPr>
          </a:lstStyle>
          <a:p>
            <a:fld id="{50D06540-BCBF-4F98-A465-68E0D57763E3}" type="slidenum">
              <a:rPr lang="en-US" altLang="en-US" sz="1200"/>
              <a:pPr/>
              <a:t>178</a:t>
            </a:fld>
            <a:endParaRPr lang="en-US" altLang="en-US" sz="1200"/>
          </a:p>
        </p:txBody>
      </p:sp>
      <p:sp>
        <p:nvSpPr>
          <p:cNvPr id="35843" name="Rectangle 2">
            <a:extLst>
              <a:ext uri="{FF2B5EF4-FFF2-40B4-BE49-F238E27FC236}">
                <a16:creationId xmlns:a16="http://schemas.microsoft.com/office/drawing/2014/main" id="{F7ABC42D-C77F-42BC-978F-73E903978BE9}"/>
              </a:ext>
            </a:extLst>
          </p:cNvPr>
          <p:cNvSpPr>
            <a:spLocks noGrp="1" noRot="1" noChangeAspect="1" noChangeArrowheads="1" noTextEdit="1"/>
          </p:cNvSpPr>
          <p:nvPr>
            <p:ph type="sldImg"/>
          </p:nvPr>
        </p:nvSpPr>
        <p:spPr>
          <a:ln/>
        </p:spPr>
      </p:sp>
      <p:sp>
        <p:nvSpPr>
          <p:cNvPr id="35844" name="Rectangle 3">
            <a:extLst>
              <a:ext uri="{FF2B5EF4-FFF2-40B4-BE49-F238E27FC236}">
                <a16:creationId xmlns:a16="http://schemas.microsoft.com/office/drawing/2014/main" id="{ACE891B3-BC77-4715-B8EA-F9EDE2C537C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solidFill>
                  <a:srgbClr val="000000"/>
                </a:solidFill>
                <a:latin typeface="Geneva" charset="0"/>
              </a:rPr>
              <a:t>This graph illustrates the sampling distribution of the range for this discrete distribution.</a:t>
            </a:r>
            <a:endParaRPr lang="en-US" altLang="en-US" sz="800">
              <a:solidFill>
                <a:srgbClr val="000000"/>
              </a:solidFill>
              <a:latin typeface="Geneva" charset="0"/>
            </a:endParaRPr>
          </a:p>
          <a:p>
            <a:pPr eaLnBrk="1" hangingPunct="1"/>
            <a:endParaRPr lang="en-US" altLang="en-US" sz="800">
              <a:solidFill>
                <a:srgbClr val="000000"/>
              </a:solidFill>
              <a:latin typeface="Geneva" charset="0"/>
            </a:endParaRPr>
          </a:p>
        </p:txBody>
      </p:sp>
    </p:spTree>
  </p:cSld>
  <p:clrMapOvr>
    <a:masterClrMapping/>
  </p:clrMapOvr>
</p:notes>
</file>

<file path=ppt/notesSlides/notesSlide1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a:extLst>
              <a:ext uri="{FF2B5EF4-FFF2-40B4-BE49-F238E27FC236}">
                <a16:creationId xmlns:a16="http://schemas.microsoft.com/office/drawing/2014/main" id="{A278ACF5-DFB4-40EF-9CD2-2C421A85E4D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6500">
                <a:solidFill>
                  <a:schemeClr val="tx1"/>
                </a:solidFill>
                <a:latin typeface="Times" panose="02020603050405020304" pitchFamily="18" charset="0"/>
                <a:ea typeface="ＭＳ Ｐゴシック" panose="020B0600070205080204" pitchFamily="34" charset="-128"/>
              </a:defRPr>
            </a:lvl1pPr>
            <a:lvl2pPr marL="37931725" indent="-37474525">
              <a:defRPr sz="6500">
                <a:solidFill>
                  <a:schemeClr val="tx1"/>
                </a:solidFill>
                <a:latin typeface="Times" panose="02020603050405020304" pitchFamily="18" charset="0"/>
                <a:ea typeface="ＭＳ Ｐゴシック" panose="020B0600070205080204" pitchFamily="34" charset="-128"/>
              </a:defRPr>
            </a:lvl2pPr>
            <a:lvl3pPr>
              <a:defRPr sz="6500">
                <a:solidFill>
                  <a:schemeClr val="tx1"/>
                </a:solidFill>
                <a:latin typeface="Times" panose="02020603050405020304" pitchFamily="18" charset="0"/>
                <a:ea typeface="ＭＳ Ｐゴシック" panose="020B0600070205080204" pitchFamily="34" charset="-128"/>
              </a:defRPr>
            </a:lvl3pPr>
            <a:lvl4pPr>
              <a:defRPr sz="6500">
                <a:solidFill>
                  <a:schemeClr val="tx1"/>
                </a:solidFill>
                <a:latin typeface="Times" panose="02020603050405020304" pitchFamily="18" charset="0"/>
                <a:ea typeface="ＭＳ Ｐゴシック" panose="020B0600070205080204" pitchFamily="34" charset="-128"/>
              </a:defRPr>
            </a:lvl4pPr>
            <a:lvl5pPr>
              <a:defRPr sz="65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65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65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65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6500">
                <a:solidFill>
                  <a:schemeClr val="tx1"/>
                </a:solidFill>
                <a:latin typeface="Times" panose="02020603050405020304" pitchFamily="18" charset="0"/>
                <a:ea typeface="ＭＳ Ｐゴシック" panose="020B0600070205080204" pitchFamily="34" charset="-128"/>
              </a:defRPr>
            </a:lvl9pPr>
          </a:lstStyle>
          <a:p>
            <a:fld id="{96948AAE-1F62-48B2-89C3-05ED7374D0E4}" type="slidenum">
              <a:rPr lang="en-US" altLang="en-US" sz="1200"/>
              <a:pPr/>
              <a:t>179</a:t>
            </a:fld>
            <a:endParaRPr lang="en-US" altLang="en-US" sz="1200"/>
          </a:p>
        </p:txBody>
      </p:sp>
      <p:sp>
        <p:nvSpPr>
          <p:cNvPr id="37891" name="Rectangle 2">
            <a:extLst>
              <a:ext uri="{FF2B5EF4-FFF2-40B4-BE49-F238E27FC236}">
                <a16:creationId xmlns:a16="http://schemas.microsoft.com/office/drawing/2014/main" id="{1FBAC18D-C8CE-41E3-85B4-8D2634FCCADC}"/>
              </a:ext>
            </a:extLst>
          </p:cNvPr>
          <p:cNvSpPr>
            <a:spLocks noGrp="1" noRot="1" noChangeAspect="1" noChangeArrowheads="1" noTextEdit="1"/>
          </p:cNvSpPr>
          <p:nvPr>
            <p:ph type="sldImg"/>
          </p:nvPr>
        </p:nvSpPr>
        <p:spPr>
          <a:ln/>
        </p:spPr>
      </p:sp>
      <p:sp>
        <p:nvSpPr>
          <p:cNvPr id="37892" name="Rectangle 3">
            <a:extLst>
              <a:ext uri="{FF2B5EF4-FFF2-40B4-BE49-F238E27FC236}">
                <a16:creationId xmlns:a16="http://schemas.microsoft.com/office/drawing/2014/main" id="{CCA22AE7-E664-4F1C-9E36-9E3C9F9A7B7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solidFill>
                  <a:srgbClr val="000000"/>
                </a:solidFill>
                <a:latin typeface="Geneva" charset="0"/>
              </a:rPr>
              <a:t>It is also important to keep in mind that there is a sampling distribution for various sample sizes.  For simplicity, we have been using a sample size of two.  </a:t>
            </a:r>
            <a:endParaRPr lang="en-US" altLang="en-US" sz="700">
              <a:solidFill>
                <a:srgbClr val="000000"/>
              </a:solidFill>
              <a:latin typeface="Geneva" charset="0"/>
            </a:endParaRPr>
          </a:p>
        </p:txBody>
      </p:sp>
    </p:spTree>
  </p:cSld>
  <p:clrMapOvr>
    <a:masterClrMapping/>
  </p:clrMapOvr>
</p:notes>
</file>

<file path=ppt/notesSlides/notesSlide1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a:extLst>
              <a:ext uri="{FF2B5EF4-FFF2-40B4-BE49-F238E27FC236}">
                <a16:creationId xmlns:a16="http://schemas.microsoft.com/office/drawing/2014/main" id="{04963E36-2FAB-4DCB-9227-32799375B0C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6500">
                <a:solidFill>
                  <a:schemeClr val="tx1"/>
                </a:solidFill>
                <a:latin typeface="Times" panose="02020603050405020304" pitchFamily="18" charset="0"/>
                <a:ea typeface="ＭＳ Ｐゴシック" panose="020B0600070205080204" pitchFamily="34" charset="-128"/>
              </a:defRPr>
            </a:lvl1pPr>
            <a:lvl2pPr marL="37931725" indent="-37474525">
              <a:defRPr sz="6500">
                <a:solidFill>
                  <a:schemeClr val="tx1"/>
                </a:solidFill>
                <a:latin typeface="Times" panose="02020603050405020304" pitchFamily="18" charset="0"/>
                <a:ea typeface="ＭＳ Ｐゴシック" panose="020B0600070205080204" pitchFamily="34" charset="-128"/>
              </a:defRPr>
            </a:lvl2pPr>
            <a:lvl3pPr>
              <a:defRPr sz="6500">
                <a:solidFill>
                  <a:schemeClr val="tx1"/>
                </a:solidFill>
                <a:latin typeface="Times" panose="02020603050405020304" pitchFamily="18" charset="0"/>
                <a:ea typeface="ＭＳ Ｐゴシック" panose="020B0600070205080204" pitchFamily="34" charset="-128"/>
              </a:defRPr>
            </a:lvl3pPr>
            <a:lvl4pPr>
              <a:defRPr sz="6500">
                <a:solidFill>
                  <a:schemeClr val="tx1"/>
                </a:solidFill>
                <a:latin typeface="Times" panose="02020603050405020304" pitchFamily="18" charset="0"/>
                <a:ea typeface="ＭＳ Ｐゴシック" panose="020B0600070205080204" pitchFamily="34" charset="-128"/>
              </a:defRPr>
            </a:lvl4pPr>
            <a:lvl5pPr>
              <a:defRPr sz="65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65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65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65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6500">
                <a:solidFill>
                  <a:schemeClr val="tx1"/>
                </a:solidFill>
                <a:latin typeface="Times" panose="02020603050405020304" pitchFamily="18" charset="0"/>
                <a:ea typeface="ＭＳ Ｐゴシック" panose="020B0600070205080204" pitchFamily="34" charset="-128"/>
              </a:defRPr>
            </a:lvl9pPr>
          </a:lstStyle>
          <a:p>
            <a:fld id="{8CCE8F53-0081-44E3-9E5F-CDCCE872D13E}" type="slidenum">
              <a:rPr lang="en-US" altLang="en-US" sz="1200"/>
              <a:pPr/>
              <a:t>180</a:t>
            </a:fld>
            <a:endParaRPr lang="en-US" altLang="en-US" sz="1200"/>
          </a:p>
        </p:txBody>
      </p:sp>
      <p:sp>
        <p:nvSpPr>
          <p:cNvPr id="39939" name="Rectangle 2">
            <a:extLst>
              <a:ext uri="{FF2B5EF4-FFF2-40B4-BE49-F238E27FC236}">
                <a16:creationId xmlns:a16="http://schemas.microsoft.com/office/drawing/2014/main" id="{CF95758B-507B-4A50-AEE2-83ED456370F6}"/>
              </a:ext>
            </a:extLst>
          </p:cNvPr>
          <p:cNvSpPr>
            <a:spLocks noGrp="1" noRot="1" noChangeAspect="1" noChangeArrowheads="1" noTextEdit="1"/>
          </p:cNvSpPr>
          <p:nvPr>
            <p:ph type="sldImg"/>
          </p:nvPr>
        </p:nvSpPr>
        <p:spPr>
          <a:ln/>
        </p:spPr>
      </p:sp>
      <p:sp>
        <p:nvSpPr>
          <p:cNvPr id="39940" name="Rectangle 3">
            <a:extLst>
              <a:ext uri="{FF2B5EF4-FFF2-40B4-BE49-F238E27FC236}">
                <a16:creationId xmlns:a16="http://schemas.microsoft.com/office/drawing/2014/main" id="{8B84E72E-A03D-4202-9073-4CE2D178609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solidFill>
                  <a:srgbClr val="000000"/>
                </a:solidFill>
                <a:latin typeface="Geneva" charset="0"/>
              </a:rPr>
              <a:t>This graph illustrates the sampling distribution of the range for a sample size of three</a:t>
            </a:r>
          </a:p>
        </p:txBody>
      </p:sp>
    </p:spTree>
  </p:cSld>
  <p:clrMapOvr>
    <a:masterClrMapping/>
  </p:clrMapOvr>
</p:notes>
</file>

<file path=ppt/notesSlides/notesSlide1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a:extLst>
              <a:ext uri="{FF2B5EF4-FFF2-40B4-BE49-F238E27FC236}">
                <a16:creationId xmlns:a16="http://schemas.microsoft.com/office/drawing/2014/main" id="{36FDF493-F2E3-418B-9E53-2A03769F661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6500">
                <a:solidFill>
                  <a:schemeClr val="tx1"/>
                </a:solidFill>
                <a:latin typeface="Times" panose="02020603050405020304" pitchFamily="18" charset="0"/>
                <a:ea typeface="ＭＳ Ｐゴシック" panose="020B0600070205080204" pitchFamily="34" charset="-128"/>
              </a:defRPr>
            </a:lvl1pPr>
            <a:lvl2pPr marL="37931725" indent="-37474525">
              <a:defRPr sz="6500">
                <a:solidFill>
                  <a:schemeClr val="tx1"/>
                </a:solidFill>
                <a:latin typeface="Times" panose="02020603050405020304" pitchFamily="18" charset="0"/>
                <a:ea typeface="ＭＳ Ｐゴシック" panose="020B0600070205080204" pitchFamily="34" charset="-128"/>
              </a:defRPr>
            </a:lvl2pPr>
            <a:lvl3pPr>
              <a:defRPr sz="6500">
                <a:solidFill>
                  <a:schemeClr val="tx1"/>
                </a:solidFill>
                <a:latin typeface="Times" panose="02020603050405020304" pitchFamily="18" charset="0"/>
                <a:ea typeface="ＭＳ Ｐゴシック" panose="020B0600070205080204" pitchFamily="34" charset="-128"/>
              </a:defRPr>
            </a:lvl3pPr>
            <a:lvl4pPr>
              <a:defRPr sz="6500">
                <a:solidFill>
                  <a:schemeClr val="tx1"/>
                </a:solidFill>
                <a:latin typeface="Times" panose="02020603050405020304" pitchFamily="18" charset="0"/>
                <a:ea typeface="ＭＳ Ｐゴシック" panose="020B0600070205080204" pitchFamily="34" charset="-128"/>
              </a:defRPr>
            </a:lvl4pPr>
            <a:lvl5pPr>
              <a:defRPr sz="65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65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65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65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6500">
                <a:solidFill>
                  <a:schemeClr val="tx1"/>
                </a:solidFill>
                <a:latin typeface="Times" panose="02020603050405020304" pitchFamily="18" charset="0"/>
                <a:ea typeface="ＭＳ Ｐゴシック" panose="020B0600070205080204" pitchFamily="34" charset="-128"/>
              </a:defRPr>
            </a:lvl9pPr>
          </a:lstStyle>
          <a:p>
            <a:fld id="{C4D5E0A4-44DA-431E-BBD5-D9C8FBF16572}" type="slidenum">
              <a:rPr lang="en-US" altLang="en-US" sz="1200"/>
              <a:pPr/>
              <a:t>181</a:t>
            </a:fld>
            <a:endParaRPr lang="en-US" altLang="en-US" sz="1200"/>
          </a:p>
        </p:txBody>
      </p:sp>
      <p:sp>
        <p:nvSpPr>
          <p:cNvPr id="41987" name="Rectangle 2">
            <a:extLst>
              <a:ext uri="{FF2B5EF4-FFF2-40B4-BE49-F238E27FC236}">
                <a16:creationId xmlns:a16="http://schemas.microsoft.com/office/drawing/2014/main" id="{BFF6F00E-A7F2-4CAD-AFC6-EC322BCCBC13}"/>
              </a:ext>
            </a:extLst>
          </p:cNvPr>
          <p:cNvSpPr>
            <a:spLocks noGrp="1" noRot="1" noChangeAspect="1" noChangeArrowheads="1" noTextEdit="1"/>
          </p:cNvSpPr>
          <p:nvPr>
            <p:ph type="sldImg"/>
          </p:nvPr>
        </p:nvSpPr>
        <p:spPr>
          <a:ln/>
        </p:spPr>
      </p:sp>
      <p:sp>
        <p:nvSpPr>
          <p:cNvPr id="41988" name="Rectangle 3">
            <a:extLst>
              <a:ext uri="{FF2B5EF4-FFF2-40B4-BE49-F238E27FC236}">
                <a16:creationId xmlns:a16="http://schemas.microsoft.com/office/drawing/2014/main" id="{EAA9E8D8-04A7-4F5F-B69D-104FF62EB45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Geneva" charset="0"/>
              </a:rPr>
              <a:t>Now it is time to move beyond our discrete set of three pool balls.  </a:t>
            </a:r>
          </a:p>
          <a:p>
            <a:pPr eaLnBrk="1" hangingPunct="1"/>
            <a:r>
              <a:rPr lang="en-US" altLang="en-US" dirty="0">
                <a:latin typeface="Geneva" charset="0"/>
              </a:rPr>
              <a:t>Instead of using three, let’s use 1,000 pool balls with numbers ranging from .001 and 1.00 in equal steps.  Though this is not actually continuous, it is close enough for practical purposes.  As before, we are interested in the distribution of means that we would get if we sampled two balls and computed the means.</a:t>
            </a:r>
          </a:p>
          <a:p>
            <a:pPr eaLnBrk="1" hangingPunct="1"/>
            <a:r>
              <a:rPr lang="en-US" altLang="en-US" dirty="0">
                <a:latin typeface="Geneva" charset="0"/>
              </a:rPr>
              <a:t>In the previous examples, we started by computing the mean for each of the nine possible outcomes.  In this case, we would have 1,000,000 possible outcomes… sounds like it would be very tedious. </a:t>
            </a:r>
          </a:p>
          <a:p>
            <a:pPr eaLnBrk="1" hangingPunct="1"/>
            <a:r>
              <a:rPr lang="en-US" altLang="en-US" dirty="0">
                <a:latin typeface="Geneva" charset="0"/>
              </a:rPr>
              <a:t>Instead, we can use our second conceptualization of sampling distributions.  Specifically, we use the relative frequency distribution that would occur if samples of two balls were repeatedly taken and the mean of each sample computed.</a:t>
            </a:r>
            <a:endParaRPr lang="en-US" altLang="en-US" dirty="0">
              <a:latin typeface="Times" panose="02020603050405020304" pitchFamily="18" charset="0"/>
            </a:endParaRPr>
          </a:p>
          <a:p>
            <a:pPr eaLnBrk="1" hangingPunct="1"/>
            <a:endParaRPr lang="en-US" altLang="en-US" dirty="0">
              <a:latin typeface="Times" panose="02020603050405020304"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a:extLst>
              <a:ext uri="{FF2B5EF4-FFF2-40B4-BE49-F238E27FC236}">
                <a16:creationId xmlns:a16="http://schemas.microsoft.com/office/drawing/2014/main" id="{3C395030-70CD-4CD2-BA2C-D2F02A5BAB8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6000">
                <a:solidFill>
                  <a:schemeClr val="tx1"/>
                </a:solidFill>
                <a:latin typeface="Times" panose="02020603050405020304" pitchFamily="18" charset="0"/>
                <a:ea typeface="ＭＳ Ｐゴシック" panose="020B0600070205080204" pitchFamily="34" charset="-128"/>
              </a:defRPr>
            </a:lvl1pPr>
            <a:lvl2pPr marL="37931725" indent="-37474525">
              <a:defRPr sz="6000">
                <a:solidFill>
                  <a:schemeClr val="tx1"/>
                </a:solidFill>
                <a:latin typeface="Times" panose="02020603050405020304" pitchFamily="18" charset="0"/>
                <a:ea typeface="ＭＳ Ｐゴシック" panose="020B0600070205080204" pitchFamily="34" charset="-128"/>
              </a:defRPr>
            </a:lvl2pPr>
            <a:lvl3pPr>
              <a:defRPr sz="6000">
                <a:solidFill>
                  <a:schemeClr val="tx1"/>
                </a:solidFill>
                <a:latin typeface="Times" panose="02020603050405020304" pitchFamily="18" charset="0"/>
                <a:ea typeface="ＭＳ Ｐゴシック" panose="020B0600070205080204" pitchFamily="34" charset="-128"/>
              </a:defRPr>
            </a:lvl3pPr>
            <a:lvl4pPr>
              <a:defRPr sz="6000">
                <a:solidFill>
                  <a:schemeClr val="tx1"/>
                </a:solidFill>
                <a:latin typeface="Times" panose="02020603050405020304" pitchFamily="18" charset="0"/>
                <a:ea typeface="ＭＳ Ｐゴシック" panose="020B0600070205080204" pitchFamily="34" charset="-128"/>
              </a:defRPr>
            </a:lvl4pPr>
            <a:lvl5pPr>
              <a:defRPr sz="6000">
                <a:solidFill>
                  <a:schemeClr val="tx1"/>
                </a:solidFill>
                <a:latin typeface="Times" panose="02020603050405020304" pitchFamily="18" charset="0"/>
                <a:ea typeface="ＭＳ Ｐゴシック" panose="020B0600070205080204" pitchFamily="34" charset="-128"/>
              </a:defRPr>
            </a:lvl5pPr>
            <a:lvl6pPr marL="5029200" indent="-27432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6pPr>
            <a:lvl7pPr marL="5486400" indent="-27432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7pPr>
            <a:lvl8pPr marL="5943600" indent="-27432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8pPr>
            <a:lvl9pPr marL="6400800" indent="-27432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9pPr>
          </a:lstStyle>
          <a:p>
            <a:fld id="{0E17C98E-2592-49CA-99F6-0189EDECCC9C}" type="slidenum">
              <a:rPr lang="en-US" altLang="en-US" sz="1200" smtClean="0">
                <a:latin typeface="Arial" panose="020B0604020202020204" pitchFamily="34" charset="0"/>
              </a:rPr>
              <a:pPr/>
              <a:t>20</a:t>
            </a:fld>
            <a:endParaRPr lang="en-US" altLang="en-US" sz="1200" dirty="0">
              <a:latin typeface="Arial" panose="020B0604020202020204" pitchFamily="34" charset="0"/>
            </a:endParaRPr>
          </a:p>
        </p:txBody>
      </p:sp>
      <p:sp>
        <p:nvSpPr>
          <p:cNvPr id="18435" name="Rectangle 2">
            <a:extLst>
              <a:ext uri="{FF2B5EF4-FFF2-40B4-BE49-F238E27FC236}">
                <a16:creationId xmlns:a16="http://schemas.microsoft.com/office/drawing/2014/main" id="{A287B7D9-D865-4638-A9B5-DFDA545DF653}"/>
              </a:ext>
            </a:extLst>
          </p:cNvPr>
          <p:cNvSpPr>
            <a:spLocks noGrp="1" noRot="1" noChangeAspect="1" noChangeArrowheads="1" noTextEdit="1"/>
          </p:cNvSpPr>
          <p:nvPr>
            <p:ph type="sldImg"/>
          </p:nvPr>
        </p:nvSpPr>
        <p:spPr>
          <a:ln/>
        </p:spPr>
      </p:sp>
      <p:sp>
        <p:nvSpPr>
          <p:cNvPr id="18436" name="Rectangle 3">
            <a:extLst>
              <a:ext uri="{FF2B5EF4-FFF2-40B4-BE49-F238E27FC236}">
                <a16:creationId xmlns:a16="http://schemas.microsoft.com/office/drawing/2014/main" id="{C08BFD29-CBF7-4FDF-B953-92BE3B9C1A5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Arial" panose="020B0604020202020204" pitchFamily="34" charset="0"/>
                <a:ea typeface="ＭＳ Ｐゴシック" panose="020B0600070205080204" pitchFamily="34" charset="-128"/>
              </a:rPr>
              <a:t>One way to address the question is to look at pairs of ages for a sample of married couples.  The table shows the ages of 10 married couples.  </a:t>
            </a:r>
          </a:p>
        </p:txBody>
      </p:sp>
    </p:spTree>
  </p:cSld>
  <p:clrMapOvr>
    <a:masterClrMapping/>
  </p:clrMapOvr>
</p:notes>
</file>

<file path=ppt/notesSlides/notesSlide1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a:extLst>
              <a:ext uri="{FF2B5EF4-FFF2-40B4-BE49-F238E27FC236}">
                <a16:creationId xmlns:a16="http://schemas.microsoft.com/office/drawing/2014/main" id="{58CFF45A-7610-45A4-A41D-BF41DDA23EA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6500">
                <a:solidFill>
                  <a:schemeClr val="tx1"/>
                </a:solidFill>
                <a:latin typeface="Times" panose="02020603050405020304" pitchFamily="18" charset="0"/>
                <a:ea typeface="ＭＳ Ｐゴシック" panose="020B0600070205080204" pitchFamily="34" charset="-128"/>
              </a:defRPr>
            </a:lvl1pPr>
            <a:lvl2pPr marL="37931725" indent="-37474525">
              <a:defRPr sz="6500">
                <a:solidFill>
                  <a:schemeClr val="tx1"/>
                </a:solidFill>
                <a:latin typeface="Times" panose="02020603050405020304" pitchFamily="18" charset="0"/>
                <a:ea typeface="ＭＳ Ｐゴシック" panose="020B0600070205080204" pitchFamily="34" charset="-128"/>
              </a:defRPr>
            </a:lvl2pPr>
            <a:lvl3pPr>
              <a:defRPr sz="6500">
                <a:solidFill>
                  <a:schemeClr val="tx1"/>
                </a:solidFill>
                <a:latin typeface="Times" panose="02020603050405020304" pitchFamily="18" charset="0"/>
                <a:ea typeface="ＭＳ Ｐゴシック" panose="020B0600070205080204" pitchFamily="34" charset="-128"/>
              </a:defRPr>
            </a:lvl3pPr>
            <a:lvl4pPr>
              <a:defRPr sz="6500">
                <a:solidFill>
                  <a:schemeClr val="tx1"/>
                </a:solidFill>
                <a:latin typeface="Times" panose="02020603050405020304" pitchFamily="18" charset="0"/>
                <a:ea typeface="ＭＳ Ｐゴシック" panose="020B0600070205080204" pitchFamily="34" charset="-128"/>
              </a:defRPr>
            </a:lvl4pPr>
            <a:lvl5pPr>
              <a:defRPr sz="65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65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65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65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6500">
                <a:solidFill>
                  <a:schemeClr val="tx1"/>
                </a:solidFill>
                <a:latin typeface="Times" panose="02020603050405020304" pitchFamily="18" charset="0"/>
                <a:ea typeface="ＭＳ Ｐゴシック" panose="020B0600070205080204" pitchFamily="34" charset="-128"/>
              </a:defRPr>
            </a:lvl9pPr>
          </a:lstStyle>
          <a:p>
            <a:fld id="{86173607-0A6E-477E-B220-64AF86F29C57}" type="slidenum">
              <a:rPr lang="en-US" altLang="en-US" sz="1200"/>
              <a:pPr/>
              <a:t>182</a:t>
            </a:fld>
            <a:endParaRPr lang="en-US" altLang="en-US" sz="1200"/>
          </a:p>
        </p:txBody>
      </p:sp>
      <p:sp>
        <p:nvSpPr>
          <p:cNvPr id="44035" name="Rectangle 2">
            <a:extLst>
              <a:ext uri="{FF2B5EF4-FFF2-40B4-BE49-F238E27FC236}">
                <a16:creationId xmlns:a16="http://schemas.microsoft.com/office/drawing/2014/main" id="{76E21D8A-4678-48C2-A5E4-0F52BD8ADDB3}"/>
              </a:ext>
            </a:extLst>
          </p:cNvPr>
          <p:cNvSpPr>
            <a:spLocks noGrp="1" noRot="1" noChangeAspect="1" noChangeArrowheads="1" noTextEdit="1"/>
          </p:cNvSpPr>
          <p:nvPr>
            <p:ph type="sldImg"/>
          </p:nvPr>
        </p:nvSpPr>
        <p:spPr>
          <a:ln/>
        </p:spPr>
      </p:sp>
      <p:sp>
        <p:nvSpPr>
          <p:cNvPr id="44036" name="Rectangle 3">
            <a:extLst>
              <a:ext uri="{FF2B5EF4-FFF2-40B4-BE49-F238E27FC236}">
                <a16:creationId xmlns:a16="http://schemas.microsoft.com/office/drawing/2014/main" id="{FAA69BC3-E855-4493-B9D4-2025FAD90AA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solidFill>
                  <a:srgbClr val="000000"/>
                </a:solidFill>
                <a:latin typeface="Geneva" charset="0"/>
              </a:rPr>
              <a:t>As we stated at the beginning of this section, sampling distributions are important for inferential statistics.  In the examples give so far, a population was specified and the sampling distribution of the mean and range were determined.  In practice, the process proceeds the other way.  You collect sample data and, from these data, you estimate parameters for the sampling distribution.  This knowledge can be very useful.</a:t>
            </a:r>
          </a:p>
          <a:p>
            <a:pPr eaLnBrk="1" hangingPunct="1"/>
            <a:endParaRPr lang="en-US" altLang="en-US" sz="1600" dirty="0">
              <a:solidFill>
                <a:srgbClr val="000000"/>
              </a:solidFill>
              <a:latin typeface="Geneva" charset="0"/>
            </a:endParaRPr>
          </a:p>
        </p:txBody>
      </p:sp>
    </p:spTree>
  </p:cSld>
  <p:clrMapOvr>
    <a:masterClrMapping/>
  </p:clrMapOvr>
</p:notes>
</file>

<file path=ppt/notesSlides/notesSlide1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7">
            <a:extLst>
              <a:ext uri="{FF2B5EF4-FFF2-40B4-BE49-F238E27FC236}">
                <a16:creationId xmlns:a16="http://schemas.microsoft.com/office/drawing/2014/main" id="{32F14F61-B0C3-4C0E-A49F-6975CC21776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6500">
                <a:solidFill>
                  <a:schemeClr val="tx1"/>
                </a:solidFill>
                <a:latin typeface="Times" panose="02020603050405020304" pitchFamily="18" charset="0"/>
                <a:ea typeface="ＭＳ Ｐゴシック" panose="020B0600070205080204" pitchFamily="34" charset="-128"/>
              </a:defRPr>
            </a:lvl1pPr>
            <a:lvl2pPr marL="37931725" indent="-37474525">
              <a:defRPr sz="6500">
                <a:solidFill>
                  <a:schemeClr val="tx1"/>
                </a:solidFill>
                <a:latin typeface="Times" panose="02020603050405020304" pitchFamily="18" charset="0"/>
                <a:ea typeface="ＭＳ Ｐゴシック" panose="020B0600070205080204" pitchFamily="34" charset="-128"/>
              </a:defRPr>
            </a:lvl2pPr>
            <a:lvl3pPr>
              <a:defRPr sz="6500">
                <a:solidFill>
                  <a:schemeClr val="tx1"/>
                </a:solidFill>
                <a:latin typeface="Times" panose="02020603050405020304" pitchFamily="18" charset="0"/>
                <a:ea typeface="ＭＳ Ｐゴシック" panose="020B0600070205080204" pitchFamily="34" charset="-128"/>
              </a:defRPr>
            </a:lvl3pPr>
            <a:lvl4pPr>
              <a:defRPr sz="6500">
                <a:solidFill>
                  <a:schemeClr val="tx1"/>
                </a:solidFill>
                <a:latin typeface="Times" panose="02020603050405020304" pitchFamily="18" charset="0"/>
                <a:ea typeface="ＭＳ Ｐゴシック" panose="020B0600070205080204" pitchFamily="34" charset="-128"/>
              </a:defRPr>
            </a:lvl4pPr>
            <a:lvl5pPr>
              <a:defRPr sz="65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65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65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65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6500">
                <a:solidFill>
                  <a:schemeClr val="tx1"/>
                </a:solidFill>
                <a:latin typeface="Times" panose="02020603050405020304" pitchFamily="18" charset="0"/>
                <a:ea typeface="ＭＳ Ｐゴシック" panose="020B0600070205080204" pitchFamily="34" charset="-128"/>
              </a:defRPr>
            </a:lvl9pPr>
          </a:lstStyle>
          <a:p>
            <a:fld id="{73630DFC-FCEC-4556-9DA6-305CBF57372D}" type="slidenum">
              <a:rPr lang="en-US" altLang="en-US" sz="1200"/>
              <a:pPr/>
              <a:t>183</a:t>
            </a:fld>
            <a:endParaRPr lang="en-US" altLang="en-US" sz="1200"/>
          </a:p>
        </p:txBody>
      </p:sp>
      <p:sp>
        <p:nvSpPr>
          <p:cNvPr id="46084" name="Rectangle 2">
            <a:extLst>
              <a:ext uri="{FF2B5EF4-FFF2-40B4-BE49-F238E27FC236}">
                <a16:creationId xmlns:a16="http://schemas.microsoft.com/office/drawing/2014/main" id="{370E862F-3598-48A0-8BFA-28448293A2F2}"/>
              </a:ext>
            </a:extLst>
          </p:cNvPr>
          <p:cNvSpPr>
            <a:spLocks noGrp="1" noRot="1" noChangeAspect="1" noChangeArrowheads="1" noTextEdit="1"/>
          </p:cNvSpPr>
          <p:nvPr>
            <p:ph type="sldImg"/>
          </p:nvPr>
        </p:nvSpPr>
        <p:spPr>
          <a:ln/>
        </p:spPr>
      </p:sp>
      <p:sp>
        <p:nvSpPr>
          <p:cNvPr id="46085" name="Rectangle 3">
            <a:extLst>
              <a:ext uri="{FF2B5EF4-FFF2-40B4-BE49-F238E27FC236}">
                <a16:creationId xmlns:a16="http://schemas.microsoft.com/office/drawing/2014/main" id="{9E0E0CCD-B8FF-4490-8B22-126A6CBC1BC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Geneva" charset="0"/>
              </a:rPr>
              <a:t>For example, knowing the degree to which sample  means differ from each other and from the population mean gives you a sense of how close your particular sample mean is likely to be to the population mean.  Fortunately, this information is directly available from the sampling distribution.</a:t>
            </a:r>
            <a:endParaRPr lang="en-US" altLang="en-US">
              <a:latin typeface="Times" panose="02020603050405020304" pitchFamily="18" charset="0"/>
            </a:endParaRPr>
          </a:p>
        </p:txBody>
      </p:sp>
      <p:graphicFrame>
        <p:nvGraphicFramePr>
          <p:cNvPr id="46082" name="Object 2">
            <a:extLst>
              <a:ext uri="{FF2B5EF4-FFF2-40B4-BE49-F238E27FC236}">
                <a16:creationId xmlns:a16="http://schemas.microsoft.com/office/drawing/2014/main" id="{B08D9510-6A2E-45F9-8B2E-3EA5BA478CF3}"/>
              </a:ext>
            </a:extLst>
          </p:cNvPr>
          <p:cNvGraphicFramePr>
            <a:graphicFrameLocks noChangeAspect="1"/>
          </p:cNvGraphicFramePr>
          <p:nvPr/>
        </p:nvGraphicFramePr>
        <p:xfrm>
          <a:off x="2895600" y="3048000"/>
          <a:ext cx="860425" cy="844550"/>
        </p:xfrm>
        <a:graphic>
          <a:graphicData uri="http://schemas.openxmlformats.org/presentationml/2006/ole">
            <mc:AlternateContent xmlns:mc="http://schemas.openxmlformats.org/markup-compatibility/2006">
              <mc:Choice xmlns:v="urn:schemas-microsoft-com:vml" Requires="v">
                <p:oleObj spid="_x0000_s22531" name="Clip" r:id="rId4" imgW="861120" imgH="844560" progId="MS_ClipArt_Gallery.5">
                  <p:embed/>
                </p:oleObj>
              </mc:Choice>
              <mc:Fallback>
                <p:oleObj name="Clip" r:id="rId4" imgW="861120" imgH="844560" progId="MS_ClipArt_Gallery.5">
                  <p:embed/>
                  <p:pic>
                    <p:nvPicPr>
                      <p:cNvPr id="46082" name="Object 2">
                        <a:extLst>
                          <a:ext uri="{FF2B5EF4-FFF2-40B4-BE49-F238E27FC236}">
                            <a16:creationId xmlns:a16="http://schemas.microsoft.com/office/drawing/2014/main" id="{B08D9510-6A2E-45F9-8B2E-3EA5BA478CF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95600" y="3048000"/>
                        <a:ext cx="860425" cy="844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notes>
</file>

<file path=ppt/notesSlides/notesSlide1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a:extLst>
              <a:ext uri="{FF2B5EF4-FFF2-40B4-BE49-F238E27FC236}">
                <a16:creationId xmlns:a16="http://schemas.microsoft.com/office/drawing/2014/main" id="{DCAFE2DE-3982-414A-BAF2-2DB789065DC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6500">
                <a:solidFill>
                  <a:schemeClr val="tx1"/>
                </a:solidFill>
                <a:latin typeface="Times" panose="02020603050405020304" pitchFamily="18" charset="0"/>
                <a:ea typeface="ＭＳ Ｐゴシック" panose="020B0600070205080204" pitchFamily="34" charset="-128"/>
              </a:defRPr>
            </a:lvl1pPr>
            <a:lvl2pPr marL="37931725" indent="-37474525">
              <a:defRPr sz="6500">
                <a:solidFill>
                  <a:schemeClr val="tx1"/>
                </a:solidFill>
                <a:latin typeface="Times" panose="02020603050405020304" pitchFamily="18" charset="0"/>
                <a:ea typeface="ＭＳ Ｐゴシック" panose="020B0600070205080204" pitchFamily="34" charset="-128"/>
              </a:defRPr>
            </a:lvl2pPr>
            <a:lvl3pPr>
              <a:defRPr sz="6500">
                <a:solidFill>
                  <a:schemeClr val="tx1"/>
                </a:solidFill>
                <a:latin typeface="Times" panose="02020603050405020304" pitchFamily="18" charset="0"/>
                <a:ea typeface="ＭＳ Ｐゴシック" panose="020B0600070205080204" pitchFamily="34" charset="-128"/>
              </a:defRPr>
            </a:lvl3pPr>
            <a:lvl4pPr>
              <a:defRPr sz="6500">
                <a:solidFill>
                  <a:schemeClr val="tx1"/>
                </a:solidFill>
                <a:latin typeface="Times" panose="02020603050405020304" pitchFamily="18" charset="0"/>
                <a:ea typeface="ＭＳ Ｐゴシック" panose="020B0600070205080204" pitchFamily="34" charset="-128"/>
              </a:defRPr>
            </a:lvl4pPr>
            <a:lvl5pPr>
              <a:defRPr sz="65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65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65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65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6500">
                <a:solidFill>
                  <a:schemeClr val="tx1"/>
                </a:solidFill>
                <a:latin typeface="Times" panose="02020603050405020304" pitchFamily="18" charset="0"/>
                <a:ea typeface="ＭＳ Ｐゴシック" panose="020B0600070205080204" pitchFamily="34" charset="-128"/>
              </a:defRPr>
            </a:lvl9pPr>
          </a:lstStyle>
          <a:p>
            <a:fld id="{0CCB14C0-C685-4DD8-92B0-A3FA247F3F16}" type="slidenum">
              <a:rPr lang="en-US" altLang="en-US" sz="1200"/>
              <a:pPr/>
              <a:t>184</a:t>
            </a:fld>
            <a:endParaRPr lang="en-US" altLang="en-US" sz="1200"/>
          </a:p>
        </p:txBody>
      </p:sp>
      <p:sp>
        <p:nvSpPr>
          <p:cNvPr id="48131" name="Rectangle 2">
            <a:extLst>
              <a:ext uri="{FF2B5EF4-FFF2-40B4-BE49-F238E27FC236}">
                <a16:creationId xmlns:a16="http://schemas.microsoft.com/office/drawing/2014/main" id="{41A81C97-4F5E-4A8C-95A9-C4328A43AD29}"/>
              </a:ext>
            </a:extLst>
          </p:cNvPr>
          <p:cNvSpPr>
            <a:spLocks noGrp="1" noRot="1" noChangeAspect="1" noChangeArrowheads="1" noTextEdit="1"/>
          </p:cNvSpPr>
          <p:nvPr>
            <p:ph type="sldImg"/>
          </p:nvPr>
        </p:nvSpPr>
        <p:spPr>
          <a:ln/>
        </p:spPr>
      </p:sp>
      <p:sp>
        <p:nvSpPr>
          <p:cNvPr id="48132" name="Rectangle 3">
            <a:extLst>
              <a:ext uri="{FF2B5EF4-FFF2-40B4-BE49-F238E27FC236}">
                <a16:creationId xmlns:a16="http://schemas.microsoft.com/office/drawing/2014/main" id="{50B65DFD-48ED-41C2-B3DC-A433FB7C52E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Geneva" charset="0"/>
              </a:rPr>
              <a:t>The most common measure of how much sample means differ from each other is the standard error of the mean. The standard error of the mean is the standard deviation of the sampling distribution of the mean. </a:t>
            </a:r>
            <a:r>
              <a:rPr lang="en-US" altLang="en-US" dirty="0">
                <a:latin typeface="Times" panose="02020603050405020304" pitchFamily="18" charset="0"/>
              </a:rPr>
              <a:t>If all the sample means were very close to the population mean (and to each other), then the standard error of the mean would be small. On the other hand, if the sample means varied considerably, then the standard error of the mean would be large. </a:t>
            </a:r>
          </a:p>
          <a:p>
            <a:pPr eaLnBrk="1" hangingPunct="1"/>
            <a:endParaRPr lang="en-US" altLang="en-US" dirty="0">
              <a:latin typeface="Times" panose="02020603050405020304" pitchFamily="18" charset="0"/>
            </a:endParaRPr>
          </a:p>
        </p:txBody>
      </p:sp>
    </p:spTree>
  </p:cSld>
  <p:clrMapOvr>
    <a:masterClrMapping/>
  </p:clrMapOvr>
</p:notes>
</file>

<file path=ppt/notesSlides/notesSlide1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a:extLst>
              <a:ext uri="{FF2B5EF4-FFF2-40B4-BE49-F238E27FC236}">
                <a16:creationId xmlns:a16="http://schemas.microsoft.com/office/drawing/2014/main" id="{09CECA04-1755-4C28-90F8-7D098A5E15A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6500">
                <a:solidFill>
                  <a:schemeClr val="tx1"/>
                </a:solidFill>
                <a:latin typeface="Times" panose="02020603050405020304" pitchFamily="18" charset="0"/>
                <a:ea typeface="ＭＳ Ｐゴシック" panose="020B0600070205080204" pitchFamily="34" charset="-128"/>
              </a:defRPr>
            </a:lvl1pPr>
            <a:lvl2pPr marL="37931725" indent="-37474525">
              <a:defRPr sz="6500">
                <a:solidFill>
                  <a:schemeClr val="tx1"/>
                </a:solidFill>
                <a:latin typeface="Times" panose="02020603050405020304" pitchFamily="18" charset="0"/>
                <a:ea typeface="ＭＳ Ｐゴシック" panose="020B0600070205080204" pitchFamily="34" charset="-128"/>
              </a:defRPr>
            </a:lvl2pPr>
            <a:lvl3pPr>
              <a:defRPr sz="6500">
                <a:solidFill>
                  <a:schemeClr val="tx1"/>
                </a:solidFill>
                <a:latin typeface="Times" panose="02020603050405020304" pitchFamily="18" charset="0"/>
                <a:ea typeface="ＭＳ Ｐゴシック" panose="020B0600070205080204" pitchFamily="34" charset="-128"/>
              </a:defRPr>
            </a:lvl3pPr>
            <a:lvl4pPr>
              <a:defRPr sz="6500">
                <a:solidFill>
                  <a:schemeClr val="tx1"/>
                </a:solidFill>
                <a:latin typeface="Times" panose="02020603050405020304" pitchFamily="18" charset="0"/>
                <a:ea typeface="ＭＳ Ｐゴシック" panose="020B0600070205080204" pitchFamily="34" charset="-128"/>
              </a:defRPr>
            </a:lvl4pPr>
            <a:lvl5pPr>
              <a:defRPr sz="65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65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65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65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6500">
                <a:solidFill>
                  <a:schemeClr val="tx1"/>
                </a:solidFill>
                <a:latin typeface="Times" panose="02020603050405020304" pitchFamily="18" charset="0"/>
                <a:ea typeface="ＭＳ Ｐゴシック" panose="020B0600070205080204" pitchFamily="34" charset="-128"/>
              </a:defRPr>
            </a:lvl9pPr>
          </a:lstStyle>
          <a:p>
            <a:fld id="{844318A6-4002-4C7E-9F86-DCCD9FCFB831}" type="slidenum">
              <a:rPr lang="en-US" altLang="en-US" sz="1200"/>
              <a:pPr/>
              <a:t>185</a:t>
            </a:fld>
            <a:endParaRPr lang="en-US" altLang="en-US" sz="1200"/>
          </a:p>
        </p:txBody>
      </p:sp>
      <p:sp>
        <p:nvSpPr>
          <p:cNvPr id="50179" name="Rectangle 2">
            <a:extLst>
              <a:ext uri="{FF2B5EF4-FFF2-40B4-BE49-F238E27FC236}">
                <a16:creationId xmlns:a16="http://schemas.microsoft.com/office/drawing/2014/main" id="{B911D47C-A3E5-4D68-BB46-A1E49BE13C24}"/>
              </a:ext>
            </a:extLst>
          </p:cNvPr>
          <p:cNvSpPr>
            <a:spLocks noGrp="1" noRot="1" noChangeAspect="1" noChangeArrowheads="1" noTextEdit="1"/>
          </p:cNvSpPr>
          <p:nvPr>
            <p:ph type="sldImg"/>
          </p:nvPr>
        </p:nvSpPr>
        <p:spPr>
          <a:ln/>
        </p:spPr>
      </p:sp>
      <p:sp>
        <p:nvSpPr>
          <p:cNvPr id="50180" name="Rectangle 3">
            <a:extLst>
              <a:ext uri="{FF2B5EF4-FFF2-40B4-BE49-F238E27FC236}">
                <a16:creationId xmlns:a16="http://schemas.microsoft.com/office/drawing/2014/main" id="{8CB03DCD-7008-456B-88CA-8322BC6D129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Geneva" charset="0"/>
              </a:rPr>
              <a:t>To be specific, assume that your sample mean is 125, and that you estimate your standard error to be 5 (using methods to be described in a later section).  If you have a normal distribution, then you could be pretty sure that your population mean is between 115 and 135, since most of a normal distribution is within two standard deviations of the mean.</a:t>
            </a:r>
            <a:r>
              <a:rPr lang="en-US" altLang="en-US">
                <a:latin typeface="Times" panose="02020603050405020304" pitchFamily="18" charset="0"/>
              </a:rPr>
              <a:t>  </a:t>
            </a:r>
          </a:p>
        </p:txBody>
      </p:sp>
    </p:spTree>
  </p:cSld>
  <p:clrMapOvr>
    <a:masterClrMapping/>
  </p:clrMapOvr>
</p:notes>
</file>

<file path=ppt/notesSlides/notesSlide1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a:extLst>
              <a:ext uri="{FF2B5EF4-FFF2-40B4-BE49-F238E27FC236}">
                <a16:creationId xmlns:a16="http://schemas.microsoft.com/office/drawing/2014/main" id="{563F17E0-7D1B-4BD5-900A-2C40D6657B3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6500">
                <a:solidFill>
                  <a:schemeClr val="tx1"/>
                </a:solidFill>
                <a:latin typeface="Times" panose="02020603050405020304" pitchFamily="18" charset="0"/>
                <a:ea typeface="ＭＳ Ｐゴシック" panose="020B0600070205080204" pitchFamily="34" charset="-128"/>
              </a:defRPr>
            </a:lvl1pPr>
            <a:lvl2pPr marL="37931725" indent="-37474525">
              <a:defRPr sz="6500">
                <a:solidFill>
                  <a:schemeClr val="tx1"/>
                </a:solidFill>
                <a:latin typeface="Times" panose="02020603050405020304" pitchFamily="18" charset="0"/>
                <a:ea typeface="ＭＳ Ｐゴシック" panose="020B0600070205080204" pitchFamily="34" charset="-128"/>
              </a:defRPr>
            </a:lvl2pPr>
            <a:lvl3pPr>
              <a:defRPr sz="6500">
                <a:solidFill>
                  <a:schemeClr val="tx1"/>
                </a:solidFill>
                <a:latin typeface="Times" panose="02020603050405020304" pitchFamily="18" charset="0"/>
                <a:ea typeface="ＭＳ Ｐゴシック" panose="020B0600070205080204" pitchFamily="34" charset="-128"/>
              </a:defRPr>
            </a:lvl3pPr>
            <a:lvl4pPr>
              <a:defRPr sz="6500">
                <a:solidFill>
                  <a:schemeClr val="tx1"/>
                </a:solidFill>
                <a:latin typeface="Times" panose="02020603050405020304" pitchFamily="18" charset="0"/>
                <a:ea typeface="ＭＳ Ｐゴシック" panose="020B0600070205080204" pitchFamily="34" charset="-128"/>
              </a:defRPr>
            </a:lvl4pPr>
            <a:lvl5pPr>
              <a:defRPr sz="65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65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65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65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6500">
                <a:solidFill>
                  <a:schemeClr val="tx1"/>
                </a:solidFill>
                <a:latin typeface="Times" panose="02020603050405020304" pitchFamily="18" charset="0"/>
                <a:ea typeface="ＭＳ Ｐゴシック" panose="020B0600070205080204" pitchFamily="34" charset="-128"/>
              </a:defRPr>
            </a:lvl9pPr>
          </a:lstStyle>
          <a:p>
            <a:fld id="{8009579B-9327-433F-835E-08A9DFC58756}" type="slidenum">
              <a:rPr lang="en-US" altLang="en-US" sz="1200"/>
              <a:pPr/>
              <a:t>186</a:t>
            </a:fld>
            <a:endParaRPr lang="en-US" altLang="en-US" sz="1200"/>
          </a:p>
        </p:txBody>
      </p:sp>
      <p:sp>
        <p:nvSpPr>
          <p:cNvPr id="52227" name="Rectangle 1026">
            <a:extLst>
              <a:ext uri="{FF2B5EF4-FFF2-40B4-BE49-F238E27FC236}">
                <a16:creationId xmlns:a16="http://schemas.microsoft.com/office/drawing/2014/main" id="{E9AB1261-3C96-4304-B504-BB4BC2C49104}"/>
              </a:ext>
            </a:extLst>
          </p:cNvPr>
          <p:cNvSpPr>
            <a:spLocks noGrp="1" noRot="1" noChangeAspect="1" noChangeArrowheads="1" noTextEdit="1"/>
          </p:cNvSpPr>
          <p:nvPr>
            <p:ph type="sldImg"/>
          </p:nvPr>
        </p:nvSpPr>
        <p:spPr>
          <a:ln/>
        </p:spPr>
      </p:sp>
      <p:sp>
        <p:nvSpPr>
          <p:cNvPr id="52228" name="Rectangle 1027">
            <a:extLst>
              <a:ext uri="{FF2B5EF4-FFF2-40B4-BE49-F238E27FC236}">
                <a16:creationId xmlns:a16="http://schemas.microsoft.com/office/drawing/2014/main" id="{01A3CB50-CDBC-4799-BA29-E40218EAF55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Geneva" charset="0"/>
              </a:rPr>
              <a:t>To review, there are three primary ideas to remember  from this section.  First, sampling distributions help determine how sample statistics vary from population parameters and other sample statistics.</a:t>
            </a:r>
            <a:endParaRPr lang="en-US" altLang="en-US">
              <a:latin typeface="Times" panose="02020603050405020304" pitchFamily="18" charset="0"/>
            </a:endParaRPr>
          </a:p>
        </p:txBody>
      </p:sp>
    </p:spTree>
  </p:cSld>
  <p:clrMapOvr>
    <a:masterClrMapping/>
  </p:clrMapOvr>
</p:notes>
</file>

<file path=ppt/notesSlides/notesSlide1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a:extLst>
              <a:ext uri="{FF2B5EF4-FFF2-40B4-BE49-F238E27FC236}">
                <a16:creationId xmlns:a16="http://schemas.microsoft.com/office/drawing/2014/main" id="{4094F33C-1C76-48D9-B065-008218B5A53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6500">
                <a:solidFill>
                  <a:schemeClr val="tx1"/>
                </a:solidFill>
                <a:latin typeface="Times" panose="02020603050405020304" pitchFamily="18" charset="0"/>
                <a:ea typeface="ＭＳ Ｐゴシック" panose="020B0600070205080204" pitchFamily="34" charset="-128"/>
              </a:defRPr>
            </a:lvl1pPr>
            <a:lvl2pPr marL="37931725" indent="-37474525">
              <a:defRPr sz="6500">
                <a:solidFill>
                  <a:schemeClr val="tx1"/>
                </a:solidFill>
                <a:latin typeface="Times" panose="02020603050405020304" pitchFamily="18" charset="0"/>
                <a:ea typeface="ＭＳ Ｐゴシック" panose="020B0600070205080204" pitchFamily="34" charset="-128"/>
              </a:defRPr>
            </a:lvl2pPr>
            <a:lvl3pPr>
              <a:defRPr sz="6500">
                <a:solidFill>
                  <a:schemeClr val="tx1"/>
                </a:solidFill>
                <a:latin typeface="Times" panose="02020603050405020304" pitchFamily="18" charset="0"/>
                <a:ea typeface="ＭＳ Ｐゴシック" panose="020B0600070205080204" pitchFamily="34" charset="-128"/>
              </a:defRPr>
            </a:lvl3pPr>
            <a:lvl4pPr>
              <a:defRPr sz="6500">
                <a:solidFill>
                  <a:schemeClr val="tx1"/>
                </a:solidFill>
                <a:latin typeface="Times" panose="02020603050405020304" pitchFamily="18" charset="0"/>
                <a:ea typeface="ＭＳ Ｐゴシック" panose="020B0600070205080204" pitchFamily="34" charset="-128"/>
              </a:defRPr>
            </a:lvl4pPr>
            <a:lvl5pPr>
              <a:defRPr sz="65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65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65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65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6500">
                <a:solidFill>
                  <a:schemeClr val="tx1"/>
                </a:solidFill>
                <a:latin typeface="Times" panose="02020603050405020304" pitchFamily="18" charset="0"/>
                <a:ea typeface="ＭＳ Ｐゴシック" panose="020B0600070205080204" pitchFamily="34" charset="-128"/>
              </a:defRPr>
            </a:lvl9pPr>
          </a:lstStyle>
          <a:p>
            <a:fld id="{6CBF6C16-1170-4A13-8DC8-EEF408C18F67}" type="slidenum">
              <a:rPr lang="en-US" altLang="en-US" sz="1200"/>
              <a:pPr/>
              <a:t>187</a:t>
            </a:fld>
            <a:endParaRPr lang="en-US" altLang="en-US" sz="1200"/>
          </a:p>
        </p:txBody>
      </p:sp>
      <p:sp>
        <p:nvSpPr>
          <p:cNvPr id="54275" name="Rectangle 2">
            <a:extLst>
              <a:ext uri="{FF2B5EF4-FFF2-40B4-BE49-F238E27FC236}">
                <a16:creationId xmlns:a16="http://schemas.microsoft.com/office/drawing/2014/main" id="{E5796085-2F60-4199-9BE6-299B77AD3D90}"/>
              </a:ext>
            </a:extLst>
          </p:cNvPr>
          <p:cNvSpPr>
            <a:spLocks noGrp="1" noRot="1" noChangeAspect="1" noChangeArrowheads="1" noTextEdit="1"/>
          </p:cNvSpPr>
          <p:nvPr>
            <p:ph type="sldImg"/>
          </p:nvPr>
        </p:nvSpPr>
        <p:spPr>
          <a:ln/>
        </p:spPr>
      </p:sp>
      <p:sp>
        <p:nvSpPr>
          <p:cNvPr id="54276" name="Rectangle 3">
            <a:extLst>
              <a:ext uri="{FF2B5EF4-FFF2-40B4-BE49-F238E27FC236}">
                <a16:creationId xmlns:a16="http://schemas.microsoft.com/office/drawing/2014/main" id="{DD816832-76A0-4D43-BAB7-D20AC76B97C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Geneva" charset="0"/>
              </a:rPr>
              <a:t>Second, as the number of samples approaches infinity, the relative frequency distribution approaches the sampling distribution.</a:t>
            </a:r>
          </a:p>
        </p:txBody>
      </p:sp>
    </p:spTree>
  </p:cSld>
  <p:clrMapOvr>
    <a:masterClrMapping/>
  </p:clrMapOvr>
</p:notes>
</file>

<file path=ppt/notesSlides/notesSlide1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a:extLst>
              <a:ext uri="{FF2B5EF4-FFF2-40B4-BE49-F238E27FC236}">
                <a16:creationId xmlns:a16="http://schemas.microsoft.com/office/drawing/2014/main" id="{73FB18C6-A34C-4E2D-AEA5-9BFAA5B27DD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6500">
                <a:solidFill>
                  <a:schemeClr val="tx1"/>
                </a:solidFill>
                <a:latin typeface="Times" panose="02020603050405020304" pitchFamily="18" charset="0"/>
                <a:ea typeface="ＭＳ Ｐゴシック" panose="020B0600070205080204" pitchFamily="34" charset="-128"/>
              </a:defRPr>
            </a:lvl1pPr>
            <a:lvl2pPr marL="37931725" indent="-37474525">
              <a:defRPr sz="6500">
                <a:solidFill>
                  <a:schemeClr val="tx1"/>
                </a:solidFill>
                <a:latin typeface="Times" panose="02020603050405020304" pitchFamily="18" charset="0"/>
                <a:ea typeface="ＭＳ Ｐゴシック" panose="020B0600070205080204" pitchFamily="34" charset="-128"/>
              </a:defRPr>
            </a:lvl2pPr>
            <a:lvl3pPr>
              <a:defRPr sz="6500">
                <a:solidFill>
                  <a:schemeClr val="tx1"/>
                </a:solidFill>
                <a:latin typeface="Times" panose="02020603050405020304" pitchFamily="18" charset="0"/>
                <a:ea typeface="ＭＳ Ｐゴシック" panose="020B0600070205080204" pitchFamily="34" charset="-128"/>
              </a:defRPr>
            </a:lvl3pPr>
            <a:lvl4pPr>
              <a:defRPr sz="6500">
                <a:solidFill>
                  <a:schemeClr val="tx1"/>
                </a:solidFill>
                <a:latin typeface="Times" panose="02020603050405020304" pitchFamily="18" charset="0"/>
                <a:ea typeface="ＭＳ Ｐゴシック" panose="020B0600070205080204" pitchFamily="34" charset="-128"/>
              </a:defRPr>
            </a:lvl4pPr>
            <a:lvl5pPr>
              <a:defRPr sz="65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65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65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65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6500">
                <a:solidFill>
                  <a:schemeClr val="tx1"/>
                </a:solidFill>
                <a:latin typeface="Times" panose="02020603050405020304" pitchFamily="18" charset="0"/>
                <a:ea typeface="ＭＳ Ｐゴシック" panose="020B0600070205080204" pitchFamily="34" charset="-128"/>
              </a:defRPr>
            </a:lvl9pPr>
          </a:lstStyle>
          <a:p>
            <a:fld id="{8A30A9DC-2A99-4287-8CD4-48066BD6AC8D}" type="slidenum">
              <a:rPr lang="en-US" altLang="en-US" sz="1200"/>
              <a:pPr/>
              <a:t>188</a:t>
            </a:fld>
            <a:endParaRPr lang="en-US" altLang="en-US" sz="1200"/>
          </a:p>
        </p:txBody>
      </p:sp>
      <p:sp>
        <p:nvSpPr>
          <p:cNvPr id="56323" name="Rectangle 2">
            <a:extLst>
              <a:ext uri="{FF2B5EF4-FFF2-40B4-BE49-F238E27FC236}">
                <a16:creationId xmlns:a16="http://schemas.microsoft.com/office/drawing/2014/main" id="{9F035F35-BAA9-4E04-940C-DC74A7B28799}"/>
              </a:ext>
            </a:extLst>
          </p:cNvPr>
          <p:cNvSpPr>
            <a:spLocks noGrp="1" noRot="1" noChangeAspect="1" noChangeArrowheads="1" noTextEdit="1"/>
          </p:cNvSpPr>
          <p:nvPr>
            <p:ph type="sldImg"/>
          </p:nvPr>
        </p:nvSpPr>
        <p:spPr>
          <a:ln/>
        </p:spPr>
      </p:sp>
      <p:sp>
        <p:nvSpPr>
          <p:cNvPr id="56324" name="Rectangle 3">
            <a:extLst>
              <a:ext uri="{FF2B5EF4-FFF2-40B4-BE49-F238E27FC236}">
                <a16:creationId xmlns:a16="http://schemas.microsoft.com/office/drawing/2014/main" id="{D1E5B08D-5D05-4A03-AD37-6C5FC771E39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Geneva" charset="0"/>
              </a:rPr>
              <a:t>And last, keep in mind that all statistics have sampling distributions, not just the mean.  In later sections, we will be discussing the sampling distribution of the difference between means, and the sampling distribution of Pearson’s correlation, among others.</a:t>
            </a:r>
          </a:p>
          <a:p>
            <a:pPr eaLnBrk="1" hangingPunct="1"/>
            <a:endParaRPr lang="en-US" altLang="en-US">
              <a:latin typeface="Geneva" charset="0"/>
            </a:endParaRPr>
          </a:p>
          <a:p>
            <a:pPr eaLnBrk="1" hangingPunct="1"/>
            <a:r>
              <a:rPr lang="en-US" altLang="en-US">
                <a:latin typeface="Geneva" charset="0"/>
              </a:rPr>
              <a:t>We hope that you now have a sense of the concept of a sampling distribution and its potential uses.</a:t>
            </a:r>
            <a:endParaRPr lang="en-US" altLang="en-US">
              <a:latin typeface="Times" panose="02020603050405020304" pitchFamily="18" charset="0"/>
            </a:endParaRPr>
          </a:p>
        </p:txBody>
      </p:sp>
    </p:spTree>
  </p:cSld>
  <p:clrMapOvr>
    <a:masterClrMapping/>
  </p:clrMapOvr>
</p:notes>
</file>

<file path=ppt/notesSlides/notesSlide1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a:extLst>
              <a:ext uri="{FF2B5EF4-FFF2-40B4-BE49-F238E27FC236}">
                <a16:creationId xmlns:a16="http://schemas.microsoft.com/office/drawing/2014/main" id="{2492B8DD-FEEA-4B41-8A1F-922C4A3C169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60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6000">
                <a:solidFill>
                  <a:schemeClr val="tx1"/>
                </a:solidFill>
                <a:latin typeface="Times New Roman" panose="02020603050405020304" pitchFamily="18" charset="0"/>
                <a:ea typeface="ＭＳ Ｐゴシック" panose="020B0600070205080204" pitchFamily="34" charset="-128"/>
              </a:defRPr>
            </a:lvl2pPr>
            <a:lvl3pPr eaLnBrk="0" hangingPunct="0">
              <a:defRPr sz="6000">
                <a:solidFill>
                  <a:schemeClr val="tx1"/>
                </a:solidFill>
                <a:latin typeface="Times New Roman" panose="02020603050405020304" pitchFamily="18" charset="0"/>
                <a:ea typeface="ＭＳ Ｐゴシック" panose="020B0600070205080204" pitchFamily="34" charset="-128"/>
              </a:defRPr>
            </a:lvl3pPr>
            <a:lvl4pPr eaLnBrk="0" hangingPunct="0">
              <a:defRPr sz="6000">
                <a:solidFill>
                  <a:schemeClr val="tx1"/>
                </a:solidFill>
                <a:latin typeface="Times New Roman" panose="02020603050405020304" pitchFamily="18" charset="0"/>
                <a:ea typeface="ＭＳ Ｐゴシック" panose="020B0600070205080204" pitchFamily="34" charset="-128"/>
              </a:defRPr>
            </a:lvl4pPr>
            <a:lvl5pPr eaLnBrk="0" hangingPunct="0">
              <a:defRPr sz="60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60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60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60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6000">
                <a:solidFill>
                  <a:schemeClr val="tx1"/>
                </a:solidFill>
                <a:latin typeface="Times New Roman" panose="02020603050405020304" pitchFamily="18" charset="0"/>
                <a:ea typeface="ＭＳ Ｐゴシック" panose="020B0600070205080204" pitchFamily="34" charset="-128"/>
              </a:defRPr>
            </a:lvl9pPr>
          </a:lstStyle>
          <a:p>
            <a:pPr eaLnBrk="1" hangingPunct="1"/>
            <a:fld id="{977FC8E0-4C0F-489E-BE98-753899C054A3}" type="slidenum">
              <a:rPr lang="en-US" altLang="en-US" sz="1200"/>
              <a:pPr eaLnBrk="1" hangingPunct="1"/>
              <a:t>189</a:t>
            </a:fld>
            <a:endParaRPr lang="en-US" altLang="en-US" sz="1200"/>
          </a:p>
        </p:txBody>
      </p:sp>
      <p:sp>
        <p:nvSpPr>
          <p:cNvPr id="15363" name="Rectangle 2">
            <a:extLst>
              <a:ext uri="{FF2B5EF4-FFF2-40B4-BE49-F238E27FC236}">
                <a16:creationId xmlns:a16="http://schemas.microsoft.com/office/drawing/2014/main" id="{76FA0334-1BD3-4AFC-88CA-DC750AA269C2}"/>
              </a:ext>
            </a:extLst>
          </p:cNvPr>
          <p:cNvSpPr>
            <a:spLocks noGrp="1" noRot="1" noChangeAspect="1" noChangeArrowheads="1" noTextEdit="1"/>
          </p:cNvSpPr>
          <p:nvPr>
            <p:ph type="sldImg"/>
          </p:nvPr>
        </p:nvSpPr>
        <p:spPr>
          <a:ln/>
        </p:spPr>
      </p:sp>
      <p:sp>
        <p:nvSpPr>
          <p:cNvPr id="15364" name="Rectangle 3">
            <a:extLst>
              <a:ext uri="{FF2B5EF4-FFF2-40B4-BE49-F238E27FC236}">
                <a16:creationId xmlns:a16="http://schemas.microsoft.com/office/drawing/2014/main" id="{685FAE29-9E30-4F65-BE8D-E68D5850236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Geneva" charset="0"/>
                <a:ea typeface="ＭＳ Ｐゴシック" panose="020B0600070205080204" pitchFamily="34" charset="-128"/>
              </a:rPr>
              <a:t>This section will discuss some important properties of the sampling distribution of the mean. You can think of the sampling distribution of the mean as the distribution you would get if you repeatedly sampled N numbers from a distribution, computed the mean of the N numbers, and then plotted the result as a relative frequency distribution.</a:t>
            </a:r>
            <a:endParaRPr lang="en-US" altLang="en-US" dirty="0">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1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a:extLst>
              <a:ext uri="{FF2B5EF4-FFF2-40B4-BE49-F238E27FC236}">
                <a16:creationId xmlns:a16="http://schemas.microsoft.com/office/drawing/2014/main" id="{499640F9-8A17-48E8-B61F-7835EE4A376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60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6000">
                <a:solidFill>
                  <a:schemeClr val="tx1"/>
                </a:solidFill>
                <a:latin typeface="Times New Roman" panose="02020603050405020304" pitchFamily="18" charset="0"/>
                <a:ea typeface="ＭＳ Ｐゴシック" panose="020B0600070205080204" pitchFamily="34" charset="-128"/>
              </a:defRPr>
            </a:lvl2pPr>
            <a:lvl3pPr eaLnBrk="0" hangingPunct="0">
              <a:defRPr sz="6000">
                <a:solidFill>
                  <a:schemeClr val="tx1"/>
                </a:solidFill>
                <a:latin typeface="Times New Roman" panose="02020603050405020304" pitchFamily="18" charset="0"/>
                <a:ea typeface="ＭＳ Ｐゴシック" panose="020B0600070205080204" pitchFamily="34" charset="-128"/>
              </a:defRPr>
            </a:lvl3pPr>
            <a:lvl4pPr eaLnBrk="0" hangingPunct="0">
              <a:defRPr sz="6000">
                <a:solidFill>
                  <a:schemeClr val="tx1"/>
                </a:solidFill>
                <a:latin typeface="Times New Roman" panose="02020603050405020304" pitchFamily="18" charset="0"/>
                <a:ea typeface="ＭＳ Ｐゴシック" panose="020B0600070205080204" pitchFamily="34" charset="-128"/>
              </a:defRPr>
            </a:lvl4pPr>
            <a:lvl5pPr eaLnBrk="0" hangingPunct="0">
              <a:defRPr sz="60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60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60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60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6000">
                <a:solidFill>
                  <a:schemeClr val="tx1"/>
                </a:solidFill>
                <a:latin typeface="Times New Roman" panose="02020603050405020304" pitchFamily="18" charset="0"/>
                <a:ea typeface="ＭＳ Ｐゴシック" panose="020B0600070205080204" pitchFamily="34" charset="-128"/>
              </a:defRPr>
            </a:lvl9pPr>
          </a:lstStyle>
          <a:p>
            <a:pPr eaLnBrk="1" hangingPunct="1"/>
            <a:fld id="{7CECF3C5-EEB9-4EE4-A068-2749EA448D31}" type="slidenum">
              <a:rPr lang="en-US" altLang="en-US" sz="1200"/>
              <a:pPr eaLnBrk="1" hangingPunct="1"/>
              <a:t>190</a:t>
            </a:fld>
            <a:endParaRPr lang="en-US" altLang="en-US" sz="1200"/>
          </a:p>
        </p:txBody>
      </p:sp>
      <p:sp>
        <p:nvSpPr>
          <p:cNvPr id="17411" name="Rectangle 2">
            <a:extLst>
              <a:ext uri="{FF2B5EF4-FFF2-40B4-BE49-F238E27FC236}">
                <a16:creationId xmlns:a16="http://schemas.microsoft.com/office/drawing/2014/main" id="{4BABCC5E-01B2-4314-98B6-4EEC58CDE2BF}"/>
              </a:ext>
            </a:extLst>
          </p:cNvPr>
          <p:cNvSpPr>
            <a:spLocks noGrp="1" noRot="1" noChangeAspect="1" noChangeArrowheads="1" noTextEdit="1"/>
          </p:cNvSpPr>
          <p:nvPr>
            <p:ph type="sldImg"/>
          </p:nvPr>
        </p:nvSpPr>
        <p:spPr>
          <a:ln/>
        </p:spPr>
      </p:sp>
      <p:sp>
        <p:nvSpPr>
          <p:cNvPr id="17412" name="Rectangle 3">
            <a:extLst>
              <a:ext uri="{FF2B5EF4-FFF2-40B4-BE49-F238E27FC236}">
                <a16:creationId xmlns:a16="http://schemas.microsoft.com/office/drawing/2014/main" id="{C3D4A277-9915-4CC9-A990-618503D1590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Geneva" charset="0"/>
                <a:ea typeface="ＭＳ Ｐゴシック" panose="020B0600070205080204" pitchFamily="34" charset="-128"/>
              </a:rPr>
              <a:t>One important property of many distributions is the mean. The mean of the sampling distribution of the mean is the mean of the population from which the scores were sampled. Therefore, if a population has a mean of 5, the mean of the sampling distribution of the mean is also 5. </a:t>
            </a:r>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1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a:extLst>
              <a:ext uri="{FF2B5EF4-FFF2-40B4-BE49-F238E27FC236}">
                <a16:creationId xmlns:a16="http://schemas.microsoft.com/office/drawing/2014/main" id="{E5CBEAE9-E9D1-46A1-946B-9BEF2DFC7F5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60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6000">
                <a:solidFill>
                  <a:schemeClr val="tx1"/>
                </a:solidFill>
                <a:latin typeface="Times New Roman" panose="02020603050405020304" pitchFamily="18" charset="0"/>
                <a:ea typeface="ＭＳ Ｐゴシック" panose="020B0600070205080204" pitchFamily="34" charset="-128"/>
              </a:defRPr>
            </a:lvl2pPr>
            <a:lvl3pPr eaLnBrk="0" hangingPunct="0">
              <a:defRPr sz="6000">
                <a:solidFill>
                  <a:schemeClr val="tx1"/>
                </a:solidFill>
                <a:latin typeface="Times New Roman" panose="02020603050405020304" pitchFamily="18" charset="0"/>
                <a:ea typeface="ＭＳ Ｐゴシック" panose="020B0600070205080204" pitchFamily="34" charset="-128"/>
              </a:defRPr>
            </a:lvl3pPr>
            <a:lvl4pPr eaLnBrk="0" hangingPunct="0">
              <a:defRPr sz="6000">
                <a:solidFill>
                  <a:schemeClr val="tx1"/>
                </a:solidFill>
                <a:latin typeface="Times New Roman" panose="02020603050405020304" pitchFamily="18" charset="0"/>
                <a:ea typeface="ＭＳ Ｐゴシック" panose="020B0600070205080204" pitchFamily="34" charset="-128"/>
              </a:defRPr>
            </a:lvl4pPr>
            <a:lvl5pPr eaLnBrk="0" hangingPunct="0">
              <a:defRPr sz="60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60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60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60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6000">
                <a:solidFill>
                  <a:schemeClr val="tx1"/>
                </a:solidFill>
                <a:latin typeface="Times New Roman" panose="02020603050405020304" pitchFamily="18" charset="0"/>
                <a:ea typeface="ＭＳ Ｐゴシック" panose="020B0600070205080204" pitchFamily="34" charset="-128"/>
              </a:defRPr>
            </a:lvl9pPr>
          </a:lstStyle>
          <a:p>
            <a:pPr eaLnBrk="1" hangingPunct="1"/>
            <a:fld id="{863B437C-41BC-40B4-A15A-4D6539076E13}" type="slidenum">
              <a:rPr lang="en-US" altLang="en-US" sz="1200"/>
              <a:pPr eaLnBrk="1" hangingPunct="1"/>
              <a:t>191</a:t>
            </a:fld>
            <a:endParaRPr lang="en-US" altLang="en-US" sz="1200"/>
          </a:p>
        </p:txBody>
      </p:sp>
      <p:sp>
        <p:nvSpPr>
          <p:cNvPr id="19459" name="Rectangle 2">
            <a:extLst>
              <a:ext uri="{FF2B5EF4-FFF2-40B4-BE49-F238E27FC236}">
                <a16:creationId xmlns:a16="http://schemas.microsoft.com/office/drawing/2014/main" id="{9C6CC26C-7A40-4DD9-BE24-525FB9630CF0}"/>
              </a:ext>
            </a:extLst>
          </p:cNvPr>
          <p:cNvSpPr>
            <a:spLocks noGrp="1" noRot="1" noChangeAspect="1" noChangeArrowheads="1" noTextEdit="1"/>
          </p:cNvSpPr>
          <p:nvPr>
            <p:ph type="sldImg"/>
          </p:nvPr>
        </p:nvSpPr>
        <p:spPr>
          <a:solidFill>
            <a:srgbClr val="FFFFFF"/>
          </a:solidFill>
          <a:ln/>
        </p:spPr>
      </p:sp>
      <p:sp>
        <p:nvSpPr>
          <p:cNvPr id="19460" name="Rectangle 3">
            <a:extLst>
              <a:ext uri="{FF2B5EF4-FFF2-40B4-BE49-F238E27FC236}">
                <a16:creationId xmlns:a16="http://schemas.microsoft.com/office/drawing/2014/main" id="{8CCB6234-CC63-4E91-8175-9028683C2F41}"/>
              </a:ext>
            </a:extLst>
          </p:cNvPr>
          <p:cNvSpPr>
            <a:spLocks noGrp="1" noChangeArrowheads="1"/>
          </p:cNvSpPr>
          <p:nvPr>
            <p:ph type="body" idx="1"/>
          </p:nvPr>
        </p:nvSpPr>
        <p:spPr>
          <a:solidFill>
            <a:srgbClr val="FFFFFF"/>
          </a:solidFill>
          <a:ln>
            <a:solidFill>
              <a:srgbClr val="000000"/>
            </a:solidFill>
          </a:ln>
        </p:spPr>
        <p:txBody>
          <a:bodyPr/>
          <a:lstStyle/>
          <a:p>
            <a:pPr eaLnBrk="1" hangingPunct="1"/>
            <a:r>
              <a:rPr lang="en-US" altLang="en-US">
                <a:latin typeface="Geneva" charset="0"/>
                <a:ea typeface="ＭＳ Ｐゴシック" panose="020B0600070205080204" pitchFamily="34" charset="-128"/>
              </a:rPr>
              <a:t>The symbol mu sub M is used to refer to the mean of the sampling distribution of the mean. </a:t>
            </a:r>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a:extLst>
              <a:ext uri="{FF2B5EF4-FFF2-40B4-BE49-F238E27FC236}">
                <a16:creationId xmlns:a16="http://schemas.microsoft.com/office/drawing/2014/main" id="{D5BF5992-CBDE-4F1B-B3A7-43A59454558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6000">
                <a:solidFill>
                  <a:schemeClr val="tx1"/>
                </a:solidFill>
                <a:latin typeface="Times" panose="02020603050405020304" pitchFamily="18" charset="0"/>
                <a:ea typeface="ＭＳ Ｐゴシック" panose="020B0600070205080204" pitchFamily="34" charset="-128"/>
              </a:defRPr>
            </a:lvl1pPr>
            <a:lvl2pPr marL="37931725" indent="-37474525">
              <a:defRPr sz="6000">
                <a:solidFill>
                  <a:schemeClr val="tx1"/>
                </a:solidFill>
                <a:latin typeface="Times" panose="02020603050405020304" pitchFamily="18" charset="0"/>
                <a:ea typeface="ＭＳ Ｐゴシック" panose="020B0600070205080204" pitchFamily="34" charset="-128"/>
              </a:defRPr>
            </a:lvl2pPr>
            <a:lvl3pPr>
              <a:defRPr sz="6000">
                <a:solidFill>
                  <a:schemeClr val="tx1"/>
                </a:solidFill>
                <a:latin typeface="Times" panose="02020603050405020304" pitchFamily="18" charset="0"/>
                <a:ea typeface="ＭＳ Ｐゴシック" panose="020B0600070205080204" pitchFamily="34" charset="-128"/>
              </a:defRPr>
            </a:lvl3pPr>
            <a:lvl4pPr>
              <a:defRPr sz="6000">
                <a:solidFill>
                  <a:schemeClr val="tx1"/>
                </a:solidFill>
                <a:latin typeface="Times" panose="02020603050405020304" pitchFamily="18" charset="0"/>
                <a:ea typeface="ＭＳ Ｐゴシック" panose="020B0600070205080204" pitchFamily="34" charset="-128"/>
              </a:defRPr>
            </a:lvl4pPr>
            <a:lvl5pPr>
              <a:defRPr sz="6000">
                <a:solidFill>
                  <a:schemeClr val="tx1"/>
                </a:solidFill>
                <a:latin typeface="Times" panose="02020603050405020304" pitchFamily="18" charset="0"/>
                <a:ea typeface="ＭＳ Ｐゴシック" panose="020B0600070205080204" pitchFamily="34" charset="-128"/>
              </a:defRPr>
            </a:lvl5pPr>
            <a:lvl6pPr marL="5029200" indent="-27432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6pPr>
            <a:lvl7pPr marL="5486400" indent="-27432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7pPr>
            <a:lvl8pPr marL="5943600" indent="-27432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8pPr>
            <a:lvl9pPr marL="6400800" indent="-27432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9pPr>
          </a:lstStyle>
          <a:p>
            <a:fld id="{8D555046-FDF2-4E54-B1C3-55F9D50FB982}" type="slidenum">
              <a:rPr lang="en-US" altLang="en-US" sz="1200" smtClean="0">
                <a:latin typeface="Arial" panose="020B0604020202020204" pitchFamily="34" charset="0"/>
              </a:rPr>
              <a:pPr/>
              <a:t>21</a:t>
            </a:fld>
            <a:endParaRPr lang="en-US" altLang="en-US" sz="1200" dirty="0">
              <a:latin typeface="Arial" panose="020B0604020202020204" pitchFamily="34" charset="0"/>
            </a:endParaRPr>
          </a:p>
        </p:txBody>
      </p:sp>
      <p:sp>
        <p:nvSpPr>
          <p:cNvPr id="20483" name="Rectangle 2">
            <a:extLst>
              <a:ext uri="{FF2B5EF4-FFF2-40B4-BE49-F238E27FC236}">
                <a16:creationId xmlns:a16="http://schemas.microsoft.com/office/drawing/2014/main" id="{1AB9E7E2-1504-486C-B06F-BD11A649A7A5}"/>
              </a:ext>
            </a:extLst>
          </p:cNvPr>
          <p:cNvSpPr>
            <a:spLocks noGrp="1" noRot="1" noChangeAspect="1" noChangeArrowheads="1" noTextEdit="1"/>
          </p:cNvSpPr>
          <p:nvPr>
            <p:ph type="sldImg"/>
          </p:nvPr>
        </p:nvSpPr>
        <p:spPr>
          <a:ln/>
        </p:spPr>
      </p:sp>
      <p:sp>
        <p:nvSpPr>
          <p:cNvPr id="20484" name="Rectangle 3">
            <a:extLst>
              <a:ext uri="{FF2B5EF4-FFF2-40B4-BE49-F238E27FC236}">
                <a16:creationId xmlns:a16="http://schemas.microsoft.com/office/drawing/2014/main" id="{3397B275-91B2-48DF-8670-0C6EE52FA9B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Arial" panose="020B0604020202020204" pitchFamily="34" charset="0"/>
                <a:ea typeface="ＭＳ Ｐゴシック" panose="020B0600070205080204" pitchFamily="34" charset="-128"/>
              </a:rPr>
              <a:t>Going across the columns we see that, yes, husbands and wives tend to be of about the same age, with men having a tendency to be slightly older than their wives.  This is no big surprise, but at least the data bear out our experiences, which is not always the case. The pairs of ages in the table are from a dataset consisting of 282 pairs of spousal ages, too many to make sense of from a table. </a:t>
            </a:r>
          </a:p>
          <a:p>
            <a:pPr eaLnBrk="1" hangingPunct="1"/>
            <a:endParaRPr lang="en-US" altLang="en-US" dirty="0">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1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a:extLst>
              <a:ext uri="{FF2B5EF4-FFF2-40B4-BE49-F238E27FC236}">
                <a16:creationId xmlns:a16="http://schemas.microsoft.com/office/drawing/2014/main" id="{B08F139A-B7E9-4229-A630-8FB3ACCB50C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60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6000">
                <a:solidFill>
                  <a:schemeClr val="tx1"/>
                </a:solidFill>
                <a:latin typeface="Times New Roman" panose="02020603050405020304" pitchFamily="18" charset="0"/>
                <a:ea typeface="ＭＳ Ｐゴシック" panose="020B0600070205080204" pitchFamily="34" charset="-128"/>
              </a:defRPr>
            </a:lvl2pPr>
            <a:lvl3pPr eaLnBrk="0" hangingPunct="0">
              <a:defRPr sz="6000">
                <a:solidFill>
                  <a:schemeClr val="tx1"/>
                </a:solidFill>
                <a:latin typeface="Times New Roman" panose="02020603050405020304" pitchFamily="18" charset="0"/>
                <a:ea typeface="ＭＳ Ｐゴシック" panose="020B0600070205080204" pitchFamily="34" charset="-128"/>
              </a:defRPr>
            </a:lvl3pPr>
            <a:lvl4pPr eaLnBrk="0" hangingPunct="0">
              <a:defRPr sz="6000">
                <a:solidFill>
                  <a:schemeClr val="tx1"/>
                </a:solidFill>
                <a:latin typeface="Times New Roman" panose="02020603050405020304" pitchFamily="18" charset="0"/>
                <a:ea typeface="ＭＳ Ｐゴシック" panose="020B0600070205080204" pitchFamily="34" charset="-128"/>
              </a:defRPr>
            </a:lvl4pPr>
            <a:lvl5pPr eaLnBrk="0" hangingPunct="0">
              <a:defRPr sz="60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60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60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60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6000">
                <a:solidFill>
                  <a:schemeClr val="tx1"/>
                </a:solidFill>
                <a:latin typeface="Times New Roman" panose="02020603050405020304" pitchFamily="18" charset="0"/>
                <a:ea typeface="ＭＳ Ｐゴシック" panose="020B0600070205080204" pitchFamily="34" charset="-128"/>
              </a:defRPr>
            </a:lvl9pPr>
          </a:lstStyle>
          <a:p>
            <a:pPr eaLnBrk="1" hangingPunct="1"/>
            <a:fld id="{D4E70342-A44A-41C8-BEE3-ECC7AEACA411}" type="slidenum">
              <a:rPr lang="en-US" altLang="en-US" sz="1200"/>
              <a:pPr eaLnBrk="1" hangingPunct="1"/>
              <a:t>192</a:t>
            </a:fld>
            <a:endParaRPr lang="en-US" altLang="en-US" sz="1200"/>
          </a:p>
        </p:txBody>
      </p:sp>
      <p:sp>
        <p:nvSpPr>
          <p:cNvPr id="21507" name="Rectangle 2">
            <a:extLst>
              <a:ext uri="{FF2B5EF4-FFF2-40B4-BE49-F238E27FC236}">
                <a16:creationId xmlns:a16="http://schemas.microsoft.com/office/drawing/2014/main" id="{A841A592-D39F-44B8-8FCC-659BFFBA1163}"/>
              </a:ext>
            </a:extLst>
          </p:cNvPr>
          <p:cNvSpPr>
            <a:spLocks noGrp="1" noRot="1" noChangeAspect="1" noChangeArrowheads="1" noTextEdit="1"/>
          </p:cNvSpPr>
          <p:nvPr>
            <p:ph type="sldImg"/>
          </p:nvPr>
        </p:nvSpPr>
        <p:spPr>
          <a:solidFill>
            <a:srgbClr val="FFFFFF"/>
          </a:solidFill>
          <a:ln/>
        </p:spPr>
      </p:sp>
      <p:sp>
        <p:nvSpPr>
          <p:cNvPr id="21508" name="Rectangle 3">
            <a:extLst>
              <a:ext uri="{FF2B5EF4-FFF2-40B4-BE49-F238E27FC236}">
                <a16:creationId xmlns:a16="http://schemas.microsoft.com/office/drawing/2014/main" id="{B007C424-3BA3-447C-851E-D484D462B128}"/>
              </a:ext>
            </a:extLst>
          </p:cNvPr>
          <p:cNvSpPr>
            <a:spLocks noGrp="1" noChangeArrowheads="1"/>
          </p:cNvSpPr>
          <p:nvPr>
            <p:ph type="body" idx="1"/>
          </p:nvPr>
        </p:nvSpPr>
        <p:spPr>
          <a:solidFill>
            <a:srgbClr val="FFFFFF"/>
          </a:solidFill>
          <a:ln>
            <a:solidFill>
              <a:srgbClr val="000000"/>
            </a:solidFill>
          </a:ln>
        </p:spPr>
        <p:txBody>
          <a:bodyPr/>
          <a:lstStyle/>
          <a:p>
            <a:pPr eaLnBrk="1" hangingPunct="1"/>
            <a:r>
              <a:rPr lang="en-US" altLang="en-US">
                <a:latin typeface="Geneva" charset="0"/>
                <a:ea typeface="ＭＳ Ｐゴシック" panose="020B0600070205080204" pitchFamily="34" charset="-128"/>
              </a:rPr>
              <a:t>Therefore, the formula for the mean of the sampling distribution of the mean can be written as mu sub M equals mu.</a:t>
            </a:r>
          </a:p>
          <a:p>
            <a:pPr eaLnBrk="1" hangingPunct="1"/>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1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a:extLst>
              <a:ext uri="{FF2B5EF4-FFF2-40B4-BE49-F238E27FC236}">
                <a16:creationId xmlns:a16="http://schemas.microsoft.com/office/drawing/2014/main" id="{625B540B-30C2-4504-853D-22340602575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60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6000">
                <a:solidFill>
                  <a:schemeClr val="tx1"/>
                </a:solidFill>
                <a:latin typeface="Times New Roman" panose="02020603050405020304" pitchFamily="18" charset="0"/>
                <a:ea typeface="ＭＳ Ｐゴシック" panose="020B0600070205080204" pitchFamily="34" charset="-128"/>
              </a:defRPr>
            </a:lvl2pPr>
            <a:lvl3pPr eaLnBrk="0" hangingPunct="0">
              <a:defRPr sz="6000">
                <a:solidFill>
                  <a:schemeClr val="tx1"/>
                </a:solidFill>
                <a:latin typeface="Times New Roman" panose="02020603050405020304" pitchFamily="18" charset="0"/>
                <a:ea typeface="ＭＳ Ｐゴシック" panose="020B0600070205080204" pitchFamily="34" charset="-128"/>
              </a:defRPr>
            </a:lvl3pPr>
            <a:lvl4pPr eaLnBrk="0" hangingPunct="0">
              <a:defRPr sz="6000">
                <a:solidFill>
                  <a:schemeClr val="tx1"/>
                </a:solidFill>
                <a:latin typeface="Times New Roman" panose="02020603050405020304" pitchFamily="18" charset="0"/>
                <a:ea typeface="ＭＳ Ｐゴシック" panose="020B0600070205080204" pitchFamily="34" charset="-128"/>
              </a:defRPr>
            </a:lvl4pPr>
            <a:lvl5pPr eaLnBrk="0" hangingPunct="0">
              <a:defRPr sz="60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60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60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60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6000">
                <a:solidFill>
                  <a:schemeClr val="tx1"/>
                </a:solidFill>
                <a:latin typeface="Times New Roman" panose="02020603050405020304" pitchFamily="18" charset="0"/>
                <a:ea typeface="ＭＳ Ｐゴシック" panose="020B0600070205080204" pitchFamily="34" charset="-128"/>
              </a:defRPr>
            </a:lvl9pPr>
          </a:lstStyle>
          <a:p>
            <a:pPr eaLnBrk="1" hangingPunct="1"/>
            <a:fld id="{5B02E521-CD14-409F-A3D1-83869BAB7D64}" type="slidenum">
              <a:rPr lang="en-US" altLang="en-US" sz="1200"/>
              <a:pPr eaLnBrk="1" hangingPunct="1"/>
              <a:t>193</a:t>
            </a:fld>
            <a:endParaRPr lang="en-US" altLang="en-US" sz="1200"/>
          </a:p>
        </p:txBody>
      </p:sp>
      <p:sp>
        <p:nvSpPr>
          <p:cNvPr id="23555" name="Rectangle 2">
            <a:extLst>
              <a:ext uri="{FF2B5EF4-FFF2-40B4-BE49-F238E27FC236}">
                <a16:creationId xmlns:a16="http://schemas.microsoft.com/office/drawing/2014/main" id="{5E26CC8C-2AD4-4CB7-B478-EDCA62757B91}"/>
              </a:ext>
            </a:extLst>
          </p:cNvPr>
          <p:cNvSpPr>
            <a:spLocks noGrp="1" noRot="1" noChangeAspect="1" noChangeArrowheads="1" noTextEdit="1"/>
          </p:cNvSpPr>
          <p:nvPr>
            <p:ph type="sldImg"/>
          </p:nvPr>
        </p:nvSpPr>
        <p:spPr>
          <a:ln/>
        </p:spPr>
      </p:sp>
      <p:sp>
        <p:nvSpPr>
          <p:cNvPr id="23556" name="Rectangle 3">
            <a:extLst>
              <a:ext uri="{FF2B5EF4-FFF2-40B4-BE49-F238E27FC236}">
                <a16:creationId xmlns:a16="http://schemas.microsoft.com/office/drawing/2014/main" id="{2AE2E65E-DA6E-4057-9918-336587BC01D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Geneva" charset="0"/>
                <a:ea typeface="ＭＳ Ｐゴシック" panose="020B0600070205080204" pitchFamily="34" charset="-128"/>
              </a:rPr>
              <a:t>The variance of the sampling distribution of the mean is the population variance is divided by the sample size. The sample size is the number of scores used to compute the mean.</a:t>
            </a:r>
          </a:p>
          <a:p>
            <a:pPr eaLnBrk="1" hangingPunct="1"/>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1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a:extLst>
              <a:ext uri="{FF2B5EF4-FFF2-40B4-BE49-F238E27FC236}">
                <a16:creationId xmlns:a16="http://schemas.microsoft.com/office/drawing/2014/main" id="{1E07F1DD-BCD2-44EE-AFB5-4D7936386B2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60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6000">
                <a:solidFill>
                  <a:schemeClr val="tx1"/>
                </a:solidFill>
                <a:latin typeface="Times New Roman" panose="02020603050405020304" pitchFamily="18" charset="0"/>
                <a:ea typeface="ＭＳ Ｐゴシック" panose="020B0600070205080204" pitchFamily="34" charset="-128"/>
              </a:defRPr>
            </a:lvl2pPr>
            <a:lvl3pPr eaLnBrk="0" hangingPunct="0">
              <a:defRPr sz="6000">
                <a:solidFill>
                  <a:schemeClr val="tx1"/>
                </a:solidFill>
                <a:latin typeface="Times New Roman" panose="02020603050405020304" pitchFamily="18" charset="0"/>
                <a:ea typeface="ＭＳ Ｐゴシック" panose="020B0600070205080204" pitchFamily="34" charset="-128"/>
              </a:defRPr>
            </a:lvl3pPr>
            <a:lvl4pPr eaLnBrk="0" hangingPunct="0">
              <a:defRPr sz="6000">
                <a:solidFill>
                  <a:schemeClr val="tx1"/>
                </a:solidFill>
                <a:latin typeface="Times New Roman" panose="02020603050405020304" pitchFamily="18" charset="0"/>
                <a:ea typeface="ＭＳ Ｐゴシック" panose="020B0600070205080204" pitchFamily="34" charset="-128"/>
              </a:defRPr>
            </a:lvl4pPr>
            <a:lvl5pPr eaLnBrk="0" hangingPunct="0">
              <a:defRPr sz="60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60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60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60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6000">
                <a:solidFill>
                  <a:schemeClr val="tx1"/>
                </a:solidFill>
                <a:latin typeface="Times New Roman" panose="02020603050405020304" pitchFamily="18" charset="0"/>
                <a:ea typeface="ＭＳ Ｐゴシック" panose="020B0600070205080204" pitchFamily="34" charset="-128"/>
              </a:defRPr>
            </a:lvl9pPr>
          </a:lstStyle>
          <a:p>
            <a:pPr eaLnBrk="1" hangingPunct="1"/>
            <a:fld id="{B316837E-95D0-459E-AC4B-D882067C521B}" type="slidenum">
              <a:rPr lang="en-US" altLang="en-US" sz="1200"/>
              <a:pPr eaLnBrk="1" hangingPunct="1"/>
              <a:t>194</a:t>
            </a:fld>
            <a:endParaRPr lang="en-US" altLang="en-US" sz="1200"/>
          </a:p>
        </p:txBody>
      </p:sp>
      <p:sp>
        <p:nvSpPr>
          <p:cNvPr id="25603" name="Rectangle 2">
            <a:extLst>
              <a:ext uri="{FF2B5EF4-FFF2-40B4-BE49-F238E27FC236}">
                <a16:creationId xmlns:a16="http://schemas.microsoft.com/office/drawing/2014/main" id="{E0B45B67-4B9A-448F-BAD3-7F4D4C7CC4DF}"/>
              </a:ext>
            </a:extLst>
          </p:cNvPr>
          <p:cNvSpPr>
            <a:spLocks noGrp="1" noRot="1" noChangeAspect="1" noChangeArrowheads="1" noTextEdit="1"/>
          </p:cNvSpPr>
          <p:nvPr>
            <p:ph type="sldImg"/>
          </p:nvPr>
        </p:nvSpPr>
        <p:spPr>
          <a:ln/>
        </p:spPr>
      </p:sp>
      <p:sp>
        <p:nvSpPr>
          <p:cNvPr id="25604" name="Rectangle 3">
            <a:extLst>
              <a:ext uri="{FF2B5EF4-FFF2-40B4-BE49-F238E27FC236}">
                <a16:creationId xmlns:a16="http://schemas.microsoft.com/office/drawing/2014/main" id="{2D8EB5BC-F8B4-4190-A1A0-C147206BC26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Geneva" charset="0"/>
                <a:ea typeface="ＭＳ Ｐゴシック" panose="020B0600070205080204" pitchFamily="34" charset="-128"/>
              </a:rPr>
              <a:t>The formula at the bottom, is the formula for variance of the sampling distribution of the mean translated into symbols. The variance of the sampling distribution of the mean is represented with the symbol sigma squared sub M. The variance of the population is represented by the symbol sigma squared, and the sample size (the number or scores used to compute a mean) is represented by the capital letter N.</a:t>
            </a:r>
          </a:p>
        </p:txBody>
      </p:sp>
    </p:spTree>
  </p:cSld>
  <p:clrMapOvr>
    <a:masterClrMapping/>
  </p:clrMapOvr>
</p:notes>
</file>

<file path=ppt/notesSlides/notesSlide1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a:extLst>
              <a:ext uri="{FF2B5EF4-FFF2-40B4-BE49-F238E27FC236}">
                <a16:creationId xmlns:a16="http://schemas.microsoft.com/office/drawing/2014/main" id="{B683EA12-8BC0-4B5D-8614-7A983FAD21F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60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6000">
                <a:solidFill>
                  <a:schemeClr val="tx1"/>
                </a:solidFill>
                <a:latin typeface="Times New Roman" panose="02020603050405020304" pitchFamily="18" charset="0"/>
                <a:ea typeface="ＭＳ Ｐゴシック" panose="020B0600070205080204" pitchFamily="34" charset="-128"/>
              </a:defRPr>
            </a:lvl2pPr>
            <a:lvl3pPr eaLnBrk="0" hangingPunct="0">
              <a:defRPr sz="6000">
                <a:solidFill>
                  <a:schemeClr val="tx1"/>
                </a:solidFill>
                <a:latin typeface="Times New Roman" panose="02020603050405020304" pitchFamily="18" charset="0"/>
                <a:ea typeface="ＭＳ Ｐゴシック" panose="020B0600070205080204" pitchFamily="34" charset="-128"/>
              </a:defRPr>
            </a:lvl3pPr>
            <a:lvl4pPr eaLnBrk="0" hangingPunct="0">
              <a:defRPr sz="6000">
                <a:solidFill>
                  <a:schemeClr val="tx1"/>
                </a:solidFill>
                <a:latin typeface="Times New Roman" panose="02020603050405020304" pitchFamily="18" charset="0"/>
                <a:ea typeface="ＭＳ Ｐゴシック" panose="020B0600070205080204" pitchFamily="34" charset="-128"/>
              </a:defRPr>
            </a:lvl4pPr>
            <a:lvl5pPr eaLnBrk="0" hangingPunct="0">
              <a:defRPr sz="60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60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60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60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6000">
                <a:solidFill>
                  <a:schemeClr val="tx1"/>
                </a:solidFill>
                <a:latin typeface="Times New Roman" panose="02020603050405020304" pitchFamily="18" charset="0"/>
                <a:ea typeface="ＭＳ Ｐゴシック" panose="020B0600070205080204" pitchFamily="34" charset="-128"/>
              </a:defRPr>
            </a:lvl9pPr>
          </a:lstStyle>
          <a:p>
            <a:pPr eaLnBrk="1" hangingPunct="1"/>
            <a:fld id="{A79A4C50-A92F-458A-B510-6C8FBA6E7489}" type="slidenum">
              <a:rPr lang="en-US" altLang="en-US" sz="1200"/>
              <a:pPr eaLnBrk="1" hangingPunct="1"/>
              <a:t>195</a:t>
            </a:fld>
            <a:endParaRPr lang="en-US" altLang="en-US" sz="1200"/>
          </a:p>
        </p:txBody>
      </p:sp>
      <p:sp>
        <p:nvSpPr>
          <p:cNvPr id="27651" name="Rectangle 2">
            <a:extLst>
              <a:ext uri="{FF2B5EF4-FFF2-40B4-BE49-F238E27FC236}">
                <a16:creationId xmlns:a16="http://schemas.microsoft.com/office/drawing/2014/main" id="{43DCB043-2010-478A-982F-F9C8BED3E881}"/>
              </a:ext>
            </a:extLst>
          </p:cNvPr>
          <p:cNvSpPr>
            <a:spLocks noGrp="1" noRot="1" noChangeAspect="1" noChangeArrowheads="1" noTextEdit="1"/>
          </p:cNvSpPr>
          <p:nvPr>
            <p:ph type="sldImg"/>
          </p:nvPr>
        </p:nvSpPr>
        <p:spPr>
          <a:solidFill>
            <a:srgbClr val="FFFFFF"/>
          </a:solidFill>
          <a:ln/>
        </p:spPr>
      </p:sp>
      <p:sp>
        <p:nvSpPr>
          <p:cNvPr id="27652" name="Rectangle 3">
            <a:extLst>
              <a:ext uri="{FF2B5EF4-FFF2-40B4-BE49-F238E27FC236}">
                <a16:creationId xmlns:a16="http://schemas.microsoft.com/office/drawing/2014/main" id="{466DBADB-590A-4752-A76F-4668F77D5962}"/>
              </a:ext>
            </a:extLst>
          </p:cNvPr>
          <p:cNvSpPr>
            <a:spLocks noGrp="1" noChangeArrowheads="1"/>
          </p:cNvSpPr>
          <p:nvPr>
            <p:ph type="body" idx="1"/>
          </p:nvPr>
        </p:nvSpPr>
        <p:spPr>
          <a:solidFill>
            <a:srgbClr val="FFFFFF"/>
          </a:solidFill>
          <a:ln>
            <a:solidFill>
              <a:srgbClr val="000000"/>
            </a:solidFill>
          </a:ln>
        </p:spPr>
        <p:txBody>
          <a:bodyPr/>
          <a:lstStyle/>
          <a:p>
            <a:pPr eaLnBrk="1" hangingPunct="1"/>
            <a:r>
              <a:rPr lang="en-US" altLang="en-US">
                <a:latin typeface="Geneva" charset="0"/>
                <a:ea typeface="ＭＳ Ｐゴシック" panose="020B0600070205080204" pitchFamily="34" charset="-128"/>
              </a:rPr>
              <a:t>As you look at the formula, notice that as the sample size gets larger, the variance of the sampling distribution gets smaller.</a:t>
            </a:r>
          </a:p>
        </p:txBody>
      </p:sp>
    </p:spTree>
  </p:cSld>
  <p:clrMapOvr>
    <a:masterClrMapping/>
  </p:clrMapOvr>
</p:notes>
</file>

<file path=ppt/notesSlides/notesSlide1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a:extLst>
              <a:ext uri="{FF2B5EF4-FFF2-40B4-BE49-F238E27FC236}">
                <a16:creationId xmlns:a16="http://schemas.microsoft.com/office/drawing/2014/main" id="{6893F03D-41FF-4630-88CF-303B1376D42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60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6000">
                <a:solidFill>
                  <a:schemeClr val="tx1"/>
                </a:solidFill>
                <a:latin typeface="Times New Roman" panose="02020603050405020304" pitchFamily="18" charset="0"/>
                <a:ea typeface="ＭＳ Ｐゴシック" panose="020B0600070205080204" pitchFamily="34" charset="-128"/>
              </a:defRPr>
            </a:lvl2pPr>
            <a:lvl3pPr eaLnBrk="0" hangingPunct="0">
              <a:defRPr sz="6000">
                <a:solidFill>
                  <a:schemeClr val="tx1"/>
                </a:solidFill>
                <a:latin typeface="Times New Roman" panose="02020603050405020304" pitchFamily="18" charset="0"/>
                <a:ea typeface="ＭＳ Ｐゴシック" panose="020B0600070205080204" pitchFamily="34" charset="-128"/>
              </a:defRPr>
            </a:lvl3pPr>
            <a:lvl4pPr eaLnBrk="0" hangingPunct="0">
              <a:defRPr sz="6000">
                <a:solidFill>
                  <a:schemeClr val="tx1"/>
                </a:solidFill>
                <a:latin typeface="Times New Roman" panose="02020603050405020304" pitchFamily="18" charset="0"/>
                <a:ea typeface="ＭＳ Ｐゴシック" panose="020B0600070205080204" pitchFamily="34" charset="-128"/>
              </a:defRPr>
            </a:lvl4pPr>
            <a:lvl5pPr eaLnBrk="0" hangingPunct="0">
              <a:defRPr sz="60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60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60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60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6000">
                <a:solidFill>
                  <a:schemeClr val="tx1"/>
                </a:solidFill>
                <a:latin typeface="Times New Roman" panose="02020603050405020304" pitchFamily="18" charset="0"/>
                <a:ea typeface="ＭＳ Ｐゴシック" panose="020B0600070205080204" pitchFamily="34" charset="-128"/>
              </a:defRPr>
            </a:lvl9pPr>
          </a:lstStyle>
          <a:p>
            <a:pPr eaLnBrk="1" hangingPunct="1"/>
            <a:fld id="{24B226F9-4DC8-4A69-BF57-8868F722C6C7}" type="slidenum">
              <a:rPr lang="en-US" altLang="en-US" sz="1200"/>
              <a:pPr eaLnBrk="1" hangingPunct="1"/>
              <a:t>196</a:t>
            </a:fld>
            <a:endParaRPr lang="en-US" altLang="en-US" sz="1200"/>
          </a:p>
        </p:txBody>
      </p:sp>
      <p:sp>
        <p:nvSpPr>
          <p:cNvPr id="29699" name="Rectangle 2">
            <a:extLst>
              <a:ext uri="{FF2B5EF4-FFF2-40B4-BE49-F238E27FC236}">
                <a16:creationId xmlns:a16="http://schemas.microsoft.com/office/drawing/2014/main" id="{A8806CA2-51CE-40BF-9FCB-A4B1BA2CED7D}"/>
              </a:ext>
            </a:extLst>
          </p:cNvPr>
          <p:cNvSpPr>
            <a:spLocks noGrp="1" noRot="1" noChangeAspect="1" noChangeArrowheads="1" noTextEdit="1"/>
          </p:cNvSpPr>
          <p:nvPr>
            <p:ph type="sldImg"/>
          </p:nvPr>
        </p:nvSpPr>
        <p:spPr>
          <a:solidFill>
            <a:srgbClr val="FFFFFF"/>
          </a:solidFill>
          <a:ln/>
        </p:spPr>
      </p:sp>
      <p:sp>
        <p:nvSpPr>
          <p:cNvPr id="29700" name="Rectangle 3">
            <a:extLst>
              <a:ext uri="{FF2B5EF4-FFF2-40B4-BE49-F238E27FC236}">
                <a16:creationId xmlns:a16="http://schemas.microsoft.com/office/drawing/2014/main" id="{1E199E64-7A89-41C4-A376-147D7E7EF6A2}"/>
              </a:ext>
            </a:extLst>
          </p:cNvPr>
          <p:cNvSpPr>
            <a:spLocks noGrp="1" noChangeArrowheads="1"/>
          </p:cNvSpPr>
          <p:nvPr>
            <p:ph type="body" idx="1"/>
          </p:nvPr>
        </p:nvSpPr>
        <p:spPr>
          <a:solidFill>
            <a:srgbClr val="FFFFFF"/>
          </a:solidFill>
          <a:ln>
            <a:solidFill>
              <a:srgbClr val="000000"/>
            </a:solidFill>
          </a:ln>
        </p:spPr>
        <p:txBody>
          <a:bodyPr/>
          <a:lstStyle/>
          <a:p>
            <a:pPr eaLnBrk="1" hangingPunct="1"/>
            <a:r>
              <a:rPr lang="en-US" altLang="en-US">
                <a:latin typeface="Geneva" charset="0"/>
                <a:ea typeface="ＭＳ Ｐゴシック" panose="020B0600070205080204" pitchFamily="34" charset="-128"/>
              </a:rPr>
              <a:t>For example, if the variance of the population were 30 and the sample size were 5 then the variance of the sampling distribution of the mean would be 6. </a:t>
            </a:r>
          </a:p>
          <a:p>
            <a:pPr eaLnBrk="1" hangingPunct="1"/>
            <a:endParaRPr lang="en-US" altLang="en-US">
              <a:latin typeface="Geneva" charset="0"/>
              <a:ea typeface="ＭＳ Ｐゴシック" panose="020B0600070205080204" pitchFamily="34" charset="-128"/>
            </a:endParaRPr>
          </a:p>
        </p:txBody>
      </p:sp>
    </p:spTree>
  </p:cSld>
  <p:clrMapOvr>
    <a:masterClrMapping/>
  </p:clrMapOvr>
</p:notes>
</file>

<file path=ppt/notesSlides/notesSlide1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a:extLst>
              <a:ext uri="{FF2B5EF4-FFF2-40B4-BE49-F238E27FC236}">
                <a16:creationId xmlns:a16="http://schemas.microsoft.com/office/drawing/2014/main" id="{3B676917-030C-4167-9923-9E316DE0C9C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60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6000">
                <a:solidFill>
                  <a:schemeClr val="tx1"/>
                </a:solidFill>
                <a:latin typeface="Times New Roman" panose="02020603050405020304" pitchFamily="18" charset="0"/>
                <a:ea typeface="ＭＳ Ｐゴシック" panose="020B0600070205080204" pitchFamily="34" charset="-128"/>
              </a:defRPr>
            </a:lvl2pPr>
            <a:lvl3pPr eaLnBrk="0" hangingPunct="0">
              <a:defRPr sz="6000">
                <a:solidFill>
                  <a:schemeClr val="tx1"/>
                </a:solidFill>
                <a:latin typeface="Times New Roman" panose="02020603050405020304" pitchFamily="18" charset="0"/>
                <a:ea typeface="ＭＳ Ｐゴシック" panose="020B0600070205080204" pitchFamily="34" charset="-128"/>
              </a:defRPr>
            </a:lvl3pPr>
            <a:lvl4pPr eaLnBrk="0" hangingPunct="0">
              <a:defRPr sz="6000">
                <a:solidFill>
                  <a:schemeClr val="tx1"/>
                </a:solidFill>
                <a:latin typeface="Times New Roman" panose="02020603050405020304" pitchFamily="18" charset="0"/>
                <a:ea typeface="ＭＳ Ｐゴシック" panose="020B0600070205080204" pitchFamily="34" charset="-128"/>
              </a:defRPr>
            </a:lvl4pPr>
            <a:lvl5pPr eaLnBrk="0" hangingPunct="0">
              <a:defRPr sz="60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60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60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60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6000">
                <a:solidFill>
                  <a:schemeClr val="tx1"/>
                </a:solidFill>
                <a:latin typeface="Times New Roman" panose="02020603050405020304" pitchFamily="18" charset="0"/>
                <a:ea typeface="ＭＳ Ｐゴシック" panose="020B0600070205080204" pitchFamily="34" charset="-128"/>
              </a:defRPr>
            </a:lvl9pPr>
          </a:lstStyle>
          <a:p>
            <a:pPr eaLnBrk="1" hangingPunct="1"/>
            <a:fld id="{7064AAF6-5902-49F3-852B-590684B21EDD}" type="slidenum">
              <a:rPr lang="en-US" altLang="en-US" sz="1200"/>
              <a:pPr eaLnBrk="1" hangingPunct="1"/>
              <a:t>197</a:t>
            </a:fld>
            <a:endParaRPr lang="en-US" altLang="en-US" sz="1200"/>
          </a:p>
        </p:txBody>
      </p:sp>
      <p:sp>
        <p:nvSpPr>
          <p:cNvPr id="31747" name="Rectangle 2">
            <a:extLst>
              <a:ext uri="{FF2B5EF4-FFF2-40B4-BE49-F238E27FC236}">
                <a16:creationId xmlns:a16="http://schemas.microsoft.com/office/drawing/2014/main" id="{67879A50-608E-44CE-8D99-24D241B09A10}"/>
              </a:ext>
            </a:extLst>
          </p:cNvPr>
          <p:cNvSpPr>
            <a:spLocks noGrp="1" noRot="1" noChangeAspect="1" noChangeArrowheads="1" noTextEdit="1"/>
          </p:cNvSpPr>
          <p:nvPr>
            <p:ph type="sldImg"/>
          </p:nvPr>
        </p:nvSpPr>
        <p:spPr>
          <a:solidFill>
            <a:srgbClr val="FFFFFF"/>
          </a:solidFill>
          <a:ln/>
        </p:spPr>
      </p:sp>
      <p:sp>
        <p:nvSpPr>
          <p:cNvPr id="31748" name="Rectangle 3">
            <a:extLst>
              <a:ext uri="{FF2B5EF4-FFF2-40B4-BE49-F238E27FC236}">
                <a16:creationId xmlns:a16="http://schemas.microsoft.com/office/drawing/2014/main" id="{6FF54EF4-351A-458A-B788-2774A78A51DF}"/>
              </a:ext>
            </a:extLst>
          </p:cNvPr>
          <p:cNvSpPr>
            <a:spLocks noGrp="1" noChangeArrowheads="1"/>
          </p:cNvSpPr>
          <p:nvPr>
            <p:ph type="body" idx="1"/>
          </p:nvPr>
        </p:nvSpPr>
        <p:spPr>
          <a:solidFill>
            <a:srgbClr val="FFFFFF"/>
          </a:solidFill>
          <a:ln>
            <a:solidFill>
              <a:srgbClr val="000000"/>
            </a:solidFill>
          </a:ln>
        </p:spPr>
        <p:txBody>
          <a:bodyPr/>
          <a:lstStyle/>
          <a:p>
            <a:pPr eaLnBrk="1" hangingPunct="1"/>
            <a:r>
              <a:rPr lang="en-US" altLang="en-US">
                <a:latin typeface="Geneva" charset="0"/>
                <a:ea typeface="ＭＳ Ｐゴシック" panose="020B0600070205080204" pitchFamily="34" charset="-128"/>
              </a:rPr>
              <a:t>Now we see a comparison of a sample size of 5 with a sample size of 10. In both cases, the population variance is 30. For the sample size of 5, the variance of the sampling distribution of the mean is 6 whereas for N = 10, the variance is 3. Notice that doubling the sample size cut the variance of the sampling distribution of the mean in half.</a:t>
            </a:r>
          </a:p>
        </p:txBody>
      </p:sp>
    </p:spTree>
  </p:cSld>
  <p:clrMapOvr>
    <a:masterClrMapping/>
  </p:clrMapOvr>
</p:notes>
</file>

<file path=ppt/notesSlides/notesSlide1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50E6A08D-6CB2-4C9B-A3FD-60B738C07F5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60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6000">
                <a:solidFill>
                  <a:schemeClr val="tx1"/>
                </a:solidFill>
                <a:latin typeface="Times New Roman" panose="02020603050405020304" pitchFamily="18" charset="0"/>
                <a:ea typeface="ＭＳ Ｐゴシック" panose="020B0600070205080204" pitchFamily="34" charset="-128"/>
              </a:defRPr>
            </a:lvl2pPr>
            <a:lvl3pPr eaLnBrk="0" hangingPunct="0">
              <a:defRPr sz="6000">
                <a:solidFill>
                  <a:schemeClr val="tx1"/>
                </a:solidFill>
                <a:latin typeface="Times New Roman" panose="02020603050405020304" pitchFamily="18" charset="0"/>
                <a:ea typeface="ＭＳ Ｐゴシック" panose="020B0600070205080204" pitchFamily="34" charset="-128"/>
              </a:defRPr>
            </a:lvl3pPr>
            <a:lvl4pPr eaLnBrk="0" hangingPunct="0">
              <a:defRPr sz="6000">
                <a:solidFill>
                  <a:schemeClr val="tx1"/>
                </a:solidFill>
                <a:latin typeface="Times New Roman" panose="02020603050405020304" pitchFamily="18" charset="0"/>
                <a:ea typeface="ＭＳ Ｐゴシック" panose="020B0600070205080204" pitchFamily="34" charset="-128"/>
              </a:defRPr>
            </a:lvl4pPr>
            <a:lvl5pPr eaLnBrk="0" hangingPunct="0">
              <a:defRPr sz="60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60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60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60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6000">
                <a:solidFill>
                  <a:schemeClr val="tx1"/>
                </a:solidFill>
                <a:latin typeface="Times New Roman" panose="02020603050405020304" pitchFamily="18" charset="0"/>
                <a:ea typeface="ＭＳ Ｐゴシック" panose="020B0600070205080204" pitchFamily="34" charset="-128"/>
              </a:defRPr>
            </a:lvl9pPr>
          </a:lstStyle>
          <a:p>
            <a:pPr eaLnBrk="1" hangingPunct="1"/>
            <a:fld id="{3EBF09FD-F4EF-4764-8311-FF7B2DF1F8B9}" type="slidenum">
              <a:rPr lang="en-US" altLang="en-US" sz="1200"/>
              <a:pPr eaLnBrk="1" hangingPunct="1"/>
              <a:t>198</a:t>
            </a:fld>
            <a:endParaRPr lang="en-US" altLang="en-US" sz="1200"/>
          </a:p>
        </p:txBody>
      </p:sp>
      <p:sp>
        <p:nvSpPr>
          <p:cNvPr id="33795" name="Rectangle 2">
            <a:extLst>
              <a:ext uri="{FF2B5EF4-FFF2-40B4-BE49-F238E27FC236}">
                <a16:creationId xmlns:a16="http://schemas.microsoft.com/office/drawing/2014/main" id="{8A17C63B-28C6-470C-85C3-9C6FB95CABE8}"/>
              </a:ext>
            </a:extLst>
          </p:cNvPr>
          <p:cNvSpPr>
            <a:spLocks noGrp="1" noRot="1" noChangeAspect="1" noChangeArrowheads="1" noTextEdit="1"/>
          </p:cNvSpPr>
          <p:nvPr>
            <p:ph type="sldImg"/>
          </p:nvPr>
        </p:nvSpPr>
        <p:spPr>
          <a:ln/>
        </p:spPr>
      </p:sp>
      <p:sp>
        <p:nvSpPr>
          <p:cNvPr id="33796" name="Rectangle 3">
            <a:extLst>
              <a:ext uri="{FF2B5EF4-FFF2-40B4-BE49-F238E27FC236}">
                <a16:creationId xmlns:a16="http://schemas.microsoft.com/office/drawing/2014/main" id="{51BFBED8-1D58-4B74-A430-69E236333BF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Geneva" charset="0"/>
                <a:ea typeface="ＭＳ Ｐゴシック" panose="020B0600070205080204" pitchFamily="34" charset="-128"/>
              </a:rPr>
              <a:t>The standard error of the mean is the standard deviation of the sampling distribution of the mean. Therefore the square root of the variance of the sampling distribution of the mean and can be written as shown here:</a:t>
            </a:r>
          </a:p>
          <a:p>
            <a:pPr eaLnBrk="1" hangingPunct="1"/>
            <a:r>
              <a:rPr lang="en-US" altLang="en-US">
                <a:latin typeface="Courier New" panose="02070309020205020404" pitchFamily="49" charset="0"/>
                <a:ea typeface="ＭＳ Ｐゴシック" panose="020B0600070205080204" pitchFamily="34" charset="-128"/>
                <a:cs typeface="Courier New" panose="02070309020205020404" pitchFamily="49" charset="0"/>
              </a:rPr>
              <a:t>The symbol on the left represents the standard error of the mean. It has a sigma </a:t>
            </a:r>
            <a:r>
              <a:rPr lang="en-US" altLang="en-US">
                <a:latin typeface="Geneva" charset="0"/>
                <a:ea typeface="ＭＳ Ｐゴシック" panose="020B0600070205080204" pitchFamily="34" charset="-128"/>
              </a:rPr>
              <a:t>because it is a standard deviation. The subscript M indicates that the standard error in question is the standard error of the mean. The numerator of the right side of the equation contains the population standard deviation. The denominator is the square root of the sample size.</a:t>
            </a:r>
          </a:p>
          <a:p>
            <a:pPr eaLnBrk="1" hangingPunct="1"/>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1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a:extLst>
              <a:ext uri="{FF2B5EF4-FFF2-40B4-BE49-F238E27FC236}">
                <a16:creationId xmlns:a16="http://schemas.microsoft.com/office/drawing/2014/main" id="{52B79926-D298-431A-AB84-B1E13CE3F0C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60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6000">
                <a:solidFill>
                  <a:schemeClr val="tx1"/>
                </a:solidFill>
                <a:latin typeface="Times New Roman" panose="02020603050405020304" pitchFamily="18" charset="0"/>
                <a:ea typeface="ＭＳ Ｐゴシック" panose="020B0600070205080204" pitchFamily="34" charset="-128"/>
              </a:defRPr>
            </a:lvl2pPr>
            <a:lvl3pPr eaLnBrk="0" hangingPunct="0">
              <a:defRPr sz="6000">
                <a:solidFill>
                  <a:schemeClr val="tx1"/>
                </a:solidFill>
                <a:latin typeface="Times New Roman" panose="02020603050405020304" pitchFamily="18" charset="0"/>
                <a:ea typeface="ＭＳ Ｐゴシック" panose="020B0600070205080204" pitchFamily="34" charset="-128"/>
              </a:defRPr>
            </a:lvl3pPr>
            <a:lvl4pPr eaLnBrk="0" hangingPunct="0">
              <a:defRPr sz="6000">
                <a:solidFill>
                  <a:schemeClr val="tx1"/>
                </a:solidFill>
                <a:latin typeface="Times New Roman" panose="02020603050405020304" pitchFamily="18" charset="0"/>
                <a:ea typeface="ＭＳ Ｐゴシック" panose="020B0600070205080204" pitchFamily="34" charset="-128"/>
              </a:defRPr>
            </a:lvl4pPr>
            <a:lvl5pPr eaLnBrk="0" hangingPunct="0">
              <a:defRPr sz="60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60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60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60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6000">
                <a:solidFill>
                  <a:schemeClr val="tx1"/>
                </a:solidFill>
                <a:latin typeface="Times New Roman" panose="02020603050405020304" pitchFamily="18" charset="0"/>
                <a:ea typeface="ＭＳ Ｐゴシック" panose="020B0600070205080204" pitchFamily="34" charset="-128"/>
              </a:defRPr>
            </a:lvl9pPr>
          </a:lstStyle>
          <a:p>
            <a:pPr eaLnBrk="1" hangingPunct="1"/>
            <a:fld id="{7F3351FF-0FAF-4F72-9FE8-8C480244CF1A}" type="slidenum">
              <a:rPr lang="en-US" altLang="en-US" sz="1200"/>
              <a:pPr eaLnBrk="1" hangingPunct="1"/>
              <a:t>199</a:t>
            </a:fld>
            <a:endParaRPr lang="en-US" altLang="en-US" sz="1200"/>
          </a:p>
        </p:txBody>
      </p:sp>
      <p:sp>
        <p:nvSpPr>
          <p:cNvPr id="35843" name="Rectangle 2">
            <a:extLst>
              <a:ext uri="{FF2B5EF4-FFF2-40B4-BE49-F238E27FC236}">
                <a16:creationId xmlns:a16="http://schemas.microsoft.com/office/drawing/2014/main" id="{CA80AA24-17DD-4318-8A83-0FDD9C82D7F2}"/>
              </a:ext>
            </a:extLst>
          </p:cNvPr>
          <p:cNvSpPr>
            <a:spLocks noGrp="1" noRot="1" noChangeAspect="1" noChangeArrowheads="1" noTextEdit="1"/>
          </p:cNvSpPr>
          <p:nvPr>
            <p:ph type="sldImg"/>
          </p:nvPr>
        </p:nvSpPr>
        <p:spPr>
          <a:ln/>
        </p:spPr>
      </p:sp>
      <p:sp>
        <p:nvSpPr>
          <p:cNvPr id="35844" name="Rectangle 3">
            <a:extLst>
              <a:ext uri="{FF2B5EF4-FFF2-40B4-BE49-F238E27FC236}">
                <a16:creationId xmlns:a16="http://schemas.microsoft.com/office/drawing/2014/main" id="{F9A01494-64C3-4F84-BF16-762FB50822D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Geneva" charset="0"/>
                <a:ea typeface="ＭＳ Ｐゴシック" panose="020B0600070205080204" pitchFamily="34" charset="-128"/>
              </a:rPr>
              <a:t>The central limit theorem states that:</a:t>
            </a:r>
          </a:p>
          <a:p>
            <a:pPr eaLnBrk="1" hangingPunct="1"/>
            <a:r>
              <a:rPr lang="en-US" altLang="en-US">
                <a:latin typeface="Geneva" charset="0"/>
                <a:ea typeface="ＭＳ Ｐゴシック" panose="020B0600070205080204" pitchFamily="34" charset="-128"/>
              </a:rPr>
              <a:t>Given a population with a mean mu and a variance sigma squared , the sampling distribution of the mean approaches a normal distribution with a mean of mu and a variance of sigma squared over N - as N, the sample size increases. Remember that the sample size is the number of scores that a mean is based upon.</a:t>
            </a:r>
          </a:p>
          <a:p>
            <a:pPr eaLnBrk="1" hangingPunct="1"/>
            <a:r>
              <a:rPr lang="en-US" altLang="en-US">
                <a:latin typeface="Geneva" charset="0"/>
                <a:ea typeface="ＭＳ Ｐゴシック" panose="020B0600070205080204" pitchFamily="34" charset="-128"/>
              </a:rPr>
              <a:t>What is remarkable about this theorem is that regardless of the shape of the parent population, the sampling distribution of the mean approaches a normal distribution.</a:t>
            </a:r>
          </a:p>
          <a:p>
            <a:pPr eaLnBrk="1" hangingPunct="1"/>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1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a:extLst>
              <a:ext uri="{FF2B5EF4-FFF2-40B4-BE49-F238E27FC236}">
                <a16:creationId xmlns:a16="http://schemas.microsoft.com/office/drawing/2014/main" id="{4F0683E3-7F8A-4860-A835-788FE0F0525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60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6000">
                <a:solidFill>
                  <a:schemeClr val="tx1"/>
                </a:solidFill>
                <a:latin typeface="Times New Roman" panose="02020603050405020304" pitchFamily="18" charset="0"/>
                <a:ea typeface="ＭＳ Ｐゴシック" panose="020B0600070205080204" pitchFamily="34" charset="-128"/>
              </a:defRPr>
            </a:lvl2pPr>
            <a:lvl3pPr eaLnBrk="0" hangingPunct="0">
              <a:defRPr sz="6000">
                <a:solidFill>
                  <a:schemeClr val="tx1"/>
                </a:solidFill>
                <a:latin typeface="Times New Roman" panose="02020603050405020304" pitchFamily="18" charset="0"/>
                <a:ea typeface="ＭＳ Ｐゴシック" panose="020B0600070205080204" pitchFamily="34" charset="-128"/>
              </a:defRPr>
            </a:lvl3pPr>
            <a:lvl4pPr eaLnBrk="0" hangingPunct="0">
              <a:defRPr sz="6000">
                <a:solidFill>
                  <a:schemeClr val="tx1"/>
                </a:solidFill>
                <a:latin typeface="Times New Roman" panose="02020603050405020304" pitchFamily="18" charset="0"/>
                <a:ea typeface="ＭＳ Ｐゴシック" panose="020B0600070205080204" pitchFamily="34" charset="-128"/>
              </a:defRPr>
            </a:lvl4pPr>
            <a:lvl5pPr eaLnBrk="0" hangingPunct="0">
              <a:defRPr sz="60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60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60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60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6000">
                <a:solidFill>
                  <a:schemeClr val="tx1"/>
                </a:solidFill>
                <a:latin typeface="Times New Roman" panose="02020603050405020304" pitchFamily="18" charset="0"/>
                <a:ea typeface="ＭＳ Ｐゴシック" panose="020B0600070205080204" pitchFamily="34" charset="-128"/>
              </a:defRPr>
            </a:lvl9pPr>
          </a:lstStyle>
          <a:p>
            <a:pPr eaLnBrk="1" hangingPunct="1"/>
            <a:fld id="{23BB7965-3C28-4BFF-8DA3-7BBE23CAAAE8}" type="slidenum">
              <a:rPr lang="en-US" altLang="en-US" sz="1200"/>
              <a:pPr eaLnBrk="1" hangingPunct="1"/>
              <a:t>200</a:t>
            </a:fld>
            <a:endParaRPr lang="en-US" altLang="en-US" sz="1200"/>
          </a:p>
        </p:txBody>
      </p:sp>
      <p:sp>
        <p:nvSpPr>
          <p:cNvPr id="37891" name="Rectangle 2">
            <a:extLst>
              <a:ext uri="{FF2B5EF4-FFF2-40B4-BE49-F238E27FC236}">
                <a16:creationId xmlns:a16="http://schemas.microsoft.com/office/drawing/2014/main" id="{6D0DF7B8-032E-4E0F-BB85-646E878A1448}"/>
              </a:ext>
            </a:extLst>
          </p:cNvPr>
          <p:cNvSpPr>
            <a:spLocks noGrp="1" noRot="1" noChangeAspect="1" noChangeArrowheads="1" noTextEdit="1"/>
          </p:cNvSpPr>
          <p:nvPr>
            <p:ph type="sldImg"/>
          </p:nvPr>
        </p:nvSpPr>
        <p:spPr>
          <a:ln/>
        </p:spPr>
      </p:sp>
      <p:sp>
        <p:nvSpPr>
          <p:cNvPr id="37892" name="Rectangle 3">
            <a:extLst>
              <a:ext uri="{FF2B5EF4-FFF2-40B4-BE49-F238E27FC236}">
                <a16:creationId xmlns:a16="http://schemas.microsoft.com/office/drawing/2014/main" id="{6321D8C4-BCC6-4908-AABD-E87EA5C3291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Geneva" charset="0"/>
                <a:ea typeface="ＭＳ Ｐゴシック" panose="020B0600070205080204" pitchFamily="34" charset="-128"/>
              </a:rPr>
              <a:t>Here is an example from the "</a:t>
            </a:r>
            <a:r>
              <a:rPr lang="en-US" altLang="en-US">
                <a:latin typeface="Geneva" charset="0"/>
                <a:ea typeface="ＭＳ Ｐゴシック" panose="020B0600070205080204" pitchFamily="34" charset="-128"/>
                <a:hlinkClick r:id="rId3"/>
              </a:rPr>
              <a:t>Central Limit Theorem Demo</a:t>
            </a:r>
            <a:r>
              <a:rPr lang="en-US" altLang="en-US">
                <a:latin typeface="Geneva" charset="0"/>
                <a:ea typeface="ＭＳ Ｐゴシック" panose="020B0600070205080204" pitchFamily="34" charset="-128"/>
              </a:rPr>
              <a:t>," You may have already seen this for yourself. This figure shows the results of the simulation for N = 2 and N = 10. The parent population was a </a:t>
            </a:r>
            <a:r>
              <a:rPr lang="en-US" altLang="en-US" i="1">
                <a:latin typeface="Geneva" charset="0"/>
                <a:ea typeface="ＭＳ Ｐゴシック" panose="020B0600070205080204" pitchFamily="34" charset="-128"/>
              </a:rPr>
              <a:t>uniform</a:t>
            </a:r>
            <a:r>
              <a:rPr lang="en-US" altLang="en-US">
                <a:latin typeface="Geneva" charset="0"/>
                <a:ea typeface="ＭＳ Ｐゴシック" panose="020B0600070205080204" pitchFamily="34" charset="-128"/>
              </a:rPr>
              <a:t> distribution. </a:t>
            </a:r>
          </a:p>
          <a:p>
            <a:pPr eaLnBrk="1" hangingPunct="1"/>
            <a:r>
              <a:rPr lang="en-US" altLang="en-US">
                <a:latin typeface="Geneva" charset="0"/>
                <a:ea typeface="ＭＳ Ｐゴシック" panose="020B0600070205080204" pitchFamily="34" charset="-128"/>
              </a:rPr>
              <a:t>You can see that the distribution for N = 2 is far from a normal distribution. Nonetheless, it does show that the scores are denser in the middle than in the tails. For N = 10 the distribution is quite close to a normal distribution. Notice that the means of the two distributions are the same, but that the spread of the distribution for N = 10 is smaller.</a:t>
            </a:r>
          </a:p>
          <a:p>
            <a:pPr eaLnBrk="1" hangingPunct="1"/>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1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a:extLst>
              <a:ext uri="{FF2B5EF4-FFF2-40B4-BE49-F238E27FC236}">
                <a16:creationId xmlns:a16="http://schemas.microsoft.com/office/drawing/2014/main" id="{7FE3E410-CCF1-455D-8A5A-DE74A859308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60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6000">
                <a:solidFill>
                  <a:schemeClr val="tx1"/>
                </a:solidFill>
                <a:latin typeface="Times New Roman" panose="02020603050405020304" pitchFamily="18" charset="0"/>
                <a:ea typeface="ＭＳ Ｐゴシック" panose="020B0600070205080204" pitchFamily="34" charset="-128"/>
              </a:defRPr>
            </a:lvl2pPr>
            <a:lvl3pPr eaLnBrk="0" hangingPunct="0">
              <a:defRPr sz="6000">
                <a:solidFill>
                  <a:schemeClr val="tx1"/>
                </a:solidFill>
                <a:latin typeface="Times New Roman" panose="02020603050405020304" pitchFamily="18" charset="0"/>
                <a:ea typeface="ＭＳ Ｐゴシック" panose="020B0600070205080204" pitchFamily="34" charset="-128"/>
              </a:defRPr>
            </a:lvl3pPr>
            <a:lvl4pPr eaLnBrk="0" hangingPunct="0">
              <a:defRPr sz="6000">
                <a:solidFill>
                  <a:schemeClr val="tx1"/>
                </a:solidFill>
                <a:latin typeface="Times New Roman" panose="02020603050405020304" pitchFamily="18" charset="0"/>
                <a:ea typeface="ＭＳ Ｐゴシック" panose="020B0600070205080204" pitchFamily="34" charset="-128"/>
              </a:defRPr>
            </a:lvl4pPr>
            <a:lvl5pPr eaLnBrk="0" hangingPunct="0">
              <a:defRPr sz="60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60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60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60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6000">
                <a:solidFill>
                  <a:schemeClr val="tx1"/>
                </a:solidFill>
                <a:latin typeface="Times New Roman" panose="02020603050405020304" pitchFamily="18" charset="0"/>
                <a:ea typeface="ＭＳ Ｐゴシック" panose="020B0600070205080204" pitchFamily="34" charset="-128"/>
              </a:defRPr>
            </a:lvl9pPr>
          </a:lstStyle>
          <a:p>
            <a:pPr eaLnBrk="1" hangingPunct="1"/>
            <a:fld id="{16EE92EB-7F55-442F-95BC-FA9B44444B1B}" type="slidenum">
              <a:rPr lang="en-US" altLang="en-US" sz="1200"/>
              <a:pPr eaLnBrk="1" hangingPunct="1"/>
              <a:t>201</a:t>
            </a:fld>
            <a:endParaRPr lang="en-US" altLang="en-US" sz="1200"/>
          </a:p>
        </p:txBody>
      </p:sp>
      <p:sp>
        <p:nvSpPr>
          <p:cNvPr id="39939" name="Rectangle 2">
            <a:extLst>
              <a:ext uri="{FF2B5EF4-FFF2-40B4-BE49-F238E27FC236}">
                <a16:creationId xmlns:a16="http://schemas.microsoft.com/office/drawing/2014/main" id="{F49F037D-C979-4C88-A0AC-1F37DBCE2154}"/>
              </a:ext>
            </a:extLst>
          </p:cNvPr>
          <p:cNvSpPr>
            <a:spLocks noGrp="1" noRot="1" noChangeAspect="1" noChangeArrowheads="1" noTextEdit="1"/>
          </p:cNvSpPr>
          <p:nvPr>
            <p:ph type="sldImg"/>
          </p:nvPr>
        </p:nvSpPr>
        <p:spPr>
          <a:ln/>
        </p:spPr>
      </p:sp>
      <p:sp>
        <p:nvSpPr>
          <p:cNvPr id="39940" name="Rectangle 3">
            <a:extLst>
              <a:ext uri="{FF2B5EF4-FFF2-40B4-BE49-F238E27FC236}">
                <a16:creationId xmlns:a16="http://schemas.microsoft.com/office/drawing/2014/main" id="{34995D2E-E8C0-47C6-9380-0A991784E43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Geneva" charset="0"/>
                <a:ea typeface="ＭＳ Ｐゴシック" panose="020B0600070205080204" pitchFamily="34" charset="-128"/>
              </a:rPr>
              <a:t>This figure shows how closely the sampling distribution of the mean approximates a normal distribution even when the parent population is very non-normal. The distribution at the top is the parent distribution and the two figures below are the estimates of the sampling distribution for N = 5 and N = 10.  The distribution of means for N = 5 was created by repeatedly sampling 5 scores from the top population and computing the mean for each sample of 5. The figure is a plot of these means.</a:t>
            </a:r>
          </a:p>
          <a:p>
            <a:pPr eaLnBrk="1" hangingPunct="1"/>
            <a:endParaRPr lang="en-US" altLang="en-US" dirty="0">
              <a:latin typeface="Geneva" charset="0"/>
              <a:ea typeface="ＭＳ Ｐゴシック" panose="020B0600070205080204" pitchFamily="34" charset="-128"/>
            </a:endParaRPr>
          </a:p>
          <a:p>
            <a:pPr eaLnBrk="1" hangingPunct="1"/>
            <a:r>
              <a:rPr lang="en-US" altLang="en-US" dirty="0">
                <a:latin typeface="Geneva" charset="0"/>
                <a:ea typeface="ＭＳ Ｐゴシック" panose="020B0600070205080204" pitchFamily="34" charset="-128"/>
              </a:rPr>
              <a:t>The distribution of means for N = 25 was created the same way except that the sample size was 25 instead of 5</a:t>
            </a:r>
          </a:p>
          <a:p>
            <a:pPr eaLnBrk="1" hangingPunct="1"/>
            <a:r>
              <a:rPr lang="en-US" altLang="en-US" dirty="0">
                <a:latin typeface="Geneva" charset="0"/>
                <a:ea typeface="ＭＳ Ｐゴシック" panose="020B0600070205080204" pitchFamily="34" charset="-128"/>
              </a:rPr>
              <a:t>If you look closely you can see that the sampling distributions do have a slight positive </a:t>
            </a:r>
            <a:r>
              <a:rPr lang="en-US" altLang="en-US" i="1" dirty="0">
                <a:latin typeface="Geneva" charset="0"/>
                <a:ea typeface="ＭＳ Ｐゴシック" panose="020B0600070205080204" pitchFamily="34" charset="-128"/>
              </a:rPr>
              <a:t>skew</a:t>
            </a:r>
            <a:r>
              <a:rPr lang="en-US" altLang="en-US" dirty="0">
                <a:latin typeface="Geneva" charset="0"/>
                <a:ea typeface="ＭＳ Ｐゴシック" panose="020B0600070205080204" pitchFamily="34" charset="-128"/>
              </a:rPr>
              <a:t>. Nevertheless, the distributions are much closer to a normal distribution than is the parent population (the one at the top). </a:t>
            </a:r>
          </a:p>
          <a:p>
            <a:pPr eaLnBrk="1" hangingPunct="1"/>
            <a:endParaRPr lang="en-US" altLang="en-US" dirty="0">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7">
            <a:extLst>
              <a:ext uri="{FF2B5EF4-FFF2-40B4-BE49-F238E27FC236}">
                <a16:creationId xmlns:a16="http://schemas.microsoft.com/office/drawing/2014/main" id="{6E804CF5-4E7A-43D4-A1B8-0DFC330FC70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6000">
                <a:solidFill>
                  <a:schemeClr val="tx1"/>
                </a:solidFill>
                <a:latin typeface="Times" panose="02020603050405020304" pitchFamily="18" charset="0"/>
                <a:ea typeface="ＭＳ Ｐゴシック" panose="020B0600070205080204" pitchFamily="34" charset="-128"/>
              </a:defRPr>
            </a:lvl1pPr>
            <a:lvl2pPr marL="37931725" indent="-37474525">
              <a:defRPr sz="6000">
                <a:solidFill>
                  <a:schemeClr val="tx1"/>
                </a:solidFill>
                <a:latin typeface="Times" panose="02020603050405020304" pitchFamily="18" charset="0"/>
                <a:ea typeface="ＭＳ Ｐゴシック" panose="020B0600070205080204" pitchFamily="34" charset="-128"/>
              </a:defRPr>
            </a:lvl2pPr>
            <a:lvl3pPr>
              <a:defRPr sz="6000">
                <a:solidFill>
                  <a:schemeClr val="tx1"/>
                </a:solidFill>
                <a:latin typeface="Times" panose="02020603050405020304" pitchFamily="18" charset="0"/>
                <a:ea typeface="ＭＳ Ｐゴシック" panose="020B0600070205080204" pitchFamily="34" charset="-128"/>
              </a:defRPr>
            </a:lvl3pPr>
            <a:lvl4pPr>
              <a:defRPr sz="6000">
                <a:solidFill>
                  <a:schemeClr val="tx1"/>
                </a:solidFill>
                <a:latin typeface="Times" panose="02020603050405020304" pitchFamily="18" charset="0"/>
                <a:ea typeface="ＭＳ Ｐゴシック" panose="020B0600070205080204" pitchFamily="34" charset="-128"/>
              </a:defRPr>
            </a:lvl4pPr>
            <a:lvl5pPr>
              <a:defRPr sz="6000">
                <a:solidFill>
                  <a:schemeClr val="tx1"/>
                </a:solidFill>
                <a:latin typeface="Times" panose="02020603050405020304" pitchFamily="18" charset="0"/>
                <a:ea typeface="ＭＳ Ｐゴシック" panose="020B0600070205080204" pitchFamily="34" charset="-128"/>
              </a:defRPr>
            </a:lvl5pPr>
            <a:lvl6pPr marL="5029200" indent="-27432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6pPr>
            <a:lvl7pPr marL="5486400" indent="-27432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7pPr>
            <a:lvl8pPr marL="5943600" indent="-27432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8pPr>
            <a:lvl9pPr marL="6400800" indent="-27432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9pPr>
          </a:lstStyle>
          <a:p>
            <a:fld id="{CEA45A68-13D4-47CB-9D51-DE78FA759A50}" type="slidenum">
              <a:rPr lang="en-US" altLang="en-US" sz="1200" smtClean="0"/>
              <a:pPr/>
              <a:t>4</a:t>
            </a:fld>
            <a:endParaRPr lang="en-US" altLang="en-US" sz="1200" dirty="0"/>
          </a:p>
        </p:txBody>
      </p:sp>
      <p:sp>
        <p:nvSpPr>
          <p:cNvPr id="167939" name="Rectangle 2">
            <a:extLst>
              <a:ext uri="{FF2B5EF4-FFF2-40B4-BE49-F238E27FC236}">
                <a16:creationId xmlns:a16="http://schemas.microsoft.com/office/drawing/2014/main" id="{F996AFCD-28C1-4F7D-BC41-913645B2298F}"/>
              </a:ext>
            </a:extLst>
          </p:cNvPr>
          <p:cNvSpPr>
            <a:spLocks noGrp="1" noRot="1" noChangeAspect="1" noChangeArrowheads="1" noTextEdit="1"/>
          </p:cNvSpPr>
          <p:nvPr>
            <p:ph type="sldImg"/>
          </p:nvPr>
        </p:nvSpPr>
        <p:spPr>
          <a:ln/>
        </p:spPr>
      </p:sp>
      <p:sp>
        <p:nvSpPr>
          <p:cNvPr id="167940" name="Rectangle 3">
            <a:extLst>
              <a:ext uri="{FF2B5EF4-FFF2-40B4-BE49-F238E27FC236}">
                <a16:creationId xmlns:a16="http://schemas.microsoft.com/office/drawing/2014/main" id="{C70440BB-5AC3-4ACE-AB81-0008FF37CBB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z="1600" dirty="0">
                <a:solidFill>
                  <a:srgbClr val="000000"/>
                </a:solidFill>
                <a:latin typeface="Geneva" charset="0"/>
                <a:ea typeface="ＭＳ Ｐゴシック" panose="020B0600070205080204" pitchFamily="34" charset="-128"/>
              </a:rPr>
              <a:t>We saw in the section on distributions that shapes of distributions can differ in skew and/or kurtosis. This section presents numerical ways of measuring these two attributes of shape.</a:t>
            </a:r>
          </a:p>
          <a:p>
            <a:pPr eaLnBrk="1" hangingPunct="1"/>
            <a:endParaRPr lang="en-US" altLang="en-US" sz="1600" dirty="0">
              <a:solidFill>
                <a:srgbClr val="000000"/>
              </a:solidFill>
              <a:latin typeface="Geneva" charset="0"/>
              <a:ea typeface="ＭＳ Ｐゴシック" panose="020B0600070205080204" pitchFamily="34" charset="-128"/>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a:extLst>
              <a:ext uri="{FF2B5EF4-FFF2-40B4-BE49-F238E27FC236}">
                <a16:creationId xmlns:a16="http://schemas.microsoft.com/office/drawing/2014/main" id="{620BFB46-E0DC-4BEE-A09B-DB3C7A59873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6000">
                <a:solidFill>
                  <a:schemeClr val="tx1"/>
                </a:solidFill>
                <a:latin typeface="Times" panose="02020603050405020304" pitchFamily="18" charset="0"/>
                <a:ea typeface="ＭＳ Ｐゴシック" panose="020B0600070205080204" pitchFamily="34" charset="-128"/>
              </a:defRPr>
            </a:lvl1pPr>
            <a:lvl2pPr marL="37931725" indent="-37474525">
              <a:defRPr sz="6000">
                <a:solidFill>
                  <a:schemeClr val="tx1"/>
                </a:solidFill>
                <a:latin typeface="Times" panose="02020603050405020304" pitchFamily="18" charset="0"/>
                <a:ea typeface="ＭＳ Ｐゴシック" panose="020B0600070205080204" pitchFamily="34" charset="-128"/>
              </a:defRPr>
            </a:lvl2pPr>
            <a:lvl3pPr>
              <a:defRPr sz="6000">
                <a:solidFill>
                  <a:schemeClr val="tx1"/>
                </a:solidFill>
                <a:latin typeface="Times" panose="02020603050405020304" pitchFamily="18" charset="0"/>
                <a:ea typeface="ＭＳ Ｐゴシック" panose="020B0600070205080204" pitchFamily="34" charset="-128"/>
              </a:defRPr>
            </a:lvl3pPr>
            <a:lvl4pPr>
              <a:defRPr sz="6000">
                <a:solidFill>
                  <a:schemeClr val="tx1"/>
                </a:solidFill>
                <a:latin typeface="Times" panose="02020603050405020304" pitchFamily="18" charset="0"/>
                <a:ea typeface="ＭＳ Ｐゴシック" panose="020B0600070205080204" pitchFamily="34" charset="-128"/>
              </a:defRPr>
            </a:lvl4pPr>
            <a:lvl5pPr>
              <a:defRPr sz="6000">
                <a:solidFill>
                  <a:schemeClr val="tx1"/>
                </a:solidFill>
                <a:latin typeface="Times" panose="02020603050405020304" pitchFamily="18" charset="0"/>
                <a:ea typeface="ＭＳ Ｐゴシック" panose="020B0600070205080204" pitchFamily="34" charset="-128"/>
              </a:defRPr>
            </a:lvl5pPr>
            <a:lvl6pPr marL="5029200" indent="-27432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6pPr>
            <a:lvl7pPr marL="5486400" indent="-27432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7pPr>
            <a:lvl8pPr marL="5943600" indent="-27432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8pPr>
            <a:lvl9pPr marL="6400800" indent="-27432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9pPr>
          </a:lstStyle>
          <a:p>
            <a:fld id="{B708C72E-2F4C-4A91-A782-4714002F45EB}" type="slidenum">
              <a:rPr lang="en-US" altLang="en-US" sz="1200" smtClean="0">
                <a:latin typeface="Arial" panose="020B0604020202020204" pitchFamily="34" charset="0"/>
              </a:rPr>
              <a:pPr/>
              <a:t>22</a:t>
            </a:fld>
            <a:endParaRPr lang="en-US" altLang="en-US" sz="1200" dirty="0">
              <a:latin typeface="Arial" panose="020B0604020202020204" pitchFamily="34" charset="0"/>
            </a:endParaRPr>
          </a:p>
        </p:txBody>
      </p:sp>
      <p:sp>
        <p:nvSpPr>
          <p:cNvPr id="22531" name="Rectangle 2">
            <a:extLst>
              <a:ext uri="{FF2B5EF4-FFF2-40B4-BE49-F238E27FC236}">
                <a16:creationId xmlns:a16="http://schemas.microsoft.com/office/drawing/2014/main" id="{3EC93693-0947-42CE-9465-B1B0870E7638}"/>
              </a:ext>
            </a:extLst>
          </p:cNvPr>
          <p:cNvSpPr>
            <a:spLocks noGrp="1" noRot="1" noChangeAspect="1" noChangeArrowheads="1" noTextEdit="1"/>
          </p:cNvSpPr>
          <p:nvPr>
            <p:ph type="sldImg"/>
          </p:nvPr>
        </p:nvSpPr>
        <p:spPr>
          <a:ln/>
        </p:spPr>
      </p:sp>
      <p:sp>
        <p:nvSpPr>
          <p:cNvPr id="22532" name="Rectangle 3">
            <a:extLst>
              <a:ext uri="{FF2B5EF4-FFF2-40B4-BE49-F238E27FC236}">
                <a16:creationId xmlns:a16="http://schemas.microsoft.com/office/drawing/2014/main" id="{7ACB6D65-3DF9-41CE-8AF5-EBE888EF8AF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Arial" panose="020B0604020202020204" pitchFamily="34" charset="0"/>
                <a:ea typeface="ＭＳ Ｐゴシック" panose="020B0600070205080204" pitchFamily="34" charset="-128"/>
              </a:rPr>
              <a:t>What we need is a way to summarize the 282 pairs of ages.  We know that each variable can be summarized by a histogram and by a mean and standard deviation. </a:t>
            </a:r>
            <a:r>
              <a:rPr lang="en-US" altLang="en-US" sz="1400" dirty="0">
                <a:latin typeface="Arial" panose="020B0604020202020204" pitchFamily="34" charset="0"/>
                <a:ea typeface="ＭＳ Ｐゴシック" panose="020B0600070205080204" pitchFamily="34" charset="-128"/>
              </a:rPr>
              <a:t>Each distribution is fairly skewed with a long right tail. Although some wives are older than their husbands, this information cannot be determined from the histograms or from the means and standard deviations. </a:t>
            </a:r>
          </a:p>
        </p:txBody>
      </p:sp>
    </p:spTree>
  </p:cSld>
  <p:clrMapOvr>
    <a:masterClrMapping/>
  </p:clrMapOvr>
</p:notes>
</file>

<file path=ppt/notesSlides/notesSlide2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a:extLst>
              <a:ext uri="{FF2B5EF4-FFF2-40B4-BE49-F238E27FC236}">
                <a16:creationId xmlns:a16="http://schemas.microsoft.com/office/drawing/2014/main" id="{E3228634-7365-45B2-BCD0-A8C4B2AEF5B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60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6000">
                <a:solidFill>
                  <a:schemeClr val="tx1"/>
                </a:solidFill>
                <a:latin typeface="Times New Roman" panose="02020603050405020304" pitchFamily="18" charset="0"/>
                <a:ea typeface="ＭＳ Ｐゴシック" panose="020B0600070205080204" pitchFamily="34" charset="-128"/>
              </a:defRPr>
            </a:lvl2pPr>
            <a:lvl3pPr eaLnBrk="0" hangingPunct="0">
              <a:defRPr sz="6000">
                <a:solidFill>
                  <a:schemeClr val="tx1"/>
                </a:solidFill>
                <a:latin typeface="Times New Roman" panose="02020603050405020304" pitchFamily="18" charset="0"/>
                <a:ea typeface="ＭＳ Ｐゴシック" panose="020B0600070205080204" pitchFamily="34" charset="-128"/>
              </a:defRPr>
            </a:lvl3pPr>
            <a:lvl4pPr eaLnBrk="0" hangingPunct="0">
              <a:defRPr sz="6000">
                <a:solidFill>
                  <a:schemeClr val="tx1"/>
                </a:solidFill>
                <a:latin typeface="Times New Roman" panose="02020603050405020304" pitchFamily="18" charset="0"/>
                <a:ea typeface="ＭＳ Ｐゴシック" panose="020B0600070205080204" pitchFamily="34" charset="-128"/>
              </a:defRPr>
            </a:lvl4pPr>
            <a:lvl5pPr eaLnBrk="0" hangingPunct="0">
              <a:defRPr sz="60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60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60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60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6000">
                <a:solidFill>
                  <a:schemeClr val="tx1"/>
                </a:solidFill>
                <a:latin typeface="Times New Roman" panose="02020603050405020304" pitchFamily="18" charset="0"/>
                <a:ea typeface="ＭＳ Ｐゴシック" panose="020B0600070205080204" pitchFamily="34" charset="-128"/>
              </a:defRPr>
            </a:lvl9pPr>
          </a:lstStyle>
          <a:p>
            <a:pPr eaLnBrk="1" hangingPunct="1"/>
            <a:fld id="{988BCAD7-A54E-46C5-85F4-5C73DA708060}" type="slidenum">
              <a:rPr lang="en-US" altLang="en-US" sz="1200"/>
              <a:pPr eaLnBrk="1" hangingPunct="1"/>
              <a:t>202</a:t>
            </a:fld>
            <a:endParaRPr lang="en-US" altLang="en-US" sz="1200"/>
          </a:p>
        </p:txBody>
      </p:sp>
      <p:sp>
        <p:nvSpPr>
          <p:cNvPr id="15363" name="Rectangle 2">
            <a:extLst>
              <a:ext uri="{FF2B5EF4-FFF2-40B4-BE49-F238E27FC236}">
                <a16:creationId xmlns:a16="http://schemas.microsoft.com/office/drawing/2014/main" id="{58F7C010-F4D8-4EE5-AB70-2D8393317C5E}"/>
              </a:ext>
            </a:extLst>
          </p:cNvPr>
          <p:cNvSpPr>
            <a:spLocks noGrp="1" noRot="1" noChangeAspect="1" noChangeArrowheads="1" noTextEdit="1"/>
          </p:cNvSpPr>
          <p:nvPr>
            <p:ph type="sldImg"/>
          </p:nvPr>
        </p:nvSpPr>
        <p:spPr>
          <a:ln/>
        </p:spPr>
      </p:sp>
      <p:sp>
        <p:nvSpPr>
          <p:cNvPr id="15364" name="Rectangle 3">
            <a:extLst>
              <a:ext uri="{FF2B5EF4-FFF2-40B4-BE49-F238E27FC236}">
                <a16:creationId xmlns:a16="http://schemas.microsoft.com/office/drawing/2014/main" id="{69518254-108F-433F-8BF4-A67B6926F48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Geneva" charset="0"/>
              </a:rPr>
              <a:t>Statistical analyses are very often concerned with the difference between means. A typical example is an experiment designed to compare the mean of a control group with the mean of an experimental group. </a:t>
            </a:r>
            <a:r>
              <a:rPr lang="en-US" altLang="en-US" i="1">
                <a:latin typeface="Geneva" charset="0"/>
              </a:rPr>
              <a:t>Inferential statistics</a:t>
            </a:r>
            <a:r>
              <a:rPr lang="en-US" altLang="en-US">
                <a:latin typeface="Geneva" charset="0"/>
              </a:rPr>
              <a:t> used in the analysis of this type of experiment are based on the sampling distribution of the difference between means.</a:t>
            </a:r>
          </a:p>
        </p:txBody>
      </p:sp>
    </p:spTree>
  </p:cSld>
  <p:clrMapOvr>
    <a:masterClrMapping/>
  </p:clrMapOvr>
</p:notes>
</file>

<file path=ppt/notesSlides/notesSlide2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a:extLst>
              <a:ext uri="{FF2B5EF4-FFF2-40B4-BE49-F238E27FC236}">
                <a16:creationId xmlns:a16="http://schemas.microsoft.com/office/drawing/2014/main" id="{83AB1064-F721-40AC-A4C8-63C72199137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60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6000">
                <a:solidFill>
                  <a:schemeClr val="tx1"/>
                </a:solidFill>
                <a:latin typeface="Times New Roman" panose="02020603050405020304" pitchFamily="18" charset="0"/>
                <a:ea typeface="ＭＳ Ｐゴシック" panose="020B0600070205080204" pitchFamily="34" charset="-128"/>
              </a:defRPr>
            </a:lvl2pPr>
            <a:lvl3pPr eaLnBrk="0" hangingPunct="0">
              <a:defRPr sz="6000">
                <a:solidFill>
                  <a:schemeClr val="tx1"/>
                </a:solidFill>
                <a:latin typeface="Times New Roman" panose="02020603050405020304" pitchFamily="18" charset="0"/>
                <a:ea typeface="ＭＳ Ｐゴシック" panose="020B0600070205080204" pitchFamily="34" charset="-128"/>
              </a:defRPr>
            </a:lvl3pPr>
            <a:lvl4pPr eaLnBrk="0" hangingPunct="0">
              <a:defRPr sz="6000">
                <a:solidFill>
                  <a:schemeClr val="tx1"/>
                </a:solidFill>
                <a:latin typeface="Times New Roman" panose="02020603050405020304" pitchFamily="18" charset="0"/>
                <a:ea typeface="ＭＳ Ｐゴシック" panose="020B0600070205080204" pitchFamily="34" charset="-128"/>
              </a:defRPr>
            </a:lvl4pPr>
            <a:lvl5pPr eaLnBrk="0" hangingPunct="0">
              <a:defRPr sz="60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60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60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60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6000">
                <a:solidFill>
                  <a:schemeClr val="tx1"/>
                </a:solidFill>
                <a:latin typeface="Times New Roman" panose="02020603050405020304" pitchFamily="18" charset="0"/>
                <a:ea typeface="ＭＳ Ｐゴシック" panose="020B0600070205080204" pitchFamily="34" charset="-128"/>
              </a:defRPr>
            </a:lvl9pPr>
          </a:lstStyle>
          <a:p>
            <a:pPr eaLnBrk="1" hangingPunct="1"/>
            <a:fld id="{9F1967E4-7AD7-44B7-88E3-610788861AE6}" type="slidenum">
              <a:rPr lang="en-US" altLang="en-US" sz="1200"/>
              <a:pPr eaLnBrk="1" hangingPunct="1"/>
              <a:t>203</a:t>
            </a:fld>
            <a:endParaRPr lang="en-US" altLang="en-US" sz="1200"/>
          </a:p>
        </p:txBody>
      </p:sp>
      <p:sp>
        <p:nvSpPr>
          <p:cNvPr id="17411" name="Rectangle 2">
            <a:extLst>
              <a:ext uri="{FF2B5EF4-FFF2-40B4-BE49-F238E27FC236}">
                <a16:creationId xmlns:a16="http://schemas.microsoft.com/office/drawing/2014/main" id="{8C320A06-ACF4-42AD-AC18-150BD05D3BE6}"/>
              </a:ext>
            </a:extLst>
          </p:cNvPr>
          <p:cNvSpPr>
            <a:spLocks noGrp="1" noRot="1" noChangeAspect="1" noChangeArrowheads="1" noTextEdit="1"/>
          </p:cNvSpPr>
          <p:nvPr>
            <p:ph type="sldImg"/>
          </p:nvPr>
        </p:nvSpPr>
        <p:spPr>
          <a:ln/>
        </p:spPr>
      </p:sp>
      <p:sp>
        <p:nvSpPr>
          <p:cNvPr id="17412" name="Rectangle 3">
            <a:extLst>
              <a:ext uri="{FF2B5EF4-FFF2-40B4-BE49-F238E27FC236}">
                <a16:creationId xmlns:a16="http://schemas.microsoft.com/office/drawing/2014/main" id="{2F96D131-1528-468F-8819-80930A85D28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r>
              <a:rPr lang="en-US" altLang="en-US">
                <a:latin typeface="Geneva" charset="0"/>
              </a:rPr>
              <a:t>The sampling distribution of the difference between means can be thought of as the distribution that would result if we repeated the following three steps over and over again: </a:t>
            </a:r>
          </a:p>
          <a:p>
            <a:pPr marL="228600" indent="-228600" eaLnBrk="1" hangingPunct="1">
              <a:buFont typeface="Times" panose="02020603050405020304" pitchFamily="18" charset="0"/>
              <a:buAutoNum type="arabicParenBoth"/>
            </a:pPr>
            <a:r>
              <a:rPr lang="en-US" altLang="en-US">
                <a:latin typeface="Geneva" charset="0"/>
              </a:rPr>
              <a:t>sample n1 scores from Population 1 and n2 scores from Population 2, </a:t>
            </a:r>
          </a:p>
          <a:p>
            <a:pPr marL="228600" indent="-228600" eaLnBrk="1" hangingPunct="1">
              <a:buFont typeface="Times" panose="02020603050405020304" pitchFamily="18" charset="0"/>
              <a:buAutoNum type="arabicParenBoth"/>
            </a:pPr>
            <a:r>
              <a:rPr lang="en-US" altLang="en-US">
                <a:latin typeface="Geneva" charset="0"/>
              </a:rPr>
              <a:t>compute the means of the two samples (M1 and M2),</a:t>
            </a:r>
          </a:p>
          <a:p>
            <a:pPr marL="228600" indent="-228600" eaLnBrk="1" hangingPunct="1">
              <a:buFont typeface="Times" panose="02020603050405020304" pitchFamily="18" charset="0"/>
              <a:buAutoNum type="arabicParenBoth"/>
            </a:pPr>
            <a:r>
              <a:rPr lang="en-US" altLang="en-US">
                <a:latin typeface="Geneva" charset="0"/>
              </a:rPr>
              <a:t>compute the difference between means M1 - M2. </a:t>
            </a:r>
          </a:p>
          <a:p>
            <a:pPr marL="228600" indent="-228600" eaLnBrk="1" hangingPunct="1">
              <a:buFont typeface="Times" panose="02020603050405020304" pitchFamily="18" charset="0"/>
              <a:buNone/>
            </a:pPr>
            <a:r>
              <a:rPr lang="en-US" altLang="en-US">
                <a:latin typeface="Geneva" charset="0"/>
              </a:rPr>
              <a:t>The distribution of the differences between means is the sampling distribution of the difference between means.</a:t>
            </a:r>
          </a:p>
          <a:p>
            <a:pPr marL="228600" indent="-228600" eaLnBrk="1" hangingPunct="1"/>
            <a:endParaRPr lang="en-US" altLang="en-US">
              <a:latin typeface="Times New Roman" panose="02020603050405020304" pitchFamily="18" charset="0"/>
            </a:endParaRPr>
          </a:p>
        </p:txBody>
      </p:sp>
    </p:spTree>
  </p:cSld>
  <p:clrMapOvr>
    <a:masterClrMapping/>
  </p:clrMapOvr>
</p:notes>
</file>

<file path=ppt/notesSlides/notesSlide2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a:extLst>
              <a:ext uri="{FF2B5EF4-FFF2-40B4-BE49-F238E27FC236}">
                <a16:creationId xmlns:a16="http://schemas.microsoft.com/office/drawing/2014/main" id="{95CAEA10-46C6-4C14-AC34-AD8B69719D6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60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6000">
                <a:solidFill>
                  <a:schemeClr val="tx1"/>
                </a:solidFill>
                <a:latin typeface="Times New Roman" panose="02020603050405020304" pitchFamily="18" charset="0"/>
                <a:ea typeface="ＭＳ Ｐゴシック" panose="020B0600070205080204" pitchFamily="34" charset="-128"/>
              </a:defRPr>
            </a:lvl2pPr>
            <a:lvl3pPr eaLnBrk="0" hangingPunct="0">
              <a:defRPr sz="6000">
                <a:solidFill>
                  <a:schemeClr val="tx1"/>
                </a:solidFill>
                <a:latin typeface="Times New Roman" panose="02020603050405020304" pitchFamily="18" charset="0"/>
                <a:ea typeface="ＭＳ Ｐゴシック" panose="020B0600070205080204" pitchFamily="34" charset="-128"/>
              </a:defRPr>
            </a:lvl3pPr>
            <a:lvl4pPr eaLnBrk="0" hangingPunct="0">
              <a:defRPr sz="6000">
                <a:solidFill>
                  <a:schemeClr val="tx1"/>
                </a:solidFill>
                <a:latin typeface="Times New Roman" panose="02020603050405020304" pitchFamily="18" charset="0"/>
                <a:ea typeface="ＭＳ Ｐゴシック" panose="020B0600070205080204" pitchFamily="34" charset="-128"/>
              </a:defRPr>
            </a:lvl4pPr>
            <a:lvl5pPr eaLnBrk="0" hangingPunct="0">
              <a:defRPr sz="60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60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60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60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6000">
                <a:solidFill>
                  <a:schemeClr val="tx1"/>
                </a:solidFill>
                <a:latin typeface="Times New Roman" panose="02020603050405020304" pitchFamily="18" charset="0"/>
                <a:ea typeface="ＭＳ Ｐゴシック" panose="020B0600070205080204" pitchFamily="34" charset="-128"/>
              </a:defRPr>
            </a:lvl9pPr>
          </a:lstStyle>
          <a:p>
            <a:pPr eaLnBrk="1" hangingPunct="1"/>
            <a:fld id="{468E9890-6A05-466B-9343-3BD2A4F3DDB7}" type="slidenum">
              <a:rPr lang="en-US" altLang="en-US" sz="1200"/>
              <a:pPr eaLnBrk="1" hangingPunct="1"/>
              <a:t>204</a:t>
            </a:fld>
            <a:endParaRPr lang="en-US" altLang="en-US" sz="1200"/>
          </a:p>
        </p:txBody>
      </p:sp>
      <p:sp>
        <p:nvSpPr>
          <p:cNvPr id="19459" name="Rectangle 2">
            <a:extLst>
              <a:ext uri="{FF2B5EF4-FFF2-40B4-BE49-F238E27FC236}">
                <a16:creationId xmlns:a16="http://schemas.microsoft.com/office/drawing/2014/main" id="{B44B0FE3-6737-441B-89A9-CFDF3F5FD4EE}"/>
              </a:ext>
            </a:extLst>
          </p:cNvPr>
          <p:cNvSpPr>
            <a:spLocks noGrp="1" noRot="1" noChangeAspect="1" noChangeArrowheads="1" noTextEdit="1"/>
          </p:cNvSpPr>
          <p:nvPr>
            <p:ph type="sldImg"/>
          </p:nvPr>
        </p:nvSpPr>
        <p:spPr>
          <a:ln/>
        </p:spPr>
      </p:sp>
      <p:sp>
        <p:nvSpPr>
          <p:cNvPr id="19460" name="Rectangle 3">
            <a:extLst>
              <a:ext uri="{FF2B5EF4-FFF2-40B4-BE49-F238E27FC236}">
                <a16:creationId xmlns:a16="http://schemas.microsoft.com/office/drawing/2014/main" id="{56CF4C72-B656-4DA7-80DB-F6BD101A3AD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Geneva" charset="0"/>
              </a:rPr>
              <a:t>As you might expect, the mean of the sampling distribution of the difference between means is the difference between population means. The symbol mu with the subscript m1-m2 represents the mean of the sampling distribution of the difference between mean. The right side of the equation: mu 1 - mu 2 represents the difference between population means.</a:t>
            </a:r>
          </a:p>
          <a:p>
            <a:pPr eaLnBrk="1" hangingPunct="1"/>
            <a:endParaRPr lang="en-US" altLang="en-US">
              <a:latin typeface="Geneva" charset="0"/>
            </a:endParaRPr>
          </a:p>
          <a:p>
            <a:pPr eaLnBrk="1" hangingPunct="1"/>
            <a:r>
              <a:rPr lang="en-US" altLang="en-US">
                <a:latin typeface="Geneva" charset="0"/>
              </a:rPr>
              <a:t>For example, say that mean test score of all 12-year olds in a population were 34 and the mean test score of all 10-year olds were 25. If numerous samples were taken from each age group and the mean difference computed each time, the mean of these differences between sample means would be 34 - 25 - 9.</a:t>
            </a:r>
          </a:p>
        </p:txBody>
      </p:sp>
    </p:spTree>
  </p:cSld>
  <p:clrMapOvr>
    <a:masterClrMapping/>
  </p:clrMapOvr>
</p:notes>
</file>

<file path=ppt/notesSlides/notesSlide2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a:extLst>
              <a:ext uri="{FF2B5EF4-FFF2-40B4-BE49-F238E27FC236}">
                <a16:creationId xmlns:a16="http://schemas.microsoft.com/office/drawing/2014/main" id="{9AC02AF6-6785-4ED0-BFE0-E721BEBD352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60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6000">
                <a:solidFill>
                  <a:schemeClr val="tx1"/>
                </a:solidFill>
                <a:latin typeface="Times New Roman" panose="02020603050405020304" pitchFamily="18" charset="0"/>
                <a:ea typeface="ＭＳ Ｐゴシック" panose="020B0600070205080204" pitchFamily="34" charset="-128"/>
              </a:defRPr>
            </a:lvl2pPr>
            <a:lvl3pPr eaLnBrk="0" hangingPunct="0">
              <a:defRPr sz="6000">
                <a:solidFill>
                  <a:schemeClr val="tx1"/>
                </a:solidFill>
                <a:latin typeface="Times New Roman" panose="02020603050405020304" pitchFamily="18" charset="0"/>
                <a:ea typeface="ＭＳ Ｐゴシック" panose="020B0600070205080204" pitchFamily="34" charset="-128"/>
              </a:defRPr>
            </a:lvl3pPr>
            <a:lvl4pPr eaLnBrk="0" hangingPunct="0">
              <a:defRPr sz="6000">
                <a:solidFill>
                  <a:schemeClr val="tx1"/>
                </a:solidFill>
                <a:latin typeface="Times New Roman" panose="02020603050405020304" pitchFamily="18" charset="0"/>
                <a:ea typeface="ＭＳ Ｐゴシック" panose="020B0600070205080204" pitchFamily="34" charset="-128"/>
              </a:defRPr>
            </a:lvl4pPr>
            <a:lvl5pPr eaLnBrk="0" hangingPunct="0">
              <a:defRPr sz="60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60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60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60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6000">
                <a:solidFill>
                  <a:schemeClr val="tx1"/>
                </a:solidFill>
                <a:latin typeface="Times New Roman" panose="02020603050405020304" pitchFamily="18" charset="0"/>
                <a:ea typeface="ＭＳ Ｐゴシック" panose="020B0600070205080204" pitchFamily="34" charset="-128"/>
              </a:defRPr>
            </a:lvl9pPr>
          </a:lstStyle>
          <a:p>
            <a:pPr eaLnBrk="1" hangingPunct="1"/>
            <a:fld id="{0BE191E9-A090-4E90-8201-D6F7333A2C6B}" type="slidenum">
              <a:rPr lang="en-US" altLang="en-US" sz="1200"/>
              <a:pPr eaLnBrk="1" hangingPunct="1"/>
              <a:t>205</a:t>
            </a:fld>
            <a:endParaRPr lang="en-US" altLang="en-US" sz="1200"/>
          </a:p>
        </p:txBody>
      </p:sp>
      <p:sp>
        <p:nvSpPr>
          <p:cNvPr id="21507" name="Rectangle 2">
            <a:extLst>
              <a:ext uri="{FF2B5EF4-FFF2-40B4-BE49-F238E27FC236}">
                <a16:creationId xmlns:a16="http://schemas.microsoft.com/office/drawing/2014/main" id="{21FE9FA7-55AF-4966-8A3E-F180F3AD9445}"/>
              </a:ext>
            </a:extLst>
          </p:cNvPr>
          <p:cNvSpPr>
            <a:spLocks noGrp="1" noRot="1" noChangeAspect="1" noChangeArrowheads="1" noTextEdit="1"/>
          </p:cNvSpPr>
          <p:nvPr>
            <p:ph type="sldImg"/>
          </p:nvPr>
        </p:nvSpPr>
        <p:spPr>
          <a:ln/>
        </p:spPr>
      </p:sp>
      <p:sp>
        <p:nvSpPr>
          <p:cNvPr id="21508" name="Rectangle 3">
            <a:extLst>
              <a:ext uri="{FF2B5EF4-FFF2-40B4-BE49-F238E27FC236}">
                <a16:creationId xmlns:a16="http://schemas.microsoft.com/office/drawing/2014/main" id="{DA70ADAA-9176-4D63-B11C-8FBB4FD3747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Geneva" charset="0"/>
              </a:rPr>
              <a:t>From the variance sum law, we know that</a:t>
            </a:r>
            <a:r>
              <a:rPr lang="en-US" altLang="en-US">
                <a:latin typeface="Courier New" panose="02070309020205020404" pitchFamily="49" charset="0"/>
                <a:cs typeface="Courier New" panose="02070309020205020404" pitchFamily="49" charset="0"/>
              </a:rPr>
              <a:t> </a:t>
            </a:r>
            <a:r>
              <a:rPr lang="en-US" altLang="en-US">
                <a:latin typeface="Geneva" charset="0"/>
              </a:rPr>
              <a:t>the variance of the sampling distribution of the difference between means is equal to the variance of the sampling distribution of the mean for Population 1 plus the variance of the sampling distribution of the mean for Population 2.</a:t>
            </a:r>
          </a:p>
        </p:txBody>
      </p:sp>
    </p:spTree>
  </p:cSld>
  <p:clrMapOvr>
    <a:masterClrMapping/>
  </p:clrMapOvr>
</p:notes>
</file>

<file path=ppt/notesSlides/notesSlide2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a:extLst>
              <a:ext uri="{FF2B5EF4-FFF2-40B4-BE49-F238E27FC236}">
                <a16:creationId xmlns:a16="http://schemas.microsoft.com/office/drawing/2014/main" id="{9546355C-9EA6-4553-ABDC-B17D3BF1299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60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6000">
                <a:solidFill>
                  <a:schemeClr val="tx1"/>
                </a:solidFill>
                <a:latin typeface="Times New Roman" panose="02020603050405020304" pitchFamily="18" charset="0"/>
                <a:ea typeface="ＭＳ Ｐゴシック" panose="020B0600070205080204" pitchFamily="34" charset="-128"/>
              </a:defRPr>
            </a:lvl2pPr>
            <a:lvl3pPr eaLnBrk="0" hangingPunct="0">
              <a:defRPr sz="6000">
                <a:solidFill>
                  <a:schemeClr val="tx1"/>
                </a:solidFill>
                <a:latin typeface="Times New Roman" panose="02020603050405020304" pitchFamily="18" charset="0"/>
                <a:ea typeface="ＭＳ Ｐゴシック" panose="020B0600070205080204" pitchFamily="34" charset="-128"/>
              </a:defRPr>
            </a:lvl3pPr>
            <a:lvl4pPr eaLnBrk="0" hangingPunct="0">
              <a:defRPr sz="6000">
                <a:solidFill>
                  <a:schemeClr val="tx1"/>
                </a:solidFill>
                <a:latin typeface="Times New Roman" panose="02020603050405020304" pitchFamily="18" charset="0"/>
                <a:ea typeface="ＭＳ Ｐゴシック" panose="020B0600070205080204" pitchFamily="34" charset="-128"/>
              </a:defRPr>
            </a:lvl4pPr>
            <a:lvl5pPr eaLnBrk="0" hangingPunct="0">
              <a:defRPr sz="60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60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60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60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6000">
                <a:solidFill>
                  <a:schemeClr val="tx1"/>
                </a:solidFill>
                <a:latin typeface="Times New Roman" panose="02020603050405020304" pitchFamily="18" charset="0"/>
                <a:ea typeface="ＭＳ Ｐゴシック" panose="020B0600070205080204" pitchFamily="34" charset="-128"/>
              </a:defRPr>
            </a:lvl9pPr>
          </a:lstStyle>
          <a:p>
            <a:pPr eaLnBrk="1" hangingPunct="1"/>
            <a:fld id="{AD398847-0020-4A75-A7AE-5D20863F1F31}" type="slidenum">
              <a:rPr lang="en-US" altLang="en-US" sz="1200"/>
              <a:pPr eaLnBrk="1" hangingPunct="1"/>
              <a:t>206</a:t>
            </a:fld>
            <a:endParaRPr lang="en-US" altLang="en-US" sz="1200"/>
          </a:p>
        </p:txBody>
      </p:sp>
      <p:sp>
        <p:nvSpPr>
          <p:cNvPr id="23555" name="Rectangle 2">
            <a:extLst>
              <a:ext uri="{FF2B5EF4-FFF2-40B4-BE49-F238E27FC236}">
                <a16:creationId xmlns:a16="http://schemas.microsoft.com/office/drawing/2014/main" id="{22BF60C9-6317-4C6B-8686-A0926024BBD5}"/>
              </a:ext>
            </a:extLst>
          </p:cNvPr>
          <p:cNvSpPr>
            <a:spLocks noGrp="1" noRot="1" noChangeAspect="1" noChangeArrowheads="1" noTextEdit="1"/>
          </p:cNvSpPr>
          <p:nvPr>
            <p:ph type="sldImg"/>
          </p:nvPr>
        </p:nvSpPr>
        <p:spPr>
          <a:ln/>
        </p:spPr>
      </p:sp>
      <p:sp>
        <p:nvSpPr>
          <p:cNvPr id="23556" name="Rectangle 3">
            <a:extLst>
              <a:ext uri="{FF2B5EF4-FFF2-40B4-BE49-F238E27FC236}">
                <a16:creationId xmlns:a16="http://schemas.microsoft.com/office/drawing/2014/main" id="{FF3B74E9-083C-43DA-8268-BEE18775AC8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Geneva" charset="0"/>
              </a:rPr>
              <a:t>Recall that the formula for the variance of the sampling distribution of the mean is the variance divided by the sample size. </a:t>
            </a:r>
            <a:endParaRPr lang="en-US" altLang="en-US">
              <a:latin typeface="Times New Roman" panose="02020603050405020304" pitchFamily="18" charset="0"/>
            </a:endParaRPr>
          </a:p>
        </p:txBody>
      </p:sp>
    </p:spTree>
  </p:cSld>
  <p:clrMapOvr>
    <a:masterClrMapping/>
  </p:clrMapOvr>
</p:notes>
</file>

<file path=ppt/notesSlides/notesSlide2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a:extLst>
              <a:ext uri="{FF2B5EF4-FFF2-40B4-BE49-F238E27FC236}">
                <a16:creationId xmlns:a16="http://schemas.microsoft.com/office/drawing/2014/main" id="{3F175229-E858-411B-819E-3F6D8ECE1FD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60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6000">
                <a:solidFill>
                  <a:schemeClr val="tx1"/>
                </a:solidFill>
                <a:latin typeface="Times New Roman" panose="02020603050405020304" pitchFamily="18" charset="0"/>
                <a:ea typeface="ＭＳ Ｐゴシック" panose="020B0600070205080204" pitchFamily="34" charset="-128"/>
              </a:defRPr>
            </a:lvl2pPr>
            <a:lvl3pPr eaLnBrk="0" hangingPunct="0">
              <a:defRPr sz="6000">
                <a:solidFill>
                  <a:schemeClr val="tx1"/>
                </a:solidFill>
                <a:latin typeface="Times New Roman" panose="02020603050405020304" pitchFamily="18" charset="0"/>
                <a:ea typeface="ＭＳ Ｐゴシック" panose="020B0600070205080204" pitchFamily="34" charset="-128"/>
              </a:defRPr>
            </a:lvl3pPr>
            <a:lvl4pPr eaLnBrk="0" hangingPunct="0">
              <a:defRPr sz="6000">
                <a:solidFill>
                  <a:schemeClr val="tx1"/>
                </a:solidFill>
                <a:latin typeface="Times New Roman" panose="02020603050405020304" pitchFamily="18" charset="0"/>
                <a:ea typeface="ＭＳ Ｐゴシック" panose="020B0600070205080204" pitchFamily="34" charset="-128"/>
              </a:defRPr>
            </a:lvl4pPr>
            <a:lvl5pPr eaLnBrk="0" hangingPunct="0">
              <a:defRPr sz="60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60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60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60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6000">
                <a:solidFill>
                  <a:schemeClr val="tx1"/>
                </a:solidFill>
                <a:latin typeface="Times New Roman" panose="02020603050405020304" pitchFamily="18" charset="0"/>
                <a:ea typeface="ＭＳ Ｐゴシック" panose="020B0600070205080204" pitchFamily="34" charset="-128"/>
              </a:defRPr>
            </a:lvl9pPr>
          </a:lstStyle>
          <a:p>
            <a:pPr eaLnBrk="1" hangingPunct="1"/>
            <a:fld id="{E25ECC63-77D1-4ADD-9F7A-67271614A140}" type="slidenum">
              <a:rPr lang="en-US" altLang="en-US" sz="1200"/>
              <a:pPr eaLnBrk="1" hangingPunct="1"/>
              <a:t>207</a:t>
            </a:fld>
            <a:endParaRPr lang="en-US" altLang="en-US" sz="1200"/>
          </a:p>
        </p:txBody>
      </p:sp>
      <p:sp>
        <p:nvSpPr>
          <p:cNvPr id="25603" name="Rectangle 2">
            <a:extLst>
              <a:ext uri="{FF2B5EF4-FFF2-40B4-BE49-F238E27FC236}">
                <a16:creationId xmlns:a16="http://schemas.microsoft.com/office/drawing/2014/main" id="{22395FC5-D683-4E9B-A22E-6AB30AF3E094}"/>
              </a:ext>
            </a:extLst>
          </p:cNvPr>
          <p:cNvSpPr>
            <a:spLocks noGrp="1" noRot="1" noChangeAspect="1" noChangeArrowheads="1"/>
          </p:cNvSpPr>
          <p:nvPr>
            <p:ph type="sldImg"/>
          </p:nvPr>
        </p:nvSpPr>
        <p:spPr>
          <a:solidFill>
            <a:srgbClr val="FFFFFF"/>
          </a:solidFill>
          <a:ln/>
        </p:spPr>
      </p:sp>
      <p:sp>
        <p:nvSpPr>
          <p:cNvPr id="25604" name="Rectangle 3">
            <a:extLst>
              <a:ext uri="{FF2B5EF4-FFF2-40B4-BE49-F238E27FC236}">
                <a16:creationId xmlns:a16="http://schemas.microsoft.com/office/drawing/2014/main" id="{0A9A3E1E-ED31-49B9-A6DE-0C45B3768008}"/>
              </a:ext>
            </a:extLst>
          </p:cNvPr>
          <p:cNvSpPr>
            <a:spLocks noGrp="1" noChangeArrowheads="1"/>
          </p:cNvSpPr>
          <p:nvPr>
            <p:ph type="body" idx="1"/>
          </p:nvPr>
        </p:nvSpPr>
        <p:spPr>
          <a:solidFill>
            <a:srgbClr val="FFFFFF"/>
          </a:solidFill>
          <a:ln>
            <a:solidFill>
              <a:srgbClr val="000000"/>
            </a:solidFill>
          </a:ln>
        </p:spPr>
        <p:txBody>
          <a:bodyPr/>
          <a:lstStyle/>
          <a:p>
            <a:pPr eaLnBrk="1" hangingPunct="1"/>
            <a:r>
              <a:rPr lang="en-US" altLang="en-US">
                <a:latin typeface="Geneva" charset="0"/>
              </a:rPr>
              <a:t>Since we have two populations and two samples sizes, we need to distinguish between the two variances and sample sizes. </a:t>
            </a:r>
            <a:endParaRPr lang="en-US" altLang="en-US">
              <a:latin typeface="Times New Roman" panose="02020603050405020304" pitchFamily="18" charset="0"/>
            </a:endParaRPr>
          </a:p>
          <a:p>
            <a:pPr eaLnBrk="1" hangingPunct="1"/>
            <a:r>
              <a:rPr lang="en-US" altLang="en-US">
                <a:latin typeface="Geneva" charset="0"/>
              </a:rPr>
              <a:t>We do this using the subscripts 1 and 2. Using this convention we can write the formula for the variance of the sampling distribution of the difference between means as shown in the lowest formula.</a:t>
            </a:r>
          </a:p>
        </p:txBody>
      </p:sp>
    </p:spTree>
  </p:cSld>
  <p:clrMapOvr>
    <a:masterClrMapping/>
  </p:clrMapOvr>
</p:notes>
</file>

<file path=ppt/notesSlides/notesSlide2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a:extLst>
              <a:ext uri="{FF2B5EF4-FFF2-40B4-BE49-F238E27FC236}">
                <a16:creationId xmlns:a16="http://schemas.microsoft.com/office/drawing/2014/main" id="{2B81DB2E-0EE3-4661-A618-407F5E7E6D2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60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6000">
                <a:solidFill>
                  <a:schemeClr val="tx1"/>
                </a:solidFill>
                <a:latin typeface="Times New Roman" panose="02020603050405020304" pitchFamily="18" charset="0"/>
                <a:ea typeface="ＭＳ Ｐゴシック" panose="020B0600070205080204" pitchFamily="34" charset="-128"/>
              </a:defRPr>
            </a:lvl2pPr>
            <a:lvl3pPr eaLnBrk="0" hangingPunct="0">
              <a:defRPr sz="6000">
                <a:solidFill>
                  <a:schemeClr val="tx1"/>
                </a:solidFill>
                <a:latin typeface="Times New Roman" panose="02020603050405020304" pitchFamily="18" charset="0"/>
                <a:ea typeface="ＭＳ Ｐゴシック" panose="020B0600070205080204" pitchFamily="34" charset="-128"/>
              </a:defRPr>
            </a:lvl3pPr>
            <a:lvl4pPr eaLnBrk="0" hangingPunct="0">
              <a:defRPr sz="6000">
                <a:solidFill>
                  <a:schemeClr val="tx1"/>
                </a:solidFill>
                <a:latin typeface="Times New Roman" panose="02020603050405020304" pitchFamily="18" charset="0"/>
                <a:ea typeface="ＭＳ Ｐゴシック" panose="020B0600070205080204" pitchFamily="34" charset="-128"/>
              </a:defRPr>
            </a:lvl4pPr>
            <a:lvl5pPr eaLnBrk="0" hangingPunct="0">
              <a:defRPr sz="60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60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60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60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6000">
                <a:solidFill>
                  <a:schemeClr val="tx1"/>
                </a:solidFill>
                <a:latin typeface="Times New Roman" panose="02020603050405020304" pitchFamily="18" charset="0"/>
                <a:ea typeface="ＭＳ Ｐゴシック" panose="020B0600070205080204" pitchFamily="34" charset="-128"/>
              </a:defRPr>
            </a:lvl9pPr>
          </a:lstStyle>
          <a:p>
            <a:pPr eaLnBrk="1" hangingPunct="1"/>
            <a:fld id="{95FEA585-6D20-4FD9-84B1-0708D09A8063}" type="slidenum">
              <a:rPr lang="en-US" altLang="en-US" sz="1200"/>
              <a:pPr eaLnBrk="1" hangingPunct="1"/>
              <a:t>208</a:t>
            </a:fld>
            <a:endParaRPr lang="en-US" altLang="en-US" sz="1200"/>
          </a:p>
        </p:txBody>
      </p:sp>
      <p:sp>
        <p:nvSpPr>
          <p:cNvPr id="27651" name="Rectangle 2">
            <a:extLst>
              <a:ext uri="{FF2B5EF4-FFF2-40B4-BE49-F238E27FC236}">
                <a16:creationId xmlns:a16="http://schemas.microsoft.com/office/drawing/2014/main" id="{563ABF91-9292-4E60-BB74-1604204C68E5}"/>
              </a:ext>
            </a:extLst>
          </p:cNvPr>
          <p:cNvSpPr>
            <a:spLocks noGrp="1" noRot="1" noChangeAspect="1" noChangeArrowheads="1" noTextEdit="1"/>
          </p:cNvSpPr>
          <p:nvPr>
            <p:ph type="sldImg"/>
          </p:nvPr>
        </p:nvSpPr>
        <p:spPr>
          <a:ln/>
        </p:spPr>
      </p:sp>
      <p:sp>
        <p:nvSpPr>
          <p:cNvPr id="27652" name="Rectangle 3">
            <a:extLst>
              <a:ext uri="{FF2B5EF4-FFF2-40B4-BE49-F238E27FC236}">
                <a16:creationId xmlns:a16="http://schemas.microsoft.com/office/drawing/2014/main" id="{4D38F987-EBD2-4BFB-BCEA-22510F15851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anose="02020603050405020304" pitchFamily="18" charset="0"/>
              </a:rPr>
              <a:t>Recall that the standard deviation is the square root of the variance. We therefore can compute the standard deviation of the sampling distribution of the difference between means by taking…</a:t>
            </a:r>
          </a:p>
        </p:txBody>
      </p:sp>
    </p:spTree>
  </p:cSld>
  <p:clrMapOvr>
    <a:masterClrMapping/>
  </p:clrMapOvr>
</p:notes>
</file>

<file path=ppt/notesSlides/notesSlide2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a:extLst>
              <a:ext uri="{FF2B5EF4-FFF2-40B4-BE49-F238E27FC236}">
                <a16:creationId xmlns:a16="http://schemas.microsoft.com/office/drawing/2014/main" id="{371335C7-0551-4F6A-93A7-3BB1B0E1AED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60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6000">
                <a:solidFill>
                  <a:schemeClr val="tx1"/>
                </a:solidFill>
                <a:latin typeface="Times New Roman" panose="02020603050405020304" pitchFamily="18" charset="0"/>
                <a:ea typeface="ＭＳ Ｐゴシック" panose="020B0600070205080204" pitchFamily="34" charset="-128"/>
              </a:defRPr>
            </a:lvl2pPr>
            <a:lvl3pPr eaLnBrk="0" hangingPunct="0">
              <a:defRPr sz="6000">
                <a:solidFill>
                  <a:schemeClr val="tx1"/>
                </a:solidFill>
                <a:latin typeface="Times New Roman" panose="02020603050405020304" pitchFamily="18" charset="0"/>
                <a:ea typeface="ＭＳ Ｐゴシック" panose="020B0600070205080204" pitchFamily="34" charset="-128"/>
              </a:defRPr>
            </a:lvl3pPr>
            <a:lvl4pPr eaLnBrk="0" hangingPunct="0">
              <a:defRPr sz="6000">
                <a:solidFill>
                  <a:schemeClr val="tx1"/>
                </a:solidFill>
                <a:latin typeface="Times New Roman" panose="02020603050405020304" pitchFamily="18" charset="0"/>
                <a:ea typeface="ＭＳ Ｐゴシック" panose="020B0600070205080204" pitchFamily="34" charset="-128"/>
              </a:defRPr>
            </a:lvl4pPr>
            <a:lvl5pPr eaLnBrk="0" hangingPunct="0">
              <a:defRPr sz="60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60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60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60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6000">
                <a:solidFill>
                  <a:schemeClr val="tx1"/>
                </a:solidFill>
                <a:latin typeface="Times New Roman" panose="02020603050405020304" pitchFamily="18" charset="0"/>
                <a:ea typeface="ＭＳ Ｐゴシック" panose="020B0600070205080204" pitchFamily="34" charset="-128"/>
              </a:defRPr>
            </a:lvl9pPr>
          </a:lstStyle>
          <a:p>
            <a:pPr eaLnBrk="1" hangingPunct="1"/>
            <a:fld id="{5E116109-D825-4541-8E4C-8A1B7C2D6F4E}" type="slidenum">
              <a:rPr lang="en-US" altLang="en-US" sz="1200"/>
              <a:pPr eaLnBrk="1" hangingPunct="1"/>
              <a:t>209</a:t>
            </a:fld>
            <a:endParaRPr lang="en-US" altLang="en-US" sz="1200"/>
          </a:p>
        </p:txBody>
      </p:sp>
      <p:sp>
        <p:nvSpPr>
          <p:cNvPr id="29699" name="Rectangle 2">
            <a:extLst>
              <a:ext uri="{FF2B5EF4-FFF2-40B4-BE49-F238E27FC236}">
                <a16:creationId xmlns:a16="http://schemas.microsoft.com/office/drawing/2014/main" id="{ECF43D5A-FFAA-450A-89F2-E581CDA744A2}"/>
              </a:ext>
            </a:extLst>
          </p:cNvPr>
          <p:cNvSpPr>
            <a:spLocks noGrp="1" noRot="1" noChangeAspect="1" noChangeArrowheads="1"/>
          </p:cNvSpPr>
          <p:nvPr>
            <p:ph type="sldImg"/>
          </p:nvPr>
        </p:nvSpPr>
        <p:spPr>
          <a:solidFill>
            <a:srgbClr val="FFFFFF"/>
          </a:solidFill>
          <a:ln/>
        </p:spPr>
      </p:sp>
      <p:sp>
        <p:nvSpPr>
          <p:cNvPr id="29700" name="Rectangle 3">
            <a:extLst>
              <a:ext uri="{FF2B5EF4-FFF2-40B4-BE49-F238E27FC236}">
                <a16:creationId xmlns:a16="http://schemas.microsoft.com/office/drawing/2014/main" id="{C1405A96-D5AE-4890-8AE8-3652A12D51DB}"/>
              </a:ext>
            </a:extLst>
          </p:cNvPr>
          <p:cNvSpPr>
            <a:spLocks noGrp="1" noChangeArrowheads="1"/>
          </p:cNvSpPr>
          <p:nvPr>
            <p:ph type="body" idx="1"/>
          </p:nvPr>
        </p:nvSpPr>
        <p:spPr>
          <a:solidFill>
            <a:srgbClr val="FFFFFF"/>
          </a:solidFill>
          <a:ln>
            <a:solidFill>
              <a:srgbClr val="000000"/>
            </a:solidFill>
          </a:ln>
        </p:spPr>
        <p:txBody>
          <a:bodyPr/>
          <a:lstStyle/>
          <a:p>
            <a:pPr eaLnBrk="1" hangingPunct="1"/>
            <a:r>
              <a:rPr lang="en-US" altLang="en-US">
                <a:latin typeface="Times New Roman" panose="02020603050405020304" pitchFamily="18" charset="0"/>
              </a:rPr>
              <a:t>…the square root. Remember - the standard deviation of a sampling distribution is called a standard error.</a:t>
            </a:r>
          </a:p>
        </p:txBody>
      </p:sp>
    </p:spTree>
  </p:cSld>
  <p:clrMapOvr>
    <a:masterClrMapping/>
  </p:clrMapOvr>
</p:notes>
</file>

<file path=ppt/notesSlides/notesSlide2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a:extLst>
              <a:ext uri="{FF2B5EF4-FFF2-40B4-BE49-F238E27FC236}">
                <a16:creationId xmlns:a16="http://schemas.microsoft.com/office/drawing/2014/main" id="{EEB4A9C3-DAAF-43A5-80A8-BF5633DBF2F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60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6000">
                <a:solidFill>
                  <a:schemeClr val="tx1"/>
                </a:solidFill>
                <a:latin typeface="Times New Roman" panose="02020603050405020304" pitchFamily="18" charset="0"/>
                <a:ea typeface="ＭＳ Ｐゴシック" panose="020B0600070205080204" pitchFamily="34" charset="-128"/>
              </a:defRPr>
            </a:lvl2pPr>
            <a:lvl3pPr eaLnBrk="0" hangingPunct="0">
              <a:defRPr sz="6000">
                <a:solidFill>
                  <a:schemeClr val="tx1"/>
                </a:solidFill>
                <a:latin typeface="Times New Roman" panose="02020603050405020304" pitchFamily="18" charset="0"/>
                <a:ea typeface="ＭＳ Ｐゴシック" panose="020B0600070205080204" pitchFamily="34" charset="-128"/>
              </a:defRPr>
            </a:lvl3pPr>
            <a:lvl4pPr eaLnBrk="0" hangingPunct="0">
              <a:defRPr sz="6000">
                <a:solidFill>
                  <a:schemeClr val="tx1"/>
                </a:solidFill>
                <a:latin typeface="Times New Roman" panose="02020603050405020304" pitchFamily="18" charset="0"/>
                <a:ea typeface="ＭＳ Ｐゴシック" panose="020B0600070205080204" pitchFamily="34" charset="-128"/>
              </a:defRPr>
            </a:lvl4pPr>
            <a:lvl5pPr eaLnBrk="0" hangingPunct="0">
              <a:defRPr sz="60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60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60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60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6000">
                <a:solidFill>
                  <a:schemeClr val="tx1"/>
                </a:solidFill>
                <a:latin typeface="Times New Roman" panose="02020603050405020304" pitchFamily="18" charset="0"/>
                <a:ea typeface="ＭＳ Ｐゴシック" panose="020B0600070205080204" pitchFamily="34" charset="-128"/>
              </a:defRPr>
            </a:lvl9pPr>
          </a:lstStyle>
          <a:p>
            <a:pPr eaLnBrk="1" hangingPunct="1"/>
            <a:fld id="{A0A0E552-1826-431D-9808-95DC8E3C48A8}" type="slidenum">
              <a:rPr lang="en-US" altLang="en-US" sz="1200"/>
              <a:pPr eaLnBrk="1" hangingPunct="1"/>
              <a:t>210</a:t>
            </a:fld>
            <a:endParaRPr lang="en-US" altLang="en-US" sz="1200"/>
          </a:p>
        </p:txBody>
      </p:sp>
      <p:sp>
        <p:nvSpPr>
          <p:cNvPr id="31747" name="Rectangle 2">
            <a:extLst>
              <a:ext uri="{FF2B5EF4-FFF2-40B4-BE49-F238E27FC236}">
                <a16:creationId xmlns:a16="http://schemas.microsoft.com/office/drawing/2014/main" id="{B5661195-B7D5-4990-892F-5D18807A80FF}"/>
              </a:ext>
            </a:extLst>
          </p:cNvPr>
          <p:cNvSpPr>
            <a:spLocks noGrp="1" noRot="1" noChangeAspect="1" noChangeArrowheads="1" noTextEdit="1"/>
          </p:cNvSpPr>
          <p:nvPr>
            <p:ph type="sldImg"/>
          </p:nvPr>
        </p:nvSpPr>
        <p:spPr>
          <a:ln/>
        </p:spPr>
      </p:sp>
      <p:sp>
        <p:nvSpPr>
          <p:cNvPr id="31748" name="Rectangle 3">
            <a:extLst>
              <a:ext uri="{FF2B5EF4-FFF2-40B4-BE49-F238E27FC236}">
                <a16:creationId xmlns:a16="http://schemas.microsoft.com/office/drawing/2014/main" id="{0799E6B1-E887-41DE-8561-7BD0AD24A9B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Geneva" charset="0"/>
              </a:rPr>
              <a:t>Now let's look at an application of this formula. Assume there are two species of green beings on Mars. The mean height of Species 1 is 32 while the mean height of Species 2 is 22. The variances of the heights of the two species are 60 and 70 respectively, and the heights of both species are normally distributed. You randomly sample 10 members of Species 1 and 14 members of Species 2. What is the probability that the mean of the 10 members of Species 1 will exceed the mean of the 14 members of Species 2 by 5 or more?</a:t>
            </a:r>
          </a:p>
          <a:p>
            <a:pPr eaLnBrk="1" hangingPunct="1"/>
            <a:endParaRPr lang="en-US" altLang="en-US">
              <a:latin typeface="Times New Roman" panose="02020603050405020304" pitchFamily="18" charset="0"/>
            </a:endParaRPr>
          </a:p>
        </p:txBody>
      </p:sp>
    </p:spTree>
  </p:cSld>
  <p:clrMapOvr>
    <a:masterClrMapping/>
  </p:clrMapOvr>
</p:notes>
</file>

<file path=ppt/notesSlides/notesSlide2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602C1698-60E9-418B-A982-BB30797F17B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60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6000">
                <a:solidFill>
                  <a:schemeClr val="tx1"/>
                </a:solidFill>
                <a:latin typeface="Times New Roman" panose="02020603050405020304" pitchFamily="18" charset="0"/>
                <a:ea typeface="ＭＳ Ｐゴシック" panose="020B0600070205080204" pitchFamily="34" charset="-128"/>
              </a:defRPr>
            </a:lvl2pPr>
            <a:lvl3pPr eaLnBrk="0" hangingPunct="0">
              <a:defRPr sz="6000">
                <a:solidFill>
                  <a:schemeClr val="tx1"/>
                </a:solidFill>
                <a:latin typeface="Times New Roman" panose="02020603050405020304" pitchFamily="18" charset="0"/>
                <a:ea typeface="ＭＳ Ｐゴシック" panose="020B0600070205080204" pitchFamily="34" charset="-128"/>
              </a:defRPr>
            </a:lvl3pPr>
            <a:lvl4pPr eaLnBrk="0" hangingPunct="0">
              <a:defRPr sz="6000">
                <a:solidFill>
                  <a:schemeClr val="tx1"/>
                </a:solidFill>
                <a:latin typeface="Times New Roman" panose="02020603050405020304" pitchFamily="18" charset="0"/>
                <a:ea typeface="ＭＳ Ｐゴシック" panose="020B0600070205080204" pitchFamily="34" charset="-128"/>
              </a:defRPr>
            </a:lvl4pPr>
            <a:lvl5pPr eaLnBrk="0" hangingPunct="0">
              <a:defRPr sz="60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60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60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60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6000">
                <a:solidFill>
                  <a:schemeClr val="tx1"/>
                </a:solidFill>
                <a:latin typeface="Times New Roman" panose="02020603050405020304" pitchFamily="18" charset="0"/>
                <a:ea typeface="ＭＳ Ｐゴシック" panose="020B0600070205080204" pitchFamily="34" charset="-128"/>
              </a:defRPr>
            </a:lvl9pPr>
          </a:lstStyle>
          <a:p>
            <a:pPr eaLnBrk="1" hangingPunct="1"/>
            <a:fld id="{4C20B7CA-0E8A-43D2-9ABD-91C6F52840B5}" type="slidenum">
              <a:rPr lang="en-US" altLang="en-US" sz="1200"/>
              <a:pPr eaLnBrk="1" hangingPunct="1"/>
              <a:t>211</a:t>
            </a:fld>
            <a:endParaRPr lang="en-US" altLang="en-US" sz="1200"/>
          </a:p>
        </p:txBody>
      </p:sp>
      <p:sp>
        <p:nvSpPr>
          <p:cNvPr id="33795" name="Rectangle 2">
            <a:extLst>
              <a:ext uri="{FF2B5EF4-FFF2-40B4-BE49-F238E27FC236}">
                <a16:creationId xmlns:a16="http://schemas.microsoft.com/office/drawing/2014/main" id="{38E94D36-EEEA-4350-8E48-D7B33F402701}"/>
              </a:ext>
            </a:extLst>
          </p:cNvPr>
          <p:cNvSpPr>
            <a:spLocks noGrp="1" noRot="1" noChangeAspect="1" noChangeArrowheads="1" noTextEdit="1"/>
          </p:cNvSpPr>
          <p:nvPr>
            <p:ph type="sldImg"/>
          </p:nvPr>
        </p:nvSpPr>
        <p:spPr>
          <a:ln/>
        </p:spPr>
      </p:sp>
      <p:sp>
        <p:nvSpPr>
          <p:cNvPr id="33796" name="Rectangle 3">
            <a:extLst>
              <a:ext uri="{FF2B5EF4-FFF2-40B4-BE49-F238E27FC236}">
                <a16:creationId xmlns:a16="http://schemas.microsoft.com/office/drawing/2014/main" id="{BE62E703-231B-48E7-A47D-F0EA12F1770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Geneva" charset="0"/>
              </a:rPr>
              <a:t>Without doing any calculations, you probably know that the probability is pretty high since the difference in population means is 10. But what exactly is the probability?</a:t>
            </a:r>
          </a:p>
          <a:p>
            <a:pPr eaLnBrk="1" hangingPunct="1"/>
            <a:endParaRPr lang="en-US" altLang="en-US">
              <a:latin typeface="Geneva" charset="0"/>
            </a:endParaRPr>
          </a:p>
          <a:p>
            <a:pPr eaLnBrk="1" hangingPunct="1"/>
            <a:r>
              <a:rPr lang="en-US" altLang="en-US">
                <a:latin typeface="Geneva" charset="0"/>
              </a:rPr>
              <a:t>First, let’s determine the sampling distribution of the difference between means. The first  formula shows that the mean is 10. The second formula shows that the standard error is 3.317.</a:t>
            </a:r>
          </a:p>
          <a:p>
            <a:pPr eaLnBrk="1" hangingPunct="1"/>
            <a:r>
              <a:rPr lang="en-US" altLang="en-US">
                <a:latin typeface="Geneva" charset="0"/>
              </a:rPr>
              <a:t> </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a:extLst>
              <a:ext uri="{FF2B5EF4-FFF2-40B4-BE49-F238E27FC236}">
                <a16:creationId xmlns:a16="http://schemas.microsoft.com/office/drawing/2014/main" id="{7DE7204F-5CF7-4448-9F3B-4BE1F320A95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6000">
                <a:solidFill>
                  <a:schemeClr val="tx1"/>
                </a:solidFill>
                <a:latin typeface="Times" panose="02020603050405020304" pitchFamily="18" charset="0"/>
                <a:ea typeface="ＭＳ Ｐゴシック" panose="020B0600070205080204" pitchFamily="34" charset="-128"/>
              </a:defRPr>
            </a:lvl1pPr>
            <a:lvl2pPr marL="37931725" indent="-37474525">
              <a:defRPr sz="6000">
                <a:solidFill>
                  <a:schemeClr val="tx1"/>
                </a:solidFill>
                <a:latin typeface="Times" panose="02020603050405020304" pitchFamily="18" charset="0"/>
                <a:ea typeface="ＭＳ Ｐゴシック" panose="020B0600070205080204" pitchFamily="34" charset="-128"/>
              </a:defRPr>
            </a:lvl2pPr>
            <a:lvl3pPr>
              <a:defRPr sz="6000">
                <a:solidFill>
                  <a:schemeClr val="tx1"/>
                </a:solidFill>
                <a:latin typeface="Times" panose="02020603050405020304" pitchFamily="18" charset="0"/>
                <a:ea typeface="ＭＳ Ｐゴシック" panose="020B0600070205080204" pitchFamily="34" charset="-128"/>
              </a:defRPr>
            </a:lvl3pPr>
            <a:lvl4pPr>
              <a:defRPr sz="6000">
                <a:solidFill>
                  <a:schemeClr val="tx1"/>
                </a:solidFill>
                <a:latin typeface="Times" panose="02020603050405020304" pitchFamily="18" charset="0"/>
                <a:ea typeface="ＭＳ Ｐゴシック" panose="020B0600070205080204" pitchFamily="34" charset="-128"/>
              </a:defRPr>
            </a:lvl4pPr>
            <a:lvl5pPr>
              <a:defRPr sz="6000">
                <a:solidFill>
                  <a:schemeClr val="tx1"/>
                </a:solidFill>
                <a:latin typeface="Times" panose="02020603050405020304" pitchFamily="18" charset="0"/>
                <a:ea typeface="ＭＳ Ｐゴシック" panose="020B0600070205080204" pitchFamily="34" charset="-128"/>
              </a:defRPr>
            </a:lvl5pPr>
            <a:lvl6pPr marL="5029200" indent="-27432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6pPr>
            <a:lvl7pPr marL="5486400" indent="-27432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7pPr>
            <a:lvl8pPr marL="5943600" indent="-27432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8pPr>
            <a:lvl9pPr marL="6400800" indent="-27432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9pPr>
          </a:lstStyle>
          <a:p>
            <a:fld id="{10CB95C6-F00D-44D7-A8E3-AB3C63A487CF}" type="slidenum">
              <a:rPr lang="en-US" altLang="en-US" sz="1200" smtClean="0">
                <a:latin typeface="Arial" panose="020B0604020202020204" pitchFamily="34" charset="0"/>
              </a:rPr>
              <a:pPr/>
              <a:t>23</a:t>
            </a:fld>
            <a:endParaRPr lang="en-US" altLang="en-US" sz="1200" dirty="0">
              <a:latin typeface="Arial" panose="020B0604020202020204" pitchFamily="34" charset="0"/>
            </a:endParaRPr>
          </a:p>
        </p:txBody>
      </p:sp>
      <p:sp>
        <p:nvSpPr>
          <p:cNvPr id="24579" name="Rectangle 2">
            <a:extLst>
              <a:ext uri="{FF2B5EF4-FFF2-40B4-BE49-F238E27FC236}">
                <a16:creationId xmlns:a16="http://schemas.microsoft.com/office/drawing/2014/main" id="{0928D579-2E2C-4495-A512-3C87822C7119}"/>
              </a:ext>
            </a:extLst>
          </p:cNvPr>
          <p:cNvSpPr>
            <a:spLocks noGrp="1" noRot="1" noChangeAspect="1" noChangeArrowheads="1" noTextEdit="1"/>
          </p:cNvSpPr>
          <p:nvPr>
            <p:ph type="sldImg"/>
          </p:nvPr>
        </p:nvSpPr>
        <p:spPr>
          <a:ln/>
        </p:spPr>
      </p:sp>
      <p:sp>
        <p:nvSpPr>
          <p:cNvPr id="24580" name="Rectangle 3">
            <a:extLst>
              <a:ext uri="{FF2B5EF4-FFF2-40B4-BE49-F238E27FC236}">
                <a16:creationId xmlns:a16="http://schemas.microsoft.com/office/drawing/2014/main" id="{75814168-6268-43A7-9EFF-5FCBD7CCC13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Arial" panose="020B0604020202020204" pitchFamily="34" charset="0"/>
                <a:ea typeface="ＭＳ Ｐゴシック" panose="020B0600070205080204" pitchFamily="34" charset="-128"/>
              </a:rPr>
              <a:t>Another example of information not available from the separate descriptions of husbands and wives’ ages is  the mean age of husbands with wives of a certain age.  For instance, what is the average age of husbands with 45-year-old wives?  Finally, we do not know the relationship between the husband’s age and the wife’s age.</a:t>
            </a:r>
          </a:p>
        </p:txBody>
      </p:sp>
    </p:spTree>
  </p:cSld>
  <p:clrMapOvr>
    <a:masterClrMapping/>
  </p:clrMapOvr>
</p:notes>
</file>

<file path=ppt/notesSlides/notesSlide2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a:extLst>
              <a:ext uri="{FF2B5EF4-FFF2-40B4-BE49-F238E27FC236}">
                <a16:creationId xmlns:a16="http://schemas.microsoft.com/office/drawing/2014/main" id="{34C1C169-D6EC-42D6-8464-CF93559315A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60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6000">
                <a:solidFill>
                  <a:schemeClr val="tx1"/>
                </a:solidFill>
                <a:latin typeface="Times New Roman" panose="02020603050405020304" pitchFamily="18" charset="0"/>
                <a:ea typeface="ＭＳ Ｐゴシック" panose="020B0600070205080204" pitchFamily="34" charset="-128"/>
              </a:defRPr>
            </a:lvl2pPr>
            <a:lvl3pPr eaLnBrk="0" hangingPunct="0">
              <a:defRPr sz="6000">
                <a:solidFill>
                  <a:schemeClr val="tx1"/>
                </a:solidFill>
                <a:latin typeface="Times New Roman" panose="02020603050405020304" pitchFamily="18" charset="0"/>
                <a:ea typeface="ＭＳ Ｐゴシック" panose="020B0600070205080204" pitchFamily="34" charset="-128"/>
              </a:defRPr>
            </a:lvl3pPr>
            <a:lvl4pPr eaLnBrk="0" hangingPunct="0">
              <a:defRPr sz="6000">
                <a:solidFill>
                  <a:schemeClr val="tx1"/>
                </a:solidFill>
                <a:latin typeface="Times New Roman" panose="02020603050405020304" pitchFamily="18" charset="0"/>
                <a:ea typeface="ＭＳ Ｐゴシック" panose="020B0600070205080204" pitchFamily="34" charset="-128"/>
              </a:defRPr>
            </a:lvl4pPr>
            <a:lvl5pPr eaLnBrk="0" hangingPunct="0">
              <a:defRPr sz="60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60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60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60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6000">
                <a:solidFill>
                  <a:schemeClr val="tx1"/>
                </a:solidFill>
                <a:latin typeface="Times New Roman" panose="02020603050405020304" pitchFamily="18" charset="0"/>
                <a:ea typeface="ＭＳ Ｐゴシック" panose="020B0600070205080204" pitchFamily="34" charset="-128"/>
              </a:defRPr>
            </a:lvl9pPr>
          </a:lstStyle>
          <a:p>
            <a:pPr eaLnBrk="1" hangingPunct="1"/>
            <a:fld id="{CB54302F-89CA-458E-BD79-53A9348650EE}" type="slidenum">
              <a:rPr lang="en-US" altLang="en-US" sz="1200"/>
              <a:pPr eaLnBrk="1" hangingPunct="1"/>
              <a:t>212</a:t>
            </a:fld>
            <a:endParaRPr lang="en-US" altLang="en-US" sz="1200"/>
          </a:p>
        </p:txBody>
      </p:sp>
      <p:sp>
        <p:nvSpPr>
          <p:cNvPr id="35843" name="Rectangle 2">
            <a:extLst>
              <a:ext uri="{FF2B5EF4-FFF2-40B4-BE49-F238E27FC236}">
                <a16:creationId xmlns:a16="http://schemas.microsoft.com/office/drawing/2014/main" id="{9DD1C46F-93DF-4EB7-B5C9-EA1EA8169297}"/>
              </a:ext>
            </a:extLst>
          </p:cNvPr>
          <p:cNvSpPr>
            <a:spLocks noGrp="1" noRot="1" noChangeAspect="1" noChangeArrowheads="1" noTextEdit="1"/>
          </p:cNvSpPr>
          <p:nvPr>
            <p:ph type="sldImg"/>
          </p:nvPr>
        </p:nvSpPr>
        <p:spPr>
          <a:solidFill>
            <a:srgbClr val="FFFFFF"/>
          </a:solidFill>
          <a:ln/>
        </p:spPr>
      </p:sp>
      <p:sp>
        <p:nvSpPr>
          <p:cNvPr id="35844" name="Rectangle 3">
            <a:extLst>
              <a:ext uri="{FF2B5EF4-FFF2-40B4-BE49-F238E27FC236}">
                <a16:creationId xmlns:a16="http://schemas.microsoft.com/office/drawing/2014/main" id="{462881B9-9F2C-481F-AE59-49A0D940052C}"/>
              </a:ext>
            </a:extLst>
          </p:cNvPr>
          <p:cNvSpPr>
            <a:spLocks noGrp="1" noChangeArrowheads="1"/>
          </p:cNvSpPr>
          <p:nvPr>
            <p:ph type="body" idx="1"/>
          </p:nvPr>
        </p:nvSpPr>
        <p:spPr>
          <a:solidFill>
            <a:srgbClr val="FFFFFF"/>
          </a:solidFill>
          <a:ln>
            <a:solidFill>
              <a:srgbClr val="000000"/>
            </a:solidFill>
          </a:ln>
        </p:spPr>
        <p:txBody>
          <a:bodyPr/>
          <a:lstStyle/>
          <a:p>
            <a:pPr eaLnBrk="1" hangingPunct="1"/>
            <a:r>
              <a:rPr lang="en-US" altLang="en-US">
                <a:latin typeface="Geneva" charset="0"/>
              </a:rPr>
              <a:t>Here is the sampling distribution of the difference between the means. Notice that it is normally distributed with a mean of 10 and a standard deviation of 3.317. The area above 5 is shaded.</a:t>
            </a:r>
          </a:p>
          <a:p>
            <a:pPr eaLnBrk="1" hangingPunct="1"/>
            <a:r>
              <a:rPr lang="en-US" altLang="en-US">
                <a:latin typeface="Geneva" charset="0"/>
              </a:rPr>
              <a:t>  </a:t>
            </a:r>
          </a:p>
          <a:p>
            <a:pPr eaLnBrk="1" hangingPunct="1"/>
            <a:r>
              <a:rPr lang="en-US" altLang="en-US">
                <a:latin typeface="Geneva" charset="0"/>
              </a:rPr>
              <a:t>The last step is to determine the area that is shaded. Using either a Z table or the normal calculator, the area can be determined to be 0.934. This means that the probability that the mean of the sample from Species 1 will exceed the mean of the sample from Species 2 by 5 or more is .934.</a:t>
            </a:r>
          </a:p>
          <a:p>
            <a:pPr eaLnBrk="1" hangingPunct="1"/>
            <a:endParaRPr lang="en-US" altLang="en-US">
              <a:latin typeface="Times New Roman" panose="02020603050405020304" pitchFamily="18" charset="0"/>
            </a:endParaRPr>
          </a:p>
        </p:txBody>
      </p:sp>
    </p:spTree>
  </p:cSld>
  <p:clrMapOvr>
    <a:masterClrMapping/>
  </p:clrMapOvr>
</p:notes>
</file>

<file path=ppt/notesSlides/notesSlide2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a:extLst>
              <a:ext uri="{FF2B5EF4-FFF2-40B4-BE49-F238E27FC236}">
                <a16:creationId xmlns:a16="http://schemas.microsoft.com/office/drawing/2014/main" id="{B5709A1A-1D30-4505-962F-CABED578811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60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6000">
                <a:solidFill>
                  <a:schemeClr val="tx1"/>
                </a:solidFill>
                <a:latin typeface="Times New Roman" panose="02020603050405020304" pitchFamily="18" charset="0"/>
                <a:ea typeface="ＭＳ Ｐゴシック" panose="020B0600070205080204" pitchFamily="34" charset="-128"/>
              </a:defRPr>
            </a:lvl2pPr>
            <a:lvl3pPr eaLnBrk="0" hangingPunct="0">
              <a:defRPr sz="6000">
                <a:solidFill>
                  <a:schemeClr val="tx1"/>
                </a:solidFill>
                <a:latin typeface="Times New Roman" panose="02020603050405020304" pitchFamily="18" charset="0"/>
                <a:ea typeface="ＭＳ Ｐゴシック" panose="020B0600070205080204" pitchFamily="34" charset="-128"/>
              </a:defRPr>
            </a:lvl3pPr>
            <a:lvl4pPr eaLnBrk="0" hangingPunct="0">
              <a:defRPr sz="6000">
                <a:solidFill>
                  <a:schemeClr val="tx1"/>
                </a:solidFill>
                <a:latin typeface="Times New Roman" panose="02020603050405020304" pitchFamily="18" charset="0"/>
                <a:ea typeface="ＭＳ Ｐゴシック" panose="020B0600070205080204" pitchFamily="34" charset="-128"/>
              </a:defRPr>
            </a:lvl4pPr>
            <a:lvl5pPr eaLnBrk="0" hangingPunct="0">
              <a:defRPr sz="60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60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60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60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6000">
                <a:solidFill>
                  <a:schemeClr val="tx1"/>
                </a:solidFill>
                <a:latin typeface="Times New Roman" panose="02020603050405020304" pitchFamily="18" charset="0"/>
                <a:ea typeface="ＭＳ Ｐゴシック" panose="020B0600070205080204" pitchFamily="34" charset="-128"/>
              </a:defRPr>
            </a:lvl9pPr>
          </a:lstStyle>
          <a:p>
            <a:pPr eaLnBrk="1" hangingPunct="1"/>
            <a:fld id="{EAF9C578-4532-4DEA-B1FE-3E112A832484}" type="slidenum">
              <a:rPr lang="en-US" altLang="en-US" sz="1200"/>
              <a:pPr eaLnBrk="1" hangingPunct="1"/>
              <a:t>213</a:t>
            </a:fld>
            <a:endParaRPr lang="en-US" altLang="en-US" sz="1200"/>
          </a:p>
        </p:txBody>
      </p:sp>
      <p:sp>
        <p:nvSpPr>
          <p:cNvPr id="37891" name="Rectangle 2">
            <a:extLst>
              <a:ext uri="{FF2B5EF4-FFF2-40B4-BE49-F238E27FC236}">
                <a16:creationId xmlns:a16="http://schemas.microsoft.com/office/drawing/2014/main" id="{E3155030-3613-4D24-B206-C134B8097AED}"/>
              </a:ext>
            </a:extLst>
          </p:cNvPr>
          <p:cNvSpPr>
            <a:spLocks noGrp="1" noRot="1" noChangeAspect="1" noChangeArrowheads="1" noTextEdit="1"/>
          </p:cNvSpPr>
          <p:nvPr>
            <p:ph type="sldImg"/>
          </p:nvPr>
        </p:nvSpPr>
        <p:spPr>
          <a:ln/>
        </p:spPr>
      </p:sp>
      <p:sp>
        <p:nvSpPr>
          <p:cNvPr id="37892" name="Rectangle 3">
            <a:extLst>
              <a:ext uri="{FF2B5EF4-FFF2-40B4-BE49-F238E27FC236}">
                <a16:creationId xmlns:a16="http://schemas.microsoft.com/office/drawing/2014/main" id="{2237AA41-FAFB-42C1-90BC-C32F26A21A5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Geneva" charset="0"/>
              </a:rPr>
              <a:t>As shown here, the formula for the standard error of the difference between means is much simpler if the sample sizes and the population variances are equal. Since the variances and samples sizes are the same, there is no need to use the subscripts 1 and 2 to differentiate these terms. The standard error of the difference between means is the square root of twice the variance divided by the size of each sample.</a:t>
            </a:r>
          </a:p>
          <a:p>
            <a:pPr eaLnBrk="1" hangingPunct="1"/>
            <a:endParaRPr lang="en-US" altLang="en-US" dirty="0">
              <a:latin typeface="Times New Roman" panose="02020603050405020304" pitchFamily="18" charset="0"/>
            </a:endParaRPr>
          </a:p>
        </p:txBody>
      </p:sp>
    </p:spTree>
  </p:cSld>
  <p:clrMapOvr>
    <a:masterClrMapping/>
  </p:clrMapOvr>
</p:notes>
</file>

<file path=ppt/notesSlides/notesSlide2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a:extLst>
              <a:ext uri="{FF2B5EF4-FFF2-40B4-BE49-F238E27FC236}">
                <a16:creationId xmlns:a16="http://schemas.microsoft.com/office/drawing/2014/main" id="{BA39C27A-7430-467C-84EB-AE1ED7E7E52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60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6000">
                <a:solidFill>
                  <a:schemeClr val="tx1"/>
                </a:solidFill>
                <a:latin typeface="Times New Roman" panose="02020603050405020304" pitchFamily="18" charset="0"/>
                <a:ea typeface="ＭＳ Ｐゴシック" panose="020B0600070205080204" pitchFamily="34" charset="-128"/>
              </a:defRPr>
            </a:lvl2pPr>
            <a:lvl3pPr eaLnBrk="0" hangingPunct="0">
              <a:defRPr sz="6000">
                <a:solidFill>
                  <a:schemeClr val="tx1"/>
                </a:solidFill>
                <a:latin typeface="Times New Roman" panose="02020603050405020304" pitchFamily="18" charset="0"/>
                <a:ea typeface="ＭＳ Ｐゴシック" panose="020B0600070205080204" pitchFamily="34" charset="-128"/>
              </a:defRPr>
            </a:lvl3pPr>
            <a:lvl4pPr eaLnBrk="0" hangingPunct="0">
              <a:defRPr sz="6000">
                <a:solidFill>
                  <a:schemeClr val="tx1"/>
                </a:solidFill>
                <a:latin typeface="Times New Roman" panose="02020603050405020304" pitchFamily="18" charset="0"/>
                <a:ea typeface="ＭＳ Ｐゴシック" panose="020B0600070205080204" pitchFamily="34" charset="-128"/>
              </a:defRPr>
            </a:lvl4pPr>
            <a:lvl5pPr eaLnBrk="0" hangingPunct="0">
              <a:defRPr sz="60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60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60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60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6000">
                <a:solidFill>
                  <a:schemeClr val="tx1"/>
                </a:solidFill>
                <a:latin typeface="Times New Roman" panose="02020603050405020304" pitchFamily="18" charset="0"/>
                <a:ea typeface="ＭＳ Ｐゴシック" panose="020B0600070205080204" pitchFamily="34" charset="-128"/>
              </a:defRPr>
            </a:lvl9pPr>
          </a:lstStyle>
          <a:p>
            <a:pPr eaLnBrk="1" hangingPunct="1"/>
            <a:fld id="{39769A59-6EFD-452B-B293-4736E1730E96}" type="slidenum">
              <a:rPr lang="en-US" altLang="en-US" sz="1200"/>
              <a:pPr eaLnBrk="1" hangingPunct="1"/>
              <a:t>214</a:t>
            </a:fld>
            <a:endParaRPr lang="en-US" altLang="en-US" sz="1200"/>
          </a:p>
        </p:txBody>
      </p:sp>
      <p:sp>
        <p:nvSpPr>
          <p:cNvPr id="39939" name="Rectangle 2">
            <a:extLst>
              <a:ext uri="{FF2B5EF4-FFF2-40B4-BE49-F238E27FC236}">
                <a16:creationId xmlns:a16="http://schemas.microsoft.com/office/drawing/2014/main" id="{1FAC94FB-EB7A-49E7-BB64-B55F24408A42}"/>
              </a:ext>
            </a:extLst>
          </p:cNvPr>
          <p:cNvSpPr>
            <a:spLocks noGrp="1" noRot="1" noChangeAspect="1" noChangeArrowheads="1" noTextEdit="1"/>
          </p:cNvSpPr>
          <p:nvPr>
            <p:ph type="sldImg"/>
          </p:nvPr>
        </p:nvSpPr>
        <p:spPr>
          <a:ln/>
        </p:spPr>
      </p:sp>
      <p:sp>
        <p:nvSpPr>
          <p:cNvPr id="39940" name="Rectangle 3">
            <a:extLst>
              <a:ext uri="{FF2B5EF4-FFF2-40B4-BE49-F238E27FC236}">
                <a16:creationId xmlns:a16="http://schemas.microsoft.com/office/drawing/2014/main" id="{B24E7803-8212-4C74-83E5-58D9B7F9A5D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Geneva" charset="0"/>
              </a:rPr>
              <a:t>This simplified version of the formula can be used for the following problem: The mean height of 15-year </a:t>
            </a:r>
            <a:r>
              <a:rPr lang="en-US" altLang="en-US" dirty="0" err="1">
                <a:latin typeface="Geneva" charset="0"/>
              </a:rPr>
              <a:t>olds</a:t>
            </a:r>
            <a:r>
              <a:rPr lang="en-US" altLang="en-US" dirty="0">
                <a:latin typeface="Geneva" charset="0"/>
              </a:rPr>
              <a:t> boys (in cm) is 175 and the variance is 64. For girls, the mean is 165 and the variance is 64. If eight boys and eight girls were sampled, what is the probability that the mean height of the sample of girls would be higher than the mean height of the boys? In other words, what is the probability that the mean height of girls minus the mean height of boys is greater than 0?</a:t>
            </a:r>
          </a:p>
          <a:p>
            <a:pPr eaLnBrk="1" hangingPunct="1"/>
            <a:endParaRPr lang="en-US" altLang="en-US" dirty="0">
              <a:latin typeface="Times New Roman" panose="02020603050405020304" pitchFamily="18" charset="0"/>
            </a:endParaRPr>
          </a:p>
        </p:txBody>
      </p:sp>
    </p:spTree>
  </p:cSld>
  <p:clrMapOvr>
    <a:masterClrMapping/>
  </p:clrMapOvr>
</p:notes>
</file>

<file path=ppt/notesSlides/notesSlide2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a:extLst>
              <a:ext uri="{FF2B5EF4-FFF2-40B4-BE49-F238E27FC236}">
                <a16:creationId xmlns:a16="http://schemas.microsoft.com/office/drawing/2014/main" id="{791C41D0-688C-455E-B034-0A60EE6ACB4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60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6000">
                <a:solidFill>
                  <a:schemeClr val="tx1"/>
                </a:solidFill>
                <a:latin typeface="Times New Roman" panose="02020603050405020304" pitchFamily="18" charset="0"/>
                <a:ea typeface="ＭＳ Ｐゴシック" panose="020B0600070205080204" pitchFamily="34" charset="-128"/>
              </a:defRPr>
            </a:lvl2pPr>
            <a:lvl3pPr eaLnBrk="0" hangingPunct="0">
              <a:defRPr sz="6000">
                <a:solidFill>
                  <a:schemeClr val="tx1"/>
                </a:solidFill>
                <a:latin typeface="Times New Roman" panose="02020603050405020304" pitchFamily="18" charset="0"/>
                <a:ea typeface="ＭＳ Ｐゴシック" panose="020B0600070205080204" pitchFamily="34" charset="-128"/>
              </a:defRPr>
            </a:lvl3pPr>
            <a:lvl4pPr eaLnBrk="0" hangingPunct="0">
              <a:defRPr sz="6000">
                <a:solidFill>
                  <a:schemeClr val="tx1"/>
                </a:solidFill>
                <a:latin typeface="Times New Roman" panose="02020603050405020304" pitchFamily="18" charset="0"/>
                <a:ea typeface="ＭＳ Ｐゴシック" panose="020B0600070205080204" pitchFamily="34" charset="-128"/>
              </a:defRPr>
            </a:lvl4pPr>
            <a:lvl5pPr eaLnBrk="0" hangingPunct="0">
              <a:defRPr sz="60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60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60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60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6000">
                <a:solidFill>
                  <a:schemeClr val="tx1"/>
                </a:solidFill>
                <a:latin typeface="Times New Roman" panose="02020603050405020304" pitchFamily="18" charset="0"/>
                <a:ea typeface="ＭＳ Ｐゴシック" panose="020B0600070205080204" pitchFamily="34" charset="-128"/>
              </a:defRPr>
            </a:lvl9pPr>
          </a:lstStyle>
          <a:p>
            <a:pPr eaLnBrk="1" hangingPunct="1"/>
            <a:fld id="{C47FC51D-87B1-4DB1-ADB2-B6937C3CE27D}" type="slidenum">
              <a:rPr lang="en-US" altLang="en-US" sz="1200"/>
              <a:pPr eaLnBrk="1" hangingPunct="1"/>
              <a:t>215</a:t>
            </a:fld>
            <a:endParaRPr lang="en-US" altLang="en-US" sz="1200"/>
          </a:p>
        </p:txBody>
      </p:sp>
      <p:sp>
        <p:nvSpPr>
          <p:cNvPr id="41987" name="Rectangle 2">
            <a:extLst>
              <a:ext uri="{FF2B5EF4-FFF2-40B4-BE49-F238E27FC236}">
                <a16:creationId xmlns:a16="http://schemas.microsoft.com/office/drawing/2014/main" id="{DB8683F4-24CB-472F-A7F4-039C55ED9FF1}"/>
              </a:ext>
            </a:extLst>
          </p:cNvPr>
          <p:cNvSpPr>
            <a:spLocks noGrp="1" noRot="1" noChangeAspect="1" noChangeArrowheads="1" noTextEdit="1"/>
          </p:cNvSpPr>
          <p:nvPr>
            <p:ph type="sldImg"/>
          </p:nvPr>
        </p:nvSpPr>
        <p:spPr>
          <a:ln/>
        </p:spPr>
      </p:sp>
      <p:sp>
        <p:nvSpPr>
          <p:cNvPr id="41988" name="Rectangle 3">
            <a:extLst>
              <a:ext uri="{FF2B5EF4-FFF2-40B4-BE49-F238E27FC236}">
                <a16:creationId xmlns:a16="http://schemas.microsoft.com/office/drawing/2014/main" id="{44C24458-9FEA-4E33-9F3F-8BBC7D1B048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Geneva" charset="0"/>
              </a:rPr>
              <a:t>As before, the problem can be solved in terms of the sampling distribution of the difference between means (girls minus boys). The mean of the sampling distribution is 165 - 175 = -10. The standard deviation of the distribution is 4, as shown.</a:t>
            </a:r>
            <a:endParaRPr lang="en-US" altLang="en-US">
              <a:latin typeface="Times New Roman" panose="02020603050405020304" pitchFamily="18" charset="0"/>
            </a:endParaRPr>
          </a:p>
        </p:txBody>
      </p:sp>
    </p:spTree>
  </p:cSld>
  <p:clrMapOvr>
    <a:masterClrMapping/>
  </p:clrMapOvr>
</p:notes>
</file>

<file path=ppt/notesSlides/notesSlide2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a:extLst>
              <a:ext uri="{FF2B5EF4-FFF2-40B4-BE49-F238E27FC236}">
                <a16:creationId xmlns:a16="http://schemas.microsoft.com/office/drawing/2014/main" id="{1C17B2E6-D078-4CBB-AE47-59D818B3228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60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6000">
                <a:solidFill>
                  <a:schemeClr val="tx1"/>
                </a:solidFill>
                <a:latin typeface="Times New Roman" panose="02020603050405020304" pitchFamily="18" charset="0"/>
                <a:ea typeface="ＭＳ Ｐゴシック" panose="020B0600070205080204" pitchFamily="34" charset="-128"/>
              </a:defRPr>
            </a:lvl2pPr>
            <a:lvl3pPr eaLnBrk="0" hangingPunct="0">
              <a:defRPr sz="6000">
                <a:solidFill>
                  <a:schemeClr val="tx1"/>
                </a:solidFill>
                <a:latin typeface="Times New Roman" panose="02020603050405020304" pitchFamily="18" charset="0"/>
                <a:ea typeface="ＭＳ Ｐゴシック" panose="020B0600070205080204" pitchFamily="34" charset="-128"/>
              </a:defRPr>
            </a:lvl3pPr>
            <a:lvl4pPr eaLnBrk="0" hangingPunct="0">
              <a:defRPr sz="6000">
                <a:solidFill>
                  <a:schemeClr val="tx1"/>
                </a:solidFill>
                <a:latin typeface="Times New Roman" panose="02020603050405020304" pitchFamily="18" charset="0"/>
                <a:ea typeface="ＭＳ Ｐゴシック" panose="020B0600070205080204" pitchFamily="34" charset="-128"/>
              </a:defRPr>
            </a:lvl4pPr>
            <a:lvl5pPr eaLnBrk="0" hangingPunct="0">
              <a:defRPr sz="60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60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60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60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6000">
                <a:solidFill>
                  <a:schemeClr val="tx1"/>
                </a:solidFill>
                <a:latin typeface="Times New Roman" panose="02020603050405020304" pitchFamily="18" charset="0"/>
                <a:ea typeface="ＭＳ Ｐゴシック" panose="020B0600070205080204" pitchFamily="34" charset="-128"/>
              </a:defRPr>
            </a:lvl9pPr>
          </a:lstStyle>
          <a:p>
            <a:pPr eaLnBrk="1" hangingPunct="1"/>
            <a:fld id="{F54A4F08-6DAD-4673-BCE4-FE41C93C8790}" type="slidenum">
              <a:rPr lang="en-US" altLang="en-US" sz="1200"/>
              <a:pPr eaLnBrk="1" hangingPunct="1"/>
              <a:t>216</a:t>
            </a:fld>
            <a:endParaRPr lang="en-US" altLang="en-US" sz="1200"/>
          </a:p>
        </p:txBody>
      </p:sp>
      <p:sp>
        <p:nvSpPr>
          <p:cNvPr id="44035" name="Rectangle 2">
            <a:extLst>
              <a:ext uri="{FF2B5EF4-FFF2-40B4-BE49-F238E27FC236}">
                <a16:creationId xmlns:a16="http://schemas.microsoft.com/office/drawing/2014/main" id="{29D69B8C-DDA8-46C9-9C24-D12F073E4C69}"/>
              </a:ext>
            </a:extLst>
          </p:cNvPr>
          <p:cNvSpPr>
            <a:spLocks noGrp="1" noRot="1" noChangeAspect="1" noChangeArrowheads="1" noTextEdit="1"/>
          </p:cNvSpPr>
          <p:nvPr>
            <p:ph type="sldImg"/>
          </p:nvPr>
        </p:nvSpPr>
        <p:spPr>
          <a:solidFill>
            <a:srgbClr val="FFFFFF"/>
          </a:solidFill>
          <a:ln/>
        </p:spPr>
      </p:sp>
      <p:sp>
        <p:nvSpPr>
          <p:cNvPr id="44036" name="Rectangle 3">
            <a:extLst>
              <a:ext uri="{FF2B5EF4-FFF2-40B4-BE49-F238E27FC236}">
                <a16:creationId xmlns:a16="http://schemas.microsoft.com/office/drawing/2014/main" id="{6ED2AA27-4547-4339-9125-1B9F4D03F1EC}"/>
              </a:ext>
            </a:extLst>
          </p:cNvPr>
          <p:cNvSpPr>
            <a:spLocks noGrp="1" noChangeArrowheads="1"/>
          </p:cNvSpPr>
          <p:nvPr>
            <p:ph type="body" idx="1"/>
          </p:nvPr>
        </p:nvSpPr>
        <p:spPr>
          <a:solidFill>
            <a:srgbClr val="FFFFFF"/>
          </a:solidFill>
          <a:ln>
            <a:solidFill>
              <a:srgbClr val="000000"/>
            </a:solidFill>
          </a:ln>
        </p:spPr>
        <p:txBody>
          <a:bodyPr/>
          <a:lstStyle/>
          <a:p>
            <a:pPr eaLnBrk="1" hangingPunct="1"/>
            <a:r>
              <a:rPr lang="en-US" altLang="en-US">
                <a:latin typeface="Geneva" charset="0"/>
              </a:rPr>
              <a:t>Here is a graph of the sampling distribution of the difference between the means. From this graph we see that it is unlikely that the mean height for girls would be higher than the mean height for boys. </a:t>
            </a:r>
          </a:p>
          <a:p>
            <a:pPr eaLnBrk="1" hangingPunct="1"/>
            <a:endParaRPr lang="en-US" altLang="en-US">
              <a:latin typeface="Geneva" charset="0"/>
            </a:endParaRPr>
          </a:p>
          <a:p>
            <a:pPr eaLnBrk="1" hangingPunct="1"/>
            <a:r>
              <a:rPr lang="en-US" altLang="en-US">
                <a:latin typeface="Geneva" charset="0"/>
              </a:rPr>
              <a:t>Specifically, a difference between means of 0 is  2.5 standard deviations above the mean of negative 10. The probability of a score 2.5 or more standard deviations above the mean is 0.0062. </a:t>
            </a:r>
          </a:p>
          <a:p>
            <a:pPr eaLnBrk="1" hangingPunct="1"/>
            <a:endParaRPr lang="en-US" altLang="en-US">
              <a:latin typeface="Geneva" charset="0"/>
            </a:endParaRPr>
          </a:p>
          <a:p>
            <a:pPr eaLnBrk="1" hangingPunct="1"/>
            <a:r>
              <a:rPr lang="en-US" altLang="en-US">
                <a:latin typeface="Geneva" charset="0"/>
              </a:rPr>
              <a:t>It is therefore unlikely but not inconceivable that the girls' mean would be higher than the boys' mean.</a:t>
            </a:r>
          </a:p>
          <a:p>
            <a:pPr eaLnBrk="1" hangingPunct="1"/>
            <a:endParaRPr lang="en-US" altLang="en-US">
              <a:latin typeface="Geneva" charset="0"/>
            </a:endParaRPr>
          </a:p>
          <a:p>
            <a:pPr eaLnBrk="1" hangingPunct="1"/>
            <a:endParaRPr lang="en-US" altLang="en-US">
              <a:latin typeface="Geneva" charset="0"/>
            </a:endParaRPr>
          </a:p>
          <a:p>
            <a:pPr eaLnBrk="1" hangingPunct="1"/>
            <a:endParaRPr lang="en-US" altLang="en-US">
              <a:latin typeface="Times New Roman" panose="02020603050405020304" pitchFamily="18" charset="0"/>
            </a:endParaRPr>
          </a:p>
        </p:txBody>
      </p:sp>
    </p:spTree>
  </p:cSld>
  <p:clrMapOvr>
    <a:masterClrMapping/>
  </p:clrMapOvr>
</p:notes>
</file>

<file path=ppt/notesSlides/notesSlide2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a:extLst>
              <a:ext uri="{FF2B5EF4-FFF2-40B4-BE49-F238E27FC236}">
                <a16:creationId xmlns:a16="http://schemas.microsoft.com/office/drawing/2014/main" id="{AE6D746E-C851-470A-8E76-DE2805A36AD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6000">
                <a:solidFill>
                  <a:schemeClr val="tx1"/>
                </a:solidFill>
                <a:latin typeface="Times" panose="02020603050405020304" pitchFamily="18" charset="0"/>
                <a:ea typeface="ＭＳ Ｐゴシック" panose="020B0600070205080204" pitchFamily="34" charset="-128"/>
              </a:defRPr>
            </a:lvl1pPr>
            <a:lvl2pPr marL="37931725" indent="-37474525">
              <a:defRPr sz="6000">
                <a:solidFill>
                  <a:schemeClr val="tx1"/>
                </a:solidFill>
                <a:latin typeface="Times" panose="02020603050405020304" pitchFamily="18" charset="0"/>
                <a:ea typeface="ＭＳ Ｐゴシック" panose="020B0600070205080204" pitchFamily="34" charset="-128"/>
              </a:defRPr>
            </a:lvl2pPr>
            <a:lvl3pPr>
              <a:defRPr sz="6000">
                <a:solidFill>
                  <a:schemeClr val="tx1"/>
                </a:solidFill>
                <a:latin typeface="Times" panose="02020603050405020304" pitchFamily="18" charset="0"/>
                <a:ea typeface="ＭＳ Ｐゴシック" panose="020B0600070205080204" pitchFamily="34" charset="-128"/>
              </a:defRPr>
            </a:lvl3pPr>
            <a:lvl4pPr>
              <a:defRPr sz="6000">
                <a:solidFill>
                  <a:schemeClr val="tx1"/>
                </a:solidFill>
                <a:latin typeface="Times" panose="02020603050405020304" pitchFamily="18" charset="0"/>
                <a:ea typeface="ＭＳ Ｐゴシック" panose="020B0600070205080204" pitchFamily="34" charset="-128"/>
              </a:defRPr>
            </a:lvl4pPr>
            <a:lvl5pPr>
              <a:defRPr sz="60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9pPr>
          </a:lstStyle>
          <a:p>
            <a:fld id="{C923C8BC-133F-44DF-AC8C-161501A14EAF}" type="slidenum">
              <a:rPr lang="en-US" altLang="en-US" sz="1200"/>
              <a:pPr/>
              <a:t>217</a:t>
            </a:fld>
            <a:endParaRPr lang="en-US" altLang="en-US" sz="1200"/>
          </a:p>
        </p:txBody>
      </p:sp>
      <p:sp>
        <p:nvSpPr>
          <p:cNvPr id="15363" name="Rectangle 2">
            <a:extLst>
              <a:ext uri="{FF2B5EF4-FFF2-40B4-BE49-F238E27FC236}">
                <a16:creationId xmlns:a16="http://schemas.microsoft.com/office/drawing/2014/main" id="{DFC43033-EFFF-41FB-B067-F4D7A575F85D}"/>
              </a:ext>
            </a:extLst>
          </p:cNvPr>
          <p:cNvSpPr>
            <a:spLocks noGrp="1" noRot="1" noChangeAspect="1" noChangeArrowheads="1" noTextEdit="1"/>
          </p:cNvSpPr>
          <p:nvPr>
            <p:ph type="sldImg"/>
          </p:nvPr>
        </p:nvSpPr>
        <p:spPr>
          <a:ln/>
        </p:spPr>
      </p:sp>
      <p:sp>
        <p:nvSpPr>
          <p:cNvPr id="15364" name="Rectangle 3">
            <a:extLst>
              <a:ext uri="{FF2B5EF4-FFF2-40B4-BE49-F238E27FC236}">
                <a16:creationId xmlns:a16="http://schemas.microsoft.com/office/drawing/2014/main" id="{49F97ADB-6855-443C-B60D-3F535F3DC6B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Times" panose="02020603050405020304" pitchFamily="18" charset="0"/>
              </a:rPr>
              <a:t>Like all statistics, Pearson’s r has a sampling distribution. Different samples will result in different values of Pearson’s r. </a:t>
            </a:r>
            <a:r>
              <a:rPr lang="en-US" altLang="en-US" dirty="0">
                <a:latin typeface="Geneva" charset="0"/>
              </a:rPr>
              <a:t>Assume that the correlation between quantitative and verbal SAT scores in a given population is 0.60. In other words, rho = 0.60. If 12 students were sampled randomly, the sample correlation, r, would not be exactly equal to 0.60. Naturally, different samples of 12 students would yield different values of r. The distribution of values of r after repeated samples of 12 students is the sampling distribution of r.</a:t>
            </a:r>
          </a:p>
          <a:p>
            <a:pPr eaLnBrk="1" hangingPunct="1"/>
            <a:endParaRPr lang="en-US" altLang="en-US" dirty="0">
              <a:latin typeface="Times" panose="02020603050405020304" pitchFamily="18" charset="0"/>
            </a:endParaRPr>
          </a:p>
          <a:p>
            <a:pPr eaLnBrk="1" hangingPunct="1"/>
            <a:endParaRPr lang="en-US" altLang="en-US" dirty="0">
              <a:latin typeface="Times" panose="02020603050405020304" pitchFamily="18" charset="0"/>
            </a:endParaRPr>
          </a:p>
        </p:txBody>
      </p:sp>
    </p:spTree>
  </p:cSld>
  <p:clrMapOvr>
    <a:masterClrMapping/>
  </p:clrMapOvr>
</p:notes>
</file>

<file path=ppt/notesSlides/notesSlide2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a:extLst>
              <a:ext uri="{FF2B5EF4-FFF2-40B4-BE49-F238E27FC236}">
                <a16:creationId xmlns:a16="http://schemas.microsoft.com/office/drawing/2014/main" id="{4D1F2E15-BDB2-4951-80C7-BC7A5A2BF06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6000">
                <a:solidFill>
                  <a:schemeClr val="tx1"/>
                </a:solidFill>
                <a:latin typeface="Times" panose="02020603050405020304" pitchFamily="18" charset="0"/>
                <a:ea typeface="ＭＳ Ｐゴシック" panose="020B0600070205080204" pitchFamily="34" charset="-128"/>
              </a:defRPr>
            </a:lvl1pPr>
            <a:lvl2pPr marL="37931725" indent="-37474525">
              <a:defRPr sz="6000">
                <a:solidFill>
                  <a:schemeClr val="tx1"/>
                </a:solidFill>
                <a:latin typeface="Times" panose="02020603050405020304" pitchFamily="18" charset="0"/>
                <a:ea typeface="ＭＳ Ｐゴシック" panose="020B0600070205080204" pitchFamily="34" charset="-128"/>
              </a:defRPr>
            </a:lvl2pPr>
            <a:lvl3pPr>
              <a:defRPr sz="6000">
                <a:solidFill>
                  <a:schemeClr val="tx1"/>
                </a:solidFill>
                <a:latin typeface="Times" panose="02020603050405020304" pitchFamily="18" charset="0"/>
                <a:ea typeface="ＭＳ Ｐゴシック" panose="020B0600070205080204" pitchFamily="34" charset="-128"/>
              </a:defRPr>
            </a:lvl3pPr>
            <a:lvl4pPr>
              <a:defRPr sz="6000">
                <a:solidFill>
                  <a:schemeClr val="tx1"/>
                </a:solidFill>
                <a:latin typeface="Times" panose="02020603050405020304" pitchFamily="18" charset="0"/>
                <a:ea typeface="ＭＳ Ｐゴシック" panose="020B0600070205080204" pitchFamily="34" charset="-128"/>
              </a:defRPr>
            </a:lvl4pPr>
            <a:lvl5pPr>
              <a:defRPr sz="60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9pPr>
          </a:lstStyle>
          <a:p>
            <a:fld id="{6805BCD3-BAB8-4710-A26B-B6633633BCCF}" type="slidenum">
              <a:rPr lang="en-US" altLang="en-US" sz="1200"/>
              <a:pPr/>
              <a:t>218</a:t>
            </a:fld>
            <a:endParaRPr lang="en-US" altLang="en-US" sz="1200"/>
          </a:p>
        </p:txBody>
      </p:sp>
      <p:sp>
        <p:nvSpPr>
          <p:cNvPr id="17411" name="Rectangle 2">
            <a:extLst>
              <a:ext uri="{FF2B5EF4-FFF2-40B4-BE49-F238E27FC236}">
                <a16:creationId xmlns:a16="http://schemas.microsoft.com/office/drawing/2014/main" id="{0082F005-0A20-4B6A-94ED-58C8E9B8535D}"/>
              </a:ext>
            </a:extLst>
          </p:cNvPr>
          <p:cNvSpPr>
            <a:spLocks noGrp="1" noRot="1" noChangeAspect="1" noChangeArrowheads="1" noTextEdit="1"/>
          </p:cNvSpPr>
          <p:nvPr>
            <p:ph type="sldImg"/>
          </p:nvPr>
        </p:nvSpPr>
        <p:spPr>
          <a:ln/>
        </p:spPr>
      </p:sp>
      <p:sp>
        <p:nvSpPr>
          <p:cNvPr id="17412" name="Rectangle 3">
            <a:extLst>
              <a:ext uri="{FF2B5EF4-FFF2-40B4-BE49-F238E27FC236}">
                <a16:creationId xmlns:a16="http://schemas.microsoft.com/office/drawing/2014/main" id="{A62F5BFB-21FF-413E-B9F7-3AA355A75EF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panose="02020603050405020304" pitchFamily="18" charset="0"/>
              </a:rPr>
              <a:t>This figure shows the sampling distribution of r when rho (the population correlation) is 0.60 for a sample size of 12. You can see that the distribution has a negative skew. The upper tail of the distribution is limited by 1 since correlations can never be larger than one. However, the lower tail extends quite a long way. With such a small sample size, sample correlations below 0 are not rare. </a:t>
            </a:r>
          </a:p>
        </p:txBody>
      </p:sp>
    </p:spTree>
  </p:cSld>
  <p:clrMapOvr>
    <a:masterClrMapping/>
  </p:clrMapOvr>
</p:notes>
</file>

<file path=ppt/notesSlides/notesSlide2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a:extLst>
              <a:ext uri="{FF2B5EF4-FFF2-40B4-BE49-F238E27FC236}">
                <a16:creationId xmlns:a16="http://schemas.microsoft.com/office/drawing/2014/main" id="{6695F8FB-8A84-4BAC-B97C-241B2E8F887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6000">
                <a:solidFill>
                  <a:schemeClr val="tx1"/>
                </a:solidFill>
                <a:latin typeface="Times" panose="02020603050405020304" pitchFamily="18" charset="0"/>
                <a:ea typeface="ＭＳ Ｐゴシック" panose="020B0600070205080204" pitchFamily="34" charset="-128"/>
              </a:defRPr>
            </a:lvl1pPr>
            <a:lvl2pPr marL="37931725" indent="-37474525">
              <a:defRPr sz="6000">
                <a:solidFill>
                  <a:schemeClr val="tx1"/>
                </a:solidFill>
                <a:latin typeface="Times" panose="02020603050405020304" pitchFamily="18" charset="0"/>
                <a:ea typeface="ＭＳ Ｐゴシック" panose="020B0600070205080204" pitchFamily="34" charset="-128"/>
              </a:defRPr>
            </a:lvl2pPr>
            <a:lvl3pPr>
              <a:defRPr sz="6000">
                <a:solidFill>
                  <a:schemeClr val="tx1"/>
                </a:solidFill>
                <a:latin typeface="Times" panose="02020603050405020304" pitchFamily="18" charset="0"/>
                <a:ea typeface="ＭＳ Ｐゴシック" panose="020B0600070205080204" pitchFamily="34" charset="-128"/>
              </a:defRPr>
            </a:lvl3pPr>
            <a:lvl4pPr>
              <a:defRPr sz="6000">
                <a:solidFill>
                  <a:schemeClr val="tx1"/>
                </a:solidFill>
                <a:latin typeface="Times" panose="02020603050405020304" pitchFamily="18" charset="0"/>
                <a:ea typeface="ＭＳ Ｐゴシック" panose="020B0600070205080204" pitchFamily="34" charset="-128"/>
              </a:defRPr>
            </a:lvl4pPr>
            <a:lvl5pPr>
              <a:defRPr sz="60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9pPr>
          </a:lstStyle>
          <a:p>
            <a:fld id="{67ED1AE0-E44E-4CE8-81F6-C5839E79A354}" type="slidenum">
              <a:rPr lang="en-US" altLang="en-US" sz="1200"/>
              <a:pPr/>
              <a:t>219</a:t>
            </a:fld>
            <a:endParaRPr lang="en-US" altLang="en-US" sz="1200"/>
          </a:p>
        </p:txBody>
      </p:sp>
      <p:sp>
        <p:nvSpPr>
          <p:cNvPr id="19459" name="Rectangle 2">
            <a:extLst>
              <a:ext uri="{FF2B5EF4-FFF2-40B4-BE49-F238E27FC236}">
                <a16:creationId xmlns:a16="http://schemas.microsoft.com/office/drawing/2014/main" id="{237269E9-92AC-4A05-9868-9DE72A2E4A4F}"/>
              </a:ext>
            </a:extLst>
          </p:cNvPr>
          <p:cNvSpPr>
            <a:spLocks noGrp="1" noRot="1" noChangeAspect="1" noChangeArrowheads="1" noTextEdit="1"/>
          </p:cNvSpPr>
          <p:nvPr>
            <p:ph type="sldImg"/>
          </p:nvPr>
        </p:nvSpPr>
        <p:spPr>
          <a:ln/>
        </p:spPr>
      </p:sp>
      <p:sp>
        <p:nvSpPr>
          <p:cNvPr id="19460" name="Rectangle 3">
            <a:extLst>
              <a:ext uri="{FF2B5EF4-FFF2-40B4-BE49-F238E27FC236}">
                <a16:creationId xmlns:a16="http://schemas.microsoft.com/office/drawing/2014/main" id="{E86F1F5C-173A-4ADF-BAA9-C5220F08C42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panose="02020603050405020304" pitchFamily="18" charset="0"/>
              </a:rPr>
              <a:t>The larger the population correlation (rho), the larger the skew. This graph shows the sampling distribution for rho = 0.90. </a:t>
            </a:r>
          </a:p>
        </p:txBody>
      </p:sp>
    </p:spTree>
  </p:cSld>
  <p:clrMapOvr>
    <a:masterClrMapping/>
  </p:clrMapOvr>
</p:notes>
</file>

<file path=ppt/notesSlides/notesSlide2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a:extLst>
              <a:ext uri="{FF2B5EF4-FFF2-40B4-BE49-F238E27FC236}">
                <a16:creationId xmlns:a16="http://schemas.microsoft.com/office/drawing/2014/main" id="{30850D49-48BF-4795-B24A-479B11BD4E9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6000">
                <a:solidFill>
                  <a:schemeClr val="tx1"/>
                </a:solidFill>
                <a:latin typeface="Times" panose="02020603050405020304" pitchFamily="18" charset="0"/>
                <a:ea typeface="ＭＳ Ｐゴシック" panose="020B0600070205080204" pitchFamily="34" charset="-128"/>
              </a:defRPr>
            </a:lvl1pPr>
            <a:lvl2pPr marL="37931725" indent="-37474525">
              <a:defRPr sz="6000">
                <a:solidFill>
                  <a:schemeClr val="tx1"/>
                </a:solidFill>
                <a:latin typeface="Times" panose="02020603050405020304" pitchFamily="18" charset="0"/>
                <a:ea typeface="ＭＳ Ｐゴシック" panose="020B0600070205080204" pitchFamily="34" charset="-128"/>
              </a:defRPr>
            </a:lvl2pPr>
            <a:lvl3pPr>
              <a:defRPr sz="6000">
                <a:solidFill>
                  <a:schemeClr val="tx1"/>
                </a:solidFill>
                <a:latin typeface="Times" panose="02020603050405020304" pitchFamily="18" charset="0"/>
                <a:ea typeface="ＭＳ Ｐゴシック" panose="020B0600070205080204" pitchFamily="34" charset="-128"/>
              </a:defRPr>
            </a:lvl3pPr>
            <a:lvl4pPr>
              <a:defRPr sz="6000">
                <a:solidFill>
                  <a:schemeClr val="tx1"/>
                </a:solidFill>
                <a:latin typeface="Times" panose="02020603050405020304" pitchFamily="18" charset="0"/>
                <a:ea typeface="ＭＳ Ｐゴシック" panose="020B0600070205080204" pitchFamily="34" charset="-128"/>
              </a:defRPr>
            </a:lvl4pPr>
            <a:lvl5pPr>
              <a:defRPr sz="60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9pPr>
          </a:lstStyle>
          <a:p>
            <a:fld id="{41BE1EE7-27BC-444F-ABF2-0A10EC2B0F8E}" type="slidenum">
              <a:rPr lang="en-US" altLang="en-US" sz="1200"/>
              <a:pPr/>
              <a:t>220</a:t>
            </a:fld>
            <a:endParaRPr lang="en-US" altLang="en-US" sz="1200"/>
          </a:p>
        </p:txBody>
      </p:sp>
      <p:sp>
        <p:nvSpPr>
          <p:cNvPr id="21507" name="Rectangle 2">
            <a:extLst>
              <a:ext uri="{FF2B5EF4-FFF2-40B4-BE49-F238E27FC236}">
                <a16:creationId xmlns:a16="http://schemas.microsoft.com/office/drawing/2014/main" id="{82F5CCD4-75F8-4545-8E2C-8A2AF4AB6191}"/>
              </a:ext>
            </a:extLst>
          </p:cNvPr>
          <p:cNvSpPr>
            <a:spLocks noGrp="1" noRot="1" noChangeAspect="1" noChangeArrowheads="1" noTextEdit="1"/>
          </p:cNvSpPr>
          <p:nvPr>
            <p:ph type="sldImg"/>
          </p:nvPr>
        </p:nvSpPr>
        <p:spPr>
          <a:ln/>
        </p:spPr>
      </p:sp>
      <p:sp>
        <p:nvSpPr>
          <p:cNvPr id="21508" name="Rectangle 3">
            <a:extLst>
              <a:ext uri="{FF2B5EF4-FFF2-40B4-BE49-F238E27FC236}">
                <a16:creationId xmlns:a16="http://schemas.microsoft.com/office/drawing/2014/main" id="{8C8998C1-E83F-4E6B-8844-8E38AF16371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panose="02020603050405020304" pitchFamily="18" charset="0"/>
              </a:rPr>
              <a:t>When rho is negative, the distribution has  a positive skew. This graph shows the distribution for rho = -.9.</a:t>
            </a:r>
          </a:p>
          <a:p>
            <a:pPr eaLnBrk="1" hangingPunct="1"/>
            <a:endParaRPr lang="en-US" altLang="en-US">
              <a:latin typeface="Times" panose="02020603050405020304" pitchFamily="18" charset="0"/>
            </a:endParaRPr>
          </a:p>
        </p:txBody>
      </p:sp>
    </p:spTree>
  </p:cSld>
  <p:clrMapOvr>
    <a:masterClrMapping/>
  </p:clrMapOvr>
</p:notes>
</file>

<file path=ppt/notesSlides/notesSlide2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a:extLst>
              <a:ext uri="{FF2B5EF4-FFF2-40B4-BE49-F238E27FC236}">
                <a16:creationId xmlns:a16="http://schemas.microsoft.com/office/drawing/2014/main" id="{B188808B-6E5F-48DD-951C-24209F22446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6000">
                <a:solidFill>
                  <a:schemeClr val="tx1"/>
                </a:solidFill>
                <a:latin typeface="Times" panose="02020603050405020304" pitchFamily="18" charset="0"/>
                <a:ea typeface="ＭＳ Ｐゴシック" panose="020B0600070205080204" pitchFamily="34" charset="-128"/>
              </a:defRPr>
            </a:lvl1pPr>
            <a:lvl2pPr marL="37931725" indent="-37474525">
              <a:defRPr sz="6000">
                <a:solidFill>
                  <a:schemeClr val="tx1"/>
                </a:solidFill>
                <a:latin typeface="Times" panose="02020603050405020304" pitchFamily="18" charset="0"/>
                <a:ea typeface="ＭＳ Ｐゴシック" panose="020B0600070205080204" pitchFamily="34" charset="-128"/>
              </a:defRPr>
            </a:lvl2pPr>
            <a:lvl3pPr>
              <a:defRPr sz="6000">
                <a:solidFill>
                  <a:schemeClr val="tx1"/>
                </a:solidFill>
                <a:latin typeface="Times" panose="02020603050405020304" pitchFamily="18" charset="0"/>
                <a:ea typeface="ＭＳ Ｐゴシック" panose="020B0600070205080204" pitchFamily="34" charset="-128"/>
              </a:defRPr>
            </a:lvl3pPr>
            <a:lvl4pPr>
              <a:defRPr sz="6000">
                <a:solidFill>
                  <a:schemeClr val="tx1"/>
                </a:solidFill>
                <a:latin typeface="Times" panose="02020603050405020304" pitchFamily="18" charset="0"/>
                <a:ea typeface="ＭＳ Ｐゴシック" panose="020B0600070205080204" pitchFamily="34" charset="-128"/>
              </a:defRPr>
            </a:lvl4pPr>
            <a:lvl5pPr>
              <a:defRPr sz="60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9pPr>
          </a:lstStyle>
          <a:p>
            <a:fld id="{FA61793E-42B1-4955-BA03-71B74AEEB194}" type="slidenum">
              <a:rPr lang="en-US" altLang="en-US" sz="1200"/>
              <a:pPr/>
              <a:t>221</a:t>
            </a:fld>
            <a:endParaRPr lang="en-US" altLang="en-US" sz="1200"/>
          </a:p>
        </p:txBody>
      </p:sp>
      <p:sp>
        <p:nvSpPr>
          <p:cNvPr id="23555" name="Rectangle 2">
            <a:extLst>
              <a:ext uri="{FF2B5EF4-FFF2-40B4-BE49-F238E27FC236}">
                <a16:creationId xmlns:a16="http://schemas.microsoft.com/office/drawing/2014/main" id="{1514807D-5123-44D3-ABC8-82A69AA325DA}"/>
              </a:ext>
            </a:extLst>
          </p:cNvPr>
          <p:cNvSpPr>
            <a:spLocks noGrp="1" noRot="1" noChangeAspect="1" noChangeArrowheads="1" noTextEdit="1"/>
          </p:cNvSpPr>
          <p:nvPr>
            <p:ph type="sldImg"/>
          </p:nvPr>
        </p:nvSpPr>
        <p:spPr>
          <a:ln/>
        </p:spPr>
      </p:sp>
      <p:sp>
        <p:nvSpPr>
          <p:cNvPr id="23556" name="Rectangle 3">
            <a:extLst>
              <a:ext uri="{FF2B5EF4-FFF2-40B4-BE49-F238E27FC236}">
                <a16:creationId xmlns:a16="http://schemas.microsoft.com/office/drawing/2014/main" id="{ED29F9C8-E767-43A6-A221-D04199CFEC3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Geneva" charset="0"/>
              </a:rPr>
              <a:t>Referring back to the SAT example, for which rho = 0.60, suppose you wanted to know the probability that in a sample of 19 students, the sample value of r would be 0.75 or higher. You might think that all you would need to know to compute this probability is the mean and standard error of the sampling distribution of r. However, since the sampling distribution is not normal, you would still not be able to solve the problem. Fortunately, the statistician Ronald Fisher developed a way to transform r to a variable that is normally distributed with a known standard error. The variable is called z' and the formula for the transformation is shown here. The symbol “ln” stands for natural logarithm. The details of this transformation are not important for present purposes. The critical thing is that this transformation produces a variable that is normally distributed. </a:t>
            </a:r>
          </a:p>
          <a:p>
            <a:pPr eaLnBrk="1" hangingPunct="1"/>
            <a:endParaRPr lang="en-US" altLang="en-US" dirty="0">
              <a:latin typeface="Times" panose="02020603050405020304" pitchFamily="18" charset="0"/>
            </a:endParaRPr>
          </a:p>
          <a:p>
            <a:pPr eaLnBrk="1" hangingPunct="1"/>
            <a:endParaRPr lang="en-US" altLang="en-US" dirty="0">
              <a:latin typeface="Times" panose="02020603050405020304" pitchFamily="18"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a:extLst>
              <a:ext uri="{FF2B5EF4-FFF2-40B4-BE49-F238E27FC236}">
                <a16:creationId xmlns:a16="http://schemas.microsoft.com/office/drawing/2014/main" id="{CE975883-25AF-4796-B92C-51D077B507C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6000">
                <a:solidFill>
                  <a:schemeClr val="tx1"/>
                </a:solidFill>
                <a:latin typeface="Times" panose="02020603050405020304" pitchFamily="18" charset="0"/>
                <a:ea typeface="ＭＳ Ｐゴシック" panose="020B0600070205080204" pitchFamily="34" charset="-128"/>
              </a:defRPr>
            </a:lvl1pPr>
            <a:lvl2pPr marL="37931725" indent="-37474525">
              <a:defRPr sz="6000">
                <a:solidFill>
                  <a:schemeClr val="tx1"/>
                </a:solidFill>
                <a:latin typeface="Times" panose="02020603050405020304" pitchFamily="18" charset="0"/>
                <a:ea typeface="ＭＳ Ｐゴシック" panose="020B0600070205080204" pitchFamily="34" charset="-128"/>
              </a:defRPr>
            </a:lvl2pPr>
            <a:lvl3pPr>
              <a:defRPr sz="6000">
                <a:solidFill>
                  <a:schemeClr val="tx1"/>
                </a:solidFill>
                <a:latin typeface="Times" panose="02020603050405020304" pitchFamily="18" charset="0"/>
                <a:ea typeface="ＭＳ Ｐゴシック" panose="020B0600070205080204" pitchFamily="34" charset="-128"/>
              </a:defRPr>
            </a:lvl3pPr>
            <a:lvl4pPr>
              <a:defRPr sz="6000">
                <a:solidFill>
                  <a:schemeClr val="tx1"/>
                </a:solidFill>
                <a:latin typeface="Times" panose="02020603050405020304" pitchFamily="18" charset="0"/>
                <a:ea typeface="ＭＳ Ｐゴシック" panose="020B0600070205080204" pitchFamily="34" charset="-128"/>
              </a:defRPr>
            </a:lvl4pPr>
            <a:lvl5pPr>
              <a:defRPr sz="6000">
                <a:solidFill>
                  <a:schemeClr val="tx1"/>
                </a:solidFill>
                <a:latin typeface="Times" panose="02020603050405020304" pitchFamily="18" charset="0"/>
                <a:ea typeface="ＭＳ Ｐゴシック" panose="020B0600070205080204" pitchFamily="34" charset="-128"/>
              </a:defRPr>
            </a:lvl5pPr>
            <a:lvl6pPr marL="5029200" indent="-27432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6pPr>
            <a:lvl7pPr marL="5486400" indent="-27432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7pPr>
            <a:lvl8pPr marL="5943600" indent="-27432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8pPr>
            <a:lvl9pPr marL="6400800" indent="-27432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9pPr>
          </a:lstStyle>
          <a:p>
            <a:fld id="{E97F0E73-D8E2-4352-B9A2-C03B29A93107}" type="slidenum">
              <a:rPr lang="en-US" altLang="en-US" sz="1200" smtClean="0">
                <a:latin typeface="Arial" panose="020B0604020202020204" pitchFamily="34" charset="0"/>
              </a:rPr>
              <a:pPr/>
              <a:t>24</a:t>
            </a:fld>
            <a:endParaRPr lang="en-US" altLang="en-US" sz="1200" dirty="0">
              <a:latin typeface="Arial" panose="020B0604020202020204" pitchFamily="34" charset="0"/>
            </a:endParaRPr>
          </a:p>
        </p:txBody>
      </p:sp>
      <p:sp>
        <p:nvSpPr>
          <p:cNvPr id="26627" name="Rectangle 2">
            <a:extLst>
              <a:ext uri="{FF2B5EF4-FFF2-40B4-BE49-F238E27FC236}">
                <a16:creationId xmlns:a16="http://schemas.microsoft.com/office/drawing/2014/main" id="{532A2FE0-2493-4A54-880A-102011F11D7D}"/>
              </a:ext>
            </a:extLst>
          </p:cNvPr>
          <p:cNvSpPr>
            <a:spLocks noGrp="1" noRot="1" noChangeAspect="1" noChangeArrowheads="1" noTextEdit="1"/>
          </p:cNvSpPr>
          <p:nvPr>
            <p:ph type="sldImg"/>
          </p:nvPr>
        </p:nvSpPr>
        <p:spPr>
          <a:ln/>
        </p:spPr>
      </p:sp>
      <p:sp>
        <p:nvSpPr>
          <p:cNvPr id="26628" name="Rectangle 3">
            <a:extLst>
              <a:ext uri="{FF2B5EF4-FFF2-40B4-BE49-F238E27FC236}">
                <a16:creationId xmlns:a16="http://schemas.microsoft.com/office/drawing/2014/main" id="{A6290CDB-3B2A-4B59-87C5-38D7EE53FAF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Arial" panose="020B0604020202020204" pitchFamily="34" charset="0"/>
                <a:ea typeface="ＭＳ Ｐゴシック" panose="020B0600070205080204" pitchFamily="34" charset="-128"/>
              </a:rPr>
              <a:t>We can learn much more by displaying the bivariate data in a graphical form that maintains the pairing.  The figure shows a scatter plot of the paired ages.  The x-axis represents the age of the husband and the y-axis the age of the wife. Each blue dot represents one married couple. The graph shows clearly </a:t>
            </a:r>
            <a:r>
              <a:rPr lang="en-US" altLang="en-US" sz="1400" dirty="0">
                <a:latin typeface="Arial" panose="020B0604020202020204" pitchFamily="34" charset="0"/>
                <a:ea typeface="ＭＳ Ｐゴシック" panose="020B0600070205080204" pitchFamily="34" charset="-128"/>
              </a:rPr>
              <a:t>that there is a strong relationship between the husband’s age and the wife’s age:  the older the husband, the older the wife</a:t>
            </a:r>
          </a:p>
          <a:p>
            <a:pPr eaLnBrk="1" hangingPunct="1"/>
            <a:endParaRPr lang="en-US" altLang="en-US" dirty="0">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2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a:extLst>
              <a:ext uri="{FF2B5EF4-FFF2-40B4-BE49-F238E27FC236}">
                <a16:creationId xmlns:a16="http://schemas.microsoft.com/office/drawing/2014/main" id="{C558A317-D4CC-423A-BE6C-FF84043A29D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6000">
                <a:solidFill>
                  <a:schemeClr val="tx1"/>
                </a:solidFill>
                <a:latin typeface="Times" panose="02020603050405020304" pitchFamily="18" charset="0"/>
                <a:ea typeface="ＭＳ Ｐゴシック" panose="020B0600070205080204" pitchFamily="34" charset="-128"/>
              </a:defRPr>
            </a:lvl1pPr>
            <a:lvl2pPr marL="37931725" indent="-37474525">
              <a:defRPr sz="6000">
                <a:solidFill>
                  <a:schemeClr val="tx1"/>
                </a:solidFill>
                <a:latin typeface="Times" panose="02020603050405020304" pitchFamily="18" charset="0"/>
                <a:ea typeface="ＭＳ Ｐゴシック" panose="020B0600070205080204" pitchFamily="34" charset="-128"/>
              </a:defRPr>
            </a:lvl2pPr>
            <a:lvl3pPr>
              <a:defRPr sz="6000">
                <a:solidFill>
                  <a:schemeClr val="tx1"/>
                </a:solidFill>
                <a:latin typeface="Times" panose="02020603050405020304" pitchFamily="18" charset="0"/>
                <a:ea typeface="ＭＳ Ｐゴシック" panose="020B0600070205080204" pitchFamily="34" charset="-128"/>
              </a:defRPr>
            </a:lvl3pPr>
            <a:lvl4pPr>
              <a:defRPr sz="6000">
                <a:solidFill>
                  <a:schemeClr val="tx1"/>
                </a:solidFill>
                <a:latin typeface="Times" panose="02020603050405020304" pitchFamily="18" charset="0"/>
                <a:ea typeface="ＭＳ Ｐゴシック" panose="020B0600070205080204" pitchFamily="34" charset="-128"/>
              </a:defRPr>
            </a:lvl4pPr>
            <a:lvl5pPr>
              <a:defRPr sz="60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9pPr>
          </a:lstStyle>
          <a:p>
            <a:fld id="{5DC3EE6D-E324-4712-A068-B302CC4B70AC}" type="slidenum">
              <a:rPr lang="en-US" altLang="en-US" sz="1200"/>
              <a:pPr/>
              <a:t>222</a:t>
            </a:fld>
            <a:endParaRPr lang="en-US" altLang="en-US" sz="1200"/>
          </a:p>
        </p:txBody>
      </p:sp>
      <p:sp>
        <p:nvSpPr>
          <p:cNvPr id="25603" name="Rectangle 2">
            <a:extLst>
              <a:ext uri="{FF2B5EF4-FFF2-40B4-BE49-F238E27FC236}">
                <a16:creationId xmlns:a16="http://schemas.microsoft.com/office/drawing/2014/main" id="{2C617115-DD96-4C39-B60D-01D242BE0DBD}"/>
              </a:ext>
            </a:extLst>
          </p:cNvPr>
          <p:cNvSpPr>
            <a:spLocks noGrp="1" noRot="1" noChangeAspect="1" noChangeArrowheads="1" noTextEdit="1"/>
          </p:cNvSpPr>
          <p:nvPr>
            <p:ph type="sldImg"/>
          </p:nvPr>
        </p:nvSpPr>
        <p:spPr>
          <a:ln/>
        </p:spPr>
      </p:sp>
      <p:sp>
        <p:nvSpPr>
          <p:cNvPr id="25604" name="Rectangle 3">
            <a:extLst>
              <a:ext uri="{FF2B5EF4-FFF2-40B4-BE49-F238E27FC236}">
                <a16:creationId xmlns:a16="http://schemas.microsoft.com/office/drawing/2014/main" id="{0F00DB2B-3CB3-4808-9A2E-2393F4C7713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panose="02020603050405020304" pitchFamily="18" charset="0"/>
              </a:rPr>
              <a:t>In order to do any calculations using the sampling distribution of z’, you need to know its standard deviation. The standard deviation of this distribution (also called the standard error of z’) is equal to 1 over the square root of N – 3, where N is the number of pairs of scores.</a:t>
            </a:r>
          </a:p>
        </p:txBody>
      </p:sp>
    </p:spTree>
  </p:cSld>
  <p:clrMapOvr>
    <a:masterClrMapping/>
  </p:clrMapOvr>
</p:notes>
</file>

<file path=ppt/notesSlides/notesSlide2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a:extLst>
              <a:ext uri="{FF2B5EF4-FFF2-40B4-BE49-F238E27FC236}">
                <a16:creationId xmlns:a16="http://schemas.microsoft.com/office/drawing/2014/main" id="{7E4AB397-80AD-406B-8604-5E5C393C064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6000">
                <a:solidFill>
                  <a:schemeClr val="tx1"/>
                </a:solidFill>
                <a:latin typeface="Times" panose="02020603050405020304" pitchFamily="18" charset="0"/>
                <a:ea typeface="ＭＳ Ｐゴシック" panose="020B0600070205080204" pitchFamily="34" charset="-128"/>
              </a:defRPr>
            </a:lvl1pPr>
            <a:lvl2pPr marL="37931725" indent="-37474525">
              <a:defRPr sz="6000">
                <a:solidFill>
                  <a:schemeClr val="tx1"/>
                </a:solidFill>
                <a:latin typeface="Times" panose="02020603050405020304" pitchFamily="18" charset="0"/>
                <a:ea typeface="ＭＳ Ｐゴシック" panose="020B0600070205080204" pitchFamily="34" charset="-128"/>
              </a:defRPr>
            </a:lvl2pPr>
            <a:lvl3pPr>
              <a:defRPr sz="6000">
                <a:solidFill>
                  <a:schemeClr val="tx1"/>
                </a:solidFill>
                <a:latin typeface="Times" panose="02020603050405020304" pitchFamily="18" charset="0"/>
                <a:ea typeface="ＭＳ Ｐゴシック" panose="020B0600070205080204" pitchFamily="34" charset="-128"/>
              </a:defRPr>
            </a:lvl3pPr>
            <a:lvl4pPr>
              <a:defRPr sz="6000">
                <a:solidFill>
                  <a:schemeClr val="tx1"/>
                </a:solidFill>
                <a:latin typeface="Times" panose="02020603050405020304" pitchFamily="18" charset="0"/>
                <a:ea typeface="ＭＳ Ｐゴシック" panose="020B0600070205080204" pitchFamily="34" charset="-128"/>
              </a:defRPr>
            </a:lvl4pPr>
            <a:lvl5pPr>
              <a:defRPr sz="60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9pPr>
          </a:lstStyle>
          <a:p>
            <a:fld id="{BB53BC6B-7AB5-4798-9A44-4D3FAF5D3DD4}" type="slidenum">
              <a:rPr lang="en-US" altLang="en-US" sz="1200"/>
              <a:pPr/>
              <a:t>223</a:t>
            </a:fld>
            <a:endParaRPr lang="en-US" altLang="en-US" sz="1200"/>
          </a:p>
        </p:txBody>
      </p:sp>
      <p:sp>
        <p:nvSpPr>
          <p:cNvPr id="27651" name="Rectangle 2">
            <a:extLst>
              <a:ext uri="{FF2B5EF4-FFF2-40B4-BE49-F238E27FC236}">
                <a16:creationId xmlns:a16="http://schemas.microsoft.com/office/drawing/2014/main" id="{ACC4E4EA-DB07-4DE5-BA69-CD01579A0026}"/>
              </a:ext>
            </a:extLst>
          </p:cNvPr>
          <p:cNvSpPr>
            <a:spLocks noGrp="1" noRot="1" noChangeAspect="1" noChangeArrowheads="1" noTextEdit="1"/>
          </p:cNvSpPr>
          <p:nvPr>
            <p:ph type="sldImg"/>
          </p:nvPr>
        </p:nvSpPr>
        <p:spPr>
          <a:ln/>
        </p:spPr>
      </p:sp>
      <p:sp>
        <p:nvSpPr>
          <p:cNvPr id="27652" name="Rectangle 3">
            <a:extLst>
              <a:ext uri="{FF2B5EF4-FFF2-40B4-BE49-F238E27FC236}">
                <a16:creationId xmlns:a16="http://schemas.microsoft.com/office/drawing/2014/main" id="{22CE9BC3-5451-47D2-8FD9-D9B23756451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Geneva" charset="0"/>
              </a:rPr>
              <a:t>Let's return to the question of determining the probability of getting a sample correlation of 0.75 or above in a sample of 12 from a population with a correlation of 0.60. The first step is to convert both 0.60 and 0.75 to z's. This can be done from the formula shown previously, a table, or an online calculator. The values are 0.693 and 0.973 respectively. The standard error of z' for N = 12 is 0.333.</a:t>
            </a:r>
          </a:p>
        </p:txBody>
      </p:sp>
    </p:spTree>
  </p:cSld>
  <p:clrMapOvr>
    <a:masterClrMapping/>
  </p:clrMapOvr>
</p:notes>
</file>

<file path=ppt/notesSlides/notesSlide2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a:extLst>
              <a:ext uri="{FF2B5EF4-FFF2-40B4-BE49-F238E27FC236}">
                <a16:creationId xmlns:a16="http://schemas.microsoft.com/office/drawing/2014/main" id="{078EE116-CD49-4288-98C2-488125B7F77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6000">
                <a:solidFill>
                  <a:schemeClr val="tx1"/>
                </a:solidFill>
                <a:latin typeface="Times" panose="02020603050405020304" pitchFamily="18" charset="0"/>
                <a:ea typeface="ＭＳ Ｐゴシック" panose="020B0600070205080204" pitchFamily="34" charset="-128"/>
              </a:defRPr>
            </a:lvl1pPr>
            <a:lvl2pPr marL="37931725" indent="-37474525">
              <a:defRPr sz="6000">
                <a:solidFill>
                  <a:schemeClr val="tx1"/>
                </a:solidFill>
                <a:latin typeface="Times" panose="02020603050405020304" pitchFamily="18" charset="0"/>
                <a:ea typeface="ＭＳ Ｐゴシック" panose="020B0600070205080204" pitchFamily="34" charset="-128"/>
              </a:defRPr>
            </a:lvl2pPr>
            <a:lvl3pPr>
              <a:defRPr sz="6000">
                <a:solidFill>
                  <a:schemeClr val="tx1"/>
                </a:solidFill>
                <a:latin typeface="Times" panose="02020603050405020304" pitchFamily="18" charset="0"/>
                <a:ea typeface="ＭＳ Ｐゴシック" panose="020B0600070205080204" pitchFamily="34" charset="-128"/>
              </a:defRPr>
            </a:lvl3pPr>
            <a:lvl4pPr>
              <a:defRPr sz="6000">
                <a:solidFill>
                  <a:schemeClr val="tx1"/>
                </a:solidFill>
                <a:latin typeface="Times" panose="02020603050405020304" pitchFamily="18" charset="0"/>
                <a:ea typeface="ＭＳ Ｐゴシック" panose="020B0600070205080204" pitchFamily="34" charset="-128"/>
              </a:defRPr>
            </a:lvl4pPr>
            <a:lvl5pPr>
              <a:defRPr sz="60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9pPr>
          </a:lstStyle>
          <a:p>
            <a:fld id="{851A2A63-C7F3-457A-9BFB-8333271AB625}" type="slidenum">
              <a:rPr lang="en-US" altLang="en-US" sz="1200"/>
              <a:pPr/>
              <a:t>224</a:t>
            </a:fld>
            <a:endParaRPr lang="en-US" altLang="en-US" sz="1200" dirty="0"/>
          </a:p>
        </p:txBody>
      </p:sp>
      <p:sp>
        <p:nvSpPr>
          <p:cNvPr id="29699" name="Rectangle 2">
            <a:extLst>
              <a:ext uri="{FF2B5EF4-FFF2-40B4-BE49-F238E27FC236}">
                <a16:creationId xmlns:a16="http://schemas.microsoft.com/office/drawing/2014/main" id="{EF8A26B9-B60B-4698-9B84-1EA040E8B98D}"/>
              </a:ext>
            </a:extLst>
          </p:cNvPr>
          <p:cNvSpPr>
            <a:spLocks noGrp="1" noRot="1" noChangeAspect="1" noChangeArrowheads="1" noTextEdit="1"/>
          </p:cNvSpPr>
          <p:nvPr>
            <p:ph type="sldImg"/>
          </p:nvPr>
        </p:nvSpPr>
        <p:spPr>
          <a:ln/>
        </p:spPr>
      </p:sp>
      <p:sp>
        <p:nvSpPr>
          <p:cNvPr id="29700" name="Rectangle 3">
            <a:extLst>
              <a:ext uri="{FF2B5EF4-FFF2-40B4-BE49-F238E27FC236}">
                <a16:creationId xmlns:a16="http://schemas.microsoft.com/office/drawing/2014/main" id="{BB383DEF-7705-4DFD-8CAD-7EF32B888A0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Geneva" charset="0"/>
              </a:rPr>
              <a:t>Using the values just calculated, the problem is pretty easy. We have a normal distribution with a mean of 0.693 and a standard deviation of 0.333. We just have to figure out the probability of obtaining a value of 0.973 or higher. The answer can be found directly from the normal calculator. As you can see, it is 0.20.</a:t>
            </a:r>
          </a:p>
          <a:p>
            <a:pPr eaLnBrk="1" hangingPunct="1"/>
            <a:endParaRPr lang="en-US" altLang="en-US" dirty="0">
              <a:latin typeface="Times" panose="02020603050405020304" pitchFamily="18" charset="0"/>
            </a:endParaRPr>
          </a:p>
        </p:txBody>
      </p:sp>
    </p:spTree>
  </p:cSld>
  <p:clrMapOvr>
    <a:masterClrMapping/>
  </p:clrMapOvr>
</p:notes>
</file>

<file path=ppt/notesSlides/notesSlide2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a:extLst>
              <a:ext uri="{FF2B5EF4-FFF2-40B4-BE49-F238E27FC236}">
                <a16:creationId xmlns:a16="http://schemas.microsoft.com/office/drawing/2014/main" id="{03E91765-7541-4DA5-8F58-C9B9D2A9250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6000">
                <a:solidFill>
                  <a:schemeClr val="tx1"/>
                </a:solidFill>
                <a:latin typeface="Times" panose="02020603050405020304" pitchFamily="18" charset="0"/>
                <a:ea typeface="ＭＳ Ｐゴシック" panose="020B0600070205080204" pitchFamily="34" charset="-128"/>
              </a:defRPr>
            </a:lvl1pPr>
            <a:lvl2pPr marL="37931725" indent="-37474525">
              <a:defRPr sz="6000">
                <a:solidFill>
                  <a:schemeClr val="tx1"/>
                </a:solidFill>
                <a:latin typeface="Times" panose="02020603050405020304" pitchFamily="18" charset="0"/>
                <a:ea typeface="ＭＳ Ｐゴシック" panose="020B0600070205080204" pitchFamily="34" charset="-128"/>
              </a:defRPr>
            </a:lvl2pPr>
            <a:lvl3pPr>
              <a:defRPr sz="6000">
                <a:solidFill>
                  <a:schemeClr val="tx1"/>
                </a:solidFill>
                <a:latin typeface="Times" panose="02020603050405020304" pitchFamily="18" charset="0"/>
                <a:ea typeface="ＭＳ Ｐゴシック" panose="020B0600070205080204" pitchFamily="34" charset="-128"/>
              </a:defRPr>
            </a:lvl3pPr>
            <a:lvl4pPr>
              <a:defRPr sz="6000">
                <a:solidFill>
                  <a:schemeClr val="tx1"/>
                </a:solidFill>
                <a:latin typeface="Times" panose="02020603050405020304" pitchFamily="18" charset="0"/>
                <a:ea typeface="ＭＳ Ｐゴシック" panose="020B0600070205080204" pitchFamily="34" charset="-128"/>
              </a:defRPr>
            </a:lvl4pPr>
            <a:lvl5pPr>
              <a:defRPr sz="60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9pPr>
          </a:lstStyle>
          <a:p>
            <a:fld id="{8C18AE0B-354F-4B27-866E-B7A6E81D9FBC}" type="slidenum">
              <a:rPr lang="en-US" altLang="en-US" sz="1200"/>
              <a:pPr/>
              <a:t>225</a:t>
            </a:fld>
            <a:endParaRPr lang="en-US" altLang="en-US" sz="1200" dirty="0"/>
          </a:p>
        </p:txBody>
      </p:sp>
      <p:sp>
        <p:nvSpPr>
          <p:cNvPr id="15363" name="Rectangle 2">
            <a:extLst>
              <a:ext uri="{FF2B5EF4-FFF2-40B4-BE49-F238E27FC236}">
                <a16:creationId xmlns:a16="http://schemas.microsoft.com/office/drawing/2014/main" id="{7ECE93F4-08E0-4D12-9289-174F2F06CB43}"/>
              </a:ext>
            </a:extLst>
          </p:cNvPr>
          <p:cNvSpPr>
            <a:spLocks noGrp="1" noRot="1" noChangeAspect="1" noChangeArrowheads="1" noTextEdit="1"/>
          </p:cNvSpPr>
          <p:nvPr>
            <p:ph type="sldImg"/>
          </p:nvPr>
        </p:nvSpPr>
        <p:spPr>
          <a:ln/>
        </p:spPr>
      </p:sp>
      <p:sp>
        <p:nvSpPr>
          <p:cNvPr id="15364" name="Rectangle 3">
            <a:extLst>
              <a:ext uri="{FF2B5EF4-FFF2-40B4-BE49-F238E27FC236}">
                <a16:creationId xmlns:a16="http://schemas.microsoft.com/office/drawing/2014/main" id="{CC78458B-FC8D-4F9F-9461-70C6FE3B5B3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z="1600" dirty="0">
                <a:solidFill>
                  <a:srgbClr val="000000"/>
                </a:solidFill>
                <a:latin typeface="Geneva" charset="0"/>
                <a:ea typeface="ＭＳ Ｐゴシック" panose="020B0600070205080204" pitchFamily="34" charset="-128"/>
              </a:rPr>
              <a:t>In this section we’re going to discuss the sampling distribution of a proportion. We begin with an example:</a:t>
            </a:r>
          </a:p>
          <a:p>
            <a:pPr>
              <a:spcBef>
                <a:spcPct val="0"/>
              </a:spcBef>
            </a:pPr>
            <a:r>
              <a:rPr lang="en-US" altLang="en-US" dirty="0">
                <a:latin typeface="Geneva" charset="0"/>
                <a:ea typeface="ＭＳ Ｐゴシック" panose="020B0600070205080204" pitchFamily="34" charset="-128"/>
              </a:rPr>
              <a:t>Assume that in an election race between Candidate  A and Candidate B, .60 of the voters prefer Candidate A.</a:t>
            </a:r>
          </a:p>
        </p:txBody>
      </p:sp>
    </p:spTree>
  </p:cSld>
  <p:clrMapOvr>
    <a:masterClrMapping/>
  </p:clrMapOvr>
</p:notes>
</file>

<file path=ppt/notesSlides/notesSlide2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a:extLst>
              <a:ext uri="{FF2B5EF4-FFF2-40B4-BE49-F238E27FC236}">
                <a16:creationId xmlns:a16="http://schemas.microsoft.com/office/drawing/2014/main" id="{F607EB3A-5C57-4F2A-8263-B4A4F3CD83F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6000">
                <a:solidFill>
                  <a:schemeClr val="tx1"/>
                </a:solidFill>
                <a:latin typeface="Times" panose="02020603050405020304" pitchFamily="18" charset="0"/>
                <a:ea typeface="ＭＳ Ｐゴシック" panose="020B0600070205080204" pitchFamily="34" charset="-128"/>
              </a:defRPr>
            </a:lvl1pPr>
            <a:lvl2pPr marL="37931725" indent="-37474525">
              <a:defRPr sz="6000">
                <a:solidFill>
                  <a:schemeClr val="tx1"/>
                </a:solidFill>
                <a:latin typeface="Times" panose="02020603050405020304" pitchFamily="18" charset="0"/>
                <a:ea typeface="ＭＳ Ｐゴシック" panose="020B0600070205080204" pitchFamily="34" charset="-128"/>
              </a:defRPr>
            </a:lvl2pPr>
            <a:lvl3pPr>
              <a:defRPr sz="6000">
                <a:solidFill>
                  <a:schemeClr val="tx1"/>
                </a:solidFill>
                <a:latin typeface="Times" panose="02020603050405020304" pitchFamily="18" charset="0"/>
                <a:ea typeface="ＭＳ Ｐゴシック" panose="020B0600070205080204" pitchFamily="34" charset="-128"/>
              </a:defRPr>
            </a:lvl3pPr>
            <a:lvl4pPr>
              <a:defRPr sz="6000">
                <a:solidFill>
                  <a:schemeClr val="tx1"/>
                </a:solidFill>
                <a:latin typeface="Times" panose="02020603050405020304" pitchFamily="18" charset="0"/>
                <a:ea typeface="ＭＳ Ｐゴシック" panose="020B0600070205080204" pitchFamily="34" charset="-128"/>
              </a:defRPr>
            </a:lvl4pPr>
            <a:lvl5pPr>
              <a:defRPr sz="60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9pPr>
          </a:lstStyle>
          <a:p>
            <a:fld id="{79222F42-E47E-4CA8-9049-1AF7BFF7A1E3}" type="slidenum">
              <a:rPr lang="en-US" altLang="en-US" sz="1200"/>
              <a:pPr/>
              <a:t>226</a:t>
            </a:fld>
            <a:endParaRPr lang="en-US" altLang="en-US" sz="1200" dirty="0"/>
          </a:p>
        </p:txBody>
      </p:sp>
      <p:sp>
        <p:nvSpPr>
          <p:cNvPr id="17411" name="Rectangle 2">
            <a:extLst>
              <a:ext uri="{FF2B5EF4-FFF2-40B4-BE49-F238E27FC236}">
                <a16:creationId xmlns:a16="http://schemas.microsoft.com/office/drawing/2014/main" id="{9F8F1DC9-2BB0-415F-8715-A4C3AE439945}"/>
              </a:ext>
            </a:extLst>
          </p:cNvPr>
          <p:cNvSpPr>
            <a:spLocks noGrp="1" noRot="1" noChangeAspect="1" noChangeArrowheads="1" noTextEdit="1"/>
          </p:cNvSpPr>
          <p:nvPr>
            <p:ph type="sldImg"/>
          </p:nvPr>
        </p:nvSpPr>
        <p:spPr>
          <a:ln/>
        </p:spPr>
      </p:sp>
      <p:sp>
        <p:nvSpPr>
          <p:cNvPr id="17412" name="Rectangle 3">
            <a:extLst>
              <a:ext uri="{FF2B5EF4-FFF2-40B4-BE49-F238E27FC236}">
                <a16:creationId xmlns:a16="http://schemas.microsoft.com/office/drawing/2014/main" id="{42F477F8-0AC0-48CE-AB87-C5971976EC4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Geneva" charset="0"/>
                <a:ea typeface="ＭＳ Ｐゴシック" panose="020B0600070205080204" pitchFamily="34" charset="-128"/>
              </a:rPr>
              <a:t>If a random sample of 10 voters were polled, it is unlikely that exactly  60%  of them, or 6 out 10, would prefer Candidate A. By chance the proportion  in the sample preferring Candidate A could easily be a little  lower or a little higher than .60. The sampling distribution  of  p for a sample size of 10 is the distribution of proportions that would result if you repeatedly  sampled 10 observations and tallied the proportion that  favored Candidate A in each sample of 10.</a:t>
            </a:r>
          </a:p>
        </p:txBody>
      </p:sp>
    </p:spTree>
  </p:cSld>
  <p:clrMapOvr>
    <a:masterClrMapping/>
  </p:clrMapOvr>
</p:notes>
</file>

<file path=ppt/notesSlides/notesSlide2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a:extLst>
              <a:ext uri="{FF2B5EF4-FFF2-40B4-BE49-F238E27FC236}">
                <a16:creationId xmlns:a16="http://schemas.microsoft.com/office/drawing/2014/main" id="{913A4E78-6D8E-491A-97F5-8B6F821B885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6000">
                <a:solidFill>
                  <a:schemeClr val="tx1"/>
                </a:solidFill>
                <a:latin typeface="Times" panose="02020603050405020304" pitchFamily="18" charset="0"/>
                <a:ea typeface="ＭＳ Ｐゴシック" panose="020B0600070205080204" pitchFamily="34" charset="-128"/>
              </a:defRPr>
            </a:lvl1pPr>
            <a:lvl2pPr marL="37931725" indent="-37474525">
              <a:defRPr sz="6000">
                <a:solidFill>
                  <a:schemeClr val="tx1"/>
                </a:solidFill>
                <a:latin typeface="Times" panose="02020603050405020304" pitchFamily="18" charset="0"/>
                <a:ea typeface="ＭＳ Ｐゴシック" panose="020B0600070205080204" pitchFamily="34" charset="-128"/>
              </a:defRPr>
            </a:lvl2pPr>
            <a:lvl3pPr>
              <a:defRPr sz="6000">
                <a:solidFill>
                  <a:schemeClr val="tx1"/>
                </a:solidFill>
                <a:latin typeface="Times" panose="02020603050405020304" pitchFamily="18" charset="0"/>
                <a:ea typeface="ＭＳ Ｐゴシック" panose="020B0600070205080204" pitchFamily="34" charset="-128"/>
              </a:defRPr>
            </a:lvl3pPr>
            <a:lvl4pPr>
              <a:defRPr sz="6000">
                <a:solidFill>
                  <a:schemeClr val="tx1"/>
                </a:solidFill>
                <a:latin typeface="Times" panose="02020603050405020304" pitchFamily="18" charset="0"/>
                <a:ea typeface="ＭＳ Ｐゴシック" panose="020B0600070205080204" pitchFamily="34" charset="-128"/>
              </a:defRPr>
            </a:lvl4pPr>
            <a:lvl5pPr>
              <a:defRPr sz="60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9pPr>
          </a:lstStyle>
          <a:p>
            <a:fld id="{9E48DFF4-69EB-4DD0-9B9A-70D9D100013B}" type="slidenum">
              <a:rPr lang="en-US" altLang="en-US" sz="1200"/>
              <a:pPr/>
              <a:t>227</a:t>
            </a:fld>
            <a:endParaRPr lang="en-US" altLang="en-US" sz="1200" dirty="0"/>
          </a:p>
        </p:txBody>
      </p:sp>
      <p:sp>
        <p:nvSpPr>
          <p:cNvPr id="19459" name="Rectangle 2">
            <a:extLst>
              <a:ext uri="{FF2B5EF4-FFF2-40B4-BE49-F238E27FC236}">
                <a16:creationId xmlns:a16="http://schemas.microsoft.com/office/drawing/2014/main" id="{0AE3EB6B-55E0-4A01-8F95-A18448F35AF6}"/>
              </a:ext>
            </a:extLst>
          </p:cNvPr>
          <p:cNvSpPr>
            <a:spLocks noGrp="1" noRot="1" noChangeAspect="1" noChangeArrowheads="1" noTextEdit="1"/>
          </p:cNvSpPr>
          <p:nvPr>
            <p:ph type="sldImg"/>
          </p:nvPr>
        </p:nvSpPr>
        <p:spPr>
          <a:solidFill>
            <a:srgbClr val="FFFFFF"/>
          </a:solidFill>
          <a:ln/>
        </p:spPr>
      </p:sp>
      <p:sp>
        <p:nvSpPr>
          <p:cNvPr id="19460" name="Rectangle 3">
            <a:extLst>
              <a:ext uri="{FF2B5EF4-FFF2-40B4-BE49-F238E27FC236}">
                <a16:creationId xmlns:a16="http://schemas.microsoft.com/office/drawing/2014/main" id="{D5EDDBFC-E1BC-405D-84A4-108029627447}"/>
              </a:ext>
            </a:extLst>
          </p:cNvPr>
          <p:cNvSpPr>
            <a:spLocks noGrp="1" noChangeArrowheads="1"/>
          </p:cNvSpPr>
          <p:nvPr>
            <p:ph type="body" idx="1"/>
          </p:nvPr>
        </p:nvSpPr>
        <p:spPr>
          <a:solidFill>
            <a:srgbClr val="FFFFFF"/>
          </a:solidFill>
          <a:ln>
            <a:solidFill>
              <a:srgbClr val="000000"/>
            </a:solidFill>
          </a:ln>
        </p:spPr>
        <p:txBody>
          <a:bodyPr/>
          <a:lstStyle/>
          <a:p>
            <a:pPr eaLnBrk="1" hangingPunct="1"/>
            <a:r>
              <a:rPr lang="en-US" altLang="en-US" dirty="0">
                <a:latin typeface="Geneva" charset="0"/>
                <a:ea typeface="ＭＳ Ｐゴシック" panose="020B0600070205080204" pitchFamily="34" charset="-128"/>
              </a:rPr>
              <a:t>The sampling distribution of p is a special  case of the sampling distribution of the mean. This table shows a hypothetical random sample of 10 voters. Those who prefer Candidate  A are given scores of 1 and those who prefer Candidate B are given  scores of 0. </a:t>
            </a:r>
          </a:p>
        </p:txBody>
      </p:sp>
    </p:spTree>
  </p:cSld>
  <p:clrMapOvr>
    <a:masterClrMapping/>
  </p:clrMapOvr>
</p:notes>
</file>

<file path=ppt/notesSlides/notesSlide2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a:extLst>
              <a:ext uri="{FF2B5EF4-FFF2-40B4-BE49-F238E27FC236}">
                <a16:creationId xmlns:a16="http://schemas.microsoft.com/office/drawing/2014/main" id="{A67FF36C-5AA2-45BC-9A15-96788E32F5F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6000">
                <a:solidFill>
                  <a:schemeClr val="tx1"/>
                </a:solidFill>
                <a:latin typeface="Times" panose="02020603050405020304" pitchFamily="18" charset="0"/>
                <a:ea typeface="ＭＳ Ｐゴシック" panose="020B0600070205080204" pitchFamily="34" charset="-128"/>
              </a:defRPr>
            </a:lvl1pPr>
            <a:lvl2pPr marL="37931725" indent="-37474525">
              <a:defRPr sz="6000">
                <a:solidFill>
                  <a:schemeClr val="tx1"/>
                </a:solidFill>
                <a:latin typeface="Times" panose="02020603050405020304" pitchFamily="18" charset="0"/>
                <a:ea typeface="ＭＳ Ｐゴシック" panose="020B0600070205080204" pitchFamily="34" charset="-128"/>
              </a:defRPr>
            </a:lvl2pPr>
            <a:lvl3pPr>
              <a:defRPr sz="6000">
                <a:solidFill>
                  <a:schemeClr val="tx1"/>
                </a:solidFill>
                <a:latin typeface="Times" panose="02020603050405020304" pitchFamily="18" charset="0"/>
                <a:ea typeface="ＭＳ Ｐゴシック" panose="020B0600070205080204" pitchFamily="34" charset="-128"/>
              </a:defRPr>
            </a:lvl3pPr>
            <a:lvl4pPr>
              <a:defRPr sz="6000">
                <a:solidFill>
                  <a:schemeClr val="tx1"/>
                </a:solidFill>
                <a:latin typeface="Times" panose="02020603050405020304" pitchFamily="18" charset="0"/>
                <a:ea typeface="ＭＳ Ｐゴシック" panose="020B0600070205080204" pitchFamily="34" charset="-128"/>
              </a:defRPr>
            </a:lvl4pPr>
            <a:lvl5pPr>
              <a:defRPr sz="60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9pPr>
          </a:lstStyle>
          <a:p>
            <a:fld id="{17668BED-75C9-4257-B296-1747008AE916}" type="slidenum">
              <a:rPr lang="en-US" altLang="en-US" sz="1200"/>
              <a:pPr/>
              <a:t>228</a:t>
            </a:fld>
            <a:endParaRPr lang="en-US" altLang="en-US" sz="1200" dirty="0"/>
          </a:p>
        </p:txBody>
      </p:sp>
      <p:sp>
        <p:nvSpPr>
          <p:cNvPr id="21507" name="Rectangle 2">
            <a:extLst>
              <a:ext uri="{FF2B5EF4-FFF2-40B4-BE49-F238E27FC236}">
                <a16:creationId xmlns:a16="http://schemas.microsoft.com/office/drawing/2014/main" id="{6F128A9E-66E6-4A23-A0D4-FB62D9B918D1}"/>
              </a:ext>
            </a:extLst>
          </p:cNvPr>
          <p:cNvSpPr>
            <a:spLocks noGrp="1" noRot="1" noChangeAspect="1" noChangeArrowheads="1" noTextEdit="1"/>
          </p:cNvSpPr>
          <p:nvPr>
            <p:ph type="sldImg"/>
          </p:nvPr>
        </p:nvSpPr>
        <p:spPr>
          <a:ln/>
        </p:spPr>
      </p:sp>
      <p:sp>
        <p:nvSpPr>
          <p:cNvPr id="21508" name="Rectangle 3">
            <a:extLst>
              <a:ext uri="{FF2B5EF4-FFF2-40B4-BE49-F238E27FC236}">
                <a16:creationId xmlns:a16="http://schemas.microsoft.com/office/drawing/2014/main" id="{A1E966BD-7733-44F6-967D-B69BE419298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Geneva" charset="0"/>
                <a:ea typeface="ＭＳ Ｐゴシック" panose="020B0600070205080204" pitchFamily="34" charset="-128"/>
              </a:rPr>
              <a:t>Note that seven of the voters prefer candidate A  so the sample proportion, p, is 7 divided by 10 or 0.7</a:t>
            </a:r>
          </a:p>
        </p:txBody>
      </p:sp>
    </p:spTree>
  </p:cSld>
  <p:clrMapOvr>
    <a:masterClrMapping/>
  </p:clrMapOvr>
</p:notes>
</file>

<file path=ppt/notesSlides/notesSlide2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a:extLst>
              <a:ext uri="{FF2B5EF4-FFF2-40B4-BE49-F238E27FC236}">
                <a16:creationId xmlns:a16="http://schemas.microsoft.com/office/drawing/2014/main" id="{79C8EFD8-316A-47CA-AC06-3E0ABF71FB0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6000">
                <a:solidFill>
                  <a:schemeClr val="tx1"/>
                </a:solidFill>
                <a:latin typeface="Times" panose="02020603050405020304" pitchFamily="18" charset="0"/>
                <a:ea typeface="ＭＳ Ｐゴシック" panose="020B0600070205080204" pitchFamily="34" charset="-128"/>
              </a:defRPr>
            </a:lvl1pPr>
            <a:lvl2pPr marL="37931725" indent="-37474525">
              <a:defRPr sz="6000">
                <a:solidFill>
                  <a:schemeClr val="tx1"/>
                </a:solidFill>
                <a:latin typeface="Times" panose="02020603050405020304" pitchFamily="18" charset="0"/>
                <a:ea typeface="ＭＳ Ｐゴシック" panose="020B0600070205080204" pitchFamily="34" charset="-128"/>
              </a:defRPr>
            </a:lvl2pPr>
            <a:lvl3pPr>
              <a:defRPr sz="6000">
                <a:solidFill>
                  <a:schemeClr val="tx1"/>
                </a:solidFill>
                <a:latin typeface="Times" panose="02020603050405020304" pitchFamily="18" charset="0"/>
                <a:ea typeface="ＭＳ Ｐゴシック" panose="020B0600070205080204" pitchFamily="34" charset="-128"/>
              </a:defRPr>
            </a:lvl3pPr>
            <a:lvl4pPr>
              <a:defRPr sz="6000">
                <a:solidFill>
                  <a:schemeClr val="tx1"/>
                </a:solidFill>
                <a:latin typeface="Times" panose="02020603050405020304" pitchFamily="18" charset="0"/>
                <a:ea typeface="ＭＳ Ｐゴシック" panose="020B0600070205080204" pitchFamily="34" charset="-128"/>
              </a:defRPr>
            </a:lvl4pPr>
            <a:lvl5pPr>
              <a:defRPr sz="60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9pPr>
          </a:lstStyle>
          <a:p>
            <a:fld id="{5C9E5B04-82D9-4F8E-B6EE-EE20753667D1}" type="slidenum">
              <a:rPr lang="en-US" altLang="en-US" sz="1200"/>
              <a:pPr/>
              <a:t>229</a:t>
            </a:fld>
            <a:endParaRPr lang="en-US" altLang="en-US" sz="1200" dirty="0"/>
          </a:p>
        </p:txBody>
      </p:sp>
      <p:sp>
        <p:nvSpPr>
          <p:cNvPr id="23555" name="Rectangle 2">
            <a:extLst>
              <a:ext uri="{FF2B5EF4-FFF2-40B4-BE49-F238E27FC236}">
                <a16:creationId xmlns:a16="http://schemas.microsoft.com/office/drawing/2014/main" id="{622C4C6C-7339-4C97-9769-5F0F9C3A2968}"/>
              </a:ext>
            </a:extLst>
          </p:cNvPr>
          <p:cNvSpPr>
            <a:spLocks noGrp="1" noRot="1" noChangeAspect="1" noChangeArrowheads="1" noTextEdit="1"/>
          </p:cNvSpPr>
          <p:nvPr>
            <p:ph type="sldImg"/>
          </p:nvPr>
        </p:nvSpPr>
        <p:spPr>
          <a:ln/>
        </p:spPr>
      </p:sp>
      <p:sp>
        <p:nvSpPr>
          <p:cNvPr id="23556" name="Rectangle 3">
            <a:extLst>
              <a:ext uri="{FF2B5EF4-FFF2-40B4-BE49-F238E27FC236}">
                <a16:creationId xmlns:a16="http://schemas.microsoft.com/office/drawing/2014/main" id="{6C43BB52-A8A9-4697-9CCB-09BDBCA2E31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Geneva" charset="0"/>
                <a:ea typeface="ＭＳ Ｐゴシック" panose="020B0600070205080204" pitchFamily="34" charset="-128"/>
              </a:rPr>
              <a:t>The distribution  of p is closely related to the binomial distribution. The binomial distribution is the distribution of the </a:t>
            </a:r>
            <a:r>
              <a:rPr lang="en-US" altLang="en-US" b="1" dirty="0">
                <a:latin typeface="Geneva" charset="0"/>
                <a:ea typeface="ＭＳ Ｐゴシック" panose="020B0600070205080204" pitchFamily="34" charset="-128"/>
              </a:rPr>
              <a:t>number </a:t>
            </a:r>
            <a:r>
              <a:rPr lang="en-US" altLang="en-US" dirty="0">
                <a:latin typeface="Geneva" charset="0"/>
                <a:ea typeface="ＭＳ Ｐゴシック" panose="020B0600070205080204" pitchFamily="34" charset="-128"/>
              </a:rPr>
              <a:t>of successes  (favoring Candidate A, for example) whereas the distribution  of p is the distribution of the </a:t>
            </a:r>
            <a:r>
              <a:rPr lang="en-US" altLang="en-US" b="1" dirty="0">
                <a:latin typeface="Geneva" charset="0"/>
                <a:ea typeface="ＭＳ Ｐゴシック" panose="020B0600070205080204" pitchFamily="34" charset="-128"/>
              </a:rPr>
              <a:t>proportion </a:t>
            </a:r>
            <a:r>
              <a:rPr lang="en-US" altLang="en-US" dirty="0">
                <a:latin typeface="Geneva" charset="0"/>
                <a:ea typeface="ＭＳ Ｐゴシック" panose="020B0600070205080204" pitchFamily="34" charset="-128"/>
              </a:rPr>
              <a:t>of successes. </a:t>
            </a:r>
          </a:p>
        </p:txBody>
      </p:sp>
    </p:spTree>
  </p:cSld>
  <p:clrMapOvr>
    <a:masterClrMapping/>
  </p:clrMapOvr>
</p:notes>
</file>

<file path=ppt/notesSlides/notesSlide2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a:extLst>
              <a:ext uri="{FF2B5EF4-FFF2-40B4-BE49-F238E27FC236}">
                <a16:creationId xmlns:a16="http://schemas.microsoft.com/office/drawing/2014/main" id="{109DD04B-1643-44B9-A55A-5A68F76AD7C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6000">
                <a:solidFill>
                  <a:schemeClr val="tx1"/>
                </a:solidFill>
                <a:latin typeface="Times" panose="02020603050405020304" pitchFamily="18" charset="0"/>
                <a:ea typeface="ＭＳ Ｐゴシック" panose="020B0600070205080204" pitchFamily="34" charset="-128"/>
              </a:defRPr>
            </a:lvl1pPr>
            <a:lvl2pPr marL="37931725" indent="-37474525">
              <a:defRPr sz="6000">
                <a:solidFill>
                  <a:schemeClr val="tx1"/>
                </a:solidFill>
                <a:latin typeface="Times" panose="02020603050405020304" pitchFamily="18" charset="0"/>
                <a:ea typeface="ＭＳ Ｐゴシック" panose="020B0600070205080204" pitchFamily="34" charset="-128"/>
              </a:defRPr>
            </a:lvl2pPr>
            <a:lvl3pPr>
              <a:defRPr sz="6000">
                <a:solidFill>
                  <a:schemeClr val="tx1"/>
                </a:solidFill>
                <a:latin typeface="Times" panose="02020603050405020304" pitchFamily="18" charset="0"/>
                <a:ea typeface="ＭＳ Ｐゴシック" panose="020B0600070205080204" pitchFamily="34" charset="-128"/>
              </a:defRPr>
            </a:lvl3pPr>
            <a:lvl4pPr>
              <a:defRPr sz="6000">
                <a:solidFill>
                  <a:schemeClr val="tx1"/>
                </a:solidFill>
                <a:latin typeface="Times" panose="02020603050405020304" pitchFamily="18" charset="0"/>
                <a:ea typeface="ＭＳ Ｐゴシック" panose="020B0600070205080204" pitchFamily="34" charset="-128"/>
              </a:defRPr>
            </a:lvl4pPr>
            <a:lvl5pPr>
              <a:defRPr sz="60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9pPr>
          </a:lstStyle>
          <a:p>
            <a:fld id="{9F48B7C4-E889-4F2A-BCAC-956AB134DD6C}" type="slidenum">
              <a:rPr lang="en-US" altLang="en-US" sz="1200"/>
              <a:pPr/>
              <a:t>230</a:t>
            </a:fld>
            <a:endParaRPr lang="en-US" altLang="en-US" sz="1200" dirty="0"/>
          </a:p>
        </p:txBody>
      </p:sp>
      <p:sp>
        <p:nvSpPr>
          <p:cNvPr id="25603" name="Rectangle 2">
            <a:extLst>
              <a:ext uri="{FF2B5EF4-FFF2-40B4-BE49-F238E27FC236}">
                <a16:creationId xmlns:a16="http://schemas.microsoft.com/office/drawing/2014/main" id="{558B9236-0447-440D-A3BE-8F2E9340E7B9}"/>
              </a:ext>
            </a:extLst>
          </p:cNvPr>
          <p:cNvSpPr>
            <a:spLocks noGrp="1" noRot="1" noChangeAspect="1" noChangeArrowheads="1" noTextEdit="1"/>
          </p:cNvSpPr>
          <p:nvPr>
            <p:ph type="sldImg"/>
          </p:nvPr>
        </p:nvSpPr>
        <p:spPr>
          <a:ln/>
        </p:spPr>
      </p:sp>
      <p:sp>
        <p:nvSpPr>
          <p:cNvPr id="25604" name="Rectangle 3">
            <a:extLst>
              <a:ext uri="{FF2B5EF4-FFF2-40B4-BE49-F238E27FC236}">
                <a16:creationId xmlns:a16="http://schemas.microsoft.com/office/drawing/2014/main" id="{E6071D56-E5BA-43A5-8950-1891AD7C58F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Geneva" charset="0"/>
                <a:ea typeface="ＭＳ Ｐゴシック" panose="020B0600070205080204" pitchFamily="34" charset="-128"/>
              </a:rPr>
              <a:t>The binomial distribution has a mean of N times pi where N is the number of trials and pi is the probability of success on a given trial. For the sampling distribution of p, we divide by N to adjust for the fact that we  are now dealing with means instead of totals. The mean is pi.</a:t>
            </a:r>
          </a:p>
        </p:txBody>
      </p:sp>
    </p:spTree>
  </p:cSld>
  <p:clrMapOvr>
    <a:masterClrMapping/>
  </p:clrMapOvr>
</p:notes>
</file>

<file path=ppt/notesSlides/notesSlide2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a:extLst>
              <a:ext uri="{FF2B5EF4-FFF2-40B4-BE49-F238E27FC236}">
                <a16:creationId xmlns:a16="http://schemas.microsoft.com/office/drawing/2014/main" id="{02A4C3E4-CBA6-4BD3-909C-5564FFCCD80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6000">
                <a:solidFill>
                  <a:schemeClr val="tx1"/>
                </a:solidFill>
                <a:latin typeface="Times" panose="02020603050405020304" pitchFamily="18" charset="0"/>
                <a:ea typeface="ＭＳ Ｐゴシック" panose="020B0600070205080204" pitchFamily="34" charset="-128"/>
              </a:defRPr>
            </a:lvl1pPr>
            <a:lvl2pPr marL="37931725" indent="-37474525">
              <a:defRPr sz="6000">
                <a:solidFill>
                  <a:schemeClr val="tx1"/>
                </a:solidFill>
                <a:latin typeface="Times" panose="02020603050405020304" pitchFamily="18" charset="0"/>
                <a:ea typeface="ＭＳ Ｐゴシック" panose="020B0600070205080204" pitchFamily="34" charset="-128"/>
              </a:defRPr>
            </a:lvl2pPr>
            <a:lvl3pPr>
              <a:defRPr sz="6000">
                <a:solidFill>
                  <a:schemeClr val="tx1"/>
                </a:solidFill>
                <a:latin typeface="Times" panose="02020603050405020304" pitchFamily="18" charset="0"/>
                <a:ea typeface="ＭＳ Ｐゴシック" panose="020B0600070205080204" pitchFamily="34" charset="-128"/>
              </a:defRPr>
            </a:lvl3pPr>
            <a:lvl4pPr>
              <a:defRPr sz="6000">
                <a:solidFill>
                  <a:schemeClr val="tx1"/>
                </a:solidFill>
                <a:latin typeface="Times" panose="02020603050405020304" pitchFamily="18" charset="0"/>
                <a:ea typeface="ＭＳ Ｐゴシック" panose="020B0600070205080204" pitchFamily="34" charset="-128"/>
              </a:defRPr>
            </a:lvl4pPr>
            <a:lvl5pPr>
              <a:defRPr sz="60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9pPr>
          </a:lstStyle>
          <a:p>
            <a:fld id="{F520CF83-F3AC-4645-9A0B-D6DBCDFE167C}" type="slidenum">
              <a:rPr lang="en-US" altLang="en-US" sz="1200"/>
              <a:pPr/>
              <a:t>231</a:t>
            </a:fld>
            <a:endParaRPr lang="en-US" altLang="en-US" sz="1200" dirty="0"/>
          </a:p>
        </p:txBody>
      </p:sp>
      <p:sp>
        <p:nvSpPr>
          <p:cNvPr id="27651" name="Rectangle 2">
            <a:extLst>
              <a:ext uri="{FF2B5EF4-FFF2-40B4-BE49-F238E27FC236}">
                <a16:creationId xmlns:a16="http://schemas.microsoft.com/office/drawing/2014/main" id="{EA3C19D2-7424-4784-AC3C-76252371FE18}"/>
              </a:ext>
            </a:extLst>
          </p:cNvPr>
          <p:cNvSpPr>
            <a:spLocks noGrp="1" noRot="1" noChangeAspect="1" noChangeArrowheads="1" noTextEdit="1"/>
          </p:cNvSpPr>
          <p:nvPr>
            <p:ph type="sldImg"/>
          </p:nvPr>
        </p:nvSpPr>
        <p:spPr>
          <a:ln/>
        </p:spPr>
      </p:sp>
      <p:sp>
        <p:nvSpPr>
          <p:cNvPr id="27652" name="Rectangle 3">
            <a:extLst>
              <a:ext uri="{FF2B5EF4-FFF2-40B4-BE49-F238E27FC236}">
                <a16:creationId xmlns:a16="http://schemas.microsoft.com/office/drawing/2014/main" id="{AFC1E8AE-559C-49F6-8276-CBB8357F99A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Geneva" charset="0"/>
                <a:ea typeface="ＭＳ Ｐゴシック" panose="020B0600070205080204" pitchFamily="34" charset="-128"/>
              </a:rPr>
              <a:t>The standard deviation of the sampling distribution of p is the standard deviation of the binomial distribution divided by N.</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a:extLst>
              <a:ext uri="{FF2B5EF4-FFF2-40B4-BE49-F238E27FC236}">
                <a16:creationId xmlns:a16="http://schemas.microsoft.com/office/drawing/2014/main" id="{12E2875E-D449-43BF-A7B5-A5835C77BB5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6000">
                <a:solidFill>
                  <a:schemeClr val="tx1"/>
                </a:solidFill>
                <a:latin typeface="Times" panose="02020603050405020304" pitchFamily="18" charset="0"/>
                <a:ea typeface="ＭＳ Ｐゴシック" panose="020B0600070205080204" pitchFamily="34" charset="-128"/>
              </a:defRPr>
            </a:lvl1pPr>
            <a:lvl2pPr marL="37931725" indent="-37474525">
              <a:defRPr sz="6000">
                <a:solidFill>
                  <a:schemeClr val="tx1"/>
                </a:solidFill>
                <a:latin typeface="Times" panose="02020603050405020304" pitchFamily="18" charset="0"/>
                <a:ea typeface="ＭＳ Ｐゴシック" panose="020B0600070205080204" pitchFamily="34" charset="-128"/>
              </a:defRPr>
            </a:lvl2pPr>
            <a:lvl3pPr>
              <a:defRPr sz="6000">
                <a:solidFill>
                  <a:schemeClr val="tx1"/>
                </a:solidFill>
                <a:latin typeface="Times" panose="02020603050405020304" pitchFamily="18" charset="0"/>
                <a:ea typeface="ＭＳ Ｐゴシック" panose="020B0600070205080204" pitchFamily="34" charset="-128"/>
              </a:defRPr>
            </a:lvl3pPr>
            <a:lvl4pPr>
              <a:defRPr sz="6000">
                <a:solidFill>
                  <a:schemeClr val="tx1"/>
                </a:solidFill>
                <a:latin typeface="Times" panose="02020603050405020304" pitchFamily="18" charset="0"/>
                <a:ea typeface="ＭＳ Ｐゴシック" panose="020B0600070205080204" pitchFamily="34" charset="-128"/>
              </a:defRPr>
            </a:lvl4pPr>
            <a:lvl5pPr>
              <a:defRPr sz="6000">
                <a:solidFill>
                  <a:schemeClr val="tx1"/>
                </a:solidFill>
                <a:latin typeface="Times" panose="02020603050405020304" pitchFamily="18" charset="0"/>
                <a:ea typeface="ＭＳ Ｐゴシック" panose="020B0600070205080204" pitchFamily="34" charset="-128"/>
              </a:defRPr>
            </a:lvl5pPr>
            <a:lvl6pPr marL="5029200" indent="-27432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6pPr>
            <a:lvl7pPr marL="5486400" indent="-27432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7pPr>
            <a:lvl8pPr marL="5943600" indent="-27432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8pPr>
            <a:lvl9pPr marL="6400800" indent="-27432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9pPr>
          </a:lstStyle>
          <a:p>
            <a:fld id="{1D50122C-6DEC-421E-8AFA-4124EA7ED648}" type="slidenum">
              <a:rPr lang="en-US" altLang="en-US" sz="1200" smtClean="0">
                <a:latin typeface="Arial" panose="020B0604020202020204" pitchFamily="34" charset="0"/>
              </a:rPr>
              <a:pPr/>
              <a:t>25</a:t>
            </a:fld>
            <a:endParaRPr lang="en-US" altLang="en-US" sz="1200" dirty="0">
              <a:latin typeface="Arial" panose="020B0604020202020204" pitchFamily="34" charset="0"/>
            </a:endParaRPr>
          </a:p>
        </p:txBody>
      </p:sp>
      <p:sp>
        <p:nvSpPr>
          <p:cNvPr id="28675" name="Rectangle 2">
            <a:extLst>
              <a:ext uri="{FF2B5EF4-FFF2-40B4-BE49-F238E27FC236}">
                <a16:creationId xmlns:a16="http://schemas.microsoft.com/office/drawing/2014/main" id="{D1573279-B7A7-4E22-87C6-EEEBA824AF0F}"/>
              </a:ext>
            </a:extLst>
          </p:cNvPr>
          <p:cNvSpPr>
            <a:spLocks noGrp="1" noRot="1" noChangeAspect="1" noChangeArrowheads="1" noTextEdit="1"/>
          </p:cNvSpPr>
          <p:nvPr>
            <p:ph type="sldImg"/>
          </p:nvPr>
        </p:nvSpPr>
        <p:spPr>
          <a:ln/>
        </p:spPr>
      </p:sp>
      <p:sp>
        <p:nvSpPr>
          <p:cNvPr id="28676" name="Rectangle 3">
            <a:extLst>
              <a:ext uri="{FF2B5EF4-FFF2-40B4-BE49-F238E27FC236}">
                <a16:creationId xmlns:a16="http://schemas.microsoft.com/office/drawing/2014/main" id="{EAB0B023-42EE-405C-9A59-FC085DD28D4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Arial" panose="020B0604020202020204" pitchFamily="34" charset="0"/>
                <a:ea typeface="ＭＳ Ｐゴシック" panose="020B0600070205080204" pitchFamily="34" charset="-128"/>
              </a:rPr>
              <a:t>When one variable (Y) increases with the second variable (X), there is a positive association between X and Y.  Conversely, when Y decreases as X increases, there is a negative association.</a:t>
            </a:r>
          </a:p>
        </p:txBody>
      </p:sp>
    </p:spTree>
  </p:cSld>
  <p:clrMapOvr>
    <a:masterClrMapping/>
  </p:clrMapOvr>
</p:notes>
</file>

<file path=ppt/notesSlides/notesSlide2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a:extLst>
              <a:ext uri="{FF2B5EF4-FFF2-40B4-BE49-F238E27FC236}">
                <a16:creationId xmlns:a16="http://schemas.microsoft.com/office/drawing/2014/main" id="{9CF85356-4EA5-4CD4-B87B-61CA9E3D395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6000">
                <a:solidFill>
                  <a:schemeClr val="tx1"/>
                </a:solidFill>
                <a:latin typeface="Times" panose="02020603050405020304" pitchFamily="18" charset="0"/>
                <a:ea typeface="ＭＳ Ｐゴシック" panose="020B0600070205080204" pitchFamily="34" charset="-128"/>
              </a:defRPr>
            </a:lvl1pPr>
            <a:lvl2pPr marL="37931725" indent="-37474525">
              <a:defRPr sz="6000">
                <a:solidFill>
                  <a:schemeClr val="tx1"/>
                </a:solidFill>
                <a:latin typeface="Times" panose="02020603050405020304" pitchFamily="18" charset="0"/>
                <a:ea typeface="ＭＳ Ｐゴシック" panose="020B0600070205080204" pitchFamily="34" charset="-128"/>
              </a:defRPr>
            </a:lvl2pPr>
            <a:lvl3pPr>
              <a:defRPr sz="6000">
                <a:solidFill>
                  <a:schemeClr val="tx1"/>
                </a:solidFill>
                <a:latin typeface="Times" panose="02020603050405020304" pitchFamily="18" charset="0"/>
                <a:ea typeface="ＭＳ Ｐゴシック" panose="020B0600070205080204" pitchFamily="34" charset="-128"/>
              </a:defRPr>
            </a:lvl3pPr>
            <a:lvl4pPr>
              <a:defRPr sz="6000">
                <a:solidFill>
                  <a:schemeClr val="tx1"/>
                </a:solidFill>
                <a:latin typeface="Times" panose="02020603050405020304" pitchFamily="18" charset="0"/>
                <a:ea typeface="ＭＳ Ｐゴシック" panose="020B0600070205080204" pitchFamily="34" charset="-128"/>
              </a:defRPr>
            </a:lvl4pPr>
            <a:lvl5pPr>
              <a:defRPr sz="60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9pPr>
          </a:lstStyle>
          <a:p>
            <a:fld id="{B60B3123-1C7F-49AB-A41D-CAF92E5DD14D}" type="slidenum">
              <a:rPr lang="en-US" altLang="en-US" sz="1200"/>
              <a:pPr/>
              <a:t>232</a:t>
            </a:fld>
            <a:endParaRPr lang="en-US" altLang="en-US" sz="1200" dirty="0"/>
          </a:p>
        </p:txBody>
      </p:sp>
      <p:sp>
        <p:nvSpPr>
          <p:cNvPr id="29699" name="Rectangle 2">
            <a:extLst>
              <a:ext uri="{FF2B5EF4-FFF2-40B4-BE49-F238E27FC236}">
                <a16:creationId xmlns:a16="http://schemas.microsoft.com/office/drawing/2014/main" id="{B0E2DC79-20C4-448B-B5F8-D40A55AE2773}"/>
              </a:ext>
            </a:extLst>
          </p:cNvPr>
          <p:cNvSpPr>
            <a:spLocks noGrp="1" noRot="1" noChangeAspect="1" noChangeArrowheads="1" noTextEdit="1"/>
          </p:cNvSpPr>
          <p:nvPr>
            <p:ph type="sldImg"/>
          </p:nvPr>
        </p:nvSpPr>
        <p:spPr>
          <a:ln/>
        </p:spPr>
      </p:sp>
      <p:sp>
        <p:nvSpPr>
          <p:cNvPr id="29700" name="Rectangle 3">
            <a:extLst>
              <a:ext uri="{FF2B5EF4-FFF2-40B4-BE49-F238E27FC236}">
                <a16:creationId xmlns:a16="http://schemas.microsoft.com/office/drawing/2014/main" id="{C7A5A9D6-B9A5-4022-B653-BA85357EB73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Geneva" charset="0"/>
                <a:ea typeface="ＭＳ Ｐゴシック" panose="020B0600070205080204" pitchFamily="34" charset="-128"/>
              </a:rPr>
              <a:t>Returning to the voter example, π = 0.60 and therefore, the mean of the sampling distribution of  p is 0.60. The standard deviation is computed as shown. Note that the sample size (N) is 10.</a:t>
            </a:r>
          </a:p>
        </p:txBody>
      </p:sp>
    </p:spTree>
  </p:cSld>
  <p:clrMapOvr>
    <a:masterClrMapping/>
  </p:clrMapOvr>
</p:notes>
</file>

<file path=ppt/notesSlides/notesSlide2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a:extLst>
              <a:ext uri="{FF2B5EF4-FFF2-40B4-BE49-F238E27FC236}">
                <a16:creationId xmlns:a16="http://schemas.microsoft.com/office/drawing/2014/main" id="{86791D50-4263-4B62-8DE5-73DF18B4A5D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6000">
                <a:solidFill>
                  <a:schemeClr val="tx1"/>
                </a:solidFill>
                <a:latin typeface="Times" panose="02020603050405020304" pitchFamily="18" charset="0"/>
                <a:ea typeface="ＭＳ Ｐゴシック" panose="020B0600070205080204" pitchFamily="34" charset="-128"/>
              </a:defRPr>
            </a:lvl1pPr>
            <a:lvl2pPr marL="37931725" indent="-37474525">
              <a:defRPr sz="6000">
                <a:solidFill>
                  <a:schemeClr val="tx1"/>
                </a:solidFill>
                <a:latin typeface="Times" panose="02020603050405020304" pitchFamily="18" charset="0"/>
                <a:ea typeface="ＭＳ Ｐゴシック" panose="020B0600070205080204" pitchFamily="34" charset="-128"/>
              </a:defRPr>
            </a:lvl2pPr>
            <a:lvl3pPr>
              <a:defRPr sz="6000">
                <a:solidFill>
                  <a:schemeClr val="tx1"/>
                </a:solidFill>
                <a:latin typeface="Times" panose="02020603050405020304" pitchFamily="18" charset="0"/>
                <a:ea typeface="ＭＳ Ｐゴシック" panose="020B0600070205080204" pitchFamily="34" charset="-128"/>
              </a:defRPr>
            </a:lvl3pPr>
            <a:lvl4pPr>
              <a:defRPr sz="6000">
                <a:solidFill>
                  <a:schemeClr val="tx1"/>
                </a:solidFill>
                <a:latin typeface="Times" panose="02020603050405020304" pitchFamily="18" charset="0"/>
                <a:ea typeface="ＭＳ Ｐゴシック" panose="020B0600070205080204" pitchFamily="34" charset="-128"/>
              </a:defRPr>
            </a:lvl4pPr>
            <a:lvl5pPr>
              <a:defRPr sz="60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9pPr>
          </a:lstStyle>
          <a:p>
            <a:fld id="{82D76547-CC16-4854-AF30-CDD81CE87C5E}" type="slidenum">
              <a:rPr lang="en-US" altLang="en-US" sz="1200"/>
              <a:pPr/>
              <a:t>233</a:t>
            </a:fld>
            <a:endParaRPr lang="en-US" altLang="en-US" sz="1200" dirty="0"/>
          </a:p>
        </p:txBody>
      </p:sp>
      <p:sp>
        <p:nvSpPr>
          <p:cNvPr id="31747" name="Rectangle 2">
            <a:extLst>
              <a:ext uri="{FF2B5EF4-FFF2-40B4-BE49-F238E27FC236}">
                <a16:creationId xmlns:a16="http://schemas.microsoft.com/office/drawing/2014/main" id="{EAF19987-8D01-4835-9CB5-229A93A3A1D4}"/>
              </a:ext>
            </a:extLst>
          </p:cNvPr>
          <p:cNvSpPr>
            <a:spLocks noGrp="1" noRot="1" noChangeAspect="1" noChangeArrowheads="1" noTextEdit="1"/>
          </p:cNvSpPr>
          <p:nvPr>
            <p:ph type="sldImg"/>
          </p:nvPr>
        </p:nvSpPr>
        <p:spPr>
          <a:ln/>
        </p:spPr>
      </p:sp>
      <p:sp>
        <p:nvSpPr>
          <p:cNvPr id="31748" name="Rectangle 3">
            <a:extLst>
              <a:ext uri="{FF2B5EF4-FFF2-40B4-BE49-F238E27FC236}">
                <a16:creationId xmlns:a16="http://schemas.microsoft.com/office/drawing/2014/main" id="{92B3A9FB-A763-4BAF-8357-54E3E7BB603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Geneva" charset="0"/>
                <a:ea typeface="ＭＳ Ｐゴシック" panose="020B0600070205080204" pitchFamily="34" charset="-128"/>
              </a:rPr>
              <a:t>The sampling distribution of p is approximately  normally distributed if N is fairly large and π is not close  to 0 or 1. A conservative rule of thumb is that the approximation is  good if both N π and N(1 - π) are both greater than 10.  The sampling distribution for the voter example is shown here. Note that even though N(1 - π) is only 4, the approximation  is still quite good. Unlike the normal distribution, the sampling distribution of p is a discrete rather than a continuous distribution. For our example, with an N  of 10, it is possible to have a p of 0.50 and a p of 0.60 but  not a p of 0.55. </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a:extLst>
              <a:ext uri="{FF2B5EF4-FFF2-40B4-BE49-F238E27FC236}">
                <a16:creationId xmlns:a16="http://schemas.microsoft.com/office/drawing/2014/main" id="{7B42DF0A-1755-4261-BA62-B78D679D96A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6000">
                <a:solidFill>
                  <a:schemeClr val="tx1"/>
                </a:solidFill>
                <a:latin typeface="Times" panose="02020603050405020304" pitchFamily="18" charset="0"/>
                <a:ea typeface="ＭＳ Ｐゴシック" panose="020B0600070205080204" pitchFamily="34" charset="-128"/>
              </a:defRPr>
            </a:lvl1pPr>
            <a:lvl2pPr marL="37931725" indent="-37474525">
              <a:defRPr sz="6000">
                <a:solidFill>
                  <a:schemeClr val="tx1"/>
                </a:solidFill>
                <a:latin typeface="Times" panose="02020603050405020304" pitchFamily="18" charset="0"/>
                <a:ea typeface="ＭＳ Ｐゴシック" panose="020B0600070205080204" pitchFamily="34" charset="-128"/>
              </a:defRPr>
            </a:lvl2pPr>
            <a:lvl3pPr>
              <a:defRPr sz="6000">
                <a:solidFill>
                  <a:schemeClr val="tx1"/>
                </a:solidFill>
                <a:latin typeface="Times" panose="02020603050405020304" pitchFamily="18" charset="0"/>
                <a:ea typeface="ＭＳ Ｐゴシック" panose="020B0600070205080204" pitchFamily="34" charset="-128"/>
              </a:defRPr>
            </a:lvl3pPr>
            <a:lvl4pPr>
              <a:defRPr sz="6000">
                <a:solidFill>
                  <a:schemeClr val="tx1"/>
                </a:solidFill>
                <a:latin typeface="Times" panose="02020603050405020304" pitchFamily="18" charset="0"/>
                <a:ea typeface="ＭＳ Ｐゴシック" panose="020B0600070205080204" pitchFamily="34" charset="-128"/>
              </a:defRPr>
            </a:lvl4pPr>
            <a:lvl5pPr>
              <a:defRPr sz="6000">
                <a:solidFill>
                  <a:schemeClr val="tx1"/>
                </a:solidFill>
                <a:latin typeface="Times" panose="02020603050405020304" pitchFamily="18" charset="0"/>
                <a:ea typeface="ＭＳ Ｐゴシック" panose="020B0600070205080204" pitchFamily="34" charset="-128"/>
              </a:defRPr>
            </a:lvl5pPr>
            <a:lvl6pPr marL="5029200" indent="-27432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6pPr>
            <a:lvl7pPr marL="5486400" indent="-27432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7pPr>
            <a:lvl8pPr marL="5943600" indent="-27432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8pPr>
            <a:lvl9pPr marL="6400800" indent="-27432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9pPr>
          </a:lstStyle>
          <a:p>
            <a:fld id="{A6B29C7E-D602-4EB7-A791-E7D5CB40E5C8}" type="slidenum">
              <a:rPr lang="en-US" altLang="en-US" sz="1200" smtClean="0">
                <a:latin typeface="Arial" panose="020B0604020202020204" pitchFamily="34" charset="0"/>
              </a:rPr>
              <a:pPr/>
              <a:t>26</a:t>
            </a:fld>
            <a:endParaRPr lang="en-US" altLang="en-US" sz="1200" dirty="0">
              <a:latin typeface="Arial" panose="020B0604020202020204" pitchFamily="34" charset="0"/>
            </a:endParaRPr>
          </a:p>
        </p:txBody>
      </p:sp>
      <p:sp>
        <p:nvSpPr>
          <p:cNvPr id="30723" name="Rectangle 2">
            <a:extLst>
              <a:ext uri="{FF2B5EF4-FFF2-40B4-BE49-F238E27FC236}">
                <a16:creationId xmlns:a16="http://schemas.microsoft.com/office/drawing/2014/main" id="{E12B9E27-447A-41D9-A2C2-1998BAD3C994}"/>
              </a:ext>
            </a:extLst>
          </p:cNvPr>
          <p:cNvSpPr>
            <a:spLocks noGrp="1" noRot="1" noChangeAspect="1" noChangeArrowheads="1" noTextEdit="1"/>
          </p:cNvSpPr>
          <p:nvPr>
            <p:ph type="sldImg"/>
          </p:nvPr>
        </p:nvSpPr>
        <p:spPr>
          <a:ln/>
        </p:spPr>
      </p:sp>
      <p:sp>
        <p:nvSpPr>
          <p:cNvPr id="30724" name="Rectangle 3">
            <a:extLst>
              <a:ext uri="{FF2B5EF4-FFF2-40B4-BE49-F238E27FC236}">
                <a16:creationId xmlns:a16="http://schemas.microsoft.com/office/drawing/2014/main" id="{75DFD7B5-8064-4774-B026-3474BA3368F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Arial" panose="020B0604020202020204" pitchFamily="34" charset="0"/>
                <a:ea typeface="ＭＳ Ｐゴシック" panose="020B0600070205080204" pitchFamily="34" charset="-128"/>
              </a:rPr>
              <a:t>A second characteristic of these data is that the points cluster along a straight line.  When this occurs, the relationship is called a linear relationship.</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a:extLst>
              <a:ext uri="{FF2B5EF4-FFF2-40B4-BE49-F238E27FC236}">
                <a16:creationId xmlns:a16="http://schemas.microsoft.com/office/drawing/2014/main" id="{D7CFC1BF-C35B-4D0B-A980-5C8FC6F7C3A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6000">
                <a:solidFill>
                  <a:schemeClr val="tx1"/>
                </a:solidFill>
                <a:latin typeface="Times" panose="02020603050405020304" pitchFamily="18" charset="0"/>
                <a:ea typeface="ＭＳ Ｐゴシック" panose="020B0600070205080204" pitchFamily="34" charset="-128"/>
              </a:defRPr>
            </a:lvl1pPr>
            <a:lvl2pPr marL="37931725" indent="-37474525">
              <a:defRPr sz="6000">
                <a:solidFill>
                  <a:schemeClr val="tx1"/>
                </a:solidFill>
                <a:latin typeface="Times" panose="02020603050405020304" pitchFamily="18" charset="0"/>
                <a:ea typeface="ＭＳ Ｐゴシック" panose="020B0600070205080204" pitchFamily="34" charset="-128"/>
              </a:defRPr>
            </a:lvl2pPr>
            <a:lvl3pPr>
              <a:defRPr sz="6000">
                <a:solidFill>
                  <a:schemeClr val="tx1"/>
                </a:solidFill>
                <a:latin typeface="Times" panose="02020603050405020304" pitchFamily="18" charset="0"/>
                <a:ea typeface="ＭＳ Ｐゴシック" panose="020B0600070205080204" pitchFamily="34" charset="-128"/>
              </a:defRPr>
            </a:lvl3pPr>
            <a:lvl4pPr>
              <a:defRPr sz="6000">
                <a:solidFill>
                  <a:schemeClr val="tx1"/>
                </a:solidFill>
                <a:latin typeface="Times" panose="02020603050405020304" pitchFamily="18" charset="0"/>
                <a:ea typeface="ＭＳ Ｐゴシック" panose="020B0600070205080204" pitchFamily="34" charset="-128"/>
              </a:defRPr>
            </a:lvl4pPr>
            <a:lvl5pPr>
              <a:defRPr sz="6000">
                <a:solidFill>
                  <a:schemeClr val="tx1"/>
                </a:solidFill>
                <a:latin typeface="Times" panose="02020603050405020304" pitchFamily="18" charset="0"/>
                <a:ea typeface="ＭＳ Ｐゴシック" panose="020B0600070205080204" pitchFamily="34" charset="-128"/>
              </a:defRPr>
            </a:lvl5pPr>
            <a:lvl6pPr marL="5029200" indent="-27432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6pPr>
            <a:lvl7pPr marL="5486400" indent="-27432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7pPr>
            <a:lvl8pPr marL="5943600" indent="-27432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8pPr>
            <a:lvl9pPr marL="6400800" indent="-27432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9pPr>
          </a:lstStyle>
          <a:p>
            <a:fld id="{231986DA-AD6C-4973-B240-1E99111AE2F4}" type="slidenum">
              <a:rPr lang="en-US" altLang="en-US" sz="1200" smtClean="0">
                <a:latin typeface="Arial" panose="020B0604020202020204" pitchFamily="34" charset="0"/>
              </a:rPr>
              <a:pPr/>
              <a:t>27</a:t>
            </a:fld>
            <a:endParaRPr lang="en-US" altLang="en-US" sz="1200" dirty="0">
              <a:latin typeface="Arial" panose="020B0604020202020204" pitchFamily="34" charset="0"/>
            </a:endParaRPr>
          </a:p>
        </p:txBody>
      </p:sp>
      <p:sp>
        <p:nvSpPr>
          <p:cNvPr id="32771" name="Rectangle 2">
            <a:extLst>
              <a:ext uri="{FF2B5EF4-FFF2-40B4-BE49-F238E27FC236}">
                <a16:creationId xmlns:a16="http://schemas.microsoft.com/office/drawing/2014/main" id="{4E13377A-F298-4B29-AC7F-A1AB9CEAD3BA}"/>
              </a:ext>
            </a:extLst>
          </p:cNvPr>
          <p:cNvSpPr>
            <a:spLocks noGrp="1" noRot="1" noChangeAspect="1" noChangeArrowheads="1" noTextEdit="1"/>
          </p:cNvSpPr>
          <p:nvPr>
            <p:ph type="sldImg"/>
          </p:nvPr>
        </p:nvSpPr>
        <p:spPr>
          <a:ln/>
        </p:spPr>
      </p:sp>
      <p:sp>
        <p:nvSpPr>
          <p:cNvPr id="32772" name="Rectangle 3">
            <a:extLst>
              <a:ext uri="{FF2B5EF4-FFF2-40B4-BE49-F238E27FC236}">
                <a16:creationId xmlns:a16="http://schemas.microsoft.com/office/drawing/2014/main" id="{D9707B7A-7A7A-4218-A06C-66C5CE8CEE2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Arial" panose="020B0604020202020204" pitchFamily="34" charset="0"/>
                <a:ea typeface="ＭＳ Ｐゴシック" panose="020B0600070205080204" pitchFamily="34" charset="-128"/>
              </a:rPr>
              <a:t>This figure shows a scatter plot of Arm Strength and Grip Strength from 149 individuals working in physically demanding jobs including electricians, construction and maintenance workers, and auto mechanics. Not surprisingly, the stronger someone’s grip, the stronger their arm tends to be.  There is therefore, a positive association between these variables. </a:t>
            </a:r>
          </a:p>
          <a:p>
            <a:pPr eaLnBrk="1" hangingPunct="1"/>
            <a:endParaRPr lang="en-US" altLang="en-US" dirty="0">
              <a:latin typeface="Arial" panose="020B0604020202020204" pitchFamily="34" charset="0"/>
              <a:ea typeface="ＭＳ Ｐゴシック" panose="020B0600070205080204" pitchFamily="34" charset="-128"/>
            </a:endParaRPr>
          </a:p>
          <a:p>
            <a:pPr eaLnBrk="1" hangingPunct="1"/>
            <a:r>
              <a:rPr lang="en-US" altLang="en-US" dirty="0">
                <a:latin typeface="Arial" panose="020B0604020202020204" pitchFamily="34" charset="0"/>
                <a:ea typeface="ＭＳ Ｐゴシック" panose="020B0600070205080204" pitchFamily="34" charset="-128"/>
              </a:rPr>
              <a:t>Although the points cluster along a line, they are not clustered quite as closely as they are for the scatter plot of spousal age.</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a:extLst>
              <a:ext uri="{FF2B5EF4-FFF2-40B4-BE49-F238E27FC236}">
                <a16:creationId xmlns:a16="http://schemas.microsoft.com/office/drawing/2014/main" id="{8530DCA8-045B-4C06-A175-42E2CEF88DF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6000">
                <a:solidFill>
                  <a:schemeClr val="tx1"/>
                </a:solidFill>
                <a:latin typeface="Times" panose="02020603050405020304" pitchFamily="18" charset="0"/>
                <a:ea typeface="ＭＳ Ｐゴシック" panose="020B0600070205080204" pitchFamily="34" charset="-128"/>
              </a:defRPr>
            </a:lvl1pPr>
            <a:lvl2pPr marL="37931725" indent="-37474525">
              <a:defRPr sz="6000">
                <a:solidFill>
                  <a:schemeClr val="tx1"/>
                </a:solidFill>
                <a:latin typeface="Times" panose="02020603050405020304" pitchFamily="18" charset="0"/>
                <a:ea typeface="ＭＳ Ｐゴシック" panose="020B0600070205080204" pitchFamily="34" charset="-128"/>
              </a:defRPr>
            </a:lvl2pPr>
            <a:lvl3pPr>
              <a:defRPr sz="6000">
                <a:solidFill>
                  <a:schemeClr val="tx1"/>
                </a:solidFill>
                <a:latin typeface="Times" panose="02020603050405020304" pitchFamily="18" charset="0"/>
                <a:ea typeface="ＭＳ Ｐゴシック" panose="020B0600070205080204" pitchFamily="34" charset="-128"/>
              </a:defRPr>
            </a:lvl3pPr>
            <a:lvl4pPr>
              <a:defRPr sz="6000">
                <a:solidFill>
                  <a:schemeClr val="tx1"/>
                </a:solidFill>
                <a:latin typeface="Times" panose="02020603050405020304" pitchFamily="18" charset="0"/>
                <a:ea typeface="ＭＳ Ｐゴシック" panose="020B0600070205080204" pitchFamily="34" charset="-128"/>
              </a:defRPr>
            </a:lvl4pPr>
            <a:lvl5pPr>
              <a:defRPr sz="6000">
                <a:solidFill>
                  <a:schemeClr val="tx1"/>
                </a:solidFill>
                <a:latin typeface="Times" panose="02020603050405020304" pitchFamily="18" charset="0"/>
                <a:ea typeface="ＭＳ Ｐゴシック" panose="020B0600070205080204" pitchFamily="34" charset="-128"/>
              </a:defRPr>
            </a:lvl5pPr>
            <a:lvl6pPr marL="5029200" indent="-27432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6pPr>
            <a:lvl7pPr marL="5486400" indent="-27432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7pPr>
            <a:lvl8pPr marL="5943600" indent="-27432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8pPr>
            <a:lvl9pPr marL="6400800" indent="-27432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9pPr>
          </a:lstStyle>
          <a:p>
            <a:fld id="{AA118EA5-34CB-4BA7-9477-798F23FA1C47}" type="slidenum">
              <a:rPr lang="en-US" altLang="en-US" sz="1200" smtClean="0">
                <a:latin typeface="Arial" panose="020B0604020202020204" pitchFamily="34" charset="0"/>
              </a:rPr>
              <a:pPr/>
              <a:t>28</a:t>
            </a:fld>
            <a:endParaRPr lang="en-US" altLang="en-US" sz="1200" dirty="0">
              <a:latin typeface="Arial" panose="020B0604020202020204" pitchFamily="34" charset="0"/>
            </a:endParaRPr>
          </a:p>
        </p:txBody>
      </p:sp>
      <p:sp>
        <p:nvSpPr>
          <p:cNvPr id="36867" name="Rectangle 2">
            <a:extLst>
              <a:ext uri="{FF2B5EF4-FFF2-40B4-BE49-F238E27FC236}">
                <a16:creationId xmlns:a16="http://schemas.microsoft.com/office/drawing/2014/main" id="{53B102CE-9603-4F31-BE1A-2F37F263BA43}"/>
              </a:ext>
            </a:extLst>
          </p:cNvPr>
          <p:cNvSpPr>
            <a:spLocks noGrp="1" noRot="1" noChangeAspect="1" noChangeArrowheads="1" noTextEdit="1"/>
          </p:cNvSpPr>
          <p:nvPr>
            <p:ph type="sldImg"/>
          </p:nvPr>
        </p:nvSpPr>
        <p:spPr>
          <a:ln/>
        </p:spPr>
      </p:sp>
      <p:sp>
        <p:nvSpPr>
          <p:cNvPr id="36868" name="Rectangle 3">
            <a:extLst>
              <a:ext uri="{FF2B5EF4-FFF2-40B4-BE49-F238E27FC236}">
                <a16:creationId xmlns:a16="http://schemas.microsoft.com/office/drawing/2014/main" id="{008FEC35-B643-4BF6-9498-5F54BF1847E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Arial" panose="020B0604020202020204" pitchFamily="34" charset="0"/>
                <a:ea typeface="ＭＳ Ｐゴシック" panose="020B0600070205080204" pitchFamily="34" charset="-128"/>
              </a:rPr>
              <a:t>Scatter plots that show linear relationships between variables can differ in several way including the slope of the line about which they cluster and how tightly the points cluster about the line. A statistical measure of the strength of the relationship between variables that takes both these factors into account is the subject of another section.</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a:extLst>
              <a:ext uri="{FF2B5EF4-FFF2-40B4-BE49-F238E27FC236}">
                <a16:creationId xmlns:a16="http://schemas.microsoft.com/office/drawing/2014/main" id="{62BF98BC-0A54-41AB-8C79-413C47BFFAC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6000">
                <a:solidFill>
                  <a:schemeClr val="tx1"/>
                </a:solidFill>
                <a:latin typeface="Times" panose="02020603050405020304" pitchFamily="18" charset="0"/>
                <a:ea typeface="ＭＳ Ｐゴシック" panose="020B0600070205080204" pitchFamily="34" charset="-128"/>
              </a:defRPr>
            </a:lvl1pPr>
            <a:lvl2pPr marL="37931725" indent="-37474525">
              <a:defRPr sz="6000">
                <a:solidFill>
                  <a:schemeClr val="tx1"/>
                </a:solidFill>
                <a:latin typeface="Times" panose="02020603050405020304" pitchFamily="18" charset="0"/>
                <a:ea typeface="ＭＳ Ｐゴシック" panose="020B0600070205080204" pitchFamily="34" charset="-128"/>
              </a:defRPr>
            </a:lvl2pPr>
            <a:lvl3pPr>
              <a:defRPr sz="6000">
                <a:solidFill>
                  <a:schemeClr val="tx1"/>
                </a:solidFill>
                <a:latin typeface="Times" panose="02020603050405020304" pitchFamily="18" charset="0"/>
                <a:ea typeface="ＭＳ Ｐゴシック" panose="020B0600070205080204" pitchFamily="34" charset="-128"/>
              </a:defRPr>
            </a:lvl3pPr>
            <a:lvl4pPr>
              <a:defRPr sz="6000">
                <a:solidFill>
                  <a:schemeClr val="tx1"/>
                </a:solidFill>
                <a:latin typeface="Times" panose="02020603050405020304" pitchFamily="18" charset="0"/>
                <a:ea typeface="ＭＳ Ｐゴシック" panose="020B0600070205080204" pitchFamily="34" charset="-128"/>
              </a:defRPr>
            </a:lvl4pPr>
            <a:lvl5pPr>
              <a:defRPr sz="6000">
                <a:solidFill>
                  <a:schemeClr val="tx1"/>
                </a:solidFill>
                <a:latin typeface="Times" panose="02020603050405020304" pitchFamily="18" charset="0"/>
                <a:ea typeface="ＭＳ Ｐゴシック" panose="020B0600070205080204" pitchFamily="34" charset="-128"/>
              </a:defRPr>
            </a:lvl5pPr>
            <a:lvl6pPr marL="5029200" indent="-27432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6pPr>
            <a:lvl7pPr marL="5486400" indent="-27432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7pPr>
            <a:lvl8pPr marL="5943600" indent="-27432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8pPr>
            <a:lvl9pPr marL="6400800" indent="-27432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9pPr>
          </a:lstStyle>
          <a:p>
            <a:fld id="{D6868205-0844-427E-BD05-DD42EBE41FD8}" type="slidenum">
              <a:rPr lang="en-US" altLang="en-US" sz="1200" smtClean="0">
                <a:latin typeface="Arial" panose="020B0604020202020204" pitchFamily="34" charset="0"/>
              </a:rPr>
              <a:pPr/>
              <a:t>29</a:t>
            </a:fld>
            <a:endParaRPr lang="en-US" altLang="en-US" sz="1200" dirty="0">
              <a:latin typeface="Arial" panose="020B0604020202020204" pitchFamily="34" charset="0"/>
            </a:endParaRPr>
          </a:p>
        </p:txBody>
      </p:sp>
      <p:sp>
        <p:nvSpPr>
          <p:cNvPr id="38915" name="Rectangle 2">
            <a:extLst>
              <a:ext uri="{FF2B5EF4-FFF2-40B4-BE49-F238E27FC236}">
                <a16:creationId xmlns:a16="http://schemas.microsoft.com/office/drawing/2014/main" id="{2DA7190A-606A-47AD-974D-F5A11C7E33D0}"/>
              </a:ext>
            </a:extLst>
          </p:cNvPr>
          <p:cNvSpPr>
            <a:spLocks noGrp="1" noRot="1" noChangeAspect="1" noChangeArrowheads="1" noTextEdit="1"/>
          </p:cNvSpPr>
          <p:nvPr>
            <p:ph type="sldImg"/>
          </p:nvPr>
        </p:nvSpPr>
        <p:spPr>
          <a:ln/>
        </p:spPr>
      </p:sp>
      <p:sp>
        <p:nvSpPr>
          <p:cNvPr id="38916" name="Rectangle 3">
            <a:extLst>
              <a:ext uri="{FF2B5EF4-FFF2-40B4-BE49-F238E27FC236}">
                <a16:creationId xmlns:a16="http://schemas.microsoft.com/office/drawing/2014/main" id="{57B2FFBD-7053-4AD9-9D0A-DCE059C56F6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Arial" panose="020B0604020202020204" pitchFamily="34" charset="0"/>
                <a:ea typeface="ＭＳ Ｐゴシック" panose="020B0600070205080204" pitchFamily="34" charset="-128"/>
              </a:rPr>
              <a:t>The Pearson product-moment correlation coefficient is a measure of the strength of the linear relationship between two variables.  It is referred to as Pearson’s correlation or simply as the correlation coefficient.  </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a:extLst>
              <a:ext uri="{FF2B5EF4-FFF2-40B4-BE49-F238E27FC236}">
                <a16:creationId xmlns:a16="http://schemas.microsoft.com/office/drawing/2014/main" id="{D73CAE89-A6D4-45FA-8B7A-1F47FCCE9F0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6000">
                <a:solidFill>
                  <a:schemeClr val="tx1"/>
                </a:solidFill>
                <a:latin typeface="Times" panose="02020603050405020304" pitchFamily="18" charset="0"/>
                <a:ea typeface="ＭＳ Ｐゴシック" panose="020B0600070205080204" pitchFamily="34" charset="-128"/>
              </a:defRPr>
            </a:lvl1pPr>
            <a:lvl2pPr marL="37931725" indent="-37474525">
              <a:defRPr sz="6000">
                <a:solidFill>
                  <a:schemeClr val="tx1"/>
                </a:solidFill>
                <a:latin typeface="Times" panose="02020603050405020304" pitchFamily="18" charset="0"/>
                <a:ea typeface="ＭＳ Ｐゴシック" panose="020B0600070205080204" pitchFamily="34" charset="-128"/>
              </a:defRPr>
            </a:lvl2pPr>
            <a:lvl3pPr>
              <a:defRPr sz="6000">
                <a:solidFill>
                  <a:schemeClr val="tx1"/>
                </a:solidFill>
                <a:latin typeface="Times" panose="02020603050405020304" pitchFamily="18" charset="0"/>
                <a:ea typeface="ＭＳ Ｐゴシック" panose="020B0600070205080204" pitchFamily="34" charset="-128"/>
              </a:defRPr>
            </a:lvl3pPr>
            <a:lvl4pPr>
              <a:defRPr sz="6000">
                <a:solidFill>
                  <a:schemeClr val="tx1"/>
                </a:solidFill>
                <a:latin typeface="Times" panose="02020603050405020304" pitchFamily="18" charset="0"/>
                <a:ea typeface="ＭＳ Ｐゴシック" panose="020B0600070205080204" pitchFamily="34" charset="-128"/>
              </a:defRPr>
            </a:lvl4pPr>
            <a:lvl5pPr>
              <a:defRPr sz="6000">
                <a:solidFill>
                  <a:schemeClr val="tx1"/>
                </a:solidFill>
                <a:latin typeface="Times" panose="02020603050405020304" pitchFamily="18" charset="0"/>
                <a:ea typeface="ＭＳ Ｐゴシック" panose="020B0600070205080204" pitchFamily="34" charset="-128"/>
              </a:defRPr>
            </a:lvl5pPr>
            <a:lvl6pPr marL="5029200" indent="-27432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6pPr>
            <a:lvl7pPr marL="5486400" indent="-27432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7pPr>
            <a:lvl8pPr marL="5943600" indent="-27432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8pPr>
            <a:lvl9pPr marL="6400800" indent="-27432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9pPr>
          </a:lstStyle>
          <a:p>
            <a:fld id="{0C828AC0-BFB4-420F-BC27-BA27EED80ACF}" type="slidenum">
              <a:rPr lang="en-US" altLang="en-US" sz="1200" smtClean="0">
                <a:latin typeface="Arial" panose="020B0604020202020204" pitchFamily="34" charset="0"/>
              </a:rPr>
              <a:pPr/>
              <a:t>30</a:t>
            </a:fld>
            <a:endParaRPr lang="en-US" altLang="en-US" sz="1200" dirty="0">
              <a:latin typeface="Arial" panose="020B0604020202020204" pitchFamily="34" charset="0"/>
            </a:endParaRPr>
          </a:p>
        </p:txBody>
      </p:sp>
      <p:sp>
        <p:nvSpPr>
          <p:cNvPr id="40963" name="Rectangle 2">
            <a:extLst>
              <a:ext uri="{FF2B5EF4-FFF2-40B4-BE49-F238E27FC236}">
                <a16:creationId xmlns:a16="http://schemas.microsoft.com/office/drawing/2014/main" id="{8355CCF2-698D-44AC-BEF4-21E4A79CD0EE}"/>
              </a:ext>
            </a:extLst>
          </p:cNvPr>
          <p:cNvSpPr>
            <a:spLocks noGrp="1" noRot="1" noChangeAspect="1" noChangeArrowheads="1" noTextEdit="1"/>
          </p:cNvSpPr>
          <p:nvPr>
            <p:ph type="sldImg"/>
          </p:nvPr>
        </p:nvSpPr>
        <p:spPr>
          <a:ln/>
        </p:spPr>
      </p:sp>
      <p:sp>
        <p:nvSpPr>
          <p:cNvPr id="40964" name="Rectangle 3">
            <a:extLst>
              <a:ext uri="{FF2B5EF4-FFF2-40B4-BE49-F238E27FC236}">
                <a16:creationId xmlns:a16="http://schemas.microsoft.com/office/drawing/2014/main" id="{575377A5-D13D-49F0-A88B-E67C9FEA452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Arial" panose="020B0604020202020204" pitchFamily="34" charset="0"/>
                <a:ea typeface="ＭＳ Ｐゴシック" panose="020B0600070205080204" pitchFamily="34" charset="-128"/>
              </a:rPr>
              <a:t>If the relationship between the variables is not linear, then the correlation coefficient does not adequately represent the strength of the relationship between the variables.  Recall that a relationship is linear if the points cluster around a straight line. The figure shows a nonlinear relationship.</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a:extLst>
              <a:ext uri="{FF2B5EF4-FFF2-40B4-BE49-F238E27FC236}">
                <a16:creationId xmlns:a16="http://schemas.microsoft.com/office/drawing/2014/main" id="{423BF511-6C06-4946-B18A-D220F91A2D0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6000">
                <a:solidFill>
                  <a:schemeClr val="tx1"/>
                </a:solidFill>
                <a:latin typeface="Times" panose="02020603050405020304" pitchFamily="18" charset="0"/>
                <a:ea typeface="ＭＳ Ｐゴシック" panose="020B0600070205080204" pitchFamily="34" charset="-128"/>
              </a:defRPr>
            </a:lvl1pPr>
            <a:lvl2pPr marL="37931725" indent="-37474525">
              <a:defRPr sz="6000">
                <a:solidFill>
                  <a:schemeClr val="tx1"/>
                </a:solidFill>
                <a:latin typeface="Times" panose="02020603050405020304" pitchFamily="18" charset="0"/>
                <a:ea typeface="ＭＳ Ｐゴシック" panose="020B0600070205080204" pitchFamily="34" charset="-128"/>
              </a:defRPr>
            </a:lvl2pPr>
            <a:lvl3pPr>
              <a:defRPr sz="6000">
                <a:solidFill>
                  <a:schemeClr val="tx1"/>
                </a:solidFill>
                <a:latin typeface="Times" panose="02020603050405020304" pitchFamily="18" charset="0"/>
                <a:ea typeface="ＭＳ Ｐゴシック" panose="020B0600070205080204" pitchFamily="34" charset="-128"/>
              </a:defRPr>
            </a:lvl3pPr>
            <a:lvl4pPr>
              <a:defRPr sz="6000">
                <a:solidFill>
                  <a:schemeClr val="tx1"/>
                </a:solidFill>
                <a:latin typeface="Times" panose="02020603050405020304" pitchFamily="18" charset="0"/>
                <a:ea typeface="ＭＳ Ｐゴシック" panose="020B0600070205080204" pitchFamily="34" charset="-128"/>
              </a:defRPr>
            </a:lvl4pPr>
            <a:lvl5pPr>
              <a:defRPr sz="6000">
                <a:solidFill>
                  <a:schemeClr val="tx1"/>
                </a:solidFill>
                <a:latin typeface="Times" panose="02020603050405020304" pitchFamily="18" charset="0"/>
                <a:ea typeface="ＭＳ Ｐゴシック" panose="020B0600070205080204" pitchFamily="34" charset="-128"/>
              </a:defRPr>
            </a:lvl5pPr>
            <a:lvl6pPr marL="5029200" indent="-27432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6pPr>
            <a:lvl7pPr marL="5486400" indent="-27432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7pPr>
            <a:lvl8pPr marL="5943600" indent="-27432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8pPr>
            <a:lvl9pPr marL="6400800" indent="-27432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9pPr>
          </a:lstStyle>
          <a:p>
            <a:fld id="{2DEBC2EB-BEAE-4FA1-A02C-0E5BB607F01E}" type="slidenum">
              <a:rPr lang="en-US" altLang="en-US" sz="1200" smtClean="0">
                <a:latin typeface="Arial" panose="020B0604020202020204" pitchFamily="34" charset="0"/>
              </a:rPr>
              <a:pPr/>
              <a:t>31</a:t>
            </a:fld>
            <a:endParaRPr lang="en-US" altLang="en-US" sz="1200" dirty="0">
              <a:latin typeface="Arial" panose="020B0604020202020204" pitchFamily="34" charset="0"/>
            </a:endParaRPr>
          </a:p>
        </p:txBody>
      </p:sp>
      <p:sp>
        <p:nvSpPr>
          <p:cNvPr id="43011" name="Rectangle 2">
            <a:extLst>
              <a:ext uri="{FF2B5EF4-FFF2-40B4-BE49-F238E27FC236}">
                <a16:creationId xmlns:a16="http://schemas.microsoft.com/office/drawing/2014/main" id="{3991E431-B6B1-4657-8078-316D4277C74F}"/>
              </a:ext>
            </a:extLst>
          </p:cNvPr>
          <p:cNvSpPr>
            <a:spLocks noGrp="1" noRot="1" noChangeAspect="1" noChangeArrowheads="1" noTextEdit="1"/>
          </p:cNvSpPr>
          <p:nvPr>
            <p:ph type="sldImg"/>
          </p:nvPr>
        </p:nvSpPr>
        <p:spPr>
          <a:ln/>
        </p:spPr>
      </p:sp>
      <p:sp>
        <p:nvSpPr>
          <p:cNvPr id="43012" name="Rectangle 3">
            <a:extLst>
              <a:ext uri="{FF2B5EF4-FFF2-40B4-BE49-F238E27FC236}">
                <a16:creationId xmlns:a16="http://schemas.microsoft.com/office/drawing/2014/main" id="{650AB0FB-FD49-4D18-97AC-BB711D41130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Arial" panose="020B0604020202020204" pitchFamily="34" charset="0"/>
                <a:ea typeface="ＭＳ Ｐゴシック" panose="020B0600070205080204" pitchFamily="34" charset="-128"/>
              </a:rPr>
              <a:t>The symbol for Pearson’s correlation is “rho” when it is measured in the population and “r” when it is measured in a sample.  Because we will be dealing almost exclusively with samples, we will use r to represent Pearson’s correlation unless otherwise noted.</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7">
            <a:extLst>
              <a:ext uri="{FF2B5EF4-FFF2-40B4-BE49-F238E27FC236}">
                <a16:creationId xmlns:a16="http://schemas.microsoft.com/office/drawing/2014/main" id="{6158494B-A641-4503-82E3-B335FC9DC44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6000">
                <a:solidFill>
                  <a:schemeClr val="tx1"/>
                </a:solidFill>
                <a:latin typeface="Times" panose="02020603050405020304" pitchFamily="18" charset="0"/>
                <a:ea typeface="ＭＳ Ｐゴシック" panose="020B0600070205080204" pitchFamily="34" charset="-128"/>
              </a:defRPr>
            </a:lvl1pPr>
            <a:lvl2pPr marL="37931725" indent="-37474525">
              <a:defRPr sz="6000">
                <a:solidFill>
                  <a:schemeClr val="tx1"/>
                </a:solidFill>
                <a:latin typeface="Times" panose="02020603050405020304" pitchFamily="18" charset="0"/>
                <a:ea typeface="ＭＳ Ｐゴシック" panose="020B0600070205080204" pitchFamily="34" charset="-128"/>
              </a:defRPr>
            </a:lvl2pPr>
            <a:lvl3pPr>
              <a:defRPr sz="6000">
                <a:solidFill>
                  <a:schemeClr val="tx1"/>
                </a:solidFill>
                <a:latin typeface="Times" panose="02020603050405020304" pitchFamily="18" charset="0"/>
                <a:ea typeface="ＭＳ Ｐゴシック" panose="020B0600070205080204" pitchFamily="34" charset="-128"/>
              </a:defRPr>
            </a:lvl3pPr>
            <a:lvl4pPr>
              <a:defRPr sz="6000">
                <a:solidFill>
                  <a:schemeClr val="tx1"/>
                </a:solidFill>
                <a:latin typeface="Times" panose="02020603050405020304" pitchFamily="18" charset="0"/>
                <a:ea typeface="ＭＳ Ｐゴシック" panose="020B0600070205080204" pitchFamily="34" charset="-128"/>
              </a:defRPr>
            </a:lvl4pPr>
            <a:lvl5pPr>
              <a:defRPr sz="6000">
                <a:solidFill>
                  <a:schemeClr val="tx1"/>
                </a:solidFill>
                <a:latin typeface="Times" panose="02020603050405020304" pitchFamily="18" charset="0"/>
                <a:ea typeface="ＭＳ Ｐゴシック" panose="020B0600070205080204" pitchFamily="34" charset="-128"/>
              </a:defRPr>
            </a:lvl5pPr>
            <a:lvl6pPr marL="5029200" indent="-27432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6pPr>
            <a:lvl7pPr marL="5486400" indent="-27432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7pPr>
            <a:lvl8pPr marL="5943600" indent="-27432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8pPr>
            <a:lvl9pPr marL="6400800" indent="-27432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9pPr>
          </a:lstStyle>
          <a:p>
            <a:fld id="{2B9B4DD1-50F6-4564-A24D-452B8E0301A2}" type="slidenum">
              <a:rPr lang="en-US" altLang="en-US" sz="1200" smtClean="0"/>
              <a:pPr/>
              <a:t>5</a:t>
            </a:fld>
            <a:endParaRPr lang="en-US" altLang="en-US" sz="1200" dirty="0"/>
          </a:p>
        </p:txBody>
      </p:sp>
      <p:sp>
        <p:nvSpPr>
          <p:cNvPr id="169987" name="Rectangle 2">
            <a:extLst>
              <a:ext uri="{FF2B5EF4-FFF2-40B4-BE49-F238E27FC236}">
                <a16:creationId xmlns:a16="http://schemas.microsoft.com/office/drawing/2014/main" id="{C3606588-6240-4709-9720-544F73C76CCC}"/>
              </a:ext>
            </a:extLst>
          </p:cNvPr>
          <p:cNvSpPr>
            <a:spLocks noGrp="1" noRot="1" noChangeAspect="1" noChangeArrowheads="1" noTextEdit="1"/>
          </p:cNvSpPr>
          <p:nvPr>
            <p:ph type="sldImg"/>
          </p:nvPr>
        </p:nvSpPr>
        <p:spPr>
          <a:ln/>
        </p:spPr>
      </p:sp>
      <p:sp>
        <p:nvSpPr>
          <p:cNvPr id="169988" name="Rectangle 3">
            <a:extLst>
              <a:ext uri="{FF2B5EF4-FFF2-40B4-BE49-F238E27FC236}">
                <a16:creationId xmlns:a16="http://schemas.microsoft.com/office/drawing/2014/main" id="{34119709-2F4D-456B-91FA-7A4804F764A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z="1600" dirty="0">
                <a:solidFill>
                  <a:srgbClr val="000000"/>
                </a:solidFill>
                <a:latin typeface="Geneva" charset="0"/>
                <a:ea typeface="ＭＳ Ｐゴシック" panose="020B0600070205080204" pitchFamily="34" charset="-128"/>
              </a:rPr>
              <a:t>This figure shows a distribution with a very large positive skew. Recall that distributions with positive skew have tails that extend to the right.</a:t>
            </a:r>
          </a:p>
          <a:p>
            <a:pPr eaLnBrk="1" hangingPunct="1"/>
            <a:r>
              <a:rPr lang="en-US" altLang="en-US" sz="1600" dirty="0">
                <a:solidFill>
                  <a:srgbClr val="000000"/>
                </a:solidFill>
                <a:latin typeface="Geneva" charset="0"/>
                <a:ea typeface="ＭＳ Ｐゴシック" panose="020B0600070205080204" pitchFamily="34" charset="-128"/>
              </a:rPr>
              <a:t> </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a:extLst>
              <a:ext uri="{FF2B5EF4-FFF2-40B4-BE49-F238E27FC236}">
                <a16:creationId xmlns:a16="http://schemas.microsoft.com/office/drawing/2014/main" id="{C22E22B9-7942-4D3A-9140-94FB3EA92E9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6000">
                <a:solidFill>
                  <a:schemeClr val="tx1"/>
                </a:solidFill>
                <a:latin typeface="Times" panose="02020603050405020304" pitchFamily="18" charset="0"/>
                <a:ea typeface="ＭＳ Ｐゴシック" panose="020B0600070205080204" pitchFamily="34" charset="-128"/>
              </a:defRPr>
            </a:lvl1pPr>
            <a:lvl2pPr marL="37931725" indent="-37474525">
              <a:defRPr sz="6000">
                <a:solidFill>
                  <a:schemeClr val="tx1"/>
                </a:solidFill>
                <a:latin typeface="Times" panose="02020603050405020304" pitchFamily="18" charset="0"/>
                <a:ea typeface="ＭＳ Ｐゴシック" panose="020B0600070205080204" pitchFamily="34" charset="-128"/>
              </a:defRPr>
            </a:lvl2pPr>
            <a:lvl3pPr>
              <a:defRPr sz="6000">
                <a:solidFill>
                  <a:schemeClr val="tx1"/>
                </a:solidFill>
                <a:latin typeface="Times" panose="02020603050405020304" pitchFamily="18" charset="0"/>
                <a:ea typeface="ＭＳ Ｐゴシック" panose="020B0600070205080204" pitchFamily="34" charset="-128"/>
              </a:defRPr>
            </a:lvl3pPr>
            <a:lvl4pPr>
              <a:defRPr sz="6000">
                <a:solidFill>
                  <a:schemeClr val="tx1"/>
                </a:solidFill>
                <a:latin typeface="Times" panose="02020603050405020304" pitchFamily="18" charset="0"/>
                <a:ea typeface="ＭＳ Ｐゴシック" panose="020B0600070205080204" pitchFamily="34" charset="-128"/>
              </a:defRPr>
            </a:lvl4pPr>
            <a:lvl5pPr>
              <a:defRPr sz="6000">
                <a:solidFill>
                  <a:schemeClr val="tx1"/>
                </a:solidFill>
                <a:latin typeface="Times" panose="02020603050405020304" pitchFamily="18" charset="0"/>
                <a:ea typeface="ＭＳ Ｐゴシック" panose="020B0600070205080204" pitchFamily="34" charset="-128"/>
              </a:defRPr>
            </a:lvl5pPr>
            <a:lvl6pPr marL="5029200" indent="-27432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6pPr>
            <a:lvl7pPr marL="5486400" indent="-27432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7pPr>
            <a:lvl8pPr marL="5943600" indent="-27432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8pPr>
            <a:lvl9pPr marL="6400800" indent="-27432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9pPr>
          </a:lstStyle>
          <a:p>
            <a:fld id="{A85DE3C7-395C-41D1-BCBA-38B28C9D34CF}" type="slidenum">
              <a:rPr lang="en-US" altLang="en-US" sz="1200" smtClean="0">
                <a:latin typeface="Arial" panose="020B0604020202020204" pitchFamily="34" charset="0"/>
              </a:rPr>
              <a:pPr/>
              <a:t>32</a:t>
            </a:fld>
            <a:endParaRPr lang="en-US" altLang="en-US" sz="1200" dirty="0">
              <a:latin typeface="Arial" panose="020B0604020202020204" pitchFamily="34" charset="0"/>
            </a:endParaRPr>
          </a:p>
        </p:txBody>
      </p:sp>
      <p:sp>
        <p:nvSpPr>
          <p:cNvPr id="45059" name="Rectangle 2">
            <a:extLst>
              <a:ext uri="{FF2B5EF4-FFF2-40B4-BE49-F238E27FC236}">
                <a16:creationId xmlns:a16="http://schemas.microsoft.com/office/drawing/2014/main" id="{530E6393-CC8B-4E9F-9142-2A5E06D17ED9}"/>
              </a:ext>
            </a:extLst>
          </p:cNvPr>
          <p:cNvSpPr>
            <a:spLocks noGrp="1" noRot="1" noChangeAspect="1" noChangeArrowheads="1" noTextEdit="1"/>
          </p:cNvSpPr>
          <p:nvPr>
            <p:ph type="sldImg"/>
          </p:nvPr>
        </p:nvSpPr>
        <p:spPr>
          <a:ln/>
        </p:spPr>
      </p:sp>
      <p:sp>
        <p:nvSpPr>
          <p:cNvPr id="45060" name="Rectangle 3">
            <a:extLst>
              <a:ext uri="{FF2B5EF4-FFF2-40B4-BE49-F238E27FC236}">
                <a16:creationId xmlns:a16="http://schemas.microsoft.com/office/drawing/2014/main" id="{D1975BE1-3BBA-4A1A-99D0-5873D74136D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err="1">
                <a:latin typeface="Arial" panose="020B0604020202020204" pitchFamily="34" charset="0"/>
                <a:ea typeface="ＭＳ Ｐゴシック" panose="020B0600070205080204" pitchFamily="34" charset="-128"/>
              </a:rPr>
              <a:t>Pearon’s</a:t>
            </a:r>
            <a:r>
              <a:rPr lang="en-US" altLang="en-US" dirty="0">
                <a:latin typeface="Arial" panose="020B0604020202020204" pitchFamily="34" charset="0"/>
                <a:ea typeface="ＭＳ Ｐゴシック" panose="020B0600070205080204" pitchFamily="34" charset="-128"/>
              </a:rPr>
              <a:t> r can range from -1 to 1.  An r of -1 indicates a perfect negative linear relationship between variables, an r of 0 indicates no linear relationship between variables and an r of 1 indicates a perfect positive relationship between variables.</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a:extLst>
              <a:ext uri="{FF2B5EF4-FFF2-40B4-BE49-F238E27FC236}">
                <a16:creationId xmlns:a16="http://schemas.microsoft.com/office/drawing/2014/main" id="{51C3F5A4-86D1-4711-B356-9EDF7D74C14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6000">
                <a:solidFill>
                  <a:schemeClr val="tx1"/>
                </a:solidFill>
                <a:latin typeface="Times" panose="02020603050405020304" pitchFamily="18" charset="0"/>
                <a:ea typeface="ＭＳ Ｐゴシック" panose="020B0600070205080204" pitchFamily="34" charset="-128"/>
              </a:defRPr>
            </a:lvl1pPr>
            <a:lvl2pPr marL="37931725" indent="-37474525">
              <a:defRPr sz="6000">
                <a:solidFill>
                  <a:schemeClr val="tx1"/>
                </a:solidFill>
                <a:latin typeface="Times" panose="02020603050405020304" pitchFamily="18" charset="0"/>
                <a:ea typeface="ＭＳ Ｐゴシック" panose="020B0600070205080204" pitchFamily="34" charset="-128"/>
              </a:defRPr>
            </a:lvl2pPr>
            <a:lvl3pPr>
              <a:defRPr sz="6000">
                <a:solidFill>
                  <a:schemeClr val="tx1"/>
                </a:solidFill>
                <a:latin typeface="Times" panose="02020603050405020304" pitchFamily="18" charset="0"/>
                <a:ea typeface="ＭＳ Ｐゴシック" panose="020B0600070205080204" pitchFamily="34" charset="-128"/>
              </a:defRPr>
            </a:lvl3pPr>
            <a:lvl4pPr>
              <a:defRPr sz="6000">
                <a:solidFill>
                  <a:schemeClr val="tx1"/>
                </a:solidFill>
                <a:latin typeface="Times" panose="02020603050405020304" pitchFamily="18" charset="0"/>
                <a:ea typeface="ＭＳ Ｐゴシック" panose="020B0600070205080204" pitchFamily="34" charset="-128"/>
              </a:defRPr>
            </a:lvl4pPr>
            <a:lvl5pPr>
              <a:defRPr sz="6000">
                <a:solidFill>
                  <a:schemeClr val="tx1"/>
                </a:solidFill>
                <a:latin typeface="Times" panose="02020603050405020304" pitchFamily="18" charset="0"/>
                <a:ea typeface="ＭＳ Ｐゴシック" panose="020B0600070205080204" pitchFamily="34" charset="-128"/>
              </a:defRPr>
            </a:lvl5pPr>
            <a:lvl6pPr marL="5029200" indent="-27432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6pPr>
            <a:lvl7pPr marL="5486400" indent="-27432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7pPr>
            <a:lvl8pPr marL="5943600" indent="-27432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8pPr>
            <a:lvl9pPr marL="6400800" indent="-27432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9pPr>
          </a:lstStyle>
          <a:p>
            <a:fld id="{05158F4D-EDEA-4A48-BD75-2E9AC276FD67}" type="slidenum">
              <a:rPr lang="en-US" altLang="en-US" sz="1200" smtClean="0">
                <a:latin typeface="Arial" panose="020B0604020202020204" pitchFamily="34" charset="0"/>
              </a:rPr>
              <a:pPr/>
              <a:t>33</a:t>
            </a:fld>
            <a:endParaRPr lang="en-US" altLang="en-US" sz="1200">
              <a:latin typeface="Arial" panose="020B0604020202020204" pitchFamily="34" charset="0"/>
            </a:endParaRPr>
          </a:p>
        </p:txBody>
      </p:sp>
      <p:sp>
        <p:nvSpPr>
          <p:cNvPr id="47107" name="Rectangle 2">
            <a:extLst>
              <a:ext uri="{FF2B5EF4-FFF2-40B4-BE49-F238E27FC236}">
                <a16:creationId xmlns:a16="http://schemas.microsoft.com/office/drawing/2014/main" id="{7760D03A-215A-493A-A981-38CE2CE0AB8C}"/>
              </a:ext>
            </a:extLst>
          </p:cNvPr>
          <p:cNvSpPr>
            <a:spLocks noGrp="1" noRot="1" noChangeAspect="1" noChangeArrowheads="1" noTextEdit="1"/>
          </p:cNvSpPr>
          <p:nvPr>
            <p:ph type="sldImg"/>
          </p:nvPr>
        </p:nvSpPr>
        <p:spPr>
          <a:ln/>
        </p:spPr>
      </p:sp>
      <p:sp>
        <p:nvSpPr>
          <p:cNvPr id="47108" name="Rectangle 3">
            <a:extLst>
              <a:ext uri="{FF2B5EF4-FFF2-40B4-BE49-F238E27FC236}">
                <a16:creationId xmlns:a16="http://schemas.microsoft.com/office/drawing/2014/main" id="{9C309250-DAFA-4109-88E9-B0702C3A908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ea typeface="ＭＳ Ｐゴシック" panose="020B0600070205080204" pitchFamily="34" charset="-128"/>
              </a:rPr>
              <a:t>The figure shows a scatter plot for which r = 1. Notice that the points fall on a straight line.</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a:extLst>
              <a:ext uri="{FF2B5EF4-FFF2-40B4-BE49-F238E27FC236}">
                <a16:creationId xmlns:a16="http://schemas.microsoft.com/office/drawing/2014/main" id="{3C317516-14D7-49C3-8EF5-7ED37BED975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6000">
                <a:solidFill>
                  <a:schemeClr val="tx1"/>
                </a:solidFill>
                <a:latin typeface="Times" panose="02020603050405020304" pitchFamily="18" charset="0"/>
                <a:ea typeface="ＭＳ Ｐゴシック" panose="020B0600070205080204" pitchFamily="34" charset="-128"/>
              </a:defRPr>
            </a:lvl1pPr>
            <a:lvl2pPr marL="37931725" indent="-37474525">
              <a:defRPr sz="6000">
                <a:solidFill>
                  <a:schemeClr val="tx1"/>
                </a:solidFill>
                <a:latin typeface="Times" panose="02020603050405020304" pitchFamily="18" charset="0"/>
                <a:ea typeface="ＭＳ Ｐゴシック" panose="020B0600070205080204" pitchFamily="34" charset="-128"/>
              </a:defRPr>
            </a:lvl2pPr>
            <a:lvl3pPr>
              <a:defRPr sz="6000">
                <a:solidFill>
                  <a:schemeClr val="tx1"/>
                </a:solidFill>
                <a:latin typeface="Times" panose="02020603050405020304" pitchFamily="18" charset="0"/>
                <a:ea typeface="ＭＳ Ｐゴシック" panose="020B0600070205080204" pitchFamily="34" charset="-128"/>
              </a:defRPr>
            </a:lvl3pPr>
            <a:lvl4pPr>
              <a:defRPr sz="6000">
                <a:solidFill>
                  <a:schemeClr val="tx1"/>
                </a:solidFill>
                <a:latin typeface="Times" panose="02020603050405020304" pitchFamily="18" charset="0"/>
                <a:ea typeface="ＭＳ Ｐゴシック" panose="020B0600070205080204" pitchFamily="34" charset="-128"/>
              </a:defRPr>
            </a:lvl4pPr>
            <a:lvl5pPr>
              <a:defRPr sz="6000">
                <a:solidFill>
                  <a:schemeClr val="tx1"/>
                </a:solidFill>
                <a:latin typeface="Times" panose="02020603050405020304" pitchFamily="18" charset="0"/>
                <a:ea typeface="ＭＳ Ｐゴシック" panose="020B0600070205080204" pitchFamily="34" charset="-128"/>
              </a:defRPr>
            </a:lvl5pPr>
            <a:lvl6pPr marL="5029200" indent="-27432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6pPr>
            <a:lvl7pPr marL="5486400" indent="-27432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7pPr>
            <a:lvl8pPr marL="5943600" indent="-27432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8pPr>
            <a:lvl9pPr marL="6400800" indent="-27432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9pPr>
          </a:lstStyle>
          <a:p>
            <a:fld id="{02AC2402-5EAA-4D56-BD61-F10A41887927}" type="slidenum">
              <a:rPr lang="en-US" altLang="en-US" sz="1200" smtClean="0">
                <a:latin typeface="Arial" panose="020B0604020202020204" pitchFamily="34" charset="0"/>
              </a:rPr>
              <a:pPr/>
              <a:t>34</a:t>
            </a:fld>
            <a:endParaRPr lang="en-US" altLang="en-US" sz="1200">
              <a:latin typeface="Arial" panose="020B0604020202020204" pitchFamily="34" charset="0"/>
            </a:endParaRPr>
          </a:p>
        </p:txBody>
      </p:sp>
      <p:sp>
        <p:nvSpPr>
          <p:cNvPr id="49155" name="Rectangle 2">
            <a:extLst>
              <a:ext uri="{FF2B5EF4-FFF2-40B4-BE49-F238E27FC236}">
                <a16:creationId xmlns:a16="http://schemas.microsoft.com/office/drawing/2014/main" id="{7485A97F-6B8B-46F0-985C-9DD200FE7456}"/>
              </a:ext>
            </a:extLst>
          </p:cNvPr>
          <p:cNvSpPr>
            <a:spLocks noGrp="1" noRot="1" noChangeAspect="1" noChangeArrowheads="1" noTextEdit="1"/>
          </p:cNvSpPr>
          <p:nvPr>
            <p:ph type="sldImg"/>
          </p:nvPr>
        </p:nvSpPr>
        <p:spPr>
          <a:ln/>
        </p:spPr>
      </p:sp>
      <p:sp>
        <p:nvSpPr>
          <p:cNvPr id="49156" name="Rectangle 3">
            <a:extLst>
              <a:ext uri="{FF2B5EF4-FFF2-40B4-BE49-F238E27FC236}">
                <a16:creationId xmlns:a16="http://schemas.microsoft.com/office/drawing/2014/main" id="{909CB523-2578-4215-9A97-23A39537EA1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ea typeface="ＭＳ Ｐゴシック" panose="020B0600070205080204" pitchFamily="34" charset="-128"/>
              </a:rPr>
              <a:t>The figure shows a perfect negative linear relationship.  Notice that as X increases, Y decreases.</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a:extLst>
              <a:ext uri="{FF2B5EF4-FFF2-40B4-BE49-F238E27FC236}">
                <a16:creationId xmlns:a16="http://schemas.microsoft.com/office/drawing/2014/main" id="{D11CE76C-9892-4248-B29B-A9D4B9B2C05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6000">
                <a:solidFill>
                  <a:schemeClr val="tx1"/>
                </a:solidFill>
                <a:latin typeface="Times" panose="02020603050405020304" pitchFamily="18" charset="0"/>
                <a:ea typeface="ＭＳ Ｐゴシック" panose="020B0600070205080204" pitchFamily="34" charset="-128"/>
              </a:defRPr>
            </a:lvl1pPr>
            <a:lvl2pPr marL="37931725" indent="-37474525">
              <a:defRPr sz="6000">
                <a:solidFill>
                  <a:schemeClr val="tx1"/>
                </a:solidFill>
                <a:latin typeface="Times" panose="02020603050405020304" pitchFamily="18" charset="0"/>
                <a:ea typeface="ＭＳ Ｐゴシック" panose="020B0600070205080204" pitchFamily="34" charset="-128"/>
              </a:defRPr>
            </a:lvl2pPr>
            <a:lvl3pPr>
              <a:defRPr sz="6000">
                <a:solidFill>
                  <a:schemeClr val="tx1"/>
                </a:solidFill>
                <a:latin typeface="Times" panose="02020603050405020304" pitchFamily="18" charset="0"/>
                <a:ea typeface="ＭＳ Ｐゴシック" panose="020B0600070205080204" pitchFamily="34" charset="-128"/>
              </a:defRPr>
            </a:lvl3pPr>
            <a:lvl4pPr>
              <a:defRPr sz="6000">
                <a:solidFill>
                  <a:schemeClr val="tx1"/>
                </a:solidFill>
                <a:latin typeface="Times" panose="02020603050405020304" pitchFamily="18" charset="0"/>
                <a:ea typeface="ＭＳ Ｐゴシック" panose="020B0600070205080204" pitchFamily="34" charset="-128"/>
              </a:defRPr>
            </a:lvl4pPr>
            <a:lvl5pPr>
              <a:defRPr sz="6000">
                <a:solidFill>
                  <a:schemeClr val="tx1"/>
                </a:solidFill>
                <a:latin typeface="Times" panose="02020603050405020304" pitchFamily="18" charset="0"/>
                <a:ea typeface="ＭＳ Ｐゴシック" panose="020B0600070205080204" pitchFamily="34" charset="-128"/>
              </a:defRPr>
            </a:lvl5pPr>
            <a:lvl6pPr marL="5029200" indent="-27432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6pPr>
            <a:lvl7pPr marL="5486400" indent="-27432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7pPr>
            <a:lvl8pPr marL="5943600" indent="-27432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8pPr>
            <a:lvl9pPr marL="6400800" indent="-27432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9pPr>
          </a:lstStyle>
          <a:p>
            <a:fld id="{0EC030F6-73B7-40E1-B99D-277F9134FC67}" type="slidenum">
              <a:rPr lang="en-US" altLang="en-US" sz="1200" smtClean="0">
                <a:latin typeface="Arial" panose="020B0604020202020204" pitchFamily="34" charset="0"/>
              </a:rPr>
              <a:pPr/>
              <a:t>35</a:t>
            </a:fld>
            <a:endParaRPr lang="en-US" altLang="en-US" sz="1200">
              <a:latin typeface="Arial" panose="020B0604020202020204" pitchFamily="34" charset="0"/>
            </a:endParaRPr>
          </a:p>
        </p:txBody>
      </p:sp>
      <p:sp>
        <p:nvSpPr>
          <p:cNvPr id="51203" name="Rectangle 2">
            <a:extLst>
              <a:ext uri="{FF2B5EF4-FFF2-40B4-BE49-F238E27FC236}">
                <a16:creationId xmlns:a16="http://schemas.microsoft.com/office/drawing/2014/main" id="{8A0D1F00-5675-40A9-96AB-C8D129B359B1}"/>
              </a:ext>
            </a:extLst>
          </p:cNvPr>
          <p:cNvSpPr>
            <a:spLocks noGrp="1" noRot="1" noChangeAspect="1" noChangeArrowheads="1" noTextEdit="1"/>
          </p:cNvSpPr>
          <p:nvPr>
            <p:ph type="sldImg"/>
          </p:nvPr>
        </p:nvSpPr>
        <p:spPr>
          <a:ln/>
        </p:spPr>
      </p:sp>
      <p:sp>
        <p:nvSpPr>
          <p:cNvPr id="51204" name="Rectangle 3">
            <a:extLst>
              <a:ext uri="{FF2B5EF4-FFF2-40B4-BE49-F238E27FC236}">
                <a16:creationId xmlns:a16="http://schemas.microsoft.com/office/drawing/2014/main" id="{953592FF-F422-4B5D-BD1E-15E770C0E1E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ea typeface="ＭＳ Ｐゴシック" panose="020B0600070205080204" pitchFamily="34" charset="-128"/>
              </a:rPr>
              <a:t>The figure shows a scatter plot for which r=0.  Notice that there is no relationship between X and Y.</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a:extLst>
              <a:ext uri="{FF2B5EF4-FFF2-40B4-BE49-F238E27FC236}">
                <a16:creationId xmlns:a16="http://schemas.microsoft.com/office/drawing/2014/main" id="{73B1F4FD-8E6B-4394-804B-49F695F5D6E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6000">
                <a:solidFill>
                  <a:schemeClr val="tx1"/>
                </a:solidFill>
                <a:latin typeface="Times" panose="02020603050405020304" pitchFamily="18" charset="0"/>
                <a:ea typeface="ＭＳ Ｐゴシック" panose="020B0600070205080204" pitchFamily="34" charset="-128"/>
              </a:defRPr>
            </a:lvl1pPr>
            <a:lvl2pPr marL="37931725" indent="-37474525">
              <a:defRPr sz="6000">
                <a:solidFill>
                  <a:schemeClr val="tx1"/>
                </a:solidFill>
                <a:latin typeface="Times" panose="02020603050405020304" pitchFamily="18" charset="0"/>
                <a:ea typeface="ＭＳ Ｐゴシック" panose="020B0600070205080204" pitchFamily="34" charset="-128"/>
              </a:defRPr>
            </a:lvl2pPr>
            <a:lvl3pPr>
              <a:defRPr sz="6000">
                <a:solidFill>
                  <a:schemeClr val="tx1"/>
                </a:solidFill>
                <a:latin typeface="Times" panose="02020603050405020304" pitchFamily="18" charset="0"/>
                <a:ea typeface="ＭＳ Ｐゴシック" panose="020B0600070205080204" pitchFamily="34" charset="-128"/>
              </a:defRPr>
            </a:lvl3pPr>
            <a:lvl4pPr>
              <a:defRPr sz="6000">
                <a:solidFill>
                  <a:schemeClr val="tx1"/>
                </a:solidFill>
                <a:latin typeface="Times" panose="02020603050405020304" pitchFamily="18" charset="0"/>
                <a:ea typeface="ＭＳ Ｐゴシック" panose="020B0600070205080204" pitchFamily="34" charset="-128"/>
              </a:defRPr>
            </a:lvl4pPr>
            <a:lvl5pPr>
              <a:defRPr sz="6000">
                <a:solidFill>
                  <a:schemeClr val="tx1"/>
                </a:solidFill>
                <a:latin typeface="Times" panose="02020603050405020304" pitchFamily="18" charset="0"/>
                <a:ea typeface="ＭＳ Ｐゴシック" panose="020B0600070205080204" pitchFamily="34" charset="-128"/>
              </a:defRPr>
            </a:lvl5pPr>
            <a:lvl6pPr marL="5029200" indent="-27432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6pPr>
            <a:lvl7pPr marL="5486400" indent="-27432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7pPr>
            <a:lvl8pPr marL="5943600" indent="-27432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8pPr>
            <a:lvl9pPr marL="6400800" indent="-27432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9pPr>
          </a:lstStyle>
          <a:p>
            <a:fld id="{6943F808-1E3B-448E-9FDF-0453BA190844}" type="slidenum">
              <a:rPr lang="en-US" altLang="en-US" sz="1200" smtClean="0">
                <a:latin typeface="Arial" panose="020B0604020202020204" pitchFamily="34" charset="0"/>
              </a:rPr>
              <a:pPr/>
              <a:t>36</a:t>
            </a:fld>
            <a:endParaRPr lang="en-US" altLang="en-US" sz="1200">
              <a:latin typeface="Arial" panose="020B0604020202020204" pitchFamily="34" charset="0"/>
            </a:endParaRPr>
          </a:p>
        </p:txBody>
      </p:sp>
      <p:sp>
        <p:nvSpPr>
          <p:cNvPr id="53251" name="Rectangle 2">
            <a:extLst>
              <a:ext uri="{FF2B5EF4-FFF2-40B4-BE49-F238E27FC236}">
                <a16:creationId xmlns:a16="http://schemas.microsoft.com/office/drawing/2014/main" id="{80E98AD2-EE55-4179-BB1A-540660699B7F}"/>
              </a:ext>
            </a:extLst>
          </p:cNvPr>
          <p:cNvSpPr>
            <a:spLocks noGrp="1" noRot="1" noChangeAspect="1" noChangeArrowheads="1" noTextEdit="1"/>
          </p:cNvSpPr>
          <p:nvPr>
            <p:ph type="sldImg"/>
          </p:nvPr>
        </p:nvSpPr>
        <p:spPr>
          <a:ln/>
        </p:spPr>
      </p:sp>
      <p:sp>
        <p:nvSpPr>
          <p:cNvPr id="53252" name="Rectangle 3">
            <a:extLst>
              <a:ext uri="{FF2B5EF4-FFF2-40B4-BE49-F238E27FC236}">
                <a16:creationId xmlns:a16="http://schemas.microsoft.com/office/drawing/2014/main" id="{BA7C5520-035B-447D-9D21-DAA5CB70EE4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ea typeface="ＭＳ Ｐゴシック" panose="020B0600070205080204" pitchFamily="34" charset="-128"/>
              </a:rPr>
              <a:t>For real data, perfect realtionships are rare to non-existent. This figure shows the relationship between grip strength and arm strength for a sample of workers in physically demandint jobs. The value of Pearson’s correlation is 0.63.</a:t>
            </a:r>
          </a:p>
          <a:p>
            <a:pPr eaLnBrk="1" hangingPunct="1"/>
            <a:endParaRPr lang="en-US" altLang="en-US" sz="1600">
              <a:solidFill>
                <a:srgbClr val="000000"/>
              </a:solidFill>
              <a:latin typeface="Geneva" charset="0"/>
              <a:ea typeface="ＭＳ Ｐゴシック" panose="020B0600070205080204" pitchFamily="34" charset="-128"/>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a:extLst>
              <a:ext uri="{FF2B5EF4-FFF2-40B4-BE49-F238E27FC236}">
                <a16:creationId xmlns:a16="http://schemas.microsoft.com/office/drawing/2014/main" id="{9A165B97-BE1A-4F10-8F64-3E39A182865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6000">
                <a:solidFill>
                  <a:schemeClr val="tx1"/>
                </a:solidFill>
                <a:latin typeface="Times" panose="02020603050405020304" pitchFamily="18" charset="0"/>
                <a:ea typeface="ＭＳ Ｐゴシック" panose="020B0600070205080204" pitchFamily="34" charset="-128"/>
              </a:defRPr>
            </a:lvl1pPr>
            <a:lvl2pPr marL="37931725" indent="-37474525">
              <a:defRPr sz="6000">
                <a:solidFill>
                  <a:schemeClr val="tx1"/>
                </a:solidFill>
                <a:latin typeface="Times" panose="02020603050405020304" pitchFamily="18" charset="0"/>
                <a:ea typeface="ＭＳ Ｐゴシック" panose="020B0600070205080204" pitchFamily="34" charset="-128"/>
              </a:defRPr>
            </a:lvl2pPr>
            <a:lvl3pPr>
              <a:defRPr sz="6000">
                <a:solidFill>
                  <a:schemeClr val="tx1"/>
                </a:solidFill>
                <a:latin typeface="Times" panose="02020603050405020304" pitchFamily="18" charset="0"/>
                <a:ea typeface="ＭＳ Ｐゴシック" panose="020B0600070205080204" pitchFamily="34" charset="-128"/>
              </a:defRPr>
            </a:lvl3pPr>
            <a:lvl4pPr>
              <a:defRPr sz="6000">
                <a:solidFill>
                  <a:schemeClr val="tx1"/>
                </a:solidFill>
                <a:latin typeface="Times" panose="02020603050405020304" pitchFamily="18" charset="0"/>
                <a:ea typeface="ＭＳ Ｐゴシック" panose="020B0600070205080204" pitchFamily="34" charset="-128"/>
              </a:defRPr>
            </a:lvl4pPr>
            <a:lvl5pPr>
              <a:defRPr sz="6000">
                <a:solidFill>
                  <a:schemeClr val="tx1"/>
                </a:solidFill>
                <a:latin typeface="Times" panose="02020603050405020304" pitchFamily="18" charset="0"/>
                <a:ea typeface="ＭＳ Ｐゴシック" panose="020B0600070205080204" pitchFamily="34" charset="-128"/>
              </a:defRPr>
            </a:lvl5pPr>
            <a:lvl6pPr marL="5029200" indent="-27432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6pPr>
            <a:lvl7pPr marL="5486400" indent="-27432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7pPr>
            <a:lvl8pPr marL="5943600" indent="-27432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8pPr>
            <a:lvl9pPr marL="6400800" indent="-27432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9pPr>
          </a:lstStyle>
          <a:p>
            <a:fld id="{02F5B8ED-69A7-464B-9BF9-8B8665AC3A8B}" type="slidenum">
              <a:rPr lang="en-US" altLang="en-US" sz="1200" smtClean="0">
                <a:latin typeface="Arial" panose="020B0604020202020204" pitchFamily="34" charset="0"/>
              </a:rPr>
              <a:pPr/>
              <a:t>37</a:t>
            </a:fld>
            <a:endParaRPr lang="en-US" altLang="en-US" sz="1200">
              <a:latin typeface="Arial" panose="020B0604020202020204" pitchFamily="34" charset="0"/>
            </a:endParaRPr>
          </a:p>
        </p:txBody>
      </p:sp>
      <p:sp>
        <p:nvSpPr>
          <p:cNvPr id="55299" name="Rectangle 2">
            <a:extLst>
              <a:ext uri="{FF2B5EF4-FFF2-40B4-BE49-F238E27FC236}">
                <a16:creationId xmlns:a16="http://schemas.microsoft.com/office/drawing/2014/main" id="{C5A11595-0EA2-43C3-A3EF-7FE38905A564}"/>
              </a:ext>
            </a:extLst>
          </p:cNvPr>
          <p:cNvSpPr>
            <a:spLocks noGrp="1" noRot="1" noChangeAspect="1" noChangeArrowheads="1" noTextEdit="1"/>
          </p:cNvSpPr>
          <p:nvPr>
            <p:ph type="sldImg"/>
          </p:nvPr>
        </p:nvSpPr>
        <p:spPr>
          <a:ln/>
        </p:spPr>
      </p:sp>
      <p:sp>
        <p:nvSpPr>
          <p:cNvPr id="55300" name="Rectangle 3">
            <a:extLst>
              <a:ext uri="{FF2B5EF4-FFF2-40B4-BE49-F238E27FC236}">
                <a16:creationId xmlns:a16="http://schemas.microsoft.com/office/drawing/2014/main" id="{CAC3C14F-335E-4C5D-9F09-1D3611661C5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ea typeface="ＭＳ Ｐゴシック" panose="020B0600070205080204" pitchFamily="34" charset="-128"/>
              </a:rPr>
              <a:t>A basic property of Pearson’s r is that its possible range is from -1 to 1.  The lowest possible  correlation of -1 means there is a perfect negative linear relationship, a correlation of 0 means no linear relationship and the highest possible correlation of 1 means there is a perfect linear relationship.</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a:extLst>
              <a:ext uri="{FF2B5EF4-FFF2-40B4-BE49-F238E27FC236}">
                <a16:creationId xmlns:a16="http://schemas.microsoft.com/office/drawing/2014/main" id="{FF730773-8076-4692-B654-245FF14A75D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6000">
                <a:solidFill>
                  <a:schemeClr val="tx1"/>
                </a:solidFill>
                <a:latin typeface="Times" panose="02020603050405020304" pitchFamily="18" charset="0"/>
                <a:ea typeface="ＭＳ Ｐゴシック" panose="020B0600070205080204" pitchFamily="34" charset="-128"/>
              </a:defRPr>
            </a:lvl1pPr>
            <a:lvl2pPr marL="37931725" indent="-37474525">
              <a:defRPr sz="6000">
                <a:solidFill>
                  <a:schemeClr val="tx1"/>
                </a:solidFill>
                <a:latin typeface="Times" panose="02020603050405020304" pitchFamily="18" charset="0"/>
                <a:ea typeface="ＭＳ Ｐゴシック" panose="020B0600070205080204" pitchFamily="34" charset="-128"/>
              </a:defRPr>
            </a:lvl2pPr>
            <a:lvl3pPr>
              <a:defRPr sz="6000">
                <a:solidFill>
                  <a:schemeClr val="tx1"/>
                </a:solidFill>
                <a:latin typeface="Times" panose="02020603050405020304" pitchFamily="18" charset="0"/>
                <a:ea typeface="ＭＳ Ｐゴシック" panose="020B0600070205080204" pitchFamily="34" charset="-128"/>
              </a:defRPr>
            </a:lvl3pPr>
            <a:lvl4pPr>
              <a:defRPr sz="6000">
                <a:solidFill>
                  <a:schemeClr val="tx1"/>
                </a:solidFill>
                <a:latin typeface="Times" panose="02020603050405020304" pitchFamily="18" charset="0"/>
                <a:ea typeface="ＭＳ Ｐゴシック" panose="020B0600070205080204" pitchFamily="34" charset="-128"/>
              </a:defRPr>
            </a:lvl4pPr>
            <a:lvl5pPr>
              <a:defRPr sz="6000">
                <a:solidFill>
                  <a:schemeClr val="tx1"/>
                </a:solidFill>
                <a:latin typeface="Times" panose="02020603050405020304" pitchFamily="18" charset="0"/>
                <a:ea typeface="ＭＳ Ｐゴシック" panose="020B0600070205080204" pitchFamily="34" charset="-128"/>
              </a:defRPr>
            </a:lvl5pPr>
            <a:lvl6pPr marL="5029200" indent="-27432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6pPr>
            <a:lvl7pPr marL="5486400" indent="-27432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7pPr>
            <a:lvl8pPr marL="5943600" indent="-27432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8pPr>
            <a:lvl9pPr marL="6400800" indent="-27432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9pPr>
          </a:lstStyle>
          <a:p>
            <a:fld id="{9F1C0A38-B434-43A8-8943-CDFE96F2E8DD}" type="slidenum">
              <a:rPr lang="en-US" altLang="en-US" sz="1200" smtClean="0">
                <a:latin typeface="Arial" panose="020B0604020202020204" pitchFamily="34" charset="0"/>
              </a:rPr>
              <a:pPr/>
              <a:t>38</a:t>
            </a:fld>
            <a:endParaRPr lang="en-US" altLang="en-US" sz="1200">
              <a:latin typeface="Arial" panose="020B0604020202020204" pitchFamily="34" charset="0"/>
            </a:endParaRPr>
          </a:p>
        </p:txBody>
      </p:sp>
      <p:sp>
        <p:nvSpPr>
          <p:cNvPr id="57347" name="Rectangle 2">
            <a:extLst>
              <a:ext uri="{FF2B5EF4-FFF2-40B4-BE49-F238E27FC236}">
                <a16:creationId xmlns:a16="http://schemas.microsoft.com/office/drawing/2014/main" id="{A93708A8-4A6F-4F6B-A3C0-A2B67BB395C4}"/>
              </a:ext>
            </a:extLst>
          </p:cNvPr>
          <p:cNvSpPr>
            <a:spLocks noGrp="1" noRot="1" noChangeAspect="1" noChangeArrowheads="1" noTextEdit="1"/>
          </p:cNvSpPr>
          <p:nvPr>
            <p:ph type="sldImg"/>
          </p:nvPr>
        </p:nvSpPr>
        <p:spPr>
          <a:ln/>
        </p:spPr>
      </p:sp>
      <p:sp>
        <p:nvSpPr>
          <p:cNvPr id="57348" name="Rectangle 3">
            <a:extLst>
              <a:ext uri="{FF2B5EF4-FFF2-40B4-BE49-F238E27FC236}">
                <a16:creationId xmlns:a16="http://schemas.microsoft.com/office/drawing/2014/main" id="{3072620A-3981-43B5-BD05-B52CABF2B6E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ea typeface="ＭＳ Ｐゴシック" panose="020B0600070205080204" pitchFamily="34" charset="-128"/>
              </a:rPr>
              <a:t>Pearson’s correlation is symmetric in the sense that the correlation of X with Y is the same as the correlation of Y with X.  For example, the correlation of Weight with Height is the same as the correlation of Height with Weight.</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a:extLst>
              <a:ext uri="{FF2B5EF4-FFF2-40B4-BE49-F238E27FC236}">
                <a16:creationId xmlns:a16="http://schemas.microsoft.com/office/drawing/2014/main" id="{C73D317B-5BA0-4477-8AE4-2D46D9E62E3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6000">
                <a:solidFill>
                  <a:schemeClr val="tx1"/>
                </a:solidFill>
                <a:latin typeface="Times" panose="02020603050405020304" pitchFamily="18" charset="0"/>
                <a:ea typeface="ＭＳ Ｐゴシック" panose="020B0600070205080204" pitchFamily="34" charset="-128"/>
              </a:defRPr>
            </a:lvl1pPr>
            <a:lvl2pPr marL="37931725" indent="-37474525">
              <a:defRPr sz="6000">
                <a:solidFill>
                  <a:schemeClr val="tx1"/>
                </a:solidFill>
                <a:latin typeface="Times" panose="02020603050405020304" pitchFamily="18" charset="0"/>
                <a:ea typeface="ＭＳ Ｐゴシック" panose="020B0600070205080204" pitchFamily="34" charset="-128"/>
              </a:defRPr>
            </a:lvl2pPr>
            <a:lvl3pPr>
              <a:defRPr sz="6000">
                <a:solidFill>
                  <a:schemeClr val="tx1"/>
                </a:solidFill>
                <a:latin typeface="Times" panose="02020603050405020304" pitchFamily="18" charset="0"/>
                <a:ea typeface="ＭＳ Ｐゴシック" panose="020B0600070205080204" pitchFamily="34" charset="-128"/>
              </a:defRPr>
            </a:lvl3pPr>
            <a:lvl4pPr>
              <a:defRPr sz="6000">
                <a:solidFill>
                  <a:schemeClr val="tx1"/>
                </a:solidFill>
                <a:latin typeface="Times" panose="02020603050405020304" pitchFamily="18" charset="0"/>
                <a:ea typeface="ＭＳ Ｐゴシック" panose="020B0600070205080204" pitchFamily="34" charset="-128"/>
              </a:defRPr>
            </a:lvl4pPr>
            <a:lvl5pPr>
              <a:defRPr sz="6000">
                <a:solidFill>
                  <a:schemeClr val="tx1"/>
                </a:solidFill>
                <a:latin typeface="Times" panose="02020603050405020304" pitchFamily="18" charset="0"/>
                <a:ea typeface="ＭＳ Ｐゴシック" panose="020B0600070205080204" pitchFamily="34" charset="-128"/>
              </a:defRPr>
            </a:lvl5pPr>
            <a:lvl6pPr marL="5029200" indent="-27432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6pPr>
            <a:lvl7pPr marL="5486400" indent="-27432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7pPr>
            <a:lvl8pPr marL="5943600" indent="-27432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8pPr>
            <a:lvl9pPr marL="6400800" indent="-27432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9pPr>
          </a:lstStyle>
          <a:p>
            <a:fld id="{DC8CD4A8-A91A-4525-92D6-F2B2E6163277}" type="slidenum">
              <a:rPr lang="en-US" altLang="en-US" sz="1200" smtClean="0">
                <a:latin typeface="Arial" panose="020B0604020202020204" pitchFamily="34" charset="0"/>
              </a:rPr>
              <a:pPr/>
              <a:t>39</a:t>
            </a:fld>
            <a:endParaRPr lang="en-US" altLang="en-US" sz="1200">
              <a:latin typeface="Arial" panose="020B0604020202020204" pitchFamily="34" charset="0"/>
            </a:endParaRPr>
          </a:p>
        </p:txBody>
      </p:sp>
      <p:sp>
        <p:nvSpPr>
          <p:cNvPr id="59395" name="Rectangle 2">
            <a:extLst>
              <a:ext uri="{FF2B5EF4-FFF2-40B4-BE49-F238E27FC236}">
                <a16:creationId xmlns:a16="http://schemas.microsoft.com/office/drawing/2014/main" id="{011E7063-37CD-4C54-AFC9-DC030D651F77}"/>
              </a:ext>
            </a:extLst>
          </p:cNvPr>
          <p:cNvSpPr>
            <a:spLocks noGrp="1" noRot="1" noChangeAspect="1" noChangeArrowheads="1" noTextEdit="1"/>
          </p:cNvSpPr>
          <p:nvPr>
            <p:ph type="sldImg"/>
          </p:nvPr>
        </p:nvSpPr>
        <p:spPr>
          <a:ln/>
        </p:spPr>
      </p:sp>
      <p:sp>
        <p:nvSpPr>
          <p:cNvPr id="59396" name="Rectangle 3">
            <a:extLst>
              <a:ext uri="{FF2B5EF4-FFF2-40B4-BE49-F238E27FC236}">
                <a16:creationId xmlns:a16="http://schemas.microsoft.com/office/drawing/2014/main" id="{16241715-5A61-4F9A-81E1-CA3A8B1B098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ea typeface="ＭＳ Ｐゴシック" panose="020B0600070205080204" pitchFamily="34" charset="-128"/>
              </a:rPr>
              <a:t>A critical property of Pearson’s r is that it is unaffected by linear transformations.  This means that multiplying a variable by a constant and/or adding a constant does not change the correlation of that variable with other variables. </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a:extLst>
              <a:ext uri="{FF2B5EF4-FFF2-40B4-BE49-F238E27FC236}">
                <a16:creationId xmlns:a16="http://schemas.microsoft.com/office/drawing/2014/main" id="{D71B2003-7F3A-48AE-A03C-C67BF5716A0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6000">
                <a:solidFill>
                  <a:schemeClr val="tx1"/>
                </a:solidFill>
                <a:latin typeface="Times" panose="02020603050405020304" pitchFamily="18" charset="0"/>
                <a:ea typeface="ＭＳ Ｐゴシック" panose="020B0600070205080204" pitchFamily="34" charset="-128"/>
              </a:defRPr>
            </a:lvl1pPr>
            <a:lvl2pPr marL="37931725" indent="-37474525">
              <a:defRPr sz="6000">
                <a:solidFill>
                  <a:schemeClr val="tx1"/>
                </a:solidFill>
                <a:latin typeface="Times" panose="02020603050405020304" pitchFamily="18" charset="0"/>
                <a:ea typeface="ＭＳ Ｐゴシック" panose="020B0600070205080204" pitchFamily="34" charset="-128"/>
              </a:defRPr>
            </a:lvl2pPr>
            <a:lvl3pPr>
              <a:defRPr sz="6000">
                <a:solidFill>
                  <a:schemeClr val="tx1"/>
                </a:solidFill>
                <a:latin typeface="Times" panose="02020603050405020304" pitchFamily="18" charset="0"/>
                <a:ea typeface="ＭＳ Ｐゴシック" panose="020B0600070205080204" pitchFamily="34" charset="-128"/>
              </a:defRPr>
            </a:lvl3pPr>
            <a:lvl4pPr>
              <a:defRPr sz="6000">
                <a:solidFill>
                  <a:schemeClr val="tx1"/>
                </a:solidFill>
                <a:latin typeface="Times" panose="02020603050405020304" pitchFamily="18" charset="0"/>
                <a:ea typeface="ＭＳ Ｐゴシック" panose="020B0600070205080204" pitchFamily="34" charset="-128"/>
              </a:defRPr>
            </a:lvl4pPr>
            <a:lvl5pPr>
              <a:defRPr sz="6000">
                <a:solidFill>
                  <a:schemeClr val="tx1"/>
                </a:solidFill>
                <a:latin typeface="Times" panose="02020603050405020304" pitchFamily="18" charset="0"/>
                <a:ea typeface="ＭＳ Ｐゴシック" panose="020B0600070205080204" pitchFamily="34" charset="-128"/>
              </a:defRPr>
            </a:lvl5pPr>
            <a:lvl6pPr marL="5029200" indent="-27432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6pPr>
            <a:lvl7pPr marL="5486400" indent="-27432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7pPr>
            <a:lvl8pPr marL="5943600" indent="-27432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8pPr>
            <a:lvl9pPr marL="6400800" indent="-27432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9pPr>
          </a:lstStyle>
          <a:p>
            <a:fld id="{47DDE0F7-FEA9-4570-99BA-00487CD01950}" type="slidenum">
              <a:rPr lang="en-US" altLang="en-US" sz="1200" smtClean="0">
                <a:latin typeface="Arial" panose="020B0604020202020204" pitchFamily="34" charset="0"/>
              </a:rPr>
              <a:pPr/>
              <a:t>40</a:t>
            </a:fld>
            <a:endParaRPr lang="en-US" altLang="en-US" sz="1200">
              <a:latin typeface="Arial" panose="020B0604020202020204" pitchFamily="34" charset="0"/>
            </a:endParaRPr>
          </a:p>
        </p:txBody>
      </p:sp>
      <p:sp>
        <p:nvSpPr>
          <p:cNvPr id="61443" name="Rectangle 2">
            <a:extLst>
              <a:ext uri="{FF2B5EF4-FFF2-40B4-BE49-F238E27FC236}">
                <a16:creationId xmlns:a16="http://schemas.microsoft.com/office/drawing/2014/main" id="{832A630C-04E5-4285-AC25-186E2DD66C56}"/>
              </a:ext>
            </a:extLst>
          </p:cNvPr>
          <p:cNvSpPr>
            <a:spLocks noGrp="1" noRot="1" noChangeAspect="1" noChangeArrowheads="1" noTextEdit="1"/>
          </p:cNvSpPr>
          <p:nvPr>
            <p:ph type="sldImg"/>
          </p:nvPr>
        </p:nvSpPr>
        <p:spPr>
          <a:ln/>
        </p:spPr>
      </p:sp>
      <p:sp>
        <p:nvSpPr>
          <p:cNvPr id="61444" name="Rectangle 3">
            <a:extLst>
              <a:ext uri="{FF2B5EF4-FFF2-40B4-BE49-F238E27FC236}">
                <a16:creationId xmlns:a16="http://schemas.microsoft.com/office/drawing/2014/main" id="{5C1654D4-0787-42E6-8A2A-B023931524F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ea typeface="ＭＳ Ｐゴシック" panose="020B0600070205080204" pitchFamily="34" charset="-128"/>
              </a:rPr>
              <a:t>For instance, the correlation of Weight and Height does not depend on whether Height is measured in inches, feet, or even miles.  </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a:extLst>
              <a:ext uri="{FF2B5EF4-FFF2-40B4-BE49-F238E27FC236}">
                <a16:creationId xmlns:a16="http://schemas.microsoft.com/office/drawing/2014/main" id="{01F2A45C-8CB1-40B7-B42C-6797BF34988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6000">
                <a:solidFill>
                  <a:schemeClr val="tx1"/>
                </a:solidFill>
                <a:latin typeface="Times" panose="02020603050405020304" pitchFamily="18" charset="0"/>
                <a:ea typeface="ＭＳ Ｐゴシック" panose="020B0600070205080204" pitchFamily="34" charset="-128"/>
              </a:defRPr>
            </a:lvl1pPr>
            <a:lvl2pPr marL="37931725" indent="-37474525">
              <a:defRPr sz="6000">
                <a:solidFill>
                  <a:schemeClr val="tx1"/>
                </a:solidFill>
                <a:latin typeface="Times" panose="02020603050405020304" pitchFamily="18" charset="0"/>
                <a:ea typeface="ＭＳ Ｐゴシック" panose="020B0600070205080204" pitchFamily="34" charset="-128"/>
              </a:defRPr>
            </a:lvl2pPr>
            <a:lvl3pPr>
              <a:defRPr sz="6000">
                <a:solidFill>
                  <a:schemeClr val="tx1"/>
                </a:solidFill>
                <a:latin typeface="Times" panose="02020603050405020304" pitchFamily="18" charset="0"/>
                <a:ea typeface="ＭＳ Ｐゴシック" panose="020B0600070205080204" pitchFamily="34" charset="-128"/>
              </a:defRPr>
            </a:lvl3pPr>
            <a:lvl4pPr>
              <a:defRPr sz="6000">
                <a:solidFill>
                  <a:schemeClr val="tx1"/>
                </a:solidFill>
                <a:latin typeface="Times" panose="02020603050405020304" pitchFamily="18" charset="0"/>
                <a:ea typeface="ＭＳ Ｐゴシック" panose="020B0600070205080204" pitchFamily="34" charset="-128"/>
              </a:defRPr>
            </a:lvl4pPr>
            <a:lvl5pPr>
              <a:defRPr sz="6000">
                <a:solidFill>
                  <a:schemeClr val="tx1"/>
                </a:solidFill>
                <a:latin typeface="Times" panose="02020603050405020304" pitchFamily="18" charset="0"/>
                <a:ea typeface="ＭＳ Ｐゴシック" panose="020B0600070205080204" pitchFamily="34" charset="-128"/>
              </a:defRPr>
            </a:lvl5pPr>
            <a:lvl6pPr marL="5029200" indent="-27432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6pPr>
            <a:lvl7pPr marL="5486400" indent="-27432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7pPr>
            <a:lvl8pPr marL="5943600" indent="-27432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8pPr>
            <a:lvl9pPr marL="6400800" indent="-27432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9pPr>
          </a:lstStyle>
          <a:p>
            <a:fld id="{DA76AE2C-9C29-43E1-8167-259D7FA623FF}" type="slidenum">
              <a:rPr lang="en-US" altLang="en-US" sz="1200" smtClean="0">
                <a:latin typeface="Arial" panose="020B0604020202020204" pitchFamily="34" charset="0"/>
              </a:rPr>
              <a:pPr/>
              <a:t>41</a:t>
            </a:fld>
            <a:endParaRPr lang="en-US" altLang="en-US" sz="1200">
              <a:latin typeface="Arial" panose="020B0604020202020204" pitchFamily="34" charset="0"/>
            </a:endParaRPr>
          </a:p>
        </p:txBody>
      </p:sp>
      <p:sp>
        <p:nvSpPr>
          <p:cNvPr id="63491" name="Rectangle 2">
            <a:extLst>
              <a:ext uri="{FF2B5EF4-FFF2-40B4-BE49-F238E27FC236}">
                <a16:creationId xmlns:a16="http://schemas.microsoft.com/office/drawing/2014/main" id="{0B6219A2-B27C-4DDF-AF37-60135E852B6F}"/>
              </a:ext>
            </a:extLst>
          </p:cNvPr>
          <p:cNvSpPr>
            <a:spLocks noGrp="1" noRot="1" noChangeAspect="1" noChangeArrowheads="1" noTextEdit="1"/>
          </p:cNvSpPr>
          <p:nvPr>
            <p:ph type="sldImg"/>
          </p:nvPr>
        </p:nvSpPr>
        <p:spPr>
          <a:ln/>
        </p:spPr>
      </p:sp>
      <p:sp>
        <p:nvSpPr>
          <p:cNvPr id="63492" name="Rectangle 3">
            <a:extLst>
              <a:ext uri="{FF2B5EF4-FFF2-40B4-BE49-F238E27FC236}">
                <a16:creationId xmlns:a16="http://schemas.microsoft.com/office/drawing/2014/main" id="{2D3F8E3D-9F49-4535-B73B-4E2F87ED1DC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ea typeface="ＭＳ Ｐゴシック" panose="020B0600070205080204" pitchFamily="34" charset="-128"/>
              </a:rPr>
              <a:t>Similarly, adding five points to every student’s test score would not change the correlation of the test score with other variables such as grade point average.</a:t>
            </a:r>
          </a:p>
          <a:p>
            <a:pPr eaLnBrk="1" hangingPunct="1"/>
            <a:endParaRPr lang="en-US" altLang="en-US">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7">
            <a:extLst>
              <a:ext uri="{FF2B5EF4-FFF2-40B4-BE49-F238E27FC236}">
                <a16:creationId xmlns:a16="http://schemas.microsoft.com/office/drawing/2014/main" id="{2D3DBC4B-BE90-4D64-BF9E-F5A4D044611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6000">
                <a:solidFill>
                  <a:schemeClr val="tx1"/>
                </a:solidFill>
                <a:latin typeface="Times" panose="02020603050405020304" pitchFamily="18" charset="0"/>
                <a:ea typeface="ＭＳ Ｐゴシック" panose="020B0600070205080204" pitchFamily="34" charset="-128"/>
              </a:defRPr>
            </a:lvl1pPr>
            <a:lvl2pPr marL="37931725" indent="-37474525">
              <a:defRPr sz="6000">
                <a:solidFill>
                  <a:schemeClr val="tx1"/>
                </a:solidFill>
                <a:latin typeface="Times" panose="02020603050405020304" pitchFamily="18" charset="0"/>
                <a:ea typeface="ＭＳ Ｐゴシック" panose="020B0600070205080204" pitchFamily="34" charset="-128"/>
              </a:defRPr>
            </a:lvl2pPr>
            <a:lvl3pPr>
              <a:defRPr sz="6000">
                <a:solidFill>
                  <a:schemeClr val="tx1"/>
                </a:solidFill>
                <a:latin typeface="Times" panose="02020603050405020304" pitchFamily="18" charset="0"/>
                <a:ea typeface="ＭＳ Ｐゴシック" panose="020B0600070205080204" pitchFamily="34" charset="-128"/>
              </a:defRPr>
            </a:lvl3pPr>
            <a:lvl4pPr>
              <a:defRPr sz="6000">
                <a:solidFill>
                  <a:schemeClr val="tx1"/>
                </a:solidFill>
                <a:latin typeface="Times" panose="02020603050405020304" pitchFamily="18" charset="0"/>
                <a:ea typeface="ＭＳ Ｐゴシック" panose="020B0600070205080204" pitchFamily="34" charset="-128"/>
              </a:defRPr>
            </a:lvl4pPr>
            <a:lvl5pPr>
              <a:defRPr sz="6000">
                <a:solidFill>
                  <a:schemeClr val="tx1"/>
                </a:solidFill>
                <a:latin typeface="Times" panose="02020603050405020304" pitchFamily="18" charset="0"/>
                <a:ea typeface="ＭＳ Ｐゴシック" panose="020B0600070205080204" pitchFamily="34" charset="-128"/>
              </a:defRPr>
            </a:lvl5pPr>
            <a:lvl6pPr marL="5029200" indent="-27432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6pPr>
            <a:lvl7pPr marL="5486400" indent="-27432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7pPr>
            <a:lvl8pPr marL="5943600" indent="-27432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8pPr>
            <a:lvl9pPr marL="6400800" indent="-27432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9pPr>
          </a:lstStyle>
          <a:p>
            <a:fld id="{4E8DC123-4FFD-4EDB-86BD-FCF60D04E6B0}" type="slidenum">
              <a:rPr lang="en-US" altLang="en-US" sz="1200" smtClean="0"/>
              <a:pPr/>
              <a:t>6</a:t>
            </a:fld>
            <a:endParaRPr lang="en-US" altLang="en-US" sz="1200" dirty="0"/>
          </a:p>
        </p:txBody>
      </p:sp>
      <p:sp>
        <p:nvSpPr>
          <p:cNvPr id="172035" name="Rectangle 2">
            <a:extLst>
              <a:ext uri="{FF2B5EF4-FFF2-40B4-BE49-F238E27FC236}">
                <a16:creationId xmlns:a16="http://schemas.microsoft.com/office/drawing/2014/main" id="{843F95A2-0A95-40D6-88B4-D79C348B29E8}"/>
              </a:ext>
            </a:extLst>
          </p:cNvPr>
          <p:cNvSpPr>
            <a:spLocks noGrp="1" noRot="1" noChangeAspect="1" noChangeArrowheads="1" noTextEdit="1"/>
          </p:cNvSpPr>
          <p:nvPr>
            <p:ph type="sldImg"/>
          </p:nvPr>
        </p:nvSpPr>
        <p:spPr>
          <a:ln/>
        </p:spPr>
      </p:sp>
      <p:sp>
        <p:nvSpPr>
          <p:cNvPr id="172036" name="Rectangle 3">
            <a:extLst>
              <a:ext uri="{FF2B5EF4-FFF2-40B4-BE49-F238E27FC236}">
                <a16:creationId xmlns:a16="http://schemas.microsoft.com/office/drawing/2014/main" id="{28687E84-37BA-4D11-AA5E-3C965FDB03F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z="1600" dirty="0">
                <a:solidFill>
                  <a:srgbClr val="000000"/>
                </a:solidFill>
                <a:latin typeface="Geneva" charset="0"/>
                <a:ea typeface="ＭＳ Ｐゴシック" panose="020B0600070205080204" pitchFamily="34" charset="-128"/>
              </a:rPr>
              <a:t>Distributions with positive skew have larger means than medians. The mean and median of the baseball salaries shown in this figure are $1,183,417 and $500,000 respectively (each unit on the x axis represents $10,000). For this highly-skewed distribution, the mean is more than twice as high as the median. </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a:extLst>
              <a:ext uri="{FF2B5EF4-FFF2-40B4-BE49-F238E27FC236}">
                <a16:creationId xmlns:a16="http://schemas.microsoft.com/office/drawing/2014/main" id="{FED03FF0-3ACA-42A1-8E92-9FFB64E5307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07F61A09-CA59-4E2C-88B5-C189904D82D7}" type="slidenum">
              <a:rPr lang="en-US" altLang="en-US" smtClean="0"/>
              <a:pPr/>
              <a:t>42</a:t>
            </a:fld>
            <a:endParaRPr lang="en-US" altLang="en-US"/>
          </a:p>
        </p:txBody>
      </p:sp>
      <p:sp>
        <p:nvSpPr>
          <p:cNvPr id="65539" name="Rectangle 2">
            <a:extLst>
              <a:ext uri="{FF2B5EF4-FFF2-40B4-BE49-F238E27FC236}">
                <a16:creationId xmlns:a16="http://schemas.microsoft.com/office/drawing/2014/main" id="{F326C57C-7C42-4AA8-B4EF-EA477AD716ED}"/>
              </a:ext>
            </a:extLst>
          </p:cNvPr>
          <p:cNvSpPr>
            <a:spLocks noGrp="1" noRot="1" noChangeAspect="1" noChangeArrowheads="1" noTextEdit="1"/>
          </p:cNvSpPr>
          <p:nvPr>
            <p:ph type="sldImg"/>
          </p:nvPr>
        </p:nvSpPr>
        <p:spPr>
          <a:ln/>
        </p:spPr>
      </p:sp>
      <p:sp>
        <p:nvSpPr>
          <p:cNvPr id="65540" name="Rectangle 3">
            <a:extLst>
              <a:ext uri="{FF2B5EF4-FFF2-40B4-BE49-F238E27FC236}">
                <a16:creationId xmlns:a16="http://schemas.microsoft.com/office/drawing/2014/main" id="{A349647A-74AD-46DB-98C9-48F2AB9EDDB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Times" panose="02020603050405020304" pitchFamily="18" charset="0"/>
                <a:ea typeface="ＭＳ Ｐゴシック" panose="020B0600070205080204" pitchFamily="34" charset="-128"/>
              </a:rPr>
              <a:t>There are several formulas that can be used to compute Pearson’s correlation.  Some formulas make more conceptual sense whereas others are easier to actually compute.  We are going to begin with a formula that makes more conceptual sense.</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a:extLst>
              <a:ext uri="{FF2B5EF4-FFF2-40B4-BE49-F238E27FC236}">
                <a16:creationId xmlns:a16="http://schemas.microsoft.com/office/drawing/2014/main" id="{F487B2AF-67FB-4C67-BE6F-1689BAFA751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8AB24316-A34B-40B2-A18C-8D5D7726F3CD}" type="slidenum">
              <a:rPr lang="en-US" altLang="en-US" smtClean="0"/>
              <a:pPr/>
              <a:t>43</a:t>
            </a:fld>
            <a:endParaRPr lang="en-US" altLang="en-US"/>
          </a:p>
        </p:txBody>
      </p:sp>
      <p:sp>
        <p:nvSpPr>
          <p:cNvPr id="67587" name="Rectangle 2">
            <a:extLst>
              <a:ext uri="{FF2B5EF4-FFF2-40B4-BE49-F238E27FC236}">
                <a16:creationId xmlns:a16="http://schemas.microsoft.com/office/drawing/2014/main" id="{8F773C1A-F318-4304-9E52-DF2104B26DF5}"/>
              </a:ext>
            </a:extLst>
          </p:cNvPr>
          <p:cNvSpPr>
            <a:spLocks noGrp="1" noRot="1" noChangeAspect="1" noChangeArrowheads="1" noTextEdit="1"/>
          </p:cNvSpPr>
          <p:nvPr>
            <p:ph type="sldImg"/>
          </p:nvPr>
        </p:nvSpPr>
        <p:spPr>
          <a:ln/>
        </p:spPr>
      </p:sp>
      <p:sp>
        <p:nvSpPr>
          <p:cNvPr id="67588" name="Rectangle 3">
            <a:extLst>
              <a:ext uri="{FF2B5EF4-FFF2-40B4-BE49-F238E27FC236}">
                <a16:creationId xmlns:a16="http://schemas.microsoft.com/office/drawing/2014/main" id="{A8E66FBA-0C6A-444E-82E4-D0E7387A80B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Times" panose="02020603050405020304" pitchFamily="18" charset="0"/>
                <a:ea typeface="ＭＳ Ｐゴシック" panose="020B0600070205080204" pitchFamily="34" charset="-128"/>
              </a:rPr>
              <a:t>We are going to compute the correlation between the variables X and Y shown in the table. We begin by computing the total for X which is the first column.  This total of 20 is then divided by the sample size of 5 to get the mean of 4.</a:t>
            </a:r>
          </a:p>
          <a:p>
            <a:endParaRPr lang="en-US" altLang="en-US">
              <a:latin typeface="Times" panose="02020603050405020304" pitchFamily="18" charset="0"/>
              <a:ea typeface="ＭＳ Ｐゴシック" panose="020B0600070205080204" pitchFamily="34" charset="-128"/>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a:extLst>
              <a:ext uri="{FF2B5EF4-FFF2-40B4-BE49-F238E27FC236}">
                <a16:creationId xmlns:a16="http://schemas.microsoft.com/office/drawing/2014/main" id="{04C3FDED-1B6A-44C2-8FF5-16DB9C0F1D5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B9810420-9FD0-495D-A21E-3D680A312ACE}" type="slidenum">
              <a:rPr lang="en-US" altLang="en-US" smtClean="0"/>
              <a:pPr/>
              <a:t>44</a:t>
            </a:fld>
            <a:endParaRPr lang="en-US" altLang="en-US"/>
          </a:p>
        </p:txBody>
      </p:sp>
      <p:sp>
        <p:nvSpPr>
          <p:cNvPr id="69635" name="Rectangle 2">
            <a:extLst>
              <a:ext uri="{FF2B5EF4-FFF2-40B4-BE49-F238E27FC236}">
                <a16:creationId xmlns:a16="http://schemas.microsoft.com/office/drawing/2014/main" id="{694013B0-D80B-4471-AD58-35673E43C4EF}"/>
              </a:ext>
            </a:extLst>
          </p:cNvPr>
          <p:cNvSpPr>
            <a:spLocks noGrp="1" noRot="1" noChangeAspect="1" noChangeArrowheads="1" noTextEdit="1"/>
          </p:cNvSpPr>
          <p:nvPr>
            <p:ph type="sldImg"/>
          </p:nvPr>
        </p:nvSpPr>
        <p:spPr>
          <a:ln/>
        </p:spPr>
      </p:sp>
      <p:sp>
        <p:nvSpPr>
          <p:cNvPr id="69636" name="Rectangle 3">
            <a:extLst>
              <a:ext uri="{FF2B5EF4-FFF2-40B4-BE49-F238E27FC236}">
                <a16:creationId xmlns:a16="http://schemas.microsoft.com/office/drawing/2014/main" id="{557349A4-1E19-4FF3-8FFF-92C4DE8FF81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Times" panose="02020603050405020304" pitchFamily="18" charset="0"/>
                <a:ea typeface="ＭＳ Ｐゴシック" panose="020B0600070205080204" pitchFamily="34" charset="-128"/>
              </a:rPr>
              <a:t>We then subtract this mean from each value of X to produce the third column (small x). Notice that the mean of small x is 0.</a:t>
            </a:r>
          </a:p>
          <a:p>
            <a:endParaRPr lang="en-US" altLang="en-US">
              <a:latin typeface="Times" panose="02020603050405020304" pitchFamily="18" charset="0"/>
              <a:ea typeface="ＭＳ Ｐゴシック" panose="020B0600070205080204" pitchFamily="34" charset="-128"/>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a:extLst>
              <a:ext uri="{FF2B5EF4-FFF2-40B4-BE49-F238E27FC236}">
                <a16:creationId xmlns:a16="http://schemas.microsoft.com/office/drawing/2014/main" id="{75DE757D-340B-4866-BE41-365C87AFE3D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EE100DBB-07B6-42CD-BC3F-35EE8C5B5740}" type="slidenum">
              <a:rPr lang="en-US" altLang="en-US" smtClean="0"/>
              <a:pPr/>
              <a:t>45</a:t>
            </a:fld>
            <a:endParaRPr lang="en-US" altLang="en-US"/>
          </a:p>
        </p:txBody>
      </p:sp>
      <p:sp>
        <p:nvSpPr>
          <p:cNvPr id="71683" name="Rectangle 2">
            <a:extLst>
              <a:ext uri="{FF2B5EF4-FFF2-40B4-BE49-F238E27FC236}">
                <a16:creationId xmlns:a16="http://schemas.microsoft.com/office/drawing/2014/main" id="{1B787A3E-57B7-42C6-A312-DB2D99EEFAD0}"/>
              </a:ext>
            </a:extLst>
          </p:cNvPr>
          <p:cNvSpPr>
            <a:spLocks noGrp="1" noRot="1" noChangeAspect="1" noChangeArrowheads="1" noTextEdit="1"/>
          </p:cNvSpPr>
          <p:nvPr>
            <p:ph type="sldImg"/>
          </p:nvPr>
        </p:nvSpPr>
        <p:spPr>
          <a:solidFill>
            <a:srgbClr val="FFFFFF"/>
          </a:solidFill>
          <a:ln/>
        </p:spPr>
      </p:sp>
      <p:sp>
        <p:nvSpPr>
          <p:cNvPr id="71684" name="Rectangle 3">
            <a:extLst>
              <a:ext uri="{FF2B5EF4-FFF2-40B4-BE49-F238E27FC236}">
                <a16:creationId xmlns:a16="http://schemas.microsoft.com/office/drawing/2014/main" id="{CA9FC2A5-D178-4E18-85AC-AC98A93C5AE4}"/>
              </a:ext>
            </a:extLst>
          </p:cNvPr>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r>
              <a:rPr lang="en-US" altLang="en-US">
                <a:latin typeface="Times" panose="02020603050405020304" pitchFamily="18" charset="0"/>
                <a:ea typeface="ＭＳ Ｐゴシック" panose="020B0600070205080204" pitchFamily="34" charset="-128"/>
              </a:rPr>
              <a:t>We do the same thing for Y to create the column small y. The variables small  x and small y are deviation scores because each score is a deviation from its mean.  </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a:extLst>
              <a:ext uri="{FF2B5EF4-FFF2-40B4-BE49-F238E27FC236}">
                <a16:creationId xmlns:a16="http://schemas.microsoft.com/office/drawing/2014/main" id="{29A34403-190D-491E-B10B-96B1A8E23AA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6E0D9CD9-B7F7-4BE9-AEEA-EAF3A6B02797}" type="slidenum">
              <a:rPr lang="en-US" altLang="en-US" smtClean="0"/>
              <a:pPr/>
              <a:t>46</a:t>
            </a:fld>
            <a:endParaRPr lang="en-US" altLang="en-US"/>
          </a:p>
        </p:txBody>
      </p:sp>
      <p:sp>
        <p:nvSpPr>
          <p:cNvPr id="73731" name="Rectangle 2">
            <a:extLst>
              <a:ext uri="{FF2B5EF4-FFF2-40B4-BE49-F238E27FC236}">
                <a16:creationId xmlns:a16="http://schemas.microsoft.com/office/drawing/2014/main" id="{E7D131B6-A6BF-4E45-B941-41D5B24902CD}"/>
              </a:ext>
            </a:extLst>
          </p:cNvPr>
          <p:cNvSpPr>
            <a:spLocks noGrp="1" noRot="1" noChangeAspect="1" noChangeArrowheads="1" noTextEdit="1"/>
          </p:cNvSpPr>
          <p:nvPr>
            <p:ph type="sldImg"/>
          </p:nvPr>
        </p:nvSpPr>
        <p:spPr>
          <a:solidFill>
            <a:srgbClr val="FFFFFF"/>
          </a:solidFill>
          <a:ln/>
        </p:spPr>
      </p:sp>
      <p:sp>
        <p:nvSpPr>
          <p:cNvPr id="73732" name="Rectangle 3">
            <a:extLst>
              <a:ext uri="{FF2B5EF4-FFF2-40B4-BE49-F238E27FC236}">
                <a16:creationId xmlns:a16="http://schemas.microsoft.com/office/drawing/2014/main" id="{31683914-0F9D-4D5F-B8D2-12831EC5684B}"/>
              </a:ext>
            </a:extLst>
          </p:cNvPr>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r>
              <a:rPr lang="en-US" altLang="en-US">
                <a:latin typeface="Times" panose="02020603050405020304" pitchFamily="18" charset="0"/>
                <a:ea typeface="ＭＳ Ｐゴシック" panose="020B0600070205080204" pitchFamily="34" charset="-128"/>
              </a:rPr>
              <a:t>Next we create a column by multiplying small x and small y together. This column is caled “xy” Finally, we create two new columns, one is the square of small x and the other is the square of small y.</a:t>
            </a:r>
          </a:p>
          <a:p>
            <a:endParaRPr lang="en-US" altLang="en-US">
              <a:latin typeface="Times" panose="02020603050405020304" pitchFamily="18" charset="0"/>
              <a:ea typeface="ＭＳ Ｐゴシック" panose="020B0600070205080204" pitchFamily="34" charset="-128"/>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a:extLst>
              <a:ext uri="{FF2B5EF4-FFF2-40B4-BE49-F238E27FC236}">
                <a16:creationId xmlns:a16="http://schemas.microsoft.com/office/drawing/2014/main" id="{1BEC7831-EC71-448D-9C44-8DC0F2A6BA8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AEEE6101-5C0E-47DB-AE3F-9904183DAAC4}" type="slidenum">
              <a:rPr lang="en-US" altLang="en-US" smtClean="0"/>
              <a:pPr/>
              <a:t>47</a:t>
            </a:fld>
            <a:endParaRPr lang="en-US" altLang="en-US"/>
          </a:p>
        </p:txBody>
      </p:sp>
      <p:sp>
        <p:nvSpPr>
          <p:cNvPr id="75779" name="Rectangle 2">
            <a:extLst>
              <a:ext uri="{FF2B5EF4-FFF2-40B4-BE49-F238E27FC236}">
                <a16:creationId xmlns:a16="http://schemas.microsoft.com/office/drawing/2014/main" id="{764F3059-45CD-4F9A-B8FA-54E94CE62E88}"/>
              </a:ext>
            </a:extLst>
          </p:cNvPr>
          <p:cNvSpPr>
            <a:spLocks noGrp="1" noRot="1" noChangeAspect="1" noChangeArrowheads="1" noTextEdit="1"/>
          </p:cNvSpPr>
          <p:nvPr>
            <p:ph type="sldImg"/>
          </p:nvPr>
        </p:nvSpPr>
        <p:spPr>
          <a:solidFill>
            <a:srgbClr val="FFFFFF"/>
          </a:solidFill>
          <a:ln/>
        </p:spPr>
      </p:sp>
      <p:sp>
        <p:nvSpPr>
          <p:cNvPr id="75780" name="Rectangle 3">
            <a:extLst>
              <a:ext uri="{FF2B5EF4-FFF2-40B4-BE49-F238E27FC236}">
                <a16:creationId xmlns:a16="http://schemas.microsoft.com/office/drawing/2014/main" id="{988C3AD2-34F7-4D3D-8038-CB42ABBF48F4}"/>
              </a:ext>
            </a:extLst>
          </p:cNvPr>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r>
              <a:rPr lang="en-US" altLang="en-US">
                <a:latin typeface="Times" panose="02020603050405020304" pitchFamily="18" charset="0"/>
                <a:ea typeface="ＭＳ Ｐゴシック" panose="020B0600070205080204" pitchFamily="34" charset="-128"/>
              </a:rPr>
              <a:t>Before proceeding with the calculations, let’s consider why the mean of the xy column reveals the relationship between X and Y.  If there were no relationship between X and Y, then positive values of small x would be just as likely to be paired with negative values of small y as with positive values.  This would make negative values of xy as likely as positive values and the sum would be 0. On the other hand, consider the example data shown here where high values of X are associated with high values of Y and low values of X are associated with low values of Y.  You can see that positive values of small x are associated with positive values of small  y and negative values of small  x are associated with negative values of small y. Therefore, the values of xy are positive. If high values of X were associated with low values of Y, then xy would be negative.</a:t>
            </a:r>
          </a:p>
          <a:p>
            <a:endParaRPr lang="en-US" altLang="en-US">
              <a:latin typeface="Times" panose="02020603050405020304" pitchFamily="18" charset="0"/>
              <a:ea typeface="ＭＳ Ｐゴシック" panose="020B0600070205080204" pitchFamily="34" charset="-128"/>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a:extLst>
              <a:ext uri="{FF2B5EF4-FFF2-40B4-BE49-F238E27FC236}">
                <a16:creationId xmlns:a16="http://schemas.microsoft.com/office/drawing/2014/main" id="{1E3810F3-7FE6-47B4-A19D-A797086E238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13394C04-BED7-470C-B6B4-299D8F65D045}" type="slidenum">
              <a:rPr lang="en-US" altLang="en-US" smtClean="0"/>
              <a:pPr/>
              <a:t>48</a:t>
            </a:fld>
            <a:endParaRPr lang="en-US" altLang="en-US"/>
          </a:p>
        </p:txBody>
      </p:sp>
      <p:sp>
        <p:nvSpPr>
          <p:cNvPr id="77827" name="Rectangle 2">
            <a:extLst>
              <a:ext uri="{FF2B5EF4-FFF2-40B4-BE49-F238E27FC236}">
                <a16:creationId xmlns:a16="http://schemas.microsoft.com/office/drawing/2014/main" id="{5A2C67D5-E2B1-478C-90F5-B1378CD69381}"/>
              </a:ext>
            </a:extLst>
          </p:cNvPr>
          <p:cNvSpPr>
            <a:spLocks noGrp="1" noRot="1" noChangeAspect="1" noChangeArrowheads="1" noTextEdit="1"/>
          </p:cNvSpPr>
          <p:nvPr>
            <p:ph type="sldImg"/>
          </p:nvPr>
        </p:nvSpPr>
        <p:spPr>
          <a:ln/>
        </p:spPr>
      </p:sp>
      <p:sp>
        <p:nvSpPr>
          <p:cNvPr id="77828" name="Rectangle 3">
            <a:extLst>
              <a:ext uri="{FF2B5EF4-FFF2-40B4-BE49-F238E27FC236}">
                <a16:creationId xmlns:a16="http://schemas.microsoft.com/office/drawing/2014/main" id="{BF576D93-F6A6-4BF3-9982-193554AE770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Times" panose="02020603050405020304" pitchFamily="18" charset="0"/>
                <a:ea typeface="ＭＳ Ｐゴシック" panose="020B0600070205080204" pitchFamily="34" charset="-128"/>
              </a:rPr>
              <a:t>Pearson’s correlation is computed by dividing the sum of the xy column by the square root of the product of the sum of the x squared column and the sum of the y squared column. For this example, r = 0.968.</a:t>
            </a:r>
          </a:p>
          <a:p>
            <a:endParaRPr lang="en-US" altLang="en-US">
              <a:latin typeface="Times" panose="02020603050405020304" pitchFamily="18" charset="0"/>
              <a:ea typeface="ＭＳ Ｐゴシック" panose="020B0600070205080204" pitchFamily="34" charset="-128"/>
              <a:cs typeface="Arial" panose="020B0604020202020204" pitchFamily="34" charset="0"/>
            </a:endParaRPr>
          </a:p>
          <a:p>
            <a:endParaRPr lang="en-US" altLang="en-US">
              <a:latin typeface="Times" panose="02020603050405020304" pitchFamily="18" charset="0"/>
              <a:ea typeface="ＭＳ Ｐゴシック" panose="020B0600070205080204" pitchFamily="34" charset="-128"/>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a:extLst>
              <a:ext uri="{FF2B5EF4-FFF2-40B4-BE49-F238E27FC236}">
                <a16:creationId xmlns:a16="http://schemas.microsoft.com/office/drawing/2014/main" id="{87B682CD-A95D-43A8-A21F-25818F080E9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D96B3597-D477-49AC-ABA2-3DBE0AA2E10D}" type="slidenum">
              <a:rPr lang="en-US" altLang="en-US" smtClean="0"/>
              <a:pPr/>
              <a:t>49</a:t>
            </a:fld>
            <a:endParaRPr lang="en-US" altLang="en-US"/>
          </a:p>
        </p:txBody>
      </p:sp>
      <p:sp>
        <p:nvSpPr>
          <p:cNvPr id="79875" name="Rectangle 2">
            <a:extLst>
              <a:ext uri="{FF2B5EF4-FFF2-40B4-BE49-F238E27FC236}">
                <a16:creationId xmlns:a16="http://schemas.microsoft.com/office/drawing/2014/main" id="{141F59BC-8133-455D-9769-FD7A031086B5}"/>
              </a:ext>
            </a:extLst>
          </p:cNvPr>
          <p:cNvSpPr>
            <a:spLocks noGrp="1" noRot="1" noChangeAspect="1" noChangeArrowheads="1" noTextEdit="1"/>
          </p:cNvSpPr>
          <p:nvPr>
            <p:ph type="sldImg"/>
          </p:nvPr>
        </p:nvSpPr>
        <p:spPr>
          <a:ln/>
        </p:spPr>
      </p:sp>
      <p:sp>
        <p:nvSpPr>
          <p:cNvPr id="79876" name="Rectangle 3">
            <a:extLst>
              <a:ext uri="{FF2B5EF4-FFF2-40B4-BE49-F238E27FC236}">
                <a16:creationId xmlns:a16="http://schemas.microsoft.com/office/drawing/2014/main" id="{4FD76248-61FF-4527-A03A-DB4BFB9EAFA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Times" panose="02020603050405020304" pitchFamily="18" charset="0"/>
                <a:ea typeface="ＭＳ Ｐゴシック" panose="020B0600070205080204" pitchFamily="34" charset="-128"/>
              </a:rPr>
              <a:t>An alternative computational formula that avoids the step of computing deviation scores is  shown here. This is a good formula to use in the remote possibility that you are computing r using a hand calculator. </a:t>
            </a: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7">
            <a:extLst>
              <a:ext uri="{FF2B5EF4-FFF2-40B4-BE49-F238E27FC236}">
                <a16:creationId xmlns:a16="http://schemas.microsoft.com/office/drawing/2014/main" id="{C2F39D36-CF1B-4D57-886A-8DA17FEAC8F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3000">
                <a:solidFill>
                  <a:schemeClr val="tx1"/>
                </a:solidFill>
                <a:latin typeface="Times" panose="02020603050405020304" pitchFamily="18" charset="0"/>
                <a:ea typeface="ＭＳ Ｐゴシック" panose="020B0600070205080204" pitchFamily="34" charset="-128"/>
              </a:defRPr>
            </a:lvl1pPr>
            <a:lvl2pPr marL="37931725" indent="-37474525">
              <a:spcBef>
                <a:spcPct val="30000"/>
              </a:spcBef>
              <a:defRPr sz="3000">
                <a:solidFill>
                  <a:schemeClr val="tx1"/>
                </a:solidFill>
                <a:latin typeface="Times" panose="02020603050405020304" pitchFamily="18" charset="0"/>
                <a:ea typeface="ＭＳ Ｐゴシック" panose="020B0600070205080204" pitchFamily="34" charset="-128"/>
              </a:defRPr>
            </a:lvl2pPr>
            <a:lvl3pPr marL="1143000" indent="-228600">
              <a:spcBef>
                <a:spcPct val="30000"/>
              </a:spcBef>
              <a:defRPr sz="3000">
                <a:solidFill>
                  <a:schemeClr val="tx1"/>
                </a:solidFill>
                <a:latin typeface="Times" panose="02020603050405020304" pitchFamily="18" charset="0"/>
                <a:ea typeface="ＭＳ Ｐゴシック" panose="020B0600070205080204" pitchFamily="34" charset="-128"/>
              </a:defRPr>
            </a:lvl3pPr>
            <a:lvl4pPr marL="1600200" indent="-228600">
              <a:spcBef>
                <a:spcPct val="30000"/>
              </a:spcBef>
              <a:defRPr sz="3000">
                <a:solidFill>
                  <a:schemeClr val="tx1"/>
                </a:solidFill>
                <a:latin typeface="Times" panose="02020603050405020304" pitchFamily="18" charset="0"/>
                <a:ea typeface="ＭＳ Ｐゴシック" panose="020B0600070205080204" pitchFamily="34" charset="-128"/>
              </a:defRPr>
            </a:lvl4pPr>
            <a:lvl5pPr marL="2057400" indent="-228600">
              <a:spcBef>
                <a:spcPct val="30000"/>
              </a:spcBef>
              <a:defRPr sz="3000">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30000"/>
              </a:spcBef>
              <a:spcAft>
                <a:spcPct val="0"/>
              </a:spcAft>
              <a:defRPr sz="3000">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30000"/>
              </a:spcBef>
              <a:spcAft>
                <a:spcPct val="0"/>
              </a:spcAft>
              <a:defRPr sz="3000">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30000"/>
              </a:spcBef>
              <a:spcAft>
                <a:spcPct val="0"/>
              </a:spcAft>
              <a:defRPr sz="3000">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30000"/>
              </a:spcBef>
              <a:spcAft>
                <a:spcPct val="0"/>
              </a:spcAft>
              <a:defRPr sz="3000">
                <a:solidFill>
                  <a:schemeClr val="tx1"/>
                </a:solidFill>
                <a:latin typeface="Times" panose="02020603050405020304" pitchFamily="18" charset="0"/>
                <a:ea typeface="ＭＳ Ｐゴシック" panose="020B0600070205080204" pitchFamily="34" charset="-128"/>
              </a:defRPr>
            </a:lvl9pPr>
          </a:lstStyle>
          <a:p>
            <a:pPr eaLnBrk="1" hangingPunct="1">
              <a:spcBef>
                <a:spcPct val="0"/>
              </a:spcBef>
            </a:pPr>
            <a:fld id="{AC77DC30-D645-4238-9D32-E4EB1F6A6CC2}" type="slidenum">
              <a:rPr lang="en-US" altLang="en-US" sz="1200" smtClean="0">
                <a:latin typeface="Times New Roman" panose="02020603050405020304" pitchFamily="18" charset="0"/>
              </a:rPr>
              <a:pPr eaLnBrk="1" hangingPunct="1">
                <a:spcBef>
                  <a:spcPct val="0"/>
                </a:spcBef>
              </a:pPr>
              <a:t>50</a:t>
            </a:fld>
            <a:endParaRPr lang="en-US" altLang="en-US" sz="1200">
              <a:latin typeface="Times New Roman" panose="02020603050405020304" pitchFamily="18" charset="0"/>
            </a:endParaRPr>
          </a:p>
        </p:txBody>
      </p:sp>
      <p:sp>
        <p:nvSpPr>
          <p:cNvPr id="206851" name="Rectangle 2">
            <a:extLst>
              <a:ext uri="{FF2B5EF4-FFF2-40B4-BE49-F238E27FC236}">
                <a16:creationId xmlns:a16="http://schemas.microsoft.com/office/drawing/2014/main" id="{70267D28-5D2B-4867-B08F-A9B7AAD0ADCB}"/>
              </a:ext>
            </a:extLst>
          </p:cNvPr>
          <p:cNvSpPr>
            <a:spLocks noGrp="1" noRot="1" noChangeAspect="1" noChangeArrowheads="1" noTextEdit="1"/>
          </p:cNvSpPr>
          <p:nvPr>
            <p:ph type="sldImg"/>
          </p:nvPr>
        </p:nvSpPr>
        <p:spPr>
          <a:ln/>
        </p:spPr>
      </p:sp>
      <p:sp>
        <p:nvSpPr>
          <p:cNvPr id="206852" name="Rectangle 3">
            <a:extLst>
              <a:ext uri="{FF2B5EF4-FFF2-40B4-BE49-F238E27FC236}">
                <a16:creationId xmlns:a16="http://schemas.microsoft.com/office/drawing/2014/main" id="{B119896C-85C2-46DF-92FD-25143DF572D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Geneva" charset="0"/>
                <a:ea typeface="ＭＳ Ｐゴシック" panose="020B0600070205080204" pitchFamily="34" charset="-128"/>
              </a:rPr>
              <a:t>In this section, we will discuss how to calculate the variance of the sum of two variables. As you will see in later sections, there are many occasions where this is important. Consider the following situation: you have two populations, you sample one number from each population, and then you add the two numbers together. You do this over and over again until you have a great many sums. The question is, "What is the variance of the sums."</a:t>
            </a:r>
          </a:p>
        </p:txBody>
      </p:sp>
    </p:spTree>
    <p:extLst>
      <p:ext uri="{BB962C8B-B14F-4D97-AF65-F5344CB8AC3E}">
        <p14:creationId xmlns:p14="http://schemas.microsoft.com/office/powerpoint/2010/main" val="75032207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7">
            <a:extLst>
              <a:ext uri="{FF2B5EF4-FFF2-40B4-BE49-F238E27FC236}">
                <a16:creationId xmlns:a16="http://schemas.microsoft.com/office/drawing/2014/main" id="{C2FAEB23-BC5F-4C74-A4BB-9E2F754715A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3000">
                <a:solidFill>
                  <a:schemeClr val="tx1"/>
                </a:solidFill>
                <a:latin typeface="Times" panose="02020603050405020304" pitchFamily="18" charset="0"/>
                <a:ea typeface="ＭＳ Ｐゴシック" panose="020B0600070205080204" pitchFamily="34" charset="-128"/>
              </a:defRPr>
            </a:lvl1pPr>
            <a:lvl2pPr marL="37931725" indent="-37474525">
              <a:spcBef>
                <a:spcPct val="30000"/>
              </a:spcBef>
              <a:defRPr sz="3000">
                <a:solidFill>
                  <a:schemeClr val="tx1"/>
                </a:solidFill>
                <a:latin typeface="Times" panose="02020603050405020304" pitchFamily="18" charset="0"/>
                <a:ea typeface="ＭＳ Ｐゴシック" panose="020B0600070205080204" pitchFamily="34" charset="-128"/>
              </a:defRPr>
            </a:lvl2pPr>
            <a:lvl3pPr marL="1143000" indent="-228600">
              <a:spcBef>
                <a:spcPct val="30000"/>
              </a:spcBef>
              <a:defRPr sz="3000">
                <a:solidFill>
                  <a:schemeClr val="tx1"/>
                </a:solidFill>
                <a:latin typeface="Times" panose="02020603050405020304" pitchFamily="18" charset="0"/>
                <a:ea typeface="ＭＳ Ｐゴシック" panose="020B0600070205080204" pitchFamily="34" charset="-128"/>
              </a:defRPr>
            </a:lvl3pPr>
            <a:lvl4pPr marL="1600200" indent="-228600">
              <a:spcBef>
                <a:spcPct val="30000"/>
              </a:spcBef>
              <a:defRPr sz="3000">
                <a:solidFill>
                  <a:schemeClr val="tx1"/>
                </a:solidFill>
                <a:latin typeface="Times" panose="02020603050405020304" pitchFamily="18" charset="0"/>
                <a:ea typeface="ＭＳ Ｐゴシック" panose="020B0600070205080204" pitchFamily="34" charset="-128"/>
              </a:defRPr>
            </a:lvl4pPr>
            <a:lvl5pPr marL="2057400" indent="-228600">
              <a:spcBef>
                <a:spcPct val="30000"/>
              </a:spcBef>
              <a:defRPr sz="3000">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30000"/>
              </a:spcBef>
              <a:spcAft>
                <a:spcPct val="0"/>
              </a:spcAft>
              <a:defRPr sz="3000">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30000"/>
              </a:spcBef>
              <a:spcAft>
                <a:spcPct val="0"/>
              </a:spcAft>
              <a:defRPr sz="3000">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30000"/>
              </a:spcBef>
              <a:spcAft>
                <a:spcPct val="0"/>
              </a:spcAft>
              <a:defRPr sz="3000">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30000"/>
              </a:spcBef>
              <a:spcAft>
                <a:spcPct val="0"/>
              </a:spcAft>
              <a:defRPr sz="3000">
                <a:solidFill>
                  <a:schemeClr val="tx1"/>
                </a:solidFill>
                <a:latin typeface="Times" panose="02020603050405020304" pitchFamily="18" charset="0"/>
                <a:ea typeface="ＭＳ Ｐゴシック" panose="020B0600070205080204" pitchFamily="34" charset="-128"/>
              </a:defRPr>
            </a:lvl9pPr>
          </a:lstStyle>
          <a:p>
            <a:pPr eaLnBrk="1" hangingPunct="1">
              <a:spcBef>
                <a:spcPct val="0"/>
              </a:spcBef>
            </a:pPr>
            <a:fld id="{C9E193BB-B7D2-49CE-A73A-1DD713AF9BA9}" type="slidenum">
              <a:rPr lang="en-US" altLang="en-US" sz="1200" smtClean="0">
                <a:latin typeface="Times New Roman" panose="02020603050405020304" pitchFamily="18" charset="0"/>
              </a:rPr>
              <a:pPr eaLnBrk="1" hangingPunct="1">
                <a:spcBef>
                  <a:spcPct val="0"/>
                </a:spcBef>
              </a:pPr>
              <a:t>51</a:t>
            </a:fld>
            <a:endParaRPr lang="en-US" altLang="en-US" sz="1200">
              <a:latin typeface="Times New Roman" panose="02020603050405020304" pitchFamily="18" charset="0"/>
            </a:endParaRPr>
          </a:p>
        </p:txBody>
      </p:sp>
      <p:sp>
        <p:nvSpPr>
          <p:cNvPr id="208899" name="Rectangle 1026">
            <a:extLst>
              <a:ext uri="{FF2B5EF4-FFF2-40B4-BE49-F238E27FC236}">
                <a16:creationId xmlns:a16="http://schemas.microsoft.com/office/drawing/2014/main" id="{CE882A0C-4769-4E87-A8F3-06C8A13541A0}"/>
              </a:ext>
            </a:extLst>
          </p:cNvPr>
          <p:cNvSpPr>
            <a:spLocks noGrp="1" noRot="1" noChangeAspect="1" noChangeArrowheads="1" noTextEdit="1"/>
          </p:cNvSpPr>
          <p:nvPr>
            <p:ph type="sldImg"/>
          </p:nvPr>
        </p:nvSpPr>
        <p:spPr>
          <a:ln/>
        </p:spPr>
      </p:sp>
      <p:sp>
        <p:nvSpPr>
          <p:cNvPr id="208900" name="Rectangle 1027">
            <a:extLst>
              <a:ext uri="{FF2B5EF4-FFF2-40B4-BE49-F238E27FC236}">
                <a16:creationId xmlns:a16="http://schemas.microsoft.com/office/drawing/2014/main" id="{BF11C7B9-FD8B-4C29-8E93-705532C9A3C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Geneva" charset="0"/>
                <a:ea typeface="ＭＳ Ｐゴシック" panose="020B0600070205080204" pitchFamily="34" charset="-128"/>
              </a:rPr>
              <a:t>For example, suppose the two populations are the populations of 8-year old males and 8-year females in Houston Texas and that the variable of interest is memory span. You repeat the following steps thousands of times: (1) sample one male and one female, (2) measure the memory span of each, and (3) add the two memory spans. </a:t>
            </a:r>
          </a:p>
        </p:txBody>
      </p:sp>
    </p:spTree>
    <p:extLst>
      <p:ext uri="{BB962C8B-B14F-4D97-AF65-F5344CB8AC3E}">
        <p14:creationId xmlns:p14="http://schemas.microsoft.com/office/powerpoint/2010/main" val="39292197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7">
            <a:extLst>
              <a:ext uri="{FF2B5EF4-FFF2-40B4-BE49-F238E27FC236}">
                <a16:creationId xmlns:a16="http://schemas.microsoft.com/office/drawing/2014/main" id="{CD2D0A37-B113-43B0-AA25-B5EC2A65AC9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6000">
                <a:solidFill>
                  <a:schemeClr val="tx1"/>
                </a:solidFill>
                <a:latin typeface="Times" panose="02020603050405020304" pitchFamily="18" charset="0"/>
                <a:ea typeface="ＭＳ Ｐゴシック" panose="020B0600070205080204" pitchFamily="34" charset="-128"/>
              </a:defRPr>
            </a:lvl1pPr>
            <a:lvl2pPr marL="37931725" indent="-37474525">
              <a:defRPr sz="6000">
                <a:solidFill>
                  <a:schemeClr val="tx1"/>
                </a:solidFill>
                <a:latin typeface="Times" panose="02020603050405020304" pitchFamily="18" charset="0"/>
                <a:ea typeface="ＭＳ Ｐゴシック" panose="020B0600070205080204" pitchFamily="34" charset="-128"/>
              </a:defRPr>
            </a:lvl2pPr>
            <a:lvl3pPr>
              <a:defRPr sz="6000">
                <a:solidFill>
                  <a:schemeClr val="tx1"/>
                </a:solidFill>
                <a:latin typeface="Times" panose="02020603050405020304" pitchFamily="18" charset="0"/>
                <a:ea typeface="ＭＳ Ｐゴシック" panose="020B0600070205080204" pitchFamily="34" charset="-128"/>
              </a:defRPr>
            </a:lvl3pPr>
            <a:lvl4pPr>
              <a:defRPr sz="6000">
                <a:solidFill>
                  <a:schemeClr val="tx1"/>
                </a:solidFill>
                <a:latin typeface="Times" panose="02020603050405020304" pitchFamily="18" charset="0"/>
                <a:ea typeface="ＭＳ Ｐゴシック" panose="020B0600070205080204" pitchFamily="34" charset="-128"/>
              </a:defRPr>
            </a:lvl4pPr>
            <a:lvl5pPr>
              <a:defRPr sz="6000">
                <a:solidFill>
                  <a:schemeClr val="tx1"/>
                </a:solidFill>
                <a:latin typeface="Times" panose="02020603050405020304" pitchFamily="18" charset="0"/>
                <a:ea typeface="ＭＳ Ｐゴシック" panose="020B0600070205080204" pitchFamily="34" charset="-128"/>
              </a:defRPr>
            </a:lvl5pPr>
            <a:lvl6pPr marL="5029200" indent="-27432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6pPr>
            <a:lvl7pPr marL="5486400" indent="-27432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7pPr>
            <a:lvl8pPr marL="5943600" indent="-27432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8pPr>
            <a:lvl9pPr marL="6400800" indent="-27432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9pPr>
          </a:lstStyle>
          <a:p>
            <a:fld id="{121EF24E-90B3-48D2-9ED4-6542EC47FA65}" type="slidenum">
              <a:rPr lang="en-US" altLang="en-US" sz="1200" smtClean="0"/>
              <a:pPr/>
              <a:t>7</a:t>
            </a:fld>
            <a:endParaRPr lang="en-US" altLang="en-US" sz="1200" dirty="0"/>
          </a:p>
        </p:txBody>
      </p:sp>
      <p:sp>
        <p:nvSpPr>
          <p:cNvPr id="174083" name="Rectangle 2">
            <a:extLst>
              <a:ext uri="{FF2B5EF4-FFF2-40B4-BE49-F238E27FC236}">
                <a16:creationId xmlns:a16="http://schemas.microsoft.com/office/drawing/2014/main" id="{62A54E3C-FCD2-491B-9D8C-627D263F5E47}"/>
              </a:ext>
            </a:extLst>
          </p:cNvPr>
          <p:cNvSpPr>
            <a:spLocks noGrp="1" noRot="1" noChangeAspect="1" noChangeArrowheads="1" noTextEdit="1"/>
          </p:cNvSpPr>
          <p:nvPr>
            <p:ph type="sldImg"/>
          </p:nvPr>
        </p:nvSpPr>
        <p:spPr>
          <a:ln/>
        </p:spPr>
      </p:sp>
      <p:sp>
        <p:nvSpPr>
          <p:cNvPr id="174084" name="Rectangle 3">
            <a:extLst>
              <a:ext uri="{FF2B5EF4-FFF2-40B4-BE49-F238E27FC236}">
                <a16:creationId xmlns:a16="http://schemas.microsoft.com/office/drawing/2014/main" id="{FB7BA057-210C-4B80-A458-D19F9AD4CC3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z="1600" dirty="0">
                <a:solidFill>
                  <a:srgbClr val="000000"/>
                </a:solidFill>
                <a:latin typeface="Geneva" charset="0"/>
                <a:ea typeface="ＭＳ Ｐゴシック" panose="020B0600070205080204" pitchFamily="34" charset="-128"/>
              </a:rPr>
              <a:t>The relationship between skew and the relative size of the mean and median led the statistician Karl Pearson to propose this simple and convenient numerical way of measuring skew. Remember that lower case sigma represents the standard deviation. Verbally, this formula reads, “three times the difference between the mean and median divided by </a:t>
            </a:r>
            <a:r>
              <a:rPr lang="en-US" altLang="en-US" dirty="0">
                <a:latin typeface="Times" panose="02020603050405020304" pitchFamily="18" charset="0"/>
                <a:ea typeface="ＭＳ Ｐゴシック" panose="020B0600070205080204" pitchFamily="34" charset="-128"/>
              </a:rPr>
              <a:t>the standard deviation</a:t>
            </a:r>
            <a:r>
              <a:rPr lang="en-US" altLang="en-US" sz="1600" dirty="0">
                <a:solidFill>
                  <a:srgbClr val="000000"/>
                </a:solidFill>
                <a:latin typeface="Geneva" charset="0"/>
                <a:ea typeface="ＭＳ Ｐゴシック" panose="020B0600070205080204" pitchFamily="34" charset="-128"/>
              </a:rPr>
              <a:t>.”</a:t>
            </a:r>
          </a:p>
          <a:p>
            <a:pPr eaLnBrk="1" hangingPunct="1"/>
            <a:endParaRPr lang="en-US" altLang="en-US" sz="1600" dirty="0">
              <a:solidFill>
                <a:srgbClr val="000000"/>
              </a:solidFill>
              <a:latin typeface="Geneva" charset="0"/>
              <a:ea typeface="ＭＳ Ｐゴシック" panose="020B0600070205080204" pitchFamily="34" charset="-128"/>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7">
            <a:extLst>
              <a:ext uri="{FF2B5EF4-FFF2-40B4-BE49-F238E27FC236}">
                <a16:creationId xmlns:a16="http://schemas.microsoft.com/office/drawing/2014/main" id="{3311B36F-B20F-4160-B90A-264F43AE6A3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3000">
                <a:solidFill>
                  <a:schemeClr val="tx1"/>
                </a:solidFill>
                <a:latin typeface="Times" panose="02020603050405020304" pitchFamily="18" charset="0"/>
                <a:ea typeface="ＭＳ Ｐゴシック" panose="020B0600070205080204" pitchFamily="34" charset="-128"/>
              </a:defRPr>
            </a:lvl1pPr>
            <a:lvl2pPr marL="37931725" indent="-37474525">
              <a:spcBef>
                <a:spcPct val="30000"/>
              </a:spcBef>
              <a:defRPr sz="3000">
                <a:solidFill>
                  <a:schemeClr val="tx1"/>
                </a:solidFill>
                <a:latin typeface="Times" panose="02020603050405020304" pitchFamily="18" charset="0"/>
                <a:ea typeface="ＭＳ Ｐゴシック" panose="020B0600070205080204" pitchFamily="34" charset="-128"/>
              </a:defRPr>
            </a:lvl2pPr>
            <a:lvl3pPr marL="1143000" indent="-228600">
              <a:spcBef>
                <a:spcPct val="30000"/>
              </a:spcBef>
              <a:defRPr sz="3000">
                <a:solidFill>
                  <a:schemeClr val="tx1"/>
                </a:solidFill>
                <a:latin typeface="Times" panose="02020603050405020304" pitchFamily="18" charset="0"/>
                <a:ea typeface="ＭＳ Ｐゴシック" panose="020B0600070205080204" pitchFamily="34" charset="-128"/>
              </a:defRPr>
            </a:lvl3pPr>
            <a:lvl4pPr marL="1600200" indent="-228600">
              <a:spcBef>
                <a:spcPct val="30000"/>
              </a:spcBef>
              <a:defRPr sz="3000">
                <a:solidFill>
                  <a:schemeClr val="tx1"/>
                </a:solidFill>
                <a:latin typeface="Times" panose="02020603050405020304" pitchFamily="18" charset="0"/>
                <a:ea typeface="ＭＳ Ｐゴシック" panose="020B0600070205080204" pitchFamily="34" charset="-128"/>
              </a:defRPr>
            </a:lvl4pPr>
            <a:lvl5pPr marL="2057400" indent="-228600">
              <a:spcBef>
                <a:spcPct val="30000"/>
              </a:spcBef>
              <a:defRPr sz="3000">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30000"/>
              </a:spcBef>
              <a:spcAft>
                <a:spcPct val="0"/>
              </a:spcAft>
              <a:defRPr sz="3000">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30000"/>
              </a:spcBef>
              <a:spcAft>
                <a:spcPct val="0"/>
              </a:spcAft>
              <a:defRPr sz="3000">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30000"/>
              </a:spcBef>
              <a:spcAft>
                <a:spcPct val="0"/>
              </a:spcAft>
              <a:defRPr sz="3000">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30000"/>
              </a:spcBef>
              <a:spcAft>
                <a:spcPct val="0"/>
              </a:spcAft>
              <a:defRPr sz="3000">
                <a:solidFill>
                  <a:schemeClr val="tx1"/>
                </a:solidFill>
                <a:latin typeface="Times" panose="02020603050405020304" pitchFamily="18" charset="0"/>
                <a:ea typeface="ＭＳ Ｐゴシック" panose="020B0600070205080204" pitchFamily="34" charset="-128"/>
              </a:defRPr>
            </a:lvl9pPr>
          </a:lstStyle>
          <a:p>
            <a:pPr eaLnBrk="1" hangingPunct="1">
              <a:spcBef>
                <a:spcPct val="0"/>
              </a:spcBef>
            </a:pPr>
            <a:fld id="{3872D3C3-8DAF-4E7E-B843-3251787336C3}" type="slidenum">
              <a:rPr lang="en-US" altLang="en-US" sz="1200" smtClean="0">
                <a:latin typeface="Times New Roman" panose="02020603050405020304" pitchFamily="18" charset="0"/>
              </a:rPr>
              <a:pPr eaLnBrk="1" hangingPunct="1">
                <a:spcBef>
                  <a:spcPct val="0"/>
                </a:spcBef>
              </a:pPr>
              <a:t>52</a:t>
            </a:fld>
            <a:endParaRPr lang="en-US" altLang="en-US" sz="1200">
              <a:latin typeface="Times New Roman" panose="02020603050405020304" pitchFamily="18" charset="0"/>
            </a:endParaRPr>
          </a:p>
        </p:txBody>
      </p:sp>
      <p:sp>
        <p:nvSpPr>
          <p:cNvPr id="210947" name="Rectangle 2">
            <a:extLst>
              <a:ext uri="{FF2B5EF4-FFF2-40B4-BE49-F238E27FC236}">
                <a16:creationId xmlns:a16="http://schemas.microsoft.com/office/drawing/2014/main" id="{C9ED6376-CAD5-4C3F-B7A3-4ADF46BF9195}"/>
              </a:ext>
            </a:extLst>
          </p:cNvPr>
          <p:cNvSpPr>
            <a:spLocks noGrp="1" noRot="1" noChangeAspect="1" noChangeArrowheads="1" noTextEdit="1"/>
          </p:cNvSpPr>
          <p:nvPr>
            <p:ph type="sldImg"/>
          </p:nvPr>
        </p:nvSpPr>
        <p:spPr>
          <a:ln/>
        </p:spPr>
      </p:sp>
      <p:sp>
        <p:nvSpPr>
          <p:cNvPr id="210948" name="Rectangle 3">
            <a:extLst>
              <a:ext uri="{FF2B5EF4-FFF2-40B4-BE49-F238E27FC236}">
                <a16:creationId xmlns:a16="http://schemas.microsoft.com/office/drawing/2014/main" id="{68228B0E-18D8-43E8-80A7-7DE500757D5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Geneva" charset="0"/>
                <a:ea typeface="ＭＳ Ｐゴシック" panose="020B0600070205080204" pitchFamily="34" charset="-128"/>
              </a:rPr>
              <a:t>After you have done this thousands of times, you compute the variance of the sum. It turns out that the variance of this sum can be computed according to the formula shown here.</a:t>
            </a:r>
          </a:p>
          <a:p>
            <a:pPr eaLnBrk="1" hangingPunct="1"/>
            <a:endParaRPr lang="en-US" altLang="en-US">
              <a:latin typeface="Geneva" charset="0"/>
              <a:ea typeface="ＭＳ Ｐゴシック" panose="020B0600070205080204" pitchFamily="34" charset="-128"/>
            </a:endParaRPr>
          </a:p>
          <a:p>
            <a:pPr eaLnBrk="1" hangingPunct="1"/>
            <a:r>
              <a:rPr lang="en-US" altLang="en-US">
                <a:latin typeface="Geneva" charset="0"/>
                <a:ea typeface="ＭＳ Ｐゴシック" panose="020B0600070205080204" pitchFamily="34" charset="-128"/>
              </a:rPr>
              <a:t>The first term is the variance of the sum, the second term is the variance of the males and the third term is the variance of the females. </a:t>
            </a:r>
          </a:p>
        </p:txBody>
      </p:sp>
    </p:spTree>
    <p:extLst>
      <p:ext uri="{BB962C8B-B14F-4D97-AF65-F5344CB8AC3E}">
        <p14:creationId xmlns:p14="http://schemas.microsoft.com/office/powerpoint/2010/main" val="207358523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7">
            <a:extLst>
              <a:ext uri="{FF2B5EF4-FFF2-40B4-BE49-F238E27FC236}">
                <a16:creationId xmlns:a16="http://schemas.microsoft.com/office/drawing/2014/main" id="{49F44215-A5B5-4D8C-854B-ECB290836B1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3000">
                <a:solidFill>
                  <a:schemeClr val="tx1"/>
                </a:solidFill>
                <a:latin typeface="Times" panose="02020603050405020304" pitchFamily="18" charset="0"/>
                <a:ea typeface="ＭＳ Ｐゴシック" panose="020B0600070205080204" pitchFamily="34" charset="-128"/>
              </a:defRPr>
            </a:lvl1pPr>
            <a:lvl2pPr marL="37931725" indent="-37474525">
              <a:spcBef>
                <a:spcPct val="30000"/>
              </a:spcBef>
              <a:defRPr sz="3000">
                <a:solidFill>
                  <a:schemeClr val="tx1"/>
                </a:solidFill>
                <a:latin typeface="Times" panose="02020603050405020304" pitchFamily="18" charset="0"/>
                <a:ea typeface="ＭＳ Ｐゴシック" panose="020B0600070205080204" pitchFamily="34" charset="-128"/>
              </a:defRPr>
            </a:lvl2pPr>
            <a:lvl3pPr marL="1143000" indent="-228600">
              <a:spcBef>
                <a:spcPct val="30000"/>
              </a:spcBef>
              <a:defRPr sz="3000">
                <a:solidFill>
                  <a:schemeClr val="tx1"/>
                </a:solidFill>
                <a:latin typeface="Times" panose="02020603050405020304" pitchFamily="18" charset="0"/>
                <a:ea typeface="ＭＳ Ｐゴシック" panose="020B0600070205080204" pitchFamily="34" charset="-128"/>
              </a:defRPr>
            </a:lvl3pPr>
            <a:lvl4pPr marL="1600200" indent="-228600">
              <a:spcBef>
                <a:spcPct val="30000"/>
              </a:spcBef>
              <a:defRPr sz="3000">
                <a:solidFill>
                  <a:schemeClr val="tx1"/>
                </a:solidFill>
                <a:latin typeface="Times" panose="02020603050405020304" pitchFamily="18" charset="0"/>
                <a:ea typeface="ＭＳ Ｐゴシック" panose="020B0600070205080204" pitchFamily="34" charset="-128"/>
              </a:defRPr>
            </a:lvl4pPr>
            <a:lvl5pPr marL="2057400" indent="-228600">
              <a:spcBef>
                <a:spcPct val="30000"/>
              </a:spcBef>
              <a:defRPr sz="3000">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30000"/>
              </a:spcBef>
              <a:spcAft>
                <a:spcPct val="0"/>
              </a:spcAft>
              <a:defRPr sz="3000">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30000"/>
              </a:spcBef>
              <a:spcAft>
                <a:spcPct val="0"/>
              </a:spcAft>
              <a:defRPr sz="3000">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30000"/>
              </a:spcBef>
              <a:spcAft>
                <a:spcPct val="0"/>
              </a:spcAft>
              <a:defRPr sz="3000">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30000"/>
              </a:spcBef>
              <a:spcAft>
                <a:spcPct val="0"/>
              </a:spcAft>
              <a:defRPr sz="3000">
                <a:solidFill>
                  <a:schemeClr val="tx1"/>
                </a:solidFill>
                <a:latin typeface="Times" panose="02020603050405020304" pitchFamily="18" charset="0"/>
                <a:ea typeface="ＭＳ Ｐゴシック" panose="020B0600070205080204" pitchFamily="34" charset="-128"/>
              </a:defRPr>
            </a:lvl9pPr>
          </a:lstStyle>
          <a:p>
            <a:pPr eaLnBrk="1" hangingPunct="1">
              <a:spcBef>
                <a:spcPct val="0"/>
              </a:spcBef>
            </a:pPr>
            <a:fld id="{F9E4A782-2797-49C3-99D0-658AAC89575D}" type="slidenum">
              <a:rPr lang="en-US" altLang="en-US" sz="1200" smtClean="0">
                <a:latin typeface="Times New Roman" panose="02020603050405020304" pitchFamily="18" charset="0"/>
              </a:rPr>
              <a:pPr eaLnBrk="1" hangingPunct="1">
                <a:spcBef>
                  <a:spcPct val="0"/>
                </a:spcBef>
              </a:pPr>
              <a:t>53</a:t>
            </a:fld>
            <a:endParaRPr lang="en-US" altLang="en-US" sz="1200">
              <a:latin typeface="Times New Roman" panose="02020603050405020304" pitchFamily="18" charset="0"/>
            </a:endParaRPr>
          </a:p>
        </p:txBody>
      </p:sp>
      <p:sp>
        <p:nvSpPr>
          <p:cNvPr id="212995" name="Rectangle 2">
            <a:extLst>
              <a:ext uri="{FF2B5EF4-FFF2-40B4-BE49-F238E27FC236}">
                <a16:creationId xmlns:a16="http://schemas.microsoft.com/office/drawing/2014/main" id="{3566B328-DFFA-41B1-A773-3D42CC8E912D}"/>
              </a:ext>
            </a:extLst>
          </p:cNvPr>
          <p:cNvSpPr>
            <a:spLocks noGrp="1" noRot="1" noChangeAspect="1" noChangeArrowheads="1" noTextEdit="1"/>
          </p:cNvSpPr>
          <p:nvPr>
            <p:ph type="sldImg"/>
          </p:nvPr>
        </p:nvSpPr>
        <p:spPr>
          <a:ln/>
        </p:spPr>
      </p:sp>
      <p:sp>
        <p:nvSpPr>
          <p:cNvPr id="212996" name="Rectangle 3">
            <a:extLst>
              <a:ext uri="{FF2B5EF4-FFF2-40B4-BE49-F238E27FC236}">
                <a16:creationId xmlns:a16="http://schemas.microsoft.com/office/drawing/2014/main" id="{ADBC3693-700B-428B-9FDC-0C87D8CE50B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Geneva" charset="0"/>
                <a:ea typeface="ＭＳ Ｐゴシック" panose="020B0600070205080204" pitchFamily="34" charset="-128"/>
              </a:rPr>
              <a:t>Therefore, if the variances on the memory span test for the males and females respectively were 0.9 and 0.8, then the variance of the sum would be 1.7.</a:t>
            </a:r>
          </a:p>
        </p:txBody>
      </p:sp>
    </p:spTree>
    <p:extLst>
      <p:ext uri="{BB962C8B-B14F-4D97-AF65-F5344CB8AC3E}">
        <p14:creationId xmlns:p14="http://schemas.microsoft.com/office/powerpoint/2010/main" val="125019710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7">
            <a:extLst>
              <a:ext uri="{FF2B5EF4-FFF2-40B4-BE49-F238E27FC236}">
                <a16:creationId xmlns:a16="http://schemas.microsoft.com/office/drawing/2014/main" id="{7BCB805E-E206-4E87-BE59-0582166F42F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3000">
                <a:solidFill>
                  <a:schemeClr val="tx1"/>
                </a:solidFill>
                <a:latin typeface="Times" panose="02020603050405020304" pitchFamily="18" charset="0"/>
                <a:ea typeface="ＭＳ Ｐゴシック" panose="020B0600070205080204" pitchFamily="34" charset="-128"/>
              </a:defRPr>
            </a:lvl1pPr>
            <a:lvl2pPr marL="37931725" indent="-37474525">
              <a:spcBef>
                <a:spcPct val="30000"/>
              </a:spcBef>
              <a:defRPr sz="3000">
                <a:solidFill>
                  <a:schemeClr val="tx1"/>
                </a:solidFill>
                <a:latin typeface="Times" panose="02020603050405020304" pitchFamily="18" charset="0"/>
                <a:ea typeface="ＭＳ Ｐゴシック" panose="020B0600070205080204" pitchFamily="34" charset="-128"/>
              </a:defRPr>
            </a:lvl2pPr>
            <a:lvl3pPr marL="1143000" indent="-228600">
              <a:spcBef>
                <a:spcPct val="30000"/>
              </a:spcBef>
              <a:defRPr sz="3000">
                <a:solidFill>
                  <a:schemeClr val="tx1"/>
                </a:solidFill>
                <a:latin typeface="Times" panose="02020603050405020304" pitchFamily="18" charset="0"/>
                <a:ea typeface="ＭＳ Ｐゴシック" panose="020B0600070205080204" pitchFamily="34" charset="-128"/>
              </a:defRPr>
            </a:lvl3pPr>
            <a:lvl4pPr marL="1600200" indent="-228600">
              <a:spcBef>
                <a:spcPct val="30000"/>
              </a:spcBef>
              <a:defRPr sz="3000">
                <a:solidFill>
                  <a:schemeClr val="tx1"/>
                </a:solidFill>
                <a:latin typeface="Times" panose="02020603050405020304" pitchFamily="18" charset="0"/>
                <a:ea typeface="ＭＳ Ｐゴシック" panose="020B0600070205080204" pitchFamily="34" charset="-128"/>
              </a:defRPr>
            </a:lvl4pPr>
            <a:lvl5pPr marL="2057400" indent="-228600">
              <a:spcBef>
                <a:spcPct val="30000"/>
              </a:spcBef>
              <a:defRPr sz="3000">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30000"/>
              </a:spcBef>
              <a:spcAft>
                <a:spcPct val="0"/>
              </a:spcAft>
              <a:defRPr sz="3000">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30000"/>
              </a:spcBef>
              <a:spcAft>
                <a:spcPct val="0"/>
              </a:spcAft>
              <a:defRPr sz="3000">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30000"/>
              </a:spcBef>
              <a:spcAft>
                <a:spcPct val="0"/>
              </a:spcAft>
              <a:defRPr sz="3000">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30000"/>
              </a:spcBef>
              <a:spcAft>
                <a:spcPct val="0"/>
              </a:spcAft>
              <a:defRPr sz="3000">
                <a:solidFill>
                  <a:schemeClr val="tx1"/>
                </a:solidFill>
                <a:latin typeface="Times" panose="02020603050405020304" pitchFamily="18" charset="0"/>
                <a:ea typeface="ＭＳ Ｐゴシック" panose="020B0600070205080204" pitchFamily="34" charset="-128"/>
              </a:defRPr>
            </a:lvl9pPr>
          </a:lstStyle>
          <a:p>
            <a:pPr eaLnBrk="1" hangingPunct="1">
              <a:spcBef>
                <a:spcPct val="0"/>
              </a:spcBef>
            </a:pPr>
            <a:fld id="{830C1E8A-39D9-4785-BF8E-91CA6F53C925}" type="slidenum">
              <a:rPr lang="en-US" altLang="en-US" sz="1200" smtClean="0">
                <a:latin typeface="Times New Roman" panose="02020603050405020304" pitchFamily="18" charset="0"/>
              </a:rPr>
              <a:pPr eaLnBrk="1" hangingPunct="1">
                <a:spcBef>
                  <a:spcPct val="0"/>
                </a:spcBef>
              </a:pPr>
              <a:t>54</a:t>
            </a:fld>
            <a:endParaRPr lang="en-US" altLang="en-US" sz="1200">
              <a:latin typeface="Times New Roman" panose="02020603050405020304" pitchFamily="18" charset="0"/>
            </a:endParaRPr>
          </a:p>
        </p:txBody>
      </p:sp>
      <p:sp>
        <p:nvSpPr>
          <p:cNvPr id="215043" name="Rectangle 2">
            <a:extLst>
              <a:ext uri="{FF2B5EF4-FFF2-40B4-BE49-F238E27FC236}">
                <a16:creationId xmlns:a16="http://schemas.microsoft.com/office/drawing/2014/main" id="{5B12E821-C160-47D1-A9BF-C7962D829A4F}"/>
              </a:ext>
            </a:extLst>
          </p:cNvPr>
          <p:cNvSpPr>
            <a:spLocks noGrp="1" noRot="1" noChangeAspect="1" noChangeArrowheads="1" noTextEdit="1"/>
          </p:cNvSpPr>
          <p:nvPr>
            <p:ph type="sldImg"/>
          </p:nvPr>
        </p:nvSpPr>
        <p:spPr>
          <a:ln/>
        </p:spPr>
      </p:sp>
      <p:sp>
        <p:nvSpPr>
          <p:cNvPr id="215044" name="Rectangle 3">
            <a:extLst>
              <a:ext uri="{FF2B5EF4-FFF2-40B4-BE49-F238E27FC236}">
                <a16:creationId xmlns:a16="http://schemas.microsoft.com/office/drawing/2014/main" id="{76C9CDE2-C4F7-4FD1-923B-EC5BC44A211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Geneva" charset="0"/>
                <a:ea typeface="ＭＳ Ｐゴシック" panose="020B0600070205080204" pitchFamily="34" charset="-128"/>
              </a:rPr>
              <a:t>The formula for the variance of the difference between the two variables (memory span in this example) is shown here. Notice that expression for the difference is the same as the formula for the sum. Intuitively you might think that the variance of the difference would be smaller but that is not the case.</a:t>
            </a:r>
          </a:p>
        </p:txBody>
      </p:sp>
    </p:spTree>
    <p:extLst>
      <p:ext uri="{BB962C8B-B14F-4D97-AF65-F5344CB8AC3E}">
        <p14:creationId xmlns:p14="http://schemas.microsoft.com/office/powerpoint/2010/main" val="15209771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7">
            <a:extLst>
              <a:ext uri="{FF2B5EF4-FFF2-40B4-BE49-F238E27FC236}">
                <a16:creationId xmlns:a16="http://schemas.microsoft.com/office/drawing/2014/main" id="{D3DA62DC-B2FA-4DD4-BE0B-4F2DDC5074E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3000">
                <a:solidFill>
                  <a:schemeClr val="tx1"/>
                </a:solidFill>
                <a:latin typeface="Times" panose="02020603050405020304" pitchFamily="18" charset="0"/>
                <a:ea typeface="ＭＳ Ｐゴシック" panose="020B0600070205080204" pitchFamily="34" charset="-128"/>
              </a:defRPr>
            </a:lvl1pPr>
            <a:lvl2pPr marL="37931725" indent="-37474525">
              <a:spcBef>
                <a:spcPct val="30000"/>
              </a:spcBef>
              <a:defRPr sz="3000">
                <a:solidFill>
                  <a:schemeClr val="tx1"/>
                </a:solidFill>
                <a:latin typeface="Times" panose="02020603050405020304" pitchFamily="18" charset="0"/>
                <a:ea typeface="ＭＳ Ｐゴシック" panose="020B0600070205080204" pitchFamily="34" charset="-128"/>
              </a:defRPr>
            </a:lvl2pPr>
            <a:lvl3pPr marL="1143000" indent="-228600">
              <a:spcBef>
                <a:spcPct val="30000"/>
              </a:spcBef>
              <a:defRPr sz="3000">
                <a:solidFill>
                  <a:schemeClr val="tx1"/>
                </a:solidFill>
                <a:latin typeface="Times" panose="02020603050405020304" pitchFamily="18" charset="0"/>
                <a:ea typeface="ＭＳ Ｐゴシック" panose="020B0600070205080204" pitchFamily="34" charset="-128"/>
              </a:defRPr>
            </a:lvl3pPr>
            <a:lvl4pPr marL="1600200" indent="-228600">
              <a:spcBef>
                <a:spcPct val="30000"/>
              </a:spcBef>
              <a:defRPr sz="3000">
                <a:solidFill>
                  <a:schemeClr val="tx1"/>
                </a:solidFill>
                <a:latin typeface="Times" panose="02020603050405020304" pitchFamily="18" charset="0"/>
                <a:ea typeface="ＭＳ Ｐゴシック" panose="020B0600070205080204" pitchFamily="34" charset="-128"/>
              </a:defRPr>
            </a:lvl4pPr>
            <a:lvl5pPr marL="2057400" indent="-228600">
              <a:spcBef>
                <a:spcPct val="30000"/>
              </a:spcBef>
              <a:defRPr sz="3000">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30000"/>
              </a:spcBef>
              <a:spcAft>
                <a:spcPct val="0"/>
              </a:spcAft>
              <a:defRPr sz="3000">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30000"/>
              </a:spcBef>
              <a:spcAft>
                <a:spcPct val="0"/>
              </a:spcAft>
              <a:defRPr sz="3000">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30000"/>
              </a:spcBef>
              <a:spcAft>
                <a:spcPct val="0"/>
              </a:spcAft>
              <a:defRPr sz="3000">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30000"/>
              </a:spcBef>
              <a:spcAft>
                <a:spcPct val="0"/>
              </a:spcAft>
              <a:defRPr sz="3000">
                <a:solidFill>
                  <a:schemeClr val="tx1"/>
                </a:solidFill>
                <a:latin typeface="Times" panose="02020603050405020304" pitchFamily="18" charset="0"/>
                <a:ea typeface="ＭＳ Ｐゴシック" panose="020B0600070205080204" pitchFamily="34" charset="-128"/>
              </a:defRPr>
            </a:lvl9pPr>
          </a:lstStyle>
          <a:p>
            <a:pPr eaLnBrk="1" hangingPunct="1">
              <a:spcBef>
                <a:spcPct val="0"/>
              </a:spcBef>
            </a:pPr>
            <a:fld id="{EE66BB0C-F102-4C70-9F5E-95688264A02C}" type="slidenum">
              <a:rPr lang="en-US" altLang="en-US" sz="1200" smtClean="0">
                <a:latin typeface="Times New Roman" panose="02020603050405020304" pitchFamily="18" charset="0"/>
              </a:rPr>
              <a:pPr eaLnBrk="1" hangingPunct="1">
                <a:spcBef>
                  <a:spcPct val="0"/>
                </a:spcBef>
              </a:pPr>
              <a:t>55</a:t>
            </a:fld>
            <a:endParaRPr lang="en-US" altLang="en-US" sz="1200">
              <a:latin typeface="Times New Roman" panose="02020603050405020304" pitchFamily="18" charset="0"/>
            </a:endParaRPr>
          </a:p>
        </p:txBody>
      </p:sp>
      <p:sp>
        <p:nvSpPr>
          <p:cNvPr id="217091" name="Rectangle 2">
            <a:extLst>
              <a:ext uri="{FF2B5EF4-FFF2-40B4-BE49-F238E27FC236}">
                <a16:creationId xmlns:a16="http://schemas.microsoft.com/office/drawing/2014/main" id="{C2D92155-8484-4748-84DE-2497C7A31B66}"/>
              </a:ext>
            </a:extLst>
          </p:cNvPr>
          <p:cNvSpPr>
            <a:spLocks noGrp="1" noRot="1" noChangeAspect="1" noChangeArrowheads="1" noTextEdit="1"/>
          </p:cNvSpPr>
          <p:nvPr>
            <p:ph type="sldImg"/>
          </p:nvPr>
        </p:nvSpPr>
        <p:spPr>
          <a:ln/>
        </p:spPr>
      </p:sp>
      <p:sp>
        <p:nvSpPr>
          <p:cNvPr id="217092" name="Rectangle 3">
            <a:extLst>
              <a:ext uri="{FF2B5EF4-FFF2-40B4-BE49-F238E27FC236}">
                <a16:creationId xmlns:a16="http://schemas.microsoft.com/office/drawing/2014/main" id="{9C7A6415-CFFF-44A1-A661-61FAE4FB032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 typeface="Times" panose="02020603050405020304" pitchFamily="18" charset="0"/>
              <a:buNone/>
            </a:pPr>
            <a:r>
              <a:rPr lang="en-US" altLang="en-US">
                <a:latin typeface="Geneva" charset="0"/>
                <a:ea typeface="ＭＳ Ｐゴシック" panose="020B0600070205080204" pitchFamily="34" charset="-128"/>
              </a:rPr>
              <a:t>More generally, the variance sum law can be written as shown here.</a:t>
            </a:r>
          </a:p>
          <a:p>
            <a:pPr eaLnBrk="1" hangingPunct="1">
              <a:buFont typeface="Times" panose="02020603050405020304" pitchFamily="18" charset="0"/>
              <a:buNone/>
            </a:pPr>
            <a:endParaRPr lang="en-US" altLang="en-US">
              <a:latin typeface="Geneva" charset="0"/>
              <a:ea typeface="ＭＳ Ｐゴシック" panose="020B0600070205080204" pitchFamily="34" charset="-128"/>
            </a:endParaRPr>
          </a:p>
          <a:p>
            <a:pPr eaLnBrk="1" hangingPunct="1">
              <a:buFont typeface="Times" panose="02020603050405020304" pitchFamily="18" charset="0"/>
              <a:buNone/>
            </a:pPr>
            <a:r>
              <a:rPr lang="en-US" altLang="en-US">
                <a:latin typeface="Geneva" charset="0"/>
                <a:ea typeface="ＭＳ Ｐゴシック" panose="020B0600070205080204" pitchFamily="34" charset="-128"/>
              </a:rPr>
              <a:t>This is read as </a:t>
            </a:r>
          </a:p>
          <a:p>
            <a:pPr eaLnBrk="1" hangingPunct="1">
              <a:buFont typeface="Times" panose="02020603050405020304" pitchFamily="18" charset="0"/>
              <a:buNone/>
            </a:pPr>
            <a:r>
              <a:rPr lang="en-US" altLang="en-US">
                <a:latin typeface="Geneva" charset="0"/>
                <a:ea typeface="ＭＳ Ｐゴシック" panose="020B0600070205080204" pitchFamily="34" charset="-128"/>
              </a:rPr>
              <a:t>"The variance of X plus or minus Y is equals the variance of X plus the variance of Y.</a:t>
            </a:r>
          </a:p>
        </p:txBody>
      </p:sp>
    </p:spTree>
    <p:extLst>
      <p:ext uri="{BB962C8B-B14F-4D97-AF65-F5344CB8AC3E}">
        <p14:creationId xmlns:p14="http://schemas.microsoft.com/office/powerpoint/2010/main" val="27174486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a:extLst>
              <a:ext uri="{FF2B5EF4-FFF2-40B4-BE49-F238E27FC236}">
                <a16:creationId xmlns:a16="http://schemas.microsoft.com/office/drawing/2014/main" id="{C5B7C1A2-E44E-467B-A5E2-0FFAEE37470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6000">
                <a:solidFill>
                  <a:schemeClr val="tx1"/>
                </a:solidFill>
                <a:latin typeface="Times" panose="02020603050405020304" pitchFamily="18" charset="0"/>
                <a:ea typeface="ＭＳ Ｐゴシック" panose="020B0600070205080204" pitchFamily="34" charset="-128"/>
              </a:defRPr>
            </a:lvl1pPr>
            <a:lvl2pPr marL="37931725" indent="-37474525">
              <a:defRPr sz="6000">
                <a:solidFill>
                  <a:schemeClr val="tx1"/>
                </a:solidFill>
                <a:latin typeface="Times" panose="02020603050405020304" pitchFamily="18" charset="0"/>
                <a:ea typeface="ＭＳ Ｐゴシック" panose="020B0600070205080204" pitchFamily="34" charset="-128"/>
              </a:defRPr>
            </a:lvl2pPr>
            <a:lvl3pPr>
              <a:defRPr sz="6000">
                <a:solidFill>
                  <a:schemeClr val="tx1"/>
                </a:solidFill>
                <a:latin typeface="Times" panose="02020603050405020304" pitchFamily="18" charset="0"/>
                <a:ea typeface="ＭＳ Ｐゴシック" panose="020B0600070205080204" pitchFamily="34" charset="-128"/>
              </a:defRPr>
            </a:lvl3pPr>
            <a:lvl4pPr>
              <a:defRPr sz="6000">
                <a:solidFill>
                  <a:schemeClr val="tx1"/>
                </a:solidFill>
                <a:latin typeface="Times" panose="02020603050405020304" pitchFamily="18" charset="0"/>
                <a:ea typeface="ＭＳ Ｐゴシック" panose="020B0600070205080204" pitchFamily="34" charset="-128"/>
              </a:defRPr>
            </a:lvl4pPr>
            <a:lvl5pPr>
              <a:defRPr sz="6000">
                <a:solidFill>
                  <a:schemeClr val="tx1"/>
                </a:solidFill>
                <a:latin typeface="Times" panose="02020603050405020304" pitchFamily="18" charset="0"/>
                <a:ea typeface="ＭＳ Ｐゴシック" panose="020B0600070205080204" pitchFamily="34" charset="-128"/>
              </a:defRPr>
            </a:lvl5pPr>
            <a:lvl6pPr marL="5029200" indent="-27432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6pPr>
            <a:lvl7pPr marL="5486400" indent="-27432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7pPr>
            <a:lvl8pPr marL="5943600" indent="-27432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8pPr>
            <a:lvl9pPr marL="6400800" indent="-27432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9pPr>
          </a:lstStyle>
          <a:p>
            <a:fld id="{E90ADACC-E0FE-486D-8FFB-8DE3D8274FB5}" type="slidenum">
              <a:rPr lang="en-US" altLang="en-US" sz="1200" smtClean="0">
                <a:latin typeface="Arial" panose="020B0604020202020204" pitchFamily="34" charset="0"/>
              </a:rPr>
              <a:pPr/>
              <a:t>56</a:t>
            </a:fld>
            <a:endParaRPr lang="en-US" altLang="en-US" sz="1200">
              <a:latin typeface="Arial" panose="020B0604020202020204" pitchFamily="34" charset="0"/>
            </a:endParaRPr>
          </a:p>
        </p:txBody>
      </p:sp>
      <p:sp>
        <p:nvSpPr>
          <p:cNvPr id="81923" name="Rectangle 2">
            <a:extLst>
              <a:ext uri="{FF2B5EF4-FFF2-40B4-BE49-F238E27FC236}">
                <a16:creationId xmlns:a16="http://schemas.microsoft.com/office/drawing/2014/main" id="{8C2A5C4C-5A46-4B26-BBEA-AD1D33F9852B}"/>
              </a:ext>
            </a:extLst>
          </p:cNvPr>
          <p:cNvSpPr>
            <a:spLocks noGrp="1" noRot="1" noChangeAspect="1" noChangeArrowheads="1" noTextEdit="1"/>
          </p:cNvSpPr>
          <p:nvPr>
            <p:ph type="sldImg"/>
          </p:nvPr>
        </p:nvSpPr>
        <p:spPr>
          <a:ln/>
        </p:spPr>
      </p:sp>
      <p:sp>
        <p:nvSpPr>
          <p:cNvPr id="81924" name="Rectangle 3">
            <a:extLst>
              <a:ext uri="{FF2B5EF4-FFF2-40B4-BE49-F238E27FC236}">
                <a16:creationId xmlns:a16="http://schemas.microsoft.com/office/drawing/2014/main" id="{2798EBD3-2C5C-4887-ABF2-E664C20EA00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Arial" panose="020B0604020202020204" pitchFamily="34" charset="0"/>
                <a:ea typeface="ＭＳ Ｐゴシック" panose="020B0600070205080204" pitchFamily="34" charset="-128"/>
              </a:rPr>
              <a:t>Recall that when the variables X and Y are independent, the variance of the sum of X and Y is the variance of X plus the variance of Y. The variance of X minus Y is also the variance of X plus the variance of Y.</a:t>
            </a:r>
          </a:p>
          <a:p>
            <a:pPr eaLnBrk="1" hangingPunct="1"/>
            <a:endParaRPr lang="en-US" altLang="en-US" dirty="0">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a:extLst>
              <a:ext uri="{FF2B5EF4-FFF2-40B4-BE49-F238E27FC236}">
                <a16:creationId xmlns:a16="http://schemas.microsoft.com/office/drawing/2014/main" id="{2EB54A3B-D226-4D06-A818-C7D42B8E165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6000">
                <a:solidFill>
                  <a:schemeClr val="tx1"/>
                </a:solidFill>
                <a:latin typeface="Times" panose="02020603050405020304" pitchFamily="18" charset="0"/>
                <a:ea typeface="ＭＳ Ｐゴシック" panose="020B0600070205080204" pitchFamily="34" charset="-128"/>
              </a:defRPr>
            </a:lvl1pPr>
            <a:lvl2pPr marL="37931725" indent="-37474525">
              <a:defRPr sz="6000">
                <a:solidFill>
                  <a:schemeClr val="tx1"/>
                </a:solidFill>
                <a:latin typeface="Times" panose="02020603050405020304" pitchFamily="18" charset="0"/>
                <a:ea typeface="ＭＳ Ｐゴシック" panose="020B0600070205080204" pitchFamily="34" charset="-128"/>
              </a:defRPr>
            </a:lvl2pPr>
            <a:lvl3pPr>
              <a:defRPr sz="6000">
                <a:solidFill>
                  <a:schemeClr val="tx1"/>
                </a:solidFill>
                <a:latin typeface="Times" panose="02020603050405020304" pitchFamily="18" charset="0"/>
                <a:ea typeface="ＭＳ Ｐゴシック" panose="020B0600070205080204" pitchFamily="34" charset="-128"/>
              </a:defRPr>
            </a:lvl3pPr>
            <a:lvl4pPr>
              <a:defRPr sz="6000">
                <a:solidFill>
                  <a:schemeClr val="tx1"/>
                </a:solidFill>
                <a:latin typeface="Times" panose="02020603050405020304" pitchFamily="18" charset="0"/>
                <a:ea typeface="ＭＳ Ｐゴシック" panose="020B0600070205080204" pitchFamily="34" charset="-128"/>
              </a:defRPr>
            </a:lvl4pPr>
            <a:lvl5pPr>
              <a:defRPr sz="6000">
                <a:solidFill>
                  <a:schemeClr val="tx1"/>
                </a:solidFill>
                <a:latin typeface="Times" panose="02020603050405020304" pitchFamily="18" charset="0"/>
                <a:ea typeface="ＭＳ Ｐゴシック" panose="020B0600070205080204" pitchFamily="34" charset="-128"/>
              </a:defRPr>
            </a:lvl5pPr>
            <a:lvl6pPr marL="5029200" indent="-27432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6pPr>
            <a:lvl7pPr marL="5486400" indent="-27432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7pPr>
            <a:lvl8pPr marL="5943600" indent="-27432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8pPr>
            <a:lvl9pPr marL="6400800" indent="-27432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9pPr>
          </a:lstStyle>
          <a:p>
            <a:fld id="{16C68888-A4BB-44EC-9AF5-3EBBB9292599}" type="slidenum">
              <a:rPr lang="en-US" altLang="en-US" sz="1200" smtClean="0">
                <a:latin typeface="Arial" panose="020B0604020202020204" pitchFamily="34" charset="0"/>
              </a:rPr>
              <a:pPr/>
              <a:t>57</a:t>
            </a:fld>
            <a:endParaRPr lang="en-US" altLang="en-US" sz="1200">
              <a:latin typeface="Arial" panose="020B0604020202020204" pitchFamily="34" charset="0"/>
            </a:endParaRPr>
          </a:p>
        </p:txBody>
      </p:sp>
      <p:sp>
        <p:nvSpPr>
          <p:cNvPr id="83971" name="Rectangle 2">
            <a:extLst>
              <a:ext uri="{FF2B5EF4-FFF2-40B4-BE49-F238E27FC236}">
                <a16:creationId xmlns:a16="http://schemas.microsoft.com/office/drawing/2014/main" id="{1B65E665-F6A2-4B1D-B5E3-1BE3B4D928B6}"/>
              </a:ext>
            </a:extLst>
          </p:cNvPr>
          <p:cNvSpPr>
            <a:spLocks noGrp="1" noRot="1" noChangeAspect="1" noChangeArrowheads="1" noTextEdit="1"/>
          </p:cNvSpPr>
          <p:nvPr>
            <p:ph type="sldImg"/>
          </p:nvPr>
        </p:nvSpPr>
        <p:spPr>
          <a:ln/>
        </p:spPr>
      </p:sp>
      <p:sp>
        <p:nvSpPr>
          <p:cNvPr id="83972" name="Rectangle 3">
            <a:extLst>
              <a:ext uri="{FF2B5EF4-FFF2-40B4-BE49-F238E27FC236}">
                <a16:creationId xmlns:a16="http://schemas.microsoft.com/office/drawing/2014/main" id="{5CBA2614-61AD-4CF0-885A-D5773498F28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ea typeface="ＭＳ Ｐゴシック" panose="020B0600070205080204" pitchFamily="34" charset="-128"/>
              </a:rPr>
              <a:t>When X and Y are correlated, the same formula is used with an additional expression included that accounts for the relationship between the two variables. This expression is the correlation between the two variables, expressed with the symbol rho, times the variance of X times the variance of Y.</a:t>
            </a:r>
          </a:p>
          <a:p>
            <a:pPr eaLnBrk="1" hangingPunct="1"/>
            <a:r>
              <a:rPr lang="en-US" altLang="en-US">
                <a:latin typeface="Arial" panose="020B0604020202020204" pitchFamily="34" charset="0"/>
                <a:ea typeface="ＭＳ Ｐゴシック" panose="020B0600070205080204" pitchFamily="34" charset="-128"/>
              </a:rPr>
              <a:t>So, when the variables are correlated, the variance of X PLUS Y is the variance of X plus the variance of Y plus 2 times rho times the standard deviation of X times the standard deviation of Y. </a:t>
            </a:r>
          </a:p>
          <a:p>
            <a:pPr eaLnBrk="1" hangingPunct="1"/>
            <a:r>
              <a:rPr lang="en-US" altLang="en-US">
                <a:latin typeface="Arial" panose="020B0604020202020204" pitchFamily="34" charset="0"/>
                <a:ea typeface="ＭＳ Ｐゴシック" panose="020B0600070205080204" pitchFamily="34" charset="-128"/>
              </a:rPr>
              <a:t>OR, the variance of X MINUS Y is the variance of X plus the variance of Y MINUS 2 times rho times the standard deviation of X times the standard deviation of Y. </a:t>
            </a:r>
          </a:p>
          <a:p>
            <a:pPr eaLnBrk="1" hangingPunct="1"/>
            <a:endParaRPr lang="en-US" altLang="en-US">
              <a:latin typeface="Arial" panose="020B0604020202020204" pitchFamily="34" charset="0"/>
              <a:ea typeface="ＭＳ Ｐゴシック" panose="020B0600070205080204" pitchFamily="34" charset="-128"/>
            </a:endParaRPr>
          </a:p>
          <a:p>
            <a:pPr eaLnBrk="1" hangingPunct="1"/>
            <a:endParaRPr lang="en-US" altLang="en-US">
              <a:latin typeface="Arial" panose="020B0604020202020204" pitchFamily="34" charset="0"/>
              <a:ea typeface="ＭＳ Ｐゴシック" panose="020B0600070205080204" pitchFamily="34" charset="-128"/>
            </a:endParaRPr>
          </a:p>
          <a:p>
            <a:pPr eaLnBrk="1" hangingPunct="1"/>
            <a:endParaRPr lang="en-US" altLang="en-US">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a:extLst>
              <a:ext uri="{FF2B5EF4-FFF2-40B4-BE49-F238E27FC236}">
                <a16:creationId xmlns:a16="http://schemas.microsoft.com/office/drawing/2014/main" id="{9AA1325D-486A-40AB-939D-0EFA8B07C44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6000">
                <a:solidFill>
                  <a:schemeClr val="tx1"/>
                </a:solidFill>
                <a:latin typeface="Times" panose="02020603050405020304" pitchFamily="18" charset="0"/>
                <a:ea typeface="ＭＳ Ｐゴシック" panose="020B0600070205080204" pitchFamily="34" charset="-128"/>
              </a:defRPr>
            </a:lvl1pPr>
            <a:lvl2pPr marL="37931725" indent="-37474525">
              <a:defRPr sz="6000">
                <a:solidFill>
                  <a:schemeClr val="tx1"/>
                </a:solidFill>
                <a:latin typeface="Times" panose="02020603050405020304" pitchFamily="18" charset="0"/>
                <a:ea typeface="ＭＳ Ｐゴシック" panose="020B0600070205080204" pitchFamily="34" charset="-128"/>
              </a:defRPr>
            </a:lvl2pPr>
            <a:lvl3pPr>
              <a:defRPr sz="6000">
                <a:solidFill>
                  <a:schemeClr val="tx1"/>
                </a:solidFill>
                <a:latin typeface="Times" panose="02020603050405020304" pitchFamily="18" charset="0"/>
                <a:ea typeface="ＭＳ Ｐゴシック" panose="020B0600070205080204" pitchFamily="34" charset="-128"/>
              </a:defRPr>
            </a:lvl3pPr>
            <a:lvl4pPr>
              <a:defRPr sz="6000">
                <a:solidFill>
                  <a:schemeClr val="tx1"/>
                </a:solidFill>
                <a:latin typeface="Times" panose="02020603050405020304" pitchFamily="18" charset="0"/>
                <a:ea typeface="ＭＳ Ｐゴシック" panose="020B0600070205080204" pitchFamily="34" charset="-128"/>
              </a:defRPr>
            </a:lvl4pPr>
            <a:lvl5pPr>
              <a:defRPr sz="6000">
                <a:solidFill>
                  <a:schemeClr val="tx1"/>
                </a:solidFill>
                <a:latin typeface="Times" panose="02020603050405020304" pitchFamily="18" charset="0"/>
                <a:ea typeface="ＭＳ Ｐゴシック" panose="020B0600070205080204" pitchFamily="34" charset="-128"/>
              </a:defRPr>
            </a:lvl5pPr>
            <a:lvl6pPr marL="5029200" indent="-27432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6pPr>
            <a:lvl7pPr marL="5486400" indent="-27432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7pPr>
            <a:lvl8pPr marL="5943600" indent="-27432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8pPr>
            <a:lvl9pPr marL="6400800" indent="-27432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9pPr>
          </a:lstStyle>
          <a:p>
            <a:fld id="{91C67A7A-2FD3-407A-ACA7-209CABF57C86}" type="slidenum">
              <a:rPr lang="en-US" altLang="en-US" sz="1200" smtClean="0">
                <a:latin typeface="Arial" panose="020B0604020202020204" pitchFamily="34" charset="0"/>
              </a:rPr>
              <a:pPr/>
              <a:t>58</a:t>
            </a:fld>
            <a:endParaRPr lang="en-US" altLang="en-US" sz="1200">
              <a:latin typeface="Arial" panose="020B0604020202020204" pitchFamily="34" charset="0"/>
            </a:endParaRPr>
          </a:p>
        </p:txBody>
      </p:sp>
      <p:sp>
        <p:nvSpPr>
          <p:cNvPr id="86019" name="Rectangle 2">
            <a:extLst>
              <a:ext uri="{FF2B5EF4-FFF2-40B4-BE49-F238E27FC236}">
                <a16:creationId xmlns:a16="http://schemas.microsoft.com/office/drawing/2014/main" id="{28B575B3-01FC-415E-A74E-59DD7D762753}"/>
              </a:ext>
            </a:extLst>
          </p:cNvPr>
          <p:cNvSpPr>
            <a:spLocks noGrp="1" noRot="1" noChangeAspect="1" noChangeArrowheads="1" noTextEdit="1"/>
          </p:cNvSpPr>
          <p:nvPr>
            <p:ph type="sldImg"/>
          </p:nvPr>
        </p:nvSpPr>
        <p:spPr>
          <a:ln/>
        </p:spPr>
      </p:sp>
      <p:sp>
        <p:nvSpPr>
          <p:cNvPr id="86020" name="Rectangle 3">
            <a:extLst>
              <a:ext uri="{FF2B5EF4-FFF2-40B4-BE49-F238E27FC236}">
                <a16:creationId xmlns:a16="http://schemas.microsoft.com/office/drawing/2014/main" id="{5416AE5D-F699-47A9-A171-845E37D79F4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ea typeface="ＭＳ Ｐゴシック" panose="020B0600070205080204" pitchFamily="34" charset="-128"/>
              </a:rPr>
              <a:t>For example, let’s examine how we would calculate the variance of the sum or the difference between the verbal and the quantitative scores on the SAT. Assume that the variance for verbal SAT scores is 10,000 and the variance for quantitative SAT scores is 11,000. Also assume that the correlation between these two tests is 0.50. </a:t>
            </a: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a:extLst>
              <a:ext uri="{FF2B5EF4-FFF2-40B4-BE49-F238E27FC236}">
                <a16:creationId xmlns:a16="http://schemas.microsoft.com/office/drawing/2014/main" id="{35EA4781-4EED-4F87-AFAE-6225FD629FA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6000">
                <a:solidFill>
                  <a:schemeClr val="tx1"/>
                </a:solidFill>
                <a:latin typeface="Times" panose="02020603050405020304" pitchFamily="18" charset="0"/>
                <a:ea typeface="ＭＳ Ｐゴシック" panose="020B0600070205080204" pitchFamily="34" charset="-128"/>
              </a:defRPr>
            </a:lvl1pPr>
            <a:lvl2pPr marL="37931725" indent="-37474525">
              <a:defRPr sz="6000">
                <a:solidFill>
                  <a:schemeClr val="tx1"/>
                </a:solidFill>
                <a:latin typeface="Times" panose="02020603050405020304" pitchFamily="18" charset="0"/>
                <a:ea typeface="ＭＳ Ｐゴシック" panose="020B0600070205080204" pitchFamily="34" charset="-128"/>
              </a:defRPr>
            </a:lvl2pPr>
            <a:lvl3pPr>
              <a:defRPr sz="6000">
                <a:solidFill>
                  <a:schemeClr val="tx1"/>
                </a:solidFill>
                <a:latin typeface="Times" panose="02020603050405020304" pitchFamily="18" charset="0"/>
                <a:ea typeface="ＭＳ Ｐゴシック" panose="020B0600070205080204" pitchFamily="34" charset="-128"/>
              </a:defRPr>
            </a:lvl3pPr>
            <a:lvl4pPr>
              <a:defRPr sz="6000">
                <a:solidFill>
                  <a:schemeClr val="tx1"/>
                </a:solidFill>
                <a:latin typeface="Times" panose="02020603050405020304" pitchFamily="18" charset="0"/>
                <a:ea typeface="ＭＳ Ｐゴシック" panose="020B0600070205080204" pitchFamily="34" charset="-128"/>
              </a:defRPr>
            </a:lvl4pPr>
            <a:lvl5pPr>
              <a:defRPr sz="6000">
                <a:solidFill>
                  <a:schemeClr val="tx1"/>
                </a:solidFill>
                <a:latin typeface="Times" panose="02020603050405020304" pitchFamily="18" charset="0"/>
                <a:ea typeface="ＭＳ Ｐゴシック" panose="020B0600070205080204" pitchFamily="34" charset="-128"/>
              </a:defRPr>
            </a:lvl5pPr>
            <a:lvl6pPr marL="5029200" indent="-27432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6pPr>
            <a:lvl7pPr marL="5486400" indent="-27432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7pPr>
            <a:lvl8pPr marL="5943600" indent="-27432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8pPr>
            <a:lvl9pPr marL="6400800" indent="-27432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9pPr>
          </a:lstStyle>
          <a:p>
            <a:fld id="{96319A5C-C3D5-45CD-A335-4DF4CF79F3E9}" type="slidenum">
              <a:rPr lang="en-US" altLang="en-US" sz="1200" smtClean="0">
                <a:latin typeface="Arial" panose="020B0604020202020204" pitchFamily="34" charset="0"/>
              </a:rPr>
              <a:pPr/>
              <a:t>59</a:t>
            </a:fld>
            <a:endParaRPr lang="en-US" altLang="en-US" sz="1200">
              <a:latin typeface="Arial" panose="020B0604020202020204" pitchFamily="34" charset="0"/>
            </a:endParaRPr>
          </a:p>
        </p:txBody>
      </p:sp>
      <p:sp>
        <p:nvSpPr>
          <p:cNvPr id="88067" name="Rectangle 2">
            <a:extLst>
              <a:ext uri="{FF2B5EF4-FFF2-40B4-BE49-F238E27FC236}">
                <a16:creationId xmlns:a16="http://schemas.microsoft.com/office/drawing/2014/main" id="{7ED6672F-7C16-4DBC-AAF1-FA9CEA4301D5}"/>
              </a:ext>
            </a:extLst>
          </p:cNvPr>
          <p:cNvSpPr>
            <a:spLocks noGrp="1" noRot="1" noChangeAspect="1" noChangeArrowheads="1" noTextEdit="1"/>
          </p:cNvSpPr>
          <p:nvPr>
            <p:ph type="sldImg"/>
          </p:nvPr>
        </p:nvSpPr>
        <p:spPr>
          <a:solidFill>
            <a:srgbClr val="FFFFFF"/>
          </a:solidFill>
          <a:ln/>
        </p:spPr>
      </p:sp>
      <p:sp>
        <p:nvSpPr>
          <p:cNvPr id="88068" name="Rectangle 3">
            <a:extLst>
              <a:ext uri="{FF2B5EF4-FFF2-40B4-BE49-F238E27FC236}">
                <a16:creationId xmlns:a16="http://schemas.microsoft.com/office/drawing/2014/main" id="{AE044565-40E2-4713-95CA-D6F0A5BAB962}"/>
              </a:ext>
            </a:extLst>
          </p:cNvPr>
          <p:cNvSpPr>
            <a:spLocks noGrp="1" noChangeArrowheads="1"/>
          </p:cNvSpPr>
          <p:nvPr>
            <p:ph type="body" idx="1"/>
          </p:nvPr>
        </p:nvSpPr>
        <p:spPr>
          <a:solidFill>
            <a:srgbClr val="FFFFFF"/>
          </a:solidFill>
          <a:ln>
            <a:solidFill>
              <a:srgbClr val="000000"/>
            </a:solidFill>
          </a:ln>
        </p:spPr>
        <p:txBody>
          <a:bodyPr/>
          <a:lstStyle/>
          <a:p>
            <a:pPr eaLnBrk="1" hangingPunct="1"/>
            <a:r>
              <a:rPr lang="en-US" altLang="en-US">
                <a:latin typeface="Arial" panose="020B0604020202020204" pitchFamily="34" charset="0"/>
                <a:ea typeface="ＭＳ Ｐゴシック" panose="020B0600070205080204" pitchFamily="34" charset="-128"/>
              </a:rPr>
              <a:t>The calculation of the variance of total SAT scores is shown here.   It is equal to 31,488.</a:t>
            </a: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a:extLst>
              <a:ext uri="{FF2B5EF4-FFF2-40B4-BE49-F238E27FC236}">
                <a16:creationId xmlns:a16="http://schemas.microsoft.com/office/drawing/2014/main" id="{20527B34-E2EC-421D-9421-D4C0B54EE82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6000">
                <a:solidFill>
                  <a:schemeClr val="tx1"/>
                </a:solidFill>
                <a:latin typeface="Times" panose="02020603050405020304" pitchFamily="18" charset="0"/>
                <a:ea typeface="ＭＳ Ｐゴシック" panose="020B0600070205080204" pitchFamily="34" charset="-128"/>
              </a:defRPr>
            </a:lvl1pPr>
            <a:lvl2pPr marL="37931725" indent="-37474525">
              <a:defRPr sz="6000">
                <a:solidFill>
                  <a:schemeClr val="tx1"/>
                </a:solidFill>
                <a:latin typeface="Times" panose="02020603050405020304" pitchFamily="18" charset="0"/>
                <a:ea typeface="ＭＳ Ｐゴシック" panose="020B0600070205080204" pitchFamily="34" charset="-128"/>
              </a:defRPr>
            </a:lvl2pPr>
            <a:lvl3pPr>
              <a:defRPr sz="6000">
                <a:solidFill>
                  <a:schemeClr val="tx1"/>
                </a:solidFill>
                <a:latin typeface="Times" panose="02020603050405020304" pitchFamily="18" charset="0"/>
                <a:ea typeface="ＭＳ Ｐゴシック" panose="020B0600070205080204" pitchFamily="34" charset="-128"/>
              </a:defRPr>
            </a:lvl3pPr>
            <a:lvl4pPr>
              <a:defRPr sz="6000">
                <a:solidFill>
                  <a:schemeClr val="tx1"/>
                </a:solidFill>
                <a:latin typeface="Times" panose="02020603050405020304" pitchFamily="18" charset="0"/>
                <a:ea typeface="ＭＳ Ｐゴシック" panose="020B0600070205080204" pitchFamily="34" charset="-128"/>
              </a:defRPr>
            </a:lvl4pPr>
            <a:lvl5pPr>
              <a:defRPr sz="6000">
                <a:solidFill>
                  <a:schemeClr val="tx1"/>
                </a:solidFill>
                <a:latin typeface="Times" panose="02020603050405020304" pitchFamily="18" charset="0"/>
                <a:ea typeface="ＭＳ Ｐゴシック" panose="020B0600070205080204" pitchFamily="34" charset="-128"/>
              </a:defRPr>
            </a:lvl5pPr>
            <a:lvl6pPr marL="5029200" indent="-27432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6pPr>
            <a:lvl7pPr marL="5486400" indent="-27432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7pPr>
            <a:lvl8pPr marL="5943600" indent="-27432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8pPr>
            <a:lvl9pPr marL="6400800" indent="-27432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9pPr>
          </a:lstStyle>
          <a:p>
            <a:fld id="{25FA485E-94A7-4ACF-BBEF-14921620826E}" type="slidenum">
              <a:rPr lang="en-US" altLang="en-US" sz="1200" smtClean="0">
                <a:latin typeface="Arial" panose="020B0604020202020204" pitchFamily="34" charset="0"/>
              </a:rPr>
              <a:pPr/>
              <a:t>60</a:t>
            </a:fld>
            <a:endParaRPr lang="en-US" altLang="en-US" sz="1200">
              <a:latin typeface="Arial" panose="020B0604020202020204" pitchFamily="34" charset="0"/>
            </a:endParaRPr>
          </a:p>
        </p:txBody>
      </p:sp>
      <p:sp>
        <p:nvSpPr>
          <p:cNvPr id="90115" name="Rectangle 2">
            <a:extLst>
              <a:ext uri="{FF2B5EF4-FFF2-40B4-BE49-F238E27FC236}">
                <a16:creationId xmlns:a16="http://schemas.microsoft.com/office/drawing/2014/main" id="{BB92546C-0068-412C-A0D9-353AC23E0A38}"/>
              </a:ext>
            </a:extLst>
          </p:cNvPr>
          <p:cNvSpPr>
            <a:spLocks noGrp="1" noRot="1" noChangeAspect="1" noChangeArrowheads="1" noTextEdit="1"/>
          </p:cNvSpPr>
          <p:nvPr>
            <p:ph type="sldImg"/>
          </p:nvPr>
        </p:nvSpPr>
        <p:spPr>
          <a:ln/>
        </p:spPr>
      </p:sp>
      <p:sp>
        <p:nvSpPr>
          <p:cNvPr id="90116" name="Rectangle 3">
            <a:extLst>
              <a:ext uri="{FF2B5EF4-FFF2-40B4-BE49-F238E27FC236}">
                <a16:creationId xmlns:a16="http://schemas.microsoft.com/office/drawing/2014/main" id="{D9294307-0D5C-491D-B51F-62547B7E480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ea typeface="ＭＳ Ｐゴシック" panose="020B0600070205080204" pitchFamily="34" charset="-128"/>
              </a:rPr>
              <a:t>The formula for the DIFFEERENCE between verbal and quantitative SAT is the same as the formula for the sum except that the third term is subtracted instead of added. The variance of the difference for this example is equal to 10,512</a:t>
            </a: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a:extLst>
              <a:ext uri="{FF2B5EF4-FFF2-40B4-BE49-F238E27FC236}">
                <a16:creationId xmlns:a16="http://schemas.microsoft.com/office/drawing/2014/main" id="{8109977D-1DAB-4012-83D4-EB19C9FA27A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6000">
                <a:solidFill>
                  <a:schemeClr val="tx1"/>
                </a:solidFill>
                <a:latin typeface="Times" panose="02020603050405020304" pitchFamily="18" charset="0"/>
                <a:ea typeface="ＭＳ Ｐゴシック" panose="020B0600070205080204" pitchFamily="34" charset="-128"/>
              </a:defRPr>
            </a:lvl1pPr>
            <a:lvl2pPr marL="37931725" indent="-37474525">
              <a:defRPr sz="6000">
                <a:solidFill>
                  <a:schemeClr val="tx1"/>
                </a:solidFill>
                <a:latin typeface="Times" panose="02020603050405020304" pitchFamily="18" charset="0"/>
                <a:ea typeface="ＭＳ Ｐゴシック" panose="020B0600070205080204" pitchFamily="34" charset="-128"/>
              </a:defRPr>
            </a:lvl2pPr>
            <a:lvl3pPr>
              <a:defRPr sz="6000">
                <a:solidFill>
                  <a:schemeClr val="tx1"/>
                </a:solidFill>
                <a:latin typeface="Times" panose="02020603050405020304" pitchFamily="18" charset="0"/>
                <a:ea typeface="ＭＳ Ｐゴシック" panose="020B0600070205080204" pitchFamily="34" charset="-128"/>
              </a:defRPr>
            </a:lvl3pPr>
            <a:lvl4pPr>
              <a:defRPr sz="6000">
                <a:solidFill>
                  <a:schemeClr val="tx1"/>
                </a:solidFill>
                <a:latin typeface="Times" panose="02020603050405020304" pitchFamily="18" charset="0"/>
                <a:ea typeface="ＭＳ Ｐゴシック" panose="020B0600070205080204" pitchFamily="34" charset="-128"/>
              </a:defRPr>
            </a:lvl4pPr>
            <a:lvl5pPr>
              <a:defRPr sz="6000">
                <a:solidFill>
                  <a:schemeClr val="tx1"/>
                </a:solidFill>
                <a:latin typeface="Times" panose="02020603050405020304" pitchFamily="18" charset="0"/>
                <a:ea typeface="ＭＳ Ｐゴシック" panose="020B0600070205080204" pitchFamily="34" charset="-128"/>
              </a:defRPr>
            </a:lvl5pPr>
            <a:lvl6pPr marL="5029200" indent="-27432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6pPr>
            <a:lvl7pPr marL="5486400" indent="-27432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7pPr>
            <a:lvl8pPr marL="5943600" indent="-27432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8pPr>
            <a:lvl9pPr marL="6400800" indent="-27432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9pPr>
          </a:lstStyle>
          <a:p>
            <a:fld id="{9AA83D70-2376-42F5-A8C8-157AD43A6EBC}" type="slidenum">
              <a:rPr lang="en-US" altLang="en-US" sz="1200" smtClean="0">
                <a:latin typeface="Arial" panose="020B0604020202020204" pitchFamily="34" charset="0"/>
              </a:rPr>
              <a:pPr/>
              <a:t>61</a:t>
            </a:fld>
            <a:endParaRPr lang="en-US" altLang="en-US" sz="1200">
              <a:latin typeface="Arial" panose="020B0604020202020204" pitchFamily="34" charset="0"/>
            </a:endParaRPr>
          </a:p>
        </p:txBody>
      </p:sp>
      <p:sp>
        <p:nvSpPr>
          <p:cNvPr id="92163" name="Rectangle 2">
            <a:extLst>
              <a:ext uri="{FF2B5EF4-FFF2-40B4-BE49-F238E27FC236}">
                <a16:creationId xmlns:a16="http://schemas.microsoft.com/office/drawing/2014/main" id="{4453A57B-EEC1-49A2-BAD7-16040E78AE04}"/>
              </a:ext>
            </a:extLst>
          </p:cNvPr>
          <p:cNvSpPr>
            <a:spLocks noGrp="1" noRot="1" noChangeAspect="1" noChangeArrowheads="1" noTextEdit="1"/>
          </p:cNvSpPr>
          <p:nvPr>
            <p:ph type="sldImg"/>
          </p:nvPr>
        </p:nvSpPr>
        <p:spPr>
          <a:ln/>
        </p:spPr>
      </p:sp>
      <p:sp>
        <p:nvSpPr>
          <p:cNvPr id="92164" name="Rectangle 3">
            <a:extLst>
              <a:ext uri="{FF2B5EF4-FFF2-40B4-BE49-F238E27FC236}">
                <a16:creationId xmlns:a16="http://schemas.microsoft.com/office/drawing/2014/main" id="{198468A7-D6F8-4350-AC32-5D51CEA068D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ea typeface="ＭＳ Ｐゴシック" panose="020B0600070205080204" pitchFamily="34" charset="-128"/>
              </a:rPr>
              <a:t>If the variance and the correlation are computed in a sample, then the the same formula is used with a different notation to express the variances, correlation and standard deviations.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7">
            <a:extLst>
              <a:ext uri="{FF2B5EF4-FFF2-40B4-BE49-F238E27FC236}">
                <a16:creationId xmlns:a16="http://schemas.microsoft.com/office/drawing/2014/main" id="{3C1887C7-408F-49CB-A9B2-5601CAC402F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6000">
                <a:solidFill>
                  <a:schemeClr val="tx1"/>
                </a:solidFill>
                <a:latin typeface="Times" panose="02020603050405020304" pitchFamily="18" charset="0"/>
                <a:ea typeface="ＭＳ Ｐゴシック" panose="020B0600070205080204" pitchFamily="34" charset="-128"/>
              </a:defRPr>
            </a:lvl1pPr>
            <a:lvl2pPr marL="37931725" indent="-37474525">
              <a:defRPr sz="6000">
                <a:solidFill>
                  <a:schemeClr val="tx1"/>
                </a:solidFill>
                <a:latin typeface="Times" panose="02020603050405020304" pitchFamily="18" charset="0"/>
                <a:ea typeface="ＭＳ Ｐゴシック" panose="020B0600070205080204" pitchFamily="34" charset="-128"/>
              </a:defRPr>
            </a:lvl2pPr>
            <a:lvl3pPr>
              <a:defRPr sz="6000">
                <a:solidFill>
                  <a:schemeClr val="tx1"/>
                </a:solidFill>
                <a:latin typeface="Times" panose="02020603050405020304" pitchFamily="18" charset="0"/>
                <a:ea typeface="ＭＳ Ｐゴシック" panose="020B0600070205080204" pitchFamily="34" charset="-128"/>
              </a:defRPr>
            </a:lvl3pPr>
            <a:lvl4pPr>
              <a:defRPr sz="6000">
                <a:solidFill>
                  <a:schemeClr val="tx1"/>
                </a:solidFill>
                <a:latin typeface="Times" panose="02020603050405020304" pitchFamily="18" charset="0"/>
                <a:ea typeface="ＭＳ Ｐゴシック" panose="020B0600070205080204" pitchFamily="34" charset="-128"/>
              </a:defRPr>
            </a:lvl4pPr>
            <a:lvl5pPr>
              <a:defRPr sz="6000">
                <a:solidFill>
                  <a:schemeClr val="tx1"/>
                </a:solidFill>
                <a:latin typeface="Times" panose="02020603050405020304" pitchFamily="18" charset="0"/>
                <a:ea typeface="ＭＳ Ｐゴシック" panose="020B0600070205080204" pitchFamily="34" charset="-128"/>
              </a:defRPr>
            </a:lvl5pPr>
            <a:lvl6pPr marL="5029200" indent="-27432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6pPr>
            <a:lvl7pPr marL="5486400" indent="-27432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7pPr>
            <a:lvl8pPr marL="5943600" indent="-27432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8pPr>
            <a:lvl9pPr marL="6400800" indent="-27432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9pPr>
          </a:lstStyle>
          <a:p>
            <a:fld id="{97568066-BDCD-4C0D-A898-56CA9A891F55}" type="slidenum">
              <a:rPr lang="en-US" altLang="en-US" sz="1200" smtClean="0"/>
              <a:pPr/>
              <a:t>8</a:t>
            </a:fld>
            <a:endParaRPr lang="en-US" altLang="en-US" sz="1200" dirty="0"/>
          </a:p>
        </p:txBody>
      </p:sp>
      <p:sp>
        <p:nvSpPr>
          <p:cNvPr id="178179" name="Rectangle 2">
            <a:extLst>
              <a:ext uri="{FF2B5EF4-FFF2-40B4-BE49-F238E27FC236}">
                <a16:creationId xmlns:a16="http://schemas.microsoft.com/office/drawing/2014/main" id="{E71930CA-86EB-4E41-B8CC-2AF12FDFD0E8}"/>
              </a:ext>
            </a:extLst>
          </p:cNvPr>
          <p:cNvSpPr>
            <a:spLocks noGrp="1" noRot="1" noChangeAspect="1" noChangeArrowheads="1" noTextEdit="1"/>
          </p:cNvSpPr>
          <p:nvPr>
            <p:ph type="sldImg"/>
          </p:nvPr>
        </p:nvSpPr>
        <p:spPr>
          <a:ln/>
        </p:spPr>
      </p:sp>
      <p:sp>
        <p:nvSpPr>
          <p:cNvPr id="178180" name="Rectangle 3">
            <a:extLst>
              <a:ext uri="{FF2B5EF4-FFF2-40B4-BE49-F238E27FC236}">
                <a16:creationId xmlns:a16="http://schemas.microsoft.com/office/drawing/2014/main" id="{2AF41543-95E0-4841-AA27-ABF6D40F853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z="1600" dirty="0">
                <a:solidFill>
                  <a:srgbClr val="000000"/>
                </a:solidFill>
                <a:latin typeface="Geneva" charset="0"/>
                <a:ea typeface="ＭＳ Ｐゴシック" panose="020B0600070205080204" pitchFamily="34" charset="-128"/>
              </a:rPr>
              <a:t>Just as there are several measures of central tendency, there is more than one measure of skew. Although Pearson's measure is a good one, the measure shown here is more commonly used. This measure is sometimes referred to as the third moment about the mean. Remember, upper case sigma represents summation, X represents an individual raw score, mu represents the population mean, and lower case sigma represents the standard deviation. </a:t>
            </a:r>
          </a:p>
          <a:p>
            <a:pPr eaLnBrk="1" hangingPunct="1"/>
            <a:endParaRPr lang="en-US" altLang="en-US" sz="1600" dirty="0">
              <a:solidFill>
                <a:srgbClr val="000000"/>
              </a:solidFill>
              <a:latin typeface="Geneva" charset="0"/>
              <a:ea typeface="ＭＳ Ｐゴシック" panose="020B0600070205080204" pitchFamily="34" charset="-128"/>
            </a:endParaRPr>
          </a:p>
          <a:p>
            <a:pPr eaLnBrk="1" hangingPunct="1"/>
            <a:endParaRPr lang="en-US" altLang="en-US" sz="1600" dirty="0">
              <a:solidFill>
                <a:srgbClr val="000000"/>
              </a:solidFill>
              <a:latin typeface="Geneva" charset="0"/>
              <a:ea typeface="ＭＳ Ｐゴシック" panose="020B0600070205080204" pitchFamily="34" charset="-128"/>
            </a:endParaRPr>
          </a:p>
          <a:p>
            <a:pPr eaLnBrk="1" hangingPunct="1"/>
            <a:endParaRPr lang="en-US" altLang="en-US" sz="1600" dirty="0">
              <a:solidFill>
                <a:srgbClr val="000000"/>
              </a:solidFill>
              <a:latin typeface="Geneva" charset="0"/>
              <a:ea typeface="ＭＳ Ｐゴシック" panose="020B0600070205080204" pitchFamily="34" charset="-128"/>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a:extLst>
              <a:ext uri="{FF2B5EF4-FFF2-40B4-BE49-F238E27FC236}">
                <a16:creationId xmlns:a16="http://schemas.microsoft.com/office/drawing/2014/main" id="{2C300181-BD02-49E5-B812-D423255B094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6000">
                <a:solidFill>
                  <a:schemeClr val="tx1"/>
                </a:solidFill>
                <a:latin typeface="Times" panose="02020603050405020304" pitchFamily="18" charset="0"/>
                <a:ea typeface="ＭＳ Ｐゴシック" panose="020B0600070205080204" pitchFamily="34" charset="-128"/>
              </a:defRPr>
            </a:lvl1pPr>
            <a:lvl2pPr marL="37931725" indent="-37474525">
              <a:defRPr sz="6000">
                <a:solidFill>
                  <a:schemeClr val="tx1"/>
                </a:solidFill>
                <a:latin typeface="Times" panose="02020603050405020304" pitchFamily="18" charset="0"/>
                <a:ea typeface="ＭＳ Ｐゴシック" panose="020B0600070205080204" pitchFamily="34" charset="-128"/>
              </a:defRPr>
            </a:lvl2pPr>
            <a:lvl3pPr>
              <a:defRPr sz="6000">
                <a:solidFill>
                  <a:schemeClr val="tx1"/>
                </a:solidFill>
                <a:latin typeface="Times" panose="02020603050405020304" pitchFamily="18" charset="0"/>
                <a:ea typeface="ＭＳ Ｐゴシック" panose="020B0600070205080204" pitchFamily="34" charset="-128"/>
              </a:defRPr>
            </a:lvl3pPr>
            <a:lvl4pPr>
              <a:defRPr sz="6000">
                <a:solidFill>
                  <a:schemeClr val="tx1"/>
                </a:solidFill>
                <a:latin typeface="Times" panose="02020603050405020304" pitchFamily="18" charset="0"/>
                <a:ea typeface="ＭＳ Ｐゴシック" panose="020B0600070205080204" pitchFamily="34" charset="-128"/>
              </a:defRPr>
            </a:lvl4pPr>
            <a:lvl5pPr>
              <a:defRPr sz="60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9pPr>
          </a:lstStyle>
          <a:p>
            <a:fld id="{1907682B-F949-4F12-AC9E-67E1DB004892}" type="slidenum">
              <a:rPr lang="en-US" altLang="en-US" sz="1200">
                <a:latin typeface="Times New Roman" panose="02020603050405020304" pitchFamily="18" charset="0"/>
              </a:rPr>
              <a:pPr/>
              <a:t>62</a:t>
            </a:fld>
            <a:endParaRPr lang="en-US" altLang="en-US" sz="1200">
              <a:latin typeface="Times New Roman" panose="02020603050405020304" pitchFamily="18" charset="0"/>
            </a:endParaRPr>
          </a:p>
        </p:txBody>
      </p:sp>
      <p:sp>
        <p:nvSpPr>
          <p:cNvPr id="15363" name="Rectangle 2">
            <a:extLst>
              <a:ext uri="{FF2B5EF4-FFF2-40B4-BE49-F238E27FC236}">
                <a16:creationId xmlns:a16="http://schemas.microsoft.com/office/drawing/2014/main" id="{8436B5BC-8544-4B40-94D9-41B0340C9697}"/>
              </a:ext>
            </a:extLst>
          </p:cNvPr>
          <p:cNvSpPr>
            <a:spLocks noGrp="1" noRot="1" noChangeAspect="1" noChangeArrowheads="1" noTextEdit="1"/>
          </p:cNvSpPr>
          <p:nvPr>
            <p:ph type="sldImg"/>
          </p:nvPr>
        </p:nvSpPr>
        <p:spPr>
          <a:ln/>
        </p:spPr>
      </p:sp>
      <p:sp>
        <p:nvSpPr>
          <p:cNvPr id="15364" name="Rectangle 3">
            <a:extLst>
              <a:ext uri="{FF2B5EF4-FFF2-40B4-BE49-F238E27FC236}">
                <a16:creationId xmlns:a16="http://schemas.microsoft.com/office/drawing/2014/main" id="{6DED919B-FBBE-472C-8E2E-A3501FAA58B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Times New Roman" panose="02020603050405020304" pitchFamily="18" charset="0"/>
                <a:ea typeface="ＭＳ Ｐゴシック" panose="020B0600070205080204" pitchFamily="34" charset="-128"/>
              </a:rPr>
              <a:t>Inferential statistics is built on the foundation of probability theory, and has been remarkably successful in guiding opinion about the conclusions to be drawn from data. Yet (paradoxically) the very idea of probability has been plagued by controversy from the beginning of the subject to the present day. In this section we provide a glimpse of the debate about the interpretation of the probability concept.</a:t>
            </a:r>
          </a:p>
          <a:p>
            <a:pPr eaLnBrk="1" hangingPunct="1"/>
            <a:endParaRPr lang="en-US" altLang="en-US" dirty="0">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a:extLst>
              <a:ext uri="{FF2B5EF4-FFF2-40B4-BE49-F238E27FC236}">
                <a16:creationId xmlns:a16="http://schemas.microsoft.com/office/drawing/2014/main" id="{34CB886F-ECD6-4CB4-BAFE-D4A7527EA50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6000">
                <a:solidFill>
                  <a:schemeClr val="tx1"/>
                </a:solidFill>
                <a:latin typeface="Times" panose="02020603050405020304" pitchFamily="18" charset="0"/>
                <a:ea typeface="ＭＳ Ｐゴシック" panose="020B0600070205080204" pitchFamily="34" charset="-128"/>
              </a:defRPr>
            </a:lvl1pPr>
            <a:lvl2pPr marL="37931725" indent="-37474525">
              <a:defRPr sz="6000">
                <a:solidFill>
                  <a:schemeClr val="tx1"/>
                </a:solidFill>
                <a:latin typeface="Times" panose="02020603050405020304" pitchFamily="18" charset="0"/>
                <a:ea typeface="ＭＳ Ｐゴシック" panose="020B0600070205080204" pitchFamily="34" charset="-128"/>
              </a:defRPr>
            </a:lvl2pPr>
            <a:lvl3pPr>
              <a:defRPr sz="6000">
                <a:solidFill>
                  <a:schemeClr val="tx1"/>
                </a:solidFill>
                <a:latin typeface="Times" panose="02020603050405020304" pitchFamily="18" charset="0"/>
                <a:ea typeface="ＭＳ Ｐゴシック" panose="020B0600070205080204" pitchFamily="34" charset="-128"/>
              </a:defRPr>
            </a:lvl3pPr>
            <a:lvl4pPr>
              <a:defRPr sz="6000">
                <a:solidFill>
                  <a:schemeClr val="tx1"/>
                </a:solidFill>
                <a:latin typeface="Times" panose="02020603050405020304" pitchFamily="18" charset="0"/>
                <a:ea typeface="ＭＳ Ｐゴシック" panose="020B0600070205080204" pitchFamily="34" charset="-128"/>
              </a:defRPr>
            </a:lvl4pPr>
            <a:lvl5pPr>
              <a:defRPr sz="60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9pPr>
          </a:lstStyle>
          <a:p>
            <a:fld id="{EDF43F17-0653-43B5-B7AA-CDC9B68A791B}" type="slidenum">
              <a:rPr lang="en-US" altLang="en-US" sz="1200">
                <a:latin typeface="Times New Roman" panose="02020603050405020304" pitchFamily="18" charset="0"/>
              </a:rPr>
              <a:pPr/>
              <a:t>63</a:t>
            </a:fld>
            <a:endParaRPr lang="en-US" altLang="en-US" sz="1200">
              <a:latin typeface="Times New Roman" panose="02020603050405020304" pitchFamily="18" charset="0"/>
            </a:endParaRPr>
          </a:p>
        </p:txBody>
      </p:sp>
      <p:sp>
        <p:nvSpPr>
          <p:cNvPr id="19459" name="Rectangle 2">
            <a:extLst>
              <a:ext uri="{FF2B5EF4-FFF2-40B4-BE49-F238E27FC236}">
                <a16:creationId xmlns:a16="http://schemas.microsoft.com/office/drawing/2014/main" id="{637CD18D-C95A-495C-A608-F474256FEE7A}"/>
              </a:ext>
            </a:extLst>
          </p:cNvPr>
          <p:cNvSpPr>
            <a:spLocks noGrp="1" noRot="1" noChangeAspect="1" noChangeArrowheads="1" noTextEdit="1"/>
          </p:cNvSpPr>
          <p:nvPr>
            <p:ph type="sldImg"/>
          </p:nvPr>
        </p:nvSpPr>
        <p:spPr>
          <a:ln/>
        </p:spPr>
      </p:sp>
      <p:sp>
        <p:nvSpPr>
          <p:cNvPr id="19460" name="Rectangle 3">
            <a:extLst>
              <a:ext uri="{FF2B5EF4-FFF2-40B4-BE49-F238E27FC236}">
                <a16:creationId xmlns:a16="http://schemas.microsoft.com/office/drawing/2014/main" id="{295EA26B-E449-4BF5-B056-74907B59EFF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Times New Roman" panose="02020603050405020304" pitchFamily="18" charset="0"/>
                <a:ea typeface="ＭＳ Ｐゴシック" panose="020B0600070205080204" pitchFamily="34" charset="-128"/>
              </a:rPr>
              <a:t>Probabilities can also be thought of in terms of relative frequencies. If we tossed a coin millions of times, we would expect the proportion of tosses that came up heads to be pretty close to 1/2. As the number of tosses increases, the proportion of heads approaches 1/2. Therefore, we can say that the probability of a head is 1/2.</a:t>
            </a:r>
          </a:p>
          <a:p>
            <a:pPr eaLnBrk="1" hangingPunct="1"/>
            <a:endParaRPr lang="en-US" altLang="en-US" dirty="0">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a:extLst>
              <a:ext uri="{FF2B5EF4-FFF2-40B4-BE49-F238E27FC236}">
                <a16:creationId xmlns:a16="http://schemas.microsoft.com/office/drawing/2014/main" id="{4722CCCE-9646-488F-A770-B616A57E7AF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6000">
                <a:solidFill>
                  <a:schemeClr val="tx1"/>
                </a:solidFill>
                <a:latin typeface="Times" panose="02020603050405020304" pitchFamily="18" charset="0"/>
                <a:ea typeface="ＭＳ Ｐゴシック" panose="020B0600070205080204" pitchFamily="34" charset="-128"/>
              </a:defRPr>
            </a:lvl1pPr>
            <a:lvl2pPr marL="37931725" indent="-37474525">
              <a:defRPr sz="6000">
                <a:solidFill>
                  <a:schemeClr val="tx1"/>
                </a:solidFill>
                <a:latin typeface="Times" panose="02020603050405020304" pitchFamily="18" charset="0"/>
                <a:ea typeface="ＭＳ Ｐゴシック" panose="020B0600070205080204" pitchFamily="34" charset="-128"/>
              </a:defRPr>
            </a:lvl2pPr>
            <a:lvl3pPr>
              <a:defRPr sz="6000">
                <a:solidFill>
                  <a:schemeClr val="tx1"/>
                </a:solidFill>
                <a:latin typeface="Times" panose="02020603050405020304" pitchFamily="18" charset="0"/>
                <a:ea typeface="ＭＳ Ｐゴシック" panose="020B0600070205080204" pitchFamily="34" charset="-128"/>
              </a:defRPr>
            </a:lvl3pPr>
            <a:lvl4pPr>
              <a:defRPr sz="6000">
                <a:solidFill>
                  <a:schemeClr val="tx1"/>
                </a:solidFill>
                <a:latin typeface="Times" panose="02020603050405020304" pitchFamily="18" charset="0"/>
                <a:ea typeface="ＭＳ Ｐゴシック" panose="020B0600070205080204" pitchFamily="34" charset="-128"/>
              </a:defRPr>
            </a:lvl4pPr>
            <a:lvl5pPr>
              <a:defRPr sz="60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9pPr>
          </a:lstStyle>
          <a:p>
            <a:fld id="{8551E29D-9566-4AE0-96D2-AE1906C71D09}" type="slidenum">
              <a:rPr lang="en-US" altLang="en-US" sz="1200">
                <a:latin typeface="Times New Roman" panose="02020603050405020304" pitchFamily="18" charset="0"/>
              </a:rPr>
              <a:pPr/>
              <a:t>64</a:t>
            </a:fld>
            <a:endParaRPr lang="en-US" altLang="en-US" sz="1200">
              <a:latin typeface="Times New Roman" panose="02020603050405020304" pitchFamily="18" charset="0"/>
            </a:endParaRPr>
          </a:p>
        </p:txBody>
      </p:sp>
      <p:sp>
        <p:nvSpPr>
          <p:cNvPr id="31747" name="Rectangle 2">
            <a:extLst>
              <a:ext uri="{FF2B5EF4-FFF2-40B4-BE49-F238E27FC236}">
                <a16:creationId xmlns:a16="http://schemas.microsoft.com/office/drawing/2014/main" id="{ED731CC5-294A-4B72-8CC0-7714F62A6FA0}"/>
              </a:ext>
            </a:extLst>
          </p:cNvPr>
          <p:cNvSpPr>
            <a:spLocks noGrp="1" noRot="1" noChangeAspect="1" noChangeArrowheads="1" noTextEdit="1"/>
          </p:cNvSpPr>
          <p:nvPr>
            <p:ph type="sldImg"/>
          </p:nvPr>
        </p:nvSpPr>
        <p:spPr>
          <a:ln/>
        </p:spPr>
      </p:sp>
      <p:sp>
        <p:nvSpPr>
          <p:cNvPr id="31748" name="Rectangle 3">
            <a:extLst>
              <a:ext uri="{FF2B5EF4-FFF2-40B4-BE49-F238E27FC236}">
                <a16:creationId xmlns:a16="http://schemas.microsoft.com/office/drawing/2014/main" id="{B1BF6FA8-B3C3-4C3A-BEF4-6382DB0868B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Times New Roman" panose="02020603050405020304" pitchFamily="18" charset="0"/>
                <a:ea typeface="ＭＳ Ｐゴシック" panose="020B0600070205080204" pitchFamily="34" charset="-128"/>
              </a:rPr>
              <a:t>The following example illustrates our attitude about probabilities. Suppose you wish to know what the weather will be like next Saturday because you are planning a picnic. You turn on your radio, and the weather person says, “There is a 10% chance of rain.” You decide to have the picnic outdoors and, lo and behold, it rains. You are furious with the weather person. But was she wrong? No, she did not say it would not rain, only that rain was unlikely. She would have been flatly wrong only if she said that the probability is 0 and it subsequently rained. However, if you kept track of her weather predictions over a long periods of time and found that it rained on 50% of the days that the weather person said the probability was 0.10, you could say her probability assessments are wrong.</a:t>
            </a:r>
          </a:p>
          <a:p>
            <a:pPr eaLnBrk="1" hangingPunct="1"/>
            <a:r>
              <a:rPr lang="en-US" altLang="en-US" dirty="0">
                <a:latin typeface="Times New Roman" panose="02020603050405020304" pitchFamily="18" charset="0"/>
                <a:ea typeface="ＭＳ Ｐゴシック" panose="020B0600070205080204" pitchFamily="34" charset="-128"/>
              </a:rPr>
              <a:t>So when is it accurate to say that the probability of rain is 0.10? According to our frequency interpretation, it means that it will rain 10% of the days on which rain is forecast with this probability.</a:t>
            </a:r>
          </a:p>
          <a:p>
            <a:pPr eaLnBrk="1" hangingPunct="1"/>
            <a:endParaRPr lang="en-US" altLang="en-US" dirty="0">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a:extLst>
              <a:ext uri="{FF2B5EF4-FFF2-40B4-BE49-F238E27FC236}">
                <a16:creationId xmlns:a16="http://schemas.microsoft.com/office/drawing/2014/main" id="{EB2D264B-9169-4D15-8DEC-CDDC05AF94D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6000">
                <a:solidFill>
                  <a:schemeClr val="tx1"/>
                </a:solidFill>
                <a:latin typeface="Times" panose="02020603050405020304" pitchFamily="18" charset="0"/>
                <a:ea typeface="ＭＳ Ｐゴシック" panose="020B0600070205080204" pitchFamily="34" charset="-128"/>
              </a:defRPr>
            </a:lvl1pPr>
            <a:lvl2pPr marL="37931725" indent="-37474525">
              <a:defRPr sz="6000">
                <a:solidFill>
                  <a:schemeClr val="tx1"/>
                </a:solidFill>
                <a:latin typeface="Times" panose="02020603050405020304" pitchFamily="18" charset="0"/>
                <a:ea typeface="ＭＳ Ｐゴシック" panose="020B0600070205080204" pitchFamily="34" charset="-128"/>
              </a:defRPr>
            </a:lvl2pPr>
            <a:lvl3pPr>
              <a:defRPr sz="6000">
                <a:solidFill>
                  <a:schemeClr val="tx1"/>
                </a:solidFill>
                <a:latin typeface="Times" panose="02020603050405020304" pitchFamily="18" charset="0"/>
                <a:ea typeface="ＭＳ Ｐゴシック" panose="020B0600070205080204" pitchFamily="34" charset="-128"/>
              </a:defRPr>
            </a:lvl3pPr>
            <a:lvl4pPr>
              <a:defRPr sz="6000">
                <a:solidFill>
                  <a:schemeClr val="tx1"/>
                </a:solidFill>
                <a:latin typeface="Times" panose="02020603050405020304" pitchFamily="18" charset="0"/>
                <a:ea typeface="ＭＳ Ｐゴシック" panose="020B0600070205080204" pitchFamily="34" charset="-128"/>
              </a:defRPr>
            </a:lvl4pPr>
            <a:lvl5pPr>
              <a:defRPr sz="60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9pPr>
          </a:lstStyle>
          <a:p>
            <a:fld id="{ABCAB28F-1DFA-468B-AE5E-A2DAFFB9D214}" type="slidenum">
              <a:rPr lang="en-US" altLang="en-US" sz="1200">
                <a:latin typeface="Times New Roman" panose="02020603050405020304" pitchFamily="18" charset="0"/>
              </a:rPr>
              <a:pPr/>
              <a:t>65</a:t>
            </a:fld>
            <a:endParaRPr lang="en-US" altLang="en-US" sz="1200">
              <a:latin typeface="Times New Roman" panose="02020603050405020304" pitchFamily="18" charset="0"/>
            </a:endParaRPr>
          </a:p>
        </p:txBody>
      </p:sp>
      <p:sp>
        <p:nvSpPr>
          <p:cNvPr id="15363" name="Rectangle 2">
            <a:extLst>
              <a:ext uri="{FF2B5EF4-FFF2-40B4-BE49-F238E27FC236}">
                <a16:creationId xmlns:a16="http://schemas.microsoft.com/office/drawing/2014/main" id="{DF4ACA3C-9173-4757-BBBA-C43F87DAA8F5}"/>
              </a:ext>
            </a:extLst>
          </p:cNvPr>
          <p:cNvSpPr>
            <a:spLocks noGrp="1" noRot="1" noChangeAspect="1" noChangeArrowheads="1" noTextEdit="1"/>
          </p:cNvSpPr>
          <p:nvPr>
            <p:ph type="sldImg"/>
          </p:nvPr>
        </p:nvSpPr>
        <p:spPr>
          <a:ln/>
        </p:spPr>
      </p:sp>
      <p:sp>
        <p:nvSpPr>
          <p:cNvPr id="15364" name="Rectangle 3">
            <a:extLst>
              <a:ext uri="{FF2B5EF4-FFF2-40B4-BE49-F238E27FC236}">
                <a16:creationId xmlns:a16="http://schemas.microsoft.com/office/drawing/2014/main" id="{E36BCC32-E9BA-4335-B1DF-4133A217120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Geneva" charset="0"/>
                <a:ea typeface="ＭＳ Ｐゴシック" panose="020B0600070205080204" pitchFamily="34" charset="-128"/>
              </a:rPr>
              <a:t>If you roll a fair six-sided die, there are six possible outcomes, and each of these outcomes is equally likely. A six is as likely to come up as a three, and the same goes for the other four sides of the die. So what is the probability that a one will come up? Since there are six possible outcomes, the probability is 1/6. What is the probability that either a one or a six will come up? </a:t>
            </a:r>
          </a:p>
          <a:p>
            <a:pPr eaLnBrk="1" hangingPunct="1"/>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a:extLst>
              <a:ext uri="{FF2B5EF4-FFF2-40B4-BE49-F238E27FC236}">
                <a16:creationId xmlns:a16="http://schemas.microsoft.com/office/drawing/2014/main" id="{F14C92EE-2555-4A3C-B5AD-81C3981B960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6000">
                <a:solidFill>
                  <a:schemeClr val="tx1"/>
                </a:solidFill>
                <a:latin typeface="Times" panose="02020603050405020304" pitchFamily="18" charset="0"/>
                <a:ea typeface="ＭＳ Ｐゴシック" panose="020B0600070205080204" pitchFamily="34" charset="-128"/>
              </a:defRPr>
            </a:lvl1pPr>
            <a:lvl2pPr marL="37931725" indent="-37474525">
              <a:defRPr sz="6000">
                <a:solidFill>
                  <a:schemeClr val="tx1"/>
                </a:solidFill>
                <a:latin typeface="Times" panose="02020603050405020304" pitchFamily="18" charset="0"/>
                <a:ea typeface="ＭＳ Ｐゴシック" panose="020B0600070205080204" pitchFamily="34" charset="-128"/>
              </a:defRPr>
            </a:lvl2pPr>
            <a:lvl3pPr>
              <a:defRPr sz="6000">
                <a:solidFill>
                  <a:schemeClr val="tx1"/>
                </a:solidFill>
                <a:latin typeface="Times" panose="02020603050405020304" pitchFamily="18" charset="0"/>
                <a:ea typeface="ＭＳ Ｐゴシック" panose="020B0600070205080204" pitchFamily="34" charset="-128"/>
              </a:defRPr>
            </a:lvl3pPr>
            <a:lvl4pPr>
              <a:defRPr sz="6000">
                <a:solidFill>
                  <a:schemeClr val="tx1"/>
                </a:solidFill>
                <a:latin typeface="Times" panose="02020603050405020304" pitchFamily="18" charset="0"/>
                <a:ea typeface="ＭＳ Ｐゴシック" panose="020B0600070205080204" pitchFamily="34" charset="-128"/>
              </a:defRPr>
            </a:lvl4pPr>
            <a:lvl5pPr>
              <a:defRPr sz="60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9pPr>
          </a:lstStyle>
          <a:p>
            <a:fld id="{42C8B954-802C-4045-A8EB-B8CDFFA6E29E}" type="slidenum">
              <a:rPr lang="en-US" altLang="en-US" sz="1200">
                <a:latin typeface="Times New Roman" panose="02020603050405020304" pitchFamily="18" charset="0"/>
              </a:rPr>
              <a:pPr/>
              <a:t>66</a:t>
            </a:fld>
            <a:endParaRPr lang="en-US" altLang="en-US" sz="1200">
              <a:latin typeface="Times New Roman" panose="02020603050405020304" pitchFamily="18" charset="0"/>
            </a:endParaRPr>
          </a:p>
        </p:txBody>
      </p:sp>
      <p:sp>
        <p:nvSpPr>
          <p:cNvPr id="17411" name="Rectangle 2">
            <a:extLst>
              <a:ext uri="{FF2B5EF4-FFF2-40B4-BE49-F238E27FC236}">
                <a16:creationId xmlns:a16="http://schemas.microsoft.com/office/drawing/2014/main" id="{F4EFE2E5-F121-41F5-A682-16A2F9928037}"/>
              </a:ext>
            </a:extLst>
          </p:cNvPr>
          <p:cNvSpPr>
            <a:spLocks noGrp="1" noRot="1" noChangeAspect="1" noChangeArrowheads="1" noTextEdit="1"/>
          </p:cNvSpPr>
          <p:nvPr>
            <p:ph type="sldImg"/>
          </p:nvPr>
        </p:nvSpPr>
        <p:spPr>
          <a:ln/>
        </p:spPr>
      </p:sp>
      <p:sp>
        <p:nvSpPr>
          <p:cNvPr id="17412" name="Rectangle 3">
            <a:extLst>
              <a:ext uri="{FF2B5EF4-FFF2-40B4-BE49-F238E27FC236}">
                <a16:creationId xmlns:a16="http://schemas.microsoft.com/office/drawing/2014/main" id="{706D6B61-A481-42C6-8A74-32EE6D9D431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Geneva" charset="0"/>
                <a:ea typeface="ＭＳ Ｐゴシック" panose="020B0600070205080204" pitchFamily="34" charset="-128"/>
              </a:rPr>
              <a:t>The two outcomes about which we are concerned (a one or a six coming up) are called favorable outcomes. Given that all outcomes are equally likely, we can compute the probability of a one or a six by dividing the number of favorable outcomes (2 in this case)  by the total number of possible outcomes (6 in this case). So the probability of throwing either a one or six is 1/3. Don't be misled by our use of the term "favorable," by the way. You should understand it in the sense of "favorable to the event in question happening." That event might not be favorable to your well-being. </a:t>
            </a:r>
          </a:p>
          <a:p>
            <a:pPr eaLnBrk="1" hangingPunct="1"/>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a:extLst>
              <a:ext uri="{FF2B5EF4-FFF2-40B4-BE49-F238E27FC236}">
                <a16:creationId xmlns:a16="http://schemas.microsoft.com/office/drawing/2014/main" id="{D4E6182D-07A2-46DE-B851-D12B27EAA60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6000">
                <a:solidFill>
                  <a:schemeClr val="tx1"/>
                </a:solidFill>
                <a:latin typeface="Times" panose="02020603050405020304" pitchFamily="18" charset="0"/>
                <a:ea typeface="ＭＳ Ｐゴシック" panose="020B0600070205080204" pitchFamily="34" charset="-128"/>
              </a:defRPr>
            </a:lvl1pPr>
            <a:lvl2pPr marL="37931725" indent="-37474525">
              <a:defRPr sz="6000">
                <a:solidFill>
                  <a:schemeClr val="tx1"/>
                </a:solidFill>
                <a:latin typeface="Times" panose="02020603050405020304" pitchFamily="18" charset="0"/>
                <a:ea typeface="ＭＳ Ｐゴシック" panose="020B0600070205080204" pitchFamily="34" charset="-128"/>
              </a:defRPr>
            </a:lvl2pPr>
            <a:lvl3pPr>
              <a:defRPr sz="6000">
                <a:solidFill>
                  <a:schemeClr val="tx1"/>
                </a:solidFill>
                <a:latin typeface="Times" panose="02020603050405020304" pitchFamily="18" charset="0"/>
                <a:ea typeface="ＭＳ Ｐゴシック" panose="020B0600070205080204" pitchFamily="34" charset="-128"/>
              </a:defRPr>
            </a:lvl3pPr>
            <a:lvl4pPr>
              <a:defRPr sz="6000">
                <a:solidFill>
                  <a:schemeClr val="tx1"/>
                </a:solidFill>
                <a:latin typeface="Times" panose="02020603050405020304" pitchFamily="18" charset="0"/>
                <a:ea typeface="ＭＳ Ｐゴシック" panose="020B0600070205080204" pitchFamily="34" charset="-128"/>
              </a:defRPr>
            </a:lvl4pPr>
            <a:lvl5pPr>
              <a:defRPr sz="60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9pPr>
          </a:lstStyle>
          <a:p>
            <a:fld id="{80910E70-59F2-433A-AFAF-BB83A5F63A46}" type="slidenum">
              <a:rPr lang="en-US" altLang="en-US" sz="1200">
                <a:latin typeface="Times New Roman" panose="02020603050405020304" pitchFamily="18" charset="0"/>
              </a:rPr>
              <a:pPr/>
              <a:t>67</a:t>
            </a:fld>
            <a:endParaRPr lang="en-US" altLang="en-US" sz="1200">
              <a:latin typeface="Times New Roman" panose="02020603050405020304" pitchFamily="18" charset="0"/>
            </a:endParaRPr>
          </a:p>
        </p:txBody>
      </p:sp>
      <p:sp>
        <p:nvSpPr>
          <p:cNvPr id="19459" name="Rectangle 2">
            <a:extLst>
              <a:ext uri="{FF2B5EF4-FFF2-40B4-BE49-F238E27FC236}">
                <a16:creationId xmlns:a16="http://schemas.microsoft.com/office/drawing/2014/main" id="{389F0760-E50D-4EFC-A324-1213D300E8A0}"/>
              </a:ext>
            </a:extLst>
          </p:cNvPr>
          <p:cNvSpPr>
            <a:spLocks noGrp="1" noRot="1" noChangeAspect="1" noChangeArrowheads="1" noTextEdit="1"/>
          </p:cNvSpPr>
          <p:nvPr>
            <p:ph type="sldImg"/>
          </p:nvPr>
        </p:nvSpPr>
        <p:spPr>
          <a:ln/>
        </p:spPr>
      </p:sp>
      <p:sp>
        <p:nvSpPr>
          <p:cNvPr id="19460" name="Rectangle 3">
            <a:extLst>
              <a:ext uri="{FF2B5EF4-FFF2-40B4-BE49-F238E27FC236}">
                <a16:creationId xmlns:a16="http://schemas.microsoft.com/office/drawing/2014/main" id="{991C697A-B102-4558-B37D-443612E5C7E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Geneva" charset="0"/>
                <a:ea typeface="ＭＳ Ｐゴシック" panose="020B0600070205080204" pitchFamily="34" charset="-128"/>
              </a:rPr>
              <a:t>This formula applies to many games of chance. For example, what is the probability that a card drawn at random from a deck of playing cards will be an ace? Since the deck has four aces, there are four favorable outcomes; since the deck has 52 cards, there are 52 possible outcomes. The probability is therefore 4/52 = 1/13. What about the probability that the card will be a club? Since there are 13 clubs, the probability is 13/52 = 1/4. </a:t>
            </a:r>
          </a:p>
          <a:p>
            <a:pPr eaLnBrk="1" hangingPunct="1"/>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a:extLst>
              <a:ext uri="{FF2B5EF4-FFF2-40B4-BE49-F238E27FC236}">
                <a16:creationId xmlns:a16="http://schemas.microsoft.com/office/drawing/2014/main" id="{7E5FBF6F-BC8F-42D7-B4C0-16AE8A64DA0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6000">
                <a:solidFill>
                  <a:schemeClr val="tx1"/>
                </a:solidFill>
                <a:latin typeface="Times" panose="02020603050405020304" pitchFamily="18" charset="0"/>
                <a:ea typeface="ＭＳ Ｐゴシック" panose="020B0600070205080204" pitchFamily="34" charset="-128"/>
              </a:defRPr>
            </a:lvl1pPr>
            <a:lvl2pPr marL="37931725" indent="-37474525">
              <a:defRPr sz="6000">
                <a:solidFill>
                  <a:schemeClr val="tx1"/>
                </a:solidFill>
                <a:latin typeface="Times" panose="02020603050405020304" pitchFamily="18" charset="0"/>
                <a:ea typeface="ＭＳ Ｐゴシック" panose="020B0600070205080204" pitchFamily="34" charset="-128"/>
              </a:defRPr>
            </a:lvl2pPr>
            <a:lvl3pPr>
              <a:defRPr sz="6000">
                <a:solidFill>
                  <a:schemeClr val="tx1"/>
                </a:solidFill>
                <a:latin typeface="Times" panose="02020603050405020304" pitchFamily="18" charset="0"/>
                <a:ea typeface="ＭＳ Ｐゴシック" panose="020B0600070205080204" pitchFamily="34" charset="-128"/>
              </a:defRPr>
            </a:lvl3pPr>
            <a:lvl4pPr>
              <a:defRPr sz="6000">
                <a:solidFill>
                  <a:schemeClr val="tx1"/>
                </a:solidFill>
                <a:latin typeface="Times" panose="02020603050405020304" pitchFamily="18" charset="0"/>
                <a:ea typeface="ＭＳ Ｐゴシック" panose="020B0600070205080204" pitchFamily="34" charset="-128"/>
              </a:defRPr>
            </a:lvl4pPr>
            <a:lvl5pPr>
              <a:defRPr sz="60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9pPr>
          </a:lstStyle>
          <a:p>
            <a:fld id="{FB63A551-7F52-4CDC-AA9E-A9C9E9A8E861}" type="slidenum">
              <a:rPr lang="en-US" altLang="en-US" sz="1200">
                <a:latin typeface="Times New Roman" panose="02020603050405020304" pitchFamily="18" charset="0"/>
              </a:rPr>
              <a:pPr/>
              <a:t>68</a:t>
            </a:fld>
            <a:endParaRPr lang="en-US" altLang="en-US" sz="1200">
              <a:latin typeface="Times New Roman" panose="02020603050405020304" pitchFamily="18" charset="0"/>
            </a:endParaRPr>
          </a:p>
        </p:txBody>
      </p:sp>
      <p:sp>
        <p:nvSpPr>
          <p:cNvPr id="21507" name="Rectangle 2">
            <a:extLst>
              <a:ext uri="{FF2B5EF4-FFF2-40B4-BE49-F238E27FC236}">
                <a16:creationId xmlns:a16="http://schemas.microsoft.com/office/drawing/2014/main" id="{2106F564-0078-4DD2-B444-4E46B4AB2F3D}"/>
              </a:ext>
            </a:extLst>
          </p:cNvPr>
          <p:cNvSpPr>
            <a:spLocks noGrp="1" noRot="1" noChangeAspect="1" noChangeArrowheads="1" noTextEdit="1"/>
          </p:cNvSpPr>
          <p:nvPr>
            <p:ph type="sldImg"/>
          </p:nvPr>
        </p:nvSpPr>
        <p:spPr>
          <a:ln/>
        </p:spPr>
      </p:sp>
      <p:sp>
        <p:nvSpPr>
          <p:cNvPr id="21508" name="Rectangle 3">
            <a:extLst>
              <a:ext uri="{FF2B5EF4-FFF2-40B4-BE49-F238E27FC236}">
                <a16:creationId xmlns:a16="http://schemas.microsoft.com/office/drawing/2014/main" id="{70342553-A8D1-4339-810F-E04EEDD0D7E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Geneva" charset="0"/>
                <a:ea typeface="ＭＳ Ｐゴシック" panose="020B0600070205080204" pitchFamily="34" charset="-128"/>
              </a:rPr>
              <a:t>Let's say you have a bag with 20 cherries, 14 sweet and 6 sour. If you pick a cherry at random, what is the probability that it will be sweet? There are 20 possible cherries that could be picked, so the number of possible outcomes is 20. Of these 20 possible outcomes, 14 are favorable (sweet), so the probability that the cherry will be sweet is 14/20 =7/10. </a:t>
            </a:r>
          </a:p>
          <a:p>
            <a:pPr eaLnBrk="1" hangingPunct="1"/>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a:extLst>
              <a:ext uri="{FF2B5EF4-FFF2-40B4-BE49-F238E27FC236}">
                <a16:creationId xmlns:a16="http://schemas.microsoft.com/office/drawing/2014/main" id="{550994FF-678F-4E59-878D-90946A07311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6000">
                <a:solidFill>
                  <a:schemeClr val="tx1"/>
                </a:solidFill>
                <a:latin typeface="Times" panose="02020603050405020304" pitchFamily="18" charset="0"/>
                <a:ea typeface="ＭＳ Ｐゴシック" panose="020B0600070205080204" pitchFamily="34" charset="-128"/>
              </a:defRPr>
            </a:lvl1pPr>
            <a:lvl2pPr marL="37931725" indent="-37474525">
              <a:defRPr sz="6000">
                <a:solidFill>
                  <a:schemeClr val="tx1"/>
                </a:solidFill>
                <a:latin typeface="Times" panose="02020603050405020304" pitchFamily="18" charset="0"/>
                <a:ea typeface="ＭＳ Ｐゴシック" panose="020B0600070205080204" pitchFamily="34" charset="-128"/>
              </a:defRPr>
            </a:lvl2pPr>
            <a:lvl3pPr>
              <a:defRPr sz="6000">
                <a:solidFill>
                  <a:schemeClr val="tx1"/>
                </a:solidFill>
                <a:latin typeface="Times" panose="02020603050405020304" pitchFamily="18" charset="0"/>
                <a:ea typeface="ＭＳ Ｐゴシック" panose="020B0600070205080204" pitchFamily="34" charset="-128"/>
              </a:defRPr>
            </a:lvl3pPr>
            <a:lvl4pPr>
              <a:defRPr sz="6000">
                <a:solidFill>
                  <a:schemeClr val="tx1"/>
                </a:solidFill>
                <a:latin typeface="Times" panose="02020603050405020304" pitchFamily="18" charset="0"/>
                <a:ea typeface="ＭＳ Ｐゴシック" panose="020B0600070205080204" pitchFamily="34" charset="-128"/>
              </a:defRPr>
            </a:lvl4pPr>
            <a:lvl5pPr>
              <a:defRPr sz="60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9pPr>
          </a:lstStyle>
          <a:p>
            <a:fld id="{9CC91CDE-A00F-4819-A626-C2E05DBD3B41}" type="slidenum">
              <a:rPr lang="en-US" altLang="en-US" sz="1200">
                <a:latin typeface="Times New Roman" panose="02020603050405020304" pitchFamily="18" charset="0"/>
              </a:rPr>
              <a:pPr/>
              <a:t>69</a:t>
            </a:fld>
            <a:endParaRPr lang="en-US" altLang="en-US" sz="1200">
              <a:latin typeface="Times New Roman" panose="02020603050405020304" pitchFamily="18" charset="0"/>
            </a:endParaRPr>
          </a:p>
        </p:txBody>
      </p:sp>
      <p:sp>
        <p:nvSpPr>
          <p:cNvPr id="25603" name="Rectangle 2">
            <a:extLst>
              <a:ext uri="{FF2B5EF4-FFF2-40B4-BE49-F238E27FC236}">
                <a16:creationId xmlns:a16="http://schemas.microsoft.com/office/drawing/2014/main" id="{A35CFDC2-00FA-4FBB-BA5B-A78059D9C281}"/>
              </a:ext>
            </a:extLst>
          </p:cNvPr>
          <p:cNvSpPr>
            <a:spLocks noGrp="1" noRot="1" noChangeAspect="1" noChangeArrowheads="1" noTextEdit="1"/>
          </p:cNvSpPr>
          <p:nvPr>
            <p:ph type="sldImg"/>
          </p:nvPr>
        </p:nvSpPr>
        <p:spPr>
          <a:ln/>
        </p:spPr>
      </p:sp>
      <p:sp>
        <p:nvSpPr>
          <p:cNvPr id="25604" name="Rectangle 3">
            <a:extLst>
              <a:ext uri="{FF2B5EF4-FFF2-40B4-BE49-F238E27FC236}">
                <a16:creationId xmlns:a16="http://schemas.microsoft.com/office/drawing/2014/main" id="{0308B5A5-9A1D-4638-8726-675A5BF2C91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Geneva" charset="0"/>
                <a:ea typeface="ＭＳ Ｐゴシック" panose="020B0600070205080204" pitchFamily="34" charset="-128"/>
              </a:rPr>
              <a:t>Here is a more complex example. You throw 2 dice. What is the probability that the sum of the two dice will be 6? To solve this problem, list all the possible outcomes. There are 36 of them since each die can come up one of six ways. The 36 possibilities are shown here.</a:t>
            </a:r>
          </a:p>
          <a:p>
            <a:pPr eaLnBrk="1" hangingPunct="1"/>
            <a:r>
              <a:rPr lang="en-US" altLang="en-US" dirty="0">
                <a:latin typeface="Geneva" charset="0"/>
                <a:ea typeface="ＭＳ Ｐゴシック" panose="020B0600070205080204" pitchFamily="34" charset="-128"/>
              </a:rPr>
              <a:t>You can see that 5 of the 36 possibilities total 6. Therefore, the probability is 5/36.</a:t>
            </a:r>
          </a:p>
          <a:p>
            <a:pPr eaLnBrk="1" hangingPunct="1"/>
            <a:endParaRPr lang="en-US" altLang="en-US" dirty="0">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a:extLst>
              <a:ext uri="{FF2B5EF4-FFF2-40B4-BE49-F238E27FC236}">
                <a16:creationId xmlns:a16="http://schemas.microsoft.com/office/drawing/2014/main" id="{82B172C0-98BD-4262-8B53-124E315A97D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6000">
                <a:solidFill>
                  <a:schemeClr val="tx1"/>
                </a:solidFill>
                <a:latin typeface="Times" panose="02020603050405020304" pitchFamily="18" charset="0"/>
                <a:ea typeface="ＭＳ Ｐゴシック" panose="020B0600070205080204" pitchFamily="34" charset="-128"/>
              </a:defRPr>
            </a:lvl1pPr>
            <a:lvl2pPr marL="37931725" indent="-37474525">
              <a:defRPr sz="6000">
                <a:solidFill>
                  <a:schemeClr val="tx1"/>
                </a:solidFill>
                <a:latin typeface="Times" panose="02020603050405020304" pitchFamily="18" charset="0"/>
                <a:ea typeface="ＭＳ Ｐゴシック" panose="020B0600070205080204" pitchFamily="34" charset="-128"/>
              </a:defRPr>
            </a:lvl2pPr>
            <a:lvl3pPr>
              <a:defRPr sz="6000">
                <a:solidFill>
                  <a:schemeClr val="tx1"/>
                </a:solidFill>
                <a:latin typeface="Times" panose="02020603050405020304" pitchFamily="18" charset="0"/>
                <a:ea typeface="ＭＳ Ｐゴシック" panose="020B0600070205080204" pitchFamily="34" charset="-128"/>
              </a:defRPr>
            </a:lvl3pPr>
            <a:lvl4pPr>
              <a:defRPr sz="6000">
                <a:solidFill>
                  <a:schemeClr val="tx1"/>
                </a:solidFill>
                <a:latin typeface="Times" panose="02020603050405020304" pitchFamily="18" charset="0"/>
                <a:ea typeface="ＭＳ Ｐゴシック" panose="020B0600070205080204" pitchFamily="34" charset="-128"/>
              </a:defRPr>
            </a:lvl4pPr>
            <a:lvl5pPr>
              <a:defRPr sz="60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9pPr>
          </a:lstStyle>
          <a:p>
            <a:fld id="{05686B5B-91E8-4904-82D9-660AC7332BAB}" type="slidenum">
              <a:rPr lang="en-US" altLang="en-US" sz="1200">
                <a:latin typeface="Times New Roman" panose="02020603050405020304" pitchFamily="18" charset="0"/>
              </a:rPr>
              <a:pPr/>
              <a:t>70</a:t>
            </a:fld>
            <a:endParaRPr lang="en-US" altLang="en-US" sz="1200">
              <a:latin typeface="Times New Roman" panose="02020603050405020304" pitchFamily="18" charset="0"/>
            </a:endParaRPr>
          </a:p>
        </p:txBody>
      </p:sp>
      <p:sp>
        <p:nvSpPr>
          <p:cNvPr id="27651" name="Rectangle 2">
            <a:extLst>
              <a:ext uri="{FF2B5EF4-FFF2-40B4-BE49-F238E27FC236}">
                <a16:creationId xmlns:a16="http://schemas.microsoft.com/office/drawing/2014/main" id="{BF94C4E7-5495-4A3D-87E3-0DCD64189665}"/>
              </a:ext>
            </a:extLst>
          </p:cNvPr>
          <p:cNvSpPr>
            <a:spLocks noGrp="1" noRot="1" noChangeAspect="1" noChangeArrowheads="1" noTextEdit="1"/>
          </p:cNvSpPr>
          <p:nvPr>
            <p:ph type="sldImg"/>
          </p:nvPr>
        </p:nvSpPr>
        <p:spPr>
          <a:ln/>
        </p:spPr>
      </p:sp>
      <p:sp>
        <p:nvSpPr>
          <p:cNvPr id="27652" name="Rectangle 3">
            <a:extLst>
              <a:ext uri="{FF2B5EF4-FFF2-40B4-BE49-F238E27FC236}">
                <a16:creationId xmlns:a16="http://schemas.microsoft.com/office/drawing/2014/main" id="{C9D72211-81E5-4599-B8C0-35188345917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Geneva" charset="0"/>
                <a:ea typeface="ＭＳ Ｐゴシック" panose="020B0600070205080204" pitchFamily="34" charset="-128"/>
              </a:rPr>
              <a:t>If you know the probability of an event occurring, it is easy to compute the probability that the event does not occur. If P(A) is the probability of Event A, then 1 - P(A) is the probability that the event does not occur. For the last example, the probability that the total is 6 is 5/36. Therefore, the probability that the total is not 6 is 1 - 5/36 = 31/36.</a:t>
            </a:r>
          </a:p>
          <a:p>
            <a:pPr eaLnBrk="1" hangingPunct="1"/>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a:extLst>
              <a:ext uri="{FF2B5EF4-FFF2-40B4-BE49-F238E27FC236}">
                <a16:creationId xmlns:a16="http://schemas.microsoft.com/office/drawing/2014/main" id="{3E2AC4B8-3594-4BD3-BBAB-1028D4EF65C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6000">
                <a:solidFill>
                  <a:schemeClr val="tx1"/>
                </a:solidFill>
                <a:latin typeface="Times" panose="02020603050405020304" pitchFamily="18" charset="0"/>
                <a:ea typeface="ＭＳ Ｐゴシック" panose="020B0600070205080204" pitchFamily="34" charset="-128"/>
              </a:defRPr>
            </a:lvl1pPr>
            <a:lvl2pPr marL="37931725" indent="-37474525">
              <a:defRPr sz="6000">
                <a:solidFill>
                  <a:schemeClr val="tx1"/>
                </a:solidFill>
                <a:latin typeface="Times" panose="02020603050405020304" pitchFamily="18" charset="0"/>
                <a:ea typeface="ＭＳ Ｐゴシック" panose="020B0600070205080204" pitchFamily="34" charset="-128"/>
              </a:defRPr>
            </a:lvl2pPr>
            <a:lvl3pPr>
              <a:defRPr sz="6000">
                <a:solidFill>
                  <a:schemeClr val="tx1"/>
                </a:solidFill>
                <a:latin typeface="Times" panose="02020603050405020304" pitchFamily="18" charset="0"/>
                <a:ea typeface="ＭＳ Ｐゴシック" panose="020B0600070205080204" pitchFamily="34" charset="-128"/>
              </a:defRPr>
            </a:lvl3pPr>
            <a:lvl4pPr>
              <a:defRPr sz="6000">
                <a:solidFill>
                  <a:schemeClr val="tx1"/>
                </a:solidFill>
                <a:latin typeface="Times" panose="02020603050405020304" pitchFamily="18" charset="0"/>
                <a:ea typeface="ＭＳ Ｐゴシック" panose="020B0600070205080204" pitchFamily="34" charset="-128"/>
              </a:defRPr>
            </a:lvl4pPr>
            <a:lvl5pPr>
              <a:defRPr sz="60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9pPr>
          </a:lstStyle>
          <a:p>
            <a:fld id="{2786DC2D-D61A-47FA-AB89-D77FD5DDAE44}" type="slidenum">
              <a:rPr lang="en-US" altLang="en-US" sz="1200">
                <a:latin typeface="Times New Roman" panose="02020603050405020304" pitchFamily="18" charset="0"/>
              </a:rPr>
              <a:pPr/>
              <a:t>71</a:t>
            </a:fld>
            <a:endParaRPr lang="en-US" altLang="en-US" sz="1200">
              <a:latin typeface="Times New Roman" panose="02020603050405020304" pitchFamily="18" charset="0"/>
            </a:endParaRPr>
          </a:p>
        </p:txBody>
      </p:sp>
      <p:sp>
        <p:nvSpPr>
          <p:cNvPr id="29699" name="Rectangle 2">
            <a:extLst>
              <a:ext uri="{FF2B5EF4-FFF2-40B4-BE49-F238E27FC236}">
                <a16:creationId xmlns:a16="http://schemas.microsoft.com/office/drawing/2014/main" id="{B3936461-B733-40F3-A189-2F536A9BC2A8}"/>
              </a:ext>
            </a:extLst>
          </p:cNvPr>
          <p:cNvSpPr>
            <a:spLocks noGrp="1" noRot="1" noChangeAspect="1" noChangeArrowheads="1" noTextEdit="1"/>
          </p:cNvSpPr>
          <p:nvPr>
            <p:ph type="sldImg"/>
          </p:nvPr>
        </p:nvSpPr>
        <p:spPr>
          <a:ln/>
        </p:spPr>
      </p:sp>
      <p:sp>
        <p:nvSpPr>
          <p:cNvPr id="29700" name="Rectangle 3">
            <a:extLst>
              <a:ext uri="{FF2B5EF4-FFF2-40B4-BE49-F238E27FC236}">
                <a16:creationId xmlns:a16="http://schemas.microsoft.com/office/drawing/2014/main" id="{8BF9A805-5EDC-4DFB-95E4-A2B7437D2AB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Geneva" charset="0"/>
                <a:ea typeface="ＭＳ Ｐゴシック" panose="020B0600070205080204" pitchFamily="34" charset="-128"/>
              </a:rPr>
              <a:t>Events A and B are independent events if the probability of Event B occurring is the same whether or not Event A occurs. Let's take a simple example. A fair coin is tossed two times. The probability that a head comes up on the second toss is 1/2 regard less of whether or not a head came up on the first toss. The two events are (1) first toss is a head and (2) second toss is a head. So these events are independent. </a:t>
            </a:r>
          </a:p>
          <a:p>
            <a:pPr eaLnBrk="1" hangingPunct="1"/>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7">
            <a:extLst>
              <a:ext uri="{FF2B5EF4-FFF2-40B4-BE49-F238E27FC236}">
                <a16:creationId xmlns:a16="http://schemas.microsoft.com/office/drawing/2014/main" id="{3C331C5C-09C0-4450-BF54-BAE92DBC0AD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6000">
                <a:solidFill>
                  <a:schemeClr val="tx1"/>
                </a:solidFill>
                <a:latin typeface="Times" panose="02020603050405020304" pitchFamily="18" charset="0"/>
                <a:ea typeface="ＭＳ Ｐゴシック" panose="020B0600070205080204" pitchFamily="34" charset="-128"/>
              </a:defRPr>
            </a:lvl1pPr>
            <a:lvl2pPr marL="37931725" indent="-37474525">
              <a:defRPr sz="6000">
                <a:solidFill>
                  <a:schemeClr val="tx1"/>
                </a:solidFill>
                <a:latin typeface="Times" panose="02020603050405020304" pitchFamily="18" charset="0"/>
                <a:ea typeface="ＭＳ Ｐゴシック" panose="020B0600070205080204" pitchFamily="34" charset="-128"/>
              </a:defRPr>
            </a:lvl2pPr>
            <a:lvl3pPr>
              <a:defRPr sz="6000">
                <a:solidFill>
                  <a:schemeClr val="tx1"/>
                </a:solidFill>
                <a:latin typeface="Times" panose="02020603050405020304" pitchFamily="18" charset="0"/>
                <a:ea typeface="ＭＳ Ｐゴシック" panose="020B0600070205080204" pitchFamily="34" charset="-128"/>
              </a:defRPr>
            </a:lvl3pPr>
            <a:lvl4pPr>
              <a:defRPr sz="6000">
                <a:solidFill>
                  <a:schemeClr val="tx1"/>
                </a:solidFill>
                <a:latin typeface="Times" panose="02020603050405020304" pitchFamily="18" charset="0"/>
                <a:ea typeface="ＭＳ Ｐゴシック" panose="020B0600070205080204" pitchFamily="34" charset="-128"/>
              </a:defRPr>
            </a:lvl4pPr>
            <a:lvl5pPr>
              <a:defRPr sz="6000">
                <a:solidFill>
                  <a:schemeClr val="tx1"/>
                </a:solidFill>
                <a:latin typeface="Times" panose="02020603050405020304" pitchFamily="18" charset="0"/>
                <a:ea typeface="ＭＳ Ｐゴシック" panose="020B0600070205080204" pitchFamily="34" charset="-128"/>
              </a:defRPr>
            </a:lvl5pPr>
            <a:lvl6pPr marL="5029200" indent="-27432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6pPr>
            <a:lvl7pPr marL="5486400" indent="-27432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7pPr>
            <a:lvl8pPr marL="5943600" indent="-27432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8pPr>
            <a:lvl9pPr marL="6400800" indent="-27432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9pPr>
          </a:lstStyle>
          <a:p>
            <a:fld id="{4CBBDACC-23CF-4E9C-A81D-9A6AB71E45DA}" type="slidenum">
              <a:rPr lang="en-US" altLang="en-US" sz="1200" smtClean="0"/>
              <a:pPr/>
              <a:t>9</a:t>
            </a:fld>
            <a:endParaRPr lang="en-US" altLang="en-US" sz="1200" dirty="0"/>
          </a:p>
        </p:txBody>
      </p:sp>
      <p:sp>
        <p:nvSpPr>
          <p:cNvPr id="180227" name="Rectangle 2">
            <a:extLst>
              <a:ext uri="{FF2B5EF4-FFF2-40B4-BE49-F238E27FC236}">
                <a16:creationId xmlns:a16="http://schemas.microsoft.com/office/drawing/2014/main" id="{3E2B1BC9-EDEC-4E2D-8252-2CDBEEB6D825}"/>
              </a:ext>
            </a:extLst>
          </p:cNvPr>
          <p:cNvSpPr>
            <a:spLocks noGrp="1" noRot="1" noChangeAspect="1" noChangeArrowheads="1" noTextEdit="1"/>
          </p:cNvSpPr>
          <p:nvPr>
            <p:ph type="sldImg"/>
          </p:nvPr>
        </p:nvSpPr>
        <p:spPr>
          <a:ln/>
        </p:spPr>
      </p:sp>
      <p:sp>
        <p:nvSpPr>
          <p:cNvPr id="180228" name="Rectangle 3">
            <a:extLst>
              <a:ext uri="{FF2B5EF4-FFF2-40B4-BE49-F238E27FC236}">
                <a16:creationId xmlns:a16="http://schemas.microsoft.com/office/drawing/2014/main" id="{F1129277-94BD-4A58-80B9-B26920144E4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z="1600" dirty="0">
                <a:solidFill>
                  <a:srgbClr val="000000"/>
                </a:solidFill>
                <a:latin typeface="Geneva" charset="0"/>
                <a:ea typeface="ＭＳ Ｐゴシック" panose="020B0600070205080204" pitchFamily="34" charset="-128"/>
              </a:rPr>
              <a:t>Use this formula when estimating the skew where n is the sample size. M is the sample mean, and s is the sample standard deviation. </a:t>
            </a:r>
          </a:p>
          <a:p>
            <a:pPr eaLnBrk="1" hangingPunct="1"/>
            <a:endParaRPr lang="en-US" altLang="en-US" sz="1600" dirty="0">
              <a:solidFill>
                <a:srgbClr val="000000"/>
              </a:solidFill>
              <a:latin typeface="Geneva" charset="0"/>
              <a:ea typeface="ＭＳ Ｐゴシック" panose="020B0600070205080204" pitchFamily="34" charset="-128"/>
            </a:endParaRPr>
          </a:p>
          <a:p>
            <a:pPr eaLnBrk="1" hangingPunct="1"/>
            <a:endParaRPr lang="en-US" altLang="en-US" sz="1600" dirty="0">
              <a:solidFill>
                <a:srgbClr val="000000"/>
              </a:solidFill>
              <a:latin typeface="Geneva" charset="0"/>
              <a:ea typeface="ＭＳ Ｐゴシック" panose="020B0600070205080204" pitchFamily="34" charset="-128"/>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E19FC330-65C8-49FA-A32E-A6AC017818A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6000">
                <a:solidFill>
                  <a:schemeClr val="tx1"/>
                </a:solidFill>
                <a:latin typeface="Times" panose="02020603050405020304" pitchFamily="18" charset="0"/>
                <a:ea typeface="ＭＳ Ｐゴシック" panose="020B0600070205080204" pitchFamily="34" charset="-128"/>
              </a:defRPr>
            </a:lvl1pPr>
            <a:lvl2pPr marL="37931725" indent="-37474525">
              <a:defRPr sz="6000">
                <a:solidFill>
                  <a:schemeClr val="tx1"/>
                </a:solidFill>
                <a:latin typeface="Times" panose="02020603050405020304" pitchFamily="18" charset="0"/>
                <a:ea typeface="ＭＳ Ｐゴシック" panose="020B0600070205080204" pitchFamily="34" charset="-128"/>
              </a:defRPr>
            </a:lvl2pPr>
            <a:lvl3pPr>
              <a:defRPr sz="6000">
                <a:solidFill>
                  <a:schemeClr val="tx1"/>
                </a:solidFill>
                <a:latin typeface="Times" panose="02020603050405020304" pitchFamily="18" charset="0"/>
                <a:ea typeface="ＭＳ Ｐゴシック" panose="020B0600070205080204" pitchFamily="34" charset="-128"/>
              </a:defRPr>
            </a:lvl3pPr>
            <a:lvl4pPr>
              <a:defRPr sz="6000">
                <a:solidFill>
                  <a:schemeClr val="tx1"/>
                </a:solidFill>
                <a:latin typeface="Times" panose="02020603050405020304" pitchFamily="18" charset="0"/>
                <a:ea typeface="ＭＳ Ｐゴシック" panose="020B0600070205080204" pitchFamily="34" charset="-128"/>
              </a:defRPr>
            </a:lvl4pPr>
            <a:lvl5pPr>
              <a:defRPr sz="60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9pPr>
          </a:lstStyle>
          <a:p>
            <a:fld id="{A474BA10-8F1A-4F76-9758-203ACD1EE70E}" type="slidenum">
              <a:rPr lang="en-US" altLang="en-US" sz="1200">
                <a:latin typeface="Times New Roman" panose="02020603050405020304" pitchFamily="18" charset="0"/>
              </a:rPr>
              <a:pPr/>
              <a:t>72</a:t>
            </a:fld>
            <a:endParaRPr lang="en-US" altLang="en-US" sz="1200">
              <a:latin typeface="Times New Roman" panose="02020603050405020304" pitchFamily="18" charset="0"/>
            </a:endParaRPr>
          </a:p>
        </p:txBody>
      </p:sp>
      <p:sp>
        <p:nvSpPr>
          <p:cNvPr id="33795" name="Rectangle 2">
            <a:extLst>
              <a:ext uri="{FF2B5EF4-FFF2-40B4-BE49-F238E27FC236}">
                <a16:creationId xmlns:a16="http://schemas.microsoft.com/office/drawing/2014/main" id="{C864B98E-1602-4DFD-BCB7-0D0B712BBC78}"/>
              </a:ext>
            </a:extLst>
          </p:cNvPr>
          <p:cNvSpPr>
            <a:spLocks noGrp="1" noRot="1" noChangeAspect="1" noChangeArrowheads="1" noTextEdit="1"/>
          </p:cNvSpPr>
          <p:nvPr>
            <p:ph type="sldImg"/>
          </p:nvPr>
        </p:nvSpPr>
        <p:spPr>
          <a:ln/>
        </p:spPr>
      </p:sp>
      <p:sp>
        <p:nvSpPr>
          <p:cNvPr id="33796" name="Rectangle 3">
            <a:extLst>
              <a:ext uri="{FF2B5EF4-FFF2-40B4-BE49-F238E27FC236}">
                <a16:creationId xmlns:a16="http://schemas.microsoft.com/office/drawing/2014/main" id="{93696A07-052D-4B6E-B633-68FA01F99B5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Geneva" charset="0"/>
                <a:ea typeface="ＭＳ Ｐゴシック" panose="020B0600070205080204" pitchFamily="34" charset="-128"/>
              </a:rPr>
              <a:t>When two events are independent, the probability of both occuring is the product of the probabilities of the individual events. More formally, if events A and B are independent, then the probability of both A and B occuring is: </a:t>
            </a:r>
          </a:p>
          <a:p>
            <a:pPr eaLnBrk="1" hangingPunct="1"/>
            <a:r>
              <a:rPr lang="en-US" altLang="en-US">
                <a:latin typeface="Courier New" panose="02070309020205020404" pitchFamily="49" charset="0"/>
                <a:ea typeface="ＭＳ Ｐゴシック" panose="020B0600070205080204" pitchFamily="34" charset="-128"/>
                <a:cs typeface="Courier New" panose="02070309020205020404" pitchFamily="49" charset="0"/>
              </a:rPr>
              <a:t>The probability of A and B is the probability of A times the probability of B</a:t>
            </a:r>
          </a:p>
          <a:p>
            <a:pPr eaLnBrk="1" hangingPunct="1"/>
            <a:r>
              <a:rPr lang="en-US" altLang="en-US">
                <a:latin typeface="Geneva" charset="0"/>
                <a:ea typeface="ＭＳ Ｐゴシック" panose="020B0600070205080204" pitchFamily="34" charset="-128"/>
              </a:rPr>
              <a:t>If you flip a coin twice, what is the probability that it will come up heads both times? Event A is that the coin comes up heads on the first flip and Event B is that the coin comes up heads on the second flip. Since both P(A) and P(B) equal 1/2, the probability that both events occur is</a:t>
            </a:r>
          </a:p>
          <a:p>
            <a:pPr eaLnBrk="1" hangingPunct="1"/>
            <a:r>
              <a:rPr lang="en-US" altLang="en-US">
                <a:latin typeface="Courier New" panose="02070309020205020404" pitchFamily="49" charset="0"/>
                <a:ea typeface="ＭＳ Ｐゴシック" panose="020B0600070205080204" pitchFamily="34" charset="-128"/>
                <a:cs typeface="Courier New" panose="02070309020205020404" pitchFamily="49" charset="0"/>
              </a:rPr>
              <a:t>1/2 x 1/2 = 1/4</a:t>
            </a:r>
          </a:p>
          <a:p>
            <a:pPr eaLnBrk="1" hangingPunct="1"/>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a:extLst>
              <a:ext uri="{FF2B5EF4-FFF2-40B4-BE49-F238E27FC236}">
                <a16:creationId xmlns:a16="http://schemas.microsoft.com/office/drawing/2014/main" id="{B3FC9B3C-E920-4B69-9523-BE1CAF7B6B4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6000">
                <a:solidFill>
                  <a:schemeClr val="tx1"/>
                </a:solidFill>
                <a:latin typeface="Times" panose="02020603050405020304" pitchFamily="18" charset="0"/>
                <a:ea typeface="ＭＳ Ｐゴシック" panose="020B0600070205080204" pitchFamily="34" charset="-128"/>
              </a:defRPr>
            </a:lvl1pPr>
            <a:lvl2pPr marL="37931725" indent="-37474525">
              <a:defRPr sz="6000">
                <a:solidFill>
                  <a:schemeClr val="tx1"/>
                </a:solidFill>
                <a:latin typeface="Times" panose="02020603050405020304" pitchFamily="18" charset="0"/>
                <a:ea typeface="ＭＳ Ｐゴシック" panose="020B0600070205080204" pitchFamily="34" charset="-128"/>
              </a:defRPr>
            </a:lvl2pPr>
            <a:lvl3pPr>
              <a:defRPr sz="6000">
                <a:solidFill>
                  <a:schemeClr val="tx1"/>
                </a:solidFill>
                <a:latin typeface="Times" panose="02020603050405020304" pitchFamily="18" charset="0"/>
                <a:ea typeface="ＭＳ Ｐゴシック" panose="020B0600070205080204" pitchFamily="34" charset="-128"/>
              </a:defRPr>
            </a:lvl3pPr>
            <a:lvl4pPr>
              <a:defRPr sz="6000">
                <a:solidFill>
                  <a:schemeClr val="tx1"/>
                </a:solidFill>
                <a:latin typeface="Times" panose="02020603050405020304" pitchFamily="18" charset="0"/>
                <a:ea typeface="ＭＳ Ｐゴシック" panose="020B0600070205080204" pitchFamily="34" charset="-128"/>
              </a:defRPr>
            </a:lvl4pPr>
            <a:lvl5pPr>
              <a:defRPr sz="60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9pPr>
          </a:lstStyle>
          <a:p>
            <a:fld id="{5ACC688F-BCA4-4739-8271-2076DDBF8BCB}" type="slidenum">
              <a:rPr lang="en-US" altLang="en-US" sz="1200">
                <a:latin typeface="Times New Roman" panose="02020603050405020304" pitchFamily="18" charset="0"/>
              </a:rPr>
              <a:pPr/>
              <a:t>73</a:t>
            </a:fld>
            <a:endParaRPr lang="en-US" altLang="en-US" sz="1200">
              <a:latin typeface="Times New Roman" panose="02020603050405020304" pitchFamily="18" charset="0"/>
            </a:endParaRPr>
          </a:p>
        </p:txBody>
      </p:sp>
      <p:sp>
        <p:nvSpPr>
          <p:cNvPr id="35843" name="Rectangle 2">
            <a:extLst>
              <a:ext uri="{FF2B5EF4-FFF2-40B4-BE49-F238E27FC236}">
                <a16:creationId xmlns:a16="http://schemas.microsoft.com/office/drawing/2014/main" id="{6BEE910F-A8CF-49B4-93D8-B85969BEE8BE}"/>
              </a:ext>
            </a:extLst>
          </p:cNvPr>
          <p:cNvSpPr>
            <a:spLocks noGrp="1" noRot="1" noChangeAspect="1" noChangeArrowheads="1" noTextEdit="1"/>
          </p:cNvSpPr>
          <p:nvPr>
            <p:ph type="sldImg"/>
          </p:nvPr>
        </p:nvSpPr>
        <p:spPr>
          <a:ln/>
        </p:spPr>
      </p:sp>
      <p:sp>
        <p:nvSpPr>
          <p:cNvPr id="35844" name="Rectangle 3">
            <a:extLst>
              <a:ext uri="{FF2B5EF4-FFF2-40B4-BE49-F238E27FC236}">
                <a16:creationId xmlns:a16="http://schemas.microsoft.com/office/drawing/2014/main" id="{BCBF1B66-568E-49F0-BDED-7962BA0BB6E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Geneva" charset="0"/>
                <a:ea typeface="ＭＳ Ｐゴシック" panose="020B0600070205080204" pitchFamily="34" charset="-128"/>
              </a:rPr>
              <a:t>Lets take another example. If you flip a coin and roll a six-sided die, what is the probability that the coin comes up heads and the die comes up 6? Since the two events are independent, the probability is simply the probability of a head (which is 1/2) times the probability of the die coming up 6 (which is 1/6). Therefore, the probability of both events occuring is 1/2 x 1/6 = 1/12.</a:t>
            </a:r>
          </a:p>
          <a:p>
            <a:pPr eaLnBrk="1" hangingPunct="1"/>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a:extLst>
              <a:ext uri="{FF2B5EF4-FFF2-40B4-BE49-F238E27FC236}">
                <a16:creationId xmlns:a16="http://schemas.microsoft.com/office/drawing/2014/main" id="{C827BA1B-3A0A-4870-B484-1567BB70998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6000">
                <a:solidFill>
                  <a:schemeClr val="tx1"/>
                </a:solidFill>
                <a:latin typeface="Times" panose="02020603050405020304" pitchFamily="18" charset="0"/>
                <a:ea typeface="ＭＳ Ｐゴシック" panose="020B0600070205080204" pitchFamily="34" charset="-128"/>
              </a:defRPr>
            </a:lvl1pPr>
            <a:lvl2pPr marL="37931725" indent="-37474525">
              <a:defRPr sz="6000">
                <a:solidFill>
                  <a:schemeClr val="tx1"/>
                </a:solidFill>
                <a:latin typeface="Times" panose="02020603050405020304" pitchFamily="18" charset="0"/>
                <a:ea typeface="ＭＳ Ｐゴシック" panose="020B0600070205080204" pitchFamily="34" charset="-128"/>
              </a:defRPr>
            </a:lvl2pPr>
            <a:lvl3pPr>
              <a:defRPr sz="6000">
                <a:solidFill>
                  <a:schemeClr val="tx1"/>
                </a:solidFill>
                <a:latin typeface="Times" panose="02020603050405020304" pitchFamily="18" charset="0"/>
                <a:ea typeface="ＭＳ Ｐゴシック" panose="020B0600070205080204" pitchFamily="34" charset="-128"/>
              </a:defRPr>
            </a:lvl3pPr>
            <a:lvl4pPr>
              <a:defRPr sz="6000">
                <a:solidFill>
                  <a:schemeClr val="tx1"/>
                </a:solidFill>
                <a:latin typeface="Times" panose="02020603050405020304" pitchFamily="18" charset="0"/>
                <a:ea typeface="ＭＳ Ｐゴシック" panose="020B0600070205080204" pitchFamily="34" charset="-128"/>
              </a:defRPr>
            </a:lvl4pPr>
            <a:lvl5pPr>
              <a:defRPr sz="60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9pPr>
          </a:lstStyle>
          <a:p>
            <a:fld id="{778E0AA3-9F27-4C76-B64A-939017012DA5}" type="slidenum">
              <a:rPr lang="en-US" altLang="en-US" sz="1200">
                <a:latin typeface="Times New Roman" panose="02020603050405020304" pitchFamily="18" charset="0"/>
              </a:rPr>
              <a:pPr/>
              <a:t>74</a:t>
            </a:fld>
            <a:endParaRPr lang="en-US" altLang="en-US" sz="1200">
              <a:latin typeface="Times New Roman" panose="02020603050405020304" pitchFamily="18" charset="0"/>
            </a:endParaRPr>
          </a:p>
        </p:txBody>
      </p:sp>
      <p:sp>
        <p:nvSpPr>
          <p:cNvPr id="37891" name="Rectangle 2">
            <a:extLst>
              <a:ext uri="{FF2B5EF4-FFF2-40B4-BE49-F238E27FC236}">
                <a16:creationId xmlns:a16="http://schemas.microsoft.com/office/drawing/2014/main" id="{F764965D-B8AF-4422-B6CA-15D8D8CF563C}"/>
              </a:ext>
            </a:extLst>
          </p:cNvPr>
          <p:cNvSpPr>
            <a:spLocks noGrp="1" noRot="1" noChangeAspect="1" noChangeArrowheads="1" noTextEdit="1"/>
          </p:cNvSpPr>
          <p:nvPr>
            <p:ph type="sldImg"/>
          </p:nvPr>
        </p:nvSpPr>
        <p:spPr>
          <a:ln/>
        </p:spPr>
      </p:sp>
      <p:sp>
        <p:nvSpPr>
          <p:cNvPr id="37892" name="Rectangle 3">
            <a:extLst>
              <a:ext uri="{FF2B5EF4-FFF2-40B4-BE49-F238E27FC236}">
                <a16:creationId xmlns:a16="http://schemas.microsoft.com/office/drawing/2014/main" id="{48111819-0938-4780-8503-484F48C33FF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Geneva" charset="0"/>
                <a:ea typeface="ＭＳ Ｐゴシック" panose="020B0600070205080204" pitchFamily="34" charset="-128"/>
              </a:rPr>
              <a:t>One final example: You draw a card from a deck of cards, put it back, and then draw another card. What is the probability that the first card is a heart and the second card is black? Since there are 52 cards in a deck, and 13 of them are hearts, the probability that the first card is a heart is 13/52 = 1/4. Since there are 26 black cards in the deck, the probability that the second card is black is 26/52 = 1/2. The probability of both events occurring is therefore 1/4 x 1/2 = 1/8.</a:t>
            </a:r>
          </a:p>
          <a:p>
            <a:pPr eaLnBrk="1" hangingPunct="1"/>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a:extLst>
              <a:ext uri="{FF2B5EF4-FFF2-40B4-BE49-F238E27FC236}">
                <a16:creationId xmlns:a16="http://schemas.microsoft.com/office/drawing/2014/main" id="{BD87056F-13F1-46F7-A9FE-DA0258A8070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6000">
                <a:solidFill>
                  <a:schemeClr val="tx1"/>
                </a:solidFill>
                <a:latin typeface="Times" panose="02020603050405020304" pitchFamily="18" charset="0"/>
                <a:ea typeface="ＭＳ Ｐゴシック" panose="020B0600070205080204" pitchFamily="34" charset="-128"/>
              </a:defRPr>
            </a:lvl1pPr>
            <a:lvl2pPr marL="37931725" indent="-37474525">
              <a:defRPr sz="6000">
                <a:solidFill>
                  <a:schemeClr val="tx1"/>
                </a:solidFill>
                <a:latin typeface="Times" panose="02020603050405020304" pitchFamily="18" charset="0"/>
                <a:ea typeface="ＭＳ Ｐゴシック" panose="020B0600070205080204" pitchFamily="34" charset="-128"/>
              </a:defRPr>
            </a:lvl2pPr>
            <a:lvl3pPr>
              <a:defRPr sz="6000">
                <a:solidFill>
                  <a:schemeClr val="tx1"/>
                </a:solidFill>
                <a:latin typeface="Times" panose="02020603050405020304" pitchFamily="18" charset="0"/>
                <a:ea typeface="ＭＳ Ｐゴシック" panose="020B0600070205080204" pitchFamily="34" charset="-128"/>
              </a:defRPr>
            </a:lvl3pPr>
            <a:lvl4pPr>
              <a:defRPr sz="6000">
                <a:solidFill>
                  <a:schemeClr val="tx1"/>
                </a:solidFill>
                <a:latin typeface="Times" panose="02020603050405020304" pitchFamily="18" charset="0"/>
                <a:ea typeface="ＭＳ Ｐゴシック" panose="020B0600070205080204" pitchFamily="34" charset="-128"/>
              </a:defRPr>
            </a:lvl4pPr>
            <a:lvl5pPr>
              <a:defRPr sz="60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9pPr>
          </a:lstStyle>
          <a:p>
            <a:fld id="{0355349F-F5BA-4F0E-98C7-751CD6F8CF11}" type="slidenum">
              <a:rPr lang="en-US" altLang="en-US" sz="1200">
                <a:latin typeface="Times New Roman" panose="02020603050405020304" pitchFamily="18" charset="0"/>
              </a:rPr>
              <a:pPr/>
              <a:t>75</a:t>
            </a:fld>
            <a:endParaRPr lang="en-US" altLang="en-US" sz="1200">
              <a:latin typeface="Times New Roman" panose="02020603050405020304" pitchFamily="18" charset="0"/>
            </a:endParaRPr>
          </a:p>
        </p:txBody>
      </p:sp>
      <p:sp>
        <p:nvSpPr>
          <p:cNvPr id="39939" name="Rectangle 2">
            <a:extLst>
              <a:ext uri="{FF2B5EF4-FFF2-40B4-BE49-F238E27FC236}">
                <a16:creationId xmlns:a16="http://schemas.microsoft.com/office/drawing/2014/main" id="{3138EE76-48CC-4EAD-AB26-A1E56192D855}"/>
              </a:ext>
            </a:extLst>
          </p:cNvPr>
          <p:cNvSpPr>
            <a:spLocks noGrp="1" noRot="1" noChangeAspect="1" noChangeArrowheads="1" noTextEdit="1"/>
          </p:cNvSpPr>
          <p:nvPr>
            <p:ph type="sldImg"/>
          </p:nvPr>
        </p:nvSpPr>
        <p:spPr>
          <a:ln/>
        </p:spPr>
      </p:sp>
      <p:sp>
        <p:nvSpPr>
          <p:cNvPr id="39940" name="Rectangle 3">
            <a:extLst>
              <a:ext uri="{FF2B5EF4-FFF2-40B4-BE49-F238E27FC236}">
                <a16:creationId xmlns:a16="http://schemas.microsoft.com/office/drawing/2014/main" id="{01F1F8D5-E6B5-44AC-B50C-80C4426B511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r>
              <a:rPr lang="en-US" altLang="en-US">
                <a:latin typeface="Geneva" charset="0"/>
                <a:ea typeface="ＭＳ Ｐゴシック" panose="020B0600070205080204" pitchFamily="34" charset="-128"/>
              </a:rPr>
              <a:t>If Events A and B are independent, the probability that either Event A or Event B occurs is:</a:t>
            </a:r>
          </a:p>
          <a:p>
            <a:pPr marL="228600" indent="-228600" eaLnBrk="1" hangingPunct="1"/>
            <a:r>
              <a:rPr lang="en-US" altLang="en-US">
                <a:latin typeface="Courier New" panose="02070309020205020404" pitchFamily="49" charset="0"/>
                <a:ea typeface="ＭＳ Ｐゴシック" panose="020B0600070205080204" pitchFamily="34" charset="-128"/>
                <a:cs typeface="Courier New" panose="02070309020205020404" pitchFamily="49" charset="0"/>
              </a:rPr>
              <a:t>The probability of Event A occurs plus the probability of Event B occurs minus the probability that both Events A and B occur.</a:t>
            </a:r>
          </a:p>
          <a:p>
            <a:pPr marL="228600" indent="-228600" eaLnBrk="1" hangingPunct="1"/>
            <a:r>
              <a:rPr lang="en-US" altLang="en-US">
                <a:latin typeface="Geneva" charset="0"/>
                <a:ea typeface="ＭＳ Ｐゴシック" panose="020B0600070205080204" pitchFamily="34" charset="-128"/>
              </a:rPr>
              <a:t>In this discussion, when we say "A or B occurs" we include three possibilities: </a:t>
            </a:r>
          </a:p>
          <a:p>
            <a:pPr marL="228600" indent="-228600" eaLnBrk="1" hangingPunct="1">
              <a:buFontTx/>
              <a:buAutoNum type="arabicPeriod"/>
            </a:pPr>
            <a:r>
              <a:rPr lang="en-US" altLang="en-US">
                <a:latin typeface="Geneva" charset="0"/>
                <a:ea typeface="ＭＳ Ｐゴシック" panose="020B0600070205080204" pitchFamily="34" charset="-128"/>
              </a:rPr>
              <a:t>A occurs and B does not occur </a:t>
            </a:r>
          </a:p>
          <a:p>
            <a:pPr marL="228600" indent="-228600" eaLnBrk="1" hangingPunct="1">
              <a:buFontTx/>
              <a:buAutoNum type="arabicPeriod"/>
            </a:pPr>
            <a:r>
              <a:rPr lang="en-US" altLang="en-US">
                <a:latin typeface="Geneva" charset="0"/>
                <a:ea typeface="ＭＳ Ｐゴシック" panose="020B0600070205080204" pitchFamily="34" charset="-128"/>
              </a:rPr>
              <a:t>B occurs and A does not occur </a:t>
            </a:r>
          </a:p>
          <a:p>
            <a:pPr marL="228600" indent="-228600" eaLnBrk="1" hangingPunct="1">
              <a:buFontTx/>
              <a:buAutoNum type="arabicPeriod"/>
            </a:pPr>
            <a:r>
              <a:rPr lang="en-US" altLang="en-US">
                <a:latin typeface="Geneva" charset="0"/>
                <a:ea typeface="ＭＳ Ｐゴシック" panose="020B0600070205080204" pitchFamily="34" charset="-128"/>
              </a:rPr>
              <a:t>Both A and B occur </a:t>
            </a: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a:extLst>
              <a:ext uri="{FF2B5EF4-FFF2-40B4-BE49-F238E27FC236}">
                <a16:creationId xmlns:a16="http://schemas.microsoft.com/office/drawing/2014/main" id="{25D7413B-2821-4704-BE3B-529C7DDC2BA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6000">
                <a:solidFill>
                  <a:schemeClr val="tx1"/>
                </a:solidFill>
                <a:latin typeface="Times" panose="02020603050405020304" pitchFamily="18" charset="0"/>
                <a:ea typeface="ＭＳ Ｐゴシック" panose="020B0600070205080204" pitchFamily="34" charset="-128"/>
              </a:defRPr>
            </a:lvl1pPr>
            <a:lvl2pPr marL="37931725" indent="-37474525">
              <a:defRPr sz="6000">
                <a:solidFill>
                  <a:schemeClr val="tx1"/>
                </a:solidFill>
                <a:latin typeface="Times" panose="02020603050405020304" pitchFamily="18" charset="0"/>
                <a:ea typeface="ＭＳ Ｐゴシック" panose="020B0600070205080204" pitchFamily="34" charset="-128"/>
              </a:defRPr>
            </a:lvl2pPr>
            <a:lvl3pPr>
              <a:defRPr sz="6000">
                <a:solidFill>
                  <a:schemeClr val="tx1"/>
                </a:solidFill>
                <a:latin typeface="Times" panose="02020603050405020304" pitchFamily="18" charset="0"/>
                <a:ea typeface="ＭＳ Ｐゴシック" panose="020B0600070205080204" pitchFamily="34" charset="-128"/>
              </a:defRPr>
            </a:lvl3pPr>
            <a:lvl4pPr>
              <a:defRPr sz="6000">
                <a:solidFill>
                  <a:schemeClr val="tx1"/>
                </a:solidFill>
                <a:latin typeface="Times" panose="02020603050405020304" pitchFamily="18" charset="0"/>
                <a:ea typeface="ＭＳ Ｐゴシック" panose="020B0600070205080204" pitchFamily="34" charset="-128"/>
              </a:defRPr>
            </a:lvl4pPr>
            <a:lvl5pPr>
              <a:defRPr sz="60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9pPr>
          </a:lstStyle>
          <a:p>
            <a:fld id="{299649F9-1071-48B4-A446-D2FA1E8276F2}" type="slidenum">
              <a:rPr lang="en-US" altLang="en-US" sz="1200">
                <a:latin typeface="Times New Roman" panose="02020603050405020304" pitchFamily="18" charset="0"/>
              </a:rPr>
              <a:pPr/>
              <a:t>76</a:t>
            </a:fld>
            <a:endParaRPr lang="en-US" altLang="en-US" sz="1200">
              <a:latin typeface="Times New Roman" panose="02020603050405020304" pitchFamily="18" charset="0"/>
            </a:endParaRPr>
          </a:p>
        </p:txBody>
      </p:sp>
      <p:sp>
        <p:nvSpPr>
          <p:cNvPr id="41987" name="Rectangle 2">
            <a:extLst>
              <a:ext uri="{FF2B5EF4-FFF2-40B4-BE49-F238E27FC236}">
                <a16:creationId xmlns:a16="http://schemas.microsoft.com/office/drawing/2014/main" id="{495E4448-3C75-4080-9B01-97461F8072AB}"/>
              </a:ext>
            </a:extLst>
          </p:cNvPr>
          <p:cNvSpPr>
            <a:spLocks noGrp="1" noRot="1" noChangeAspect="1" noChangeArrowheads="1" noTextEdit="1"/>
          </p:cNvSpPr>
          <p:nvPr>
            <p:ph type="sldImg"/>
          </p:nvPr>
        </p:nvSpPr>
        <p:spPr>
          <a:ln/>
        </p:spPr>
      </p:sp>
      <p:sp>
        <p:nvSpPr>
          <p:cNvPr id="41988" name="Rectangle 3">
            <a:extLst>
              <a:ext uri="{FF2B5EF4-FFF2-40B4-BE49-F238E27FC236}">
                <a16:creationId xmlns:a16="http://schemas.microsoft.com/office/drawing/2014/main" id="{BA754D0E-1DD6-4ABA-ADAB-250CE078A93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Geneva" charset="0"/>
                <a:ea typeface="ＭＳ Ｐゴシック" panose="020B0600070205080204" pitchFamily="34" charset="-128"/>
              </a:rPr>
              <a:t>Now for some examples. If you flip a coin two times, what is the probability that you will get a head on the first flip or a head on the second flip (or both)? Letting Event A be a head on the first flip and Event B be head on the second flip then P(A) = 1/2, P(B) = 1/2, and P(A and B) = 1/4. Therefore,</a:t>
            </a:r>
          </a:p>
          <a:p>
            <a:pPr eaLnBrk="1" hangingPunct="1"/>
            <a:r>
              <a:rPr lang="en-US" altLang="en-US">
                <a:latin typeface="Courier New" panose="02070309020205020404" pitchFamily="49" charset="0"/>
                <a:ea typeface="ＭＳ Ｐゴシック" panose="020B0600070205080204" pitchFamily="34" charset="-128"/>
                <a:cs typeface="Courier New" panose="02070309020205020404" pitchFamily="49" charset="0"/>
              </a:rPr>
              <a:t>P(A or B) = 1/2 + 1/2 - 1/4 = 3/4.</a:t>
            </a:r>
          </a:p>
          <a:p>
            <a:pPr eaLnBrk="1" hangingPunct="1"/>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a:extLst>
              <a:ext uri="{FF2B5EF4-FFF2-40B4-BE49-F238E27FC236}">
                <a16:creationId xmlns:a16="http://schemas.microsoft.com/office/drawing/2014/main" id="{3A921C69-476E-4CD1-B780-7DCBEBF84AA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6000">
                <a:solidFill>
                  <a:schemeClr val="tx1"/>
                </a:solidFill>
                <a:latin typeface="Times" panose="02020603050405020304" pitchFamily="18" charset="0"/>
                <a:ea typeface="ＭＳ Ｐゴシック" panose="020B0600070205080204" pitchFamily="34" charset="-128"/>
              </a:defRPr>
            </a:lvl1pPr>
            <a:lvl2pPr marL="37931725" indent="-37474525">
              <a:defRPr sz="6000">
                <a:solidFill>
                  <a:schemeClr val="tx1"/>
                </a:solidFill>
                <a:latin typeface="Times" panose="02020603050405020304" pitchFamily="18" charset="0"/>
                <a:ea typeface="ＭＳ Ｐゴシック" panose="020B0600070205080204" pitchFamily="34" charset="-128"/>
              </a:defRPr>
            </a:lvl2pPr>
            <a:lvl3pPr>
              <a:defRPr sz="6000">
                <a:solidFill>
                  <a:schemeClr val="tx1"/>
                </a:solidFill>
                <a:latin typeface="Times" panose="02020603050405020304" pitchFamily="18" charset="0"/>
                <a:ea typeface="ＭＳ Ｐゴシック" panose="020B0600070205080204" pitchFamily="34" charset="-128"/>
              </a:defRPr>
            </a:lvl3pPr>
            <a:lvl4pPr>
              <a:defRPr sz="6000">
                <a:solidFill>
                  <a:schemeClr val="tx1"/>
                </a:solidFill>
                <a:latin typeface="Times" panose="02020603050405020304" pitchFamily="18" charset="0"/>
                <a:ea typeface="ＭＳ Ｐゴシック" panose="020B0600070205080204" pitchFamily="34" charset="-128"/>
              </a:defRPr>
            </a:lvl4pPr>
            <a:lvl5pPr>
              <a:defRPr sz="60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9pPr>
          </a:lstStyle>
          <a:p>
            <a:fld id="{AA9EA9F3-FE4F-4B15-BCC3-7F62D25CCD6D}" type="slidenum">
              <a:rPr lang="en-US" altLang="en-US" sz="1200">
                <a:latin typeface="Times New Roman" panose="02020603050405020304" pitchFamily="18" charset="0"/>
              </a:rPr>
              <a:pPr/>
              <a:t>77</a:t>
            </a:fld>
            <a:endParaRPr lang="en-US" altLang="en-US" sz="1200">
              <a:latin typeface="Times New Roman" panose="02020603050405020304" pitchFamily="18" charset="0"/>
            </a:endParaRPr>
          </a:p>
        </p:txBody>
      </p:sp>
      <p:sp>
        <p:nvSpPr>
          <p:cNvPr id="44035" name="Rectangle 2">
            <a:extLst>
              <a:ext uri="{FF2B5EF4-FFF2-40B4-BE49-F238E27FC236}">
                <a16:creationId xmlns:a16="http://schemas.microsoft.com/office/drawing/2014/main" id="{D32C6BEF-160A-4570-BE4D-2DA63EEBEDDC}"/>
              </a:ext>
            </a:extLst>
          </p:cNvPr>
          <p:cNvSpPr>
            <a:spLocks noGrp="1" noRot="1" noChangeAspect="1" noChangeArrowheads="1" noTextEdit="1"/>
          </p:cNvSpPr>
          <p:nvPr>
            <p:ph type="sldImg"/>
          </p:nvPr>
        </p:nvSpPr>
        <p:spPr>
          <a:ln/>
        </p:spPr>
      </p:sp>
      <p:sp>
        <p:nvSpPr>
          <p:cNvPr id="44036" name="Rectangle 3">
            <a:extLst>
              <a:ext uri="{FF2B5EF4-FFF2-40B4-BE49-F238E27FC236}">
                <a16:creationId xmlns:a16="http://schemas.microsoft.com/office/drawing/2014/main" id="{DDFD6B4C-CD05-4D2D-A7CD-3090C198180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Geneva" charset="0"/>
                <a:ea typeface="ＭＳ Ｐゴシック" panose="020B0600070205080204" pitchFamily="34" charset="-128"/>
              </a:rPr>
              <a:t>If you throw a six-sided die and then flip a coin, what is the probability that you will get either a 1 on the die or a head on the coin flip (or both)? The probability is 1/6 + 1/2  minus 1/6 times 1/2. </a:t>
            </a:r>
            <a:r>
              <a:rPr lang="en-US" altLang="en-US">
                <a:latin typeface="Courier New" panose="02070309020205020404" pitchFamily="49" charset="0"/>
                <a:ea typeface="ＭＳ Ｐゴシック" panose="020B0600070205080204" pitchFamily="34" charset="-128"/>
                <a:cs typeface="Courier New" panose="02070309020205020404" pitchFamily="49" charset="0"/>
              </a:rPr>
              <a:t>  The result is 7/12</a:t>
            </a:r>
          </a:p>
          <a:p>
            <a:pPr eaLnBrk="1" hangingPunct="1"/>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a:extLst>
              <a:ext uri="{FF2B5EF4-FFF2-40B4-BE49-F238E27FC236}">
                <a16:creationId xmlns:a16="http://schemas.microsoft.com/office/drawing/2014/main" id="{9004FE2F-3F40-4FD1-BAB2-9230B54DF68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6000">
                <a:solidFill>
                  <a:schemeClr val="tx1"/>
                </a:solidFill>
                <a:latin typeface="Times" panose="02020603050405020304" pitchFamily="18" charset="0"/>
                <a:ea typeface="ＭＳ Ｐゴシック" panose="020B0600070205080204" pitchFamily="34" charset="-128"/>
              </a:defRPr>
            </a:lvl1pPr>
            <a:lvl2pPr marL="37931725" indent="-37474525">
              <a:defRPr sz="6000">
                <a:solidFill>
                  <a:schemeClr val="tx1"/>
                </a:solidFill>
                <a:latin typeface="Times" panose="02020603050405020304" pitchFamily="18" charset="0"/>
                <a:ea typeface="ＭＳ Ｐゴシック" panose="020B0600070205080204" pitchFamily="34" charset="-128"/>
              </a:defRPr>
            </a:lvl2pPr>
            <a:lvl3pPr>
              <a:defRPr sz="6000">
                <a:solidFill>
                  <a:schemeClr val="tx1"/>
                </a:solidFill>
                <a:latin typeface="Times" panose="02020603050405020304" pitchFamily="18" charset="0"/>
                <a:ea typeface="ＭＳ Ｐゴシック" panose="020B0600070205080204" pitchFamily="34" charset="-128"/>
              </a:defRPr>
            </a:lvl3pPr>
            <a:lvl4pPr>
              <a:defRPr sz="6000">
                <a:solidFill>
                  <a:schemeClr val="tx1"/>
                </a:solidFill>
                <a:latin typeface="Times" panose="02020603050405020304" pitchFamily="18" charset="0"/>
                <a:ea typeface="ＭＳ Ｐゴシック" panose="020B0600070205080204" pitchFamily="34" charset="-128"/>
              </a:defRPr>
            </a:lvl4pPr>
            <a:lvl5pPr>
              <a:defRPr sz="60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9pPr>
          </a:lstStyle>
          <a:p>
            <a:fld id="{3E1C979F-CC05-4D91-9BF9-A958CD34BF80}" type="slidenum">
              <a:rPr lang="en-US" altLang="en-US" sz="1200">
                <a:latin typeface="Times New Roman" panose="02020603050405020304" pitchFamily="18" charset="0"/>
              </a:rPr>
              <a:pPr/>
              <a:t>78</a:t>
            </a:fld>
            <a:endParaRPr lang="en-US" altLang="en-US" sz="1200">
              <a:latin typeface="Times New Roman" panose="02020603050405020304" pitchFamily="18" charset="0"/>
            </a:endParaRPr>
          </a:p>
        </p:txBody>
      </p:sp>
      <p:sp>
        <p:nvSpPr>
          <p:cNvPr id="46083" name="Rectangle 2">
            <a:extLst>
              <a:ext uri="{FF2B5EF4-FFF2-40B4-BE49-F238E27FC236}">
                <a16:creationId xmlns:a16="http://schemas.microsoft.com/office/drawing/2014/main" id="{F77D34D5-5A60-49DD-806C-B8043FAFB8F7}"/>
              </a:ext>
            </a:extLst>
          </p:cNvPr>
          <p:cNvSpPr>
            <a:spLocks noGrp="1" noRot="1" noChangeAspect="1" noChangeArrowheads="1" noTextEdit="1"/>
          </p:cNvSpPr>
          <p:nvPr>
            <p:ph type="sldImg"/>
          </p:nvPr>
        </p:nvSpPr>
        <p:spPr>
          <a:ln/>
        </p:spPr>
      </p:sp>
      <p:sp>
        <p:nvSpPr>
          <p:cNvPr id="46084" name="Rectangle 3">
            <a:extLst>
              <a:ext uri="{FF2B5EF4-FFF2-40B4-BE49-F238E27FC236}">
                <a16:creationId xmlns:a16="http://schemas.microsoft.com/office/drawing/2014/main" id="{50F7AFCF-EDAA-4E35-A75C-EFB08DCDE4F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Geneva" charset="0"/>
                <a:ea typeface="ＭＳ Ｐゴシック" panose="020B0600070205080204" pitchFamily="34" charset="-128"/>
              </a:rPr>
              <a:t>An alternate approach to computing this value is to start by computing the probability of not getting either a 6 or a head. Then subtract this value from 1 to compute the probability of getting a 6 or a head. Although this is a complicated method, it has the advantage of being applicable to problems with more than two events. Here is the calculation in the present case. The probability of not getting either a 6 or a head can be recast as the probability of</a:t>
            </a:r>
          </a:p>
          <a:p>
            <a:pPr eaLnBrk="1" hangingPunct="1"/>
            <a:r>
              <a:rPr lang="en-US" altLang="en-US">
                <a:latin typeface="Courier New" panose="02070309020205020404" pitchFamily="49" charset="0"/>
                <a:ea typeface="ＭＳ Ｐゴシック" panose="020B0600070205080204" pitchFamily="34" charset="-128"/>
                <a:cs typeface="Courier New" panose="02070309020205020404" pitchFamily="49" charset="0"/>
              </a:rPr>
              <a:t>(not getting a 6) AND (not getting a head).</a:t>
            </a:r>
          </a:p>
          <a:p>
            <a:pPr eaLnBrk="1" hangingPunct="1"/>
            <a:r>
              <a:rPr lang="en-US" altLang="en-US">
                <a:latin typeface="Geneva" charset="0"/>
                <a:ea typeface="ＭＳ Ｐゴシック" panose="020B0600070205080204" pitchFamily="34" charset="-128"/>
              </a:rPr>
              <a:t>This follows because if you did not get a 6 and you did not get a head, then you did not get a 6 </a:t>
            </a:r>
            <a:r>
              <a:rPr lang="en-US" altLang="en-US" b="1">
                <a:latin typeface="Geneva" charset="0"/>
                <a:ea typeface="ＭＳ Ｐゴシック" panose="020B0600070205080204" pitchFamily="34" charset="-128"/>
              </a:rPr>
              <a:t>or </a:t>
            </a:r>
            <a:r>
              <a:rPr lang="en-US" altLang="en-US">
                <a:latin typeface="Geneva" charset="0"/>
                <a:ea typeface="ＭＳ Ｐゴシック" panose="020B0600070205080204" pitchFamily="34" charset="-128"/>
              </a:rPr>
              <a:t>a head. The probability of not getting a six is 1 - 1/6 = 5/6. The probability of not getting a head is 1 - 1/2 = 1/2. The probability of not getting a six and not getting a head is 5/6 x 1/2 = 5/12. The probability of getting a six or a head is therefore (once again) 1 - 5/12 = 7/12.</a:t>
            </a:r>
          </a:p>
          <a:p>
            <a:pPr eaLnBrk="1" hangingPunct="1"/>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a:extLst>
              <a:ext uri="{FF2B5EF4-FFF2-40B4-BE49-F238E27FC236}">
                <a16:creationId xmlns:a16="http://schemas.microsoft.com/office/drawing/2014/main" id="{FCE4A14D-ACA9-4754-9384-8136F722662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6000">
                <a:solidFill>
                  <a:schemeClr val="tx1"/>
                </a:solidFill>
                <a:latin typeface="Times" panose="02020603050405020304" pitchFamily="18" charset="0"/>
                <a:ea typeface="ＭＳ Ｐゴシック" panose="020B0600070205080204" pitchFamily="34" charset="-128"/>
              </a:defRPr>
            </a:lvl1pPr>
            <a:lvl2pPr marL="37931725" indent="-37474525">
              <a:defRPr sz="6000">
                <a:solidFill>
                  <a:schemeClr val="tx1"/>
                </a:solidFill>
                <a:latin typeface="Times" panose="02020603050405020304" pitchFamily="18" charset="0"/>
                <a:ea typeface="ＭＳ Ｐゴシック" panose="020B0600070205080204" pitchFamily="34" charset="-128"/>
              </a:defRPr>
            </a:lvl2pPr>
            <a:lvl3pPr>
              <a:defRPr sz="6000">
                <a:solidFill>
                  <a:schemeClr val="tx1"/>
                </a:solidFill>
                <a:latin typeface="Times" panose="02020603050405020304" pitchFamily="18" charset="0"/>
                <a:ea typeface="ＭＳ Ｐゴシック" panose="020B0600070205080204" pitchFamily="34" charset="-128"/>
              </a:defRPr>
            </a:lvl3pPr>
            <a:lvl4pPr>
              <a:defRPr sz="6000">
                <a:solidFill>
                  <a:schemeClr val="tx1"/>
                </a:solidFill>
                <a:latin typeface="Times" panose="02020603050405020304" pitchFamily="18" charset="0"/>
                <a:ea typeface="ＭＳ Ｐゴシック" panose="020B0600070205080204" pitchFamily="34" charset="-128"/>
              </a:defRPr>
            </a:lvl4pPr>
            <a:lvl5pPr>
              <a:defRPr sz="60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9pPr>
          </a:lstStyle>
          <a:p>
            <a:fld id="{8DD2D485-4AA3-411E-BA9D-9B046E028B4D}" type="slidenum">
              <a:rPr lang="en-US" altLang="en-US" sz="1200">
                <a:latin typeface="Times New Roman" panose="02020603050405020304" pitchFamily="18" charset="0"/>
              </a:rPr>
              <a:pPr/>
              <a:t>79</a:t>
            </a:fld>
            <a:endParaRPr lang="en-US" altLang="en-US" sz="1200">
              <a:latin typeface="Times New Roman" panose="02020603050405020304" pitchFamily="18" charset="0"/>
            </a:endParaRPr>
          </a:p>
        </p:txBody>
      </p:sp>
      <p:sp>
        <p:nvSpPr>
          <p:cNvPr id="48131" name="Rectangle 2">
            <a:extLst>
              <a:ext uri="{FF2B5EF4-FFF2-40B4-BE49-F238E27FC236}">
                <a16:creationId xmlns:a16="http://schemas.microsoft.com/office/drawing/2014/main" id="{30ED16CF-CC54-4E0C-90F0-6CC5E0AD1F2C}"/>
              </a:ext>
            </a:extLst>
          </p:cNvPr>
          <p:cNvSpPr>
            <a:spLocks noGrp="1" noRot="1" noChangeAspect="1" noChangeArrowheads="1" noTextEdit="1"/>
          </p:cNvSpPr>
          <p:nvPr>
            <p:ph type="sldImg"/>
          </p:nvPr>
        </p:nvSpPr>
        <p:spPr>
          <a:ln/>
        </p:spPr>
      </p:sp>
      <p:sp>
        <p:nvSpPr>
          <p:cNvPr id="48132" name="Rectangle 3">
            <a:extLst>
              <a:ext uri="{FF2B5EF4-FFF2-40B4-BE49-F238E27FC236}">
                <a16:creationId xmlns:a16="http://schemas.microsoft.com/office/drawing/2014/main" id="{B8799FE4-CFCD-48B3-8E2F-FD0FA101869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Geneva" charset="0"/>
                <a:ea typeface="ＭＳ Ｐゴシック" panose="020B0600070205080204" pitchFamily="34" charset="-128"/>
              </a:rPr>
              <a:t>If you throw a die three times, what is the probability that one or more of your throws will come up with a 6? That is, what is the probability of getting a 6 on the first throw OR a 6 on the second throw OR a 6 on the third throw? The easiest way to approach this problem is to compute the probability of</a:t>
            </a:r>
          </a:p>
          <a:p>
            <a:pPr eaLnBrk="1" hangingPunct="1"/>
            <a:r>
              <a:rPr lang="en-US" altLang="en-US">
                <a:latin typeface="Courier New" panose="02070309020205020404" pitchFamily="49" charset="0"/>
                <a:ea typeface="ＭＳ Ｐゴシック" panose="020B0600070205080204" pitchFamily="34" charset="-128"/>
                <a:cs typeface="Courier New" panose="02070309020205020404" pitchFamily="49" charset="0"/>
              </a:rPr>
              <a:t>NOT getting a 6 on the first throw</a:t>
            </a:r>
            <a:br>
              <a:rPr lang="en-US" altLang="en-US">
                <a:latin typeface="Courier New" panose="02070309020205020404" pitchFamily="49" charset="0"/>
                <a:ea typeface="ＭＳ Ｐゴシック" panose="020B0600070205080204" pitchFamily="34" charset="-128"/>
                <a:cs typeface="Courier New" panose="02070309020205020404" pitchFamily="49" charset="0"/>
              </a:rPr>
            </a:br>
            <a:r>
              <a:rPr lang="en-US" altLang="en-US">
                <a:latin typeface="Courier New" panose="02070309020205020404" pitchFamily="49" charset="0"/>
                <a:ea typeface="ＭＳ Ｐゴシック" panose="020B0600070205080204" pitchFamily="34" charset="-128"/>
                <a:cs typeface="Courier New" panose="02070309020205020404" pitchFamily="49" charset="0"/>
              </a:rPr>
              <a:t>AND not getting a 6 on the second throw</a:t>
            </a:r>
            <a:br>
              <a:rPr lang="en-US" altLang="en-US">
                <a:latin typeface="Courier New" panose="02070309020205020404" pitchFamily="49" charset="0"/>
                <a:ea typeface="ＭＳ Ｐゴシック" panose="020B0600070205080204" pitchFamily="34" charset="-128"/>
                <a:cs typeface="Courier New" panose="02070309020205020404" pitchFamily="49" charset="0"/>
              </a:rPr>
            </a:br>
            <a:r>
              <a:rPr lang="en-US" altLang="en-US">
                <a:latin typeface="Courier New" panose="02070309020205020404" pitchFamily="49" charset="0"/>
                <a:ea typeface="ＭＳ Ｐゴシック" panose="020B0600070205080204" pitchFamily="34" charset="-128"/>
                <a:cs typeface="Courier New" panose="02070309020205020404" pitchFamily="49" charset="0"/>
              </a:rPr>
              <a:t>AND not getting a 6 on the third throw. </a:t>
            </a:r>
          </a:p>
          <a:p>
            <a:pPr eaLnBrk="1" hangingPunct="1"/>
            <a:r>
              <a:rPr lang="en-US" altLang="en-US">
                <a:latin typeface="Geneva" charset="0"/>
                <a:ea typeface="ＭＳ Ｐゴシック" panose="020B0600070205080204" pitchFamily="34" charset="-128"/>
              </a:rPr>
              <a:t>The answer will be 1 minus this probability. The probability of not getting a 6 on any of the three throws is 5/6 x 5/6 x 5/6 = 125/216. Therefore, the probability of getting a 6 on at least one of the throws is 1 - 125/216 = 91/216.</a:t>
            </a:r>
          </a:p>
          <a:p>
            <a:pPr eaLnBrk="1" hangingPunct="1"/>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a:extLst>
              <a:ext uri="{FF2B5EF4-FFF2-40B4-BE49-F238E27FC236}">
                <a16:creationId xmlns:a16="http://schemas.microsoft.com/office/drawing/2014/main" id="{61B5C890-F890-4E0F-A736-BCC46F134BB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6000">
                <a:solidFill>
                  <a:schemeClr val="tx1"/>
                </a:solidFill>
                <a:latin typeface="Times" panose="02020603050405020304" pitchFamily="18" charset="0"/>
                <a:ea typeface="ＭＳ Ｐゴシック" panose="020B0600070205080204" pitchFamily="34" charset="-128"/>
              </a:defRPr>
            </a:lvl1pPr>
            <a:lvl2pPr marL="37931725" indent="-37474525">
              <a:defRPr sz="6000">
                <a:solidFill>
                  <a:schemeClr val="tx1"/>
                </a:solidFill>
                <a:latin typeface="Times" panose="02020603050405020304" pitchFamily="18" charset="0"/>
                <a:ea typeface="ＭＳ Ｐゴシック" panose="020B0600070205080204" pitchFamily="34" charset="-128"/>
              </a:defRPr>
            </a:lvl2pPr>
            <a:lvl3pPr>
              <a:defRPr sz="6000">
                <a:solidFill>
                  <a:schemeClr val="tx1"/>
                </a:solidFill>
                <a:latin typeface="Times" panose="02020603050405020304" pitchFamily="18" charset="0"/>
                <a:ea typeface="ＭＳ Ｐゴシック" panose="020B0600070205080204" pitchFamily="34" charset="-128"/>
              </a:defRPr>
            </a:lvl3pPr>
            <a:lvl4pPr>
              <a:defRPr sz="6000">
                <a:solidFill>
                  <a:schemeClr val="tx1"/>
                </a:solidFill>
                <a:latin typeface="Times" panose="02020603050405020304" pitchFamily="18" charset="0"/>
                <a:ea typeface="ＭＳ Ｐゴシック" panose="020B0600070205080204" pitchFamily="34" charset="-128"/>
              </a:defRPr>
            </a:lvl4pPr>
            <a:lvl5pPr>
              <a:defRPr sz="60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9pPr>
          </a:lstStyle>
          <a:p>
            <a:fld id="{72F02ACB-46A0-4A12-AB17-637B330BBE5F}" type="slidenum">
              <a:rPr lang="en-US" altLang="en-US" sz="1200">
                <a:latin typeface="Times New Roman" panose="02020603050405020304" pitchFamily="18" charset="0"/>
              </a:rPr>
              <a:pPr/>
              <a:t>80</a:t>
            </a:fld>
            <a:endParaRPr lang="en-US" altLang="en-US" sz="1200">
              <a:latin typeface="Times New Roman" panose="02020603050405020304" pitchFamily="18" charset="0"/>
            </a:endParaRPr>
          </a:p>
        </p:txBody>
      </p:sp>
      <p:sp>
        <p:nvSpPr>
          <p:cNvPr id="50179" name="Rectangle 2">
            <a:extLst>
              <a:ext uri="{FF2B5EF4-FFF2-40B4-BE49-F238E27FC236}">
                <a16:creationId xmlns:a16="http://schemas.microsoft.com/office/drawing/2014/main" id="{57D01472-4801-40E3-BEEC-3B37F261B7F0}"/>
              </a:ext>
            </a:extLst>
          </p:cNvPr>
          <p:cNvSpPr>
            <a:spLocks noGrp="1" noRot="1" noChangeAspect="1" noChangeArrowheads="1" noTextEdit="1"/>
          </p:cNvSpPr>
          <p:nvPr>
            <p:ph type="sldImg"/>
          </p:nvPr>
        </p:nvSpPr>
        <p:spPr>
          <a:ln/>
        </p:spPr>
      </p:sp>
      <p:sp>
        <p:nvSpPr>
          <p:cNvPr id="50180" name="Rectangle 3">
            <a:extLst>
              <a:ext uri="{FF2B5EF4-FFF2-40B4-BE49-F238E27FC236}">
                <a16:creationId xmlns:a16="http://schemas.microsoft.com/office/drawing/2014/main" id="{62AE00C8-EF34-41DE-9B9B-C6076A75E5E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Geneva" charset="0"/>
                <a:ea typeface="ＭＳ Ｐゴシック" panose="020B0600070205080204" pitchFamily="34" charset="-128"/>
              </a:rPr>
              <a:t>Often it is required to compute the probability of an event given that another event has occurred. For example, what is the probability that two cards drawn at random from a deck of playing cards will both be aces? It might seem that you could use the formula for the probability of two independent events and simply multiply 4/52 x 4/52 = 1/169.</a:t>
            </a:r>
          </a:p>
          <a:p>
            <a:pPr eaLnBrk="1" hangingPunct="1"/>
            <a:endParaRPr lang="en-US" altLang="en-US" dirty="0">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a:extLst>
              <a:ext uri="{FF2B5EF4-FFF2-40B4-BE49-F238E27FC236}">
                <a16:creationId xmlns:a16="http://schemas.microsoft.com/office/drawing/2014/main" id="{83509E09-92B7-4ACC-8C98-2F9076E74E1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6000">
                <a:solidFill>
                  <a:schemeClr val="tx1"/>
                </a:solidFill>
                <a:latin typeface="Times" panose="02020603050405020304" pitchFamily="18" charset="0"/>
                <a:ea typeface="ＭＳ Ｐゴシック" panose="020B0600070205080204" pitchFamily="34" charset="-128"/>
              </a:defRPr>
            </a:lvl1pPr>
            <a:lvl2pPr marL="37931725" indent="-37474525">
              <a:defRPr sz="6000">
                <a:solidFill>
                  <a:schemeClr val="tx1"/>
                </a:solidFill>
                <a:latin typeface="Times" panose="02020603050405020304" pitchFamily="18" charset="0"/>
                <a:ea typeface="ＭＳ Ｐゴシック" panose="020B0600070205080204" pitchFamily="34" charset="-128"/>
              </a:defRPr>
            </a:lvl2pPr>
            <a:lvl3pPr>
              <a:defRPr sz="6000">
                <a:solidFill>
                  <a:schemeClr val="tx1"/>
                </a:solidFill>
                <a:latin typeface="Times" panose="02020603050405020304" pitchFamily="18" charset="0"/>
                <a:ea typeface="ＭＳ Ｐゴシック" panose="020B0600070205080204" pitchFamily="34" charset="-128"/>
              </a:defRPr>
            </a:lvl3pPr>
            <a:lvl4pPr>
              <a:defRPr sz="6000">
                <a:solidFill>
                  <a:schemeClr val="tx1"/>
                </a:solidFill>
                <a:latin typeface="Times" panose="02020603050405020304" pitchFamily="18" charset="0"/>
                <a:ea typeface="ＭＳ Ｐゴシック" panose="020B0600070205080204" pitchFamily="34" charset="-128"/>
              </a:defRPr>
            </a:lvl4pPr>
            <a:lvl5pPr>
              <a:defRPr sz="60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9pPr>
          </a:lstStyle>
          <a:p>
            <a:fld id="{80DC0791-C405-426A-AB9F-1A415DE6C578}" type="slidenum">
              <a:rPr lang="en-US" altLang="en-US" sz="1200">
                <a:latin typeface="Times New Roman" panose="02020603050405020304" pitchFamily="18" charset="0"/>
              </a:rPr>
              <a:pPr/>
              <a:t>81</a:t>
            </a:fld>
            <a:endParaRPr lang="en-US" altLang="en-US" sz="1200">
              <a:latin typeface="Times New Roman" panose="02020603050405020304" pitchFamily="18" charset="0"/>
            </a:endParaRPr>
          </a:p>
        </p:txBody>
      </p:sp>
      <p:sp>
        <p:nvSpPr>
          <p:cNvPr id="52227" name="Rectangle 2">
            <a:extLst>
              <a:ext uri="{FF2B5EF4-FFF2-40B4-BE49-F238E27FC236}">
                <a16:creationId xmlns:a16="http://schemas.microsoft.com/office/drawing/2014/main" id="{9F944A34-5D6E-4C70-A18F-A74FEEB40591}"/>
              </a:ext>
            </a:extLst>
          </p:cNvPr>
          <p:cNvSpPr>
            <a:spLocks noGrp="1" noRot="1" noChangeAspect="1" noChangeArrowheads="1" noTextEdit="1"/>
          </p:cNvSpPr>
          <p:nvPr>
            <p:ph type="sldImg"/>
          </p:nvPr>
        </p:nvSpPr>
        <p:spPr>
          <a:ln/>
        </p:spPr>
      </p:sp>
      <p:sp>
        <p:nvSpPr>
          <p:cNvPr id="52228" name="Rectangle 3">
            <a:extLst>
              <a:ext uri="{FF2B5EF4-FFF2-40B4-BE49-F238E27FC236}">
                <a16:creationId xmlns:a16="http://schemas.microsoft.com/office/drawing/2014/main" id="{85C47619-C350-4564-9937-CA3C13AA75D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Geneva" charset="0"/>
                <a:ea typeface="ＭＳ Ｐゴシック" panose="020B0600070205080204" pitchFamily="34" charset="-128"/>
              </a:rPr>
              <a:t>This would be </a:t>
            </a:r>
            <a:r>
              <a:rPr lang="en-US" altLang="en-US">
                <a:solidFill>
                  <a:srgbClr val="FF0000"/>
                </a:solidFill>
                <a:latin typeface="Geneva" charset="0"/>
                <a:ea typeface="ＭＳ Ｐゴシック" panose="020B0600070205080204" pitchFamily="34" charset="-128"/>
              </a:rPr>
              <a:t>incorrect</a:t>
            </a:r>
            <a:r>
              <a:rPr lang="en-US" altLang="en-US">
                <a:latin typeface="Geneva" charset="0"/>
                <a:ea typeface="ＭＳ Ｐゴシック" panose="020B0600070205080204" pitchFamily="34" charset="-128"/>
              </a:rPr>
              <a:t>, however, because the two events are not independent. If the first card drawn is an ace, then the probability that the second card is also an ace would be lower because there would only be three aces left in the deck.</a:t>
            </a:r>
          </a:p>
          <a:p>
            <a:pPr eaLnBrk="1" hangingPunct="1"/>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7">
            <a:extLst>
              <a:ext uri="{FF2B5EF4-FFF2-40B4-BE49-F238E27FC236}">
                <a16:creationId xmlns:a16="http://schemas.microsoft.com/office/drawing/2014/main" id="{559C5BD1-7175-487D-8878-D85D6D4DEA2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6000">
                <a:solidFill>
                  <a:schemeClr val="tx1"/>
                </a:solidFill>
                <a:latin typeface="Times" panose="02020603050405020304" pitchFamily="18" charset="0"/>
                <a:ea typeface="ＭＳ Ｐゴシック" panose="020B0600070205080204" pitchFamily="34" charset="-128"/>
              </a:defRPr>
            </a:lvl1pPr>
            <a:lvl2pPr marL="37931725" indent="-37474525">
              <a:defRPr sz="6000">
                <a:solidFill>
                  <a:schemeClr val="tx1"/>
                </a:solidFill>
                <a:latin typeface="Times" panose="02020603050405020304" pitchFamily="18" charset="0"/>
                <a:ea typeface="ＭＳ Ｐゴシック" panose="020B0600070205080204" pitchFamily="34" charset="-128"/>
              </a:defRPr>
            </a:lvl2pPr>
            <a:lvl3pPr>
              <a:defRPr sz="6000">
                <a:solidFill>
                  <a:schemeClr val="tx1"/>
                </a:solidFill>
                <a:latin typeface="Times" panose="02020603050405020304" pitchFamily="18" charset="0"/>
                <a:ea typeface="ＭＳ Ｐゴシック" panose="020B0600070205080204" pitchFamily="34" charset="-128"/>
              </a:defRPr>
            </a:lvl3pPr>
            <a:lvl4pPr>
              <a:defRPr sz="6000">
                <a:solidFill>
                  <a:schemeClr val="tx1"/>
                </a:solidFill>
                <a:latin typeface="Times" panose="02020603050405020304" pitchFamily="18" charset="0"/>
                <a:ea typeface="ＭＳ Ｐゴシック" panose="020B0600070205080204" pitchFamily="34" charset="-128"/>
              </a:defRPr>
            </a:lvl4pPr>
            <a:lvl5pPr>
              <a:defRPr sz="6000">
                <a:solidFill>
                  <a:schemeClr val="tx1"/>
                </a:solidFill>
                <a:latin typeface="Times" panose="02020603050405020304" pitchFamily="18" charset="0"/>
                <a:ea typeface="ＭＳ Ｐゴシック" panose="020B0600070205080204" pitchFamily="34" charset="-128"/>
              </a:defRPr>
            </a:lvl5pPr>
            <a:lvl6pPr marL="5029200" indent="-27432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6pPr>
            <a:lvl7pPr marL="5486400" indent="-27432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7pPr>
            <a:lvl8pPr marL="5943600" indent="-27432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8pPr>
            <a:lvl9pPr marL="6400800" indent="-27432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9pPr>
          </a:lstStyle>
          <a:p>
            <a:fld id="{F05B1EF2-4727-474F-8C33-B117AF8F41A3}" type="slidenum">
              <a:rPr lang="en-US" altLang="en-US" sz="1200" smtClean="0"/>
              <a:pPr/>
              <a:t>10</a:t>
            </a:fld>
            <a:endParaRPr lang="en-US" altLang="en-US" sz="1200" dirty="0"/>
          </a:p>
        </p:txBody>
      </p:sp>
      <p:sp>
        <p:nvSpPr>
          <p:cNvPr id="182275" name="Rectangle 2">
            <a:extLst>
              <a:ext uri="{FF2B5EF4-FFF2-40B4-BE49-F238E27FC236}">
                <a16:creationId xmlns:a16="http://schemas.microsoft.com/office/drawing/2014/main" id="{A410D39C-3290-4DC3-9E4E-64CF5E95BD91}"/>
              </a:ext>
            </a:extLst>
          </p:cNvPr>
          <p:cNvSpPr>
            <a:spLocks noGrp="1" noRot="1" noChangeAspect="1" noChangeArrowheads="1" noTextEdit="1"/>
          </p:cNvSpPr>
          <p:nvPr>
            <p:ph type="sldImg"/>
          </p:nvPr>
        </p:nvSpPr>
        <p:spPr>
          <a:ln/>
        </p:spPr>
      </p:sp>
      <p:sp>
        <p:nvSpPr>
          <p:cNvPr id="182276" name="Rectangle 3">
            <a:extLst>
              <a:ext uri="{FF2B5EF4-FFF2-40B4-BE49-F238E27FC236}">
                <a16:creationId xmlns:a16="http://schemas.microsoft.com/office/drawing/2014/main" id="{73BF57F7-5E95-4F04-982A-64C382C43B3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z="1600" dirty="0">
                <a:solidFill>
                  <a:srgbClr val="000000"/>
                </a:solidFill>
                <a:latin typeface="Geneva" charset="0"/>
                <a:ea typeface="ＭＳ Ｐゴシック" panose="020B0600070205080204" pitchFamily="34" charset="-128"/>
              </a:rPr>
              <a:t>This measure of kurtosis is the fourth moment about the mean. The value "3" is subtracted to define "no kurtosis" as the kurtosis of a normal distribution. Otherwise, a normal distribution would have a kurtosis of 3.</a:t>
            </a:r>
          </a:p>
          <a:p>
            <a:pPr eaLnBrk="1" hangingPunct="1"/>
            <a:endParaRPr lang="en-US" altLang="en-US" dirty="0">
              <a:latin typeface="Times" panose="02020603050405020304" pitchFamily="18" charset="0"/>
              <a:ea typeface="ＭＳ Ｐゴシック" panose="020B0600070205080204" pitchFamily="34" charset="-128"/>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a:extLst>
              <a:ext uri="{FF2B5EF4-FFF2-40B4-BE49-F238E27FC236}">
                <a16:creationId xmlns:a16="http://schemas.microsoft.com/office/drawing/2014/main" id="{3C6828F4-C423-49FD-A9C2-EFF60B0D237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6000">
                <a:solidFill>
                  <a:schemeClr val="tx1"/>
                </a:solidFill>
                <a:latin typeface="Times" panose="02020603050405020304" pitchFamily="18" charset="0"/>
                <a:ea typeface="ＭＳ Ｐゴシック" panose="020B0600070205080204" pitchFamily="34" charset="-128"/>
              </a:defRPr>
            </a:lvl1pPr>
            <a:lvl2pPr marL="37931725" indent="-37474525">
              <a:defRPr sz="6000">
                <a:solidFill>
                  <a:schemeClr val="tx1"/>
                </a:solidFill>
                <a:latin typeface="Times" panose="02020603050405020304" pitchFamily="18" charset="0"/>
                <a:ea typeface="ＭＳ Ｐゴシック" panose="020B0600070205080204" pitchFamily="34" charset="-128"/>
              </a:defRPr>
            </a:lvl2pPr>
            <a:lvl3pPr>
              <a:defRPr sz="6000">
                <a:solidFill>
                  <a:schemeClr val="tx1"/>
                </a:solidFill>
                <a:latin typeface="Times" panose="02020603050405020304" pitchFamily="18" charset="0"/>
                <a:ea typeface="ＭＳ Ｐゴシック" panose="020B0600070205080204" pitchFamily="34" charset="-128"/>
              </a:defRPr>
            </a:lvl3pPr>
            <a:lvl4pPr>
              <a:defRPr sz="6000">
                <a:solidFill>
                  <a:schemeClr val="tx1"/>
                </a:solidFill>
                <a:latin typeface="Times" panose="02020603050405020304" pitchFamily="18" charset="0"/>
                <a:ea typeface="ＭＳ Ｐゴシック" panose="020B0600070205080204" pitchFamily="34" charset="-128"/>
              </a:defRPr>
            </a:lvl4pPr>
            <a:lvl5pPr>
              <a:defRPr sz="60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9pPr>
          </a:lstStyle>
          <a:p>
            <a:fld id="{8E6A319B-FF18-4E6E-A006-370D885A0AC4}" type="slidenum">
              <a:rPr lang="en-US" altLang="en-US" sz="1200">
                <a:latin typeface="Times New Roman" panose="02020603050405020304" pitchFamily="18" charset="0"/>
              </a:rPr>
              <a:pPr/>
              <a:t>82</a:t>
            </a:fld>
            <a:endParaRPr lang="en-US" altLang="en-US" sz="1200">
              <a:latin typeface="Times New Roman" panose="02020603050405020304" pitchFamily="18" charset="0"/>
            </a:endParaRPr>
          </a:p>
        </p:txBody>
      </p:sp>
      <p:sp>
        <p:nvSpPr>
          <p:cNvPr id="54275" name="Rectangle 2">
            <a:extLst>
              <a:ext uri="{FF2B5EF4-FFF2-40B4-BE49-F238E27FC236}">
                <a16:creationId xmlns:a16="http://schemas.microsoft.com/office/drawing/2014/main" id="{E1EAEEA8-AB2C-4DA4-A5F7-26EB356B907B}"/>
              </a:ext>
            </a:extLst>
          </p:cNvPr>
          <p:cNvSpPr>
            <a:spLocks noGrp="1" noRot="1" noChangeAspect="1" noChangeArrowheads="1" noTextEdit="1"/>
          </p:cNvSpPr>
          <p:nvPr>
            <p:ph type="sldImg"/>
          </p:nvPr>
        </p:nvSpPr>
        <p:spPr>
          <a:ln/>
        </p:spPr>
      </p:sp>
      <p:sp>
        <p:nvSpPr>
          <p:cNvPr id="54276" name="Rectangle 3">
            <a:extLst>
              <a:ext uri="{FF2B5EF4-FFF2-40B4-BE49-F238E27FC236}">
                <a16:creationId xmlns:a16="http://schemas.microsoft.com/office/drawing/2014/main" id="{44D1B725-E393-472A-81BC-BEE2061905F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Geneva" charset="0"/>
                <a:ea typeface="ＭＳ Ｐゴシック" panose="020B0600070205080204" pitchFamily="34" charset="-128"/>
              </a:rPr>
              <a:t>Once the first card chosen is an ace, the probability that the second card chosen is also an ace is called the conditional probability of drawing an ace. In this case the "condition" is that the first card is an ace. Symbolically, we write this as shown.</a:t>
            </a:r>
          </a:p>
          <a:p>
            <a:pPr eaLnBrk="1" hangingPunct="1"/>
            <a:endParaRPr lang="en-US" altLang="en-US">
              <a:latin typeface="Geneva" charset="0"/>
              <a:ea typeface="ＭＳ Ｐゴシック" panose="020B0600070205080204" pitchFamily="34" charset="-128"/>
            </a:endParaRPr>
          </a:p>
          <a:p>
            <a:pPr eaLnBrk="1" hangingPunct="1"/>
            <a:r>
              <a:rPr lang="en-US" altLang="en-US">
                <a:latin typeface="Geneva" charset="0"/>
                <a:ea typeface="ＭＳ Ｐゴシック" panose="020B0600070205080204" pitchFamily="34" charset="-128"/>
              </a:rPr>
              <a:t>The vertical bar "|" is read as "given," so the above expression is short for "The probability that an ace is drawn on the second draw given that an ace was drawn on the first draw." What is this probability? Since after an ace is drawn on the first draw, there are 3 aces out of 51 total cards left. This means that the probability that one of these aces will be drawn is 3/51 = 1/17.</a:t>
            </a:r>
          </a:p>
          <a:p>
            <a:pPr eaLnBrk="1" hangingPunct="1"/>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a:extLst>
              <a:ext uri="{FF2B5EF4-FFF2-40B4-BE49-F238E27FC236}">
                <a16:creationId xmlns:a16="http://schemas.microsoft.com/office/drawing/2014/main" id="{023F0515-168E-4C5E-AA75-D694678E261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6000">
                <a:solidFill>
                  <a:schemeClr val="tx1"/>
                </a:solidFill>
                <a:latin typeface="Times" panose="02020603050405020304" pitchFamily="18" charset="0"/>
                <a:ea typeface="ＭＳ Ｐゴシック" panose="020B0600070205080204" pitchFamily="34" charset="-128"/>
              </a:defRPr>
            </a:lvl1pPr>
            <a:lvl2pPr marL="37931725" indent="-37474525">
              <a:defRPr sz="6000">
                <a:solidFill>
                  <a:schemeClr val="tx1"/>
                </a:solidFill>
                <a:latin typeface="Times" panose="02020603050405020304" pitchFamily="18" charset="0"/>
                <a:ea typeface="ＭＳ Ｐゴシック" panose="020B0600070205080204" pitchFamily="34" charset="-128"/>
              </a:defRPr>
            </a:lvl2pPr>
            <a:lvl3pPr>
              <a:defRPr sz="6000">
                <a:solidFill>
                  <a:schemeClr val="tx1"/>
                </a:solidFill>
                <a:latin typeface="Times" panose="02020603050405020304" pitchFamily="18" charset="0"/>
                <a:ea typeface="ＭＳ Ｐゴシック" panose="020B0600070205080204" pitchFamily="34" charset="-128"/>
              </a:defRPr>
            </a:lvl3pPr>
            <a:lvl4pPr>
              <a:defRPr sz="6000">
                <a:solidFill>
                  <a:schemeClr val="tx1"/>
                </a:solidFill>
                <a:latin typeface="Times" panose="02020603050405020304" pitchFamily="18" charset="0"/>
                <a:ea typeface="ＭＳ Ｐゴシック" panose="020B0600070205080204" pitchFamily="34" charset="-128"/>
              </a:defRPr>
            </a:lvl4pPr>
            <a:lvl5pPr>
              <a:defRPr sz="60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9pPr>
          </a:lstStyle>
          <a:p>
            <a:fld id="{91B42894-2165-4268-9EC1-EF292E7AD65D}" type="slidenum">
              <a:rPr lang="en-US" altLang="en-US" sz="1200">
                <a:latin typeface="Times New Roman" panose="02020603050405020304" pitchFamily="18" charset="0"/>
              </a:rPr>
              <a:pPr/>
              <a:t>83</a:t>
            </a:fld>
            <a:endParaRPr lang="en-US" altLang="en-US" sz="1200">
              <a:latin typeface="Times New Roman" panose="02020603050405020304" pitchFamily="18" charset="0"/>
            </a:endParaRPr>
          </a:p>
        </p:txBody>
      </p:sp>
      <p:sp>
        <p:nvSpPr>
          <p:cNvPr id="56323" name="Rectangle 2">
            <a:extLst>
              <a:ext uri="{FF2B5EF4-FFF2-40B4-BE49-F238E27FC236}">
                <a16:creationId xmlns:a16="http://schemas.microsoft.com/office/drawing/2014/main" id="{9804463F-6D51-4B65-831F-482707928208}"/>
              </a:ext>
            </a:extLst>
          </p:cNvPr>
          <p:cNvSpPr>
            <a:spLocks noGrp="1" noRot="1" noChangeAspect="1" noChangeArrowheads="1" noTextEdit="1"/>
          </p:cNvSpPr>
          <p:nvPr>
            <p:ph type="sldImg"/>
          </p:nvPr>
        </p:nvSpPr>
        <p:spPr>
          <a:ln/>
        </p:spPr>
      </p:sp>
      <p:sp>
        <p:nvSpPr>
          <p:cNvPr id="56324" name="Rectangle 3">
            <a:extLst>
              <a:ext uri="{FF2B5EF4-FFF2-40B4-BE49-F238E27FC236}">
                <a16:creationId xmlns:a16="http://schemas.microsoft.com/office/drawing/2014/main" id="{7336D0AF-1F97-4E5F-973F-D22FE4B91DE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Courier New" panose="02070309020205020404" pitchFamily="49" charset="0"/>
                <a:ea typeface="ＭＳ Ｐゴシック" panose="020B0600070205080204" pitchFamily="34" charset="-128"/>
                <a:cs typeface="Courier New" panose="02070309020205020404" pitchFamily="49" charset="0"/>
              </a:rPr>
              <a:t>If Events A and B are not independent, then the probability of A and B is the probability of A times the conditional probability of B given A.</a:t>
            </a:r>
          </a:p>
          <a:p>
            <a:pPr eaLnBrk="1" hangingPunct="1"/>
            <a:r>
              <a:rPr lang="en-US" altLang="en-US">
                <a:latin typeface="Geneva" charset="0"/>
                <a:ea typeface="ＭＳ Ｐゴシック" panose="020B0600070205080204" pitchFamily="34" charset="-128"/>
              </a:rPr>
              <a:t>Applying this to the problem of two aces, the probability of drawing two aces from a deck is 4/52 x 3/51 = 1/221. </a:t>
            </a:r>
          </a:p>
          <a:p>
            <a:pPr eaLnBrk="1" hangingPunct="1"/>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a:extLst>
              <a:ext uri="{FF2B5EF4-FFF2-40B4-BE49-F238E27FC236}">
                <a16:creationId xmlns:a16="http://schemas.microsoft.com/office/drawing/2014/main" id="{13F4D7D0-140A-4A48-9BCE-EBA0792972F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6000">
                <a:solidFill>
                  <a:schemeClr val="tx1"/>
                </a:solidFill>
                <a:latin typeface="Times" panose="02020603050405020304" pitchFamily="18" charset="0"/>
                <a:ea typeface="ＭＳ Ｐゴシック" panose="020B0600070205080204" pitchFamily="34" charset="-128"/>
              </a:defRPr>
            </a:lvl1pPr>
            <a:lvl2pPr marL="37931725" indent="-37474525">
              <a:defRPr sz="6000">
                <a:solidFill>
                  <a:schemeClr val="tx1"/>
                </a:solidFill>
                <a:latin typeface="Times" panose="02020603050405020304" pitchFamily="18" charset="0"/>
                <a:ea typeface="ＭＳ Ｐゴシック" panose="020B0600070205080204" pitchFamily="34" charset="-128"/>
              </a:defRPr>
            </a:lvl2pPr>
            <a:lvl3pPr>
              <a:defRPr sz="6000">
                <a:solidFill>
                  <a:schemeClr val="tx1"/>
                </a:solidFill>
                <a:latin typeface="Times" panose="02020603050405020304" pitchFamily="18" charset="0"/>
                <a:ea typeface="ＭＳ Ｐゴシック" panose="020B0600070205080204" pitchFamily="34" charset="-128"/>
              </a:defRPr>
            </a:lvl3pPr>
            <a:lvl4pPr>
              <a:defRPr sz="6000">
                <a:solidFill>
                  <a:schemeClr val="tx1"/>
                </a:solidFill>
                <a:latin typeface="Times" panose="02020603050405020304" pitchFamily="18" charset="0"/>
                <a:ea typeface="ＭＳ Ｐゴシック" panose="020B0600070205080204" pitchFamily="34" charset="-128"/>
              </a:defRPr>
            </a:lvl4pPr>
            <a:lvl5pPr>
              <a:defRPr sz="60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9pPr>
          </a:lstStyle>
          <a:p>
            <a:fld id="{9F0D1E45-5DB1-413C-8D82-79F6FA771C7A}" type="slidenum">
              <a:rPr lang="en-US" altLang="en-US" sz="1200">
                <a:latin typeface="Times New Roman" panose="02020603050405020304" pitchFamily="18" charset="0"/>
              </a:rPr>
              <a:pPr/>
              <a:t>84</a:t>
            </a:fld>
            <a:endParaRPr lang="en-US" altLang="en-US" sz="1200">
              <a:latin typeface="Times New Roman" panose="02020603050405020304" pitchFamily="18" charset="0"/>
            </a:endParaRPr>
          </a:p>
        </p:txBody>
      </p:sp>
      <p:sp>
        <p:nvSpPr>
          <p:cNvPr id="58371" name="Rectangle 2">
            <a:extLst>
              <a:ext uri="{FF2B5EF4-FFF2-40B4-BE49-F238E27FC236}">
                <a16:creationId xmlns:a16="http://schemas.microsoft.com/office/drawing/2014/main" id="{A9361348-0D7F-485A-9CA7-07B61639226F}"/>
              </a:ext>
            </a:extLst>
          </p:cNvPr>
          <p:cNvSpPr>
            <a:spLocks noGrp="1" noRot="1" noChangeAspect="1" noChangeArrowheads="1" noTextEdit="1"/>
          </p:cNvSpPr>
          <p:nvPr>
            <p:ph type="sldImg"/>
          </p:nvPr>
        </p:nvSpPr>
        <p:spPr>
          <a:ln/>
        </p:spPr>
      </p:sp>
      <p:sp>
        <p:nvSpPr>
          <p:cNvPr id="58372" name="Rectangle 3">
            <a:extLst>
              <a:ext uri="{FF2B5EF4-FFF2-40B4-BE49-F238E27FC236}">
                <a16:creationId xmlns:a16="http://schemas.microsoft.com/office/drawing/2014/main" id="{2138581C-FE4E-4F4F-A9AE-8568F0AE058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Geneva" charset="0"/>
                <a:ea typeface="ＭＳ Ｐゴシック" panose="020B0600070205080204" pitchFamily="34" charset="-128"/>
              </a:rPr>
              <a:t>One more example: If you draw two cards from a deck, what is the probability that you will get the Ace of Diamonds and a black card? There are two ways you can satisfy this condition: (a) You can get the Ace of Diamonds first and then a black card or (b) you can get a black card first and then the ace of diamonds. </a:t>
            </a:r>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a:extLst>
              <a:ext uri="{FF2B5EF4-FFF2-40B4-BE49-F238E27FC236}">
                <a16:creationId xmlns:a16="http://schemas.microsoft.com/office/drawing/2014/main" id="{B4622C5E-88C5-445C-89F4-63B78236FF4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6000">
                <a:solidFill>
                  <a:schemeClr val="tx1"/>
                </a:solidFill>
                <a:latin typeface="Times" panose="02020603050405020304" pitchFamily="18" charset="0"/>
                <a:ea typeface="ＭＳ Ｐゴシック" panose="020B0600070205080204" pitchFamily="34" charset="-128"/>
              </a:defRPr>
            </a:lvl1pPr>
            <a:lvl2pPr marL="37931725" indent="-37474525">
              <a:defRPr sz="6000">
                <a:solidFill>
                  <a:schemeClr val="tx1"/>
                </a:solidFill>
                <a:latin typeface="Times" panose="02020603050405020304" pitchFamily="18" charset="0"/>
                <a:ea typeface="ＭＳ Ｐゴシック" panose="020B0600070205080204" pitchFamily="34" charset="-128"/>
              </a:defRPr>
            </a:lvl2pPr>
            <a:lvl3pPr>
              <a:defRPr sz="6000">
                <a:solidFill>
                  <a:schemeClr val="tx1"/>
                </a:solidFill>
                <a:latin typeface="Times" panose="02020603050405020304" pitchFamily="18" charset="0"/>
                <a:ea typeface="ＭＳ Ｐゴシック" panose="020B0600070205080204" pitchFamily="34" charset="-128"/>
              </a:defRPr>
            </a:lvl3pPr>
            <a:lvl4pPr>
              <a:defRPr sz="6000">
                <a:solidFill>
                  <a:schemeClr val="tx1"/>
                </a:solidFill>
                <a:latin typeface="Times" panose="02020603050405020304" pitchFamily="18" charset="0"/>
                <a:ea typeface="ＭＳ Ｐゴシック" panose="020B0600070205080204" pitchFamily="34" charset="-128"/>
              </a:defRPr>
            </a:lvl4pPr>
            <a:lvl5pPr>
              <a:defRPr sz="60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9pPr>
          </a:lstStyle>
          <a:p>
            <a:fld id="{A6587C21-2EF2-4158-8E31-7E953FA77F1D}" type="slidenum">
              <a:rPr lang="en-US" altLang="en-US" sz="1200">
                <a:latin typeface="Times New Roman" panose="02020603050405020304" pitchFamily="18" charset="0"/>
              </a:rPr>
              <a:pPr/>
              <a:t>85</a:t>
            </a:fld>
            <a:endParaRPr lang="en-US" altLang="en-US" sz="1200">
              <a:latin typeface="Times New Roman" panose="02020603050405020304" pitchFamily="18" charset="0"/>
            </a:endParaRPr>
          </a:p>
        </p:txBody>
      </p:sp>
      <p:sp>
        <p:nvSpPr>
          <p:cNvPr id="60419" name="Rectangle 2">
            <a:extLst>
              <a:ext uri="{FF2B5EF4-FFF2-40B4-BE49-F238E27FC236}">
                <a16:creationId xmlns:a16="http://schemas.microsoft.com/office/drawing/2014/main" id="{137C767E-3F07-46EB-ACBB-4355DC83CD55}"/>
              </a:ext>
            </a:extLst>
          </p:cNvPr>
          <p:cNvSpPr>
            <a:spLocks noGrp="1" noRot="1" noChangeAspect="1" noChangeArrowheads="1" noTextEdit="1"/>
          </p:cNvSpPr>
          <p:nvPr>
            <p:ph type="sldImg"/>
          </p:nvPr>
        </p:nvSpPr>
        <p:spPr>
          <a:ln/>
        </p:spPr>
      </p:sp>
      <p:sp>
        <p:nvSpPr>
          <p:cNvPr id="60420" name="Rectangle 3">
            <a:extLst>
              <a:ext uri="{FF2B5EF4-FFF2-40B4-BE49-F238E27FC236}">
                <a16:creationId xmlns:a16="http://schemas.microsoft.com/office/drawing/2014/main" id="{E6FE694D-9EE5-453E-AB93-3C1810C8B80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Geneva" charset="0"/>
                <a:ea typeface="ＭＳ Ｐゴシック" panose="020B0600070205080204" pitchFamily="34" charset="-128"/>
              </a:rPr>
              <a:t>Let's calculate Case A. The probability that the first card is the Ace of Diamonds is 1/52. The probability that the second card is black given that the first card is the Ace of Diamonds is 26/51 because 26 of the remaining 51 cards are black. The probability is therefore 1/52 x 26/51 = 1/102. Now for Case B: the probability that the first card is black is 26/52 = 1/2. The probability that the second card is the Ace of Diamonds given that the first card is black is 1/51. The probability of Case 2 is therefore 1/2 x 1/51 = 1/102, the same as the probability of Case 1. </a:t>
            </a:r>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a:extLst>
              <a:ext uri="{FF2B5EF4-FFF2-40B4-BE49-F238E27FC236}">
                <a16:creationId xmlns:a16="http://schemas.microsoft.com/office/drawing/2014/main" id="{B69B5C33-C8F4-4D00-BEE5-4EAE158E0CB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6000">
                <a:solidFill>
                  <a:schemeClr val="tx1"/>
                </a:solidFill>
                <a:latin typeface="Times" panose="02020603050405020304" pitchFamily="18" charset="0"/>
                <a:ea typeface="ＭＳ Ｐゴシック" panose="020B0600070205080204" pitchFamily="34" charset="-128"/>
              </a:defRPr>
            </a:lvl1pPr>
            <a:lvl2pPr marL="37931725" indent="-37474525">
              <a:defRPr sz="6000">
                <a:solidFill>
                  <a:schemeClr val="tx1"/>
                </a:solidFill>
                <a:latin typeface="Times" panose="02020603050405020304" pitchFamily="18" charset="0"/>
                <a:ea typeface="ＭＳ Ｐゴシック" panose="020B0600070205080204" pitchFamily="34" charset="-128"/>
              </a:defRPr>
            </a:lvl2pPr>
            <a:lvl3pPr>
              <a:defRPr sz="6000">
                <a:solidFill>
                  <a:schemeClr val="tx1"/>
                </a:solidFill>
                <a:latin typeface="Times" panose="02020603050405020304" pitchFamily="18" charset="0"/>
                <a:ea typeface="ＭＳ Ｐゴシック" panose="020B0600070205080204" pitchFamily="34" charset="-128"/>
              </a:defRPr>
            </a:lvl3pPr>
            <a:lvl4pPr>
              <a:defRPr sz="6000">
                <a:solidFill>
                  <a:schemeClr val="tx1"/>
                </a:solidFill>
                <a:latin typeface="Times" panose="02020603050405020304" pitchFamily="18" charset="0"/>
                <a:ea typeface="ＭＳ Ｐゴシック" panose="020B0600070205080204" pitchFamily="34" charset="-128"/>
              </a:defRPr>
            </a:lvl4pPr>
            <a:lvl5pPr>
              <a:defRPr sz="60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9pPr>
          </a:lstStyle>
          <a:p>
            <a:fld id="{763A13CB-4104-4784-8C00-403AA76189FA}" type="slidenum">
              <a:rPr lang="en-US" altLang="en-US" sz="1200">
                <a:latin typeface="Times New Roman" panose="02020603050405020304" pitchFamily="18" charset="0"/>
              </a:rPr>
              <a:pPr/>
              <a:t>86</a:t>
            </a:fld>
            <a:endParaRPr lang="en-US" altLang="en-US" sz="1200">
              <a:latin typeface="Times New Roman" panose="02020603050405020304" pitchFamily="18" charset="0"/>
            </a:endParaRPr>
          </a:p>
        </p:txBody>
      </p:sp>
      <p:sp>
        <p:nvSpPr>
          <p:cNvPr id="62467" name="Rectangle 2">
            <a:extLst>
              <a:ext uri="{FF2B5EF4-FFF2-40B4-BE49-F238E27FC236}">
                <a16:creationId xmlns:a16="http://schemas.microsoft.com/office/drawing/2014/main" id="{FE043333-E96D-4966-B250-5D785172A7E5}"/>
              </a:ext>
            </a:extLst>
          </p:cNvPr>
          <p:cNvSpPr>
            <a:spLocks noGrp="1" noRot="1" noChangeAspect="1" noChangeArrowheads="1" noTextEdit="1"/>
          </p:cNvSpPr>
          <p:nvPr>
            <p:ph type="sldImg"/>
          </p:nvPr>
        </p:nvSpPr>
        <p:spPr>
          <a:ln/>
        </p:spPr>
      </p:sp>
      <p:sp>
        <p:nvSpPr>
          <p:cNvPr id="62468" name="Rectangle 3">
            <a:extLst>
              <a:ext uri="{FF2B5EF4-FFF2-40B4-BE49-F238E27FC236}">
                <a16:creationId xmlns:a16="http://schemas.microsoft.com/office/drawing/2014/main" id="{680626B1-4834-44FC-80F8-7ABDF48DE14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Geneva" charset="0"/>
                <a:ea typeface="ＭＳ Ｐゴシック" panose="020B0600070205080204" pitchFamily="34" charset="-128"/>
              </a:rPr>
              <a:t>Recall that the probability of A or B is the probability of A plus the probability of B minus the probability of A and B. In this problem, the probability of A and B equals 0 since a card cannot be the Ace of Diamonds and be a black card. Therefore, the probability of Case A or Case B is 1/102 + 1/102 = 2/102. So, 2/102 = 1/51 is the probability that you will get the Ace of Diamonds and a black card when drawing two cards from a deck.</a:t>
            </a:r>
          </a:p>
          <a:p>
            <a:pPr eaLnBrk="1" hangingPunct="1"/>
            <a:endParaRPr lang="en-US" altLang="en-US" dirty="0">
              <a:latin typeface="Times New Roman" panose="02020603050405020304" pitchFamily="18" charset="0"/>
              <a:ea typeface="ＭＳ Ｐゴシック" panose="020B0600070205080204" pitchFamily="34" charset="-128"/>
            </a:endParaRPr>
          </a:p>
          <a:p>
            <a:pPr eaLnBrk="1" hangingPunct="1"/>
            <a:endParaRPr lang="en-US" altLang="en-US" dirty="0">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a:extLst>
              <a:ext uri="{FF2B5EF4-FFF2-40B4-BE49-F238E27FC236}">
                <a16:creationId xmlns:a16="http://schemas.microsoft.com/office/drawing/2014/main" id="{508D4DD2-4123-422A-B3D9-81678F246CD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6000">
                <a:solidFill>
                  <a:schemeClr val="tx1"/>
                </a:solidFill>
                <a:latin typeface="Times" panose="02020603050405020304" pitchFamily="18" charset="0"/>
                <a:ea typeface="ＭＳ Ｐゴシック" panose="020B0600070205080204" pitchFamily="34" charset="-128"/>
              </a:defRPr>
            </a:lvl1pPr>
            <a:lvl2pPr marL="37931725" indent="-37474525">
              <a:defRPr sz="6000">
                <a:solidFill>
                  <a:schemeClr val="tx1"/>
                </a:solidFill>
                <a:latin typeface="Times" panose="02020603050405020304" pitchFamily="18" charset="0"/>
                <a:ea typeface="ＭＳ Ｐゴシック" panose="020B0600070205080204" pitchFamily="34" charset="-128"/>
              </a:defRPr>
            </a:lvl2pPr>
            <a:lvl3pPr>
              <a:defRPr sz="6000">
                <a:solidFill>
                  <a:schemeClr val="tx1"/>
                </a:solidFill>
                <a:latin typeface="Times" panose="02020603050405020304" pitchFamily="18" charset="0"/>
                <a:ea typeface="ＭＳ Ｐゴシック" panose="020B0600070205080204" pitchFamily="34" charset="-128"/>
              </a:defRPr>
            </a:lvl3pPr>
            <a:lvl4pPr>
              <a:defRPr sz="6000">
                <a:solidFill>
                  <a:schemeClr val="tx1"/>
                </a:solidFill>
                <a:latin typeface="Times" panose="02020603050405020304" pitchFamily="18" charset="0"/>
                <a:ea typeface="ＭＳ Ｐゴシック" panose="020B0600070205080204" pitchFamily="34" charset="-128"/>
              </a:defRPr>
            </a:lvl4pPr>
            <a:lvl5pPr>
              <a:defRPr sz="60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9pPr>
          </a:lstStyle>
          <a:p>
            <a:fld id="{DFD65C4B-A8B3-45B6-9576-88C9D94F4780}" type="slidenum">
              <a:rPr lang="en-US" altLang="en-US" sz="1200">
                <a:latin typeface="Times New Roman" panose="02020603050405020304" pitchFamily="18" charset="0"/>
              </a:rPr>
              <a:pPr/>
              <a:t>87</a:t>
            </a:fld>
            <a:endParaRPr lang="en-US" altLang="en-US" sz="1200">
              <a:latin typeface="Times New Roman" panose="02020603050405020304" pitchFamily="18" charset="0"/>
            </a:endParaRPr>
          </a:p>
        </p:txBody>
      </p:sp>
      <p:sp>
        <p:nvSpPr>
          <p:cNvPr id="64515" name="Rectangle 2">
            <a:extLst>
              <a:ext uri="{FF2B5EF4-FFF2-40B4-BE49-F238E27FC236}">
                <a16:creationId xmlns:a16="http://schemas.microsoft.com/office/drawing/2014/main" id="{0E8C04D2-D4B2-4B0D-B6CA-29314290FAD2}"/>
              </a:ext>
            </a:extLst>
          </p:cNvPr>
          <p:cNvSpPr>
            <a:spLocks noGrp="1" noRot="1" noChangeAspect="1" noChangeArrowheads="1" noTextEdit="1"/>
          </p:cNvSpPr>
          <p:nvPr>
            <p:ph type="sldImg"/>
          </p:nvPr>
        </p:nvSpPr>
        <p:spPr>
          <a:ln/>
        </p:spPr>
      </p:sp>
      <p:sp>
        <p:nvSpPr>
          <p:cNvPr id="64516" name="Rectangle 3">
            <a:extLst>
              <a:ext uri="{FF2B5EF4-FFF2-40B4-BE49-F238E27FC236}">
                <a16:creationId xmlns:a16="http://schemas.microsoft.com/office/drawing/2014/main" id="{4FE6C040-FA36-477B-B452-E1B1C8BB297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Geneva" charset="0"/>
                <a:ea typeface="ＭＳ Ｐゴシック" panose="020B0600070205080204" pitchFamily="34" charset="-128"/>
              </a:rPr>
              <a:t>If there are 25 people in a room, what is the probability that at least two of them share the same birthday. If your first thought is that it is 25/365 = 0.068, you will be surprised to learn it is much higher than that. This problem requires the application of the sections on P(A and B) and conditional probability.</a:t>
            </a:r>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a:extLst>
              <a:ext uri="{FF2B5EF4-FFF2-40B4-BE49-F238E27FC236}">
                <a16:creationId xmlns:a16="http://schemas.microsoft.com/office/drawing/2014/main" id="{46EBFF11-2849-42EE-9631-65D3068DE34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6000">
                <a:solidFill>
                  <a:schemeClr val="tx1"/>
                </a:solidFill>
                <a:latin typeface="Times" panose="02020603050405020304" pitchFamily="18" charset="0"/>
                <a:ea typeface="ＭＳ Ｐゴシック" panose="020B0600070205080204" pitchFamily="34" charset="-128"/>
              </a:defRPr>
            </a:lvl1pPr>
            <a:lvl2pPr marL="37931725" indent="-37474525">
              <a:defRPr sz="6000">
                <a:solidFill>
                  <a:schemeClr val="tx1"/>
                </a:solidFill>
                <a:latin typeface="Times" panose="02020603050405020304" pitchFamily="18" charset="0"/>
                <a:ea typeface="ＭＳ Ｐゴシック" panose="020B0600070205080204" pitchFamily="34" charset="-128"/>
              </a:defRPr>
            </a:lvl2pPr>
            <a:lvl3pPr>
              <a:defRPr sz="6000">
                <a:solidFill>
                  <a:schemeClr val="tx1"/>
                </a:solidFill>
                <a:latin typeface="Times" panose="02020603050405020304" pitchFamily="18" charset="0"/>
                <a:ea typeface="ＭＳ Ｐゴシック" panose="020B0600070205080204" pitchFamily="34" charset="-128"/>
              </a:defRPr>
            </a:lvl3pPr>
            <a:lvl4pPr>
              <a:defRPr sz="6000">
                <a:solidFill>
                  <a:schemeClr val="tx1"/>
                </a:solidFill>
                <a:latin typeface="Times" panose="02020603050405020304" pitchFamily="18" charset="0"/>
                <a:ea typeface="ＭＳ Ｐゴシック" panose="020B0600070205080204" pitchFamily="34" charset="-128"/>
              </a:defRPr>
            </a:lvl4pPr>
            <a:lvl5pPr>
              <a:defRPr sz="60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9pPr>
          </a:lstStyle>
          <a:p>
            <a:fld id="{EE3189AE-C1D6-4D3C-89C2-CF59EAB5433E}" type="slidenum">
              <a:rPr lang="en-US" altLang="en-US" sz="1200">
                <a:latin typeface="Times New Roman" panose="02020603050405020304" pitchFamily="18" charset="0"/>
              </a:rPr>
              <a:pPr/>
              <a:t>88</a:t>
            </a:fld>
            <a:endParaRPr lang="en-US" altLang="en-US" sz="1200">
              <a:latin typeface="Times New Roman" panose="02020603050405020304" pitchFamily="18" charset="0"/>
            </a:endParaRPr>
          </a:p>
        </p:txBody>
      </p:sp>
      <p:sp>
        <p:nvSpPr>
          <p:cNvPr id="66563" name="Rectangle 2">
            <a:extLst>
              <a:ext uri="{FF2B5EF4-FFF2-40B4-BE49-F238E27FC236}">
                <a16:creationId xmlns:a16="http://schemas.microsoft.com/office/drawing/2014/main" id="{A90C2CCB-3DDF-4BA5-943C-EA0BD60F00DF}"/>
              </a:ext>
            </a:extLst>
          </p:cNvPr>
          <p:cNvSpPr>
            <a:spLocks noGrp="1" noRot="1" noChangeAspect="1" noChangeArrowheads="1" noTextEdit="1"/>
          </p:cNvSpPr>
          <p:nvPr>
            <p:ph type="sldImg"/>
          </p:nvPr>
        </p:nvSpPr>
        <p:spPr>
          <a:ln/>
        </p:spPr>
      </p:sp>
      <p:sp>
        <p:nvSpPr>
          <p:cNvPr id="66564" name="Rectangle 3">
            <a:extLst>
              <a:ext uri="{FF2B5EF4-FFF2-40B4-BE49-F238E27FC236}">
                <a16:creationId xmlns:a16="http://schemas.microsoft.com/office/drawing/2014/main" id="{43A358AC-F89E-446B-8F8D-07A941C7705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Geneva" charset="0"/>
                <a:ea typeface="ＭＳ Ｐゴシック" panose="020B0600070205080204" pitchFamily="34" charset="-128"/>
              </a:rPr>
              <a:t>This problem is best approached by asking what is the probability that no two people have the same birthday. Once we know this probability, we can simply subtract it from 1 to find the probability that two people share a birthday.</a:t>
            </a:r>
          </a:p>
          <a:p>
            <a:pPr eaLnBrk="1" hangingPunct="1"/>
            <a:r>
              <a:rPr lang="en-US" altLang="en-US">
                <a:latin typeface="Geneva" charset="0"/>
                <a:ea typeface="ＭＳ Ｐゴシック" panose="020B0600070205080204" pitchFamily="34" charset="-128"/>
              </a:rPr>
              <a:t>If we choose two people at random, what is the probability that they do not share a birthday? Of the 365 days on which the second person could have a birthday, 364 of them are different from the first person's birthday. Therefore the probability is 364/365. Let's define P2 as the probability that the second person drawn does not share a birthday with the person drawn previously. P2 is therfore 364/365. Now define P3 as the probability that the third person drawn does not share a birthday with anyone drawn previously </a:t>
            </a:r>
            <a:r>
              <a:rPr lang="en-US" altLang="en-US" b="1">
                <a:latin typeface="Geneva" charset="0"/>
                <a:ea typeface="ＭＳ Ｐゴシック" panose="020B0600070205080204" pitchFamily="34" charset="-128"/>
              </a:rPr>
              <a:t>given</a:t>
            </a:r>
            <a:r>
              <a:rPr lang="en-US" altLang="en-US">
                <a:latin typeface="Geneva" charset="0"/>
                <a:ea typeface="ＭＳ Ｐゴシック" panose="020B0600070205080204" pitchFamily="34" charset="-128"/>
              </a:rPr>
              <a:t> that there are no previous birthday matches. P3 is therefore a conditional probability. If there are no previous birthday matches, then two of the 365 days have been "used up," leaving 363 non-matching days. Therefore P3 = 363/365. In like manner, P4 = 362/365, P5 = 361/365, and so on up to P25 = 341/365.</a:t>
            </a:r>
          </a:p>
          <a:p>
            <a:pPr eaLnBrk="1" hangingPunct="1"/>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a:extLst>
              <a:ext uri="{FF2B5EF4-FFF2-40B4-BE49-F238E27FC236}">
                <a16:creationId xmlns:a16="http://schemas.microsoft.com/office/drawing/2014/main" id="{7409070F-1666-462B-9FA2-DA41E7B4A90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6000">
                <a:solidFill>
                  <a:schemeClr val="tx1"/>
                </a:solidFill>
                <a:latin typeface="Times" panose="02020603050405020304" pitchFamily="18" charset="0"/>
                <a:ea typeface="ＭＳ Ｐゴシック" panose="020B0600070205080204" pitchFamily="34" charset="-128"/>
              </a:defRPr>
            </a:lvl1pPr>
            <a:lvl2pPr marL="37931725" indent="-37474525">
              <a:defRPr sz="6000">
                <a:solidFill>
                  <a:schemeClr val="tx1"/>
                </a:solidFill>
                <a:latin typeface="Times" panose="02020603050405020304" pitchFamily="18" charset="0"/>
                <a:ea typeface="ＭＳ Ｐゴシック" panose="020B0600070205080204" pitchFamily="34" charset="-128"/>
              </a:defRPr>
            </a:lvl2pPr>
            <a:lvl3pPr>
              <a:defRPr sz="6000">
                <a:solidFill>
                  <a:schemeClr val="tx1"/>
                </a:solidFill>
                <a:latin typeface="Times" panose="02020603050405020304" pitchFamily="18" charset="0"/>
                <a:ea typeface="ＭＳ Ｐゴシック" panose="020B0600070205080204" pitchFamily="34" charset="-128"/>
              </a:defRPr>
            </a:lvl3pPr>
            <a:lvl4pPr>
              <a:defRPr sz="6000">
                <a:solidFill>
                  <a:schemeClr val="tx1"/>
                </a:solidFill>
                <a:latin typeface="Times" panose="02020603050405020304" pitchFamily="18" charset="0"/>
                <a:ea typeface="ＭＳ Ｐゴシック" panose="020B0600070205080204" pitchFamily="34" charset="-128"/>
              </a:defRPr>
            </a:lvl4pPr>
            <a:lvl5pPr>
              <a:defRPr sz="60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9pPr>
          </a:lstStyle>
          <a:p>
            <a:fld id="{63B81DB0-7051-4167-9325-A9B0785C44A8}" type="slidenum">
              <a:rPr lang="en-US" altLang="en-US" sz="1200">
                <a:latin typeface="Times New Roman" panose="02020603050405020304" pitchFamily="18" charset="0"/>
              </a:rPr>
              <a:pPr/>
              <a:t>89</a:t>
            </a:fld>
            <a:endParaRPr lang="en-US" altLang="en-US" sz="1200">
              <a:latin typeface="Times New Roman" panose="02020603050405020304" pitchFamily="18" charset="0"/>
            </a:endParaRPr>
          </a:p>
        </p:txBody>
      </p:sp>
      <p:sp>
        <p:nvSpPr>
          <p:cNvPr id="68611" name="Rectangle 2">
            <a:extLst>
              <a:ext uri="{FF2B5EF4-FFF2-40B4-BE49-F238E27FC236}">
                <a16:creationId xmlns:a16="http://schemas.microsoft.com/office/drawing/2014/main" id="{2F7588EA-5E88-49EA-9681-46A1EDDF09F4}"/>
              </a:ext>
            </a:extLst>
          </p:cNvPr>
          <p:cNvSpPr>
            <a:spLocks noGrp="1" noRot="1" noChangeAspect="1" noChangeArrowheads="1" noTextEdit="1"/>
          </p:cNvSpPr>
          <p:nvPr>
            <p:ph type="sldImg"/>
          </p:nvPr>
        </p:nvSpPr>
        <p:spPr>
          <a:ln/>
        </p:spPr>
      </p:sp>
      <p:sp>
        <p:nvSpPr>
          <p:cNvPr id="68612" name="Rectangle 3">
            <a:extLst>
              <a:ext uri="{FF2B5EF4-FFF2-40B4-BE49-F238E27FC236}">
                <a16:creationId xmlns:a16="http://schemas.microsoft.com/office/drawing/2014/main" id="{F47C23D5-DAD8-4EDA-A502-858DE9AEDA1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Geneva" charset="0"/>
                <a:ea typeface="ＭＳ Ｐゴシック" panose="020B0600070205080204" pitchFamily="34" charset="-128"/>
              </a:rPr>
              <a:t>In order for there to be no matches, the second person must not match any previous person </a:t>
            </a:r>
            <a:r>
              <a:rPr lang="en-US" altLang="en-US" b="1">
                <a:latin typeface="Geneva" charset="0"/>
                <a:ea typeface="ＭＳ Ｐゴシック" panose="020B0600070205080204" pitchFamily="34" charset="-128"/>
              </a:rPr>
              <a:t>and</a:t>
            </a:r>
            <a:r>
              <a:rPr lang="en-US" altLang="en-US">
                <a:latin typeface="Geneva" charset="0"/>
                <a:ea typeface="ＭＳ Ｐゴシック" panose="020B0600070205080204" pitchFamily="34" charset="-128"/>
              </a:rPr>
              <a:t> the third person must not match any previous person, </a:t>
            </a:r>
            <a:r>
              <a:rPr lang="en-US" altLang="en-US" b="1">
                <a:latin typeface="Geneva" charset="0"/>
                <a:ea typeface="ＭＳ Ｐゴシック" panose="020B0600070205080204" pitchFamily="34" charset="-128"/>
              </a:rPr>
              <a:t>and</a:t>
            </a:r>
            <a:r>
              <a:rPr lang="en-US" altLang="en-US">
                <a:latin typeface="Geneva" charset="0"/>
                <a:ea typeface="ＭＳ Ｐゴシック" panose="020B0600070205080204" pitchFamily="34" charset="-128"/>
              </a:rPr>
              <a:t> the fourth person must not match any previous person, etc. To find the probability of no matches, all we have to do is multiply P2, P3, P4 up through P25 together. The result is 0.431. Therefore the probability of at least one match is 1 - .431 =  0.561.</a:t>
            </a:r>
          </a:p>
          <a:p>
            <a:pPr eaLnBrk="1" hangingPunct="1"/>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a:extLst>
              <a:ext uri="{FF2B5EF4-FFF2-40B4-BE49-F238E27FC236}">
                <a16:creationId xmlns:a16="http://schemas.microsoft.com/office/drawing/2014/main" id="{AA9C45FA-55B0-4182-BE3E-36BA27D56BA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6000">
                <a:solidFill>
                  <a:schemeClr val="tx1"/>
                </a:solidFill>
                <a:latin typeface="Times" panose="02020603050405020304" pitchFamily="18" charset="0"/>
                <a:ea typeface="ＭＳ Ｐゴシック" panose="020B0600070205080204" pitchFamily="34" charset="-128"/>
              </a:defRPr>
            </a:lvl1pPr>
            <a:lvl2pPr marL="37931725" indent="-37474525">
              <a:defRPr sz="6000">
                <a:solidFill>
                  <a:schemeClr val="tx1"/>
                </a:solidFill>
                <a:latin typeface="Times" panose="02020603050405020304" pitchFamily="18" charset="0"/>
                <a:ea typeface="ＭＳ Ｐゴシック" panose="020B0600070205080204" pitchFamily="34" charset="-128"/>
              </a:defRPr>
            </a:lvl2pPr>
            <a:lvl3pPr>
              <a:defRPr sz="6000">
                <a:solidFill>
                  <a:schemeClr val="tx1"/>
                </a:solidFill>
                <a:latin typeface="Times" panose="02020603050405020304" pitchFamily="18" charset="0"/>
                <a:ea typeface="ＭＳ Ｐゴシック" panose="020B0600070205080204" pitchFamily="34" charset="-128"/>
              </a:defRPr>
            </a:lvl3pPr>
            <a:lvl4pPr>
              <a:defRPr sz="6000">
                <a:solidFill>
                  <a:schemeClr val="tx1"/>
                </a:solidFill>
                <a:latin typeface="Times" panose="02020603050405020304" pitchFamily="18" charset="0"/>
                <a:ea typeface="ＭＳ Ｐゴシック" panose="020B0600070205080204" pitchFamily="34" charset="-128"/>
              </a:defRPr>
            </a:lvl4pPr>
            <a:lvl5pPr>
              <a:defRPr sz="60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9pPr>
          </a:lstStyle>
          <a:p>
            <a:fld id="{93ACC1B0-12D9-42CA-946B-DC88E25EDC15}" type="slidenum">
              <a:rPr lang="en-US" altLang="en-US" sz="1200">
                <a:latin typeface="Times New Roman" panose="02020603050405020304" pitchFamily="18" charset="0"/>
              </a:rPr>
              <a:pPr/>
              <a:t>90</a:t>
            </a:fld>
            <a:endParaRPr lang="en-US" altLang="en-US" sz="1200">
              <a:latin typeface="Times New Roman" panose="02020603050405020304" pitchFamily="18" charset="0"/>
            </a:endParaRPr>
          </a:p>
        </p:txBody>
      </p:sp>
      <p:sp>
        <p:nvSpPr>
          <p:cNvPr id="70659" name="Rectangle 2">
            <a:extLst>
              <a:ext uri="{FF2B5EF4-FFF2-40B4-BE49-F238E27FC236}">
                <a16:creationId xmlns:a16="http://schemas.microsoft.com/office/drawing/2014/main" id="{31A0DBAF-4746-4662-8988-A28D7CC4E9A0}"/>
              </a:ext>
            </a:extLst>
          </p:cNvPr>
          <p:cNvSpPr>
            <a:spLocks noGrp="1" noRot="1" noChangeAspect="1" noChangeArrowheads="1" noTextEdit="1"/>
          </p:cNvSpPr>
          <p:nvPr>
            <p:ph type="sldImg"/>
          </p:nvPr>
        </p:nvSpPr>
        <p:spPr>
          <a:ln/>
        </p:spPr>
      </p:sp>
      <p:sp>
        <p:nvSpPr>
          <p:cNvPr id="70660" name="Rectangle 3">
            <a:extLst>
              <a:ext uri="{FF2B5EF4-FFF2-40B4-BE49-F238E27FC236}">
                <a16:creationId xmlns:a16="http://schemas.microsoft.com/office/drawing/2014/main" id="{452F649E-9C12-49B8-A0CA-B727473CB25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Geneva" charset="0"/>
                <a:ea typeface="ＭＳ Ｐゴシック" panose="020B0600070205080204" pitchFamily="34" charset="-128"/>
              </a:rPr>
              <a:t>A fair coin is flipped five times and comes up heads each time. What is the probability that it will come up heads on the sixth flip? The correct answer is, of course, 1/2. </a:t>
            </a:r>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a:extLst>
              <a:ext uri="{FF2B5EF4-FFF2-40B4-BE49-F238E27FC236}">
                <a16:creationId xmlns:a16="http://schemas.microsoft.com/office/drawing/2014/main" id="{846124EB-E9D0-4C23-A9C6-F2110745DF3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6000">
                <a:solidFill>
                  <a:schemeClr val="tx1"/>
                </a:solidFill>
                <a:latin typeface="Times" panose="02020603050405020304" pitchFamily="18" charset="0"/>
                <a:ea typeface="ＭＳ Ｐゴシック" panose="020B0600070205080204" pitchFamily="34" charset="-128"/>
              </a:defRPr>
            </a:lvl1pPr>
            <a:lvl2pPr marL="37931725" indent="-37474525">
              <a:defRPr sz="6000">
                <a:solidFill>
                  <a:schemeClr val="tx1"/>
                </a:solidFill>
                <a:latin typeface="Times" panose="02020603050405020304" pitchFamily="18" charset="0"/>
                <a:ea typeface="ＭＳ Ｐゴシック" panose="020B0600070205080204" pitchFamily="34" charset="-128"/>
              </a:defRPr>
            </a:lvl2pPr>
            <a:lvl3pPr>
              <a:defRPr sz="6000">
                <a:solidFill>
                  <a:schemeClr val="tx1"/>
                </a:solidFill>
                <a:latin typeface="Times" panose="02020603050405020304" pitchFamily="18" charset="0"/>
                <a:ea typeface="ＭＳ Ｐゴシック" panose="020B0600070205080204" pitchFamily="34" charset="-128"/>
              </a:defRPr>
            </a:lvl3pPr>
            <a:lvl4pPr>
              <a:defRPr sz="6000">
                <a:solidFill>
                  <a:schemeClr val="tx1"/>
                </a:solidFill>
                <a:latin typeface="Times" panose="02020603050405020304" pitchFamily="18" charset="0"/>
                <a:ea typeface="ＭＳ Ｐゴシック" panose="020B0600070205080204" pitchFamily="34" charset="-128"/>
              </a:defRPr>
            </a:lvl4pPr>
            <a:lvl5pPr>
              <a:defRPr sz="60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9pPr>
          </a:lstStyle>
          <a:p>
            <a:fld id="{1E4B8596-82FA-487A-A94E-2CBC1627D331}" type="slidenum">
              <a:rPr lang="en-US" altLang="en-US" sz="1200">
                <a:latin typeface="Times New Roman" panose="02020603050405020304" pitchFamily="18" charset="0"/>
              </a:rPr>
              <a:pPr/>
              <a:t>91</a:t>
            </a:fld>
            <a:endParaRPr lang="en-US" altLang="en-US" sz="1200">
              <a:latin typeface="Times New Roman" panose="02020603050405020304" pitchFamily="18" charset="0"/>
            </a:endParaRPr>
          </a:p>
        </p:txBody>
      </p:sp>
      <p:sp>
        <p:nvSpPr>
          <p:cNvPr id="72707" name="Rectangle 2">
            <a:extLst>
              <a:ext uri="{FF2B5EF4-FFF2-40B4-BE49-F238E27FC236}">
                <a16:creationId xmlns:a16="http://schemas.microsoft.com/office/drawing/2014/main" id="{3F622AD7-84BB-4999-98FC-BADB1B738F0D}"/>
              </a:ext>
            </a:extLst>
          </p:cNvPr>
          <p:cNvSpPr>
            <a:spLocks noGrp="1" noRot="1" noChangeAspect="1" noChangeArrowheads="1" noTextEdit="1"/>
          </p:cNvSpPr>
          <p:nvPr>
            <p:ph type="sldImg"/>
          </p:nvPr>
        </p:nvSpPr>
        <p:spPr>
          <a:ln/>
        </p:spPr>
      </p:sp>
      <p:sp>
        <p:nvSpPr>
          <p:cNvPr id="72708" name="Rectangle 3">
            <a:extLst>
              <a:ext uri="{FF2B5EF4-FFF2-40B4-BE49-F238E27FC236}">
                <a16:creationId xmlns:a16="http://schemas.microsoft.com/office/drawing/2014/main" id="{6E9B3788-5762-4C18-B7BB-059E0D3BB1D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Geneva" charset="0"/>
                <a:ea typeface="ＭＳ Ｐゴシック" panose="020B0600070205080204" pitchFamily="34" charset="-128"/>
              </a:rPr>
              <a:t>But many people believe that a tail is more likely to occur after throwing five heads. Their </a:t>
            </a:r>
            <a:r>
              <a:rPr lang="en-US" altLang="en-US" dirty="0">
                <a:solidFill>
                  <a:srgbClr val="FF0000"/>
                </a:solidFill>
                <a:latin typeface="Geneva" charset="0"/>
                <a:ea typeface="ＭＳ Ｐゴシック" panose="020B0600070205080204" pitchFamily="34" charset="-128"/>
              </a:rPr>
              <a:t>faulty reasoning</a:t>
            </a:r>
            <a:r>
              <a:rPr lang="en-US" altLang="en-US" dirty="0">
                <a:latin typeface="Geneva" charset="0"/>
                <a:ea typeface="ＭＳ Ｐゴシック" panose="020B0600070205080204" pitchFamily="34" charset="-128"/>
              </a:rPr>
              <a:t> may go something like this "In the long run, the number of heads and tails will be the same, so the tails have some catching up to do." The flaws in this logic are exposed in our simulation on the gambler’s fallacy. In short, the proportion of heads approaches .5 as the number of flips increases. However, the difference between the number of heads and  number of tails does not.</a:t>
            </a:r>
          </a:p>
          <a:p>
            <a:pPr eaLnBrk="1" hangingPunct="1"/>
            <a:endParaRPr lang="en-US" altLang="en-US" dirty="0">
              <a:latin typeface="Times New Roman" panose="02020603050405020304" pitchFamily="18" charset="0"/>
              <a:ea typeface="ＭＳ Ｐゴシック" panose="020B0600070205080204" pitchFamily="34" charset="-128"/>
            </a:endParaRPr>
          </a:p>
          <a:p>
            <a:pPr eaLnBrk="1" hangingPunct="1"/>
            <a:endParaRPr lang="en-US" altLang="en-US" dirty="0">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7">
            <a:extLst>
              <a:ext uri="{FF2B5EF4-FFF2-40B4-BE49-F238E27FC236}">
                <a16:creationId xmlns:a16="http://schemas.microsoft.com/office/drawing/2014/main" id="{9937CA27-A444-49B5-8941-DB4D8209044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6000">
                <a:solidFill>
                  <a:schemeClr val="tx1"/>
                </a:solidFill>
                <a:latin typeface="Times" panose="02020603050405020304" pitchFamily="18" charset="0"/>
                <a:ea typeface="ＭＳ Ｐゴシック" panose="020B0600070205080204" pitchFamily="34" charset="-128"/>
              </a:defRPr>
            </a:lvl1pPr>
            <a:lvl2pPr marL="37931725" indent="-37474525">
              <a:defRPr sz="6000">
                <a:solidFill>
                  <a:schemeClr val="tx1"/>
                </a:solidFill>
                <a:latin typeface="Times" panose="02020603050405020304" pitchFamily="18" charset="0"/>
                <a:ea typeface="ＭＳ Ｐゴシック" panose="020B0600070205080204" pitchFamily="34" charset="-128"/>
              </a:defRPr>
            </a:lvl2pPr>
            <a:lvl3pPr>
              <a:defRPr sz="6000">
                <a:solidFill>
                  <a:schemeClr val="tx1"/>
                </a:solidFill>
                <a:latin typeface="Times" panose="02020603050405020304" pitchFamily="18" charset="0"/>
                <a:ea typeface="ＭＳ Ｐゴシック" panose="020B0600070205080204" pitchFamily="34" charset="-128"/>
              </a:defRPr>
            </a:lvl3pPr>
            <a:lvl4pPr>
              <a:defRPr sz="6000">
                <a:solidFill>
                  <a:schemeClr val="tx1"/>
                </a:solidFill>
                <a:latin typeface="Times" panose="02020603050405020304" pitchFamily="18" charset="0"/>
                <a:ea typeface="ＭＳ Ｐゴシック" panose="020B0600070205080204" pitchFamily="34" charset="-128"/>
              </a:defRPr>
            </a:lvl4pPr>
            <a:lvl5pPr>
              <a:defRPr sz="6000">
                <a:solidFill>
                  <a:schemeClr val="tx1"/>
                </a:solidFill>
                <a:latin typeface="Times" panose="02020603050405020304" pitchFamily="18" charset="0"/>
                <a:ea typeface="ＭＳ Ｐゴシック" panose="020B0600070205080204" pitchFamily="34" charset="-128"/>
              </a:defRPr>
            </a:lvl5pPr>
            <a:lvl6pPr marL="5029200" indent="-27432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6pPr>
            <a:lvl7pPr marL="5486400" indent="-27432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7pPr>
            <a:lvl8pPr marL="5943600" indent="-27432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8pPr>
            <a:lvl9pPr marL="6400800" indent="-27432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9pPr>
          </a:lstStyle>
          <a:p>
            <a:fld id="{D549BC5D-C57B-42C4-A681-5DE4FD7089DF}" type="slidenum">
              <a:rPr lang="en-US" altLang="en-US" sz="1200" smtClean="0"/>
              <a:pPr/>
              <a:t>11</a:t>
            </a:fld>
            <a:endParaRPr lang="en-US" altLang="en-US" sz="1200" dirty="0"/>
          </a:p>
        </p:txBody>
      </p:sp>
      <p:sp>
        <p:nvSpPr>
          <p:cNvPr id="184323" name="Rectangle 2">
            <a:extLst>
              <a:ext uri="{FF2B5EF4-FFF2-40B4-BE49-F238E27FC236}">
                <a16:creationId xmlns:a16="http://schemas.microsoft.com/office/drawing/2014/main" id="{D2DF2B66-F17D-4A59-B1B0-5E02C0E517DE}"/>
              </a:ext>
            </a:extLst>
          </p:cNvPr>
          <p:cNvSpPr>
            <a:spLocks noGrp="1" noRot="1" noChangeAspect="1" noChangeArrowheads="1" noTextEdit="1"/>
          </p:cNvSpPr>
          <p:nvPr>
            <p:ph type="sldImg"/>
          </p:nvPr>
        </p:nvSpPr>
        <p:spPr>
          <a:ln/>
        </p:spPr>
      </p:sp>
      <p:sp>
        <p:nvSpPr>
          <p:cNvPr id="184324" name="Rectangle 3">
            <a:extLst>
              <a:ext uri="{FF2B5EF4-FFF2-40B4-BE49-F238E27FC236}">
                <a16:creationId xmlns:a16="http://schemas.microsoft.com/office/drawing/2014/main" id="{966A1F56-C630-46A6-91F0-D9BCB9D9343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z="1600" dirty="0">
                <a:solidFill>
                  <a:srgbClr val="000000"/>
                </a:solidFill>
                <a:latin typeface="Geneva" charset="0"/>
                <a:ea typeface="ＭＳ Ｐゴシック" panose="020B0600070205080204" pitchFamily="34" charset="-128"/>
              </a:rPr>
              <a:t>Although you will probably never have to estimate kurtosis by hand, this is the formula you would use. Most statistics programs and spreadsheets use this formula to estimate kurtosis.</a:t>
            </a:r>
          </a:p>
          <a:p>
            <a:pPr eaLnBrk="1" hangingPunct="1"/>
            <a:endParaRPr lang="en-US" altLang="en-US" dirty="0">
              <a:latin typeface="Times" panose="02020603050405020304" pitchFamily="18" charset="0"/>
              <a:ea typeface="ＭＳ Ｐゴシック" panose="020B0600070205080204" pitchFamily="34" charset="-128"/>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E05FB25-88E8-8645-9490-2A35E8140E23}" type="slidenum">
              <a:rPr lang="en-US" smtClean="0"/>
              <a:pPr/>
              <a:t>92</a:t>
            </a:fld>
            <a:endParaRPr lang="en-US" dirty="0"/>
          </a:p>
        </p:txBody>
      </p:sp>
    </p:spTree>
    <p:extLst>
      <p:ext uri="{BB962C8B-B14F-4D97-AF65-F5344CB8AC3E}">
        <p14:creationId xmlns:p14="http://schemas.microsoft.com/office/powerpoint/2010/main" val="1615776490"/>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a:extLst>
              <a:ext uri="{FF2B5EF4-FFF2-40B4-BE49-F238E27FC236}">
                <a16:creationId xmlns:a16="http://schemas.microsoft.com/office/drawing/2014/main" id="{1E77AA8D-098E-4DCA-86DC-F67FEB08E56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100">
                <a:solidFill>
                  <a:schemeClr val="tx1"/>
                </a:solidFill>
                <a:latin typeface="Times" panose="02020603050405020304" pitchFamily="18" charset="0"/>
                <a:ea typeface="ＭＳ Ｐゴシック" panose="020B0600070205080204" pitchFamily="34" charset="-128"/>
              </a:defRPr>
            </a:lvl1pPr>
            <a:lvl2pPr marL="37931725" indent="-37474525">
              <a:defRPr sz="4100">
                <a:solidFill>
                  <a:schemeClr val="tx1"/>
                </a:solidFill>
                <a:latin typeface="Times" panose="02020603050405020304" pitchFamily="18" charset="0"/>
                <a:ea typeface="ＭＳ Ｐゴシック" panose="020B0600070205080204" pitchFamily="34" charset="-128"/>
              </a:defRPr>
            </a:lvl2pPr>
            <a:lvl3pPr>
              <a:defRPr sz="4100">
                <a:solidFill>
                  <a:schemeClr val="tx1"/>
                </a:solidFill>
                <a:latin typeface="Times" panose="02020603050405020304" pitchFamily="18" charset="0"/>
                <a:ea typeface="ＭＳ Ｐゴシック" panose="020B0600070205080204" pitchFamily="34" charset="-128"/>
              </a:defRPr>
            </a:lvl3pPr>
            <a:lvl4pPr>
              <a:defRPr sz="4100">
                <a:solidFill>
                  <a:schemeClr val="tx1"/>
                </a:solidFill>
                <a:latin typeface="Times" panose="02020603050405020304" pitchFamily="18" charset="0"/>
                <a:ea typeface="ＭＳ Ｐゴシック" panose="020B0600070205080204" pitchFamily="34" charset="-128"/>
              </a:defRPr>
            </a:lvl4pPr>
            <a:lvl5pPr>
              <a:defRPr sz="41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41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41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41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4100">
                <a:solidFill>
                  <a:schemeClr val="tx1"/>
                </a:solidFill>
                <a:latin typeface="Times" panose="02020603050405020304" pitchFamily="18" charset="0"/>
                <a:ea typeface="ＭＳ Ｐゴシック" panose="020B0600070205080204" pitchFamily="34" charset="-128"/>
              </a:defRPr>
            </a:lvl9pPr>
          </a:lstStyle>
          <a:p>
            <a:fld id="{D999F71A-6EA5-4D2C-A58A-FFA47D4613B9}" type="slidenum">
              <a:rPr lang="en-US" altLang="en-US" sz="1200"/>
              <a:pPr/>
              <a:t>93</a:t>
            </a:fld>
            <a:endParaRPr lang="en-US" altLang="en-US" sz="1200"/>
          </a:p>
        </p:txBody>
      </p:sp>
      <p:sp>
        <p:nvSpPr>
          <p:cNvPr id="15363" name="Rectangle 2">
            <a:extLst>
              <a:ext uri="{FF2B5EF4-FFF2-40B4-BE49-F238E27FC236}">
                <a16:creationId xmlns:a16="http://schemas.microsoft.com/office/drawing/2014/main" id="{A338B59C-06D5-44A1-BE6B-47C0CC16D8EF}"/>
              </a:ext>
            </a:extLst>
          </p:cNvPr>
          <p:cNvSpPr>
            <a:spLocks noGrp="1" noRot="1" noChangeAspect="1" noChangeArrowheads="1" noTextEdit="1"/>
          </p:cNvSpPr>
          <p:nvPr>
            <p:ph type="sldImg"/>
          </p:nvPr>
        </p:nvSpPr>
        <p:spPr>
          <a:ln/>
        </p:spPr>
      </p:sp>
      <p:sp>
        <p:nvSpPr>
          <p:cNvPr id="15364" name="Rectangle 3">
            <a:extLst>
              <a:ext uri="{FF2B5EF4-FFF2-40B4-BE49-F238E27FC236}">
                <a16:creationId xmlns:a16="http://schemas.microsoft.com/office/drawing/2014/main" id="{2BE195A6-CBCC-4289-B2CB-FEE4F0FC723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Geneva" charset="0"/>
                <a:ea typeface="ＭＳ Ｐゴシック" panose="020B0600070205080204" pitchFamily="34" charset="-128"/>
              </a:rPr>
              <a:t>When you flip a coin, there are two possible outcomes: heads and tails. Each outcome has a fixed probability, the same from trial to trial. In the case of coins, heads and tails each have the same probability of 1/2. More generally, there are situations in which the coin is biased meaning that heads and tails have different probabilities. In the present section, we consider probability distributions for which there are just two possible outcomes. These distributions are called are called </a:t>
            </a:r>
            <a:r>
              <a:rPr lang="en-US" altLang="en-US" i="1" dirty="0">
                <a:latin typeface="Geneva" charset="0"/>
                <a:ea typeface="ＭＳ Ｐゴシック" panose="020B0600070205080204" pitchFamily="34" charset="-128"/>
              </a:rPr>
              <a:t>binomial distributions</a:t>
            </a:r>
            <a:r>
              <a:rPr lang="en-US" altLang="en-US" dirty="0">
                <a:latin typeface="Geneva" charset="0"/>
                <a:ea typeface="ＭＳ Ｐゴシック" panose="020B0600070205080204" pitchFamily="34" charset="-128"/>
              </a:rPr>
              <a:t>.</a:t>
            </a:r>
          </a:p>
          <a:p>
            <a:pPr eaLnBrk="1" hangingPunct="1"/>
            <a:endParaRPr lang="en-US" altLang="en-US" dirty="0">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a:extLst>
              <a:ext uri="{FF2B5EF4-FFF2-40B4-BE49-F238E27FC236}">
                <a16:creationId xmlns:a16="http://schemas.microsoft.com/office/drawing/2014/main" id="{20917E56-CC41-4B11-BFAD-B245FA02ABE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100">
                <a:solidFill>
                  <a:schemeClr val="tx1"/>
                </a:solidFill>
                <a:latin typeface="Times" panose="02020603050405020304" pitchFamily="18" charset="0"/>
                <a:ea typeface="ＭＳ Ｐゴシック" panose="020B0600070205080204" pitchFamily="34" charset="-128"/>
              </a:defRPr>
            </a:lvl1pPr>
            <a:lvl2pPr marL="37931725" indent="-37474525">
              <a:defRPr sz="4100">
                <a:solidFill>
                  <a:schemeClr val="tx1"/>
                </a:solidFill>
                <a:latin typeface="Times" panose="02020603050405020304" pitchFamily="18" charset="0"/>
                <a:ea typeface="ＭＳ Ｐゴシック" panose="020B0600070205080204" pitchFamily="34" charset="-128"/>
              </a:defRPr>
            </a:lvl2pPr>
            <a:lvl3pPr>
              <a:defRPr sz="4100">
                <a:solidFill>
                  <a:schemeClr val="tx1"/>
                </a:solidFill>
                <a:latin typeface="Times" panose="02020603050405020304" pitchFamily="18" charset="0"/>
                <a:ea typeface="ＭＳ Ｐゴシック" panose="020B0600070205080204" pitchFamily="34" charset="-128"/>
              </a:defRPr>
            </a:lvl3pPr>
            <a:lvl4pPr>
              <a:defRPr sz="4100">
                <a:solidFill>
                  <a:schemeClr val="tx1"/>
                </a:solidFill>
                <a:latin typeface="Times" panose="02020603050405020304" pitchFamily="18" charset="0"/>
                <a:ea typeface="ＭＳ Ｐゴシック" panose="020B0600070205080204" pitchFamily="34" charset="-128"/>
              </a:defRPr>
            </a:lvl4pPr>
            <a:lvl5pPr>
              <a:defRPr sz="41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41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41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41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4100">
                <a:solidFill>
                  <a:schemeClr val="tx1"/>
                </a:solidFill>
                <a:latin typeface="Times" panose="02020603050405020304" pitchFamily="18" charset="0"/>
                <a:ea typeface="ＭＳ Ｐゴシック" panose="020B0600070205080204" pitchFamily="34" charset="-128"/>
              </a:defRPr>
            </a:lvl9pPr>
          </a:lstStyle>
          <a:p>
            <a:fld id="{846CCE01-605B-42E2-877F-B6D2336E2BE9}" type="slidenum">
              <a:rPr lang="en-US" altLang="en-US" sz="1200"/>
              <a:pPr/>
              <a:t>94</a:t>
            </a:fld>
            <a:endParaRPr lang="en-US" altLang="en-US" sz="1200"/>
          </a:p>
        </p:txBody>
      </p:sp>
      <p:sp>
        <p:nvSpPr>
          <p:cNvPr id="17411" name="Rectangle 2">
            <a:extLst>
              <a:ext uri="{FF2B5EF4-FFF2-40B4-BE49-F238E27FC236}">
                <a16:creationId xmlns:a16="http://schemas.microsoft.com/office/drawing/2014/main" id="{7007B0B9-54EA-47C6-9433-84E80CC08B6A}"/>
              </a:ext>
            </a:extLst>
          </p:cNvPr>
          <p:cNvSpPr>
            <a:spLocks noGrp="1" noRot="1" noChangeAspect="1" noChangeArrowheads="1" noTextEdit="1"/>
          </p:cNvSpPr>
          <p:nvPr>
            <p:ph type="sldImg"/>
          </p:nvPr>
        </p:nvSpPr>
        <p:spPr>
          <a:ln/>
        </p:spPr>
      </p:sp>
      <p:sp>
        <p:nvSpPr>
          <p:cNvPr id="17412" name="Rectangle 3">
            <a:extLst>
              <a:ext uri="{FF2B5EF4-FFF2-40B4-BE49-F238E27FC236}">
                <a16:creationId xmlns:a16="http://schemas.microsoft.com/office/drawing/2014/main" id="{76A0A9AF-8B4B-40BE-8DAA-44291970B2A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Geneva" charset="0"/>
                <a:ea typeface="ＭＳ Ｐゴシック" panose="020B0600070205080204" pitchFamily="34" charset="-128"/>
              </a:rPr>
              <a:t>The four possible outcomes that could occur if you flipped a coin twice are shown here. Note that the four outcomes are equally likely: each has probability 1/4. To see this, note that the tosses of the coin are independent (neither affects the other). Hence, the probability of a head on Flip 1 and a head on Flip 2 is the product of Probability of(Head on flip 1) and Probability of (Head on flip 2), which is 1/2 x 1/2 = 1/4. The same calculation applies to the probability of a head on Flip one and a tail on Flip 2. Each is 1/2 x 1/2 = 1/4.</a:t>
            </a:r>
          </a:p>
          <a:p>
            <a:pPr eaLnBrk="1" hangingPunct="1"/>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a:extLst>
              <a:ext uri="{FF2B5EF4-FFF2-40B4-BE49-F238E27FC236}">
                <a16:creationId xmlns:a16="http://schemas.microsoft.com/office/drawing/2014/main" id="{ED5F4713-E101-4B03-8B9F-292D5E10256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100">
                <a:solidFill>
                  <a:schemeClr val="tx1"/>
                </a:solidFill>
                <a:latin typeface="Times" panose="02020603050405020304" pitchFamily="18" charset="0"/>
                <a:ea typeface="ＭＳ Ｐゴシック" panose="020B0600070205080204" pitchFamily="34" charset="-128"/>
              </a:defRPr>
            </a:lvl1pPr>
            <a:lvl2pPr marL="37931725" indent="-37474525">
              <a:defRPr sz="4100">
                <a:solidFill>
                  <a:schemeClr val="tx1"/>
                </a:solidFill>
                <a:latin typeface="Times" panose="02020603050405020304" pitchFamily="18" charset="0"/>
                <a:ea typeface="ＭＳ Ｐゴシック" panose="020B0600070205080204" pitchFamily="34" charset="-128"/>
              </a:defRPr>
            </a:lvl2pPr>
            <a:lvl3pPr>
              <a:defRPr sz="4100">
                <a:solidFill>
                  <a:schemeClr val="tx1"/>
                </a:solidFill>
                <a:latin typeface="Times" panose="02020603050405020304" pitchFamily="18" charset="0"/>
                <a:ea typeface="ＭＳ Ｐゴシック" panose="020B0600070205080204" pitchFamily="34" charset="-128"/>
              </a:defRPr>
            </a:lvl3pPr>
            <a:lvl4pPr>
              <a:defRPr sz="4100">
                <a:solidFill>
                  <a:schemeClr val="tx1"/>
                </a:solidFill>
                <a:latin typeface="Times" panose="02020603050405020304" pitchFamily="18" charset="0"/>
                <a:ea typeface="ＭＳ Ｐゴシック" panose="020B0600070205080204" pitchFamily="34" charset="-128"/>
              </a:defRPr>
            </a:lvl4pPr>
            <a:lvl5pPr>
              <a:defRPr sz="41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41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41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41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4100">
                <a:solidFill>
                  <a:schemeClr val="tx1"/>
                </a:solidFill>
                <a:latin typeface="Times" panose="02020603050405020304" pitchFamily="18" charset="0"/>
                <a:ea typeface="ＭＳ Ｐゴシック" panose="020B0600070205080204" pitchFamily="34" charset="-128"/>
              </a:defRPr>
            </a:lvl9pPr>
          </a:lstStyle>
          <a:p>
            <a:fld id="{531A392F-DC22-4011-8FA6-2670DF933ED4}" type="slidenum">
              <a:rPr lang="en-US" altLang="en-US" sz="1200"/>
              <a:pPr/>
              <a:t>95</a:t>
            </a:fld>
            <a:endParaRPr lang="en-US" altLang="en-US" sz="1200"/>
          </a:p>
        </p:txBody>
      </p:sp>
      <p:sp>
        <p:nvSpPr>
          <p:cNvPr id="19459" name="Rectangle 2">
            <a:extLst>
              <a:ext uri="{FF2B5EF4-FFF2-40B4-BE49-F238E27FC236}">
                <a16:creationId xmlns:a16="http://schemas.microsoft.com/office/drawing/2014/main" id="{89BAE765-9B56-42A9-A282-6739AAC7B001}"/>
              </a:ext>
            </a:extLst>
          </p:cNvPr>
          <p:cNvSpPr>
            <a:spLocks noGrp="1" noRot="1" noChangeAspect="1" noChangeArrowheads="1" noTextEdit="1"/>
          </p:cNvSpPr>
          <p:nvPr>
            <p:ph type="sldImg"/>
          </p:nvPr>
        </p:nvSpPr>
        <p:spPr>
          <a:ln/>
        </p:spPr>
      </p:sp>
      <p:sp>
        <p:nvSpPr>
          <p:cNvPr id="19460" name="Rectangle 3">
            <a:extLst>
              <a:ext uri="{FF2B5EF4-FFF2-40B4-BE49-F238E27FC236}">
                <a16:creationId xmlns:a16="http://schemas.microsoft.com/office/drawing/2014/main" id="{6572E783-035D-4D5D-A832-4C456C657F7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Geneva" charset="0"/>
                <a:ea typeface="ＭＳ Ｐゴシック" panose="020B0600070205080204" pitchFamily="34" charset="-128"/>
              </a:rPr>
              <a:t>The four possible outcomes can be classified in terms of the number of heads that come up. The number could be two (Outcome 1), one (Outcomes 2 and 3) or 0 (Outcome 4). The probabilities of these possibilities are shown in the lower Table  and the Figure. Since one head appears in two of the outcomes, the probability of this event is equal to 1/4 + 1/4 = 1/2. The table summarizes the situation.</a:t>
            </a:r>
            <a:br>
              <a:rPr lang="en-US" altLang="en-US">
                <a:latin typeface="Geneva" charset="0"/>
                <a:ea typeface="ＭＳ Ｐゴシック" panose="020B0600070205080204" pitchFamily="34" charset="-128"/>
              </a:rPr>
            </a:br>
            <a:endParaRPr lang="en-US" altLang="en-US">
              <a:latin typeface="Geneva" charset="0"/>
              <a:ea typeface="ＭＳ Ｐゴシック" panose="020B0600070205080204" pitchFamily="34" charset="-128"/>
            </a:endParaRPr>
          </a:p>
          <a:p>
            <a:pPr eaLnBrk="1" hangingPunct="1"/>
            <a:r>
              <a:rPr lang="en-US" altLang="en-US">
                <a:latin typeface="Geneva" charset="0"/>
                <a:ea typeface="ＭＳ Ｐゴシック" panose="020B0600070205080204" pitchFamily="34" charset="-128"/>
              </a:rPr>
              <a:t>The Figure is a discrete probability distribution: It shows the probability for each of the values on the X-axis. Defining a head as a "success," It shows the probability of 0, 1, and 2 successes for two trials (flips) for an event that has a probability of 0.5 of being a success on each trial. This makes the figure an example of a </a:t>
            </a:r>
            <a:r>
              <a:rPr lang="en-US" altLang="en-US" i="1">
                <a:latin typeface="Geneva" charset="0"/>
                <a:ea typeface="ＭＳ Ｐゴシック" panose="020B0600070205080204" pitchFamily="34" charset="-128"/>
              </a:rPr>
              <a:t>binomial distribution</a:t>
            </a:r>
            <a:r>
              <a:rPr lang="en-US" altLang="en-US">
                <a:latin typeface="Geneva" charset="0"/>
                <a:ea typeface="ＭＳ Ｐゴシック" panose="020B0600070205080204" pitchFamily="34" charset="-128"/>
              </a:rPr>
              <a:t>.</a:t>
            </a:r>
          </a:p>
          <a:p>
            <a:pPr eaLnBrk="1" hangingPunct="1"/>
            <a:endParaRPr lang="en-US" altLang="en-US">
              <a:latin typeface="Geneva" charset="0"/>
              <a:ea typeface="ＭＳ Ｐゴシック" panose="020B0600070205080204" pitchFamily="34" charset="-128"/>
            </a:endParaRPr>
          </a:p>
          <a:p>
            <a:pPr eaLnBrk="1" hangingPunct="1"/>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a:extLst>
              <a:ext uri="{FF2B5EF4-FFF2-40B4-BE49-F238E27FC236}">
                <a16:creationId xmlns:a16="http://schemas.microsoft.com/office/drawing/2014/main" id="{99BB88F0-9FD5-47ED-A30E-3E692DF2732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100">
                <a:solidFill>
                  <a:schemeClr val="tx1"/>
                </a:solidFill>
                <a:latin typeface="Times" panose="02020603050405020304" pitchFamily="18" charset="0"/>
                <a:ea typeface="ＭＳ Ｐゴシック" panose="020B0600070205080204" pitchFamily="34" charset="-128"/>
              </a:defRPr>
            </a:lvl1pPr>
            <a:lvl2pPr marL="37931725" indent="-37474525">
              <a:defRPr sz="4100">
                <a:solidFill>
                  <a:schemeClr val="tx1"/>
                </a:solidFill>
                <a:latin typeface="Times" panose="02020603050405020304" pitchFamily="18" charset="0"/>
                <a:ea typeface="ＭＳ Ｐゴシック" panose="020B0600070205080204" pitchFamily="34" charset="-128"/>
              </a:defRPr>
            </a:lvl2pPr>
            <a:lvl3pPr>
              <a:defRPr sz="4100">
                <a:solidFill>
                  <a:schemeClr val="tx1"/>
                </a:solidFill>
                <a:latin typeface="Times" panose="02020603050405020304" pitchFamily="18" charset="0"/>
                <a:ea typeface="ＭＳ Ｐゴシック" panose="020B0600070205080204" pitchFamily="34" charset="-128"/>
              </a:defRPr>
            </a:lvl3pPr>
            <a:lvl4pPr>
              <a:defRPr sz="4100">
                <a:solidFill>
                  <a:schemeClr val="tx1"/>
                </a:solidFill>
                <a:latin typeface="Times" panose="02020603050405020304" pitchFamily="18" charset="0"/>
                <a:ea typeface="ＭＳ Ｐゴシック" panose="020B0600070205080204" pitchFamily="34" charset="-128"/>
              </a:defRPr>
            </a:lvl4pPr>
            <a:lvl5pPr>
              <a:defRPr sz="41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41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41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41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4100">
                <a:solidFill>
                  <a:schemeClr val="tx1"/>
                </a:solidFill>
                <a:latin typeface="Times" panose="02020603050405020304" pitchFamily="18" charset="0"/>
                <a:ea typeface="ＭＳ Ｐゴシック" panose="020B0600070205080204" pitchFamily="34" charset="-128"/>
              </a:defRPr>
            </a:lvl9pPr>
          </a:lstStyle>
          <a:p>
            <a:fld id="{A88163DD-384E-4F79-AB41-C4F75571D91E}" type="slidenum">
              <a:rPr lang="en-US" altLang="en-US" sz="1200"/>
              <a:pPr/>
              <a:t>96</a:t>
            </a:fld>
            <a:endParaRPr lang="en-US" altLang="en-US" sz="1200"/>
          </a:p>
        </p:txBody>
      </p:sp>
      <p:sp>
        <p:nvSpPr>
          <p:cNvPr id="21507" name="Rectangle 2">
            <a:extLst>
              <a:ext uri="{FF2B5EF4-FFF2-40B4-BE49-F238E27FC236}">
                <a16:creationId xmlns:a16="http://schemas.microsoft.com/office/drawing/2014/main" id="{4660FE46-361E-43F6-8CC7-D74EC294397F}"/>
              </a:ext>
            </a:extLst>
          </p:cNvPr>
          <p:cNvSpPr>
            <a:spLocks noGrp="1" noRot="1" noChangeAspect="1" noChangeArrowheads="1" noTextEdit="1"/>
          </p:cNvSpPr>
          <p:nvPr>
            <p:ph type="sldImg"/>
          </p:nvPr>
        </p:nvSpPr>
        <p:spPr>
          <a:ln/>
        </p:spPr>
      </p:sp>
      <p:sp>
        <p:nvSpPr>
          <p:cNvPr id="21508" name="Rectangle 3">
            <a:extLst>
              <a:ext uri="{FF2B5EF4-FFF2-40B4-BE49-F238E27FC236}">
                <a16:creationId xmlns:a16="http://schemas.microsoft.com/office/drawing/2014/main" id="{D4499C6A-8351-4921-90C9-3969228D3B1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Geneva" charset="0"/>
                <a:ea typeface="ＭＳ Ｐゴシック" panose="020B0600070205080204" pitchFamily="34" charset="-128"/>
              </a:rPr>
              <a:t>The binomial distribution consists of the probabilities of each of the possible numbers of successes on N trials for independent events that each have a probability </a:t>
            </a:r>
            <a:r>
              <a:rPr lang="en-US" altLang="en-US" i="1">
                <a:latin typeface="Geneva" charset="0"/>
                <a:ea typeface="ＭＳ Ｐゴシック" panose="020B0600070205080204" pitchFamily="34" charset="-128"/>
              </a:rPr>
              <a:t>pi </a:t>
            </a:r>
            <a:r>
              <a:rPr lang="en-US" altLang="en-US">
                <a:latin typeface="Geneva" charset="0"/>
                <a:ea typeface="ＭＳ Ｐゴシック" panose="020B0600070205080204" pitchFamily="34" charset="-128"/>
              </a:rPr>
              <a:t>of occurring. For the coin flip example, N = 2 and </a:t>
            </a:r>
            <a:r>
              <a:rPr lang="en-US" altLang="en-US">
                <a:latin typeface="Symbol" panose="05050102010706020507" pitchFamily="18" charset="2"/>
                <a:ea typeface="ＭＳ Ｐゴシック" panose="020B0600070205080204" pitchFamily="34" charset="-128"/>
              </a:rPr>
              <a:t>pi</a:t>
            </a:r>
            <a:r>
              <a:rPr lang="en-US" altLang="en-US">
                <a:latin typeface="Geneva" charset="0"/>
                <a:ea typeface="ＭＳ Ｐゴシック" panose="020B0600070205080204" pitchFamily="34" charset="-128"/>
              </a:rPr>
              <a:t> = 0.5. The formula for the binomial distribution is shown here. P of (x) is the probability of x successes out of N trials, N is the number of trials, and </a:t>
            </a:r>
            <a:r>
              <a:rPr lang="en-US" altLang="en-US" i="1">
                <a:latin typeface="Geneva" charset="0"/>
                <a:ea typeface="ＭＳ Ｐゴシック" panose="020B0600070205080204" pitchFamily="34" charset="-128"/>
              </a:rPr>
              <a:t>pi</a:t>
            </a:r>
            <a:r>
              <a:rPr lang="en-US" altLang="en-US">
                <a:latin typeface="Geneva" charset="0"/>
                <a:ea typeface="ＭＳ Ｐゴシック" panose="020B0600070205080204" pitchFamily="34" charset="-128"/>
              </a:rPr>
              <a:t> is the probability of success on a given trial. </a:t>
            </a:r>
          </a:p>
          <a:p>
            <a:pPr eaLnBrk="1" hangingPunct="1"/>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a:extLst>
              <a:ext uri="{FF2B5EF4-FFF2-40B4-BE49-F238E27FC236}">
                <a16:creationId xmlns:a16="http://schemas.microsoft.com/office/drawing/2014/main" id="{C87E41B2-5078-48CF-A9AE-7FECD8D7485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100">
                <a:solidFill>
                  <a:schemeClr val="tx1"/>
                </a:solidFill>
                <a:latin typeface="Times" panose="02020603050405020304" pitchFamily="18" charset="0"/>
                <a:ea typeface="ＭＳ Ｐゴシック" panose="020B0600070205080204" pitchFamily="34" charset="-128"/>
              </a:defRPr>
            </a:lvl1pPr>
            <a:lvl2pPr marL="37931725" indent="-37474525">
              <a:defRPr sz="4100">
                <a:solidFill>
                  <a:schemeClr val="tx1"/>
                </a:solidFill>
                <a:latin typeface="Times" panose="02020603050405020304" pitchFamily="18" charset="0"/>
                <a:ea typeface="ＭＳ Ｐゴシック" panose="020B0600070205080204" pitchFamily="34" charset="-128"/>
              </a:defRPr>
            </a:lvl2pPr>
            <a:lvl3pPr>
              <a:defRPr sz="4100">
                <a:solidFill>
                  <a:schemeClr val="tx1"/>
                </a:solidFill>
                <a:latin typeface="Times" panose="02020603050405020304" pitchFamily="18" charset="0"/>
                <a:ea typeface="ＭＳ Ｐゴシック" panose="020B0600070205080204" pitchFamily="34" charset="-128"/>
              </a:defRPr>
            </a:lvl3pPr>
            <a:lvl4pPr>
              <a:defRPr sz="4100">
                <a:solidFill>
                  <a:schemeClr val="tx1"/>
                </a:solidFill>
                <a:latin typeface="Times" panose="02020603050405020304" pitchFamily="18" charset="0"/>
                <a:ea typeface="ＭＳ Ｐゴシック" panose="020B0600070205080204" pitchFamily="34" charset="-128"/>
              </a:defRPr>
            </a:lvl4pPr>
            <a:lvl5pPr>
              <a:defRPr sz="41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41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41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41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4100">
                <a:solidFill>
                  <a:schemeClr val="tx1"/>
                </a:solidFill>
                <a:latin typeface="Times" panose="02020603050405020304" pitchFamily="18" charset="0"/>
                <a:ea typeface="ＭＳ Ｐゴシック" panose="020B0600070205080204" pitchFamily="34" charset="-128"/>
              </a:defRPr>
            </a:lvl9pPr>
          </a:lstStyle>
          <a:p>
            <a:fld id="{F731DE08-9E24-419F-8FBB-6700052C7F18}" type="slidenum">
              <a:rPr lang="en-US" altLang="en-US" sz="1200"/>
              <a:pPr/>
              <a:t>97</a:t>
            </a:fld>
            <a:endParaRPr lang="en-US" altLang="en-US" sz="1200"/>
          </a:p>
        </p:txBody>
      </p:sp>
      <p:sp>
        <p:nvSpPr>
          <p:cNvPr id="23555" name="Rectangle 2">
            <a:extLst>
              <a:ext uri="{FF2B5EF4-FFF2-40B4-BE49-F238E27FC236}">
                <a16:creationId xmlns:a16="http://schemas.microsoft.com/office/drawing/2014/main" id="{074F35C9-0A3A-493B-8505-B5C91EC2739D}"/>
              </a:ext>
            </a:extLst>
          </p:cNvPr>
          <p:cNvSpPr>
            <a:spLocks noGrp="1" noRot="1" noChangeAspect="1" noChangeArrowheads="1" noTextEdit="1"/>
          </p:cNvSpPr>
          <p:nvPr>
            <p:ph type="sldImg"/>
          </p:nvPr>
        </p:nvSpPr>
        <p:spPr>
          <a:ln/>
        </p:spPr>
      </p:sp>
      <p:sp>
        <p:nvSpPr>
          <p:cNvPr id="23556" name="Rectangle 3">
            <a:extLst>
              <a:ext uri="{FF2B5EF4-FFF2-40B4-BE49-F238E27FC236}">
                <a16:creationId xmlns:a16="http://schemas.microsoft.com/office/drawing/2014/main" id="{B3A233F5-E3DC-4A1F-8BE7-C7A42B61649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Geneva" charset="0"/>
                <a:ea typeface="ＭＳ Ｐゴシック" panose="020B0600070205080204" pitchFamily="34" charset="-128"/>
              </a:rPr>
              <a:t>Applying this to the coin flip example, we get the following probabilities for 0, 1, and 2 heads.</a:t>
            </a:r>
          </a:p>
          <a:p>
            <a:pPr eaLnBrk="1" hangingPunct="1"/>
            <a:r>
              <a:rPr lang="en-US" altLang="en-US">
                <a:latin typeface="Courier New" panose="02070309020205020404" pitchFamily="49" charset="0"/>
                <a:ea typeface="ＭＳ Ｐゴシック" panose="020B0600070205080204" pitchFamily="34" charset="-128"/>
                <a:cs typeface="Courier New" panose="02070309020205020404" pitchFamily="49" charset="0"/>
              </a:rPr>
              <a:t> </a:t>
            </a:r>
            <a:r>
              <a:rPr lang="en-US" altLang="en-US">
                <a:latin typeface="Geneva" charset="0"/>
                <a:ea typeface="ＭＳ Ｐゴシック" panose="020B0600070205080204" pitchFamily="34" charset="-128"/>
              </a:rPr>
              <a:t>If you flip a coin twice, what is the probability of getting one or more heads? Since the probability of getting exactly one head is 0.50 and the probability of getting exactly two heads is 0.25, the probability of getting one or more heads is 0.50 + 0.25 = 0.75.</a:t>
            </a:r>
          </a:p>
          <a:p>
            <a:pPr eaLnBrk="1" hangingPunct="1"/>
            <a:endParaRPr lang="en-US" altLang="en-US">
              <a:latin typeface="Times New Roman" panose="02020603050405020304" pitchFamily="18" charset="0"/>
              <a:ea typeface="ＭＳ Ｐゴシック" panose="020B0600070205080204" pitchFamily="34" charset="-128"/>
            </a:endParaRPr>
          </a:p>
          <a:p>
            <a:pPr eaLnBrk="1" hangingPunct="1"/>
            <a:r>
              <a:rPr lang="en-US" altLang="en-US">
                <a:latin typeface="Geneva" charset="0"/>
                <a:ea typeface="ＭＳ Ｐゴシック" panose="020B0600070205080204" pitchFamily="34" charset="-128"/>
              </a:rPr>
              <a:t>Now suppose that the coin is biased so that the probability of heads is only 0.4. What is the probability of getting heads at least once in two tosses? Substituting into our general formula, you should obtain the answer .64.</a:t>
            </a:r>
          </a:p>
          <a:p>
            <a:pPr eaLnBrk="1" hangingPunct="1"/>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a:extLst>
              <a:ext uri="{FF2B5EF4-FFF2-40B4-BE49-F238E27FC236}">
                <a16:creationId xmlns:a16="http://schemas.microsoft.com/office/drawing/2014/main" id="{A4FC924F-A338-4DB1-81B9-7D2FFBDA4F2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100">
                <a:solidFill>
                  <a:schemeClr val="tx1"/>
                </a:solidFill>
                <a:latin typeface="Times" panose="02020603050405020304" pitchFamily="18" charset="0"/>
                <a:ea typeface="ＭＳ Ｐゴシック" panose="020B0600070205080204" pitchFamily="34" charset="-128"/>
              </a:defRPr>
            </a:lvl1pPr>
            <a:lvl2pPr marL="37931725" indent="-37474525">
              <a:defRPr sz="4100">
                <a:solidFill>
                  <a:schemeClr val="tx1"/>
                </a:solidFill>
                <a:latin typeface="Times" panose="02020603050405020304" pitchFamily="18" charset="0"/>
                <a:ea typeface="ＭＳ Ｐゴシック" panose="020B0600070205080204" pitchFamily="34" charset="-128"/>
              </a:defRPr>
            </a:lvl2pPr>
            <a:lvl3pPr>
              <a:defRPr sz="4100">
                <a:solidFill>
                  <a:schemeClr val="tx1"/>
                </a:solidFill>
                <a:latin typeface="Times" panose="02020603050405020304" pitchFamily="18" charset="0"/>
                <a:ea typeface="ＭＳ Ｐゴシック" panose="020B0600070205080204" pitchFamily="34" charset="-128"/>
              </a:defRPr>
            </a:lvl3pPr>
            <a:lvl4pPr>
              <a:defRPr sz="4100">
                <a:solidFill>
                  <a:schemeClr val="tx1"/>
                </a:solidFill>
                <a:latin typeface="Times" panose="02020603050405020304" pitchFamily="18" charset="0"/>
                <a:ea typeface="ＭＳ Ｐゴシック" panose="020B0600070205080204" pitchFamily="34" charset="-128"/>
              </a:defRPr>
            </a:lvl4pPr>
            <a:lvl5pPr>
              <a:defRPr sz="41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41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41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41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4100">
                <a:solidFill>
                  <a:schemeClr val="tx1"/>
                </a:solidFill>
                <a:latin typeface="Times" panose="02020603050405020304" pitchFamily="18" charset="0"/>
                <a:ea typeface="ＭＳ Ｐゴシック" panose="020B0600070205080204" pitchFamily="34" charset="-128"/>
              </a:defRPr>
            </a:lvl9pPr>
          </a:lstStyle>
          <a:p>
            <a:fld id="{055BB513-315F-42D4-9776-828AA13E1985}" type="slidenum">
              <a:rPr lang="en-US" altLang="en-US" sz="1200"/>
              <a:pPr/>
              <a:t>98</a:t>
            </a:fld>
            <a:endParaRPr lang="en-US" altLang="en-US" sz="1200"/>
          </a:p>
        </p:txBody>
      </p:sp>
      <p:sp>
        <p:nvSpPr>
          <p:cNvPr id="27651" name="Rectangle 2">
            <a:extLst>
              <a:ext uri="{FF2B5EF4-FFF2-40B4-BE49-F238E27FC236}">
                <a16:creationId xmlns:a16="http://schemas.microsoft.com/office/drawing/2014/main" id="{F44A1DFD-3F0D-4A34-B992-8CFCD4B7C843}"/>
              </a:ext>
            </a:extLst>
          </p:cNvPr>
          <p:cNvSpPr>
            <a:spLocks noGrp="1" noRot="1" noChangeAspect="1" noChangeArrowheads="1" noTextEdit="1"/>
          </p:cNvSpPr>
          <p:nvPr>
            <p:ph type="sldImg"/>
          </p:nvPr>
        </p:nvSpPr>
        <p:spPr>
          <a:ln/>
        </p:spPr>
      </p:sp>
      <p:sp>
        <p:nvSpPr>
          <p:cNvPr id="27652" name="Rectangle 3">
            <a:extLst>
              <a:ext uri="{FF2B5EF4-FFF2-40B4-BE49-F238E27FC236}">
                <a16:creationId xmlns:a16="http://schemas.microsoft.com/office/drawing/2014/main" id="{3A8BC61C-E624-4A1A-A99D-0CF9F21A1C3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Geneva" charset="0"/>
                <a:ea typeface="ＭＳ Ｐゴシック" panose="020B0600070205080204" pitchFamily="34" charset="-128"/>
              </a:rPr>
              <a:t>Consider a coin-tossing experiment in which you tossed a coin 12 times and recorded the number of heads. If you performed this experiment over and over again, what would the mean number of heads be? On average, you would expect half the coin tosses to come up heads. Therefore the mean number of heads would be 6. In general, the mean of a binomial distribution with parameters N (the number of trials) and </a:t>
            </a:r>
            <a:r>
              <a:rPr lang="en-US" altLang="en-US" dirty="0">
                <a:latin typeface="Symbol" panose="05050102010706020507" pitchFamily="18" charset="2"/>
                <a:ea typeface="ＭＳ Ｐゴシック" panose="020B0600070205080204" pitchFamily="34" charset="-128"/>
              </a:rPr>
              <a:t>pi</a:t>
            </a:r>
            <a:r>
              <a:rPr lang="en-US" altLang="en-US" dirty="0">
                <a:latin typeface="Geneva" charset="0"/>
                <a:ea typeface="ＭＳ Ｐゴシック" panose="020B0600070205080204" pitchFamily="34" charset="-128"/>
              </a:rPr>
              <a:t> (the probability of success for each trial) is: </a:t>
            </a:r>
          </a:p>
          <a:p>
            <a:pPr eaLnBrk="1" hangingPunct="1"/>
            <a:r>
              <a:rPr lang="en-US" altLang="en-US" dirty="0">
                <a:latin typeface="Symbol" panose="05050102010706020507" pitchFamily="18" charset="2"/>
                <a:ea typeface="ＭＳ Ｐゴシック" panose="020B0600070205080204" pitchFamily="34" charset="-128"/>
                <a:cs typeface="Courier New" panose="02070309020205020404" pitchFamily="49" charset="0"/>
              </a:rPr>
              <a:t>(</a:t>
            </a:r>
            <a:r>
              <a:rPr lang="en-US" altLang="en-US" i="1" dirty="0">
                <a:latin typeface="Symbol" panose="05050102010706020507" pitchFamily="18" charset="2"/>
                <a:ea typeface="ＭＳ Ｐゴシック" panose="020B0600070205080204" pitchFamily="34" charset="-128"/>
                <a:cs typeface="Courier New" panose="02070309020205020404" pitchFamily="49" charset="0"/>
              </a:rPr>
              <a:t>mu</a:t>
            </a:r>
            <a:r>
              <a:rPr lang="en-US" altLang="en-US" dirty="0">
                <a:latin typeface="Symbol" panose="05050102010706020507" pitchFamily="18" charset="2"/>
                <a:ea typeface="ＭＳ Ｐゴシック" panose="020B0600070205080204" pitchFamily="34" charset="-128"/>
                <a:cs typeface="Courier New" panose="02070309020205020404" pitchFamily="49" charset="0"/>
              </a:rPr>
              <a:t>)</a:t>
            </a:r>
            <a:r>
              <a:rPr lang="en-US" altLang="en-US" dirty="0">
                <a:latin typeface="Courier New" panose="02070309020205020404" pitchFamily="49" charset="0"/>
                <a:ea typeface="ＭＳ Ｐゴシック" panose="020B0600070205080204" pitchFamily="34" charset="-128"/>
                <a:cs typeface="Courier New" panose="02070309020205020404" pitchFamily="49" charset="0"/>
              </a:rPr>
              <a:t> = N(</a:t>
            </a:r>
            <a:r>
              <a:rPr lang="en-US" altLang="en-US" i="1" dirty="0">
                <a:latin typeface="Symbol" panose="05050102010706020507" pitchFamily="18" charset="2"/>
                <a:ea typeface="ＭＳ Ｐゴシック" panose="020B0600070205080204" pitchFamily="34" charset="-128"/>
                <a:cs typeface="Courier New" panose="02070309020205020404" pitchFamily="49" charset="0"/>
              </a:rPr>
              <a:t>pi</a:t>
            </a:r>
            <a:r>
              <a:rPr lang="en-US" altLang="en-US" dirty="0">
                <a:latin typeface="Symbol" panose="05050102010706020507" pitchFamily="18" charset="2"/>
                <a:ea typeface="ＭＳ Ｐゴシック" panose="020B0600070205080204" pitchFamily="34" charset="-128"/>
                <a:cs typeface="Courier New" panose="02070309020205020404" pitchFamily="49" charset="0"/>
              </a:rPr>
              <a:t>)</a:t>
            </a:r>
            <a:endParaRPr lang="en-US" altLang="en-US" dirty="0">
              <a:latin typeface="Courier New" panose="02070309020205020404" pitchFamily="49" charset="0"/>
              <a:ea typeface="ＭＳ Ｐゴシック" panose="020B0600070205080204" pitchFamily="34" charset="-128"/>
              <a:cs typeface="Courier New" panose="02070309020205020404" pitchFamily="49" charset="0"/>
            </a:endParaRPr>
          </a:p>
          <a:p>
            <a:pPr eaLnBrk="1" hangingPunct="1"/>
            <a:r>
              <a:rPr lang="en-US" altLang="en-US" dirty="0">
                <a:latin typeface="Geneva" charset="0"/>
                <a:ea typeface="ＭＳ Ｐゴシック" panose="020B0600070205080204" pitchFamily="34" charset="-128"/>
              </a:rPr>
              <a:t>where </a:t>
            </a:r>
            <a:r>
              <a:rPr lang="en-US" altLang="en-US" dirty="0">
                <a:latin typeface="Symbol" panose="05050102010706020507" pitchFamily="18" charset="2"/>
                <a:ea typeface="ＭＳ Ｐゴシック" panose="020B0600070205080204" pitchFamily="34" charset="-128"/>
              </a:rPr>
              <a:t>mu</a:t>
            </a:r>
            <a:r>
              <a:rPr lang="en-US" altLang="en-US" dirty="0">
                <a:latin typeface="Geneva" charset="0"/>
                <a:ea typeface="ＭＳ Ｐゴシック" panose="020B0600070205080204" pitchFamily="34" charset="-128"/>
              </a:rPr>
              <a:t> is the mean of the binomial distribution. The variance of the binomial distribution is:</a:t>
            </a:r>
          </a:p>
          <a:p>
            <a:pPr eaLnBrk="1" hangingPunct="1"/>
            <a:r>
              <a:rPr lang="en-US" altLang="en-US" i="1" dirty="0">
                <a:latin typeface="Symbol" panose="05050102010706020507" pitchFamily="18" charset="2"/>
                <a:ea typeface="ＭＳ Ｐゴシック" panose="020B0600070205080204" pitchFamily="34" charset="-128"/>
                <a:cs typeface="Courier New" panose="02070309020205020404" pitchFamily="49" charset="0"/>
              </a:rPr>
              <a:t>Sigma</a:t>
            </a:r>
            <a:r>
              <a:rPr lang="en-US" altLang="en-US" dirty="0">
                <a:latin typeface="Symbol" panose="05050102010706020507" pitchFamily="18" charset="2"/>
                <a:ea typeface="ＭＳ Ｐゴシック" panose="020B0600070205080204" pitchFamily="34" charset="-128"/>
                <a:cs typeface="Courier New" panose="02070309020205020404" pitchFamily="49" charset="0"/>
              </a:rPr>
              <a:t> squared</a:t>
            </a:r>
            <a:r>
              <a:rPr lang="en-US" altLang="en-US" dirty="0">
                <a:latin typeface="Courier New" panose="02070309020205020404" pitchFamily="49" charset="0"/>
                <a:ea typeface="ＭＳ Ｐゴシック" panose="020B0600070205080204" pitchFamily="34" charset="-128"/>
                <a:cs typeface="Courier New" panose="02070309020205020404" pitchFamily="49" charset="0"/>
              </a:rPr>
              <a:t> = N </a:t>
            </a:r>
            <a:r>
              <a:rPr lang="en-US" altLang="en-US" i="1" dirty="0">
                <a:latin typeface="Symbol" panose="05050102010706020507" pitchFamily="18" charset="2"/>
                <a:ea typeface="ＭＳ Ｐゴシック" panose="020B0600070205080204" pitchFamily="34" charset="-128"/>
                <a:cs typeface="Courier New" panose="02070309020205020404" pitchFamily="49" charset="0"/>
              </a:rPr>
              <a:t>pi</a:t>
            </a:r>
            <a:r>
              <a:rPr lang="en-US" altLang="en-US" dirty="0">
                <a:latin typeface="Courier New" panose="02070309020205020404" pitchFamily="49" charset="0"/>
                <a:ea typeface="ＭＳ Ｐゴシック" panose="020B0600070205080204" pitchFamily="34" charset="-128"/>
                <a:cs typeface="Courier New" panose="02070309020205020404" pitchFamily="49" charset="0"/>
              </a:rPr>
              <a:t>(1- </a:t>
            </a:r>
            <a:r>
              <a:rPr lang="en-US" altLang="en-US" i="1" dirty="0">
                <a:latin typeface="Symbol" panose="05050102010706020507" pitchFamily="18" charset="2"/>
                <a:ea typeface="ＭＳ Ｐゴシック" panose="020B0600070205080204" pitchFamily="34" charset="-128"/>
                <a:cs typeface="Courier New" panose="02070309020205020404" pitchFamily="49" charset="0"/>
              </a:rPr>
              <a:t>pi</a:t>
            </a:r>
            <a:r>
              <a:rPr lang="en-US" altLang="en-US" dirty="0">
                <a:latin typeface="Courier New" panose="02070309020205020404" pitchFamily="49" charset="0"/>
                <a:ea typeface="ＭＳ Ｐゴシック" panose="020B0600070205080204" pitchFamily="34" charset="-128"/>
                <a:cs typeface="Courier New" panose="02070309020205020404" pitchFamily="49" charset="0"/>
              </a:rPr>
              <a:t>)</a:t>
            </a:r>
          </a:p>
          <a:p>
            <a:pPr eaLnBrk="1" hangingPunct="1"/>
            <a:r>
              <a:rPr lang="en-US" altLang="en-US" dirty="0">
                <a:latin typeface="Geneva" charset="0"/>
                <a:ea typeface="ＭＳ Ｐゴシック" panose="020B0600070205080204" pitchFamily="34" charset="-128"/>
              </a:rPr>
              <a:t>where </a:t>
            </a:r>
            <a:r>
              <a:rPr lang="en-US" altLang="en-US" i="1" dirty="0">
                <a:latin typeface="Symbol" panose="05050102010706020507" pitchFamily="18" charset="2"/>
                <a:ea typeface="ＭＳ Ｐゴシック" panose="020B0600070205080204" pitchFamily="34" charset="-128"/>
                <a:cs typeface="Courier New" panose="02070309020205020404" pitchFamily="49" charset="0"/>
              </a:rPr>
              <a:t>sigma</a:t>
            </a:r>
            <a:r>
              <a:rPr lang="en-US" altLang="en-US" dirty="0">
                <a:latin typeface="Symbol" panose="05050102010706020507" pitchFamily="18" charset="2"/>
                <a:ea typeface="ＭＳ Ｐゴシック" panose="020B0600070205080204" pitchFamily="34" charset="-128"/>
              </a:rPr>
              <a:t> squared</a:t>
            </a:r>
            <a:r>
              <a:rPr lang="en-US" altLang="en-US" dirty="0">
                <a:latin typeface="Geneva" charset="0"/>
                <a:ea typeface="ＭＳ Ｐゴシック" panose="020B0600070205080204" pitchFamily="34" charset="-128"/>
              </a:rPr>
              <a:t> is the variance of the binomial distribution. </a:t>
            </a:r>
          </a:p>
          <a:p>
            <a:pPr eaLnBrk="1" hangingPunct="1"/>
            <a:endParaRPr lang="en-US" altLang="en-US" dirty="0">
              <a:latin typeface="Geneva" charset="0"/>
              <a:ea typeface="ＭＳ Ｐゴシック" panose="020B0600070205080204" pitchFamily="34" charset="-128"/>
            </a:endParaRPr>
          </a:p>
          <a:p>
            <a:pPr eaLnBrk="1" hangingPunct="1"/>
            <a:endParaRPr lang="en-US" altLang="en-US" dirty="0">
              <a:latin typeface="Geneva" charset="0"/>
              <a:ea typeface="ＭＳ Ｐゴシック" panose="020B0600070205080204" pitchFamily="34" charset="-128"/>
            </a:endParaRPr>
          </a:p>
          <a:p>
            <a:pPr eaLnBrk="1" hangingPunct="1"/>
            <a:endParaRPr lang="en-US" altLang="en-US" dirty="0">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a:extLst>
              <a:ext uri="{FF2B5EF4-FFF2-40B4-BE49-F238E27FC236}">
                <a16:creationId xmlns:a16="http://schemas.microsoft.com/office/drawing/2014/main" id="{4D7B0586-3067-40E4-8C34-F13AAFD9CD6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100">
                <a:solidFill>
                  <a:schemeClr val="tx1"/>
                </a:solidFill>
                <a:latin typeface="Times" panose="02020603050405020304" pitchFamily="18" charset="0"/>
                <a:ea typeface="ＭＳ Ｐゴシック" panose="020B0600070205080204" pitchFamily="34" charset="-128"/>
              </a:defRPr>
            </a:lvl1pPr>
            <a:lvl2pPr marL="37931725" indent="-37474525">
              <a:defRPr sz="4100">
                <a:solidFill>
                  <a:schemeClr val="tx1"/>
                </a:solidFill>
                <a:latin typeface="Times" panose="02020603050405020304" pitchFamily="18" charset="0"/>
                <a:ea typeface="ＭＳ Ｐゴシック" panose="020B0600070205080204" pitchFamily="34" charset="-128"/>
              </a:defRPr>
            </a:lvl2pPr>
            <a:lvl3pPr>
              <a:defRPr sz="4100">
                <a:solidFill>
                  <a:schemeClr val="tx1"/>
                </a:solidFill>
                <a:latin typeface="Times" panose="02020603050405020304" pitchFamily="18" charset="0"/>
                <a:ea typeface="ＭＳ Ｐゴシック" panose="020B0600070205080204" pitchFamily="34" charset="-128"/>
              </a:defRPr>
            </a:lvl3pPr>
            <a:lvl4pPr>
              <a:defRPr sz="4100">
                <a:solidFill>
                  <a:schemeClr val="tx1"/>
                </a:solidFill>
                <a:latin typeface="Times" panose="02020603050405020304" pitchFamily="18" charset="0"/>
                <a:ea typeface="ＭＳ Ｐゴシック" panose="020B0600070205080204" pitchFamily="34" charset="-128"/>
              </a:defRPr>
            </a:lvl4pPr>
            <a:lvl5pPr>
              <a:defRPr sz="41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41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41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41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4100">
                <a:solidFill>
                  <a:schemeClr val="tx1"/>
                </a:solidFill>
                <a:latin typeface="Times" panose="02020603050405020304" pitchFamily="18" charset="0"/>
                <a:ea typeface="ＭＳ Ｐゴシック" panose="020B0600070205080204" pitchFamily="34" charset="-128"/>
              </a:defRPr>
            </a:lvl9pPr>
          </a:lstStyle>
          <a:p>
            <a:fld id="{E9F53796-1011-4071-B72F-90B09FBC351E}" type="slidenum">
              <a:rPr lang="en-US" altLang="en-US" sz="1200"/>
              <a:pPr/>
              <a:t>99</a:t>
            </a:fld>
            <a:endParaRPr lang="en-US" altLang="en-US" sz="1200"/>
          </a:p>
        </p:txBody>
      </p:sp>
      <p:sp>
        <p:nvSpPr>
          <p:cNvPr id="29699" name="Rectangle 2">
            <a:extLst>
              <a:ext uri="{FF2B5EF4-FFF2-40B4-BE49-F238E27FC236}">
                <a16:creationId xmlns:a16="http://schemas.microsoft.com/office/drawing/2014/main" id="{146781D2-E562-4690-8464-8B1CE6D44D00}"/>
              </a:ext>
            </a:extLst>
          </p:cNvPr>
          <p:cNvSpPr>
            <a:spLocks noGrp="1" noRot="1" noChangeAspect="1" noChangeArrowheads="1" noTextEdit="1"/>
          </p:cNvSpPr>
          <p:nvPr>
            <p:ph type="sldImg"/>
          </p:nvPr>
        </p:nvSpPr>
        <p:spPr>
          <a:ln/>
        </p:spPr>
      </p:sp>
      <p:sp>
        <p:nvSpPr>
          <p:cNvPr id="29700" name="Rectangle 3">
            <a:extLst>
              <a:ext uri="{FF2B5EF4-FFF2-40B4-BE49-F238E27FC236}">
                <a16:creationId xmlns:a16="http://schemas.microsoft.com/office/drawing/2014/main" id="{2EB9E83D-41A2-4E8C-A5CD-B632658DEC4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Geneva" charset="0"/>
                <a:ea typeface="ＭＳ Ｐゴシック" panose="020B0600070205080204" pitchFamily="34" charset="-128"/>
              </a:rPr>
              <a:t>Let's return to the coin tossing experiment. The coin was tossed 12 times so N = 12. A coin has a probability of 0.5 of coming up heads. Therefore, </a:t>
            </a:r>
            <a:r>
              <a:rPr lang="en-US" altLang="en-US">
                <a:latin typeface="Symbol" panose="05050102010706020507" pitchFamily="18" charset="2"/>
                <a:ea typeface="ＭＳ Ｐゴシック" panose="020B0600070205080204" pitchFamily="34" charset="-128"/>
              </a:rPr>
              <a:t>pi</a:t>
            </a:r>
            <a:r>
              <a:rPr lang="en-US" altLang="en-US">
                <a:latin typeface="Geneva" charset="0"/>
                <a:ea typeface="ＭＳ Ｐゴシック" panose="020B0600070205080204" pitchFamily="34" charset="-128"/>
              </a:rPr>
              <a:t> = 0.5. The mean and variance can therefore be computed as follows:</a:t>
            </a:r>
          </a:p>
          <a:p>
            <a:pPr eaLnBrk="1" hangingPunct="1"/>
            <a:r>
              <a:rPr lang="en-US" altLang="en-US">
                <a:latin typeface="Symbol" panose="05050102010706020507" pitchFamily="18" charset="2"/>
                <a:ea typeface="ＭＳ Ｐゴシック" panose="020B0600070205080204" pitchFamily="34" charset="-128"/>
                <a:cs typeface="Courier New" panose="02070309020205020404" pitchFamily="49" charset="0"/>
              </a:rPr>
              <a:t>mu</a:t>
            </a:r>
            <a:r>
              <a:rPr lang="en-US" altLang="en-US">
                <a:latin typeface="Courier New" panose="02070309020205020404" pitchFamily="49" charset="0"/>
                <a:ea typeface="ＭＳ Ｐゴシック" panose="020B0600070205080204" pitchFamily="34" charset="-128"/>
                <a:cs typeface="Courier New" panose="02070309020205020404" pitchFamily="49" charset="0"/>
              </a:rPr>
              <a:t> = N</a:t>
            </a:r>
            <a:r>
              <a:rPr lang="en-US" altLang="en-US">
                <a:latin typeface="Symbol" panose="05050102010706020507" pitchFamily="18" charset="2"/>
                <a:ea typeface="ＭＳ Ｐゴシック" panose="020B0600070205080204" pitchFamily="34" charset="-128"/>
                <a:cs typeface="Courier New" panose="02070309020205020404" pitchFamily="49" charset="0"/>
              </a:rPr>
              <a:t>p </a:t>
            </a:r>
            <a:r>
              <a:rPr lang="en-US" altLang="en-US">
                <a:latin typeface="Courier New" panose="02070309020205020404" pitchFamily="49" charset="0"/>
                <a:ea typeface="ＭＳ Ｐゴシック" panose="020B0600070205080204" pitchFamily="34" charset="-128"/>
                <a:cs typeface="Courier New" panose="02070309020205020404" pitchFamily="49" charset="0"/>
              </a:rPr>
              <a:t>= (12)(0.5) = 6</a:t>
            </a:r>
            <a:br>
              <a:rPr lang="en-US" altLang="en-US">
                <a:latin typeface="Courier New" panose="02070309020205020404" pitchFamily="49" charset="0"/>
                <a:ea typeface="ＭＳ Ｐゴシック" panose="020B0600070205080204" pitchFamily="34" charset="-128"/>
                <a:cs typeface="Courier New" panose="02070309020205020404" pitchFamily="49" charset="0"/>
              </a:rPr>
            </a:br>
            <a:r>
              <a:rPr lang="en-US" altLang="en-US">
                <a:latin typeface="Symbol" panose="05050102010706020507" pitchFamily="18" charset="2"/>
                <a:ea typeface="ＭＳ Ｐゴシック" panose="020B0600070205080204" pitchFamily="34" charset="-128"/>
                <a:cs typeface="Courier New" panose="02070309020205020404" pitchFamily="49" charset="0"/>
              </a:rPr>
              <a:t>sigma squared</a:t>
            </a:r>
            <a:r>
              <a:rPr lang="en-US" altLang="en-US">
                <a:latin typeface="Courier New" panose="02070309020205020404" pitchFamily="49" charset="0"/>
                <a:ea typeface="ＭＳ Ｐゴシック" panose="020B0600070205080204" pitchFamily="34" charset="-128"/>
                <a:cs typeface="Courier New" panose="02070309020205020404" pitchFamily="49" charset="0"/>
              </a:rPr>
              <a:t> = N</a:t>
            </a:r>
            <a:r>
              <a:rPr lang="en-US" altLang="en-US">
                <a:latin typeface="Symbol" panose="05050102010706020507" pitchFamily="18" charset="2"/>
                <a:ea typeface="ＭＳ Ｐゴシック" panose="020B0600070205080204" pitchFamily="34" charset="-128"/>
                <a:cs typeface="Courier New" panose="02070309020205020404" pitchFamily="49" charset="0"/>
              </a:rPr>
              <a:t>pi</a:t>
            </a:r>
            <a:r>
              <a:rPr lang="en-US" altLang="en-US">
                <a:latin typeface="Courier New" panose="02070309020205020404" pitchFamily="49" charset="0"/>
                <a:ea typeface="ＭＳ Ｐゴシック" panose="020B0600070205080204" pitchFamily="34" charset="-128"/>
                <a:cs typeface="Courier New" panose="02070309020205020404" pitchFamily="49" charset="0"/>
              </a:rPr>
              <a:t>(1-</a:t>
            </a:r>
            <a:r>
              <a:rPr lang="en-US" altLang="en-US">
                <a:latin typeface="Symbol" panose="05050102010706020507" pitchFamily="18" charset="2"/>
                <a:ea typeface="ＭＳ Ｐゴシック" panose="020B0600070205080204" pitchFamily="34" charset="-128"/>
                <a:cs typeface="Courier New" panose="02070309020205020404" pitchFamily="49" charset="0"/>
              </a:rPr>
              <a:t>pi</a:t>
            </a:r>
            <a:r>
              <a:rPr lang="en-US" altLang="en-US">
                <a:latin typeface="Courier New" panose="02070309020205020404" pitchFamily="49" charset="0"/>
                <a:ea typeface="ＭＳ Ｐゴシック" panose="020B0600070205080204" pitchFamily="34" charset="-128"/>
                <a:cs typeface="Courier New" panose="02070309020205020404" pitchFamily="49" charset="0"/>
              </a:rPr>
              <a:t>)= (12)(0.5)(1.0 - 0.5) = 3.0.</a:t>
            </a:r>
          </a:p>
          <a:p>
            <a:pPr eaLnBrk="1" hangingPunct="1"/>
            <a:r>
              <a:rPr lang="en-US" altLang="en-US">
                <a:latin typeface="Geneva" charset="0"/>
                <a:ea typeface="ＭＳ Ｐゴシック" panose="020B0600070205080204" pitchFamily="34" charset="-128"/>
              </a:rPr>
              <a:t>Naturally, the standard deviation is the square root of the variance.</a:t>
            </a:r>
          </a:p>
          <a:p>
            <a:pPr eaLnBrk="1" hangingPunct="1"/>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a:extLst>
              <a:ext uri="{FF2B5EF4-FFF2-40B4-BE49-F238E27FC236}">
                <a16:creationId xmlns:a16="http://schemas.microsoft.com/office/drawing/2014/main" id="{2E353C8D-21D0-4F63-84BB-AD1236BDC9B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6500">
                <a:solidFill>
                  <a:schemeClr val="tx1"/>
                </a:solidFill>
                <a:latin typeface="Times" panose="02020603050405020304" pitchFamily="18" charset="0"/>
                <a:ea typeface="ＭＳ Ｐゴシック" panose="020B0600070205080204" pitchFamily="34" charset="-128"/>
              </a:defRPr>
            </a:lvl1pPr>
            <a:lvl2pPr marL="37931725" indent="-37474525">
              <a:defRPr sz="6500">
                <a:solidFill>
                  <a:schemeClr val="tx1"/>
                </a:solidFill>
                <a:latin typeface="Times" panose="02020603050405020304" pitchFamily="18" charset="0"/>
                <a:ea typeface="ＭＳ Ｐゴシック" panose="020B0600070205080204" pitchFamily="34" charset="-128"/>
              </a:defRPr>
            </a:lvl2pPr>
            <a:lvl3pPr>
              <a:defRPr sz="6500">
                <a:solidFill>
                  <a:schemeClr val="tx1"/>
                </a:solidFill>
                <a:latin typeface="Times" panose="02020603050405020304" pitchFamily="18" charset="0"/>
                <a:ea typeface="ＭＳ Ｐゴシック" panose="020B0600070205080204" pitchFamily="34" charset="-128"/>
              </a:defRPr>
            </a:lvl3pPr>
            <a:lvl4pPr>
              <a:defRPr sz="6500">
                <a:solidFill>
                  <a:schemeClr val="tx1"/>
                </a:solidFill>
                <a:latin typeface="Times" panose="02020603050405020304" pitchFamily="18" charset="0"/>
                <a:ea typeface="ＭＳ Ｐゴシック" panose="020B0600070205080204" pitchFamily="34" charset="-128"/>
              </a:defRPr>
            </a:lvl4pPr>
            <a:lvl5pPr>
              <a:defRPr sz="65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65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65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65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6500">
                <a:solidFill>
                  <a:schemeClr val="tx1"/>
                </a:solidFill>
                <a:latin typeface="Times" panose="02020603050405020304" pitchFamily="18" charset="0"/>
                <a:ea typeface="ＭＳ Ｐゴシック" panose="020B0600070205080204" pitchFamily="34" charset="-128"/>
              </a:defRPr>
            </a:lvl9pPr>
          </a:lstStyle>
          <a:p>
            <a:fld id="{292094D3-A92E-4095-8C46-86AEC3543F15}" type="slidenum">
              <a:rPr lang="en-US" altLang="en-US" sz="1200"/>
              <a:pPr/>
              <a:t>100</a:t>
            </a:fld>
            <a:endParaRPr lang="en-US" altLang="en-US" sz="1200"/>
          </a:p>
        </p:txBody>
      </p:sp>
      <p:sp>
        <p:nvSpPr>
          <p:cNvPr id="15363" name="Rectangle 2">
            <a:extLst>
              <a:ext uri="{FF2B5EF4-FFF2-40B4-BE49-F238E27FC236}">
                <a16:creationId xmlns:a16="http://schemas.microsoft.com/office/drawing/2014/main" id="{4D4F39E5-D920-489C-A2C0-FE310803EEC8}"/>
              </a:ext>
            </a:extLst>
          </p:cNvPr>
          <p:cNvSpPr>
            <a:spLocks noGrp="1" noRot="1" noChangeAspect="1" noChangeArrowheads="1" noTextEdit="1"/>
          </p:cNvSpPr>
          <p:nvPr>
            <p:ph type="sldImg"/>
          </p:nvPr>
        </p:nvSpPr>
        <p:spPr>
          <a:ln/>
        </p:spPr>
      </p:sp>
      <p:sp>
        <p:nvSpPr>
          <p:cNvPr id="15364" name="Rectangle 3">
            <a:extLst>
              <a:ext uri="{FF2B5EF4-FFF2-40B4-BE49-F238E27FC236}">
                <a16:creationId xmlns:a16="http://schemas.microsoft.com/office/drawing/2014/main" id="{C8854B5C-75DF-4DCD-BC25-BC8A980787C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Times" panose="02020603050405020304" pitchFamily="18" charset="0"/>
                <a:ea typeface="ＭＳ Ｐゴシック" panose="020B0600070205080204" pitchFamily="34" charset="-128"/>
              </a:rPr>
              <a:t>The Poisson distribution can be used to calculate the probabilities of various number of "successes" based on the mean number of successes. In order to apply the Poisson distribution the various events must be independent. Keep in mind that the term "success" does not really mean success in the traditional positive sense. It just means that the outcome in question occurs.</a:t>
            </a:r>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a:extLst>
              <a:ext uri="{FF2B5EF4-FFF2-40B4-BE49-F238E27FC236}">
                <a16:creationId xmlns:a16="http://schemas.microsoft.com/office/drawing/2014/main" id="{7F00024B-D9E8-4FC4-8095-007A8B031035}"/>
              </a:ext>
            </a:extLst>
          </p:cNvPr>
          <p:cNvSpPr>
            <a:spLocks noGrp="1" noRot="1" noChangeAspect="1"/>
          </p:cNvSpPr>
          <p:nvPr>
            <p:ph type="sldImg"/>
          </p:nvPr>
        </p:nvSpPr>
        <p:spPr>
          <a:ln/>
        </p:spPr>
      </p:sp>
      <p:sp>
        <p:nvSpPr>
          <p:cNvPr id="17411" name="Notes Placeholder 2">
            <a:extLst>
              <a:ext uri="{FF2B5EF4-FFF2-40B4-BE49-F238E27FC236}">
                <a16:creationId xmlns:a16="http://schemas.microsoft.com/office/drawing/2014/main" id="{4EA81148-E651-4EB6-8EC5-8FBC8E97D498}"/>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Times" panose="02020603050405020304" pitchFamily="18" charset="0"/>
                <a:ea typeface="ＭＳ Ｐゴシック" panose="020B0600070205080204" pitchFamily="34" charset="-128"/>
              </a:rPr>
              <a:t>Suppose you knew that the mean number of calls to a fire station on a weekday is 8. What is the probability that on a given weekday there would be 11 calls?</a:t>
            </a:r>
          </a:p>
        </p:txBody>
      </p:sp>
      <p:sp>
        <p:nvSpPr>
          <p:cNvPr id="17412" name="Slide Number Placeholder 3">
            <a:extLst>
              <a:ext uri="{FF2B5EF4-FFF2-40B4-BE49-F238E27FC236}">
                <a16:creationId xmlns:a16="http://schemas.microsoft.com/office/drawing/2014/main" id="{33C17561-3CE6-471E-8694-8C331EC1F95B}"/>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6500">
                <a:solidFill>
                  <a:schemeClr val="tx1"/>
                </a:solidFill>
                <a:latin typeface="Times" panose="02020603050405020304" pitchFamily="18" charset="0"/>
                <a:ea typeface="ＭＳ Ｐゴシック" panose="020B0600070205080204" pitchFamily="34" charset="-128"/>
              </a:defRPr>
            </a:lvl1pPr>
            <a:lvl2pPr marL="37931725" indent="-37474525">
              <a:defRPr sz="6500">
                <a:solidFill>
                  <a:schemeClr val="tx1"/>
                </a:solidFill>
                <a:latin typeface="Times" panose="02020603050405020304" pitchFamily="18" charset="0"/>
                <a:ea typeface="ＭＳ Ｐゴシック" panose="020B0600070205080204" pitchFamily="34" charset="-128"/>
              </a:defRPr>
            </a:lvl2pPr>
            <a:lvl3pPr>
              <a:defRPr sz="6500">
                <a:solidFill>
                  <a:schemeClr val="tx1"/>
                </a:solidFill>
                <a:latin typeface="Times" panose="02020603050405020304" pitchFamily="18" charset="0"/>
                <a:ea typeface="ＭＳ Ｐゴシック" panose="020B0600070205080204" pitchFamily="34" charset="-128"/>
              </a:defRPr>
            </a:lvl3pPr>
            <a:lvl4pPr>
              <a:defRPr sz="6500">
                <a:solidFill>
                  <a:schemeClr val="tx1"/>
                </a:solidFill>
                <a:latin typeface="Times" panose="02020603050405020304" pitchFamily="18" charset="0"/>
                <a:ea typeface="ＭＳ Ｐゴシック" panose="020B0600070205080204" pitchFamily="34" charset="-128"/>
              </a:defRPr>
            </a:lvl4pPr>
            <a:lvl5pPr>
              <a:defRPr sz="65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65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65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65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6500">
                <a:solidFill>
                  <a:schemeClr val="tx1"/>
                </a:solidFill>
                <a:latin typeface="Times" panose="02020603050405020304" pitchFamily="18" charset="0"/>
                <a:ea typeface="ＭＳ Ｐゴシック" panose="020B0600070205080204" pitchFamily="34" charset="-128"/>
              </a:defRPr>
            </a:lvl9pPr>
          </a:lstStyle>
          <a:p>
            <a:fld id="{84653E76-F3B9-4F93-933E-9595A7B36366}" type="slidenum">
              <a:rPr lang="en-US" altLang="en-US" sz="1200"/>
              <a:pPr/>
              <a:t>101</a:t>
            </a:fld>
            <a:endParaRPr lang="en-US" altLang="en-US" sz="120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7" name="Rectangle 6"/>
          <p:cNvSpPr/>
          <p:nvPr userDrawn="1"/>
        </p:nvSpPr>
        <p:spPr>
          <a:xfrm>
            <a:off x="1" y="6083968"/>
            <a:ext cx="9143999" cy="364958"/>
          </a:xfrm>
          <a:prstGeom prst="rect">
            <a:avLst/>
          </a:prstGeom>
          <a:gradFill flip="none" rotWithShape="1">
            <a:gsLst>
              <a:gs pos="0">
                <a:schemeClr val="bg1"/>
              </a:gs>
              <a:gs pos="100000">
                <a:srgbClr val="9B25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userDrawn="1"/>
        </p:nvSpPr>
        <p:spPr>
          <a:xfrm>
            <a:off x="8161421" y="0"/>
            <a:ext cx="753979" cy="6858000"/>
          </a:xfrm>
          <a:prstGeom prst="rect">
            <a:avLst/>
          </a:prstGeom>
          <a:gradFill flip="none" rotWithShape="1">
            <a:gsLst>
              <a:gs pos="8000">
                <a:schemeClr val="bg1"/>
              </a:gs>
              <a:gs pos="100000">
                <a:srgbClr val="9B2530"/>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90600" cy="990600"/>
          </a:xfrm>
          <a:prstGeom prst="rect">
            <a:avLst/>
          </a:prstGeom>
        </p:spPr>
      </p:pic>
      <p:sp>
        <p:nvSpPr>
          <p:cNvPr id="5" name="Date Placeholder 3"/>
          <p:cNvSpPr>
            <a:spLocks noGrp="1"/>
          </p:cNvSpPr>
          <p:nvPr>
            <p:ph type="dt" sz="half" idx="10"/>
          </p:nvPr>
        </p:nvSpPr>
        <p:spPr>
          <a:xfrm>
            <a:off x="2624890" y="6493375"/>
            <a:ext cx="2480510" cy="318962"/>
          </a:xfrm>
        </p:spPr>
        <p:txBody>
          <a:bodyPr/>
          <a:lstStyle>
            <a:lvl1pPr>
              <a:defRPr>
                <a:solidFill>
                  <a:schemeClr val="tx1"/>
                </a:solidFill>
              </a:defRPr>
            </a:lvl1pPr>
          </a:lstStyle>
          <a:p>
            <a:fld id="{F9515D3C-42C7-44D9-AFED-55E034C07AA1}" type="datetime1">
              <a:rPr lang="en-US" smtClean="0"/>
              <a:pPr/>
              <a:t>5/17/2020</a:t>
            </a:fld>
            <a:r>
              <a:rPr lang="en-US" dirty="0"/>
              <a:t> – Dr. Anil D Chaturvedi</a:t>
            </a:r>
          </a:p>
        </p:txBody>
      </p:sp>
      <p:sp>
        <p:nvSpPr>
          <p:cNvPr id="6" name="Slide Number Placeholder 5"/>
          <p:cNvSpPr>
            <a:spLocks noGrp="1"/>
          </p:cNvSpPr>
          <p:nvPr>
            <p:ph type="sldNum" sz="quarter" idx="12"/>
          </p:nvPr>
        </p:nvSpPr>
        <p:spPr>
          <a:xfrm>
            <a:off x="6019800" y="6492875"/>
            <a:ext cx="2133600" cy="365125"/>
          </a:xfrm>
        </p:spPr>
        <p:txBody>
          <a:bodyPr/>
          <a:lstStyle/>
          <a:p>
            <a:fld id="{80D67E58-3990-4F01-938E-16946780C166}"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65B6949-AD9C-4252-843D-D84B6034E2F4}" type="datetime1">
              <a:rPr lang="en-US" smtClean="0"/>
              <a:pPr/>
              <a:t>5/17/2020</a:t>
            </a:fld>
            <a:endParaRPr lang="en-US"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r>
              <a:rPr lang="en-US" dirty="0"/>
              <a:t>http://upload.wikimedia.org/wikipedia/en/thumb/8/8a/University_of_Chicago_Modern_Etched_Seal_1.svg/1024px-University_of_Chicago_Modern_Etched_Seal_1.svg.png</a:t>
            </a:r>
          </a:p>
        </p:txBody>
      </p:sp>
      <p:sp>
        <p:nvSpPr>
          <p:cNvPr id="7" name="Slide Number Placeholder 6"/>
          <p:cNvSpPr>
            <a:spLocks noGrp="1"/>
          </p:cNvSpPr>
          <p:nvPr>
            <p:ph type="sldNum" sz="quarter" idx="12"/>
          </p:nvPr>
        </p:nvSpPr>
        <p:spPr/>
        <p:txBody>
          <a:bodyPr/>
          <a:lstStyle/>
          <a:p>
            <a:fld id="{80D67E58-3990-4F01-938E-16946780C166}"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241618B-4C23-4852-AE48-3233832C689B}" type="datetime1">
              <a:rPr lang="en-US" smtClean="0"/>
              <a:pPr/>
              <a:t>5/17/2020</a:t>
            </a:fld>
            <a:endParaRPr lang="en-US" dirty="0"/>
          </a:p>
        </p:txBody>
      </p:sp>
      <p:sp>
        <p:nvSpPr>
          <p:cNvPr id="7" name="Slide Number Placeholder 6"/>
          <p:cNvSpPr>
            <a:spLocks noGrp="1"/>
          </p:cNvSpPr>
          <p:nvPr>
            <p:ph type="sldNum" sz="quarter" idx="12"/>
          </p:nvPr>
        </p:nvSpPr>
        <p:spPr/>
        <p:txBody>
          <a:bodyPr/>
          <a:lstStyle/>
          <a:p>
            <a:fld id="{80D67E58-3990-4F01-938E-16946780C166}"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9D047AD-BBF8-4BFE-8CCE-9C716DE04618}" type="datetime1">
              <a:rPr lang="en-US" smtClean="0"/>
              <a:pPr/>
              <a:t>5/17/2020</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r>
              <a:rPr lang="en-US" dirty="0"/>
              <a:t>http://upload.wikimedia.org/wikipedia/en/thumb/8/8a/University_of_Chicago_Modern_Etched_Seal_1.svg/1024px-University_of_Chicago_Modern_Etched_Seal_1.svg.png</a:t>
            </a:r>
          </a:p>
        </p:txBody>
      </p:sp>
      <p:sp>
        <p:nvSpPr>
          <p:cNvPr id="6" name="Slide Number Placeholder 5"/>
          <p:cNvSpPr>
            <a:spLocks noGrp="1"/>
          </p:cNvSpPr>
          <p:nvPr>
            <p:ph type="sldNum" sz="quarter" idx="12"/>
          </p:nvPr>
        </p:nvSpPr>
        <p:spPr/>
        <p:txBody>
          <a:bodyPr/>
          <a:lstStyle/>
          <a:p>
            <a:fld id="{80D67E58-3990-4F01-938E-16946780C166}" type="slidenum">
              <a:rPr lang="en-US" smtClean="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F347392-0A2C-4B5D-8F55-30349670BF16}" type="datetime1">
              <a:rPr lang="en-US" smtClean="0"/>
              <a:pPr/>
              <a:t>5/17/2020</a:t>
            </a:fld>
            <a:endParaRPr lang="en-US" dirty="0"/>
          </a:p>
        </p:txBody>
      </p:sp>
      <p:sp>
        <p:nvSpPr>
          <p:cNvPr id="6" name="Slide Number Placeholder 5"/>
          <p:cNvSpPr>
            <a:spLocks noGrp="1"/>
          </p:cNvSpPr>
          <p:nvPr>
            <p:ph type="sldNum" sz="quarter" idx="12"/>
          </p:nvPr>
        </p:nvSpPr>
        <p:spPr/>
        <p:txBody>
          <a:bodyPr/>
          <a:lstStyle/>
          <a:p>
            <a:fld id="{80D67E58-3990-4F01-938E-16946780C166}" type="slidenum">
              <a:rPr lang="en-US" smtClean="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4893" y="609600"/>
            <a:ext cx="7774214" cy="1143000"/>
          </a:xfrm>
        </p:spPr>
        <p:txBody>
          <a:bodyPr/>
          <a:lstStyle/>
          <a:p>
            <a:r>
              <a:rPr lang="en-US"/>
              <a:t>Click to edit Master title style</a:t>
            </a:r>
          </a:p>
        </p:txBody>
      </p:sp>
      <p:sp>
        <p:nvSpPr>
          <p:cNvPr id="3" name="Text Placeholder 2"/>
          <p:cNvSpPr>
            <a:spLocks noGrp="1"/>
          </p:cNvSpPr>
          <p:nvPr>
            <p:ph type="body" sz="half" idx="1"/>
          </p:nvPr>
        </p:nvSpPr>
        <p:spPr>
          <a:xfrm>
            <a:off x="684893" y="1981200"/>
            <a:ext cx="3778250" cy="4533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80858" y="1981200"/>
            <a:ext cx="3778250" cy="4533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86237113"/>
      </p:ext>
    </p:extLst>
  </p:cSld>
  <p:clrMapOvr>
    <a:masterClrMapping/>
  </p:clrMapOvr>
  <p:transition advClick="0" advTm="7000"/>
</p:sldLayout>
</file>

<file path=ppt/slideLayouts/slideLayout15.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684893" y="609600"/>
            <a:ext cx="7774214" cy="1143000"/>
          </a:xfrm>
        </p:spPr>
        <p:txBody>
          <a:bodyPr/>
          <a:lstStyle/>
          <a:p>
            <a:r>
              <a:rPr lang="en-US"/>
              <a:t>Click to edit Master title style</a:t>
            </a:r>
          </a:p>
        </p:txBody>
      </p:sp>
      <p:sp>
        <p:nvSpPr>
          <p:cNvPr id="3" name="Text Placeholder 2"/>
          <p:cNvSpPr>
            <a:spLocks noGrp="1"/>
          </p:cNvSpPr>
          <p:nvPr>
            <p:ph type="body" sz="half" idx="1"/>
          </p:nvPr>
        </p:nvSpPr>
        <p:spPr>
          <a:xfrm>
            <a:off x="684893" y="1981200"/>
            <a:ext cx="7774214" cy="2152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84893" y="4362450"/>
            <a:ext cx="7774214" cy="2152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52319243"/>
      </p:ext>
    </p:extLst>
  </p:cSld>
  <p:clrMapOvr>
    <a:masterClrMapping/>
  </p:clrMapOvr>
  <p:transition advClick="0" advTm="17000"/>
</p:sldLayout>
</file>

<file path=ppt/slideLayouts/slideLayout16.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84893" y="609600"/>
            <a:ext cx="7774214" cy="1143000"/>
          </a:xfrm>
        </p:spPr>
        <p:txBody>
          <a:bodyPr/>
          <a:lstStyle/>
          <a:p>
            <a:r>
              <a:rPr lang="en-US"/>
              <a:t>Click to edit Master title style</a:t>
            </a:r>
          </a:p>
        </p:txBody>
      </p:sp>
      <p:sp>
        <p:nvSpPr>
          <p:cNvPr id="3" name="Text Placeholder 2"/>
          <p:cNvSpPr>
            <a:spLocks noGrp="1"/>
          </p:cNvSpPr>
          <p:nvPr>
            <p:ph type="body" sz="half" idx="1"/>
          </p:nvPr>
        </p:nvSpPr>
        <p:spPr>
          <a:xfrm>
            <a:off x="684893" y="1981200"/>
            <a:ext cx="3778250" cy="4533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80858" y="1981200"/>
            <a:ext cx="3778250" cy="2152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80858" y="4362450"/>
            <a:ext cx="3778250" cy="2152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08576619"/>
      </p:ext>
    </p:extLst>
  </p:cSld>
  <p:clrMapOvr>
    <a:masterClrMapping/>
  </p:clrMapOvr>
  <p:transition advClick="0" advTm="8000"/>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a:xfrm>
            <a:off x="34090" y="6493375"/>
            <a:ext cx="2286000" cy="272800"/>
          </a:xfrm>
        </p:spPr>
        <p:txBody>
          <a:bodyPr/>
          <a:lstStyle/>
          <a:p>
            <a:fld id="{F9515D3C-42C7-44D9-AFED-55E034C07AA1}" type="datetime1">
              <a:rPr lang="en-US" smtClean="0"/>
              <a:pPr/>
              <a:t>5/17/2020</a:t>
            </a:fld>
            <a:r>
              <a:rPr lang="en-US" dirty="0"/>
              <a:t> – Dr. Anil D Chaturvedi</a:t>
            </a:r>
          </a:p>
        </p:txBody>
      </p:sp>
      <p:sp>
        <p:nvSpPr>
          <p:cNvPr id="6" name="Slide Number Placeholder 5"/>
          <p:cNvSpPr>
            <a:spLocks noGrp="1"/>
          </p:cNvSpPr>
          <p:nvPr>
            <p:ph type="sldNum" sz="quarter" idx="12"/>
          </p:nvPr>
        </p:nvSpPr>
        <p:spPr>
          <a:xfrm>
            <a:off x="6027821" y="6440839"/>
            <a:ext cx="2133600" cy="365125"/>
          </a:xfrm>
        </p:spPr>
        <p:txBody>
          <a:bodyPr/>
          <a:lstStyle/>
          <a:p>
            <a:fld id="{80D67E58-3990-4F01-938E-16946780C166}" type="slidenum">
              <a:rPr lang="en-US" smtClean="0"/>
              <a:pPr/>
              <a:t>‹#›</a:t>
            </a:fld>
            <a:endParaRPr lang="en-US" dirty="0"/>
          </a:p>
        </p:txBody>
      </p:sp>
      <p:sp>
        <p:nvSpPr>
          <p:cNvPr id="7" name="Rectangle 6"/>
          <p:cNvSpPr/>
          <p:nvPr userDrawn="1"/>
        </p:nvSpPr>
        <p:spPr>
          <a:xfrm>
            <a:off x="1" y="6083968"/>
            <a:ext cx="9143999" cy="364958"/>
          </a:xfrm>
          <a:prstGeom prst="rect">
            <a:avLst/>
          </a:prstGeom>
          <a:gradFill flip="none" rotWithShape="1">
            <a:gsLst>
              <a:gs pos="0">
                <a:schemeClr val="bg1"/>
              </a:gs>
              <a:gs pos="100000">
                <a:srgbClr val="9B25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userDrawn="1"/>
        </p:nvSpPr>
        <p:spPr>
          <a:xfrm>
            <a:off x="8161421" y="0"/>
            <a:ext cx="753979" cy="6858000"/>
          </a:xfrm>
          <a:prstGeom prst="rect">
            <a:avLst/>
          </a:prstGeom>
          <a:gradFill flip="none" rotWithShape="1">
            <a:gsLst>
              <a:gs pos="8000">
                <a:schemeClr val="bg1"/>
              </a:gs>
              <a:gs pos="100000">
                <a:srgbClr val="9B2530"/>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90600" cy="9906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7" name="Rectangle 6"/>
          <p:cNvSpPr/>
          <p:nvPr userDrawn="1"/>
        </p:nvSpPr>
        <p:spPr>
          <a:xfrm>
            <a:off x="1" y="6083968"/>
            <a:ext cx="9143999" cy="364958"/>
          </a:xfrm>
          <a:prstGeom prst="rect">
            <a:avLst/>
          </a:prstGeom>
          <a:gradFill flip="none" rotWithShape="1">
            <a:gsLst>
              <a:gs pos="0">
                <a:schemeClr val="bg1"/>
              </a:gs>
              <a:gs pos="100000">
                <a:srgbClr val="9B25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userDrawn="1"/>
        </p:nvSpPr>
        <p:spPr>
          <a:xfrm>
            <a:off x="8161421" y="0"/>
            <a:ext cx="753979" cy="6858000"/>
          </a:xfrm>
          <a:prstGeom prst="rect">
            <a:avLst/>
          </a:prstGeom>
          <a:gradFill flip="none" rotWithShape="1">
            <a:gsLst>
              <a:gs pos="8000">
                <a:schemeClr val="bg1"/>
              </a:gs>
              <a:gs pos="100000">
                <a:srgbClr val="9B2530"/>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90600" cy="990600"/>
          </a:xfrm>
          <a:prstGeom prst="rect">
            <a:avLst/>
          </a:prstGeom>
        </p:spPr>
      </p:pic>
      <p:sp>
        <p:nvSpPr>
          <p:cNvPr id="10" name="Date Placeholder 3"/>
          <p:cNvSpPr txBox="1">
            <a:spLocks/>
          </p:cNvSpPr>
          <p:nvPr userDrawn="1"/>
        </p:nvSpPr>
        <p:spPr>
          <a:xfrm>
            <a:off x="34090" y="6493375"/>
            <a:ext cx="2286000" cy="272800"/>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9515D3C-42C7-44D9-AFED-55E034C07AA1}" type="datetime1">
              <a:rPr lang="en-US" smtClean="0"/>
              <a:pPr/>
              <a:t>5/17/2020</a:t>
            </a:fld>
            <a:r>
              <a:rPr lang="en-US" dirty="0"/>
              <a:t> – Dr. Anil D Chaturvedi</a:t>
            </a:r>
          </a:p>
        </p:txBody>
      </p:sp>
      <p:sp>
        <p:nvSpPr>
          <p:cNvPr id="11" name="Slide Number Placeholder 5"/>
          <p:cNvSpPr txBox="1">
            <a:spLocks/>
          </p:cNvSpPr>
          <p:nvPr userDrawn="1"/>
        </p:nvSpPr>
        <p:spPr>
          <a:xfrm>
            <a:off x="6059352" y="6470900"/>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0D67E58-3990-4F01-938E-16946780C166}"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42A1537-3EA7-4187-ACD6-C306BA250E86}" type="datetime1">
              <a:rPr lang="en-US" smtClean="0"/>
              <a:pPr/>
              <a:t>5/17/2020</a:t>
            </a:fld>
            <a:endParaRPr lang="en-US" dirty="0"/>
          </a:p>
        </p:txBody>
      </p:sp>
      <p:sp>
        <p:nvSpPr>
          <p:cNvPr id="6" name="Slide Number Placeholder 5"/>
          <p:cNvSpPr>
            <a:spLocks noGrp="1"/>
          </p:cNvSpPr>
          <p:nvPr>
            <p:ph type="sldNum" sz="quarter" idx="12"/>
          </p:nvPr>
        </p:nvSpPr>
        <p:spPr/>
        <p:txBody>
          <a:bodyPr/>
          <a:lstStyle/>
          <a:p>
            <a:fld id="{80D67E58-3990-4F01-938E-16946780C166}"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ABAAA96-4CFE-4240-B313-76F9BCBA4838}" type="datetime1">
              <a:rPr lang="en-US" smtClean="0"/>
              <a:pPr/>
              <a:t>5/17/2020</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r>
              <a:rPr lang="en-US" dirty="0"/>
              <a:t>http://upload.wikimedia.org/wikipedia/en/thumb/8/8a/University_of_Chicago_Modern_Etched_Seal_1.svg/1024px-University_of_Chicago_Modern_Etched_Seal_1.svg.png</a:t>
            </a:r>
          </a:p>
        </p:txBody>
      </p:sp>
      <p:sp>
        <p:nvSpPr>
          <p:cNvPr id="6" name="Slide Number Placeholder 5"/>
          <p:cNvSpPr>
            <a:spLocks noGrp="1"/>
          </p:cNvSpPr>
          <p:nvPr>
            <p:ph type="sldNum" sz="quarter" idx="12"/>
          </p:nvPr>
        </p:nvSpPr>
        <p:spPr/>
        <p:txBody>
          <a:bodyPr/>
          <a:lstStyle/>
          <a:p>
            <a:fld id="{80D67E58-3990-4F01-938E-16946780C166}"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4AC3297-4D85-4F25-BFF5-39558BFF0BA3}" type="datetime1">
              <a:rPr lang="en-US" smtClean="0"/>
              <a:pPr/>
              <a:t>5/17/2020</a:t>
            </a:fld>
            <a:endParaRPr lang="en-US" dirty="0"/>
          </a:p>
        </p:txBody>
      </p:sp>
      <p:sp>
        <p:nvSpPr>
          <p:cNvPr id="7" name="Slide Number Placeholder 6"/>
          <p:cNvSpPr>
            <a:spLocks noGrp="1"/>
          </p:cNvSpPr>
          <p:nvPr>
            <p:ph type="sldNum" sz="quarter" idx="12"/>
          </p:nvPr>
        </p:nvSpPr>
        <p:spPr/>
        <p:txBody>
          <a:bodyPr/>
          <a:lstStyle/>
          <a:p>
            <a:fld id="{80D67E58-3990-4F01-938E-16946780C166}"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16EAD55-450B-467D-9FF1-40D459BC7437}" type="datetime1">
              <a:rPr lang="en-US" smtClean="0"/>
              <a:pPr/>
              <a:t>5/17/2020</a:t>
            </a:fld>
            <a:endParaRPr lang="en-US" dirty="0"/>
          </a:p>
        </p:txBody>
      </p:sp>
      <p:sp>
        <p:nvSpPr>
          <p:cNvPr id="9" name="Slide Number Placeholder 8"/>
          <p:cNvSpPr>
            <a:spLocks noGrp="1"/>
          </p:cNvSpPr>
          <p:nvPr>
            <p:ph type="sldNum" sz="quarter" idx="12"/>
          </p:nvPr>
        </p:nvSpPr>
        <p:spPr/>
        <p:txBody>
          <a:bodyPr/>
          <a:lstStyle/>
          <a:p>
            <a:fld id="{80D67E58-3990-4F01-938E-16946780C166}"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86F04CB-6BD7-474C-BA0E-00D6673ABCA4}" type="datetime1">
              <a:rPr lang="en-US" smtClean="0"/>
              <a:pPr/>
              <a:t>5/17/2020</a:t>
            </a:fld>
            <a:endParaRPr lang="en-US" dirty="0"/>
          </a:p>
        </p:txBody>
      </p:sp>
      <p:sp>
        <p:nvSpPr>
          <p:cNvPr id="5" name="Slide Number Placeholder 4"/>
          <p:cNvSpPr>
            <a:spLocks noGrp="1"/>
          </p:cNvSpPr>
          <p:nvPr>
            <p:ph type="sldNum" sz="quarter" idx="12"/>
          </p:nvPr>
        </p:nvSpPr>
        <p:spPr/>
        <p:txBody>
          <a:bodyPr/>
          <a:lstStyle/>
          <a:p>
            <a:fld id="{80D67E58-3990-4F01-938E-16946780C166}"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B4372E-2DF7-47CC-B9E1-E65C54A4B3FB}" type="datetime1">
              <a:rPr lang="en-US" smtClean="0"/>
              <a:pPr/>
              <a:t>5/17/2020</a:t>
            </a:fld>
            <a:endParaRPr lang="en-US" dirty="0"/>
          </a:p>
        </p:txBody>
      </p:sp>
      <p:sp>
        <p:nvSpPr>
          <p:cNvPr id="4" name="Slide Number Placeholder 3"/>
          <p:cNvSpPr>
            <a:spLocks noGrp="1"/>
          </p:cNvSpPr>
          <p:nvPr>
            <p:ph type="sldNum" sz="quarter" idx="12"/>
          </p:nvPr>
        </p:nvSpPr>
        <p:spPr/>
        <p:txBody>
          <a:bodyPr/>
          <a:lstStyle/>
          <a:p>
            <a:fld id="{80D67E58-3990-4F01-938E-16946780C166}"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98BB40-09FA-4850-9C17-6CCC6A5E8303}" type="datetime1">
              <a:rPr lang="en-US" smtClean="0"/>
              <a:pPr/>
              <a:t>5/17/2020</a:t>
            </a:fld>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D67E58-3990-4F01-938E-16946780C166}"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49" r:id="rId2"/>
    <p:sldLayoutId id="2147483660"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3" r:id="rId14"/>
    <p:sldLayoutId id="2147483664" r:id="rId15"/>
    <p:sldLayoutId id="2147483665" r:id="rId16"/>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www.google.com/url?sa=i&amp;rct=j&amp;q=&amp;esrc=s&amp;source=images&amp;cd=&amp;cad=rja&amp;uact=8&amp;ved=0CAcQjRw&amp;url=http://en.wikipedia.org/wiki/File:University_of_Chicago_logo.svg&amp;ei=zdOdVPTnD8aWNrbhgoAL&amp;bvm=bv.82001339,d.eXY&amp;psig=AFQjCNFZR2pvi4rmA_2wOGygQr3izrYxzQ&amp;ust=1419711314481494"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1.xml"/></Relationships>
</file>

<file path=ppt/slides/_rels/slide102.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notesSlide" Target="../notesSlides/notesSlide100.xml"/><Relationship Id="rId1" Type="http://schemas.openxmlformats.org/officeDocument/2006/relationships/slideLayout" Target="../slideLayouts/slideLayout1.xml"/></Relationships>
</file>

<file path=ppt/slides/_rels/slide103.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notesSlide" Target="../notesSlides/notesSlide101.xml"/><Relationship Id="rId1" Type="http://schemas.openxmlformats.org/officeDocument/2006/relationships/slideLayout" Target="../slideLayouts/slideLayout1.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1.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1.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1.xml"/></Relationships>
</file>

<file path=ppt/slides/_rels/slide107.xml.rels><?xml version="1.0" encoding="UTF-8" standalone="yes"?>
<Relationships xmlns="http://schemas.openxmlformats.org/package/2006/relationships"><Relationship Id="rId3" Type="http://schemas.openxmlformats.org/officeDocument/2006/relationships/image" Target="../media/image78.wmf"/><Relationship Id="rId2" Type="http://schemas.openxmlformats.org/officeDocument/2006/relationships/notesSlide" Target="../notesSlides/notesSlide105.xml"/><Relationship Id="rId1" Type="http://schemas.openxmlformats.org/officeDocument/2006/relationships/slideLayout" Target="../slideLayouts/slideLayout1.xml"/></Relationships>
</file>

<file path=ppt/slides/_rels/slide108.xml.rels><?xml version="1.0" encoding="UTF-8" standalone="yes"?>
<Relationships xmlns="http://schemas.openxmlformats.org/package/2006/relationships"><Relationship Id="rId3" Type="http://schemas.openxmlformats.org/officeDocument/2006/relationships/image" Target="../media/image79.wmf"/><Relationship Id="rId2" Type="http://schemas.openxmlformats.org/officeDocument/2006/relationships/notesSlide" Target="../notesSlides/notesSlide106.xml"/><Relationship Id="rId1" Type="http://schemas.openxmlformats.org/officeDocument/2006/relationships/slideLayout" Target="../slideLayouts/slideLayout1.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3" Type="http://schemas.openxmlformats.org/officeDocument/2006/relationships/image" Target="../media/image80.wmf"/><Relationship Id="rId2" Type="http://schemas.openxmlformats.org/officeDocument/2006/relationships/notesSlide" Target="../notesSlides/notesSlide108.xml"/><Relationship Id="rId1" Type="http://schemas.openxmlformats.org/officeDocument/2006/relationships/slideLayout" Target="../slideLayouts/slideLayout1.xml"/></Relationships>
</file>

<file path=ppt/slides/_rels/slide111.xml.rels><?xml version="1.0" encoding="UTF-8" standalone="yes"?>
<Relationships xmlns="http://schemas.openxmlformats.org/package/2006/relationships"><Relationship Id="rId3" Type="http://schemas.openxmlformats.org/officeDocument/2006/relationships/image" Target="../media/image81.wmf"/><Relationship Id="rId2" Type="http://schemas.openxmlformats.org/officeDocument/2006/relationships/notesSlide" Target="../notesSlides/notesSlide109.xml"/><Relationship Id="rId1" Type="http://schemas.openxmlformats.org/officeDocument/2006/relationships/slideLayout" Target="../slideLayouts/slideLayout1.xml"/><Relationship Id="rId4" Type="http://schemas.openxmlformats.org/officeDocument/2006/relationships/image" Target="../media/image82.wmf"/></Relationships>
</file>

<file path=ppt/slides/_rels/slide112.xml.rels><?xml version="1.0" encoding="UTF-8" standalone="yes"?>
<Relationships xmlns="http://schemas.openxmlformats.org/package/2006/relationships"><Relationship Id="rId3" Type="http://schemas.openxmlformats.org/officeDocument/2006/relationships/image" Target="../media/image83.wmf"/><Relationship Id="rId2" Type="http://schemas.openxmlformats.org/officeDocument/2006/relationships/notesSlide" Target="../notesSlides/notesSlide110.xml"/><Relationship Id="rId1" Type="http://schemas.openxmlformats.org/officeDocument/2006/relationships/slideLayout" Target="../slideLayouts/slideLayout1.xml"/><Relationship Id="rId4" Type="http://schemas.openxmlformats.org/officeDocument/2006/relationships/image" Target="../media/image84.wmf"/></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1.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1.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1.xml"/></Relationships>
</file>

<file path=ppt/slides/_rels/slide117.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notesSlide" Target="../notesSlides/notesSlide115.xml"/><Relationship Id="rId1" Type="http://schemas.openxmlformats.org/officeDocument/2006/relationships/slideLayout" Target="../slideLayouts/slideLayout1.xml"/></Relationships>
</file>

<file path=ppt/slides/_rels/slide118.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notesSlide" Target="../notesSlides/notesSlide116.xml"/><Relationship Id="rId1" Type="http://schemas.openxmlformats.org/officeDocument/2006/relationships/slideLayout" Target="../slideLayouts/slideLayout1.xml"/></Relationships>
</file>

<file path=ppt/slides/_rels/slide119.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notesSlide" Target="../notesSlides/notesSlide117.xml"/><Relationship Id="rId1" Type="http://schemas.openxmlformats.org/officeDocument/2006/relationships/slideLayout" Target="../slideLayouts/slideLayout1.xml"/><Relationship Id="rId4" Type="http://schemas.openxmlformats.org/officeDocument/2006/relationships/image" Target="../media/image87.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notesSlide" Target="../notesSlides/notesSlide119.xml"/><Relationship Id="rId1" Type="http://schemas.openxmlformats.org/officeDocument/2006/relationships/slideLayout" Target="../slideLayouts/slideLayout6.xml"/><Relationship Id="rId4" Type="http://schemas.openxmlformats.org/officeDocument/2006/relationships/image" Target="../media/image89.wmf"/></Relationships>
</file>

<file path=ppt/slides/_rels/slide122.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notesSlide" Target="../notesSlides/notesSlide120.xml"/><Relationship Id="rId1" Type="http://schemas.openxmlformats.org/officeDocument/2006/relationships/slideLayout" Target="../slideLayouts/slideLayout1.xml"/></Relationships>
</file>

<file path=ppt/slides/_rels/slide123.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121.xml"/><Relationship Id="rId1" Type="http://schemas.openxmlformats.org/officeDocument/2006/relationships/slideLayout" Target="../slideLayouts/slideLayout4.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notesSlide" Target="../notesSlides/notesSlide123.xml"/><Relationship Id="rId1" Type="http://schemas.openxmlformats.org/officeDocument/2006/relationships/slideLayout" Target="../slideLayouts/slideLayout1.xml"/></Relationships>
</file>

<file path=ppt/slides/_rels/slide126.xml.rels><?xml version="1.0" encoding="UTF-8" standalone="yes"?>
<Relationships xmlns="http://schemas.openxmlformats.org/package/2006/relationships"><Relationship Id="rId3" Type="http://schemas.openxmlformats.org/officeDocument/2006/relationships/notesSlide" Target="../notesSlides/notesSlide124.xml"/><Relationship Id="rId7" Type="http://schemas.openxmlformats.org/officeDocument/2006/relationships/image" Target="../media/image93.wmf"/><Relationship Id="rId2" Type="http://schemas.openxmlformats.org/officeDocument/2006/relationships/slideLayout" Target="../slideLayouts/slideLayout1.xml"/><Relationship Id="rId1" Type="http://schemas.openxmlformats.org/officeDocument/2006/relationships/vmlDrawing" Target="../drawings/vmlDrawing15.vml"/><Relationship Id="rId6" Type="http://schemas.openxmlformats.org/officeDocument/2006/relationships/oleObject" Target="../embeddings/oleObject30.bin"/><Relationship Id="rId5" Type="http://schemas.openxmlformats.org/officeDocument/2006/relationships/image" Target="../media/image92.wmf"/><Relationship Id="rId4" Type="http://schemas.openxmlformats.org/officeDocument/2006/relationships/oleObject" Target="../embeddings/oleObject29.bin"/></Relationships>
</file>

<file path=ppt/slides/_rels/slide127.xml.rels><?xml version="1.0" encoding="UTF-8" standalone="yes"?>
<Relationships xmlns="http://schemas.openxmlformats.org/package/2006/relationships"><Relationship Id="rId3" Type="http://schemas.openxmlformats.org/officeDocument/2006/relationships/notesSlide" Target="../notesSlides/notesSlide125.xml"/><Relationship Id="rId7" Type="http://schemas.openxmlformats.org/officeDocument/2006/relationships/image" Target="../media/image93.wmf"/><Relationship Id="rId2" Type="http://schemas.openxmlformats.org/officeDocument/2006/relationships/slideLayout" Target="../slideLayouts/slideLayout1.xml"/><Relationship Id="rId1" Type="http://schemas.openxmlformats.org/officeDocument/2006/relationships/vmlDrawing" Target="../drawings/vmlDrawing16.vml"/><Relationship Id="rId6" Type="http://schemas.openxmlformats.org/officeDocument/2006/relationships/oleObject" Target="../embeddings/oleObject32.bin"/><Relationship Id="rId5" Type="http://schemas.openxmlformats.org/officeDocument/2006/relationships/image" Target="../media/image92.wmf"/><Relationship Id="rId4" Type="http://schemas.openxmlformats.org/officeDocument/2006/relationships/oleObject" Target="../embeddings/oleObject31.bin"/></Relationships>
</file>

<file path=ppt/slides/_rels/slide128.xml.rels><?xml version="1.0" encoding="UTF-8" standalone="yes"?>
<Relationships xmlns="http://schemas.openxmlformats.org/package/2006/relationships"><Relationship Id="rId3" Type="http://schemas.openxmlformats.org/officeDocument/2006/relationships/image" Target="../media/image94.wmf"/><Relationship Id="rId2" Type="http://schemas.openxmlformats.org/officeDocument/2006/relationships/notesSlide" Target="../notesSlides/notesSlide126.xml"/><Relationship Id="rId1" Type="http://schemas.openxmlformats.org/officeDocument/2006/relationships/slideLayout" Target="../slideLayouts/slideLayout1.xml"/></Relationships>
</file>

<file path=ppt/slides/_rels/slide129.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notesSlide" Target="../notesSlides/notesSlide127.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0.wmf"/></Relationships>
</file>

<file path=ppt/slides/_rels/slide130.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notesSlide" Target="../notesSlides/notesSlide128.xml"/><Relationship Id="rId1" Type="http://schemas.openxmlformats.org/officeDocument/2006/relationships/slideLayout" Target="../slideLayouts/slideLayout1.xml"/></Relationships>
</file>

<file path=ppt/slides/_rels/slide131.xml.rels><?xml version="1.0" encoding="UTF-8" standalone="yes"?>
<Relationships xmlns="http://schemas.openxmlformats.org/package/2006/relationships"><Relationship Id="rId3" Type="http://schemas.openxmlformats.org/officeDocument/2006/relationships/image" Target="../media/image97.png"/><Relationship Id="rId2" Type="http://schemas.openxmlformats.org/officeDocument/2006/relationships/notesSlide" Target="../notesSlides/notesSlide129.xml"/><Relationship Id="rId1" Type="http://schemas.openxmlformats.org/officeDocument/2006/relationships/slideLayout" Target="../slideLayouts/slideLayout1.xml"/></Relationships>
</file>

<file path=ppt/slides/_rels/slide132.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notesSlide" Target="../notesSlides/notesSlide130.xml"/><Relationship Id="rId1" Type="http://schemas.openxmlformats.org/officeDocument/2006/relationships/slideLayout" Target="../slideLayouts/slideLayout1.xml"/></Relationships>
</file>

<file path=ppt/slides/_rels/slide133.xml.rels><?xml version="1.0" encoding="UTF-8" standalone="yes"?>
<Relationships xmlns="http://schemas.openxmlformats.org/package/2006/relationships"><Relationship Id="rId3" Type="http://schemas.openxmlformats.org/officeDocument/2006/relationships/image" Target="../media/image99.wmf"/><Relationship Id="rId2" Type="http://schemas.openxmlformats.org/officeDocument/2006/relationships/notesSlide" Target="../notesSlides/notesSlide131.xml"/><Relationship Id="rId1" Type="http://schemas.openxmlformats.org/officeDocument/2006/relationships/slideLayout" Target="../slideLayouts/slideLayout1.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32.xml"/><Relationship Id="rId1" Type="http://schemas.openxmlformats.org/officeDocument/2006/relationships/slideLayout" Target="../slideLayouts/slideLayout1.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1.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34.xml"/><Relationship Id="rId1" Type="http://schemas.openxmlformats.org/officeDocument/2006/relationships/slideLayout" Target="../slideLayouts/slideLayout1.xml"/></Relationships>
</file>

<file path=ppt/slides/_rels/slide137.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notesSlide" Target="../notesSlides/notesSlide135.xml"/><Relationship Id="rId1" Type="http://schemas.openxmlformats.org/officeDocument/2006/relationships/slideLayout" Target="../slideLayouts/slideLayout1.xml"/></Relationships>
</file>

<file path=ppt/slides/_rels/slide138.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notesSlide" Target="../notesSlides/notesSlide136.xml"/><Relationship Id="rId1" Type="http://schemas.openxmlformats.org/officeDocument/2006/relationships/slideLayout" Target="../slideLayouts/slideLayout1.xml"/></Relationships>
</file>

<file path=ppt/slides/_rels/slide139.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notesSlide" Target="../notesSlides/notesSlide137.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2.jpeg"/></Relationships>
</file>

<file path=ppt/slides/_rels/slide140.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notesSlide" Target="../notesSlides/notesSlide138.xml"/><Relationship Id="rId1" Type="http://schemas.openxmlformats.org/officeDocument/2006/relationships/slideLayout" Target="../slideLayouts/slideLayout1.xml"/></Relationships>
</file>

<file path=ppt/slides/_rels/slide141.xml.rels><?xml version="1.0" encoding="UTF-8" standalone="yes"?>
<Relationships xmlns="http://schemas.openxmlformats.org/package/2006/relationships"><Relationship Id="rId3" Type="http://schemas.openxmlformats.org/officeDocument/2006/relationships/image" Target="../media/image102.wmf"/><Relationship Id="rId2" Type="http://schemas.openxmlformats.org/officeDocument/2006/relationships/notesSlide" Target="../notesSlides/notesSlide139.xml"/><Relationship Id="rId1" Type="http://schemas.openxmlformats.org/officeDocument/2006/relationships/slideLayout" Target="../slideLayouts/slideLayout1.xml"/></Relationships>
</file>

<file path=ppt/slides/_rels/slide142.xml.rels><?xml version="1.0" encoding="UTF-8" standalone="yes"?>
<Relationships xmlns="http://schemas.openxmlformats.org/package/2006/relationships"><Relationship Id="rId3" Type="http://schemas.openxmlformats.org/officeDocument/2006/relationships/image" Target="../media/image103.png"/><Relationship Id="rId2" Type="http://schemas.openxmlformats.org/officeDocument/2006/relationships/notesSlide" Target="../notesSlides/notesSlide140.xml"/><Relationship Id="rId1" Type="http://schemas.openxmlformats.org/officeDocument/2006/relationships/slideLayout" Target="../slideLayouts/slideLayout1.xml"/></Relationships>
</file>

<file path=ppt/slides/_rels/slide143.xml.rels><?xml version="1.0" encoding="UTF-8" standalone="yes"?>
<Relationships xmlns="http://schemas.openxmlformats.org/package/2006/relationships"><Relationship Id="rId3" Type="http://schemas.openxmlformats.org/officeDocument/2006/relationships/image" Target="../media/image103.png"/><Relationship Id="rId2" Type="http://schemas.openxmlformats.org/officeDocument/2006/relationships/notesSlide" Target="../notesSlides/notesSlide141.xml"/><Relationship Id="rId1" Type="http://schemas.openxmlformats.org/officeDocument/2006/relationships/slideLayout" Target="../slideLayouts/slideLayout1.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142.xml"/><Relationship Id="rId1" Type="http://schemas.openxmlformats.org/officeDocument/2006/relationships/slideLayout" Target="../slideLayouts/slideLayout1.xml"/></Relationships>
</file>

<file path=ppt/slides/_rels/slide145.xml.rels><?xml version="1.0" encoding="UTF-8" standalone="yes"?>
<Relationships xmlns="http://schemas.openxmlformats.org/package/2006/relationships"><Relationship Id="rId3" Type="http://schemas.openxmlformats.org/officeDocument/2006/relationships/image" Target="../media/image104.png"/><Relationship Id="rId2" Type="http://schemas.openxmlformats.org/officeDocument/2006/relationships/notesSlide" Target="../notesSlides/notesSlide143.xml"/><Relationship Id="rId1" Type="http://schemas.openxmlformats.org/officeDocument/2006/relationships/slideLayout" Target="../slideLayouts/slideLayout1.xml"/></Relationships>
</file>

<file path=ppt/slides/_rels/slide146.xml.rels><?xml version="1.0" encoding="UTF-8" standalone="yes"?>
<Relationships xmlns="http://schemas.openxmlformats.org/package/2006/relationships"><Relationship Id="rId3" Type="http://schemas.openxmlformats.org/officeDocument/2006/relationships/image" Target="../media/image105.png"/><Relationship Id="rId2" Type="http://schemas.openxmlformats.org/officeDocument/2006/relationships/notesSlide" Target="../notesSlides/notesSlide144.xml"/><Relationship Id="rId1" Type="http://schemas.openxmlformats.org/officeDocument/2006/relationships/slideLayout" Target="../slideLayouts/slideLayout1.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145.xml"/><Relationship Id="rId1" Type="http://schemas.openxmlformats.org/officeDocument/2006/relationships/slideLayout" Target="../slideLayouts/slideLayout1.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146.xml"/><Relationship Id="rId1" Type="http://schemas.openxmlformats.org/officeDocument/2006/relationships/slideLayout" Target="../slideLayouts/slideLayout1.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147.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148.xml"/><Relationship Id="rId1" Type="http://schemas.openxmlformats.org/officeDocument/2006/relationships/slideLayout" Target="../slideLayouts/slideLayout1.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149.xml"/><Relationship Id="rId1" Type="http://schemas.openxmlformats.org/officeDocument/2006/relationships/slideLayout" Target="../slideLayouts/slideLayout1.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150.xml"/><Relationship Id="rId1" Type="http://schemas.openxmlformats.org/officeDocument/2006/relationships/slideLayout" Target="../slideLayouts/slideLayout1.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151.xml"/><Relationship Id="rId1" Type="http://schemas.openxmlformats.org/officeDocument/2006/relationships/slideLayout" Target="../slideLayouts/slideLayout1.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152.xml"/><Relationship Id="rId1" Type="http://schemas.openxmlformats.org/officeDocument/2006/relationships/slideLayout" Target="../slideLayouts/slideLayout1.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153.xml"/><Relationship Id="rId1" Type="http://schemas.openxmlformats.org/officeDocument/2006/relationships/slideLayout" Target="../slideLayouts/slideLayout1.xml"/></Relationships>
</file>

<file path=ppt/slides/_rels/slide156.xml.rels><?xml version="1.0" encoding="UTF-8" standalone="yes"?>
<Relationships xmlns="http://schemas.openxmlformats.org/package/2006/relationships"><Relationship Id="rId3" Type="http://schemas.openxmlformats.org/officeDocument/2006/relationships/image" Target="../media/image106.png"/><Relationship Id="rId2" Type="http://schemas.openxmlformats.org/officeDocument/2006/relationships/notesSlide" Target="../notesSlides/notesSlide154.xml"/><Relationship Id="rId1" Type="http://schemas.openxmlformats.org/officeDocument/2006/relationships/slideLayout" Target="../slideLayouts/slideLayout1.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155.xml"/><Relationship Id="rId1" Type="http://schemas.openxmlformats.org/officeDocument/2006/relationships/slideLayout" Target="../slideLayouts/slideLayout1.xm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156.xml"/><Relationship Id="rId1" Type="http://schemas.openxmlformats.org/officeDocument/2006/relationships/slideLayout" Target="../slideLayouts/slideLayout1.xml"/></Relationships>
</file>

<file path=ppt/slides/_rels/slide159.xml.rels><?xml version="1.0" encoding="UTF-8" standalone="yes"?>
<Relationships xmlns="http://schemas.openxmlformats.org/package/2006/relationships"><Relationship Id="rId3" Type="http://schemas.openxmlformats.org/officeDocument/2006/relationships/notesSlide" Target="../notesSlides/notesSlide157.xm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0.xml.rels><?xml version="1.0" encoding="UTF-8" standalone="yes"?>
<Relationships xmlns="http://schemas.openxmlformats.org/package/2006/relationships"><Relationship Id="rId3" Type="http://schemas.openxmlformats.org/officeDocument/2006/relationships/notesSlide" Target="../notesSlides/notesSlide158.xml"/><Relationship Id="rId2" Type="http://schemas.openxmlformats.org/officeDocument/2006/relationships/slideLayout" Target="../slideLayouts/slideLayout1.xml"/><Relationship Id="rId1" Type="http://schemas.openxmlformats.org/officeDocument/2006/relationships/tags" Target="../tags/tag3.xml"/><Relationship Id="rId4" Type="http://schemas.openxmlformats.org/officeDocument/2006/relationships/image" Target="../media/image107.wmf"/></Relationships>
</file>

<file path=ppt/slides/_rels/slide161.xml.rels><?xml version="1.0" encoding="UTF-8" standalone="yes"?>
<Relationships xmlns="http://schemas.openxmlformats.org/package/2006/relationships"><Relationship Id="rId3" Type="http://schemas.openxmlformats.org/officeDocument/2006/relationships/notesSlide" Target="../notesSlides/notesSlide159.xml"/><Relationship Id="rId2" Type="http://schemas.openxmlformats.org/officeDocument/2006/relationships/slideLayout" Target="../slideLayouts/slideLayout1.xml"/><Relationship Id="rId1" Type="http://schemas.openxmlformats.org/officeDocument/2006/relationships/tags" Target="../tags/tag5.xml"/><Relationship Id="rId4" Type="http://schemas.openxmlformats.org/officeDocument/2006/relationships/image" Target="../media/image108.wmf"/></Relationships>
</file>

<file path=ppt/slides/_rels/slide162.xml.rels><?xml version="1.0" encoding="UTF-8" standalone="yes"?>
<Relationships xmlns="http://schemas.openxmlformats.org/package/2006/relationships"><Relationship Id="rId3" Type="http://schemas.openxmlformats.org/officeDocument/2006/relationships/notesSlide" Target="../notesSlides/notesSlide160.xml"/><Relationship Id="rId2" Type="http://schemas.openxmlformats.org/officeDocument/2006/relationships/slideLayout" Target="../slideLayouts/slideLayout1.xml"/><Relationship Id="rId1" Type="http://schemas.openxmlformats.org/officeDocument/2006/relationships/tags" Target="../tags/tag7.xml"/></Relationships>
</file>

<file path=ppt/slides/_rels/slide163.xml.rels><?xml version="1.0" encoding="UTF-8" standalone="yes"?>
<Relationships xmlns="http://schemas.openxmlformats.org/package/2006/relationships"><Relationship Id="rId3" Type="http://schemas.openxmlformats.org/officeDocument/2006/relationships/notesSlide" Target="../notesSlides/notesSlide161.xml"/><Relationship Id="rId2" Type="http://schemas.openxmlformats.org/officeDocument/2006/relationships/slideLayout" Target="../slideLayouts/slideLayout1.xml"/><Relationship Id="rId1" Type="http://schemas.openxmlformats.org/officeDocument/2006/relationships/tags" Target="../tags/tag9.xml"/></Relationships>
</file>

<file path=ppt/slides/_rels/slide164.xml.rels><?xml version="1.0" encoding="UTF-8" standalone="yes"?>
<Relationships xmlns="http://schemas.openxmlformats.org/package/2006/relationships"><Relationship Id="rId3" Type="http://schemas.openxmlformats.org/officeDocument/2006/relationships/notesSlide" Target="../notesSlides/notesSlide162.xml"/><Relationship Id="rId2" Type="http://schemas.openxmlformats.org/officeDocument/2006/relationships/slideLayout" Target="../slideLayouts/slideLayout1.xml"/><Relationship Id="rId1" Type="http://schemas.openxmlformats.org/officeDocument/2006/relationships/tags" Target="../tags/tag11.xml"/><Relationship Id="rId4" Type="http://schemas.openxmlformats.org/officeDocument/2006/relationships/image" Target="../media/image109.png"/></Relationships>
</file>

<file path=ppt/slides/_rels/slide165.xml.rels><?xml version="1.0" encoding="UTF-8" standalone="yes"?>
<Relationships xmlns="http://schemas.openxmlformats.org/package/2006/relationships"><Relationship Id="rId3" Type="http://schemas.openxmlformats.org/officeDocument/2006/relationships/notesSlide" Target="../notesSlides/notesSlide163.xml"/><Relationship Id="rId2" Type="http://schemas.openxmlformats.org/officeDocument/2006/relationships/slideLayout" Target="../slideLayouts/slideLayout1.xml"/><Relationship Id="rId1" Type="http://schemas.openxmlformats.org/officeDocument/2006/relationships/tags" Target="../tags/tag13.xml"/></Relationships>
</file>

<file path=ppt/slides/_rels/slide166.xml.rels><?xml version="1.0" encoding="UTF-8" standalone="yes"?>
<Relationships xmlns="http://schemas.openxmlformats.org/package/2006/relationships"><Relationship Id="rId3" Type="http://schemas.openxmlformats.org/officeDocument/2006/relationships/notesSlide" Target="../notesSlides/notesSlide164.xml"/><Relationship Id="rId2" Type="http://schemas.openxmlformats.org/officeDocument/2006/relationships/slideLayout" Target="../slideLayouts/slideLayout1.xml"/><Relationship Id="rId1" Type="http://schemas.openxmlformats.org/officeDocument/2006/relationships/tags" Target="../tags/tag15.xml"/><Relationship Id="rId4" Type="http://schemas.openxmlformats.org/officeDocument/2006/relationships/image" Target="../media/image110.wmf"/></Relationships>
</file>

<file path=ppt/slides/_rels/slide167.xml.rels><?xml version="1.0" encoding="UTF-8" standalone="yes"?>
<Relationships xmlns="http://schemas.openxmlformats.org/package/2006/relationships"><Relationship Id="rId2" Type="http://schemas.openxmlformats.org/officeDocument/2006/relationships/notesSlide" Target="../notesSlides/notesSlide165.xml"/><Relationship Id="rId1" Type="http://schemas.openxmlformats.org/officeDocument/2006/relationships/slideLayout" Target="../slideLayouts/slideLayout1.xml"/></Relationships>
</file>

<file path=ppt/slides/_rels/slide168.xml.rels><?xml version="1.0" encoding="UTF-8" standalone="yes"?>
<Relationships xmlns="http://schemas.openxmlformats.org/package/2006/relationships"><Relationship Id="rId2" Type="http://schemas.openxmlformats.org/officeDocument/2006/relationships/notesSlide" Target="../notesSlides/notesSlide166.xml"/><Relationship Id="rId1" Type="http://schemas.openxmlformats.org/officeDocument/2006/relationships/slideLayout" Target="../slideLayouts/slideLayout1.xml"/></Relationships>
</file>

<file path=ppt/slides/_rels/slide169.xml.rels><?xml version="1.0" encoding="UTF-8" standalone="yes"?>
<Relationships xmlns="http://schemas.openxmlformats.org/package/2006/relationships"><Relationship Id="rId3" Type="http://schemas.openxmlformats.org/officeDocument/2006/relationships/notesSlide" Target="../notesSlides/notesSlide167.xml"/><Relationship Id="rId2" Type="http://schemas.openxmlformats.org/officeDocument/2006/relationships/slideLayout" Target="../slideLayouts/slideLayout1.xml"/><Relationship Id="rId1" Type="http://schemas.openxmlformats.org/officeDocument/2006/relationships/vmlDrawing" Target="../drawings/vmlDrawing17.vml"/><Relationship Id="rId5" Type="http://schemas.openxmlformats.org/officeDocument/2006/relationships/image" Target="../media/image111.wmf"/><Relationship Id="rId4" Type="http://schemas.openxmlformats.org/officeDocument/2006/relationships/oleObject" Target="../embeddings/oleObject33.bin"/></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0.xml.rels><?xml version="1.0" encoding="UTF-8" standalone="yes"?>
<Relationships xmlns="http://schemas.openxmlformats.org/package/2006/relationships"><Relationship Id="rId2" Type="http://schemas.openxmlformats.org/officeDocument/2006/relationships/notesSlide" Target="../notesSlides/notesSlide168.xml"/><Relationship Id="rId1" Type="http://schemas.openxmlformats.org/officeDocument/2006/relationships/slideLayout" Target="../slideLayouts/slideLayout1.xml"/></Relationships>
</file>

<file path=ppt/slides/_rels/slide171.xml.rels><?xml version="1.0" encoding="UTF-8" standalone="yes"?>
<Relationships xmlns="http://schemas.openxmlformats.org/package/2006/relationships"><Relationship Id="rId3" Type="http://schemas.openxmlformats.org/officeDocument/2006/relationships/image" Target="../media/image112.png"/><Relationship Id="rId2" Type="http://schemas.openxmlformats.org/officeDocument/2006/relationships/notesSlide" Target="../notesSlides/notesSlide169.xml"/><Relationship Id="rId1" Type="http://schemas.openxmlformats.org/officeDocument/2006/relationships/slideLayout" Target="../slideLayouts/slideLayout1.xml"/></Relationships>
</file>

<file path=ppt/slides/_rels/slide172.xml.rels><?xml version="1.0" encoding="UTF-8" standalone="yes"?>
<Relationships xmlns="http://schemas.openxmlformats.org/package/2006/relationships"><Relationship Id="rId3" Type="http://schemas.openxmlformats.org/officeDocument/2006/relationships/image" Target="../media/image113.png"/><Relationship Id="rId2" Type="http://schemas.openxmlformats.org/officeDocument/2006/relationships/notesSlide" Target="../notesSlides/notesSlide170.xml"/><Relationship Id="rId1" Type="http://schemas.openxmlformats.org/officeDocument/2006/relationships/slideLayout" Target="../slideLayouts/slideLayout1.xml"/></Relationships>
</file>

<file path=ppt/slides/_rels/slide173.xml.rels><?xml version="1.0" encoding="UTF-8" standalone="yes"?>
<Relationships xmlns="http://schemas.openxmlformats.org/package/2006/relationships"><Relationship Id="rId3" Type="http://schemas.openxmlformats.org/officeDocument/2006/relationships/notesSlide" Target="../notesSlides/notesSlide171.xml"/><Relationship Id="rId2" Type="http://schemas.openxmlformats.org/officeDocument/2006/relationships/slideLayout" Target="../slideLayouts/slideLayout1.xml"/><Relationship Id="rId1" Type="http://schemas.openxmlformats.org/officeDocument/2006/relationships/vmlDrawing" Target="../drawings/vmlDrawing18.vml"/><Relationship Id="rId5" Type="http://schemas.openxmlformats.org/officeDocument/2006/relationships/image" Target="../media/image114.emf"/><Relationship Id="rId4" Type="http://schemas.openxmlformats.org/officeDocument/2006/relationships/oleObject" Target="../embeddings/oleObject34.bin"/></Relationships>
</file>

<file path=ppt/slides/_rels/slide174.xml.rels><?xml version="1.0" encoding="UTF-8" standalone="yes"?>
<Relationships xmlns="http://schemas.openxmlformats.org/package/2006/relationships"><Relationship Id="rId2" Type="http://schemas.openxmlformats.org/officeDocument/2006/relationships/notesSlide" Target="../notesSlides/notesSlide172.xml"/><Relationship Id="rId1" Type="http://schemas.openxmlformats.org/officeDocument/2006/relationships/slideLayout" Target="../slideLayouts/slideLayout1.xml"/></Relationships>
</file>

<file path=ppt/slides/_rels/slide175.xml.rels><?xml version="1.0" encoding="UTF-8" standalone="yes"?>
<Relationships xmlns="http://schemas.openxmlformats.org/package/2006/relationships"><Relationship Id="rId2" Type="http://schemas.openxmlformats.org/officeDocument/2006/relationships/notesSlide" Target="../notesSlides/notesSlide173.xml"/><Relationship Id="rId1" Type="http://schemas.openxmlformats.org/officeDocument/2006/relationships/slideLayout" Target="../slideLayouts/slideLayout1.xml"/></Relationships>
</file>

<file path=ppt/slides/_rels/slide176.xml.rels><?xml version="1.0" encoding="UTF-8" standalone="yes"?>
<Relationships xmlns="http://schemas.openxmlformats.org/package/2006/relationships"><Relationship Id="rId3" Type="http://schemas.openxmlformats.org/officeDocument/2006/relationships/image" Target="../media/image115.png"/><Relationship Id="rId2" Type="http://schemas.openxmlformats.org/officeDocument/2006/relationships/notesSlide" Target="../notesSlides/notesSlide174.xml"/><Relationship Id="rId1" Type="http://schemas.openxmlformats.org/officeDocument/2006/relationships/slideLayout" Target="../slideLayouts/slideLayout1.xml"/></Relationships>
</file>

<file path=ppt/slides/_rels/slide177.xml.rels><?xml version="1.0" encoding="UTF-8" standalone="yes"?>
<Relationships xmlns="http://schemas.openxmlformats.org/package/2006/relationships"><Relationship Id="rId3" Type="http://schemas.openxmlformats.org/officeDocument/2006/relationships/image" Target="../media/image116.png"/><Relationship Id="rId2" Type="http://schemas.openxmlformats.org/officeDocument/2006/relationships/notesSlide" Target="../notesSlides/notesSlide175.xml"/><Relationship Id="rId1" Type="http://schemas.openxmlformats.org/officeDocument/2006/relationships/slideLayout" Target="../slideLayouts/slideLayout1.xml"/></Relationships>
</file>

<file path=ppt/slides/_rels/slide178.xml.rels><?xml version="1.0" encoding="UTF-8" standalone="yes"?>
<Relationships xmlns="http://schemas.openxmlformats.org/package/2006/relationships"><Relationship Id="rId3" Type="http://schemas.openxmlformats.org/officeDocument/2006/relationships/notesSlide" Target="../notesSlides/notesSlide176.xml"/><Relationship Id="rId2" Type="http://schemas.openxmlformats.org/officeDocument/2006/relationships/slideLayout" Target="../slideLayouts/slideLayout1.xml"/><Relationship Id="rId1" Type="http://schemas.openxmlformats.org/officeDocument/2006/relationships/vmlDrawing" Target="../drawings/vmlDrawing19.vml"/><Relationship Id="rId5" Type="http://schemas.openxmlformats.org/officeDocument/2006/relationships/image" Target="../media/image117.emf"/><Relationship Id="rId4" Type="http://schemas.openxmlformats.org/officeDocument/2006/relationships/oleObject" Target="../embeddings/oleObject35.bin"/></Relationships>
</file>

<file path=ppt/slides/_rels/slide179.xml.rels><?xml version="1.0" encoding="UTF-8" standalone="yes"?>
<Relationships xmlns="http://schemas.openxmlformats.org/package/2006/relationships"><Relationship Id="rId3" Type="http://schemas.openxmlformats.org/officeDocument/2006/relationships/notesSlide" Target="../notesSlides/notesSlide177.xml"/><Relationship Id="rId2" Type="http://schemas.openxmlformats.org/officeDocument/2006/relationships/slideLayout" Target="../slideLayouts/slideLayout1.xml"/><Relationship Id="rId1" Type="http://schemas.openxmlformats.org/officeDocument/2006/relationships/vmlDrawing" Target="../drawings/vmlDrawing20.vml"/><Relationship Id="rId5" Type="http://schemas.openxmlformats.org/officeDocument/2006/relationships/image" Target="../media/image118.wmf"/><Relationship Id="rId4" Type="http://schemas.openxmlformats.org/officeDocument/2006/relationships/oleObject" Target="../embeddings/oleObject36.bin"/></Relationships>
</file>

<file path=ppt/slides/_rels/slide18.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14.wmf"/></Relationships>
</file>

<file path=ppt/slides/_rels/slide180.xml.rels><?xml version="1.0" encoding="UTF-8" standalone="yes"?>
<Relationships xmlns="http://schemas.openxmlformats.org/package/2006/relationships"><Relationship Id="rId3" Type="http://schemas.openxmlformats.org/officeDocument/2006/relationships/notesSlide" Target="../notesSlides/notesSlide178.xml"/><Relationship Id="rId2" Type="http://schemas.openxmlformats.org/officeDocument/2006/relationships/slideLayout" Target="../slideLayouts/slideLayout1.xml"/><Relationship Id="rId1" Type="http://schemas.openxmlformats.org/officeDocument/2006/relationships/vmlDrawing" Target="../drawings/vmlDrawing21.vml"/><Relationship Id="rId5" Type="http://schemas.openxmlformats.org/officeDocument/2006/relationships/image" Target="../media/image119.emf"/><Relationship Id="rId4" Type="http://schemas.openxmlformats.org/officeDocument/2006/relationships/oleObject" Target="../embeddings/oleObject37.bin"/></Relationships>
</file>

<file path=ppt/slides/_rels/slide181.xml.rels><?xml version="1.0" encoding="UTF-8" standalone="yes"?>
<Relationships xmlns="http://schemas.openxmlformats.org/package/2006/relationships"><Relationship Id="rId2" Type="http://schemas.openxmlformats.org/officeDocument/2006/relationships/notesSlide" Target="../notesSlides/notesSlide179.xml"/><Relationship Id="rId1" Type="http://schemas.openxmlformats.org/officeDocument/2006/relationships/slideLayout" Target="../slideLayouts/slideLayout1.xml"/></Relationships>
</file>

<file path=ppt/slides/_rels/slide182.xml.rels><?xml version="1.0" encoding="UTF-8" standalone="yes"?>
<Relationships xmlns="http://schemas.openxmlformats.org/package/2006/relationships"><Relationship Id="rId2" Type="http://schemas.openxmlformats.org/officeDocument/2006/relationships/notesSlide" Target="../notesSlides/notesSlide180.xml"/><Relationship Id="rId1" Type="http://schemas.openxmlformats.org/officeDocument/2006/relationships/slideLayout" Target="../slideLayouts/slideLayout1.xml"/></Relationships>
</file>

<file path=ppt/slides/_rels/slide183.xml.rels><?xml version="1.0" encoding="UTF-8" standalone="yes"?>
<Relationships xmlns="http://schemas.openxmlformats.org/package/2006/relationships"><Relationship Id="rId2" Type="http://schemas.openxmlformats.org/officeDocument/2006/relationships/notesSlide" Target="../notesSlides/notesSlide181.xml"/><Relationship Id="rId1" Type="http://schemas.openxmlformats.org/officeDocument/2006/relationships/slideLayout" Target="../slideLayouts/slideLayout1.xml"/></Relationships>
</file>

<file path=ppt/slides/_rels/slide184.xml.rels><?xml version="1.0" encoding="UTF-8" standalone="yes"?>
<Relationships xmlns="http://schemas.openxmlformats.org/package/2006/relationships"><Relationship Id="rId2" Type="http://schemas.openxmlformats.org/officeDocument/2006/relationships/notesSlide" Target="../notesSlides/notesSlide182.xml"/><Relationship Id="rId1" Type="http://schemas.openxmlformats.org/officeDocument/2006/relationships/slideLayout" Target="../slideLayouts/slideLayout1.xml"/></Relationships>
</file>

<file path=ppt/slides/_rels/slide185.xml.rels><?xml version="1.0" encoding="UTF-8" standalone="yes"?>
<Relationships xmlns="http://schemas.openxmlformats.org/package/2006/relationships"><Relationship Id="rId2" Type="http://schemas.openxmlformats.org/officeDocument/2006/relationships/notesSlide" Target="../notesSlides/notesSlide183.xml"/><Relationship Id="rId1" Type="http://schemas.openxmlformats.org/officeDocument/2006/relationships/slideLayout" Target="../slideLayouts/slideLayout1.xml"/></Relationships>
</file>

<file path=ppt/slides/_rels/slide186.xml.rels><?xml version="1.0" encoding="UTF-8" standalone="yes"?>
<Relationships xmlns="http://schemas.openxmlformats.org/package/2006/relationships"><Relationship Id="rId3" Type="http://schemas.openxmlformats.org/officeDocument/2006/relationships/notesSlide" Target="../notesSlides/notesSlide184.xml"/><Relationship Id="rId2" Type="http://schemas.openxmlformats.org/officeDocument/2006/relationships/slideLayout" Target="../slideLayouts/slideLayout1.xml"/><Relationship Id="rId1" Type="http://schemas.openxmlformats.org/officeDocument/2006/relationships/vmlDrawing" Target="../drawings/vmlDrawing23.vml"/><Relationship Id="rId5" Type="http://schemas.openxmlformats.org/officeDocument/2006/relationships/image" Target="../media/image121.wmf"/><Relationship Id="rId4" Type="http://schemas.openxmlformats.org/officeDocument/2006/relationships/oleObject" Target="../embeddings/oleObject39.bin"/></Relationships>
</file>

<file path=ppt/slides/_rels/slide187.xml.rels><?xml version="1.0" encoding="UTF-8" standalone="yes"?>
<Relationships xmlns="http://schemas.openxmlformats.org/package/2006/relationships"><Relationship Id="rId3" Type="http://schemas.openxmlformats.org/officeDocument/2006/relationships/notesSlide" Target="../notesSlides/notesSlide185.xml"/><Relationship Id="rId2" Type="http://schemas.openxmlformats.org/officeDocument/2006/relationships/slideLayout" Target="../slideLayouts/slideLayout1.xml"/><Relationship Id="rId1" Type="http://schemas.openxmlformats.org/officeDocument/2006/relationships/vmlDrawing" Target="../drawings/vmlDrawing24.vml"/><Relationship Id="rId5" Type="http://schemas.openxmlformats.org/officeDocument/2006/relationships/image" Target="../media/image122.wmf"/><Relationship Id="rId4" Type="http://schemas.openxmlformats.org/officeDocument/2006/relationships/oleObject" Target="../embeddings/oleObject40.bin"/></Relationships>
</file>

<file path=ppt/slides/_rels/slide188.xml.rels><?xml version="1.0" encoding="UTF-8" standalone="yes"?>
<Relationships xmlns="http://schemas.openxmlformats.org/package/2006/relationships"><Relationship Id="rId3" Type="http://schemas.openxmlformats.org/officeDocument/2006/relationships/notesSlide" Target="../notesSlides/notesSlide186.xml"/><Relationship Id="rId2" Type="http://schemas.openxmlformats.org/officeDocument/2006/relationships/slideLayout" Target="../slideLayouts/slideLayout1.xml"/><Relationship Id="rId1" Type="http://schemas.openxmlformats.org/officeDocument/2006/relationships/vmlDrawing" Target="../drawings/vmlDrawing25.vml"/><Relationship Id="rId5" Type="http://schemas.openxmlformats.org/officeDocument/2006/relationships/image" Target="../media/image123.wmf"/><Relationship Id="rId4" Type="http://schemas.openxmlformats.org/officeDocument/2006/relationships/oleObject" Target="../embeddings/oleObject41.bin"/></Relationships>
</file>

<file path=ppt/slides/_rels/slide189.xml.rels><?xml version="1.0" encoding="UTF-8" standalone="yes"?>
<Relationships xmlns="http://schemas.openxmlformats.org/package/2006/relationships"><Relationship Id="rId3" Type="http://schemas.openxmlformats.org/officeDocument/2006/relationships/notesSlide" Target="../notesSlides/notesSlide187.xml"/><Relationship Id="rId2" Type="http://schemas.openxmlformats.org/officeDocument/2006/relationships/slideLayout" Target="../slideLayouts/slideLayout1.xml"/><Relationship Id="rId1" Type="http://schemas.openxmlformats.org/officeDocument/2006/relationships/vmlDrawing" Target="../drawings/vmlDrawing26.vml"/><Relationship Id="rId6" Type="http://schemas.openxmlformats.org/officeDocument/2006/relationships/image" Target="../media/image124.wmf"/><Relationship Id="rId5" Type="http://schemas.openxmlformats.org/officeDocument/2006/relationships/oleObject" Target="../embeddings/oleObject42.bin"/><Relationship Id="rId4" Type="http://schemas.openxmlformats.org/officeDocument/2006/relationships/image" Target="../media/image125.png"/></Relationships>
</file>

<file path=ppt/slides/_rels/slide19.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16.wmf"/></Relationships>
</file>

<file path=ppt/slides/_rels/slide190.xml.rels><?xml version="1.0" encoding="UTF-8" standalone="yes"?>
<Relationships xmlns="http://schemas.openxmlformats.org/package/2006/relationships"><Relationship Id="rId2" Type="http://schemas.openxmlformats.org/officeDocument/2006/relationships/notesSlide" Target="../notesSlides/notesSlide188.xml"/><Relationship Id="rId1" Type="http://schemas.openxmlformats.org/officeDocument/2006/relationships/slideLayout" Target="../slideLayouts/slideLayout1.xml"/></Relationships>
</file>

<file path=ppt/slides/_rels/slide191.xml.rels><?xml version="1.0" encoding="UTF-8" standalone="yes"?>
<Relationships xmlns="http://schemas.openxmlformats.org/package/2006/relationships"><Relationship Id="rId2" Type="http://schemas.openxmlformats.org/officeDocument/2006/relationships/notesSlide" Target="../notesSlides/notesSlide189.xml"/><Relationship Id="rId1" Type="http://schemas.openxmlformats.org/officeDocument/2006/relationships/slideLayout" Target="../slideLayouts/slideLayout1.xml"/></Relationships>
</file>

<file path=ppt/slides/_rels/slide192.xml.rels><?xml version="1.0" encoding="UTF-8" standalone="yes"?>
<Relationships xmlns="http://schemas.openxmlformats.org/package/2006/relationships"><Relationship Id="rId2" Type="http://schemas.openxmlformats.org/officeDocument/2006/relationships/notesSlide" Target="../notesSlides/notesSlide190.xml"/><Relationship Id="rId1" Type="http://schemas.openxmlformats.org/officeDocument/2006/relationships/slideLayout" Target="../slideLayouts/slideLayout1.xml"/></Relationships>
</file>

<file path=ppt/slides/_rels/slide193.xml.rels><?xml version="1.0" encoding="UTF-8" standalone="yes"?>
<Relationships xmlns="http://schemas.openxmlformats.org/package/2006/relationships"><Relationship Id="rId3" Type="http://schemas.openxmlformats.org/officeDocument/2006/relationships/notesSlide" Target="../notesSlides/notesSlide191.xml"/><Relationship Id="rId2" Type="http://schemas.openxmlformats.org/officeDocument/2006/relationships/slideLayout" Target="../slideLayouts/slideLayout1.xml"/><Relationship Id="rId1" Type="http://schemas.openxmlformats.org/officeDocument/2006/relationships/vmlDrawing" Target="../drawings/vmlDrawing27.vml"/><Relationship Id="rId5" Type="http://schemas.openxmlformats.org/officeDocument/2006/relationships/image" Target="../media/image126.wmf"/><Relationship Id="rId4" Type="http://schemas.openxmlformats.org/officeDocument/2006/relationships/oleObject" Target="../embeddings/oleObject43.bin"/></Relationships>
</file>

<file path=ppt/slides/_rels/slide194.xml.rels><?xml version="1.0" encoding="UTF-8" standalone="yes"?>
<Relationships xmlns="http://schemas.openxmlformats.org/package/2006/relationships"><Relationship Id="rId3" Type="http://schemas.openxmlformats.org/officeDocument/2006/relationships/notesSlide" Target="../notesSlides/notesSlide192.xml"/><Relationship Id="rId7" Type="http://schemas.openxmlformats.org/officeDocument/2006/relationships/image" Target="../media/image126.wmf"/><Relationship Id="rId2" Type="http://schemas.openxmlformats.org/officeDocument/2006/relationships/slideLayout" Target="../slideLayouts/slideLayout1.xml"/><Relationship Id="rId1" Type="http://schemas.openxmlformats.org/officeDocument/2006/relationships/vmlDrawing" Target="../drawings/vmlDrawing28.vml"/><Relationship Id="rId6" Type="http://schemas.openxmlformats.org/officeDocument/2006/relationships/oleObject" Target="../embeddings/oleObject45.bin"/><Relationship Id="rId5" Type="http://schemas.openxmlformats.org/officeDocument/2006/relationships/image" Target="../media/image127.wmf"/><Relationship Id="rId4" Type="http://schemas.openxmlformats.org/officeDocument/2006/relationships/oleObject" Target="../embeddings/oleObject44.bin"/></Relationships>
</file>

<file path=ppt/slides/_rels/slide195.xml.rels><?xml version="1.0" encoding="UTF-8" standalone="yes"?>
<Relationships xmlns="http://schemas.openxmlformats.org/package/2006/relationships"><Relationship Id="rId3" Type="http://schemas.openxmlformats.org/officeDocument/2006/relationships/notesSlide" Target="../notesSlides/notesSlide193.xml"/><Relationship Id="rId2" Type="http://schemas.openxmlformats.org/officeDocument/2006/relationships/slideLayout" Target="../slideLayouts/slideLayout1.xml"/><Relationship Id="rId1" Type="http://schemas.openxmlformats.org/officeDocument/2006/relationships/vmlDrawing" Target="../drawings/vmlDrawing29.vml"/><Relationship Id="rId5" Type="http://schemas.openxmlformats.org/officeDocument/2006/relationships/image" Target="../media/image127.wmf"/><Relationship Id="rId4" Type="http://schemas.openxmlformats.org/officeDocument/2006/relationships/oleObject" Target="../embeddings/oleObject46.bin"/></Relationships>
</file>

<file path=ppt/slides/_rels/slide196.xml.rels><?xml version="1.0" encoding="UTF-8" standalone="yes"?>
<Relationships xmlns="http://schemas.openxmlformats.org/package/2006/relationships"><Relationship Id="rId3" Type="http://schemas.openxmlformats.org/officeDocument/2006/relationships/notesSlide" Target="../notesSlides/notesSlide194.xml"/><Relationship Id="rId2" Type="http://schemas.openxmlformats.org/officeDocument/2006/relationships/slideLayout" Target="../slideLayouts/slideLayout1.xml"/><Relationship Id="rId1" Type="http://schemas.openxmlformats.org/officeDocument/2006/relationships/vmlDrawing" Target="../drawings/vmlDrawing30.vml"/><Relationship Id="rId6" Type="http://schemas.openxmlformats.org/officeDocument/2006/relationships/image" Target="../media/image127.wmf"/><Relationship Id="rId5" Type="http://schemas.openxmlformats.org/officeDocument/2006/relationships/oleObject" Target="../embeddings/oleObject47.bin"/><Relationship Id="rId4" Type="http://schemas.openxmlformats.org/officeDocument/2006/relationships/image" Target="../media/image128.png"/></Relationships>
</file>

<file path=ppt/slides/_rels/slide197.xml.rels><?xml version="1.0" encoding="UTF-8" standalone="yes"?>
<Relationships xmlns="http://schemas.openxmlformats.org/package/2006/relationships"><Relationship Id="rId3" Type="http://schemas.openxmlformats.org/officeDocument/2006/relationships/notesSlide" Target="../notesSlides/notesSlide195.xml"/><Relationship Id="rId7" Type="http://schemas.openxmlformats.org/officeDocument/2006/relationships/image" Target="../media/image130.png"/><Relationship Id="rId2" Type="http://schemas.openxmlformats.org/officeDocument/2006/relationships/slideLayout" Target="../slideLayouts/slideLayout1.xml"/><Relationship Id="rId1" Type="http://schemas.openxmlformats.org/officeDocument/2006/relationships/vmlDrawing" Target="../drawings/vmlDrawing31.vml"/><Relationship Id="rId6" Type="http://schemas.openxmlformats.org/officeDocument/2006/relationships/image" Target="../media/image127.wmf"/><Relationship Id="rId5" Type="http://schemas.openxmlformats.org/officeDocument/2006/relationships/oleObject" Target="../embeddings/oleObject48.bin"/><Relationship Id="rId4" Type="http://schemas.openxmlformats.org/officeDocument/2006/relationships/image" Target="../media/image129.png"/></Relationships>
</file>

<file path=ppt/slides/_rels/slide198.xml.rels><?xml version="1.0" encoding="UTF-8" standalone="yes"?>
<Relationships xmlns="http://schemas.openxmlformats.org/package/2006/relationships"><Relationship Id="rId3" Type="http://schemas.openxmlformats.org/officeDocument/2006/relationships/notesSlide" Target="../notesSlides/notesSlide196.xml"/><Relationship Id="rId2" Type="http://schemas.openxmlformats.org/officeDocument/2006/relationships/slideLayout" Target="../slideLayouts/slideLayout1.xml"/><Relationship Id="rId1" Type="http://schemas.openxmlformats.org/officeDocument/2006/relationships/vmlDrawing" Target="../drawings/vmlDrawing32.vml"/><Relationship Id="rId5" Type="http://schemas.openxmlformats.org/officeDocument/2006/relationships/image" Target="../media/image124.wmf"/><Relationship Id="rId4" Type="http://schemas.openxmlformats.org/officeDocument/2006/relationships/oleObject" Target="../embeddings/oleObject49.bin"/></Relationships>
</file>

<file path=ppt/slides/_rels/slide199.xml.rels><?xml version="1.0" encoding="UTF-8" standalone="yes"?>
<Relationships xmlns="http://schemas.openxmlformats.org/package/2006/relationships"><Relationship Id="rId3" Type="http://schemas.openxmlformats.org/officeDocument/2006/relationships/image" Target="../media/image131.png"/><Relationship Id="rId2" Type="http://schemas.openxmlformats.org/officeDocument/2006/relationships/notesSlide" Target="../notesSlides/notesSlide19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www.google.com/url?sa=i&amp;rct=j&amp;q=&amp;esrc=s&amp;source=images&amp;cd=&amp;cad=rja&amp;uact=8&amp;ved=0CAcQjRw&amp;url=http://en.wikipedia.org/wiki/File:University_of_Chicago_logo.svg&amp;ei=zdOdVPTnD8aWNrbhgoAL&amp;bvm=bv.82001339,d.eXY&amp;psig=AFQjCNFZR2pvi4rmA_2wOGygQr3izrYxzQ&amp;ust=1419711314481494"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00.xml.rels><?xml version="1.0" encoding="UTF-8" standalone="yes"?>
<Relationships xmlns="http://schemas.openxmlformats.org/package/2006/relationships"><Relationship Id="rId3" Type="http://schemas.openxmlformats.org/officeDocument/2006/relationships/image" Target="../media/image132.png"/><Relationship Id="rId2" Type="http://schemas.openxmlformats.org/officeDocument/2006/relationships/notesSlide" Target="../notesSlides/notesSlide198.xml"/><Relationship Id="rId1" Type="http://schemas.openxmlformats.org/officeDocument/2006/relationships/slideLayout" Target="../slideLayouts/slideLayout1.xml"/></Relationships>
</file>

<file path=ppt/slides/_rels/slide201.xml.rels><?xml version="1.0" encoding="UTF-8" standalone="yes"?>
<Relationships xmlns="http://schemas.openxmlformats.org/package/2006/relationships"><Relationship Id="rId3" Type="http://schemas.openxmlformats.org/officeDocument/2006/relationships/image" Target="../media/image133.png"/><Relationship Id="rId2" Type="http://schemas.openxmlformats.org/officeDocument/2006/relationships/notesSlide" Target="../notesSlides/notesSlide199.xml"/><Relationship Id="rId1" Type="http://schemas.openxmlformats.org/officeDocument/2006/relationships/slideLayout" Target="../slideLayouts/slideLayout1.xml"/></Relationships>
</file>

<file path=ppt/slides/_rels/slide202.xml.rels><?xml version="1.0" encoding="UTF-8" standalone="yes"?>
<Relationships xmlns="http://schemas.openxmlformats.org/package/2006/relationships"><Relationship Id="rId2" Type="http://schemas.openxmlformats.org/officeDocument/2006/relationships/notesSlide" Target="../notesSlides/notesSlide200.xml"/><Relationship Id="rId1" Type="http://schemas.openxmlformats.org/officeDocument/2006/relationships/slideLayout" Target="../slideLayouts/slideLayout1.xml"/></Relationships>
</file>

<file path=ppt/slides/_rels/slide203.xml.rels><?xml version="1.0" encoding="UTF-8" standalone="yes"?>
<Relationships xmlns="http://schemas.openxmlformats.org/package/2006/relationships"><Relationship Id="rId2" Type="http://schemas.openxmlformats.org/officeDocument/2006/relationships/notesSlide" Target="../notesSlides/notesSlide201.xml"/><Relationship Id="rId1" Type="http://schemas.openxmlformats.org/officeDocument/2006/relationships/slideLayout" Target="../slideLayouts/slideLayout1.xml"/></Relationships>
</file>

<file path=ppt/slides/_rels/slide204.xml.rels><?xml version="1.0" encoding="UTF-8" standalone="yes"?>
<Relationships xmlns="http://schemas.openxmlformats.org/package/2006/relationships"><Relationship Id="rId3" Type="http://schemas.openxmlformats.org/officeDocument/2006/relationships/image" Target="../media/image134.png"/><Relationship Id="rId2" Type="http://schemas.openxmlformats.org/officeDocument/2006/relationships/notesSlide" Target="../notesSlides/notesSlide202.xml"/><Relationship Id="rId1" Type="http://schemas.openxmlformats.org/officeDocument/2006/relationships/slideLayout" Target="../slideLayouts/slideLayout1.xml"/></Relationships>
</file>

<file path=ppt/slides/_rels/slide205.xml.rels><?xml version="1.0" encoding="UTF-8" standalone="yes"?>
<Relationships xmlns="http://schemas.openxmlformats.org/package/2006/relationships"><Relationship Id="rId3" Type="http://schemas.openxmlformats.org/officeDocument/2006/relationships/image" Target="../media/image135.png"/><Relationship Id="rId2" Type="http://schemas.openxmlformats.org/officeDocument/2006/relationships/notesSlide" Target="../notesSlides/notesSlide203.xml"/><Relationship Id="rId1" Type="http://schemas.openxmlformats.org/officeDocument/2006/relationships/slideLayout" Target="../slideLayouts/slideLayout1.xml"/></Relationships>
</file>

<file path=ppt/slides/_rels/slide206.xml.rels><?xml version="1.0" encoding="UTF-8" standalone="yes"?>
<Relationships xmlns="http://schemas.openxmlformats.org/package/2006/relationships"><Relationship Id="rId3" Type="http://schemas.openxmlformats.org/officeDocument/2006/relationships/image" Target="../media/image136.png"/><Relationship Id="rId2" Type="http://schemas.openxmlformats.org/officeDocument/2006/relationships/notesSlide" Target="../notesSlides/notesSlide204.xml"/><Relationship Id="rId1" Type="http://schemas.openxmlformats.org/officeDocument/2006/relationships/slideLayout" Target="../slideLayouts/slideLayout1.xml"/></Relationships>
</file>

<file path=ppt/slides/_rels/slide207.xml.rels><?xml version="1.0" encoding="UTF-8" standalone="yes"?>
<Relationships xmlns="http://schemas.openxmlformats.org/package/2006/relationships"><Relationship Id="rId3" Type="http://schemas.openxmlformats.org/officeDocument/2006/relationships/image" Target="../media/image136.png"/><Relationship Id="rId2" Type="http://schemas.openxmlformats.org/officeDocument/2006/relationships/notesSlide" Target="../notesSlides/notesSlide205.xml"/><Relationship Id="rId1" Type="http://schemas.openxmlformats.org/officeDocument/2006/relationships/slideLayout" Target="../slideLayouts/slideLayout1.xml"/><Relationship Id="rId5" Type="http://schemas.openxmlformats.org/officeDocument/2006/relationships/image" Target="../media/image135.png"/><Relationship Id="rId4" Type="http://schemas.openxmlformats.org/officeDocument/2006/relationships/image" Target="../media/image137.png"/></Relationships>
</file>

<file path=ppt/slides/_rels/slide208.xml.rels><?xml version="1.0" encoding="UTF-8" standalone="yes"?>
<Relationships xmlns="http://schemas.openxmlformats.org/package/2006/relationships"><Relationship Id="rId3" Type="http://schemas.openxmlformats.org/officeDocument/2006/relationships/image" Target="../media/image137.png"/><Relationship Id="rId2" Type="http://schemas.openxmlformats.org/officeDocument/2006/relationships/notesSlide" Target="../notesSlides/notesSlide206.xml"/><Relationship Id="rId1" Type="http://schemas.openxmlformats.org/officeDocument/2006/relationships/slideLayout" Target="../slideLayouts/slideLayout1.xml"/></Relationships>
</file>

<file path=ppt/slides/_rels/slide209.xml.rels><?xml version="1.0" encoding="UTF-8" standalone="yes"?>
<Relationships xmlns="http://schemas.openxmlformats.org/package/2006/relationships"><Relationship Id="rId3" Type="http://schemas.openxmlformats.org/officeDocument/2006/relationships/image" Target="../media/image137.png"/><Relationship Id="rId2" Type="http://schemas.openxmlformats.org/officeDocument/2006/relationships/notesSlide" Target="../notesSlides/notesSlide207.xml"/><Relationship Id="rId1" Type="http://schemas.openxmlformats.org/officeDocument/2006/relationships/slideLayout" Target="../slideLayouts/slideLayout1.xml"/><Relationship Id="rId4" Type="http://schemas.openxmlformats.org/officeDocument/2006/relationships/image" Target="../media/image138.png"/></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10.xml.rels><?xml version="1.0" encoding="UTF-8" standalone="yes"?>
<Relationships xmlns="http://schemas.openxmlformats.org/package/2006/relationships"><Relationship Id="rId3" Type="http://schemas.openxmlformats.org/officeDocument/2006/relationships/image" Target="../media/image139.png"/><Relationship Id="rId2" Type="http://schemas.openxmlformats.org/officeDocument/2006/relationships/notesSlide" Target="../notesSlides/notesSlide208.xml"/><Relationship Id="rId1" Type="http://schemas.openxmlformats.org/officeDocument/2006/relationships/slideLayout" Target="../slideLayouts/slideLayout1.xml"/><Relationship Id="rId4" Type="http://schemas.openxmlformats.org/officeDocument/2006/relationships/image" Target="../media/image140.png"/></Relationships>
</file>

<file path=ppt/slides/_rels/slide211.xml.rels><?xml version="1.0" encoding="UTF-8" standalone="yes"?>
<Relationships xmlns="http://schemas.openxmlformats.org/package/2006/relationships"><Relationship Id="rId3" Type="http://schemas.openxmlformats.org/officeDocument/2006/relationships/image" Target="../media/image141.png"/><Relationship Id="rId2" Type="http://schemas.openxmlformats.org/officeDocument/2006/relationships/notesSlide" Target="../notesSlides/notesSlide209.xml"/><Relationship Id="rId1" Type="http://schemas.openxmlformats.org/officeDocument/2006/relationships/slideLayout" Target="../slideLayouts/slideLayout1.xml"/><Relationship Id="rId4" Type="http://schemas.openxmlformats.org/officeDocument/2006/relationships/image" Target="../media/image142.png"/></Relationships>
</file>

<file path=ppt/slides/_rels/slide212.xml.rels><?xml version="1.0" encoding="UTF-8" standalone="yes"?>
<Relationships xmlns="http://schemas.openxmlformats.org/package/2006/relationships"><Relationship Id="rId3" Type="http://schemas.openxmlformats.org/officeDocument/2006/relationships/notesSlide" Target="../notesSlides/notesSlide210.xml"/><Relationship Id="rId2" Type="http://schemas.openxmlformats.org/officeDocument/2006/relationships/slideLayout" Target="../slideLayouts/slideLayout1.xml"/><Relationship Id="rId1" Type="http://schemas.openxmlformats.org/officeDocument/2006/relationships/vmlDrawing" Target="../drawings/vmlDrawing33.vml"/><Relationship Id="rId6" Type="http://schemas.openxmlformats.org/officeDocument/2006/relationships/image" Target="../media/image143.wmf"/><Relationship Id="rId5" Type="http://schemas.openxmlformats.org/officeDocument/2006/relationships/oleObject" Target="../embeddings/oleObject50.bin"/><Relationship Id="rId4" Type="http://schemas.openxmlformats.org/officeDocument/2006/relationships/image" Target="../media/image144.png"/></Relationships>
</file>

<file path=ppt/slides/_rels/slide213.xml.rels><?xml version="1.0" encoding="UTF-8" standalone="yes"?>
<Relationships xmlns="http://schemas.openxmlformats.org/package/2006/relationships"><Relationship Id="rId3" Type="http://schemas.openxmlformats.org/officeDocument/2006/relationships/image" Target="../media/image145.png"/><Relationship Id="rId2" Type="http://schemas.openxmlformats.org/officeDocument/2006/relationships/notesSlide" Target="../notesSlides/notesSlide211.xml"/><Relationship Id="rId1" Type="http://schemas.openxmlformats.org/officeDocument/2006/relationships/slideLayout" Target="../slideLayouts/slideLayout1.xml"/></Relationships>
</file>

<file path=ppt/slides/_rels/slide214.xml.rels><?xml version="1.0" encoding="UTF-8" standalone="yes"?>
<Relationships xmlns="http://schemas.openxmlformats.org/package/2006/relationships"><Relationship Id="rId3" Type="http://schemas.openxmlformats.org/officeDocument/2006/relationships/image" Target="../media/image146.png"/><Relationship Id="rId2" Type="http://schemas.openxmlformats.org/officeDocument/2006/relationships/notesSlide" Target="../notesSlides/notesSlide212.xml"/><Relationship Id="rId1" Type="http://schemas.openxmlformats.org/officeDocument/2006/relationships/slideLayout" Target="../slideLayouts/slideLayout1.xml"/><Relationship Id="rId4" Type="http://schemas.openxmlformats.org/officeDocument/2006/relationships/image" Target="../media/image147.png"/></Relationships>
</file>

<file path=ppt/slides/_rels/slide215.xml.rels><?xml version="1.0" encoding="UTF-8" standalone="yes"?>
<Relationships xmlns="http://schemas.openxmlformats.org/package/2006/relationships"><Relationship Id="rId3" Type="http://schemas.openxmlformats.org/officeDocument/2006/relationships/image" Target="../media/image148.png"/><Relationship Id="rId2" Type="http://schemas.openxmlformats.org/officeDocument/2006/relationships/notesSlide" Target="../notesSlides/notesSlide213.xml"/><Relationship Id="rId1" Type="http://schemas.openxmlformats.org/officeDocument/2006/relationships/slideLayout" Target="../slideLayouts/slideLayout1.xml"/></Relationships>
</file>

<file path=ppt/slides/_rels/slide216.xml.rels><?xml version="1.0" encoding="UTF-8" standalone="yes"?>
<Relationships xmlns="http://schemas.openxmlformats.org/package/2006/relationships"><Relationship Id="rId3" Type="http://schemas.openxmlformats.org/officeDocument/2006/relationships/notesSlide" Target="../notesSlides/notesSlide214.xml"/><Relationship Id="rId2" Type="http://schemas.openxmlformats.org/officeDocument/2006/relationships/slideLayout" Target="../slideLayouts/slideLayout1.xml"/><Relationship Id="rId1" Type="http://schemas.openxmlformats.org/officeDocument/2006/relationships/vmlDrawing" Target="../drawings/vmlDrawing34.vml"/><Relationship Id="rId6" Type="http://schemas.openxmlformats.org/officeDocument/2006/relationships/image" Target="../media/image149.wmf"/><Relationship Id="rId5" Type="http://schemas.openxmlformats.org/officeDocument/2006/relationships/oleObject" Target="../embeddings/oleObject51.bin"/><Relationship Id="rId4" Type="http://schemas.openxmlformats.org/officeDocument/2006/relationships/image" Target="../media/image150.png"/></Relationships>
</file>

<file path=ppt/slides/_rels/slide217.xml.rels><?xml version="1.0" encoding="UTF-8" standalone="yes"?>
<Relationships xmlns="http://schemas.openxmlformats.org/package/2006/relationships"><Relationship Id="rId2" Type="http://schemas.openxmlformats.org/officeDocument/2006/relationships/notesSlide" Target="../notesSlides/notesSlide215.xml"/><Relationship Id="rId1" Type="http://schemas.openxmlformats.org/officeDocument/2006/relationships/slideLayout" Target="../slideLayouts/slideLayout1.xml"/></Relationships>
</file>

<file path=ppt/slides/_rels/slide218.xml.rels><?xml version="1.0" encoding="UTF-8" standalone="yes"?>
<Relationships xmlns="http://schemas.openxmlformats.org/package/2006/relationships"><Relationship Id="rId3" Type="http://schemas.openxmlformats.org/officeDocument/2006/relationships/image" Target="../media/image151.png"/><Relationship Id="rId2" Type="http://schemas.openxmlformats.org/officeDocument/2006/relationships/notesSlide" Target="../notesSlides/notesSlide216.xml"/><Relationship Id="rId1" Type="http://schemas.openxmlformats.org/officeDocument/2006/relationships/slideLayout" Target="../slideLayouts/slideLayout1.xml"/></Relationships>
</file>

<file path=ppt/slides/_rels/slide219.xml.rels><?xml version="1.0" encoding="UTF-8" standalone="yes"?>
<Relationships xmlns="http://schemas.openxmlformats.org/package/2006/relationships"><Relationship Id="rId3" Type="http://schemas.openxmlformats.org/officeDocument/2006/relationships/image" Target="../media/image152.png"/><Relationship Id="rId2" Type="http://schemas.openxmlformats.org/officeDocument/2006/relationships/notesSlide" Target="../notesSlides/notesSlide217.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19.png"/><Relationship Id="rId5" Type="http://schemas.openxmlformats.org/officeDocument/2006/relationships/image" Target="../media/image18.emf"/><Relationship Id="rId4" Type="http://schemas.openxmlformats.org/officeDocument/2006/relationships/oleObject" Target="../embeddings/oleObject1.bin"/></Relationships>
</file>

<file path=ppt/slides/_rels/slide220.xml.rels><?xml version="1.0" encoding="UTF-8" standalone="yes"?>
<Relationships xmlns="http://schemas.openxmlformats.org/package/2006/relationships"><Relationship Id="rId3" Type="http://schemas.openxmlformats.org/officeDocument/2006/relationships/image" Target="../media/image153.png"/><Relationship Id="rId2" Type="http://schemas.openxmlformats.org/officeDocument/2006/relationships/notesSlide" Target="../notesSlides/notesSlide218.xml"/><Relationship Id="rId1" Type="http://schemas.openxmlformats.org/officeDocument/2006/relationships/slideLayout" Target="../slideLayouts/slideLayout1.xml"/></Relationships>
</file>

<file path=ppt/slides/_rels/slide221.xml.rels><?xml version="1.0" encoding="UTF-8" standalone="yes"?>
<Relationships xmlns="http://schemas.openxmlformats.org/package/2006/relationships"><Relationship Id="rId3" Type="http://schemas.openxmlformats.org/officeDocument/2006/relationships/image" Target="../media/image154.png"/><Relationship Id="rId2" Type="http://schemas.openxmlformats.org/officeDocument/2006/relationships/notesSlide" Target="../notesSlides/notesSlide219.xml"/><Relationship Id="rId1" Type="http://schemas.openxmlformats.org/officeDocument/2006/relationships/slideLayout" Target="../slideLayouts/slideLayout1.xml"/></Relationships>
</file>

<file path=ppt/slides/_rels/slide222.xml.rels><?xml version="1.0" encoding="UTF-8" standalone="yes"?>
<Relationships xmlns="http://schemas.openxmlformats.org/package/2006/relationships"><Relationship Id="rId3" Type="http://schemas.openxmlformats.org/officeDocument/2006/relationships/image" Target="../media/image155.png"/><Relationship Id="rId2" Type="http://schemas.openxmlformats.org/officeDocument/2006/relationships/notesSlide" Target="../notesSlides/notesSlide220.xml"/><Relationship Id="rId1" Type="http://schemas.openxmlformats.org/officeDocument/2006/relationships/slideLayout" Target="../slideLayouts/slideLayout1.xml"/></Relationships>
</file>

<file path=ppt/slides/_rels/slide223.xml.rels><?xml version="1.0" encoding="UTF-8" standalone="yes"?>
<Relationships xmlns="http://schemas.openxmlformats.org/package/2006/relationships"><Relationship Id="rId3" Type="http://schemas.openxmlformats.org/officeDocument/2006/relationships/image" Target="../media/image156.png"/><Relationship Id="rId2" Type="http://schemas.openxmlformats.org/officeDocument/2006/relationships/notesSlide" Target="../notesSlides/notesSlide221.xml"/><Relationship Id="rId1" Type="http://schemas.openxmlformats.org/officeDocument/2006/relationships/slideLayout" Target="../slideLayouts/slideLayout1.xml"/></Relationships>
</file>

<file path=ppt/slides/_rels/slide224.xml.rels><?xml version="1.0" encoding="UTF-8" standalone="yes"?>
<Relationships xmlns="http://schemas.openxmlformats.org/package/2006/relationships"><Relationship Id="rId3" Type="http://schemas.openxmlformats.org/officeDocument/2006/relationships/image" Target="../media/image157.png"/><Relationship Id="rId2" Type="http://schemas.openxmlformats.org/officeDocument/2006/relationships/notesSlide" Target="../notesSlides/notesSlide222.xml"/><Relationship Id="rId1" Type="http://schemas.openxmlformats.org/officeDocument/2006/relationships/slideLayout" Target="../slideLayouts/slideLayout1.xml"/></Relationships>
</file>

<file path=ppt/slides/_rels/slide225.xml.rels><?xml version="1.0" encoding="UTF-8" standalone="yes"?>
<Relationships xmlns="http://schemas.openxmlformats.org/package/2006/relationships"><Relationship Id="rId3" Type="http://schemas.openxmlformats.org/officeDocument/2006/relationships/image" Target="../media/image158.png"/><Relationship Id="rId2" Type="http://schemas.openxmlformats.org/officeDocument/2006/relationships/notesSlide" Target="../notesSlides/notesSlide223.xml"/><Relationship Id="rId1" Type="http://schemas.openxmlformats.org/officeDocument/2006/relationships/slideLayout" Target="../slideLayouts/slideLayout1.xml"/><Relationship Id="rId4" Type="http://schemas.openxmlformats.org/officeDocument/2006/relationships/image" Target="../media/image159.png"/></Relationships>
</file>

<file path=ppt/slides/_rels/slide226.xml.rels><?xml version="1.0" encoding="UTF-8" standalone="yes"?>
<Relationships xmlns="http://schemas.openxmlformats.org/package/2006/relationships"><Relationship Id="rId8" Type="http://schemas.openxmlformats.org/officeDocument/2006/relationships/image" Target="../media/image165.png"/><Relationship Id="rId3" Type="http://schemas.openxmlformats.org/officeDocument/2006/relationships/image" Target="../media/image160.png"/><Relationship Id="rId7" Type="http://schemas.openxmlformats.org/officeDocument/2006/relationships/image" Target="../media/image164.png"/><Relationship Id="rId12" Type="http://schemas.openxmlformats.org/officeDocument/2006/relationships/image" Target="../media/image169.png"/><Relationship Id="rId2" Type="http://schemas.openxmlformats.org/officeDocument/2006/relationships/notesSlide" Target="../notesSlides/notesSlide224.xml"/><Relationship Id="rId1" Type="http://schemas.openxmlformats.org/officeDocument/2006/relationships/slideLayout" Target="../slideLayouts/slideLayout1.xml"/><Relationship Id="rId6" Type="http://schemas.openxmlformats.org/officeDocument/2006/relationships/image" Target="../media/image163.png"/><Relationship Id="rId11" Type="http://schemas.openxmlformats.org/officeDocument/2006/relationships/image" Target="../media/image168.png"/><Relationship Id="rId5" Type="http://schemas.openxmlformats.org/officeDocument/2006/relationships/image" Target="../media/image162.png"/><Relationship Id="rId10" Type="http://schemas.openxmlformats.org/officeDocument/2006/relationships/image" Target="../media/image167.png"/><Relationship Id="rId4" Type="http://schemas.openxmlformats.org/officeDocument/2006/relationships/image" Target="../media/image161.png"/><Relationship Id="rId9" Type="http://schemas.openxmlformats.org/officeDocument/2006/relationships/image" Target="../media/image166.png"/></Relationships>
</file>

<file path=ppt/slides/_rels/slide227.xml.rels><?xml version="1.0" encoding="UTF-8" standalone="yes"?>
<Relationships xmlns="http://schemas.openxmlformats.org/package/2006/relationships"><Relationship Id="rId2" Type="http://schemas.openxmlformats.org/officeDocument/2006/relationships/notesSlide" Target="../notesSlides/notesSlide225.xml"/><Relationship Id="rId1" Type="http://schemas.openxmlformats.org/officeDocument/2006/relationships/slideLayout" Target="../slideLayouts/slideLayout1.xml"/></Relationships>
</file>

<file path=ppt/slides/_rels/slide228.xml.rels><?xml version="1.0" encoding="UTF-8" standalone="yes"?>
<Relationships xmlns="http://schemas.openxmlformats.org/package/2006/relationships"><Relationship Id="rId2" Type="http://schemas.openxmlformats.org/officeDocument/2006/relationships/notesSlide" Target="../notesSlides/notesSlide226.xml"/><Relationship Id="rId1" Type="http://schemas.openxmlformats.org/officeDocument/2006/relationships/slideLayout" Target="../slideLayouts/slideLayout1.xml"/></Relationships>
</file>

<file path=ppt/slides/_rels/slide229.xml.rels><?xml version="1.0" encoding="UTF-8" standalone="yes"?>
<Relationships xmlns="http://schemas.openxmlformats.org/package/2006/relationships"><Relationship Id="rId2" Type="http://schemas.openxmlformats.org/officeDocument/2006/relationships/notesSlide" Target="../notesSlides/notesSlide227.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30.xml.rels><?xml version="1.0" encoding="UTF-8" standalone="yes"?>
<Relationships xmlns="http://schemas.openxmlformats.org/package/2006/relationships"><Relationship Id="rId2" Type="http://schemas.openxmlformats.org/officeDocument/2006/relationships/notesSlide" Target="../notesSlides/notesSlide228.xml"/><Relationship Id="rId1" Type="http://schemas.openxmlformats.org/officeDocument/2006/relationships/slideLayout" Target="../slideLayouts/slideLayout1.xml"/></Relationships>
</file>

<file path=ppt/slides/_rels/slide231.xml.rels><?xml version="1.0" encoding="UTF-8" standalone="yes"?>
<Relationships xmlns="http://schemas.openxmlformats.org/package/2006/relationships"><Relationship Id="rId3" Type="http://schemas.openxmlformats.org/officeDocument/2006/relationships/image" Target="../media/image170.png"/><Relationship Id="rId2" Type="http://schemas.openxmlformats.org/officeDocument/2006/relationships/notesSlide" Target="../notesSlides/notesSlide229.xml"/><Relationship Id="rId1" Type="http://schemas.openxmlformats.org/officeDocument/2006/relationships/slideLayout" Target="../slideLayouts/slideLayout1.xml"/><Relationship Id="rId4" Type="http://schemas.openxmlformats.org/officeDocument/2006/relationships/image" Target="../media/image171.png"/></Relationships>
</file>

<file path=ppt/slides/_rels/slide232.xml.rels><?xml version="1.0" encoding="UTF-8" standalone="yes"?>
<Relationships xmlns="http://schemas.openxmlformats.org/package/2006/relationships"><Relationship Id="rId3" Type="http://schemas.openxmlformats.org/officeDocument/2006/relationships/image" Target="../media/image172.png"/><Relationship Id="rId2" Type="http://schemas.openxmlformats.org/officeDocument/2006/relationships/notesSlide" Target="../notesSlides/notesSlide230.xml"/><Relationship Id="rId1" Type="http://schemas.openxmlformats.org/officeDocument/2006/relationships/slideLayout" Target="../slideLayouts/slideLayout1.xml"/><Relationship Id="rId4" Type="http://schemas.openxmlformats.org/officeDocument/2006/relationships/image" Target="../media/image173.png"/></Relationships>
</file>

<file path=ppt/slides/_rels/slide233.xml.rels><?xml version="1.0" encoding="UTF-8" standalone="yes"?>
<Relationships xmlns="http://schemas.openxmlformats.org/package/2006/relationships"><Relationship Id="rId3" Type="http://schemas.openxmlformats.org/officeDocument/2006/relationships/image" Target="../media/image174.png"/><Relationship Id="rId2" Type="http://schemas.openxmlformats.org/officeDocument/2006/relationships/notesSlide" Target="../notesSlides/notesSlide231.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notesSlide" Target="../notesSlides/notesSlide25.xml"/><Relationship Id="rId1" Type="http://schemas.openxmlformats.org/officeDocument/2006/relationships/slideLayout" Target="../slideLayouts/slideLayout1.xml"/><Relationship Id="rId5" Type="http://schemas.openxmlformats.org/officeDocument/2006/relationships/image" Target="../media/image25.wmf"/><Relationship Id="rId4" Type="http://schemas.openxmlformats.org/officeDocument/2006/relationships/image" Target="../media/image24.png"/></Relationships>
</file>

<file path=ppt/slides/_rels/slide28.x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xml"/><Relationship Id="rId1" Type="http://schemas.openxmlformats.org/officeDocument/2006/relationships/vmlDrawing" Target="../drawings/vmlDrawing2.vml"/><Relationship Id="rId5" Type="http://schemas.openxmlformats.org/officeDocument/2006/relationships/image" Target="../media/image28.wmf"/><Relationship Id="rId4" Type="http://schemas.openxmlformats.org/officeDocument/2006/relationships/oleObject" Target="../embeddings/oleObject2.bin"/></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33.gif"/><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notesSlide" Target="../notesSlides/notesSlide38.xml"/><Relationship Id="rId1" Type="http://schemas.openxmlformats.org/officeDocument/2006/relationships/slideLayout" Target="../slideLayouts/slideLayout1.xml"/><Relationship Id="rId4" Type="http://schemas.openxmlformats.org/officeDocument/2006/relationships/image" Target="../media/image35.wmf"/></Relationships>
</file>

<file path=ppt/slides/_rels/slide41.x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6.xml"/><Relationship Id="rId1" Type="http://schemas.openxmlformats.org/officeDocument/2006/relationships/slideLayout" Target="../slideLayouts/slideLayout1.xml"/><Relationship Id="rId4" Type="http://schemas.openxmlformats.org/officeDocument/2006/relationships/image" Target="../media/image39.png"/></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1.xml"/><Relationship Id="rId1" Type="http://schemas.openxmlformats.org/officeDocument/2006/relationships/vmlDrawing" Target="../drawings/vmlDrawing3.vml"/><Relationship Id="rId5" Type="http://schemas.openxmlformats.org/officeDocument/2006/relationships/image" Target="../media/image40.wmf"/><Relationship Id="rId4" Type="http://schemas.openxmlformats.org/officeDocument/2006/relationships/oleObject" Target="../embeddings/oleObject3.bin"/></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9.xml"/><Relationship Id="rId1" Type="http://schemas.openxmlformats.org/officeDocument/2006/relationships/slideLayout" Target="../slideLayouts/slideLayout1.xml"/><Relationship Id="rId5" Type="http://schemas.openxmlformats.org/officeDocument/2006/relationships/image" Target="../media/image12.jpeg"/><Relationship Id="rId4" Type="http://schemas.openxmlformats.org/officeDocument/2006/relationships/image" Target="../media/image11.jpeg"/></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1.xml"/><Relationship Id="rId1" Type="http://schemas.openxmlformats.org/officeDocument/2006/relationships/vmlDrawing" Target="../drawings/vmlDrawing4.vml"/><Relationship Id="rId5" Type="http://schemas.openxmlformats.org/officeDocument/2006/relationships/image" Target="../media/image42.wmf"/><Relationship Id="rId4" Type="http://schemas.openxmlformats.org/officeDocument/2006/relationships/oleObject" Target="../embeddings/oleObject4.bin"/></Relationships>
</file>

<file path=ppt/slides/_rels/slide53.xml.rels><?xml version="1.0" encoding="UTF-8" standalone="yes"?>
<Relationships xmlns="http://schemas.openxmlformats.org/package/2006/relationships"><Relationship Id="rId8" Type="http://schemas.openxmlformats.org/officeDocument/2006/relationships/image" Target="../media/image44.wmf"/><Relationship Id="rId3" Type="http://schemas.openxmlformats.org/officeDocument/2006/relationships/notesSlide" Target="../notesSlides/notesSlide51.xml"/><Relationship Id="rId7" Type="http://schemas.openxmlformats.org/officeDocument/2006/relationships/oleObject" Target="../embeddings/oleObject6.bin"/><Relationship Id="rId2" Type="http://schemas.openxmlformats.org/officeDocument/2006/relationships/slideLayout" Target="../slideLayouts/slideLayout1.xml"/><Relationship Id="rId1" Type="http://schemas.openxmlformats.org/officeDocument/2006/relationships/vmlDrawing" Target="../drawings/vmlDrawing5.vml"/><Relationship Id="rId6" Type="http://schemas.openxmlformats.org/officeDocument/2006/relationships/image" Target="../media/image11.jpeg"/><Relationship Id="rId11" Type="http://schemas.openxmlformats.org/officeDocument/2006/relationships/image" Target="../media/image45.wmf"/><Relationship Id="rId5" Type="http://schemas.openxmlformats.org/officeDocument/2006/relationships/image" Target="../media/image43.wmf"/><Relationship Id="rId10" Type="http://schemas.openxmlformats.org/officeDocument/2006/relationships/oleObject" Target="../embeddings/oleObject7.bin"/><Relationship Id="rId4" Type="http://schemas.openxmlformats.org/officeDocument/2006/relationships/oleObject" Target="../embeddings/oleObject5.bin"/><Relationship Id="rId9" Type="http://schemas.openxmlformats.org/officeDocument/2006/relationships/image" Target="../media/image12.jpeg"/></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1.xml"/><Relationship Id="rId1" Type="http://schemas.openxmlformats.org/officeDocument/2006/relationships/vmlDrawing" Target="../drawings/vmlDrawing6.vml"/><Relationship Id="rId5" Type="http://schemas.openxmlformats.org/officeDocument/2006/relationships/image" Target="../media/image46.wmf"/><Relationship Id="rId4" Type="http://schemas.openxmlformats.org/officeDocument/2006/relationships/oleObject" Target="../embeddings/oleObject8.bin"/></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1.xml"/><Relationship Id="rId1" Type="http://schemas.openxmlformats.org/officeDocument/2006/relationships/vmlDrawing" Target="../drawings/vmlDrawing7.vml"/><Relationship Id="rId5" Type="http://schemas.openxmlformats.org/officeDocument/2006/relationships/image" Target="../media/image47.wmf"/><Relationship Id="rId4" Type="http://schemas.openxmlformats.org/officeDocument/2006/relationships/oleObject" Target="../embeddings/oleObject9.bin"/></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1.xml"/><Relationship Id="rId1" Type="http://schemas.openxmlformats.org/officeDocument/2006/relationships/vmlDrawing" Target="../drawings/vmlDrawing8.vml"/><Relationship Id="rId5" Type="http://schemas.openxmlformats.org/officeDocument/2006/relationships/image" Target="../media/image48.wmf"/><Relationship Id="rId4" Type="http://schemas.openxmlformats.org/officeDocument/2006/relationships/oleObject" Target="../embeddings/oleObject10.bin"/></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5.xml"/><Relationship Id="rId7" Type="http://schemas.openxmlformats.org/officeDocument/2006/relationships/image" Target="../media/image48.wmf"/><Relationship Id="rId2" Type="http://schemas.openxmlformats.org/officeDocument/2006/relationships/slideLayout" Target="../slideLayouts/slideLayout1.xml"/><Relationship Id="rId1" Type="http://schemas.openxmlformats.org/officeDocument/2006/relationships/vmlDrawing" Target="../drawings/vmlDrawing9.vml"/><Relationship Id="rId6" Type="http://schemas.openxmlformats.org/officeDocument/2006/relationships/oleObject" Target="../embeddings/oleObject12.bin"/><Relationship Id="rId5" Type="http://schemas.openxmlformats.org/officeDocument/2006/relationships/image" Target="../media/image49.wmf"/><Relationship Id="rId4" Type="http://schemas.openxmlformats.org/officeDocument/2006/relationships/oleObject" Target="../embeddings/oleObject11.bin"/></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8" Type="http://schemas.openxmlformats.org/officeDocument/2006/relationships/oleObject" Target="../embeddings/oleObject15.bin"/><Relationship Id="rId3" Type="http://schemas.openxmlformats.org/officeDocument/2006/relationships/notesSlide" Target="../notesSlides/notesSlide57.xml"/><Relationship Id="rId7" Type="http://schemas.openxmlformats.org/officeDocument/2006/relationships/image" Target="../media/image51.wmf"/><Relationship Id="rId2" Type="http://schemas.openxmlformats.org/officeDocument/2006/relationships/slideLayout" Target="../slideLayouts/slideLayout1.xml"/><Relationship Id="rId1" Type="http://schemas.openxmlformats.org/officeDocument/2006/relationships/vmlDrawing" Target="../drawings/vmlDrawing10.vml"/><Relationship Id="rId6" Type="http://schemas.openxmlformats.org/officeDocument/2006/relationships/oleObject" Target="../embeddings/oleObject14.bin"/><Relationship Id="rId5" Type="http://schemas.openxmlformats.org/officeDocument/2006/relationships/image" Target="../media/image50.wmf"/><Relationship Id="rId4" Type="http://schemas.openxmlformats.org/officeDocument/2006/relationships/oleObject" Target="../embeddings/oleObject13.bin"/><Relationship Id="rId9" Type="http://schemas.openxmlformats.org/officeDocument/2006/relationships/image" Target="../media/image52.wmf"/></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8" Type="http://schemas.openxmlformats.org/officeDocument/2006/relationships/oleObject" Target="../embeddings/oleObject18.bin"/><Relationship Id="rId3" Type="http://schemas.openxmlformats.org/officeDocument/2006/relationships/notesSlide" Target="../notesSlides/notesSlide58.xml"/><Relationship Id="rId7" Type="http://schemas.openxmlformats.org/officeDocument/2006/relationships/image" Target="../media/image54.wmf"/><Relationship Id="rId2" Type="http://schemas.openxmlformats.org/officeDocument/2006/relationships/slideLayout" Target="../slideLayouts/slideLayout1.xml"/><Relationship Id="rId1" Type="http://schemas.openxmlformats.org/officeDocument/2006/relationships/vmlDrawing" Target="../drawings/vmlDrawing11.vml"/><Relationship Id="rId6" Type="http://schemas.openxmlformats.org/officeDocument/2006/relationships/oleObject" Target="../embeddings/oleObject17.bin"/><Relationship Id="rId5" Type="http://schemas.openxmlformats.org/officeDocument/2006/relationships/image" Target="../media/image53.wmf"/><Relationship Id="rId4" Type="http://schemas.openxmlformats.org/officeDocument/2006/relationships/oleObject" Target="../embeddings/oleObject16.bin"/><Relationship Id="rId9" Type="http://schemas.openxmlformats.org/officeDocument/2006/relationships/image" Target="../media/image55.wmf"/></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59.xml"/><Relationship Id="rId7" Type="http://schemas.openxmlformats.org/officeDocument/2006/relationships/image" Target="../media/image56.wmf"/><Relationship Id="rId2" Type="http://schemas.openxmlformats.org/officeDocument/2006/relationships/slideLayout" Target="../slideLayouts/slideLayout1.xml"/><Relationship Id="rId1" Type="http://schemas.openxmlformats.org/officeDocument/2006/relationships/vmlDrawing" Target="../drawings/vmlDrawing12.vml"/><Relationship Id="rId6" Type="http://schemas.openxmlformats.org/officeDocument/2006/relationships/oleObject" Target="../embeddings/oleObject20.bin"/><Relationship Id="rId5" Type="http://schemas.openxmlformats.org/officeDocument/2006/relationships/image" Target="../media/image49.wmf"/><Relationship Id="rId4" Type="http://schemas.openxmlformats.org/officeDocument/2006/relationships/oleObject" Target="../embeddings/oleObject19.bin"/></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63.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65.xml"/><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66.xml"/><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67.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72.xml"/><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3" Type="http://schemas.openxmlformats.org/officeDocument/2006/relationships/hyperlink" Target="http://images.google.com/imgres?imgurl=www.fractalus.com/paul/20011209-aceofdiamonds.jpg&amp;imgrefurl=http://www.fractalus.com/paul/diamond.html&amp;h=805&amp;w=575&amp;prev=/images?q=Ace+Diamonds&amp;svnum=10&amp;hl=en&amp;lr=&amp;ie=UTF-8&amp;oe=UTF-8" TargetMode="External"/><Relationship Id="rId2" Type="http://schemas.openxmlformats.org/officeDocument/2006/relationships/notesSlide" Target="../notesSlides/notesSlide82.xml"/><Relationship Id="rId1" Type="http://schemas.openxmlformats.org/officeDocument/2006/relationships/slideLayout" Target="../slideLayouts/slideLayout1.xml"/><Relationship Id="rId4" Type="http://schemas.openxmlformats.org/officeDocument/2006/relationships/image" Target="../media/image64.jpeg"/></Relationships>
</file>

<file path=ppt/slides/_rels/slide85.xml.rels><?xml version="1.0" encoding="UTF-8" standalone="yes"?>
<Relationships xmlns="http://schemas.openxmlformats.org/package/2006/relationships"><Relationship Id="rId3" Type="http://schemas.openxmlformats.org/officeDocument/2006/relationships/hyperlink" Target="http://images.google.com/imgres?imgurl=www.fractalus.com/paul/20011209-aceofdiamonds.jpg&amp;imgrefurl=http://www.fractalus.com/paul/diamond.html&amp;h=805&amp;w=575&amp;prev=/images?q=Ace+Diamonds&amp;svnum=10&amp;hl=en&amp;lr=&amp;ie=UTF-8&amp;oe=UTF-8" TargetMode="External"/><Relationship Id="rId2" Type="http://schemas.openxmlformats.org/officeDocument/2006/relationships/notesSlide" Target="../notesSlides/notesSlide83.xml"/><Relationship Id="rId1" Type="http://schemas.openxmlformats.org/officeDocument/2006/relationships/slideLayout" Target="../slideLayouts/slideLayout1.xml"/><Relationship Id="rId4" Type="http://schemas.openxmlformats.org/officeDocument/2006/relationships/image" Target="../media/image64.jpeg"/></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3" Type="http://schemas.openxmlformats.org/officeDocument/2006/relationships/image" Target="../media/image65.jpeg"/><Relationship Id="rId2" Type="http://schemas.openxmlformats.org/officeDocument/2006/relationships/notesSlide" Target="../notesSlides/notesSlide85.xml"/><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91.xml"/><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93.xml"/><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3" Type="http://schemas.openxmlformats.org/officeDocument/2006/relationships/notesSlide" Target="../notesSlides/notesSlide94.xml"/><Relationship Id="rId2" Type="http://schemas.openxmlformats.org/officeDocument/2006/relationships/slideLayout" Target="../slideLayouts/slideLayout1.xml"/><Relationship Id="rId1" Type="http://schemas.openxmlformats.org/officeDocument/2006/relationships/vmlDrawing" Target="../drawings/vmlDrawing13.vml"/><Relationship Id="rId5" Type="http://schemas.openxmlformats.org/officeDocument/2006/relationships/image" Target="../media/image68.wmf"/><Relationship Id="rId4" Type="http://schemas.openxmlformats.org/officeDocument/2006/relationships/oleObject" Target="../embeddings/oleObject21.bin"/></Relationships>
</file>

<file path=ppt/slides/_rels/slide97.xml.rels><?xml version="1.0" encoding="UTF-8" standalone="yes"?>
<Relationships xmlns="http://schemas.openxmlformats.org/package/2006/relationships"><Relationship Id="rId8" Type="http://schemas.openxmlformats.org/officeDocument/2006/relationships/oleObject" Target="../embeddings/oleObject24.bin"/><Relationship Id="rId13" Type="http://schemas.openxmlformats.org/officeDocument/2006/relationships/image" Target="../media/image73.wmf"/><Relationship Id="rId3" Type="http://schemas.openxmlformats.org/officeDocument/2006/relationships/notesSlide" Target="../notesSlides/notesSlide95.xml"/><Relationship Id="rId7" Type="http://schemas.openxmlformats.org/officeDocument/2006/relationships/image" Target="../media/image70.wmf"/><Relationship Id="rId12" Type="http://schemas.openxmlformats.org/officeDocument/2006/relationships/oleObject" Target="../embeddings/oleObject26.bin"/><Relationship Id="rId17" Type="http://schemas.openxmlformats.org/officeDocument/2006/relationships/image" Target="../media/image75.wmf"/><Relationship Id="rId2" Type="http://schemas.openxmlformats.org/officeDocument/2006/relationships/slideLayout" Target="../slideLayouts/slideLayout1.xml"/><Relationship Id="rId16" Type="http://schemas.openxmlformats.org/officeDocument/2006/relationships/oleObject" Target="../embeddings/oleObject28.bin"/><Relationship Id="rId1" Type="http://schemas.openxmlformats.org/officeDocument/2006/relationships/vmlDrawing" Target="../drawings/vmlDrawing14.vml"/><Relationship Id="rId6" Type="http://schemas.openxmlformats.org/officeDocument/2006/relationships/oleObject" Target="../embeddings/oleObject23.bin"/><Relationship Id="rId11" Type="http://schemas.openxmlformats.org/officeDocument/2006/relationships/image" Target="../media/image72.wmf"/><Relationship Id="rId5" Type="http://schemas.openxmlformats.org/officeDocument/2006/relationships/image" Target="../media/image69.wmf"/><Relationship Id="rId15" Type="http://schemas.openxmlformats.org/officeDocument/2006/relationships/image" Target="../media/image74.wmf"/><Relationship Id="rId10" Type="http://schemas.openxmlformats.org/officeDocument/2006/relationships/oleObject" Target="../embeddings/oleObject25.bin"/><Relationship Id="rId4" Type="http://schemas.openxmlformats.org/officeDocument/2006/relationships/oleObject" Target="../embeddings/oleObject22.bin"/><Relationship Id="rId9" Type="http://schemas.openxmlformats.org/officeDocument/2006/relationships/image" Target="../media/image71.wmf"/><Relationship Id="rId14" Type="http://schemas.openxmlformats.org/officeDocument/2006/relationships/oleObject" Target="../embeddings/oleObject27.bin"/></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14400" y="1143000"/>
            <a:ext cx="6858000" cy="1951303"/>
          </a:xfrm>
          <a:solidFill>
            <a:schemeClr val="accent2">
              <a:lumMod val="75000"/>
              <a:alpha val="75000"/>
            </a:schemeClr>
          </a:solidFill>
        </p:spPr>
        <p:txBody>
          <a:bodyPr wrap="square">
            <a:spAutoFit/>
          </a:bodyPr>
          <a:lstStyle/>
          <a:p>
            <a:r>
              <a:rPr lang="en-US" dirty="0">
                <a:solidFill>
                  <a:schemeClr val="bg1"/>
                </a:solidFill>
              </a:rPr>
              <a:t>Stats Bootcamp</a:t>
            </a:r>
          </a:p>
          <a:p>
            <a:r>
              <a:rPr lang="en-US" dirty="0">
                <a:solidFill>
                  <a:schemeClr val="bg1"/>
                </a:solidFill>
              </a:rPr>
              <a:t>MSc in Analytics</a:t>
            </a:r>
          </a:p>
          <a:p>
            <a:r>
              <a:rPr lang="en-US" sz="1400" dirty="0">
                <a:solidFill>
                  <a:schemeClr val="bg1"/>
                </a:solidFill>
              </a:rPr>
              <a:t>Dr. Anil D Chaturvedi</a:t>
            </a:r>
          </a:p>
          <a:p>
            <a:r>
              <a:rPr lang="en-US" sz="1400" dirty="0">
                <a:solidFill>
                  <a:schemeClr val="bg1"/>
                </a:solidFill>
              </a:rPr>
              <a:t>Email: anilchaturvedi@uchicago.edu</a:t>
            </a:r>
          </a:p>
          <a:p>
            <a:r>
              <a:rPr lang="en-US" sz="1400" dirty="0">
                <a:solidFill>
                  <a:schemeClr val="bg1"/>
                </a:solidFill>
              </a:rPr>
              <a:t>Phone: 301-299-2434</a:t>
            </a:r>
          </a:p>
        </p:txBody>
      </p:sp>
      <p:sp>
        <p:nvSpPr>
          <p:cNvPr id="48130" name="AutoShape 2" descr="data:image/png;base64,iVBORw0KGgoAAAANSUhEUgAAAfUAAABkCAMAAACo21lxAAAAzFBMVEX///+ICiKBAACHAB6GABuEABKFABiDAA+FABqCAACDAAx+AACEABWzbnmCAAf48PLkyM6OACa0f4T06euoWmaiS1n8+PmUKjzCi5StaXK+k5f79feZOEfGl57q2Nu4fIXkztHPpKvZur6UIDaNIjKWL0CXQUvaw8adT1jv4eOgRFO9ho7p1tnSrbONFSvcvsOzdH2sYW3SqbDLnqWpaXCnUmGQDiymS1ybSlS+gYyvXWzKlJ6kXmaYPUrUurygPVC7c4FzAADbtLyvdHpbqOFXAAAgAElEQVR4nO1dC3uiSLNumptcBLMg6gCCqDEoF9E4X3ImTr7J/P//dPoCCghoJps9O8+ZevbZCdLQTb9d1VXV1dUAnEg3oihNg+/xZrPJzOywxJQwZUrIb+vMNLebjfv9e5oOoqmugz/0m9F0kMbj/mGUCCovirKsaRrPq0Kvx7GYmCqR39her6fyvKhpsiaLoqoKyfJgbvbf0Riwmmtxd5e/bf7/jBYrjMKO2+b04qdw/0v1TKPIuKUgK2pQVAWEbx3hdxDLCgIvQ5mHg+bWrHmzX6PjDxvf0tcHcmn2aVFjnZHrtZt/fn6dk9lUgTGkZUzTrrzjldTdx1Ufzr1uH0hbJmv6U/pK3zzckMvhhD66yktHDr7MSGHrUGlLFhev3I3xC9brV3MbRxfNW5kshHwyHNuVBvSzV4pQqCWV92JKHvCdeEgLZqTcbI0vDm4LkuH+yEpQ6i2ytMJ7+qjy5gx/ya9D3UQtqBtCT5FH8/mI5XmO/KtAQaBdsH0UeZXnXsZ5G70nSVXF5DHv0nB71NA1emg++qrIyqzp9d4ji97BPI7p5+qbRySL+EePXH15kUVVyU6l7b9MVBouHynqq5+kwvlPyl3bJ8irovPo56Wnj47IQ/MnQf2vB9RWETVlvkgUCPvFK1/vFFVVnYfhV0URnmp90FcWm9nME3glH3nWX48Maq728kilXSqrCukV9GOC/5UVUdyStr0kEIlSk/ZN+rgQZc2MQRPpHqscUT3uRFA0Jy3dsR/XMnoJbjV+M4sFSwcDCzIUOU6EokB/6PEQYQWhyr0X9VRZpIau69ZW7Q0t9IcxnWivxd29zMCgVPqnykglgWiZArfGD+m678BNYwXkHW+l61iTz70TJiyjleeYqaJuS/wwERjpPN3seUYuFx7w2vh0sVUZnrZlamrrU8fqrsgkEbD01FEFvvwxoA+PhKWjhXJu4Aoy8olnt8ohIr0zZ8WxjXtn5cBv9J6xFpjk1BlbMbkUJYSiuTIK6CcZnijIXuXumuOeSKuNPcP74BJ1gc7nHC852d4PEfnjB1ZkOI192gbTMJwGfUfWVI7M+fWJvwX1rejTPzxeOOQdJQxP3QoZpTwbuTKblJ/2+F5RNlQmzV/to3eU9YQQqv75Co0JlitdA04ry8mNyH4tXR65opG0OXBpny5ijRXzP+2k9JAvshQcw0E9U/oaX4b58AuU8+DRhVJXqce85XO2GAqrk0zzOUYs/jZEWP6IEvms6Jw/f6ayWr98eyP2Hoo/ySvqqJv3zgjRfd8/fyoIN5yzP6scdrTvo2JJwiyWixtQt562+V9n1MHhxCkhGvhV1Ll16RI8n1EHQ6flsxHq5WvjjiupSN8lluEWJfnxqpTlZK1ChGxSKssqJc4P4Al14JZq9PnimQAyWmkacuViRFuLMwPq7LmrDKWQx2fUQ+kkL/o8O8//3CpVFj5RmAhiuQc3SPKV1UFXPqE+VXxQR51doNYhSVBCnLbYQX2IBYhlWVv6fktHfG9YHn/LvF68r4T69NSxBmTK3AFmGvdauqygHvrN311HXR8xJdYP4Dph1eNZqA+V8nQw084V4PYkrHbus1RZliaDMup6afY8o27MWfWsRABTgIVQLqnXZdTBqSPOqAP/VHbKsRodoqHEtphIJi+Oy9e2wzFSqUtLqFsrjMUl6mfSZ/bpNVNgvWVfor5r7VB3nsG9CfVS6YrwpFRH/Q22o95GV1BX3FhiRPP0w5aM+IJqqKNWsqPThVlm9QrqlfpPqFv3nHCuCExUfntZvIL6iUqol1sjsnfkj0xpsH8xIS1BqJrBO8iIJQ2ohDqlBtQDdzeNJu7WeO7vQTCHK4o66qs5eLMDNKrcl7QYoP8o6t/9thdfQ30MxgpzVrq9Our/KT88lRm5+JBQKU/5JdT9is52Rt0+cvKX841YY+RLrfs9qBsiQ1QDH7bMbkieVDsMT3AsI50vS6jTXqFoqYoE2Rz18RjEse7s9vt+CqbLCHcIRd1W/B2Ysbp1t011w9xjefNPom7PWzT4S9StpzrqYKIxJ33qAvWqMDGFk5DeVG3FM+qP8/LvZ9RDltVKLzdUBPBFs9+DOpqlibI5lPyGm4CYKGK9hkeBUc4VnFGPqeAnYPETGwzuehqECPUfFtAHIPOBmyBYH0wp+GaQeR2DFgILaZwmmvbeQg6/wNOgrCmSInwIdaGsSMRt87qh3I76wwXqYM0zMIewm9dBfLIILA5W5tIT6taoonGeUXdlWBHpM8gw8rxsQIN3oq5rDNyBWGmYKWjdkJGC2m9jsaxTnlGfJCfUWaKvxMv4bcYg1HWMuukD/cBmu6H+PDB0yusgQgqRPdqBDWqcl5q4Y/rxwN1HIDTVD/G6sz7Tgq2jziTEKzWCbX6pm1C3RwKj0e65wuv6qf9nSkVNwho6RzxcS7liQ55Qj3twUtW5xkiKctqkMvG+C3UwltmRsUzafK07NCq+135D47Y0zyBb+OivEO3ZI+EvjBUdCD7Cw0YD2Z1EzzOQ4jp0Kxy7+GNy1AEesuMDCDQjPOrEA9QvRpnDfgB1BopqQZrMXKDOibIsa1Br9kuB21AHBsuxHHG1XuF1LFSJALeOUtWBjlBncFtkqNZQZ5i+5/WP4vKijTGDborzsrP9fajbAttzYKtnfiNeoj6ADH8281yZERRCwv0JddYhvI6wt7D4MkIDtzAC9puLXURRXKBu5CaYNQDWYUYAp6in2cv6I6iLvnGmDV9HnVvr+Mb+YxIefQnPcsS7dYXXkZFEp8VB3SuEUFdJWwI5K/+OUGeTRIac2gcXFGYSywhJCfb3oU5QW7YuVn2TGVgfaoM6rzspot2WO6POCFtd95PF4+NLglqUpcD3QbCx+ivdB2E0nVHUg82319R2/S2x3fNGII3PTodQFdgPSfjyJ7Vrc1Ir6lFdh18yJYF4coulPCuMwuu8DjJBwKhO6hrUeV6/r2jUWMIPDOw/lVfgkuJEYATnrLy8E3UdjbW2WZ1I8wvrcACb5/XD4qzNMfzdSEbDUVAXwNrFaTSb64/Pfjqax+HzPvxCUA/QKA7T9CUZe8BfD4C9x8Jvm/21hMI/ZLlNWud1S2GUiggdlT0PZ2foTGawA/Qar2OeRtpuKK4vfi90+C81Xifzus6wnNPElIYjYJXs1Lz3oQ7uWu8gitCUuKz9huf6Jh1+xpZQZ/J1VmS5xUhkp+Gr/SVAMj59QNy1kiyM+tB7cycDhFEIom9paj1PsLfcg3zJF/9/5qWxlWrdhlruh5IL3NUYfnid1wGxhp6Vum58zUuDzHOtUSDZc1Z4OV29F/WvrNy+4K4vWVatqXpIh2+01y2f/HPhpYlRD7tvpv1lC4ZRNNtuU8ARXj98AcZggEYWDGIkPOIVcN72/xbfnM1VvN/AV0r+scrCh6cxYra5xut4KpyHi2XdBXrVN4dsGb70bv30gljmjicR/7eiDjyRkWsr0KbAlxSMG3xz6x+D4X9GsXEA/tQHxjAFSort9VByIy8FM2ur+3D/9uwB03j7DNTjTtSNmulLyRr2hLLI9SrLK2XUgYlUo15l8aqJ13WFEYY1sw3UUddPouCEesgihfE8gUsnGCOud/9JqIcCw/KVX5ByC0vGRwvqHITiySOLOIeuCOhgT1STAeH1MPRTI5+z9q+hIfVxQzzY4ziBVz+GunrrmhsalIv60hB9SCt/Z8gwZYvre2Wx6ogaW0F938DriFsYgQnrv1ZR3/wo5vCzl2aGdKuznHHuir8iTv0kCY8+QGHkyrySqbA8YJtRF46BPxZZZIgS1AOso1sgfAMpMnOQPk9Qd5HI0NF17NMnQzLQt97Qec02W/FG1Bv6N7pcXx+V7z/zLHu6iFtWG7GD7/xlZrXUGD6WrvSRUEV9I7IV9yqhVGPUy8V8pOWJJ6EdKsPib189rc5OZEY71Z4pBVppOQ5Iv2vqqq8dqF/4XCs0QV1YkoEuhBVdcyw2oM6OcKePR647ZhDg3+bB/jD5Ag4eGK9B+g0pxxj1/RbYrhpO5WfLJcOBUD//1oC7BfUXgb27+BH1ZOU5pInw5fl0UgpBGPBKo4THXjSkptFWhQelqkhn4rH8wpBhK6hvVUa+fGGt0KltYoFjOD/7CgPtNJ3rDs+cbuxOMT2Odp7WcUhBg8dJK3tWKqR2WW7kExROLOq0NhrsVxQSU2ArHUBQpzNi4ZuLrdiP1v4aID0uXFtx6LxRXt+CgXEIraVvS6nr6P3tOD6hPg0P3DXU/djjepzcrwYUTseLHqcu96vcARR4TI8TzVleKIo9tscJ3L259fqHY0+4axTwiMYaz7P3W287VJVhSXbo3zeqwE92fqkl0tmtoQe4AjGL64GqXhkmQmGwSQROUI+Hvrc1nxi1iIQL3AX63XFpFcYacppHb0WKyvf96TR1lOWpTf7+qHLC4tuqhITtz4box2QTXMwq/iwTOYHxGgIxz7RLIHTcaBpG7khJyrqdgbsdaT3lDiCok7k2fcg9ss86CIfhGnhj3XAML/pKvTS7Ldjv1oG+nIL11DjYqYjVfYy65Q9VZnGN1635XTK6f1om7LrCyex89HScJ2zOp1yyIIVy6bpm8UNP9/dOkiQ4SrFd0vmTBcReR/FpV65gICXO0zG5K+vjux8n1GM+b1VdnA8udDlPQG0bosYcaVvm+fytS8l8eT9aMLm1aLtLTZGoOz5+YBVFk5TF+CR99BEzd/Anl729kYbe8XQ/SoTnWq32K+q3IbrD1pZTq6S7T6qiSKICj+OKGRfL9AOZksJHVfcAhygvqYSfzidT4z8hZ6VD3epHw80E/Yu9NF+N+Xho2scMDJ/3jm0TtQYNZPdBKtw0nbyOHZmWpRtGRfra+Ff8v3Mpu1RIJw8hsnN/bRurk2ejOI5XYc3cQu/CT1dqDU5XFqmw4cVWXF/uoEUb2kL+NkpV6NPpKVYo9FGj/HLtRt6iyvtPP17Ey9AuMGpfcEkWqeni862iR0vVUbRE8+dIZWVZw9qc7wI7sAMaMgVCAyn0mNeNPpj5OpIDUzDY+BNdJy5QT4Zy72bL7Q/9OyiHS1DZkuV2QcWaW+U3oj144nvs9T/076BLL02JwjR+8zHH57E0g/QtrSkb7/PS/KF/B7WhHr59WcsKRKS8ugZwQmM8p5fS0osHp0nwD+q/I9VQTwzfT+PNWlKgWGxx4WRluBwqYrHKwvEaVNjDlyD1Db2v/kH99yOmRnhjq8bX9zRxbP0XVsAbWlW1uvnlD+q/B9VRbyaOV2/a8voH9d+DbsFS1Z42P+dQVa+W/IP670F13PB+RVaV7hi5YPNE2GJ/mB0//mSK1BUcp6mcpgn1p/+g/ntQHfSRo0ijSRoaMy3/IezrYGCaqQX0TUzZXbx39mE43T8IsvoH9d+QaqgLfT3Kd9ZtCaByAHQcGj8afwMgGhI3nBSA3HKbutvkD+q/H9V5XXPfcj9uipmdFQdTFwDLxWHx+po44vjSIvB0Kwt/UP/tqAo6z51XfX08s+8UJ/mxKfz2KwUXUsvP68FaY/+g/ptRGXNOmZQWngYawz2BOPM2HpvHjNgxludKDdog+YP6b0Zl8TyqYBYpAsPPAAgH34MRTY4VIw1fvdhlZ635P6j/XnTW46R6EIGeqSzfE3hZUTx3hMMzQqzuhTi6o1pwedP6+h/611ChxSmH2mLacxwnCxIgwz/bOG8F/nHBsc7i4AlqJehL15neH9R/J6JoyUk9dm8CoQaDLfHVJPfHkIRYhG7CLDRBrSZ0AvHUWNy2f71KYRS4W5NQfzNbRfUokH8B2VN/N+7TNm7HsT+9KXVjQQOzK/KnjfRpFG+8jNSZPc/829JFngi1+Jk8nHkzf9ocf0MYnfPwzagkt3UFL8DZxpLALoymZENz5CTi3hXLO7ZwWTBOw5HwPtTDoH+faGhoyTL6T+RFDcrJ/csmvYB+k00mE298Im8yyfyL98VZpdB4O5mYlejCcfUt4w26zi5eUyZ7us8cBjVRw1uXURNFCXKLp8z1b4Qh5ZTWrdctpK/GL0sOr2ijajUZ522F6uJpixjLvoEn9NX2CbVYIX2q8hoUnGzW0FoM+igFlpFm5cQa1rDH9EwADBLoziVHZKPbli8yigsUprrRYhwCbzZ1hNtRN+KXO8irMmSWTw8P2cPDMZE1gWU5QYTs07YS8G8tFQVqqMtzkjWo/LgMG89QKVmsliprH/oIv0auFFCUDvjC8VHWeF7REgc18eXhAQ0AnsNtlOH85fn6h+oux5bzEl0ne7UdIbAhv7g3J3hQojollWVYnN9xdOyOjcZN9paSKEIBdSrpU01E7VUhU0sxCiivJ2tzzSliJdAccTQr4JHqQqa3jElCTdeVeQ8ESm1Td3hAE8LL25K9EXVjnECBE7njZlUIIDuMZofc9c+J1ZD56Wo2Hgonn4B69GarS7kVfnf7zsmW4Jjhc60Ues3miSu/Zh/4rW30J5Lc4+TksI/CXErrof/s8ESksUL7TvpTg+bYywVvn7Rs10GcoC2y3Xka0cNVfyHT4Dbxygia9kWxJzNmnHeqFfrjo6DiZRU4rO3SpJ0kCNCpaHPWEvLJQsE8NeQTl75nJ/NLG3jLTe1TXMRUmTa6jdetjYY+Q0yeLyLxwo1KtQP+8qmgAFSs7zIt0yxfFWBHfnOBQZLD3pAXqkSRCVWGk5e7C1kwMCkGbdsVSu+gU97btXI5WbM7yHHy+iIwF+nRc+IS7T11PW97Gs+ozLimk/umgBVtAZqVG/nIl+oyczUb6CDGv8ZFvjrdn1+m3yCRtCPEDkPxJtQDDnG0wI8btYxwTdgdNtza0KhM8WK/YYUmFHbYsj+G7DS+CprlSeg18qh5fAUshrNhM1SNUom5qRylgQNZVGVzu+0JxKx53/G8n8gMK/UbZqyIqmZqZdcrUdYUPBKslkluVkyzs29fmu5PIxAdca6f3nXUrYmC54F163y6xd8nNdz2KbMrXfs/SL49zOpfWyPHw+SqrRFh0cxebmctyJgj2IWHttsF5aFlwrVyhMaQQ99W3/9wpg3EAqw9Ht4lGY9axOCzQr+5tLUZN+yAuzL+T8sUlJ1kg9yY29BCfDNBfTQVrqIeLTDHKu1pF8j2cgY2QGtQ2axc3ilTSFi5N2yfTR36mnaLaq8gAHqy316JNeewr7qb9HwugV0zUk72EYMqdfXdWGMqyW2rtFWwxn0ZvJ5TTFdKzjmuEersMVh938r1XBwnWvoFsxtfG+vdr4AONzZOY9mNekqcOd39YB1URmsSdEva8q5n8X4pwl8v7SXuue7B8wyJpdppm4VImjbmISlRoOVz52N3Ofy6OVa5+G4pZvIM11LCMrFw4jpOm8gbI572E2OBqMlQGbZKePfuxDnB5eZzRPoB7yhduKHZ60Q9JblMlCv6Tag2bffMUa9k9G4gY45L8X+1lzgQJetyY21OHga91w06zjzOzruO9EC07rFUNWWvDA9g3AlMLZF5A4UJqzXlOUK0JcZC5/N5iMwpf3iu0iLgmlQBTE6JN5cXZfAPkxDp/IK8WHTyuk9y32hd4p3Qs9iI+hozacM+6Arpo2uom0LXa1wMOst0sx3WYTi2VZ4Smqrc0pVv0eJt4t/qtikwbWSpucwGI9qRrIgQdbIyUi62KehoDGQt9YZloepcoI73T5I0NTLTba/rDIZNbZQW1QplsQk1EsbzyagHRBnUWlIzl2ivlV1aDTQWxY1FxNM1Ld7Eqo581QMDQlZs1PZSjGevLbFwQfqSzGxsnjWffCaqs38AxWam6qy6Kxs5VeUbl5+h0tYrHrJXsgySlKPsZc6PhpJykz/iH0A9JBqY2u2npSUZ2CJuc7pjtZBam2xrJlBCeyJdFjf4eF+0Jo7RiQTlr1vMkKoZD2S6xn9t0NSshOBgAAtNQmMq34rJ3D3LgBQMq+4uJCJ8PErxhnRiqbSjHhPzQbwq3wHWoi/zhfwTqFsmsQ75btlN6andssM0gIJp4ZxAuE+6hHdEqpSazjCq00ypJ5XD1McvEK7m6Mo/HFVFWoNAf7ZmC7gF06UN0hSE2PuOOPJkpc/swsyZPptVk2g7AxG2ksZpPphaUbeJS7XL5DxTeGhyd34+6gHxq1z3umF6q/s4q9RX8QIVFfGdvngqAee3LM1ZqwY5GRFmkm8wD1PK7Bz2qIERdtdprDYFG8T8mxDMp8D6rwWC0/51xz2J/OeSb8LybGDBlY4TdAZfsP7CNFvahDZEm5Cveq/b6dNRt+nUB29h9StkSSw5nCF3KLbPahSKKw7HLqKfs7xl1BzppjUJay1DauEiw43/CayfOOcQmAyA/Xo6P/AvnAAqz7VQ5lWc0SSF0+MUdzYqvWDbvR+GRAfaDbN6G3066jOCQK/Vb/EO2uUZpSkndoj4J+qs/+VuoRXc5vbdU+uNw4pfHvWeoon3L6BnOuqPDXa2rYD1lYrzCZbaRyxD7OmxrHUM0QBxl8Q1r2BfA+pw6bIyQtSIed+6Y40+HXXK6totU+w1GvbylQDiPmj33vqEGa5nzmylLVELrmiWOemU8xh8ytpMJnqmBebaRo+HLyFI54adIkDNmGYyyezYCufEtPgvV6COeTrEudRmRDzdDQjq1TxxpQoJGExnprxr9Nmor3JH//sCVxophEWCvDHV4tt4mS4WXbO128mm5+nd3SYrqIOKHANEzD0kInwouu7dZmHoarhK+hbYzYE3zPYWUuId8OyTRbLdiVkNnGEp/YHEQLbBx2G4BPWm5OiYqDL7sSnzs1EnyvBV599NtBGLnIBUArfJj5wZ2lcIr1FM+pW7v20Rv9jDhiykKU9FhIePBDMN33kdAG+cgVAybGMdzZCKfgysPtj5yDxPidphEzsd6+6BFIJsrHtDZGFj1NvOaqAJLdj5R05h/mzU6WpJ27h9D1kj9rQ0+BW/lTs2F1xRGDqWgq7QTyIrhBtXc+kQRN0T4hSKWATZEtYk+xG4i5HBYfSD9WrvgmALZiZ4BSsXTGNwNx1gB4YxJNI+mxg2iOeGORzOxqJAXBxiy5HMdMlDMD8SDfnJqOcruTf45a5SCs8JSsc0PW+zkMuZ4co3tRM+rA9/7nXHHiUqcbESh6U962DuR301CcEhBMPEWIluaGaWgUbR1n8F/Skwts9OvMIr397gAGILWE84F3XqMKYONEbxQ7yG0DxqwztSm/rzVz8P0yejnodbtK1Rv4cm6nmmpnNbi0KzJvHk9bPYbqfcMrpZL3jlTuVnZGMTUmDVn9bEBpO3Y7z39btwq6/M0MN7If6LDbZImoXbyRCr94j548yyD66KeNd1bDBQGNFF+ijX4g2O6CD7gFkKPh31bc7r/kfaSMi4Y+WzekVFfJNXDdgL9j0C+pJyx8stS/iE8m/EFfoqw96neFl+bZsh+CJl/uobMMcHdGuNGzT+Hx0hO0PXXx2wDvUMIJ1un7lxuOxH9twndhlnZkLroMstxY8ZRfkm6m7VgDo4fwV1KiwZ7eMq/B72SvM4FfFqk4ifUoH766oEtYdvRz2XZyx2SWD2IHz01Yo9MFiDZWCClYzz5N/jGUP/4SPUcWbcgwu80A3A9tssCBLjbQsmjoe1Fw4HXKL2+8215S6qvwN1liUxwy1k0hjYX0H9ax768nHUn3plpZbqC43rDwPxg6jnWd9uRj0PrmCx5NkW4acwcOEYfAPGWpmCCQ43MUlQirMf2uANMdk2BdkK8TwX/4+STvDRnht8JlgwW3cmpixCyP4O1HEWzHbKt9v9Cuq5fgt/WZ8uKNLY8qFi1FHTODOl2gdR36rvQ32QZ53B5/X4RQYaht/7dLUV/c/Gss4hq4R781Un0RNL3V7cTUFom0drH4DMlWj2ZzOPX23zsk/+RtRZsYPyg4d+BfVcv20Kz30f9fnqUu2Yxlb4lyW/ww+i/vhO1KMi+yu+OBa55BaH4CzgIh1HV+IFqFCihrY+QtM5jqYdL8EOWfRzh6pn/Xz/uti29PI3os4tv3TQX/NflfBWgfpHJby+YKsnuvnk48WG8OIc9cp5Ne+iAvVbt1UZuVQnjsN9/sWsE42T4760i8uekFMrAnoiUpbaI8PTgaUYG9O2hjR4NuznWQt6rfHaWY76h2xhirrcbfKHwgd5/cPaXADZRTUT+qIt4C9H/dcttxz1my23HHUyrxdBx0hBjsBPWZYX99l+5VPjI2ax2N5jpvYzMA336HJ3wDvR0inZkLP1jAFtfUtYFyAHrZLx/jdYblccpr9uueXCT/voOutQYBJ3dqadRzu3IZD/OzW3f90JTF1zN0YEgBrqp2zf6HFsDLCcqkjDyYYoNoa3Rh2BD1cwcYTcnYEdjj66Md318eY7yciHXEfEBLVeOsG4Tp9sr+c6fGNQ9jsoxK8RtRLlm7AalJ5ch2ekX3VZ5jp8VyB4hXLUe2be1PzkxpHt0pbgU0uKkw7CDCehAvZ/AY6Nx8HDKT7Ygtfw2azs0g5zu6xdzsTwfa1rpE9GfUj1//ZTn28jzDVclfK+vYwKm+YitnU/DzleokLV8yP2+XbQ+xsNj4iW5/MB6OVqvOy+kE5hXDL8LFwR+muHTwyysY89BdYk8cH0UBzNilDPF6sW7f6TMBdl7ccK30CfjHohjz4Q7YMJTZbc8b5Cuf+nclokbewily9t+o4ncXejZZkErhytlPvmuoJ1KpRba4XX2ciZnRFxn3CZo4wCa+A5kqLwRzQCVpiPqRyKZhbY4Rxz+ROJl2ep6FDQ6d4EJMo+EErz2agXHoyWCIEbCVnE4oW02Mkt44n64dtHmovkowbxxv6cVLmCcKGTd++AOFOxBaYYOG4xasiXO+GMUX4oCuP608F3k01BWccJhwoyMhknh53OW20ueEoP+ci4dVtvE30y6lFx+uQHmoitlYZpzHri6PRZv0FNeSQDWyd2I1oFm1FhZgvrVcXEsGj4W5+BZzkAAAgmSURBVLujpEbUI1s6EnFZzv8uOBbw4/ik2MzOUsUKMkXA2cfSAnWmRX6V6Rv9vFu39TbSZ6+vj3KX7EfUOXwydIPMox7pyy7y871w15wE4zY5tKHM3rnHuUTUb1KKY5sqZQzV0UmO6GlQZvSUUTRNmYTWqJIvWu42HsKi2R+whj8bdTf3j966WN1Ee43hG3SXKWx+s5X7x+RrJm3SEoDm56hd2X5VELVT5MrRnmUUewydnfxMVpQfX8tK5mA/M4BRBZ2bdxsfVi7ipQ+sXn826lH+RcIHQj/mbOOyqU3QbQglovHinTuvCVET7XIV2MoF1PXNg6QZZIzgGMkzDSvH9rDy0A9XJi/zrg2CebU+e5f0yoWvB8TRnS837PVvp0+PkTVz/+av+40R68FGfZyK+MvJI8z9Y5Lf/WJqovGXpYpo58b1+zpRA7oqWOwq+zKCnMgCuyBsbmzx+Jj6UTSN/Fm20Cpz+g2OYCs3X3pXPq+DPh11P9dLW4LcbiDEknKjcZqL+Es54N2m8MzaUNcLH9At2giZ1uvb7qKkcqIPC3Eqr6338rCNyTGSqSlBrMgpMqyCfsuOltxRo94WER/El36Hz9/x9MLfOIYxWbOLIHQEQctKikWXWy/VmsIZ3gBomWh0a1OhXBsRbti7QePhtTpYA66EJntchf43UxMFgYcsbq4FpkvIa940DI5l2OWbVgoP6u2DUld+XLqrPh/1XN7epnPOFKb+ExK3bSOGinjp8uNnuduye4N33Io6uLvZk0wGCHfpKQuEEprCAr8oJbvSibJg4cR5B/xZdlaSCreBXvjnuA4X3ok2ckOatn9gJ3Ou0V4xSAjZR7EOFNbIpRbf6IDuTGqQBHQf7ZWsBR2o5zuUGxy+NdLJ+GjSp1OhBCdLwE4VAW7xDtd45OZQ2KOS4ifdGhOQj2r++mqyoQkNi4//RNaCTLwBAkJ7qNXtqAHs2NJFjKamTTAGZVaW7fJbdqAO+rTNnSmeMBGjX2u0SyO2cp4HHvTBqwusiaq7CqS5+6yytg9v91t7lNvh1fXWTG1ak/3klVb6OE15zpJFxS5C8/EFBkhZalcJqD+lidMi2i2C07GE0oV64Tnp9pPROFL12Gwi5umCC0wpIxtrDVmEC45VsmCwW55BZ5X3mDkTyu3XMurulEYHGfVocN3P6strqD90ioxQpBE77Um+KB1UdlFDycBbelvt7rR9w2yqEG4XO/Y47jpQB8acxpF2ttla9vBntWosWdlLBzP0HXtJwKlFDA1vdYfaeRLg2Wtpe6q0zWHv5Hack7Epv9jypnxzZNx3bbK5knlMT4jWycmdKT88yPD1me2b1rkYQZlJaOowX+Yo7K3c3mq5EZpSAS10LGkS+cw1ZW8sKFZLElzozfFCz4hFAmRWFgN43s/eG1C6oTYf7LejkiJDomkLj0WXJZVuZZCu9Xf4uiznymt0hy5RdCUNwZkQ644yvPuoa88ujRO+GCuEpjRRLO+0cSs1AVozHxpLcl9YtDnLyBktfPc2QyODZaUOH+a4xO3Jg+hz0ua/4F4NWBo7uGwzNPDJMo0rhxFt0pXFkSINR+v3Ta+vsWzp18OsBQOrr2FfTm1g4c5p2eZ3us/QnYWXZEwIOwhCy1CjMYPtER+GSb5buDjbgVLooF6Hh2vWUzyqOWIEx7eno9JvvLD5pRCJ0CR9yvFZk6wz+vi470b/Yr68dCWgNE+50+wXxZQHT3Q6w+IR8T3yidskEX0HizxYU5lJpg6hQ4LmEQ1teYPiBNfJiuum4ZjvZ+vKbuCSMBeWb0oaOGMERri6wgOwYZ5Uva499lhy3fHq5JejCt+WBHdVNVe1FhrjpE3TNdxi1pE3rV1rhcVh8GwSNI5JfSZcfw0qNk5wPnBWW3hRbRKLJiTzNldNFWb55EwEtV2CWMUHyGZzzxljFtcp8MOLsxuiY77qwXdYZ9EB9shQ9arSxI6PEsvBg9/+aKUVC1j10J7+ELlfxxy3Y3cv4+0KAlxM9qGhW4hsI5xNyEDjRFgb0tabZybnyUWev2zHswtQp+Ptk3BSSFht+ei5le8ffPNeRqXXJA/bcavIDDcLiKMCRXjE/mjSRt3wxw/4XFq2p0nnGXy6RzWLNIdfMvHc3UXTwv1m+3TSiVThYfstblA8DG+E6+zB5OWbb+i0Tj2MJ0RZw+fdJ4su7TkYivjcCFF8GKPHbdLidOtIgqAdb48GNPaOfHHqOqp89PyRQChMlt8fibLAcqoGudHw4cE8fpU0leNUiXM2fq3bQkkhJ6/Qw1BkcnTHj4vPeFHym3kp9P/KkRX2CBWARQH6R9cJIEZ8SDSew4dvSPgMkIeHpQBxm0UpeSqFmYCJgs8e0eg70d8/LubmjJQ4NY0cPeI31akH5kIWe5wqQ22O6zSduQR51C9QXQzHfnhFe15lC41nEUSoV9fo8REPZV5jDu9TwKwV4r8S8KyqJWbw4Z1gmGzfHS5YXtJkER+lo2mSzCVOP24YzNam33cRxStEMf4L/XAx8IJsi2/NcKHVDP/Zz6pHmkxIgf3q9Bqv3x1BgTklQV0oFm2EPLtYb9Jq3SmpeLdafXfpSy+almb9cdH+1Z40bdumFBmr5/UCjSxZy6uUeBb3y40HDBlpf8TwkiyTg22Qlb047H6BR/Wgz8oYeYS4yPbTj0S5XtB08H22IYdQbdzvafS3vvtvIt1Pv489ck7WeP998FEpdxNZERpBY3zkWbbBdb4zzCMcoKcn+LC0OH2fP6VCUbB1GMcL/ob0e3/oX0H/C3mDtBfDLZKYAAAAAElFTkSuQmCC">
            <a:hlinkClick r:id="rId2"/>
          </p:cNvPr>
          <p:cNvSpPr>
            <a:spLocks noChangeAspect="1" noChangeArrowheads="1"/>
          </p:cNvSpPr>
          <p:nvPr/>
        </p:nvSpPr>
        <p:spPr bwMode="auto">
          <a:xfrm>
            <a:off x="57150" y="-669925"/>
            <a:ext cx="6991350" cy="1409700"/>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pic>
        <p:nvPicPr>
          <p:cNvPr id="48131" name="Picture 3"/>
          <p:cNvPicPr>
            <a:picLocks noChangeAspect="1" noChangeArrowheads="1"/>
          </p:cNvPicPr>
          <p:nvPr/>
        </p:nvPicPr>
        <p:blipFill>
          <a:blip r:embed="rId3" cstate="print"/>
          <a:srcRect/>
          <a:stretch>
            <a:fillRect/>
          </a:stretch>
        </p:blipFill>
        <p:spPr bwMode="auto">
          <a:xfrm>
            <a:off x="1750595" y="3962400"/>
            <a:ext cx="5297905" cy="1065187"/>
          </a:xfrm>
          <a:prstGeom prst="rect">
            <a:avLst/>
          </a:prstGeom>
          <a:noFill/>
          <a:ln w="9525">
            <a:noFill/>
            <a:miter lim="800000"/>
            <a:headEnd/>
            <a:tailEnd/>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a:extLst>
              <a:ext uri="{FF2B5EF4-FFF2-40B4-BE49-F238E27FC236}">
                <a16:creationId xmlns:a16="http://schemas.microsoft.com/office/drawing/2014/main" id="{7CDB46C5-9556-47C5-A65B-5493C8E56DF7}"/>
              </a:ext>
            </a:extLst>
          </p:cNvPr>
          <p:cNvSpPr>
            <a:spLocks noGrp="1" noChangeArrowheads="1"/>
          </p:cNvSpPr>
          <p:nvPr>
            <p:ph type="title" idx="4294967295"/>
          </p:nvPr>
        </p:nvSpPr>
        <p:spPr>
          <a:xfrm>
            <a:off x="0" y="274638"/>
            <a:ext cx="8229600" cy="1143000"/>
          </a:xfrm>
        </p:spPr>
        <p:txBody>
          <a:bodyPr/>
          <a:lstStyle/>
          <a:p>
            <a:pPr eaLnBrk="1" hangingPunct="1"/>
            <a:r>
              <a:rPr lang="en-US" altLang="en-US" dirty="0">
                <a:ea typeface="ＭＳ Ｐゴシック" panose="020B0600070205080204" pitchFamily="34" charset="-128"/>
              </a:rPr>
              <a:t>Kurtosis</a:t>
            </a:r>
          </a:p>
        </p:txBody>
      </p:sp>
      <p:sp>
        <p:nvSpPr>
          <p:cNvPr id="181251" name="Rectangle 6">
            <a:extLst>
              <a:ext uri="{FF2B5EF4-FFF2-40B4-BE49-F238E27FC236}">
                <a16:creationId xmlns:a16="http://schemas.microsoft.com/office/drawing/2014/main" id="{0C56566A-1EBE-440B-A597-07EC5A1BAA8C}"/>
              </a:ext>
            </a:extLst>
          </p:cNvPr>
          <p:cNvSpPr>
            <a:spLocks noGrp="1" noChangeArrowheads="1"/>
          </p:cNvSpPr>
          <p:nvPr>
            <p:ph type="body" idx="4294967295"/>
          </p:nvPr>
        </p:nvSpPr>
        <p:spPr>
          <a:xfrm>
            <a:off x="0" y="2141538"/>
            <a:ext cx="7772400" cy="881062"/>
          </a:xfrm>
        </p:spPr>
        <p:txBody>
          <a:bodyPr>
            <a:normAutofit fontScale="25000" lnSpcReduction="20000"/>
          </a:bodyPr>
          <a:lstStyle/>
          <a:p>
            <a:pPr lvl="1" eaLnBrk="1" hangingPunct="1">
              <a:lnSpc>
                <a:spcPct val="90000"/>
              </a:lnSpc>
            </a:pPr>
            <a:endParaRPr lang="en-US" altLang="en-US" sz="2722" dirty="0">
              <a:ea typeface="ＭＳ Ｐゴシック" panose="020B0600070205080204" pitchFamily="34" charset="-128"/>
            </a:endParaRPr>
          </a:p>
          <a:p>
            <a:pPr eaLnBrk="1" hangingPunct="1">
              <a:lnSpc>
                <a:spcPct val="90000"/>
              </a:lnSpc>
            </a:pPr>
            <a:endParaRPr lang="en-US" altLang="en-US" sz="3056" dirty="0">
              <a:ea typeface="ＭＳ Ｐゴシック" panose="020B0600070205080204" pitchFamily="34" charset="-128"/>
            </a:endParaRPr>
          </a:p>
          <a:p>
            <a:pPr eaLnBrk="1" hangingPunct="1">
              <a:lnSpc>
                <a:spcPct val="90000"/>
              </a:lnSpc>
            </a:pPr>
            <a:endParaRPr lang="en-US" altLang="en-US" sz="3056" dirty="0">
              <a:ea typeface="ＭＳ Ｐゴシック" panose="020B0600070205080204" pitchFamily="34" charset="-128"/>
            </a:endParaRPr>
          </a:p>
          <a:p>
            <a:pPr eaLnBrk="1" hangingPunct="1">
              <a:lnSpc>
                <a:spcPct val="90000"/>
              </a:lnSpc>
            </a:pPr>
            <a:endParaRPr lang="en-US" altLang="en-US" sz="3056" dirty="0">
              <a:ea typeface="ＭＳ Ｐゴシック" panose="020B0600070205080204" pitchFamily="34" charset="-128"/>
            </a:endParaRPr>
          </a:p>
          <a:p>
            <a:pPr eaLnBrk="1" hangingPunct="1">
              <a:lnSpc>
                <a:spcPct val="90000"/>
              </a:lnSpc>
              <a:buFontTx/>
              <a:buNone/>
            </a:pPr>
            <a:r>
              <a:rPr lang="en-US" altLang="en-US" sz="3056" dirty="0">
                <a:ea typeface="ＭＳ Ｐゴシック" panose="020B0600070205080204" pitchFamily="34" charset="-128"/>
              </a:rPr>
              <a:t>	</a:t>
            </a:r>
          </a:p>
          <a:p>
            <a:pPr eaLnBrk="1" hangingPunct="1">
              <a:lnSpc>
                <a:spcPct val="90000"/>
              </a:lnSpc>
            </a:pPr>
            <a:endParaRPr lang="en-US" altLang="en-US" sz="3056" dirty="0">
              <a:ea typeface="ＭＳ Ｐゴシック" panose="020B0600070205080204" pitchFamily="34" charset="-128"/>
            </a:endParaRPr>
          </a:p>
          <a:p>
            <a:pPr eaLnBrk="1" hangingPunct="1">
              <a:lnSpc>
                <a:spcPct val="90000"/>
              </a:lnSpc>
              <a:buFontTx/>
              <a:buNone/>
            </a:pPr>
            <a:r>
              <a:rPr lang="en-US" altLang="en-US" sz="3056" dirty="0">
                <a:ea typeface="ＭＳ Ｐゴシック" panose="020B0600070205080204" pitchFamily="34" charset="-128"/>
              </a:rPr>
              <a:t>	</a:t>
            </a:r>
          </a:p>
        </p:txBody>
      </p:sp>
      <p:pic>
        <p:nvPicPr>
          <p:cNvPr id="181252" name="Picture 5">
            <a:extLst>
              <a:ext uri="{FF2B5EF4-FFF2-40B4-BE49-F238E27FC236}">
                <a16:creationId xmlns:a16="http://schemas.microsoft.com/office/drawing/2014/main" id="{EE6A7E36-726D-4A72-989C-0350B017ADB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370667" y="2921000"/>
            <a:ext cx="4660194" cy="1534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advClick="0" advTm="15000"/>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4875C7F0-ED0B-4317-AF5B-4CBA44915103}"/>
              </a:ext>
            </a:extLst>
          </p:cNvPr>
          <p:cNvSpPr>
            <a:spLocks noGrp="1" noChangeArrowheads="1"/>
          </p:cNvSpPr>
          <p:nvPr>
            <p:ph type="title" idx="4294967295"/>
          </p:nvPr>
        </p:nvSpPr>
        <p:spPr>
          <a:xfrm>
            <a:off x="0" y="274638"/>
            <a:ext cx="8229600" cy="1143000"/>
          </a:xfrm>
        </p:spPr>
        <p:txBody>
          <a:bodyPr/>
          <a:lstStyle/>
          <a:p>
            <a:pPr eaLnBrk="1" hangingPunct="1"/>
            <a:r>
              <a:rPr lang="en-US" altLang="en-US">
                <a:ea typeface="ＭＳ Ｐゴシック" panose="020B0600070205080204" pitchFamily="34" charset="-128"/>
              </a:rPr>
              <a:t>Poisson Distribution</a:t>
            </a:r>
          </a:p>
        </p:txBody>
      </p:sp>
      <p:sp>
        <p:nvSpPr>
          <p:cNvPr id="14339" name="Rectangle 3">
            <a:extLst>
              <a:ext uri="{FF2B5EF4-FFF2-40B4-BE49-F238E27FC236}">
                <a16:creationId xmlns:a16="http://schemas.microsoft.com/office/drawing/2014/main" id="{ADA78D57-2C1A-4040-8204-2E2D4A9ED75D}"/>
              </a:ext>
            </a:extLst>
          </p:cNvPr>
          <p:cNvSpPr>
            <a:spLocks noGrp="1" noChangeArrowheads="1"/>
          </p:cNvSpPr>
          <p:nvPr>
            <p:ph type="body" idx="4294967295"/>
          </p:nvPr>
        </p:nvSpPr>
        <p:spPr>
          <a:xfrm>
            <a:off x="381000" y="2023268"/>
            <a:ext cx="7950200" cy="2811463"/>
          </a:xfrm>
        </p:spPr>
        <p:txBody>
          <a:bodyPr/>
          <a:lstStyle/>
          <a:p>
            <a:pPr eaLnBrk="1" hangingPunct="1">
              <a:lnSpc>
                <a:spcPct val="90000"/>
              </a:lnSpc>
            </a:pPr>
            <a:r>
              <a:rPr lang="en-US" altLang="en-US" dirty="0">
                <a:ea typeface="ＭＳ Ｐゴシック" panose="020B0600070205080204" pitchFamily="34" charset="-128"/>
              </a:rPr>
              <a:t>Compute probability of a particular number of “successes”</a:t>
            </a:r>
          </a:p>
          <a:p>
            <a:pPr eaLnBrk="1" hangingPunct="1">
              <a:lnSpc>
                <a:spcPct val="90000"/>
              </a:lnSpc>
            </a:pPr>
            <a:r>
              <a:rPr lang="en-US" altLang="en-US" dirty="0">
                <a:ea typeface="ＭＳ Ｐゴシック" panose="020B0600070205080204" pitchFamily="34" charset="-128"/>
              </a:rPr>
              <a:t>Independent Events</a:t>
            </a:r>
          </a:p>
        </p:txBody>
      </p:sp>
    </p:spTree>
  </p:cSld>
  <p:clrMapOvr>
    <a:masterClrMapping/>
  </p:clrMapOvr>
  <mc:AlternateContent xmlns:mc="http://schemas.openxmlformats.org/markup-compatibility/2006" xmlns:p14="http://schemas.microsoft.com/office/powerpoint/2010/main">
    <mc:Choice Requires="p14">
      <p:transition spd="slow" p14:dur="2000" advClick="0" advTm="9000"/>
    </mc:Choice>
    <mc:Fallback xmlns="">
      <p:transition spd="slow" advClick="0" advTm="9000"/>
    </mc:Fallback>
  </mc:AlternateContent>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C1B2E614-9ED7-4746-84D4-5B7DF2991B3F}"/>
              </a:ext>
            </a:extLst>
          </p:cNvPr>
          <p:cNvSpPr>
            <a:spLocks noGrp="1"/>
          </p:cNvSpPr>
          <p:nvPr>
            <p:ph type="title" idx="4294967295"/>
          </p:nvPr>
        </p:nvSpPr>
        <p:spPr>
          <a:xfrm>
            <a:off x="0" y="274638"/>
            <a:ext cx="8229600" cy="1143000"/>
          </a:xfrm>
        </p:spPr>
        <p:txBody>
          <a:bodyPr/>
          <a:lstStyle/>
          <a:p>
            <a:r>
              <a:rPr lang="en-US" altLang="en-US">
                <a:ea typeface="ＭＳ Ｐゴシック" panose="020B0600070205080204" pitchFamily="34" charset="-128"/>
              </a:rPr>
              <a:t>Poisson Distribution</a:t>
            </a:r>
          </a:p>
        </p:txBody>
      </p:sp>
      <p:sp>
        <p:nvSpPr>
          <p:cNvPr id="16387" name="Content Placeholder 2">
            <a:extLst>
              <a:ext uri="{FF2B5EF4-FFF2-40B4-BE49-F238E27FC236}">
                <a16:creationId xmlns:a16="http://schemas.microsoft.com/office/drawing/2014/main" id="{5B24A78D-6FFB-49A6-99C0-1F48EAF48053}"/>
              </a:ext>
            </a:extLst>
          </p:cNvPr>
          <p:cNvSpPr>
            <a:spLocks noGrp="1"/>
          </p:cNvSpPr>
          <p:nvPr>
            <p:ph idx="4294967295"/>
          </p:nvPr>
        </p:nvSpPr>
        <p:spPr>
          <a:xfrm>
            <a:off x="0" y="1600200"/>
            <a:ext cx="8229600" cy="4525963"/>
          </a:xfrm>
        </p:spPr>
        <p:txBody>
          <a:bodyPr/>
          <a:lstStyle/>
          <a:p>
            <a:r>
              <a:rPr lang="en-US" altLang="en-US">
                <a:ea typeface="ＭＳ Ｐゴシック" panose="020B0600070205080204" pitchFamily="34" charset="-128"/>
              </a:rPr>
              <a:t>Mean weekday calls = 8</a:t>
            </a:r>
          </a:p>
          <a:p>
            <a:r>
              <a:rPr lang="en-US" altLang="en-US">
                <a:ea typeface="ＭＳ Ｐゴシック" panose="020B0600070205080204" pitchFamily="34" charset="-128"/>
              </a:rPr>
              <a:t>What is probability that on a given day there will be 11 calls?</a:t>
            </a:r>
          </a:p>
        </p:txBody>
      </p:sp>
    </p:spTree>
  </p:cSld>
  <p:clrMapOvr>
    <a:masterClrMapping/>
  </p:clrMapOvr>
  <mc:AlternateContent xmlns:mc="http://schemas.openxmlformats.org/markup-compatibility/2006" xmlns:p14="http://schemas.microsoft.com/office/powerpoint/2010/main">
    <mc:Choice Requires="p14">
      <p:transition spd="slow" p14:dur="2000" advClick="0" advTm="9000"/>
    </mc:Choice>
    <mc:Fallback xmlns="">
      <p:transition spd="slow" advClick="0" advTm="9000"/>
    </mc:Fallback>
  </mc:AlternateContent>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a:extLst>
              <a:ext uri="{FF2B5EF4-FFF2-40B4-BE49-F238E27FC236}">
                <a16:creationId xmlns:a16="http://schemas.microsoft.com/office/drawing/2014/main" id="{B983B1DB-727E-4DDF-8DCF-6338E716A99C}"/>
              </a:ext>
            </a:extLst>
          </p:cNvPr>
          <p:cNvSpPr>
            <a:spLocks noGrp="1"/>
          </p:cNvSpPr>
          <p:nvPr>
            <p:ph type="title" idx="4294967295"/>
          </p:nvPr>
        </p:nvSpPr>
        <p:spPr>
          <a:xfrm>
            <a:off x="0" y="274638"/>
            <a:ext cx="8229600" cy="1143000"/>
          </a:xfrm>
        </p:spPr>
        <p:txBody>
          <a:bodyPr/>
          <a:lstStyle/>
          <a:p>
            <a:r>
              <a:rPr lang="en-US" altLang="en-US">
                <a:ea typeface="ＭＳ Ｐゴシック" panose="020B0600070205080204" pitchFamily="34" charset="-128"/>
              </a:rPr>
              <a:t>Poisson Distribution</a:t>
            </a:r>
          </a:p>
        </p:txBody>
      </p:sp>
      <p:sp>
        <p:nvSpPr>
          <p:cNvPr id="18435" name="Content Placeholder 3">
            <a:extLst>
              <a:ext uri="{FF2B5EF4-FFF2-40B4-BE49-F238E27FC236}">
                <a16:creationId xmlns:a16="http://schemas.microsoft.com/office/drawing/2014/main" id="{DA4BEB41-E16F-435D-9097-8E1AD22A034E}"/>
              </a:ext>
            </a:extLst>
          </p:cNvPr>
          <p:cNvSpPr>
            <a:spLocks noGrp="1"/>
          </p:cNvSpPr>
          <p:nvPr>
            <p:ph idx="4294967295"/>
          </p:nvPr>
        </p:nvSpPr>
        <p:spPr>
          <a:xfrm>
            <a:off x="457200" y="1495296"/>
            <a:ext cx="6172200" cy="1905000"/>
          </a:xfrm>
        </p:spPr>
        <p:txBody>
          <a:bodyPr/>
          <a:lstStyle/>
          <a:p>
            <a:r>
              <a:rPr lang="en-US" altLang="en-US" dirty="0">
                <a:ea typeface="ＭＳ Ｐゴシック" panose="020B0600070205080204" pitchFamily="34" charset="-128"/>
              </a:rPr>
              <a:t>e is base of natural logarithms</a:t>
            </a:r>
          </a:p>
          <a:p>
            <a:r>
              <a:rPr lang="en-US" altLang="en-US" dirty="0">
                <a:ea typeface="ＭＳ Ｐゴシック" panose="020B0600070205080204" pitchFamily="34" charset="-128"/>
              </a:rPr>
              <a:t>µ is the mean</a:t>
            </a:r>
          </a:p>
          <a:p>
            <a:r>
              <a:rPr lang="en-US" altLang="en-US" dirty="0">
                <a:ea typeface="ＭＳ Ｐゴシック" panose="020B0600070205080204" pitchFamily="34" charset="-128"/>
              </a:rPr>
              <a:t>x is the number of events</a:t>
            </a:r>
          </a:p>
          <a:p>
            <a:endParaRPr lang="en-US" altLang="en-US" dirty="0">
              <a:ea typeface="ＭＳ Ｐゴシック" panose="020B0600070205080204" pitchFamily="34" charset="-128"/>
            </a:endParaRPr>
          </a:p>
        </p:txBody>
      </p:sp>
      <p:pic>
        <p:nvPicPr>
          <p:cNvPr id="18436" name="Picture 7">
            <a:extLst>
              <a:ext uri="{FF2B5EF4-FFF2-40B4-BE49-F238E27FC236}">
                <a16:creationId xmlns:a16="http://schemas.microsoft.com/office/drawing/2014/main" id="{DEF226A6-9C1E-4148-8F05-BA7B09809DF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3657600"/>
            <a:ext cx="4121327"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advClick="0" advTm="9000"/>
    </mc:Choice>
    <mc:Fallback xmlns="">
      <p:transition spd="slow" advClick="0" advTm="9000"/>
    </mc:Fallback>
  </mc:AlternateContent>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1A849F03-B111-491A-B8D0-21FFFDE4C1D4}"/>
              </a:ext>
            </a:extLst>
          </p:cNvPr>
          <p:cNvSpPr>
            <a:spLocks noGrp="1"/>
          </p:cNvSpPr>
          <p:nvPr>
            <p:ph type="title" idx="4294967295"/>
          </p:nvPr>
        </p:nvSpPr>
        <p:spPr>
          <a:xfrm>
            <a:off x="0" y="274638"/>
            <a:ext cx="8229600" cy="1143000"/>
          </a:xfrm>
        </p:spPr>
        <p:txBody>
          <a:bodyPr/>
          <a:lstStyle/>
          <a:p>
            <a:r>
              <a:rPr lang="en-US" altLang="en-US">
                <a:ea typeface="ＭＳ Ｐゴシック" panose="020B0600070205080204" pitchFamily="34" charset="-128"/>
              </a:rPr>
              <a:t>Poisson Distribution</a:t>
            </a:r>
          </a:p>
        </p:txBody>
      </p:sp>
      <p:sp>
        <p:nvSpPr>
          <p:cNvPr id="20483" name="Content Placeholder 3">
            <a:extLst>
              <a:ext uri="{FF2B5EF4-FFF2-40B4-BE49-F238E27FC236}">
                <a16:creationId xmlns:a16="http://schemas.microsoft.com/office/drawing/2014/main" id="{A8C683BB-B26D-45BF-A02F-392A13EDC193}"/>
              </a:ext>
            </a:extLst>
          </p:cNvPr>
          <p:cNvSpPr>
            <a:spLocks noGrp="1"/>
          </p:cNvSpPr>
          <p:nvPr>
            <p:ph idx="4294967295"/>
          </p:nvPr>
        </p:nvSpPr>
        <p:spPr>
          <a:xfrm>
            <a:off x="0" y="2141538"/>
            <a:ext cx="7772400" cy="2473325"/>
          </a:xfrm>
        </p:spPr>
        <p:txBody>
          <a:bodyPr/>
          <a:lstStyle/>
          <a:p>
            <a:r>
              <a:rPr lang="en-US" altLang="en-US" dirty="0">
                <a:ea typeface="ＭＳ Ｐゴシック" panose="020B0600070205080204" pitchFamily="34" charset="-128"/>
              </a:rPr>
              <a:t>e = 2.718</a:t>
            </a:r>
          </a:p>
          <a:p>
            <a:r>
              <a:rPr lang="en-US" altLang="en-US" dirty="0">
                <a:ea typeface="ＭＳ Ｐゴシック" panose="020B0600070205080204" pitchFamily="34" charset="-128"/>
              </a:rPr>
              <a:t>µ = 8</a:t>
            </a:r>
          </a:p>
          <a:p>
            <a:r>
              <a:rPr lang="en-US" altLang="en-US" dirty="0">
                <a:ea typeface="ＭＳ Ｐゴシック" panose="020B0600070205080204" pitchFamily="34" charset="-128"/>
              </a:rPr>
              <a:t>x =11</a:t>
            </a:r>
          </a:p>
          <a:p>
            <a:endParaRPr lang="en-US" altLang="en-US" dirty="0">
              <a:ea typeface="ＭＳ Ｐゴシック" panose="020B0600070205080204" pitchFamily="34" charset="-128"/>
            </a:endParaRPr>
          </a:p>
        </p:txBody>
      </p:sp>
      <p:pic>
        <p:nvPicPr>
          <p:cNvPr id="20484" name="Picture 4">
            <a:extLst>
              <a:ext uri="{FF2B5EF4-FFF2-40B4-BE49-F238E27FC236}">
                <a16:creationId xmlns:a16="http://schemas.microsoft.com/office/drawing/2014/main" id="{C6CD3D9D-933D-4164-AAD9-722B6ED03A9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08667" y="4318000"/>
            <a:ext cx="5397500" cy="14155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advClick="0" advTm="9000"/>
    </mc:Choice>
    <mc:Fallback xmlns="">
      <p:transition spd="slow" advClick="0" advTm="9000"/>
    </mc:Fallback>
  </mc:AlternateContent>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a:extLst>
              <a:ext uri="{FF2B5EF4-FFF2-40B4-BE49-F238E27FC236}">
                <a16:creationId xmlns:a16="http://schemas.microsoft.com/office/drawing/2014/main" id="{607C06A7-7741-4544-80C2-E1EAC15A1A10}"/>
              </a:ext>
            </a:extLst>
          </p:cNvPr>
          <p:cNvSpPr>
            <a:spLocks noGrp="1"/>
          </p:cNvSpPr>
          <p:nvPr>
            <p:ph type="title" idx="4294967295"/>
          </p:nvPr>
        </p:nvSpPr>
        <p:spPr>
          <a:xfrm>
            <a:off x="0" y="274638"/>
            <a:ext cx="8229600" cy="1143000"/>
          </a:xfrm>
        </p:spPr>
        <p:txBody>
          <a:bodyPr/>
          <a:lstStyle/>
          <a:p>
            <a:r>
              <a:rPr lang="en-US" altLang="en-US">
                <a:ea typeface="ＭＳ Ｐゴシック" panose="020B0600070205080204" pitchFamily="34" charset="-128"/>
              </a:rPr>
              <a:t>Means and SD</a:t>
            </a:r>
          </a:p>
        </p:txBody>
      </p:sp>
      <p:sp>
        <p:nvSpPr>
          <p:cNvPr id="22531" name="Content Placeholder 2">
            <a:extLst>
              <a:ext uri="{FF2B5EF4-FFF2-40B4-BE49-F238E27FC236}">
                <a16:creationId xmlns:a16="http://schemas.microsoft.com/office/drawing/2014/main" id="{FF5F492D-1004-4562-8EC6-A72A41FDF90F}"/>
              </a:ext>
            </a:extLst>
          </p:cNvPr>
          <p:cNvSpPr>
            <a:spLocks noGrp="1"/>
          </p:cNvSpPr>
          <p:nvPr>
            <p:ph idx="4294967295"/>
          </p:nvPr>
        </p:nvSpPr>
        <p:spPr>
          <a:xfrm>
            <a:off x="0" y="1600200"/>
            <a:ext cx="8229600" cy="4525963"/>
          </a:xfrm>
        </p:spPr>
        <p:txBody>
          <a:bodyPr/>
          <a:lstStyle/>
          <a:p>
            <a:r>
              <a:rPr lang="en-US" altLang="en-US">
                <a:ea typeface="ＭＳ Ｐゴシック" panose="020B0600070205080204" pitchFamily="34" charset="-128"/>
              </a:rPr>
              <a:t>Mean = µ</a:t>
            </a:r>
          </a:p>
          <a:p>
            <a:r>
              <a:rPr lang="en-US" altLang="en-US">
                <a:ea typeface="ＭＳ Ｐゴシック" panose="020B0600070205080204" pitchFamily="34" charset="-128"/>
              </a:rPr>
              <a:t>SD = µ</a:t>
            </a:r>
          </a:p>
        </p:txBody>
      </p:sp>
    </p:spTree>
  </p:cSld>
  <p:clrMapOvr>
    <a:masterClrMapping/>
  </p:clrMapOvr>
  <mc:AlternateContent xmlns:mc="http://schemas.openxmlformats.org/markup-compatibility/2006" xmlns:p14="http://schemas.microsoft.com/office/powerpoint/2010/main">
    <mc:Choice Requires="p14">
      <p:transition spd="slow" p14:dur="2000" advClick="0" advTm="9000"/>
    </mc:Choice>
    <mc:Fallback xmlns="">
      <p:transition spd="slow" advClick="0" advTm="9000"/>
    </mc:Fallback>
  </mc:AlternateContent>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25EC7181-8806-4CF9-80A5-B30410B472F4}"/>
              </a:ext>
            </a:extLst>
          </p:cNvPr>
          <p:cNvSpPr>
            <a:spLocks noGrp="1" noChangeArrowheads="1"/>
          </p:cNvSpPr>
          <p:nvPr>
            <p:ph type="title" idx="4294967295"/>
          </p:nvPr>
        </p:nvSpPr>
        <p:spPr>
          <a:xfrm>
            <a:off x="0" y="274638"/>
            <a:ext cx="8229600" cy="1143000"/>
          </a:xfrm>
        </p:spPr>
        <p:txBody>
          <a:bodyPr/>
          <a:lstStyle/>
          <a:p>
            <a:pPr eaLnBrk="1" hangingPunct="1"/>
            <a:r>
              <a:rPr lang="en-US" altLang="en-US">
                <a:ea typeface="ＭＳ Ｐゴシック" panose="020B0600070205080204" pitchFamily="34" charset="-128"/>
              </a:rPr>
              <a:t>Multinomial Distribution</a:t>
            </a:r>
          </a:p>
        </p:txBody>
      </p:sp>
      <p:sp>
        <p:nvSpPr>
          <p:cNvPr id="14339" name="Rectangle 3">
            <a:extLst>
              <a:ext uri="{FF2B5EF4-FFF2-40B4-BE49-F238E27FC236}">
                <a16:creationId xmlns:a16="http://schemas.microsoft.com/office/drawing/2014/main" id="{54F90184-4A6A-476A-867F-844FEF508E28}"/>
              </a:ext>
            </a:extLst>
          </p:cNvPr>
          <p:cNvSpPr>
            <a:spLocks noGrp="1" noChangeArrowheads="1"/>
          </p:cNvSpPr>
          <p:nvPr>
            <p:ph type="body" idx="4294967295"/>
          </p:nvPr>
        </p:nvSpPr>
        <p:spPr>
          <a:xfrm>
            <a:off x="1193800" y="2311400"/>
            <a:ext cx="7950200" cy="2811463"/>
          </a:xfrm>
        </p:spPr>
        <p:txBody>
          <a:bodyPr/>
          <a:lstStyle/>
          <a:p>
            <a:pPr eaLnBrk="1" hangingPunct="1">
              <a:lnSpc>
                <a:spcPct val="90000"/>
              </a:lnSpc>
            </a:pPr>
            <a:r>
              <a:rPr lang="en-US" altLang="en-US">
                <a:ea typeface="ＭＳ Ｐゴシック" panose="020B0600070205080204" pitchFamily="34" charset="-128"/>
              </a:rPr>
              <a:t>Binomial applies when there are two possible outcomes</a:t>
            </a:r>
          </a:p>
          <a:p>
            <a:pPr eaLnBrk="1" hangingPunct="1">
              <a:lnSpc>
                <a:spcPct val="90000"/>
              </a:lnSpc>
            </a:pPr>
            <a:r>
              <a:rPr lang="en-US" altLang="en-US">
                <a:ea typeface="ＭＳ Ｐゴシック" panose="020B0600070205080204" pitchFamily="34" charset="-128"/>
              </a:rPr>
              <a:t>Independent Events</a:t>
            </a:r>
          </a:p>
        </p:txBody>
      </p:sp>
    </p:spTree>
  </p:cSld>
  <p:clrMapOvr>
    <a:masterClrMapping/>
  </p:clrMapOvr>
  <mc:AlternateContent xmlns:mc="http://schemas.openxmlformats.org/markup-compatibility/2006" xmlns:p14="http://schemas.microsoft.com/office/powerpoint/2010/main">
    <mc:Choice Requires="p14">
      <p:transition spd="slow" p14:dur="2000" advClick="0" advTm="9000"/>
    </mc:Choice>
    <mc:Fallback xmlns="">
      <p:transition spd="slow" advClick="0" advTm="9000"/>
    </mc:Fallback>
  </mc:AlternateContent>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A781D690-EDDD-4792-9E39-1435C7FC7544}"/>
              </a:ext>
            </a:extLst>
          </p:cNvPr>
          <p:cNvSpPr>
            <a:spLocks noGrp="1"/>
          </p:cNvSpPr>
          <p:nvPr>
            <p:ph type="title" idx="4294967295"/>
          </p:nvPr>
        </p:nvSpPr>
        <p:spPr>
          <a:xfrm>
            <a:off x="0" y="274638"/>
            <a:ext cx="8229600" cy="1143000"/>
          </a:xfrm>
        </p:spPr>
        <p:txBody>
          <a:bodyPr/>
          <a:lstStyle/>
          <a:p>
            <a:r>
              <a:rPr lang="en-US" altLang="en-US">
                <a:ea typeface="ＭＳ Ｐゴシック" panose="020B0600070205080204" pitchFamily="34" charset="-128"/>
              </a:rPr>
              <a:t>Chess Example</a:t>
            </a:r>
          </a:p>
        </p:txBody>
      </p:sp>
      <p:sp>
        <p:nvSpPr>
          <p:cNvPr id="3" name="Content Placeholder 2">
            <a:extLst>
              <a:ext uri="{FF2B5EF4-FFF2-40B4-BE49-F238E27FC236}">
                <a16:creationId xmlns:a16="http://schemas.microsoft.com/office/drawing/2014/main" id="{462A7C82-F8F2-4C34-8551-01933740A125}"/>
              </a:ext>
            </a:extLst>
          </p:cNvPr>
          <p:cNvSpPr>
            <a:spLocks noGrp="1"/>
          </p:cNvSpPr>
          <p:nvPr>
            <p:ph idx="4294967295"/>
          </p:nvPr>
        </p:nvSpPr>
        <p:spPr>
          <a:xfrm>
            <a:off x="0" y="2141538"/>
            <a:ext cx="7772400" cy="4165600"/>
          </a:xfrm>
        </p:spPr>
        <p:txBody>
          <a:bodyPr>
            <a:noAutofit/>
          </a:bodyPr>
          <a:lstStyle/>
          <a:p>
            <a:r>
              <a:rPr lang="en-US" altLang="en-US">
                <a:ea typeface="ＭＳ Ｐゴシック" panose="020B0600070205080204" pitchFamily="34" charset="-128"/>
              </a:rPr>
              <a:t> P(A wins) = 0.40</a:t>
            </a:r>
          </a:p>
          <a:p>
            <a:r>
              <a:rPr lang="en-US" altLang="en-US">
                <a:ea typeface="ＭＳ Ｐゴシック" panose="020B0600070205080204" pitchFamily="34" charset="-128"/>
              </a:rPr>
              <a:t> P(B wins) = 0.35</a:t>
            </a:r>
          </a:p>
          <a:p>
            <a:r>
              <a:rPr lang="en-US" altLang="en-US">
                <a:ea typeface="ＭＳ Ｐゴシック" panose="020B0600070205080204" pitchFamily="34" charset="-128"/>
              </a:rPr>
              <a:t> P(draw) = 0.25</a:t>
            </a:r>
          </a:p>
          <a:p>
            <a:r>
              <a:rPr lang="en-US" altLang="en-US">
                <a:ea typeface="ＭＳ Ｐゴシック" panose="020B0600070205080204" pitchFamily="34" charset="-128"/>
              </a:rPr>
              <a:t>In 12 games find probability</a:t>
            </a:r>
          </a:p>
          <a:p>
            <a:pPr lvl="1"/>
            <a:r>
              <a:rPr lang="en-US" altLang="en-US" sz="2611">
                <a:latin typeface="Geneva" charset="0"/>
                <a:ea typeface="ＭＳ Ｐゴシック" panose="020B0600070205080204" pitchFamily="34" charset="-128"/>
              </a:rPr>
              <a:t>A wins 7</a:t>
            </a:r>
          </a:p>
          <a:p>
            <a:pPr lvl="1"/>
            <a:r>
              <a:rPr lang="en-US" altLang="en-US" sz="2611">
                <a:latin typeface="Geneva" charset="0"/>
                <a:ea typeface="ＭＳ Ｐゴシック" panose="020B0600070205080204" pitchFamily="34" charset="-128"/>
              </a:rPr>
              <a:t>B wins 2</a:t>
            </a:r>
          </a:p>
          <a:p>
            <a:pPr lvl="1"/>
            <a:r>
              <a:rPr lang="en-US" altLang="en-US" sz="2611">
                <a:latin typeface="Geneva" charset="0"/>
                <a:ea typeface="ＭＳ Ｐゴシック" panose="020B0600070205080204" pitchFamily="34" charset="-128"/>
              </a:rPr>
              <a:t>3 Draws</a:t>
            </a:r>
          </a:p>
          <a:p>
            <a:pPr lvl="1"/>
            <a:endParaRPr lang="en-US" altLang="en-US" sz="1056">
              <a:latin typeface="Geneva" charset="0"/>
              <a:ea typeface="ＭＳ Ｐゴシック" panose="020B0600070205080204" pitchFamily="34" charset="-128"/>
              <a:cs typeface="Geneva" charset="0"/>
            </a:endParaRPr>
          </a:p>
          <a:p>
            <a:endParaRPr lang="en-US" altLang="en-US">
              <a:ea typeface="ＭＳ Ｐゴシック" panose="020B0600070205080204" pitchFamily="34" charset="-128"/>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9000"/>
    </mc:Choice>
    <mc:Fallback xmlns="">
      <p:transition spd="slow" advClick="0" advTm="9000"/>
    </mc:Fallback>
  </mc:AlternateContent>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a:extLst>
              <a:ext uri="{FF2B5EF4-FFF2-40B4-BE49-F238E27FC236}">
                <a16:creationId xmlns:a16="http://schemas.microsoft.com/office/drawing/2014/main" id="{7A5E1D75-82A7-4C0B-B3DB-5B6E4DAE8C15}"/>
              </a:ext>
            </a:extLst>
          </p:cNvPr>
          <p:cNvSpPr>
            <a:spLocks noGrp="1"/>
          </p:cNvSpPr>
          <p:nvPr>
            <p:ph type="title" idx="4294967295"/>
          </p:nvPr>
        </p:nvSpPr>
        <p:spPr>
          <a:xfrm>
            <a:off x="0" y="274638"/>
            <a:ext cx="8229600" cy="1143000"/>
          </a:xfrm>
        </p:spPr>
        <p:txBody>
          <a:bodyPr/>
          <a:lstStyle/>
          <a:p>
            <a:r>
              <a:rPr lang="en-US" altLang="en-US">
                <a:ea typeface="ＭＳ Ｐゴシック" panose="020B0600070205080204" pitchFamily="34" charset="-128"/>
              </a:rPr>
              <a:t>The Multinomial Distribution</a:t>
            </a:r>
          </a:p>
        </p:txBody>
      </p:sp>
      <p:pic>
        <p:nvPicPr>
          <p:cNvPr id="18436" name="Picture 6">
            <a:extLst>
              <a:ext uri="{FF2B5EF4-FFF2-40B4-BE49-F238E27FC236}">
                <a16:creationId xmlns:a16="http://schemas.microsoft.com/office/drawing/2014/main" id="{D9515A90-232E-42DF-B863-35E5F5056E6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820334" y="2159000"/>
            <a:ext cx="5503333" cy="9780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advClick="0" advTm="9000"/>
    </mc:Choice>
    <mc:Fallback xmlns="">
      <p:transition spd="slow" advClick="0" advTm="9000"/>
    </mc:Fallback>
  </mc:AlternateContent>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6B40DE6C-1BD3-44D2-8B35-AC4F6596BE12}"/>
              </a:ext>
            </a:extLst>
          </p:cNvPr>
          <p:cNvSpPr>
            <a:spLocks noGrp="1"/>
          </p:cNvSpPr>
          <p:nvPr>
            <p:ph type="title" idx="4294967295"/>
          </p:nvPr>
        </p:nvSpPr>
        <p:spPr>
          <a:xfrm>
            <a:off x="0" y="274638"/>
            <a:ext cx="8229600" cy="1143000"/>
          </a:xfrm>
        </p:spPr>
        <p:txBody>
          <a:bodyPr/>
          <a:lstStyle/>
          <a:p>
            <a:r>
              <a:rPr lang="en-US" altLang="en-US">
                <a:ea typeface="ＭＳ Ｐゴシック" panose="020B0600070205080204" pitchFamily="34" charset="-128"/>
              </a:rPr>
              <a:t>The Multinomial Distribution</a:t>
            </a:r>
          </a:p>
        </p:txBody>
      </p:sp>
      <p:pic>
        <p:nvPicPr>
          <p:cNvPr id="20484" name="Picture 5">
            <a:extLst>
              <a:ext uri="{FF2B5EF4-FFF2-40B4-BE49-F238E27FC236}">
                <a16:creationId xmlns:a16="http://schemas.microsoft.com/office/drawing/2014/main" id="{62C7D685-D46B-419E-BA6A-EDD8F336FBB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3683000"/>
            <a:ext cx="6350000" cy="856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advClick="0" advTm="9000"/>
    </mc:Choice>
    <mc:Fallback xmlns="">
      <p:transition spd="slow" advClick="0" advTm="9000"/>
    </mc:Fallback>
  </mc:AlternateContent>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4CA29679-1805-4121-990D-9FFA1E0504BF}"/>
              </a:ext>
            </a:extLst>
          </p:cNvPr>
          <p:cNvSpPr>
            <a:spLocks noGrp="1" noChangeArrowheads="1"/>
          </p:cNvSpPr>
          <p:nvPr>
            <p:ph type="title" idx="4294967295"/>
          </p:nvPr>
        </p:nvSpPr>
        <p:spPr>
          <a:xfrm>
            <a:off x="0" y="274638"/>
            <a:ext cx="8229600" cy="1143000"/>
          </a:xfrm>
        </p:spPr>
        <p:txBody>
          <a:bodyPr/>
          <a:lstStyle/>
          <a:p>
            <a:pPr eaLnBrk="1" hangingPunct="1"/>
            <a:r>
              <a:rPr lang="en-US" altLang="en-US">
                <a:ea typeface="ＭＳ Ｐゴシック" panose="020B0600070205080204" pitchFamily="34" charset="-128"/>
              </a:rPr>
              <a:t>Hypergeometric Distribution</a:t>
            </a:r>
          </a:p>
        </p:txBody>
      </p:sp>
      <p:sp>
        <p:nvSpPr>
          <p:cNvPr id="14339" name="Rectangle 3">
            <a:extLst>
              <a:ext uri="{FF2B5EF4-FFF2-40B4-BE49-F238E27FC236}">
                <a16:creationId xmlns:a16="http://schemas.microsoft.com/office/drawing/2014/main" id="{7B1057DA-5096-4679-B7D2-C3F4EABD7634}"/>
              </a:ext>
            </a:extLst>
          </p:cNvPr>
          <p:cNvSpPr>
            <a:spLocks noGrp="1" noChangeArrowheads="1"/>
          </p:cNvSpPr>
          <p:nvPr>
            <p:ph type="body" idx="4294967295"/>
          </p:nvPr>
        </p:nvSpPr>
        <p:spPr>
          <a:xfrm>
            <a:off x="1193800" y="2311400"/>
            <a:ext cx="7950200" cy="2811463"/>
          </a:xfrm>
        </p:spPr>
        <p:txBody>
          <a:bodyPr/>
          <a:lstStyle/>
          <a:p>
            <a:pPr eaLnBrk="1" hangingPunct="1">
              <a:lnSpc>
                <a:spcPct val="90000"/>
              </a:lnSpc>
            </a:pPr>
            <a:r>
              <a:rPr lang="en-US" altLang="en-US">
                <a:ea typeface="ＭＳ Ｐゴシック" panose="020B0600070205080204" pitchFamily="34" charset="-128"/>
              </a:rPr>
              <a:t>Sampling without replacement</a:t>
            </a:r>
          </a:p>
          <a:p>
            <a:pPr eaLnBrk="1" hangingPunct="1">
              <a:lnSpc>
                <a:spcPct val="90000"/>
              </a:lnSpc>
            </a:pPr>
            <a:r>
              <a:rPr lang="en-US" altLang="en-US">
                <a:ea typeface="ＭＳ Ｐゴシック" panose="020B0600070205080204" pitchFamily="34" charset="-128"/>
              </a:rPr>
              <a:t>Probability both cards will be aces?</a:t>
            </a:r>
          </a:p>
        </p:txBody>
      </p:sp>
    </p:spTree>
  </p:cSld>
  <p:clrMapOvr>
    <a:masterClrMapping/>
  </p:clrMapOvr>
  <mc:AlternateContent xmlns:mc="http://schemas.openxmlformats.org/markup-compatibility/2006" xmlns:p14="http://schemas.microsoft.com/office/powerpoint/2010/main">
    <mc:Choice Requires="p14">
      <p:transition spd="slow" p14:dur="2000" advClick="0" advTm="9000"/>
    </mc:Choice>
    <mc:Fallback xmlns="">
      <p:transition spd="slow" advClick="0" advTm="900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a:extLst>
              <a:ext uri="{FF2B5EF4-FFF2-40B4-BE49-F238E27FC236}">
                <a16:creationId xmlns:a16="http://schemas.microsoft.com/office/drawing/2014/main" id="{AF2CEAEF-3988-4C40-8260-CB162F7D8B88}"/>
              </a:ext>
            </a:extLst>
          </p:cNvPr>
          <p:cNvSpPr>
            <a:spLocks noGrp="1" noChangeArrowheads="1"/>
          </p:cNvSpPr>
          <p:nvPr>
            <p:ph type="title" idx="4294967295"/>
          </p:nvPr>
        </p:nvSpPr>
        <p:spPr>
          <a:xfrm>
            <a:off x="0" y="274638"/>
            <a:ext cx="8229600" cy="1143000"/>
          </a:xfrm>
        </p:spPr>
        <p:txBody>
          <a:bodyPr/>
          <a:lstStyle/>
          <a:p>
            <a:pPr eaLnBrk="1" hangingPunct="1"/>
            <a:r>
              <a:rPr lang="en-US" altLang="en-US" dirty="0">
                <a:ea typeface="ＭＳ Ｐゴシック" panose="020B0600070205080204" pitchFamily="34" charset="-128"/>
              </a:rPr>
              <a:t>Estimating Kurtosis</a:t>
            </a:r>
          </a:p>
        </p:txBody>
      </p:sp>
      <p:sp>
        <p:nvSpPr>
          <p:cNvPr id="183299" name="Rectangle 6">
            <a:extLst>
              <a:ext uri="{FF2B5EF4-FFF2-40B4-BE49-F238E27FC236}">
                <a16:creationId xmlns:a16="http://schemas.microsoft.com/office/drawing/2014/main" id="{66609544-4BBE-4B66-8D21-3B767C96A707}"/>
              </a:ext>
            </a:extLst>
          </p:cNvPr>
          <p:cNvSpPr>
            <a:spLocks noGrp="1" noChangeArrowheads="1"/>
          </p:cNvSpPr>
          <p:nvPr>
            <p:ph type="body" idx="4294967295"/>
          </p:nvPr>
        </p:nvSpPr>
        <p:spPr>
          <a:xfrm>
            <a:off x="0" y="2141538"/>
            <a:ext cx="7772400" cy="881062"/>
          </a:xfrm>
        </p:spPr>
        <p:txBody>
          <a:bodyPr>
            <a:normAutofit fontScale="25000" lnSpcReduction="20000"/>
          </a:bodyPr>
          <a:lstStyle/>
          <a:p>
            <a:pPr lvl="1" eaLnBrk="1" hangingPunct="1">
              <a:lnSpc>
                <a:spcPct val="90000"/>
              </a:lnSpc>
            </a:pPr>
            <a:endParaRPr lang="en-US" altLang="en-US" sz="2722" dirty="0">
              <a:ea typeface="ＭＳ Ｐゴシック" panose="020B0600070205080204" pitchFamily="34" charset="-128"/>
            </a:endParaRPr>
          </a:p>
          <a:p>
            <a:pPr eaLnBrk="1" hangingPunct="1">
              <a:lnSpc>
                <a:spcPct val="90000"/>
              </a:lnSpc>
            </a:pPr>
            <a:endParaRPr lang="en-US" altLang="en-US" sz="3056" dirty="0">
              <a:ea typeface="ＭＳ Ｐゴシック" panose="020B0600070205080204" pitchFamily="34" charset="-128"/>
            </a:endParaRPr>
          </a:p>
          <a:p>
            <a:pPr eaLnBrk="1" hangingPunct="1">
              <a:lnSpc>
                <a:spcPct val="90000"/>
              </a:lnSpc>
            </a:pPr>
            <a:endParaRPr lang="en-US" altLang="en-US" sz="3056" dirty="0">
              <a:ea typeface="ＭＳ Ｐゴシック" panose="020B0600070205080204" pitchFamily="34" charset="-128"/>
            </a:endParaRPr>
          </a:p>
          <a:p>
            <a:pPr eaLnBrk="1" hangingPunct="1">
              <a:lnSpc>
                <a:spcPct val="90000"/>
              </a:lnSpc>
            </a:pPr>
            <a:endParaRPr lang="en-US" altLang="en-US" sz="3056" dirty="0">
              <a:ea typeface="ＭＳ Ｐゴシック" panose="020B0600070205080204" pitchFamily="34" charset="-128"/>
            </a:endParaRPr>
          </a:p>
          <a:p>
            <a:pPr eaLnBrk="1" hangingPunct="1">
              <a:lnSpc>
                <a:spcPct val="90000"/>
              </a:lnSpc>
              <a:buFontTx/>
              <a:buNone/>
            </a:pPr>
            <a:r>
              <a:rPr lang="en-US" altLang="en-US" sz="3056" dirty="0">
                <a:ea typeface="ＭＳ Ｐゴシック" panose="020B0600070205080204" pitchFamily="34" charset="-128"/>
              </a:rPr>
              <a:t>	</a:t>
            </a:r>
          </a:p>
          <a:p>
            <a:pPr eaLnBrk="1" hangingPunct="1">
              <a:lnSpc>
                <a:spcPct val="90000"/>
              </a:lnSpc>
            </a:pPr>
            <a:endParaRPr lang="en-US" altLang="en-US" sz="3056" dirty="0">
              <a:ea typeface="ＭＳ Ｐゴシック" panose="020B0600070205080204" pitchFamily="34" charset="-128"/>
            </a:endParaRPr>
          </a:p>
          <a:p>
            <a:pPr eaLnBrk="1" hangingPunct="1">
              <a:lnSpc>
                <a:spcPct val="90000"/>
              </a:lnSpc>
              <a:buFontTx/>
              <a:buNone/>
            </a:pPr>
            <a:r>
              <a:rPr lang="en-US" altLang="en-US" sz="3056" dirty="0">
                <a:ea typeface="ＭＳ Ｐゴシック" panose="020B0600070205080204" pitchFamily="34" charset="-128"/>
              </a:rPr>
              <a:t>	</a:t>
            </a:r>
          </a:p>
        </p:txBody>
      </p:sp>
      <p:pic>
        <p:nvPicPr>
          <p:cNvPr id="183300" name="Picture 4">
            <a:extLst>
              <a:ext uri="{FF2B5EF4-FFF2-40B4-BE49-F238E27FC236}">
                <a16:creationId xmlns:a16="http://schemas.microsoft.com/office/drawing/2014/main" id="{EE12A135-00B4-4051-98A4-10C8EE1101C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3400" y="2624760"/>
            <a:ext cx="7535333" cy="7708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advClick="0" advTm="15000"/>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49BAEAFB-AE1E-494D-90EC-8B09806F1AAA}"/>
              </a:ext>
            </a:extLst>
          </p:cNvPr>
          <p:cNvSpPr>
            <a:spLocks noGrp="1"/>
          </p:cNvSpPr>
          <p:nvPr>
            <p:ph type="title" idx="4294967295"/>
          </p:nvPr>
        </p:nvSpPr>
        <p:spPr>
          <a:xfrm>
            <a:off x="0" y="274638"/>
            <a:ext cx="8229600" cy="1143000"/>
          </a:xfrm>
        </p:spPr>
        <p:txBody>
          <a:bodyPr/>
          <a:lstStyle/>
          <a:p>
            <a:r>
              <a:rPr lang="en-US" altLang="en-US">
                <a:ea typeface="ＭＳ Ｐゴシック" panose="020B0600070205080204" pitchFamily="34" charset="-128"/>
              </a:rPr>
              <a:t>The Hypergeometric Distribution</a:t>
            </a:r>
          </a:p>
        </p:txBody>
      </p:sp>
      <p:sp>
        <p:nvSpPr>
          <p:cNvPr id="16387" name="TextBox 4">
            <a:extLst>
              <a:ext uri="{FF2B5EF4-FFF2-40B4-BE49-F238E27FC236}">
                <a16:creationId xmlns:a16="http://schemas.microsoft.com/office/drawing/2014/main" id="{C7DACA81-634C-4774-B64F-050C0709B7F5}"/>
              </a:ext>
            </a:extLst>
          </p:cNvPr>
          <p:cNvSpPr txBox="1">
            <a:spLocks noChangeArrowheads="1"/>
          </p:cNvSpPr>
          <p:nvPr/>
        </p:nvSpPr>
        <p:spPr bwMode="auto">
          <a:xfrm>
            <a:off x="323172" y="1600200"/>
            <a:ext cx="7937500"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6500">
                <a:solidFill>
                  <a:schemeClr val="tx1"/>
                </a:solidFill>
                <a:latin typeface="Times" panose="02020603050405020304" pitchFamily="18" charset="0"/>
                <a:ea typeface="ＭＳ Ｐゴシック" panose="020B0600070205080204" pitchFamily="34" charset="-128"/>
              </a:defRPr>
            </a:lvl1pPr>
            <a:lvl2pPr marL="37931725" indent="-37474525">
              <a:defRPr sz="6500">
                <a:solidFill>
                  <a:schemeClr val="tx1"/>
                </a:solidFill>
                <a:latin typeface="Times" panose="02020603050405020304" pitchFamily="18" charset="0"/>
                <a:ea typeface="ＭＳ Ｐゴシック" panose="020B0600070205080204" pitchFamily="34" charset="-128"/>
              </a:defRPr>
            </a:lvl2pPr>
            <a:lvl3pPr>
              <a:defRPr sz="6500">
                <a:solidFill>
                  <a:schemeClr val="tx1"/>
                </a:solidFill>
                <a:latin typeface="Times" panose="02020603050405020304" pitchFamily="18" charset="0"/>
                <a:ea typeface="ＭＳ Ｐゴシック" panose="020B0600070205080204" pitchFamily="34" charset="-128"/>
              </a:defRPr>
            </a:lvl3pPr>
            <a:lvl4pPr>
              <a:defRPr sz="6500">
                <a:solidFill>
                  <a:schemeClr val="tx1"/>
                </a:solidFill>
                <a:latin typeface="Times" panose="02020603050405020304" pitchFamily="18" charset="0"/>
                <a:ea typeface="ＭＳ Ｐゴシック" panose="020B0600070205080204" pitchFamily="34" charset="-128"/>
              </a:defRPr>
            </a:lvl4pPr>
            <a:lvl5pPr>
              <a:defRPr sz="65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65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65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65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6500">
                <a:solidFill>
                  <a:schemeClr val="tx1"/>
                </a:solidFill>
                <a:latin typeface="Times" panose="02020603050405020304" pitchFamily="18" charset="0"/>
                <a:ea typeface="ＭＳ Ｐゴシック" panose="020B0600070205080204" pitchFamily="34" charset="-128"/>
              </a:defRPr>
            </a:lvl9pPr>
          </a:lstStyle>
          <a:p>
            <a:r>
              <a:rPr lang="en-US" altLang="en-US" sz="2000" dirty="0">
                <a:latin typeface="Courier New" panose="02070309020205020404" pitchFamily="49" charset="0"/>
                <a:cs typeface="Courier New" panose="02070309020205020404" pitchFamily="49" charset="0"/>
              </a:rPr>
              <a:t>p is the probability of obtaining k successes</a:t>
            </a:r>
          </a:p>
          <a:p>
            <a:r>
              <a:rPr lang="en-US" altLang="en-US" sz="2000" dirty="0">
                <a:latin typeface="Courier New" panose="02070309020205020404" pitchFamily="49" charset="0"/>
                <a:cs typeface="Courier New" panose="02070309020205020404" pitchFamily="49" charset="0"/>
              </a:rPr>
              <a:t>k is the number of "successes" in the population</a:t>
            </a:r>
          </a:p>
          <a:p>
            <a:r>
              <a:rPr lang="en-US" altLang="en-US" sz="2000" dirty="0">
                <a:latin typeface="Courier New" panose="02070309020205020404" pitchFamily="49" charset="0"/>
                <a:cs typeface="Courier New" panose="02070309020205020404" pitchFamily="49" charset="0"/>
              </a:rPr>
              <a:t>x is the number of "successes" in the sample</a:t>
            </a:r>
          </a:p>
          <a:p>
            <a:r>
              <a:rPr lang="en-US" altLang="en-US" sz="2000" dirty="0">
                <a:latin typeface="Courier New" panose="02070309020205020404" pitchFamily="49" charset="0"/>
                <a:cs typeface="Courier New" panose="02070309020205020404" pitchFamily="49" charset="0"/>
              </a:rPr>
              <a:t>N is the size of the population</a:t>
            </a:r>
          </a:p>
          <a:p>
            <a:r>
              <a:rPr lang="en-US" altLang="en-US" sz="2000" dirty="0">
                <a:latin typeface="Courier New" panose="02070309020205020404" pitchFamily="49" charset="0"/>
                <a:cs typeface="Courier New" panose="02070309020205020404" pitchFamily="49" charset="0"/>
              </a:rPr>
              <a:t>n is the number sampled</a:t>
            </a:r>
          </a:p>
          <a:p>
            <a:r>
              <a:rPr lang="en-US" altLang="en-US" sz="2000" baseline="-25000" dirty="0" err="1">
                <a:latin typeface="Courier New" panose="02070309020205020404" pitchFamily="49" charset="0"/>
                <a:cs typeface="Courier New" panose="02070309020205020404" pitchFamily="49" charset="0"/>
              </a:rPr>
              <a:t>k</a:t>
            </a:r>
            <a:r>
              <a:rPr lang="en-US" altLang="en-US" sz="2000" dirty="0" err="1">
                <a:latin typeface="Courier New" panose="02070309020205020404" pitchFamily="49" charset="0"/>
                <a:cs typeface="Courier New" panose="02070309020205020404" pitchFamily="49" charset="0"/>
              </a:rPr>
              <a:t>C</a:t>
            </a:r>
            <a:r>
              <a:rPr lang="en-US" altLang="en-US" sz="2000" baseline="-25000" dirty="0" err="1">
                <a:latin typeface="Courier New" panose="02070309020205020404" pitchFamily="49" charset="0"/>
                <a:cs typeface="Courier New" panose="02070309020205020404" pitchFamily="49" charset="0"/>
              </a:rPr>
              <a:t>x</a:t>
            </a:r>
            <a:r>
              <a:rPr lang="en-US" altLang="en-US" sz="2000" dirty="0">
                <a:latin typeface="Courier New" panose="02070309020205020404" pitchFamily="49" charset="0"/>
                <a:cs typeface="Courier New" panose="02070309020205020404" pitchFamily="49" charset="0"/>
              </a:rPr>
              <a:t> is the number of combinations of k things taken x at a time</a:t>
            </a:r>
          </a:p>
          <a:p>
            <a:endParaRPr lang="en-US" altLang="en-US" sz="2000" dirty="0">
              <a:latin typeface="Courier New" panose="02070309020205020404" pitchFamily="49" charset="0"/>
              <a:cs typeface="Courier New" panose="02070309020205020404" pitchFamily="49" charset="0"/>
            </a:endParaRPr>
          </a:p>
          <a:p>
            <a:endParaRPr lang="en-US" altLang="en-US" sz="2000" dirty="0">
              <a:latin typeface="Courier New" panose="02070309020205020404" pitchFamily="49" charset="0"/>
              <a:cs typeface="Courier New" panose="02070309020205020404" pitchFamily="49" charset="0"/>
            </a:endParaRPr>
          </a:p>
        </p:txBody>
      </p:sp>
      <p:pic>
        <p:nvPicPr>
          <p:cNvPr id="16388" name="Picture 4">
            <a:extLst>
              <a:ext uri="{FF2B5EF4-FFF2-40B4-BE49-F238E27FC236}">
                <a16:creationId xmlns:a16="http://schemas.microsoft.com/office/drawing/2014/main" id="{28CC73E0-154F-413E-AEC6-C033A0A3124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2000" y="4645084"/>
            <a:ext cx="3979333"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advClick="0" advTm="9000"/>
    </mc:Choice>
    <mc:Fallback xmlns="">
      <p:transition spd="slow" advClick="0" advTm="9000"/>
    </mc:Fallback>
  </mc:AlternateContent>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a:extLst>
              <a:ext uri="{FF2B5EF4-FFF2-40B4-BE49-F238E27FC236}">
                <a16:creationId xmlns:a16="http://schemas.microsoft.com/office/drawing/2014/main" id="{F417D307-34E6-479E-9E6A-DFE3EFF39D85}"/>
              </a:ext>
            </a:extLst>
          </p:cNvPr>
          <p:cNvSpPr>
            <a:spLocks noGrp="1"/>
          </p:cNvSpPr>
          <p:nvPr>
            <p:ph type="title" idx="4294967295"/>
          </p:nvPr>
        </p:nvSpPr>
        <p:spPr>
          <a:xfrm>
            <a:off x="0" y="274638"/>
            <a:ext cx="8229600" cy="1143000"/>
          </a:xfrm>
        </p:spPr>
        <p:txBody>
          <a:bodyPr/>
          <a:lstStyle/>
          <a:p>
            <a:r>
              <a:rPr lang="en-US" altLang="en-US">
                <a:ea typeface="ＭＳ Ｐゴシック" panose="020B0600070205080204" pitchFamily="34" charset="-128"/>
              </a:rPr>
              <a:t>The Hypergeometric Distribution</a:t>
            </a:r>
          </a:p>
        </p:txBody>
      </p:sp>
      <p:sp>
        <p:nvSpPr>
          <p:cNvPr id="18435" name="TextBox 4">
            <a:extLst>
              <a:ext uri="{FF2B5EF4-FFF2-40B4-BE49-F238E27FC236}">
                <a16:creationId xmlns:a16="http://schemas.microsoft.com/office/drawing/2014/main" id="{7FC23F7E-CF92-4D7A-ACE2-DF1C35B0D32B}"/>
              </a:ext>
            </a:extLst>
          </p:cNvPr>
          <p:cNvSpPr txBox="1">
            <a:spLocks noChangeArrowheads="1"/>
          </p:cNvSpPr>
          <p:nvPr/>
        </p:nvSpPr>
        <p:spPr bwMode="auto">
          <a:xfrm>
            <a:off x="867833" y="2172229"/>
            <a:ext cx="1799167"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6500">
                <a:solidFill>
                  <a:schemeClr val="tx1"/>
                </a:solidFill>
                <a:latin typeface="Times" panose="02020603050405020304" pitchFamily="18" charset="0"/>
                <a:ea typeface="ＭＳ Ｐゴシック" panose="020B0600070205080204" pitchFamily="34" charset="-128"/>
              </a:defRPr>
            </a:lvl1pPr>
            <a:lvl2pPr marL="37931725" indent="-37474525">
              <a:defRPr sz="6500">
                <a:solidFill>
                  <a:schemeClr val="tx1"/>
                </a:solidFill>
                <a:latin typeface="Times" panose="02020603050405020304" pitchFamily="18" charset="0"/>
                <a:ea typeface="ＭＳ Ｐゴシック" panose="020B0600070205080204" pitchFamily="34" charset="-128"/>
              </a:defRPr>
            </a:lvl2pPr>
            <a:lvl3pPr>
              <a:defRPr sz="6500">
                <a:solidFill>
                  <a:schemeClr val="tx1"/>
                </a:solidFill>
                <a:latin typeface="Times" panose="02020603050405020304" pitchFamily="18" charset="0"/>
                <a:ea typeface="ＭＳ Ｐゴシック" panose="020B0600070205080204" pitchFamily="34" charset="-128"/>
              </a:defRPr>
            </a:lvl3pPr>
            <a:lvl4pPr>
              <a:defRPr sz="6500">
                <a:solidFill>
                  <a:schemeClr val="tx1"/>
                </a:solidFill>
                <a:latin typeface="Times" panose="02020603050405020304" pitchFamily="18" charset="0"/>
                <a:ea typeface="ＭＳ Ｐゴシック" panose="020B0600070205080204" pitchFamily="34" charset="-128"/>
              </a:defRPr>
            </a:lvl4pPr>
            <a:lvl5pPr>
              <a:defRPr sz="65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65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65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65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6500">
                <a:solidFill>
                  <a:schemeClr val="tx1"/>
                </a:solidFill>
                <a:latin typeface="Times" panose="02020603050405020304" pitchFamily="18" charset="0"/>
                <a:ea typeface="ＭＳ Ｐゴシック" panose="020B0600070205080204" pitchFamily="34" charset="-128"/>
              </a:defRPr>
            </a:lvl9pPr>
          </a:lstStyle>
          <a:p>
            <a:r>
              <a:rPr lang="en-US" altLang="en-US" sz="2000">
                <a:latin typeface="Courier New" panose="02070309020205020404" pitchFamily="49" charset="0"/>
                <a:cs typeface="Courier New" panose="02070309020205020404" pitchFamily="49" charset="0"/>
              </a:rPr>
              <a:t>p = .013</a:t>
            </a:r>
          </a:p>
          <a:p>
            <a:r>
              <a:rPr lang="en-US" altLang="en-US" sz="2000">
                <a:latin typeface="Courier New" panose="02070309020205020404" pitchFamily="49" charset="0"/>
                <a:cs typeface="Courier New" panose="02070309020205020404" pitchFamily="49" charset="0"/>
              </a:rPr>
              <a:t>k = 4</a:t>
            </a:r>
          </a:p>
          <a:p>
            <a:r>
              <a:rPr lang="en-US" altLang="en-US" sz="2000">
                <a:latin typeface="Courier New" panose="02070309020205020404" pitchFamily="49" charset="0"/>
                <a:cs typeface="Courier New" panose="02070309020205020404" pitchFamily="49" charset="0"/>
              </a:rPr>
              <a:t>x = 2</a:t>
            </a:r>
          </a:p>
          <a:p>
            <a:r>
              <a:rPr lang="en-US" altLang="en-US" sz="2000">
                <a:latin typeface="Courier New" panose="02070309020205020404" pitchFamily="49" charset="0"/>
                <a:cs typeface="Courier New" panose="02070309020205020404" pitchFamily="49" charset="0"/>
              </a:rPr>
              <a:t>N = 52</a:t>
            </a:r>
          </a:p>
          <a:p>
            <a:endParaRPr lang="en-US" altLang="en-US" sz="2000">
              <a:latin typeface="Courier New" panose="02070309020205020404" pitchFamily="49" charset="0"/>
              <a:cs typeface="Courier New" panose="02070309020205020404" pitchFamily="49" charset="0"/>
            </a:endParaRPr>
          </a:p>
          <a:p>
            <a:endParaRPr lang="en-US" altLang="en-US" sz="2000">
              <a:latin typeface="Courier New" panose="02070309020205020404" pitchFamily="49" charset="0"/>
              <a:cs typeface="Courier New" panose="02070309020205020404" pitchFamily="49" charset="0"/>
            </a:endParaRPr>
          </a:p>
        </p:txBody>
      </p:sp>
      <p:pic>
        <p:nvPicPr>
          <p:cNvPr id="18436" name="Picture 4">
            <a:extLst>
              <a:ext uri="{FF2B5EF4-FFF2-40B4-BE49-F238E27FC236}">
                <a16:creationId xmlns:a16="http://schemas.microsoft.com/office/drawing/2014/main" id="{D128718C-3FCF-487C-A9AB-32250857C90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495800" y="4173361"/>
            <a:ext cx="3515431" cy="13476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7" name="Picture 5">
            <a:extLst>
              <a:ext uri="{FF2B5EF4-FFF2-40B4-BE49-F238E27FC236}">
                <a16:creationId xmlns:a16="http://schemas.microsoft.com/office/drawing/2014/main" id="{15C0DC45-8202-418C-B41E-1B49F2FBA288}"/>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38667" y="4402667"/>
            <a:ext cx="3876146"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advClick="0" advTm="9000"/>
    </mc:Choice>
    <mc:Fallback xmlns="">
      <p:transition spd="slow" advClick="0" advTm="9000"/>
    </mc:Fallback>
  </mc:AlternateContent>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87AE63F3-AEA1-4BB8-8320-BA950A1FD703}"/>
              </a:ext>
            </a:extLst>
          </p:cNvPr>
          <p:cNvSpPr>
            <a:spLocks noGrp="1"/>
          </p:cNvSpPr>
          <p:nvPr>
            <p:ph type="title" idx="4294967295"/>
          </p:nvPr>
        </p:nvSpPr>
        <p:spPr>
          <a:xfrm>
            <a:off x="0" y="274638"/>
            <a:ext cx="8229600" cy="1143000"/>
          </a:xfrm>
        </p:spPr>
        <p:txBody>
          <a:bodyPr/>
          <a:lstStyle/>
          <a:p>
            <a:r>
              <a:rPr lang="en-US" altLang="en-US">
                <a:ea typeface="ＭＳ Ｐゴシック" panose="020B0600070205080204" pitchFamily="34" charset="-128"/>
              </a:rPr>
              <a:t>Mean and Standard Deviation</a:t>
            </a:r>
          </a:p>
        </p:txBody>
      </p:sp>
      <p:pic>
        <p:nvPicPr>
          <p:cNvPr id="20483" name="Picture 3">
            <a:extLst>
              <a:ext uri="{FF2B5EF4-FFF2-40B4-BE49-F238E27FC236}">
                <a16:creationId xmlns:a16="http://schemas.microsoft.com/office/drawing/2014/main" id="{276A3F75-A4D5-4B43-A652-B8CD0A2DA0E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47423" y="1942326"/>
            <a:ext cx="3048882" cy="977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4" name="Picture 4">
            <a:extLst>
              <a:ext uri="{FF2B5EF4-FFF2-40B4-BE49-F238E27FC236}">
                <a16:creationId xmlns:a16="http://schemas.microsoft.com/office/drawing/2014/main" id="{A5653BC1-9A5F-4D5B-8657-F837C5F31205}"/>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031147" y="3335231"/>
            <a:ext cx="6153327" cy="120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advClick="0" advTm="9000"/>
    </mc:Choice>
    <mc:Fallback xmlns="">
      <p:transition spd="slow" advClick="0" advTm="9000"/>
    </mc:Fallback>
  </mc:AlternateContent>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1524000" y="2174081"/>
            <a:ext cx="6172200" cy="1464231"/>
          </a:xfrm>
          <a:prstGeom prst="roundRect">
            <a:avLst/>
          </a:prstGeom>
          <a:solidFill>
            <a:schemeClr val="accent2">
              <a:lumMod val="75000"/>
            </a:schemeClr>
          </a:solidFill>
        </p:spPr>
        <p:style>
          <a:lnRef idx="1">
            <a:schemeClr val="accent1"/>
          </a:lnRef>
          <a:fillRef idx="3">
            <a:schemeClr val="accent1"/>
          </a:fillRef>
          <a:effectRef idx="2">
            <a:schemeClr val="accent1"/>
          </a:effectRef>
          <a:fontRef idx="minor">
            <a:schemeClr val="lt1"/>
          </a:fontRef>
        </p:style>
        <p:txBody>
          <a:bodyPr wrap="square" rtlCol="0" anchor="ctr" anchorCtr="1">
            <a:spAutoFit/>
          </a:bodyPr>
          <a:lstStyle/>
          <a:p>
            <a:pPr algn="ctr"/>
            <a:r>
              <a:rPr lang="en-US" sz="4000" b="1" dirty="0">
                <a:solidFill>
                  <a:prstClr val="white"/>
                </a:solidFill>
                <a:latin typeface="Arial" panose="020B0604020202020204" pitchFamily="34" charset="0"/>
                <a:cs typeface="Arial" panose="020B0604020202020204" pitchFamily="34" charset="0"/>
              </a:rPr>
              <a:t>Bayesian</a:t>
            </a:r>
          </a:p>
          <a:p>
            <a:pPr algn="ctr"/>
            <a:r>
              <a:rPr lang="en-US" sz="4000" b="1" dirty="0">
                <a:solidFill>
                  <a:prstClr val="white"/>
                </a:solidFill>
                <a:latin typeface="Arial" panose="020B0604020202020204" pitchFamily="34" charset="0"/>
                <a:cs typeface="Arial" panose="020B0604020202020204" pitchFamily="34" charset="0"/>
              </a:rPr>
              <a:t>Posterior Distributions</a:t>
            </a:r>
          </a:p>
        </p:txBody>
      </p:sp>
      <p:sp>
        <p:nvSpPr>
          <p:cNvPr id="4" name="Date Placeholder 4"/>
          <p:cNvSpPr>
            <a:spLocks noGrp="1"/>
          </p:cNvSpPr>
          <p:nvPr>
            <p:ph type="dt" sz="half" idx="10"/>
          </p:nvPr>
        </p:nvSpPr>
        <p:spPr>
          <a:xfrm>
            <a:off x="34090" y="6493374"/>
            <a:ext cx="2480510" cy="364625"/>
          </a:xfrm>
        </p:spPr>
        <p:txBody>
          <a:bodyPr/>
          <a:lstStyle/>
          <a:p>
            <a:r>
              <a:rPr lang="en-US" dirty="0"/>
              <a:t>1/25/2015 – Dr. Anil D Chaturvedi The University of Chicago</a:t>
            </a:r>
          </a:p>
        </p:txBody>
      </p:sp>
    </p:spTree>
    <p:extLst>
      <p:ext uri="{BB962C8B-B14F-4D97-AF65-F5344CB8AC3E}">
        <p14:creationId xmlns:p14="http://schemas.microsoft.com/office/powerpoint/2010/main" val="2372631508"/>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3DBE4933-20E9-4A87-B65E-A59CCEC0CCCA}"/>
              </a:ext>
            </a:extLst>
          </p:cNvPr>
          <p:cNvSpPr>
            <a:spLocks noGrp="1" noChangeArrowheads="1"/>
          </p:cNvSpPr>
          <p:nvPr>
            <p:ph type="title" idx="4294967295"/>
          </p:nvPr>
        </p:nvSpPr>
        <p:spPr>
          <a:xfrm>
            <a:off x="0" y="274638"/>
            <a:ext cx="8229600" cy="1143000"/>
          </a:xfrm>
        </p:spPr>
        <p:txBody>
          <a:bodyPr/>
          <a:lstStyle/>
          <a:p>
            <a:pPr eaLnBrk="1" hangingPunct="1"/>
            <a:r>
              <a:rPr lang="en-US" altLang="en-US"/>
              <a:t>Disease X</a:t>
            </a:r>
          </a:p>
        </p:txBody>
      </p:sp>
      <p:sp>
        <p:nvSpPr>
          <p:cNvPr id="14339" name="Rectangle 3">
            <a:extLst>
              <a:ext uri="{FF2B5EF4-FFF2-40B4-BE49-F238E27FC236}">
                <a16:creationId xmlns:a16="http://schemas.microsoft.com/office/drawing/2014/main" id="{AE3C06EC-9991-4055-9D99-CFD382E196E2}"/>
              </a:ext>
            </a:extLst>
          </p:cNvPr>
          <p:cNvSpPr>
            <a:spLocks noGrp="1" noChangeArrowheads="1"/>
          </p:cNvSpPr>
          <p:nvPr>
            <p:ph type="body" idx="4294967295"/>
          </p:nvPr>
        </p:nvSpPr>
        <p:spPr>
          <a:xfrm>
            <a:off x="533400" y="1600200"/>
            <a:ext cx="7239000" cy="4525963"/>
          </a:xfrm>
        </p:spPr>
        <p:txBody>
          <a:bodyPr/>
          <a:lstStyle/>
          <a:p>
            <a:pPr eaLnBrk="1" hangingPunct="1">
              <a:lnSpc>
                <a:spcPct val="90000"/>
              </a:lnSpc>
            </a:pPr>
            <a:r>
              <a:rPr lang="en-US" altLang="en-US" sz="2945" dirty="0"/>
              <a:t>You’ve tested positive for Disease X.</a:t>
            </a:r>
          </a:p>
          <a:p>
            <a:pPr eaLnBrk="1" hangingPunct="1">
              <a:lnSpc>
                <a:spcPct val="90000"/>
              </a:lnSpc>
            </a:pPr>
            <a:endParaRPr lang="en-US" altLang="en-US" sz="2945" dirty="0"/>
          </a:p>
          <a:p>
            <a:pPr eaLnBrk="1" hangingPunct="1">
              <a:lnSpc>
                <a:spcPct val="90000"/>
              </a:lnSpc>
            </a:pPr>
            <a:r>
              <a:rPr lang="en-US" altLang="en-US" sz="2945" dirty="0"/>
              <a:t>The test is known to be 95% accurate.</a:t>
            </a:r>
          </a:p>
          <a:p>
            <a:pPr eaLnBrk="1" hangingPunct="1">
              <a:lnSpc>
                <a:spcPct val="90000"/>
              </a:lnSpc>
            </a:pPr>
            <a:endParaRPr lang="en-US" altLang="en-US" sz="2945" dirty="0"/>
          </a:p>
          <a:p>
            <a:pPr eaLnBrk="1" hangingPunct="1">
              <a:lnSpc>
                <a:spcPct val="90000"/>
              </a:lnSpc>
            </a:pPr>
            <a:r>
              <a:rPr lang="en-US" altLang="en-US" sz="2945" dirty="0"/>
              <a:t>So, you’d think P(you have Disease X) would  be 0.95.</a:t>
            </a:r>
          </a:p>
          <a:p>
            <a:pPr eaLnBrk="1" hangingPunct="1">
              <a:lnSpc>
                <a:spcPct val="90000"/>
              </a:lnSpc>
            </a:pPr>
            <a:endParaRPr lang="en-US" altLang="en-US" sz="2945" dirty="0"/>
          </a:p>
          <a:p>
            <a:pPr eaLnBrk="1" hangingPunct="1">
              <a:lnSpc>
                <a:spcPct val="90000"/>
              </a:lnSpc>
            </a:pPr>
            <a:r>
              <a:rPr lang="en-US" altLang="en-US" sz="2945" dirty="0"/>
              <a:t>Right?</a:t>
            </a:r>
          </a:p>
        </p:txBody>
      </p:sp>
    </p:spTree>
  </p:cSld>
  <p:clrMapOvr>
    <a:masterClrMapping/>
  </p:clrMapOvr>
  <mc:AlternateContent xmlns:mc="http://schemas.openxmlformats.org/markup-compatibility/2006" xmlns:p14="http://schemas.microsoft.com/office/powerpoint/2010/main">
    <mc:Choice Requires="p14">
      <p:transition spd="slow" p14:dur="2000" advClick="0" advTm="29000"/>
    </mc:Choice>
    <mc:Fallback xmlns="">
      <p:transition spd="slow" advClick="0" advTm="29000"/>
    </mc:Fallback>
  </mc:AlternateContent>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8D1E54C5-78DC-4852-AA36-FC220AC19C0C}"/>
              </a:ext>
            </a:extLst>
          </p:cNvPr>
          <p:cNvSpPr>
            <a:spLocks noGrp="1" noChangeArrowheads="1"/>
          </p:cNvSpPr>
          <p:nvPr>
            <p:ph type="title" idx="4294967295"/>
          </p:nvPr>
        </p:nvSpPr>
        <p:spPr>
          <a:xfrm>
            <a:off x="0" y="274638"/>
            <a:ext cx="8229600" cy="1143000"/>
          </a:xfrm>
        </p:spPr>
        <p:txBody>
          <a:bodyPr/>
          <a:lstStyle/>
          <a:p>
            <a:pPr eaLnBrk="1" hangingPunct="1"/>
            <a:r>
              <a:rPr lang="en-US" altLang="en-US"/>
              <a:t>Misses and False Positives</a:t>
            </a:r>
          </a:p>
        </p:txBody>
      </p:sp>
      <p:sp>
        <p:nvSpPr>
          <p:cNvPr id="16387" name="Rectangle 3">
            <a:extLst>
              <a:ext uri="{FF2B5EF4-FFF2-40B4-BE49-F238E27FC236}">
                <a16:creationId xmlns:a16="http://schemas.microsoft.com/office/drawing/2014/main" id="{BDBB8DCE-D342-418B-98EB-8F61FB82497B}"/>
              </a:ext>
            </a:extLst>
          </p:cNvPr>
          <p:cNvSpPr>
            <a:spLocks noGrp="1" noChangeArrowheads="1"/>
          </p:cNvSpPr>
          <p:nvPr>
            <p:ph type="body" idx="4294967295"/>
          </p:nvPr>
        </p:nvSpPr>
        <p:spPr>
          <a:xfrm>
            <a:off x="0" y="1600200"/>
            <a:ext cx="8229600" cy="4525963"/>
          </a:xfrm>
        </p:spPr>
        <p:txBody>
          <a:bodyPr/>
          <a:lstStyle/>
          <a:p>
            <a:pPr eaLnBrk="1" hangingPunct="1">
              <a:lnSpc>
                <a:spcPct val="90000"/>
              </a:lnSpc>
            </a:pPr>
            <a:r>
              <a:rPr lang="en-US" altLang="en-US" sz="2945"/>
              <a:t>Misses: You have Disease X, but test negative</a:t>
            </a:r>
          </a:p>
          <a:p>
            <a:pPr eaLnBrk="1" hangingPunct="1">
              <a:lnSpc>
                <a:spcPct val="90000"/>
              </a:lnSpc>
            </a:pPr>
            <a:r>
              <a:rPr lang="en-US" altLang="en-US" sz="2945"/>
              <a:t>False Positives: You don’t have Disease X, but test positive.</a:t>
            </a:r>
          </a:p>
          <a:p>
            <a:pPr eaLnBrk="1" hangingPunct="1">
              <a:lnSpc>
                <a:spcPct val="90000"/>
              </a:lnSpc>
            </a:pPr>
            <a:r>
              <a:rPr lang="en-US" altLang="en-US" sz="2945"/>
              <a:t>Suppose there is a miss rate of 0.01 and a false positive rate of 0.09.</a:t>
            </a:r>
          </a:p>
          <a:p>
            <a:pPr eaLnBrk="1" hangingPunct="1">
              <a:lnSpc>
                <a:spcPct val="90000"/>
              </a:lnSpc>
            </a:pPr>
            <a:r>
              <a:rPr lang="en-US" altLang="en-US" sz="2945"/>
              <a:t>So, you’d think :</a:t>
            </a:r>
          </a:p>
          <a:p>
            <a:pPr eaLnBrk="1" hangingPunct="1">
              <a:lnSpc>
                <a:spcPct val="90000"/>
              </a:lnSpc>
              <a:buFontTx/>
              <a:buNone/>
            </a:pPr>
            <a:r>
              <a:rPr lang="en-US" altLang="en-US" sz="2945"/>
              <a:t>   P(have Disease X | test positive) = 0.91</a:t>
            </a:r>
          </a:p>
          <a:p>
            <a:pPr eaLnBrk="1" hangingPunct="1">
              <a:lnSpc>
                <a:spcPct val="90000"/>
              </a:lnSpc>
            </a:pPr>
            <a:r>
              <a:rPr lang="en-US" altLang="en-US" sz="2945"/>
              <a:t>Right?</a:t>
            </a:r>
          </a:p>
        </p:txBody>
      </p:sp>
    </p:spTree>
  </p:cSld>
  <p:clrMapOvr>
    <a:masterClrMapping/>
  </p:clrMapOvr>
  <mc:AlternateContent xmlns:mc="http://schemas.openxmlformats.org/markup-compatibility/2006" xmlns:p14="http://schemas.microsoft.com/office/powerpoint/2010/main">
    <mc:Choice Requires="p14">
      <p:transition spd="slow" p14:dur="2000" advClick="0" advTm="61000"/>
    </mc:Choice>
    <mc:Fallback xmlns="">
      <p:transition spd="slow" advClick="0" advTm="61000"/>
    </mc:Fallback>
  </mc:AlternateContent>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6ADA4E39-81F7-491C-8629-A191894F232A}"/>
              </a:ext>
            </a:extLst>
          </p:cNvPr>
          <p:cNvSpPr>
            <a:spLocks noGrp="1" noChangeArrowheads="1"/>
          </p:cNvSpPr>
          <p:nvPr>
            <p:ph type="title" idx="4294967295"/>
          </p:nvPr>
        </p:nvSpPr>
        <p:spPr>
          <a:xfrm>
            <a:off x="0" y="274638"/>
            <a:ext cx="8229600" cy="1143000"/>
          </a:xfrm>
        </p:spPr>
        <p:txBody>
          <a:bodyPr/>
          <a:lstStyle/>
          <a:p>
            <a:pPr eaLnBrk="1" hangingPunct="1"/>
            <a:r>
              <a:rPr lang="en-US" altLang="en-US"/>
              <a:t>Base Rates</a:t>
            </a:r>
          </a:p>
        </p:txBody>
      </p:sp>
      <p:sp>
        <p:nvSpPr>
          <p:cNvPr id="18435" name="Rectangle 3">
            <a:extLst>
              <a:ext uri="{FF2B5EF4-FFF2-40B4-BE49-F238E27FC236}">
                <a16:creationId xmlns:a16="http://schemas.microsoft.com/office/drawing/2014/main" id="{25CEDBEF-F025-4A65-B138-2527F1FA93D5}"/>
              </a:ext>
            </a:extLst>
          </p:cNvPr>
          <p:cNvSpPr>
            <a:spLocks noGrp="1" noChangeArrowheads="1"/>
          </p:cNvSpPr>
          <p:nvPr>
            <p:ph type="body" idx="4294967295"/>
          </p:nvPr>
        </p:nvSpPr>
        <p:spPr>
          <a:xfrm>
            <a:off x="838201" y="1600200"/>
            <a:ext cx="6934200" cy="4030662"/>
          </a:xfrm>
        </p:spPr>
        <p:txBody>
          <a:bodyPr/>
          <a:lstStyle/>
          <a:p>
            <a:pPr eaLnBrk="1" hangingPunct="1">
              <a:lnSpc>
                <a:spcPct val="90000"/>
              </a:lnSpc>
            </a:pPr>
            <a:r>
              <a:rPr lang="en-US" altLang="en-US" sz="2945" dirty="0"/>
              <a:t>Hit rate = 0.99</a:t>
            </a:r>
          </a:p>
          <a:p>
            <a:pPr eaLnBrk="1" hangingPunct="1">
              <a:lnSpc>
                <a:spcPct val="90000"/>
              </a:lnSpc>
            </a:pPr>
            <a:r>
              <a:rPr lang="en-US" altLang="en-US" sz="2945" dirty="0"/>
              <a:t>False positive rate = 0.09</a:t>
            </a:r>
          </a:p>
          <a:p>
            <a:pPr eaLnBrk="1" hangingPunct="1">
              <a:lnSpc>
                <a:spcPct val="90000"/>
              </a:lnSpc>
            </a:pPr>
            <a:r>
              <a:rPr lang="en-US" altLang="en-US" sz="2945" dirty="0"/>
              <a:t>Base rate = 0.02</a:t>
            </a:r>
          </a:p>
          <a:p>
            <a:pPr eaLnBrk="1" hangingPunct="1">
              <a:lnSpc>
                <a:spcPct val="90000"/>
              </a:lnSpc>
            </a:pPr>
            <a:r>
              <a:rPr lang="en-US" altLang="en-US" sz="2945" dirty="0"/>
              <a:t>Of 1,000,000 people:</a:t>
            </a:r>
          </a:p>
          <a:p>
            <a:pPr lvl="1" eaLnBrk="1" hangingPunct="1">
              <a:lnSpc>
                <a:spcPct val="90000"/>
              </a:lnSpc>
            </a:pPr>
            <a:r>
              <a:rPr lang="en-US" altLang="en-US" sz="2389" dirty="0">
                <a:ea typeface="ＭＳ Ｐゴシック" panose="020B0600070205080204" pitchFamily="34" charset="-128"/>
              </a:rPr>
              <a:t>0.02 x 1,000,000 = 20,000 have disease</a:t>
            </a:r>
          </a:p>
          <a:p>
            <a:pPr lvl="2" eaLnBrk="1" hangingPunct="1">
              <a:lnSpc>
                <a:spcPct val="90000"/>
              </a:lnSpc>
            </a:pPr>
            <a:r>
              <a:rPr lang="en-US" altLang="en-US" sz="2389" dirty="0">
                <a:latin typeface="Times" panose="02020603050405020304" pitchFamily="18" charset="0"/>
                <a:ea typeface="ＭＳ Ｐゴシック" panose="020B0600070205080204" pitchFamily="34" charset="-128"/>
              </a:rPr>
              <a:t>0.99 x 20,000 =19,800 are hits</a:t>
            </a:r>
          </a:p>
          <a:p>
            <a:pPr lvl="1" eaLnBrk="1" hangingPunct="1">
              <a:lnSpc>
                <a:spcPct val="90000"/>
              </a:lnSpc>
            </a:pPr>
            <a:r>
              <a:rPr lang="en-US" altLang="en-US" sz="2389" dirty="0">
                <a:ea typeface="ＭＳ Ｐゴシック" panose="020B0600070205080204" pitchFamily="34" charset="-128"/>
              </a:rPr>
              <a:t>980,000 do not have disease</a:t>
            </a:r>
          </a:p>
          <a:p>
            <a:pPr lvl="2" eaLnBrk="1" hangingPunct="1">
              <a:lnSpc>
                <a:spcPct val="90000"/>
              </a:lnSpc>
            </a:pPr>
            <a:r>
              <a:rPr lang="en-US" altLang="en-US" sz="2389" dirty="0">
                <a:latin typeface="Times" panose="02020603050405020304" pitchFamily="18" charset="0"/>
                <a:ea typeface="ＭＳ Ｐゴシック" panose="020B0600070205080204" pitchFamily="34" charset="-128"/>
              </a:rPr>
              <a:t>0.09 x 980,000 = 88,200 are false positives</a:t>
            </a:r>
          </a:p>
          <a:p>
            <a:pPr lvl="1" eaLnBrk="1" hangingPunct="1">
              <a:lnSpc>
                <a:spcPct val="90000"/>
              </a:lnSpc>
            </a:pPr>
            <a:r>
              <a:rPr lang="en-US" altLang="en-US" sz="2389" dirty="0">
                <a:ea typeface="ＭＳ Ｐゴシック" panose="020B0600070205080204" pitchFamily="34" charset="-128"/>
              </a:rPr>
              <a:t>88,200 incorrectly diagnosed with the disease</a:t>
            </a:r>
          </a:p>
          <a:p>
            <a:pPr lvl="1" eaLnBrk="1" hangingPunct="1">
              <a:lnSpc>
                <a:spcPct val="90000"/>
              </a:lnSpc>
            </a:pPr>
            <a:endParaRPr lang="en-US" altLang="en-US" sz="2389" dirty="0">
              <a:ea typeface="ＭＳ Ｐゴシック" panose="020B0600070205080204" pitchFamily="34" charset="-128"/>
            </a:endParaRPr>
          </a:p>
          <a:p>
            <a:pPr eaLnBrk="1" hangingPunct="1">
              <a:lnSpc>
                <a:spcPct val="90000"/>
              </a:lnSpc>
              <a:buFontTx/>
              <a:buChar char="-"/>
            </a:pPr>
            <a:endParaRPr lang="en-US" altLang="en-US" sz="2945" dirty="0"/>
          </a:p>
          <a:p>
            <a:pPr eaLnBrk="1" hangingPunct="1">
              <a:lnSpc>
                <a:spcPct val="90000"/>
              </a:lnSpc>
              <a:buFontTx/>
              <a:buChar char="-"/>
            </a:pPr>
            <a:endParaRPr lang="en-US" altLang="en-US" sz="2945" dirty="0"/>
          </a:p>
        </p:txBody>
      </p:sp>
    </p:spTree>
  </p:cSld>
  <p:clrMapOvr>
    <a:masterClrMapping/>
  </p:clrMapOvr>
  <mc:AlternateContent xmlns:mc="http://schemas.openxmlformats.org/markup-compatibility/2006" xmlns:p14="http://schemas.microsoft.com/office/powerpoint/2010/main">
    <mc:Choice Requires="p14">
      <p:transition spd="slow" p14:dur="2000" advClick="0" advTm="84000"/>
    </mc:Choice>
    <mc:Fallback xmlns="">
      <p:transition spd="slow" advClick="0" advTm="84000"/>
    </mc:Fallback>
  </mc:AlternateContent>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19BD1DD2-670B-4271-8B58-1F2C20A3754B}"/>
              </a:ext>
            </a:extLst>
          </p:cNvPr>
          <p:cNvSpPr>
            <a:spLocks noGrp="1" noChangeArrowheads="1"/>
          </p:cNvSpPr>
          <p:nvPr>
            <p:ph type="title" idx="4294967295"/>
          </p:nvPr>
        </p:nvSpPr>
        <p:spPr>
          <a:xfrm>
            <a:off x="0" y="274638"/>
            <a:ext cx="8229600" cy="1143000"/>
          </a:xfrm>
        </p:spPr>
        <p:txBody>
          <a:bodyPr/>
          <a:lstStyle/>
          <a:p>
            <a:pPr eaLnBrk="1" hangingPunct="1"/>
            <a:r>
              <a:rPr lang="en-US" altLang="en-US"/>
              <a:t>The Summary</a:t>
            </a:r>
          </a:p>
        </p:txBody>
      </p:sp>
      <p:pic>
        <p:nvPicPr>
          <p:cNvPr id="20483" name="Picture 5">
            <a:extLst>
              <a:ext uri="{FF2B5EF4-FFF2-40B4-BE49-F238E27FC236}">
                <a16:creationId xmlns:a16="http://schemas.microsoft.com/office/drawing/2014/main" id="{7EF0810E-6E64-4E73-AB08-2635506CA90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397000" y="1862667"/>
            <a:ext cx="5969000" cy="2597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4" name="TextBox 6">
            <a:extLst>
              <a:ext uri="{FF2B5EF4-FFF2-40B4-BE49-F238E27FC236}">
                <a16:creationId xmlns:a16="http://schemas.microsoft.com/office/drawing/2014/main" id="{F930109A-905D-4E73-A57A-8FF61C2ABAA7}"/>
              </a:ext>
            </a:extLst>
          </p:cNvPr>
          <p:cNvSpPr txBox="1">
            <a:spLocks noChangeArrowheads="1"/>
          </p:cNvSpPr>
          <p:nvPr/>
        </p:nvSpPr>
        <p:spPr bwMode="auto">
          <a:xfrm>
            <a:off x="228600" y="4724400"/>
            <a:ext cx="8001000" cy="1143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100">
                <a:solidFill>
                  <a:schemeClr val="tx1"/>
                </a:solidFill>
                <a:latin typeface="Times" panose="02020603050405020304" pitchFamily="18" charset="0"/>
                <a:ea typeface="ＭＳ Ｐゴシック" panose="020B0600070205080204" pitchFamily="34" charset="-128"/>
              </a:defRPr>
            </a:lvl1pPr>
            <a:lvl2pPr marL="37931725" indent="-37474525">
              <a:defRPr sz="4100">
                <a:solidFill>
                  <a:schemeClr val="tx1"/>
                </a:solidFill>
                <a:latin typeface="Times" panose="02020603050405020304" pitchFamily="18" charset="0"/>
                <a:ea typeface="ＭＳ Ｐゴシック" panose="020B0600070205080204" pitchFamily="34" charset="-128"/>
              </a:defRPr>
            </a:lvl2pPr>
            <a:lvl3pPr>
              <a:defRPr sz="4100">
                <a:solidFill>
                  <a:schemeClr val="tx1"/>
                </a:solidFill>
                <a:latin typeface="Times" panose="02020603050405020304" pitchFamily="18" charset="0"/>
                <a:ea typeface="ＭＳ Ｐゴシック" panose="020B0600070205080204" pitchFamily="34" charset="-128"/>
              </a:defRPr>
            </a:lvl3pPr>
            <a:lvl4pPr>
              <a:defRPr sz="4100">
                <a:solidFill>
                  <a:schemeClr val="tx1"/>
                </a:solidFill>
                <a:latin typeface="Times" panose="02020603050405020304" pitchFamily="18" charset="0"/>
                <a:ea typeface="ＭＳ Ｐゴシック" panose="020B0600070205080204" pitchFamily="34" charset="-128"/>
              </a:defRPr>
            </a:lvl4pPr>
            <a:lvl5pPr>
              <a:defRPr sz="41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41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41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41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4100">
                <a:solidFill>
                  <a:schemeClr val="tx1"/>
                </a:solidFill>
                <a:latin typeface="Times" panose="02020603050405020304" pitchFamily="18" charset="0"/>
                <a:ea typeface="ＭＳ Ｐゴシック" panose="020B0600070205080204" pitchFamily="34" charset="-128"/>
              </a:defRPr>
            </a:lvl9pPr>
          </a:lstStyle>
          <a:p>
            <a:r>
              <a:rPr lang="en-US" altLang="en-US" sz="2278" dirty="0"/>
              <a:t>Probability you have the disease </a:t>
            </a:r>
            <a:r>
              <a:rPr lang="en-US" altLang="en-US" sz="2278" b="1" dirty="0"/>
              <a:t>given </a:t>
            </a:r>
            <a:r>
              <a:rPr lang="en-US" altLang="en-US" sz="2278" dirty="0"/>
              <a:t>that you test positive is only</a:t>
            </a:r>
            <a:br>
              <a:rPr lang="en-US" altLang="en-US" sz="2278" dirty="0"/>
            </a:br>
            <a:r>
              <a:rPr lang="en-US" altLang="en-US" sz="2278" dirty="0"/>
              <a:t>19,800/(19,800 + 88,200) = 0.1833!</a:t>
            </a:r>
          </a:p>
          <a:p>
            <a:endParaRPr lang="en-US" altLang="en-US" sz="2278" dirty="0"/>
          </a:p>
        </p:txBody>
      </p:sp>
    </p:spTree>
  </p:cSld>
  <p:clrMapOvr>
    <a:masterClrMapping/>
  </p:clrMapOvr>
  <mc:AlternateContent xmlns:mc="http://schemas.openxmlformats.org/markup-compatibility/2006" xmlns:p14="http://schemas.microsoft.com/office/powerpoint/2010/main">
    <mc:Choice Requires="p14">
      <p:transition spd="slow" p14:dur="2000" advClick="0" advTm="67000"/>
    </mc:Choice>
    <mc:Fallback xmlns="">
      <p:transition spd="slow" advClick="0" advTm="67000"/>
    </mc:Fallback>
  </mc:AlternateContent>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005195D1-236D-4DB2-AF01-04A2BD692EE1}"/>
              </a:ext>
            </a:extLst>
          </p:cNvPr>
          <p:cNvSpPr>
            <a:spLocks noGrp="1" noChangeArrowheads="1"/>
          </p:cNvSpPr>
          <p:nvPr>
            <p:ph type="title" idx="4294967295"/>
          </p:nvPr>
        </p:nvSpPr>
        <p:spPr>
          <a:xfrm>
            <a:off x="0" y="274638"/>
            <a:ext cx="8229600" cy="1143000"/>
          </a:xfrm>
        </p:spPr>
        <p:txBody>
          <a:bodyPr/>
          <a:lstStyle/>
          <a:p>
            <a:pPr eaLnBrk="1" hangingPunct="1"/>
            <a:r>
              <a:rPr lang="en-US" altLang="en-US"/>
              <a:t>Bayes’s Theorem</a:t>
            </a:r>
          </a:p>
        </p:txBody>
      </p:sp>
      <p:sp>
        <p:nvSpPr>
          <p:cNvPr id="22531" name="Rectangle 3">
            <a:extLst>
              <a:ext uri="{FF2B5EF4-FFF2-40B4-BE49-F238E27FC236}">
                <a16:creationId xmlns:a16="http://schemas.microsoft.com/office/drawing/2014/main" id="{D77FFF11-C52E-4542-8CD7-4D4E8DBFD49D}"/>
              </a:ext>
            </a:extLst>
          </p:cNvPr>
          <p:cNvSpPr>
            <a:spLocks noGrp="1" noChangeArrowheads="1"/>
          </p:cNvSpPr>
          <p:nvPr>
            <p:ph type="body" idx="4294967295"/>
          </p:nvPr>
        </p:nvSpPr>
        <p:spPr>
          <a:xfrm>
            <a:off x="990600" y="3124200"/>
            <a:ext cx="6858000" cy="2610035"/>
          </a:xfrm>
        </p:spPr>
        <p:txBody>
          <a:bodyPr>
            <a:normAutofit/>
          </a:bodyPr>
          <a:lstStyle/>
          <a:p>
            <a:pPr>
              <a:lnSpc>
                <a:spcPct val="90000"/>
              </a:lnSpc>
            </a:pPr>
            <a:r>
              <a:rPr lang="en-US" altLang="en-US" sz="2945" dirty="0"/>
              <a:t>D: the event that you have disease X</a:t>
            </a:r>
          </a:p>
          <a:p>
            <a:pPr eaLnBrk="1" hangingPunct="1">
              <a:lnSpc>
                <a:spcPct val="90000"/>
              </a:lnSpc>
            </a:pPr>
            <a:r>
              <a:rPr lang="en-US" altLang="en-US" sz="2945" dirty="0"/>
              <a:t>T: the event that you test positive for disease X</a:t>
            </a:r>
          </a:p>
          <a:p>
            <a:pPr eaLnBrk="1" hangingPunct="1">
              <a:lnSpc>
                <a:spcPct val="90000"/>
              </a:lnSpc>
            </a:pPr>
            <a:r>
              <a:rPr lang="en-US" altLang="en-US" sz="2945" dirty="0"/>
              <a:t>P(D) = prior probability</a:t>
            </a:r>
          </a:p>
          <a:p>
            <a:pPr eaLnBrk="1" hangingPunct="1">
              <a:lnSpc>
                <a:spcPct val="90000"/>
              </a:lnSpc>
            </a:pPr>
            <a:r>
              <a:rPr lang="en-US" altLang="en-US" sz="2945" dirty="0"/>
              <a:t>P(D|T) = posterior probability</a:t>
            </a:r>
          </a:p>
        </p:txBody>
      </p:sp>
      <p:pic>
        <p:nvPicPr>
          <p:cNvPr id="22532" name="Picture 5">
            <a:extLst>
              <a:ext uri="{FF2B5EF4-FFF2-40B4-BE49-F238E27FC236}">
                <a16:creationId xmlns:a16="http://schemas.microsoft.com/office/drawing/2014/main" id="{DE70E96B-8C5F-4965-9841-AF0F509BC4D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729547"/>
            <a:ext cx="6808259" cy="1082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advClick="0" advTm="106000"/>
    </mc:Choice>
    <mc:Fallback xmlns="">
      <p:transition spd="slow" advClick="0" advTm="106000"/>
    </mc:Fallback>
  </mc:AlternateContent>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4DD81BF8-3D36-4EA5-BEB8-EBC099EEE2C1}"/>
              </a:ext>
            </a:extLst>
          </p:cNvPr>
          <p:cNvSpPr>
            <a:spLocks noGrp="1" noChangeArrowheads="1"/>
          </p:cNvSpPr>
          <p:nvPr>
            <p:ph type="title" idx="4294967295"/>
          </p:nvPr>
        </p:nvSpPr>
        <p:spPr>
          <a:xfrm>
            <a:off x="0" y="274638"/>
            <a:ext cx="8229600" cy="1143000"/>
          </a:xfrm>
        </p:spPr>
        <p:txBody>
          <a:bodyPr/>
          <a:lstStyle/>
          <a:p>
            <a:pPr eaLnBrk="1" hangingPunct="1"/>
            <a:r>
              <a:rPr lang="en-US" altLang="en-US"/>
              <a:t>Our Example</a:t>
            </a:r>
          </a:p>
        </p:txBody>
      </p:sp>
      <p:graphicFrame>
        <p:nvGraphicFramePr>
          <p:cNvPr id="17437" name="Group 29">
            <a:extLst>
              <a:ext uri="{FF2B5EF4-FFF2-40B4-BE49-F238E27FC236}">
                <a16:creationId xmlns:a16="http://schemas.microsoft.com/office/drawing/2014/main" id="{A075009D-D679-4EEB-9134-FDD5338696DC}"/>
              </a:ext>
            </a:extLst>
          </p:cNvPr>
          <p:cNvGraphicFramePr>
            <a:graphicFrameLocks noGrp="1"/>
          </p:cNvGraphicFramePr>
          <p:nvPr>
            <p:extLst>
              <p:ext uri="{D42A27DB-BD31-4B8C-83A1-F6EECF244321}">
                <p14:modId xmlns:p14="http://schemas.microsoft.com/office/powerpoint/2010/main" val="3482087958"/>
              </p:ext>
            </p:extLst>
          </p:nvPr>
        </p:nvGraphicFramePr>
        <p:xfrm>
          <a:off x="2417409" y="2628883"/>
          <a:ext cx="4309181" cy="2087879"/>
        </p:xfrm>
        <a:graphic>
          <a:graphicData uri="http://schemas.openxmlformats.org/drawingml/2006/table">
            <a:tbl>
              <a:tblPr/>
              <a:tblGrid>
                <a:gridCol w="1878542">
                  <a:extLst>
                    <a:ext uri="{9D8B030D-6E8A-4147-A177-3AD203B41FA5}">
                      <a16:colId xmlns:a16="http://schemas.microsoft.com/office/drawing/2014/main" val="3545465507"/>
                    </a:ext>
                  </a:extLst>
                </a:gridCol>
                <a:gridCol w="2430639">
                  <a:extLst>
                    <a:ext uri="{9D8B030D-6E8A-4147-A177-3AD203B41FA5}">
                      <a16:colId xmlns:a16="http://schemas.microsoft.com/office/drawing/2014/main" val="2648394501"/>
                    </a:ext>
                  </a:extLst>
                </a:gridCol>
              </a:tblGrid>
              <a:tr h="563879">
                <a:tc>
                  <a:txBody>
                    <a:bodyPr/>
                    <a:lstStyle>
                      <a:lvl1pPr defTabSz="838200">
                        <a:spcBef>
                          <a:spcPct val="20000"/>
                        </a:spcBef>
                        <a:buClr>
                          <a:schemeClr val="hlink"/>
                        </a:buClr>
                        <a:defRPr sz="5400">
                          <a:solidFill>
                            <a:schemeClr val="tx1"/>
                          </a:solidFill>
                          <a:latin typeface="Geneva" charset="0"/>
                          <a:ea typeface="ＭＳ Ｐゴシック" panose="020B0600070205080204" pitchFamily="34" charset="-128"/>
                        </a:defRPr>
                      </a:lvl1pPr>
                      <a:lvl2pPr marL="37931725" indent="-37474525" defTabSz="838200">
                        <a:spcBef>
                          <a:spcPct val="20000"/>
                        </a:spcBef>
                        <a:buClr>
                          <a:schemeClr val="hlink"/>
                        </a:buClr>
                        <a:defRPr sz="4600">
                          <a:solidFill>
                            <a:schemeClr val="tx1"/>
                          </a:solidFill>
                          <a:latin typeface="Geneva" charset="0"/>
                          <a:ea typeface="ＭＳ Ｐゴシック" panose="020B0600070205080204" pitchFamily="34" charset="-128"/>
                        </a:defRPr>
                      </a:lvl2pPr>
                      <a:lvl3pPr>
                        <a:spcBef>
                          <a:spcPct val="20000"/>
                        </a:spcBef>
                        <a:defRPr sz="4600">
                          <a:solidFill>
                            <a:schemeClr val="tx1"/>
                          </a:solidFill>
                          <a:latin typeface="Times" panose="02020603050405020304" pitchFamily="18" charset="0"/>
                          <a:ea typeface="ＭＳ Ｐゴシック" panose="020B0600070205080204" pitchFamily="34" charset="-128"/>
                        </a:defRPr>
                      </a:lvl3pPr>
                      <a:lvl4pPr>
                        <a:spcBef>
                          <a:spcPct val="20000"/>
                        </a:spcBef>
                        <a:defRPr sz="2900">
                          <a:solidFill>
                            <a:schemeClr val="tx1"/>
                          </a:solidFill>
                          <a:latin typeface="Times" panose="02020603050405020304" pitchFamily="18" charset="0"/>
                          <a:ea typeface="ＭＳ Ｐゴシック" panose="020B0600070205080204" pitchFamily="34" charset="-128"/>
                        </a:defRPr>
                      </a:lvl4pPr>
                      <a:lvl5pPr>
                        <a:spcBef>
                          <a:spcPct val="20000"/>
                        </a:spcBef>
                        <a:defRPr sz="29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20000"/>
                        </a:spcBef>
                        <a:spcAft>
                          <a:spcPct val="0"/>
                        </a:spcAft>
                        <a:defRPr sz="29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20000"/>
                        </a:spcBef>
                        <a:spcAft>
                          <a:spcPct val="0"/>
                        </a:spcAft>
                        <a:defRPr sz="29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20000"/>
                        </a:spcBef>
                        <a:spcAft>
                          <a:spcPct val="0"/>
                        </a:spcAft>
                        <a:defRPr sz="29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20000"/>
                        </a:spcBef>
                        <a:spcAft>
                          <a:spcPct val="0"/>
                        </a:spcAft>
                        <a:defRPr sz="2900">
                          <a:solidFill>
                            <a:schemeClr val="tx1"/>
                          </a:solidFill>
                          <a:latin typeface="Times" panose="02020603050405020304" pitchFamily="18" charset="0"/>
                          <a:ea typeface="ＭＳ Ｐゴシック" panose="020B0600070205080204" pitchFamily="34" charset="-128"/>
                        </a:defRPr>
                      </a:lvl9pPr>
                    </a:lstStyle>
                    <a:p>
                      <a:pPr marL="0" marR="0" lvl="0" indent="0" algn="l" defTabSz="838200" rtl="0" eaLnBrk="1" fontAlgn="base" latinLnBrk="0" hangingPunct="1">
                        <a:lnSpc>
                          <a:spcPct val="100000"/>
                        </a:lnSpc>
                        <a:spcBef>
                          <a:spcPct val="20000"/>
                        </a:spcBef>
                        <a:spcAft>
                          <a:spcPct val="0"/>
                        </a:spcAft>
                        <a:buClr>
                          <a:schemeClr val="hlink"/>
                        </a:buClr>
                        <a:buSzTx/>
                        <a:buFontTx/>
                        <a:buNone/>
                        <a:tabLst/>
                      </a:pPr>
                      <a:r>
                        <a:rPr kumimoji="0" lang="en-US" altLang="en-US" sz="2800" b="0" i="0" u="none" strike="noStrike" cap="none" normalizeH="0" baseline="0">
                          <a:ln>
                            <a:noFill/>
                          </a:ln>
                          <a:solidFill>
                            <a:schemeClr val="tx1"/>
                          </a:solidFill>
                          <a:effectLst/>
                          <a:latin typeface="Geneva" charset="0"/>
                          <a:ea typeface="ＭＳ Ｐゴシック" panose="020B0600070205080204" pitchFamily="34" charset="-128"/>
                        </a:rPr>
                        <a:t>P(T|D) =</a:t>
                      </a:r>
                    </a:p>
                  </a:txBody>
                  <a:tcPr marT="40640" marB="4064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38200">
                        <a:spcBef>
                          <a:spcPct val="20000"/>
                        </a:spcBef>
                        <a:buClr>
                          <a:schemeClr val="hlink"/>
                        </a:buClr>
                        <a:defRPr sz="5400">
                          <a:solidFill>
                            <a:schemeClr val="tx1"/>
                          </a:solidFill>
                          <a:latin typeface="Geneva" charset="0"/>
                          <a:ea typeface="ＭＳ Ｐゴシック" panose="020B0600070205080204" pitchFamily="34" charset="-128"/>
                        </a:defRPr>
                      </a:lvl1pPr>
                      <a:lvl2pPr marL="37931725" indent="-37474525" defTabSz="838200">
                        <a:spcBef>
                          <a:spcPct val="20000"/>
                        </a:spcBef>
                        <a:buClr>
                          <a:schemeClr val="hlink"/>
                        </a:buClr>
                        <a:defRPr sz="4600">
                          <a:solidFill>
                            <a:schemeClr val="tx1"/>
                          </a:solidFill>
                          <a:latin typeface="Geneva" charset="0"/>
                          <a:ea typeface="ＭＳ Ｐゴシック" panose="020B0600070205080204" pitchFamily="34" charset="-128"/>
                        </a:defRPr>
                      </a:lvl2pPr>
                      <a:lvl3pPr>
                        <a:spcBef>
                          <a:spcPct val="20000"/>
                        </a:spcBef>
                        <a:defRPr sz="4600">
                          <a:solidFill>
                            <a:schemeClr val="tx1"/>
                          </a:solidFill>
                          <a:latin typeface="Times" panose="02020603050405020304" pitchFamily="18" charset="0"/>
                          <a:ea typeface="ＭＳ Ｐゴシック" panose="020B0600070205080204" pitchFamily="34" charset="-128"/>
                        </a:defRPr>
                      </a:lvl3pPr>
                      <a:lvl4pPr>
                        <a:spcBef>
                          <a:spcPct val="20000"/>
                        </a:spcBef>
                        <a:defRPr sz="2900">
                          <a:solidFill>
                            <a:schemeClr val="tx1"/>
                          </a:solidFill>
                          <a:latin typeface="Times" panose="02020603050405020304" pitchFamily="18" charset="0"/>
                          <a:ea typeface="ＭＳ Ｐゴシック" panose="020B0600070205080204" pitchFamily="34" charset="-128"/>
                        </a:defRPr>
                      </a:lvl4pPr>
                      <a:lvl5pPr>
                        <a:spcBef>
                          <a:spcPct val="20000"/>
                        </a:spcBef>
                        <a:defRPr sz="29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20000"/>
                        </a:spcBef>
                        <a:spcAft>
                          <a:spcPct val="0"/>
                        </a:spcAft>
                        <a:defRPr sz="29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20000"/>
                        </a:spcBef>
                        <a:spcAft>
                          <a:spcPct val="0"/>
                        </a:spcAft>
                        <a:defRPr sz="29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20000"/>
                        </a:spcBef>
                        <a:spcAft>
                          <a:spcPct val="0"/>
                        </a:spcAft>
                        <a:defRPr sz="29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20000"/>
                        </a:spcBef>
                        <a:spcAft>
                          <a:spcPct val="0"/>
                        </a:spcAft>
                        <a:defRPr sz="2900">
                          <a:solidFill>
                            <a:schemeClr val="tx1"/>
                          </a:solidFill>
                          <a:latin typeface="Times" panose="02020603050405020304" pitchFamily="18" charset="0"/>
                          <a:ea typeface="ＭＳ Ｐゴシック" panose="020B0600070205080204" pitchFamily="34" charset="-128"/>
                        </a:defRPr>
                      </a:lvl9pPr>
                    </a:lstStyle>
                    <a:p>
                      <a:pPr marL="0" marR="0" lvl="0" indent="0" algn="l" defTabSz="838200" rtl="0" eaLnBrk="1" fontAlgn="base" latinLnBrk="0" hangingPunct="1">
                        <a:lnSpc>
                          <a:spcPct val="100000"/>
                        </a:lnSpc>
                        <a:spcBef>
                          <a:spcPct val="20000"/>
                        </a:spcBef>
                        <a:spcAft>
                          <a:spcPct val="0"/>
                        </a:spcAft>
                        <a:buClr>
                          <a:schemeClr val="hlink"/>
                        </a:buClr>
                        <a:buSzTx/>
                        <a:buFontTx/>
                        <a:buNone/>
                        <a:tabLst/>
                      </a:pPr>
                      <a:r>
                        <a:rPr kumimoji="0" lang="en-US" altLang="en-US" sz="2800" b="0" i="0" u="none" strike="noStrike" cap="none" normalizeH="0" baseline="0">
                          <a:ln>
                            <a:noFill/>
                          </a:ln>
                          <a:solidFill>
                            <a:schemeClr val="tx1"/>
                          </a:solidFill>
                          <a:effectLst/>
                          <a:latin typeface="Geneva" charset="0"/>
                          <a:ea typeface="ＭＳ Ｐゴシック" panose="020B0600070205080204" pitchFamily="34" charset="-128"/>
                        </a:rPr>
                        <a:t>0.99</a:t>
                      </a:r>
                    </a:p>
                  </a:txBody>
                  <a:tcPr marT="40640" marB="4064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212775491"/>
                  </a:ext>
                </a:extLst>
              </a:tr>
              <a:tr h="504613">
                <a:tc>
                  <a:txBody>
                    <a:bodyPr/>
                    <a:lstStyle>
                      <a:lvl1pPr defTabSz="838200">
                        <a:spcBef>
                          <a:spcPct val="20000"/>
                        </a:spcBef>
                        <a:buClr>
                          <a:schemeClr val="hlink"/>
                        </a:buClr>
                        <a:defRPr sz="5400">
                          <a:solidFill>
                            <a:schemeClr val="tx1"/>
                          </a:solidFill>
                          <a:latin typeface="Geneva" charset="0"/>
                          <a:ea typeface="ＭＳ Ｐゴシック" panose="020B0600070205080204" pitchFamily="34" charset="-128"/>
                        </a:defRPr>
                      </a:lvl1pPr>
                      <a:lvl2pPr marL="37931725" indent="-37474525" defTabSz="838200">
                        <a:spcBef>
                          <a:spcPct val="20000"/>
                        </a:spcBef>
                        <a:buClr>
                          <a:schemeClr val="hlink"/>
                        </a:buClr>
                        <a:defRPr sz="4600">
                          <a:solidFill>
                            <a:schemeClr val="tx1"/>
                          </a:solidFill>
                          <a:latin typeface="Geneva" charset="0"/>
                          <a:ea typeface="ＭＳ Ｐゴシック" panose="020B0600070205080204" pitchFamily="34" charset="-128"/>
                        </a:defRPr>
                      </a:lvl2pPr>
                      <a:lvl3pPr>
                        <a:spcBef>
                          <a:spcPct val="20000"/>
                        </a:spcBef>
                        <a:defRPr sz="4600">
                          <a:solidFill>
                            <a:schemeClr val="tx1"/>
                          </a:solidFill>
                          <a:latin typeface="Times" panose="02020603050405020304" pitchFamily="18" charset="0"/>
                          <a:ea typeface="ＭＳ Ｐゴシック" panose="020B0600070205080204" pitchFamily="34" charset="-128"/>
                        </a:defRPr>
                      </a:lvl3pPr>
                      <a:lvl4pPr>
                        <a:spcBef>
                          <a:spcPct val="20000"/>
                        </a:spcBef>
                        <a:defRPr sz="2900">
                          <a:solidFill>
                            <a:schemeClr val="tx1"/>
                          </a:solidFill>
                          <a:latin typeface="Times" panose="02020603050405020304" pitchFamily="18" charset="0"/>
                          <a:ea typeface="ＭＳ Ｐゴシック" panose="020B0600070205080204" pitchFamily="34" charset="-128"/>
                        </a:defRPr>
                      </a:lvl4pPr>
                      <a:lvl5pPr>
                        <a:spcBef>
                          <a:spcPct val="20000"/>
                        </a:spcBef>
                        <a:defRPr sz="29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20000"/>
                        </a:spcBef>
                        <a:spcAft>
                          <a:spcPct val="0"/>
                        </a:spcAft>
                        <a:defRPr sz="29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20000"/>
                        </a:spcBef>
                        <a:spcAft>
                          <a:spcPct val="0"/>
                        </a:spcAft>
                        <a:defRPr sz="29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20000"/>
                        </a:spcBef>
                        <a:spcAft>
                          <a:spcPct val="0"/>
                        </a:spcAft>
                        <a:defRPr sz="29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20000"/>
                        </a:spcBef>
                        <a:spcAft>
                          <a:spcPct val="0"/>
                        </a:spcAft>
                        <a:defRPr sz="2900">
                          <a:solidFill>
                            <a:schemeClr val="tx1"/>
                          </a:solidFill>
                          <a:latin typeface="Times" panose="02020603050405020304" pitchFamily="18" charset="0"/>
                          <a:ea typeface="ＭＳ Ｐゴシック" panose="020B0600070205080204" pitchFamily="34" charset="-128"/>
                        </a:defRPr>
                      </a:lvl9pPr>
                    </a:lstStyle>
                    <a:p>
                      <a:pPr marL="0" marR="0" lvl="0" indent="0" algn="l" defTabSz="838200" rtl="0" eaLnBrk="1" fontAlgn="base" latinLnBrk="0" hangingPunct="1">
                        <a:lnSpc>
                          <a:spcPct val="100000"/>
                        </a:lnSpc>
                        <a:spcBef>
                          <a:spcPct val="20000"/>
                        </a:spcBef>
                        <a:spcAft>
                          <a:spcPct val="0"/>
                        </a:spcAft>
                        <a:buClr>
                          <a:schemeClr val="hlink"/>
                        </a:buClr>
                        <a:buSzTx/>
                        <a:buFontTx/>
                        <a:buNone/>
                        <a:tabLst/>
                      </a:pPr>
                      <a:r>
                        <a:rPr kumimoji="0" lang="en-US" altLang="en-US" sz="2800" b="0" i="0" u="none" strike="noStrike" cap="none" normalizeH="0" baseline="0">
                          <a:ln>
                            <a:noFill/>
                          </a:ln>
                          <a:solidFill>
                            <a:schemeClr val="tx1"/>
                          </a:solidFill>
                          <a:effectLst/>
                          <a:latin typeface="Geneva" charset="0"/>
                          <a:ea typeface="ＭＳ Ｐゴシック" panose="020B0600070205080204" pitchFamily="34" charset="-128"/>
                        </a:rPr>
                        <a:t>P(T|D’) =</a:t>
                      </a:r>
                    </a:p>
                  </a:txBody>
                  <a:tcPr marT="40640" marB="4064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38200">
                        <a:spcBef>
                          <a:spcPct val="20000"/>
                        </a:spcBef>
                        <a:buClr>
                          <a:schemeClr val="hlink"/>
                        </a:buClr>
                        <a:defRPr sz="5400">
                          <a:solidFill>
                            <a:schemeClr val="tx1"/>
                          </a:solidFill>
                          <a:latin typeface="Geneva" charset="0"/>
                          <a:ea typeface="ＭＳ Ｐゴシック" panose="020B0600070205080204" pitchFamily="34" charset="-128"/>
                        </a:defRPr>
                      </a:lvl1pPr>
                      <a:lvl2pPr marL="37931725" indent="-37474525" defTabSz="838200">
                        <a:spcBef>
                          <a:spcPct val="20000"/>
                        </a:spcBef>
                        <a:buClr>
                          <a:schemeClr val="hlink"/>
                        </a:buClr>
                        <a:defRPr sz="4600">
                          <a:solidFill>
                            <a:schemeClr val="tx1"/>
                          </a:solidFill>
                          <a:latin typeface="Geneva" charset="0"/>
                          <a:ea typeface="ＭＳ Ｐゴシック" panose="020B0600070205080204" pitchFamily="34" charset="-128"/>
                        </a:defRPr>
                      </a:lvl2pPr>
                      <a:lvl3pPr>
                        <a:spcBef>
                          <a:spcPct val="20000"/>
                        </a:spcBef>
                        <a:defRPr sz="4600">
                          <a:solidFill>
                            <a:schemeClr val="tx1"/>
                          </a:solidFill>
                          <a:latin typeface="Times" panose="02020603050405020304" pitchFamily="18" charset="0"/>
                          <a:ea typeface="ＭＳ Ｐゴシック" panose="020B0600070205080204" pitchFamily="34" charset="-128"/>
                        </a:defRPr>
                      </a:lvl3pPr>
                      <a:lvl4pPr>
                        <a:spcBef>
                          <a:spcPct val="20000"/>
                        </a:spcBef>
                        <a:defRPr sz="2900">
                          <a:solidFill>
                            <a:schemeClr val="tx1"/>
                          </a:solidFill>
                          <a:latin typeface="Times" panose="02020603050405020304" pitchFamily="18" charset="0"/>
                          <a:ea typeface="ＭＳ Ｐゴシック" panose="020B0600070205080204" pitchFamily="34" charset="-128"/>
                        </a:defRPr>
                      </a:lvl4pPr>
                      <a:lvl5pPr>
                        <a:spcBef>
                          <a:spcPct val="20000"/>
                        </a:spcBef>
                        <a:defRPr sz="29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20000"/>
                        </a:spcBef>
                        <a:spcAft>
                          <a:spcPct val="0"/>
                        </a:spcAft>
                        <a:defRPr sz="29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20000"/>
                        </a:spcBef>
                        <a:spcAft>
                          <a:spcPct val="0"/>
                        </a:spcAft>
                        <a:defRPr sz="29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20000"/>
                        </a:spcBef>
                        <a:spcAft>
                          <a:spcPct val="0"/>
                        </a:spcAft>
                        <a:defRPr sz="29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20000"/>
                        </a:spcBef>
                        <a:spcAft>
                          <a:spcPct val="0"/>
                        </a:spcAft>
                        <a:defRPr sz="2900">
                          <a:solidFill>
                            <a:schemeClr val="tx1"/>
                          </a:solidFill>
                          <a:latin typeface="Times" panose="02020603050405020304" pitchFamily="18" charset="0"/>
                          <a:ea typeface="ＭＳ Ｐゴシック" panose="020B0600070205080204" pitchFamily="34" charset="-128"/>
                        </a:defRPr>
                      </a:lvl9pPr>
                    </a:lstStyle>
                    <a:p>
                      <a:pPr marL="0" marR="0" lvl="0" indent="0" algn="l" defTabSz="838200" rtl="0" eaLnBrk="1" fontAlgn="base" latinLnBrk="0" hangingPunct="1">
                        <a:lnSpc>
                          <a:spcPct val="100000"/>
                        </a:lnSpc>
                        <a:spcBef>
                          <a:spcPct val="20000"/>
                        </a:spcBef>
                        <a:spcAft>
                          <a:spcPct val="0"/>
                        </a:spcAft>
                        <a:buClr>
                          <a:schemeClr val="hlink"/>
                        </a:buClr>
                        <a:buSzTx/>
                        <a:buFontTx/>
                        <a:buNone/>
                        <a:tabLst/>
                      </a:pPr>
                      <a:r>
                        <a:rPr kumimoji="0" lang="en-US" altLang="en-US" sz="2800" b="0" i="0" u="none" strike="noStrike" cap="none" normalizeH="0" baseline="0">
                          <a:ln>
                            <a:noFill/>
                          </a:ln>
                          <a:solidFill>
                            <a:schemeClr val="tx1"/>
                          </a:solidFill>
                          <a:effectLst/>
                          <a:latin typeface="Geneva" charset="0"/>
                          <a:ea typeface="ＭＳ Ｐゴシック" panose="020B0600070205080204" pitchFamily="34" charset="-128"/>
                        </a:rPr>
                        <a:t>0.09</a:t>
                      </a:r>
                    </a:p>
                  </a:txBody>
                  <a:tcPr marT="40640" marB="4064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577463768"/>
                  </a:ext>
                </a:extLst>
              </a:tr>
              <a:tr h="504613">
                <a:tc>
                  <a:txBody>
                    <a:bodyPr/>
                    <a:lstStyle>
                      <a:lvl1pPr defTabSz="838200">
                        <a:spcBef>
                          <a:spcPct val="20000"/>
                        </a:spcBef>
                        <a:buClr>
                          <a:schemeClr val="hlink"/>
                        </a:buClr>
                        <a:defRPr sz="5400">
                          <a:solidFill>
                            <a:schemeClr val="tx1"/>
                          </a:solidFill>
                          <a:latin typeface="Geneva" charset="0"/>
                          <a:ea typeface="ＭＳ Ｐゴシック" panose="020B0600070205080204" pitchFamily="34" charset="-128"/>
                        </a:defRPr>
                      </a:lvl1pPr>
                      <a:lvl2pPr marL="37931725" indent="-37474525" defTabSz="838200">
                        <a:spcBef>
                          <a:spcPct val="20000"/>
                        </a:spcBef>
                        <a:buClr>
                          <a:schemeClr val="hlink"/>
                        </a:buClr>
                        <a:defRPr sz="4600">
                          <a:solidFill>
                            <a:schemeClr val="tx1"/>
                          </a:solidFill>
                          <a:latin typeface="Geneva" charset="0"/>
                          <a:ea typeface="ＭＳ Ｐゴシック" panose="020B0600070205080204" pitchFamily="34" charset="-128"/>
                        </a:defRPr>
                      </a:lvl2pPr>
                      <a:lvl3pPr>
                        <a:spcBef>
                          <a:spcPct val="20000"/>
                        </a:spcBef>
                        <a:defRPr sz="4600">
                          <a:solidFill>
                            <a:schemeClr val="tx1"/>
                          </a:solidFill>
                          <a:latin typeface="Times" panose="02020603050405020304" pitchFamily="18" charset="0"/>
                          <a:ea typeface="ＭＳ Ｐゴシック" panose="020B0600070205080204" pitchFamily="34" charset="-128"/>
                        </a:defRPr>
                      </a:lvl3pPr>
                      <a:lvl4pPr>
                        <a:spcBef>
                          <a:spcPct val="20000"/>
                        </a:spcBef>
                        <a:defRPr sz="2900">
                          <a:solidFill>
                            <a:schemeClr val="tx1"/>
                          </a:solidFill>
                          <a:latin typeface="Times" panose="02020603050405020304" pitchFamily="18" charset="0"/>
                          <a:ea typeface="ＭＳ Ｐゴシック" panose="020B0600070205080204" pitchFamily="34" charset="-128"/>
                        </a:defRPr>
                      </a:lvl4pPr>
                      <a:lvl5pPr>
                        <a:spcBef>
                          <a:spcPct val="20000"/>
                        </a:spcBef>
                        <a:defRPr sz="29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20000"/>
                        </a:spcBef>
                        <a:spcAft>
                          <a:spcPct val="0"/>
                        </a:spcAft>
                        <a:defRPr sz="29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20000"/>
                        </a:spcBef>
                        <a:spcAft>
                          <a:spcPct val="0"/>
                        </a:spcAft>
                        <a:defRPr sz="29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20000"/>
                        </a:spcBef>
                        <a:spcAft>
                          <a:spcPct val="0"/>
                        </a:spcAft>
                        <a:defRPr sz="29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20000"/>
                        </a:spcBef>
                        <a:spcAft>
                          <a:spcPct val="0"/>
                        </a:spcAft>
                        <a:defRPr sz="2900">
                          <a:solidFill>
                            <a:schemeClr val="tx1"/>
                          </a:solidFill>
                          <a:latin typeface="Times" panose="02020603050405020304" pitchFamily="18" charset="0"/>
                          <a:ea typeface="ＭＳ Ｐゴシック" panose="020B0600070205080204" pitchFamily="34" charset="-128"/>
                        </a:defRPr>
                      </a:lvl9pPr>
                    </a:lstStyle>
                    <a:p>
                      <a:pPr marL="0" marR="0" lvl="0" indent="0" algn="l" defTabSz="838200" rtl="0" eaLnBrk="1" fontAlgn="base" latinLnBrk="0" hangingPunct="1">
                        <a:lnSpc>
                          <a:spcPct val="100000"/>
                        </a:lnSpc>
                        <a:spcBef>
                          <a:spcPct val="20000"/>
                        </a:spcBef>
                        <a:spcAft>
                          <a:spcPct val="0"/>
                        </a:spcAft>
                        <a:buClr>
                          <a:schemeClr val="hlink"/>
                        </a:buClr>
                        <a:buSzTx/>
                        <a:buFontTx/>
                        <a:buNone/>
                        <a:tabLst/>
                      </a:pPr>
                      <a:r>
                        <a:rPr kumimoji="0" lang="en-US" altLang="en-US" sz="2800" b="0" i="0" u="none" strike="noStrike" cap="none" normalizeH="0" baseline="0">
                          <a:ln>
                            <a:noFill/>
                          </a:ln>
                          <a:solidFill>
                            <a:schemeClr val="tx1"/>
                          </a:solidFill>
                          <a:effectLst/>
                          <a:latin typeface="Geneva" charset="0"/>
                          <a:ea typeface="ＭＳ Ｐゴシック" panose="020B0600070205080204" pitchFamily="34" charset="-128"/>
                        </a:rPr>
                        <a:t>P(D) =</a:t>
                      </a:r>
                    </a:p>
                  </a:txBody>
                  <a:tcPr marT="40640" marB="4064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38200">
                        <a:spcBef>
                          <a:spcPct val="20000"/>
                        </a:spcBef>
                        <a:buClr>
                          <a:schemeClr val="hlink"/>
                        </a:buClr>
                        <a:defRPr sz="5400">
                          <a:solidFill>
                            <a:schemeClr val="tx1"/>
                          </a:solidFill>
                          <a:latin typeface="Geneva" charset="0"/>
                          <a:ea typeface="ＭＳ Ｐゴシック" panose="020B0600070205080204" pitchFamily="34" charset="-128"/>
                        </a:defRPr>
                      </a:lvl1pPr>
                      <a:lvl2pPr marL="37931725" indent="-37474525" defTabSz="838200">
                        <a:spcBef>
                          <a:spcPct val="20000"/>
                        </a:spcBef>
                        <a:buClr>
                          <a:schemeClr val="hlink"/>
                        </a:buClr>
                        <a:defRPr sz="4600">
                          <a:solidFill>
                            <a:schemeClr val="tx1"/>
                          </a:solidFill>
                          <a:latin typeface="Geneva" charset="0"/>
                          <a:ea typeface="ＭＳ Ｐゴシック" panose="020B0600070205080204" pitchFamily="34" charset="-128"/>
                        </a:defRPr>
                      </a:lvl2pPr>
                      <a:lvl3pPr>
                        <a:spcBef>
                          <a:spcPct val="20000"/>
                        </a:spcBef>
                        <a:defRPr sz="4600">
                          <a:solidFill>
                            <a:schemeClr val="tx1"/>
                          </a:solidFill>
                          <a:latin typeface="Times" panose="02020603050405020304" pitchFamily="18" charset="0"/>
                          <a:ea typeface="ＭＳ Ｐゴシック" panose="020B0600070205080204" pitchFamily="34" charset="-128"/>
                        </a:defRPr>
                      </a:lvl3pPr>
                      <a:lvl4pPr>
                        <a:spcBef>
                          <a:spcPct val="20000"/>
                        </a:spcBef>
                        <a:defRPr sz="2900">
                          <a:solidFill>
                            <a:schemeClr val="tx1"/>
                          </a:solidFill>
                          <a:latin typeface="Times" panose="02020603050405020304" pitchFamily="18" charset="0"/>
                          <a:ea typeface="ＭＳ Ｐゴシック" panose="020B0600070205080204" pitchFamily="34" charset="-128"/>
                        </a:defRPr>
                      </a:lvl4pPr>
                      <a:lvl5pPr>
                        <a:spcBef>
                          <a:spcPct val="20000"/>
                        </a:spcBef>
                        <a:defRPr sz="29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20000"/>
                        </a:spcBef>
                        <a:spcAft>
                          <a:spcPct val="0"/>
                        </a:spcAft>
                        <a:defRPr sz="29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20000"/>
                        </a:spcBef>
                        <a:spcAft>
                          <a:spcPct val="0"/>
                        </a:spcAft>
                        <a:defRPr sz="29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20000"/>
                        </a:spcBef>
                        <a:spcAft>
                          <a:spcPct val="0"/>
                        </a:spcAft>
                        <a:defRPr sz="29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20000"/>
                        </a:spcBef>
                        <a:spcAft>
                          <a:spcPct val="0"/>
                        </a:spcAft>
                        <a:defRPr sz="2900">
                          <a:solidFill>
                            <a:schemeClr val="tx1"/>
                          </a:solidFill>
                          <a:latin typeface="Times" panose="02020603050405020304" pitchFamily="18" charset="0"/>
                          <a:ea typeface="ＭＳ Ｐゴシック" panose="020B0600070205080204" pitchFamily="34" charset="-128"/>
                        </a:defRPr>
                      </a:lvl9pPr>
                    </a:lstStyle>
                    <a:p>
                      <a:pPr marL="0" marR="0" lvl="0" indent="0" algn="l" defTabSz="838200" rtl="0" eaLnBrk="1" fontAlgn="base" latinLnBrk="0" hangingPunct="1">
                        <a:lnSpc>
                          <a:spcPct val="100000"/>
                        </a:lnSpc>
                        <a:spcBef>
                          <a:spcPct val="20000"/>
                        </a:spcBef>
                        <a:spcAft>
                          <a:spcPct val="0"/>
                        </a:spcAft>
                        <a:buClr>
                          <a:schemeClr val="hlink"/>
                        </a:buClr>
                        <a:buSzTx/>
                        <a:buFontTx/>
                        <a:buNone/>
                        <a:tabLst/>
                      </a:pPr>
                      <a:r>
                        <a:rPr kumimoji="0" lang="en-US" altLang="en-US" sz="2800" b="0" i="0" u="none" strike="noStrike" cap="none" normalizeH="0" baseline="0">
                          <a:ln>
                            <a:noFill/>
                          </a:ln>
                          <a:solidFill>
                            <a:schemeClr val="tx1"/>
                          </a:solidFill>
                          <a:effectLst/>
                          <a:latin typeface="Geneva" charset="0"/>
                          <a:ea typeface="ＭＳ Ｐゴシック" panose="020B0600070205080204" pitchFamily="34" charset="-128"/>
                        </a:rPr>
                        <a:t>0.02</a:t>
                      </a:r>
                    </a:p>
                  </a:txBody>
                  <a:tcPr marT="40640" marB="4064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466276094"/>
                  </a:ext>
                </a:extLst>
              </a:tr>
              <a:tr h="504613">
                <a:tc>
                  <a:txBody>
                    <a:bodyPr/>
                    <a:lstStyle>
                      <a:lvl1pPr defTabSz="838200">
                        <a:spcBef>
                          <a:spcPct val="20000"/>
                        </a:spcBef>
                        <a:buClr>
                          <a:schemeClr val="hlink"/>
                        </a:buClr>
                        <a:defRPr sz="5400">
                          <a:solidFill>
                            <a:schemeClr val="tx1"/>
                          </a:solidFill>
                          <a:latin typeface="Geneva" charset="0"/>
                          <a:ea typeface="ＭＳ Ｐゴシック" panose="020B0600070205080204" pitchFamily="34" charset="-128"/>
                        </a:defRPr>
                      </a:lvl1pPr>
                      <a:lvl2pPr marL="37931725" indent="-37474525" defTabSz="838200">
                        <a:spcBef>
                          <a:spcPct val="20000"/>
                        </a:spcBef>
                        <a:buClr>
                          <a:schemeClr val="hlink"/>
                        </a:buClr>
                        <a:defRPr sz="4600">
                          <a:solidFill>
                            <a:schemeClr val="tx1"/>
                          </a:solidFill>
                          <a:latin typeface="Geneva" charset="0"/>
                          <a:ea typeface="ＭＳ Ｐゴシック" panose="020B0600070205080204" pitchFamily="34" charset="-128"/>
                        </a:defRPr>
                      </a:lvl2pPr>
                      <a:lvl3pPr>
                        <a:spcBef>
                          <a:spcPct val="20000"/>
                        </a:spcBef>
                        <a:defRPr sz="4600">
                          <a:solidFill>
                            <a:schemeClr val="tx1"/>
                          </a:solidFill>
                          <a:latin typeface="Times" panose="02020603050405020304" pitchFamily="18" charset="0"/>
                          <a:ea typeface="ＭＳ Ｐゴシック" panose="020B0600070205080204" pitchFamily="34" charset="-128"/>
                        </a:defRPr>
                      </a:lvl3pPr>
                      <a:lvl4pPr>
                        <a:spcBef>
                          <a:spcPct val="20000"/>
                        </a:spcBef>
                        <a:defRPr sz="2900">
                          <a:solidFill>
                            <a:schemeClr val="tx1"/>
                          </a:solidFill>
                          <a:latin typeface="Times" panose="02020603050405020304" pitchFamily="18" charset="0"/>
                          <a:ea typeface="ＭＳ Ｐゴシック" panose="020B0600070205080204" pitchFamily="34" charset="-128"/>
                        </a:defRPr>
                      </a:lvl4pPr>
                      <a:lvl5pPr>
                        <a:spcBef>
                          <a:spcPct val="20000"/>
                        </a:spcBef>
                        <a:defRPr sz="29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20000"/>
                        </a:spcBef>
                        <a:spcAft>
                          <a:spcPct val="0"/>
                        </a:spcAft>
                        <a:defRPr sz="29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20000"/>
                        </a:spcBef>
                        <a:spcAft>
                          <a:spcPct val="0"/>
                        </a:spcAft>
                        <a:defRPr sz="29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20000"/>
                        </a:spcBef>
                        <a:spcAft>
                          <a:spcPct val="0"/>
                        </a:spcAft>
                        <a:defRPr sz="29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20000"/>
                        </a:spcBef>
                        <a:spcAft>
                          <a:spcPct val="0"/>
                        </a:spcAft>
                        <a:defRPr sz="2900">
                          <a:solidFill>
                            <a:schemeClr val="tx1"/>
                          </a:solidFill>
                          <a:latin typeface="Times" panose="02020603050405020304" pitchFamily="18" charset="0"/>
                          <a:ea typeface="ＭＳ Ｐゴシック" panose="020B0600070205080204" pitchFamily="34" charset="-128"/>
                        </a:defRPr>
                      </a:lvl9pPr>
                    </a:lstStyle>
                    <a:p>
                      <a:pPr marL="0" marR="0" lvl="0" indent="0" algn="l" defTabSz="838200" rtl="0" eaLnBrk="1" fontAlgn="base" latinLnBrk="0" hangingPunct="1">
                        <a:lnSpc>
                          <a:spcPct val="100000"/>
                        </a:lnSpc>
                        <a:spcBef>
                          <a:spcPct val="20000"/>
                        </a:spcBef>
                        <a:spcAft>
                          <a:spcPct val="0"/>
                        </a:spcAft>
                        <a:buClr>
                          <a:schemeClr val="hlink"/>
                        </a:buClr>
                        <a:buSzTx/>
                        <a:buFontTx/>
                        <a:buNone/>
                        <a:tabLst/>
                      </a:pPr>
                      <a:r>
                        <a:rPr kumimoji="0" lang="en-US" altLang="en-US" sz="2800" b="0" i="0" u="none" strike="noStrike" cap="none" normalizeH="0" baseline="0">
                          <a:ln>
                            <a:noFill/>
                          </a:ln>
                          <a:solidFill>
                            <a:schemeClr val="tx1"/>
                          </a:solidFill>
                          <a:effectLst/>
                          <a:latin typeface="Geneva" charset="0"/>
                          <a:ea typeface="ＭＳ Ｐゴシック" panose="020B0600070205080204" pitchFamily="34" charset="-128"/>
                        </a:rPr>
                        <a:t>P(D’) =</a:t>
                      </a:r>
                    </a:p>
                  </a:txBody>
                  <a:tcPr marT="40640" marB="4064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defTabSz="838200">
                        <a:spcBef>
                          <a:spcPct val="20000"/>
                        </a:spcBef>
                        <a:buClr>
                          <a:schemeClr val="hlink"/>
                        </a:buClr>
                        <a:defRPr sz="5400">
                          <a:solidFill>
                            <a:schemeClr val="tx1"/>
                          </a:solidFill>
                          <a:latin typeface="Geneva" charset="0"/>
                          <a:ea typeface="ＭＳ Ｐゴシック" panose="020B0600070205080204" pitchFamily="34" charset="-128"/>
                        </a:defRPr>
                      </a:lvl1pPr>
                      <a:lvl2pPr marL="37931725" indent="-37474525" defTabSz="838200">
                        <a:spcBef>
                          <a:spcPct val="20000"/>
                        </a:spcBef>
                        <a:buClr>
                          <a:schemeClr val="hlink"/>
                        </a:buClr>
                        <a:defRPr sz="4600">
                          <a:solidFill>
                            <a:schemeClr val="tx1"/>
                          </a:solidFill>
                          <a:latin typeface="Geneva" charset="0"/>
                          <a:ea typeface="ＭＳ Ｐゴシック" panose="020B0600070205080204" pitchFamily="34" charset="-128"/>
                        </a:defRPr>
                      </a:lvl2pPr>
                      <a:lvl3pPr>
                        <a:spcBef>
                          <a:spcPct val="20000"/>
                        </a:spcBef>
                        <a:defRPr sz="4600">
                          <a:solidFill>
                            <a:schemeClr val="tx1"/>
                          </a:solidFill>
                          <a:latin typeface="Times" panose="02020603050405020304" pitchFamily="18" charset="0"/>
                          <a:ea typeface="ＭＳ Ｐゴシック" panose="020B0600070205080204" pitchFamily="34" charset="-128"/>
                        </a:defRPr>
                      </a:lvl3pPr>
                      <a:lvl4pPr>
                        <a:spcBef>
                          <a:spcPct val="20000"/>
                        </a:spcBef>
                        <a:defRPr sz="2900">
                          <a:solidFill>
                            <a:schemeClr val="tx1"/>
                          </a:solidFill>
                          <a:latin typeface="Times" panose="02020603050405020304" pitchFamily="18" charset="0"/>
                          <a:ea typeface="ＭＳ Ｐゴシック" panose="020B0600070205080204" pitchFamily="34" charset="-128"/>
                        </a:defRPr>
                      </a:lvl4pPr>
                      <a:lvl5pPr>
                        <a:spcBef>
                          <a:spcPct val="20000"/>
                        </a:spcBef>
                        <a:defRPr sz="29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20000"/>
                        </a:spcBef>
                        <a:spcAft>
                          <a:spcPct val="0"/>
                        </a:spcAft>
                        <a:defRPr sz="29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20000"/>
                        </a:spcBef>
                        <a:spcAft>
                          <a:spcPct val="0"/>
                        </a:spcAft>
                        <a:defRPr sz="29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20000"/>
                        </a:spcBef>
                        <a:spcAft>
                          <a:spcPct val="0"/>
                        </a:spcAft>
                        <a:defRPr sz="29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20000"/>
                        </a:spcBef>
                        <a:spcAft>
                          <a:spcPct val="0"/>
                        </a:spcAft>
                        <a:defRPr sz="2900">
                          <a:solidFill>
                            <a:schemeClr val="tx1"/>
                          </a:solidFill>
                          <a:latin typeface="Times" panose="02020603050405020304" pitchFamily="18" charset="0"/>
                          <a:ea typeface="ＭＳ Ｐゴシック" panose="020B0600070205080204" pitchFamily="34" charset="-128"/>
                        </a:defRPr>
                      </a:lvl9pPr>
                    </a:lstStyle>
                    <a:p>
                      <a:pPr marL="0" marR="0" lvl="0" indent="0" algn="l" defTabSz="838200" rtl="0" eaLnBrk="1" fontAlgn="base" latinLnBrk="0" hangingPunct="1">
                        <a:lnSpc>
                          <a:spcPct val="100000"/>
                        </a:lnSpc>
                        <a:spcBef>
                          <a:spcPct val="20000"/>
                        </a:spcBef>
                        <a:spcAft>
                          <a:spcPct val="0"/>
                        </a:spcAft>
                        <a:buClr>
                          <a:schemeClr val="hlink"/>
                        </a:buClr>
                        <a:buSzTx/>
                        <a:buFontTx/>
                        <a:buNone/>
                        <a:tabLst/>
                      </a:pPr>
                      <a:r>
                        <a:rPr kumimoji="0" lang="en-US" altLang="en-US" sz="2800" b="0" i="0" u="none" strike="noStrike" cap="none" normalizeH="0" baseline="0" dirty="0">
                          <a:ln>
                            <a:noFill/>
                          </a:ln>
                          <a:solidFill>
                            <a:schemeClr val="tx1"/>
                          </a:solidFill>
                          <a:effectLst/>
                          <a:latin typeface="Geneva" charset="0"/>
                          <a:ea typeface="ＭＳ Ｐゴシック" panose="020B0600070205080204" pitchFamily="34" charset="-128"/>
                        </a:rPr>
                        <a:t>0.98</a:t>
                      </a:r>
                    </a:p>
                  </a:txBody>
                  <a:tcPr marT="40640" marB="4064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313340353"/>
                  </a:ext>
                </a:extLst>
              </a:tr>
            </a:tbl>
          </a:graphicData>
        </a:graphic>
      </p:graphicFrame>
      <p:pic>
        <p:nvPicPr>
          <p:cNvPr id="24596" name="Picture 24">
            <a:extLst>
              <a:ext uri="{FF2B5EF4-FFF2-40B4-BE49-F238E27FC236}">
                <a16:creationId xmlns:a16="http://schemas.microsoft.com/office/drawing/2014/main" id="{45D26929-3E2C-494A-BB41-0F4C570FFBB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505643"/>
            <a:ext cx="6387042"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97" name="Picture 26">
            <a:extLst>
              <a:ext uri="{FF2B5EF4-FFF2-40B4-BE49-F238E27FC236}">
                <a16:creationId xmlns:a16="http://schemas.microsoft.com/office/drawing/2014/main" id="{FA9C8D06-3F07-41AF-839C-D6DD18329D37}"/>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97132" y="4844357"/>
            <a:ext cx="668778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advClick="0" advTm="13000"/>
    </mc:Choice>
    <mc:Fallback xmlns="">
      <p:transition spd="slow" advClick="0" advTm="1300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4">
            <a:extLst>
              <a:ext uri="{FF2B5EF4-FFF2-40B4-BE49-F238E27FC236}">
                <a16:creationId xmlns:a16="http://schemas.microsoft.com/office/drawing/2014/main" id="{D9543934-B416-450C-819F-3A0F8F59B723}"/>
              </a:ext>
            </a:extLst>
          </p:cNvPr>
          <p:cNvSpPr>
            <a:spLocks noGrp="1" noChangeArrowheads="1"/>
          </p:cNvSpPr>
          <p:nvPr>
            <p:ph type="title" idx="4294967295"/>
          </p:nvPr>
        </p:nvSpPr>
        <p:spPr>
          <a:xfrm>
            <a:off x="228600" y="962025"/>
            <a:ext cx="8229600" cy="1143000"/>
          </a:xfrm>
        </p:spPr>
        <p:txBody>
          <a:bodyPr/>
          <a:lstStyle/>
          <a:p>
            <a:pPr eaLnBrk="1" hangingPunct="1"/>
            <a:r>
              <a:rPr lang="en-US" altLang="en-US" dirty="0">
                <a:ea typeface="ＭＳ Ｐゴシック" panose="020B0600070205080204" pitchFamily="34" charset="-128"/>
              </a:rPr>
              <a:t>Effect of Linear Transformations</a:t>
            </a:r>
          </a:p>
        </p:txBody>
      </p:sp>
      <p:sp>
        <p:nvSpPr>
          <p:cNvPr id="185347" name="Rectangle 5">
            <a:extLst>
              <a:ext uri="{FF2B5EF4-FFF2-40B4-BE49-F238E27FC236}">
                <a16:creationId xmlns:a16="http://schemas.microsoft.com/office/drawing/2014/main" id="{BDC3D39C-D64B-4A8D-B644-1BD5509E4131}"/>
              </a:ext>
            </a:extLst>
          </p:cNvPr>
          <p:cNvSpPr>
            <a:spLocks noGrp="1" noChangeArrowheads="1"/>
          </p:cNvSpPr>
          <p:nvPr>
            <p:ph type="body" idx="4294967295"/>
          </p:nvPr>
        </p:nvSpPr>
        <p:spPr>
          <a:xfrm>
            <a:off x="533400" y="2806700"/>
            <a:ext cx="6172200" cy="1244600"/>
          </a:xfrm>
        </p:spPr>
        <p:txBody>
          <a:bodyPr/>
          <a:lstStyle/>
          <a:p>
            <a:pPr eaLnBrk="1" hangingPunct="1"/>
            <a:r>
              <a:rPr lang="en-US" altLang="en-US" dirty="0">
                <a:ea typeface="ＭＳ Ｐゴシック" panose="020B0600070205080204" pitchFamily="34" charset="-128"/>
              </a:rPr>
              <a:t>Measures of central tendency</a:t>
            </a:r>
          </a:p>
          <a:p>
            <a:pPr eaLnBrk="1" hangingPunct="1"/>
            <a:r>
              <a:rPr lang="en-US" altLang="en-US" dirty="0">
                <a:ea typeface="ＭＳ Ｐゴシック" panose="020B0600070205080204" pitchFamily="34" charset="-128"/>
              </a:rPr>
              <a:t>Variability</a:t>
            </a:r>
          </a:p>
          <a:p>
            <a:pPr eaLnBrk="1" hangingPunct="1"/>
            <a:endParaRPr lang="en-US" altLang="en-US" dirty="0">
              <a:ea typeface="ＭＳ Ｐゴシック" panose="020B0600070205080204" pitchFamily="34" charset="-128"/>
            </a:endParaRPr>
          </a:p>
        </p:txBody>
      </p:sp>
    </p:spTree>
  </p:cSld>
  <p:clrMapOvr>
    <a:masterClrMapping/>
  </p:clrMapOvr>
  <p:transition spd="slow" advClick="0" advTm="6128"/>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1524000" y="2514600"/>
            <a:ext cx="5791199" cy="783193"/>
          </a:xfrm>
          <a:prstGeom prst="roundRect">
            <a:avLst/>
          </a:prstGeom>
          <a:solidFill>
            <a:schemeClr val="accent2">
              <a:lumMod val="75000"/>
            </a:schemeClr>
          </a:solidFill>
        </p:spPr>
        <p:style>
          <a:lnRef idx="1">
            <a:schemeClr val="accent1"/>
          </a:lnRef>
          <a:fillRef idx="3">
            <a:schemeClr val="accent1"/>
          </a:fillRef>
          <a:effectRef idx="2">
            <a:schemeClr val="accent1"/>
          </a:effectRef>
          <a:fontRef idx="minor">
            <a:schemeClr val="lt1"/>
          </a:fontRef>
        </p:style>
        <p:txBody>
          <a:bodyPr wrap="square" rtlCol="0" anchor="ctr" anchorCtr="1">
            <a:spAutoFit/>
          </a:bodyPr>
          <a:lstStyle/>
          <a:p>
            <a:r>
              <a:rPr lang="en-US" sz="4000" b="1" dirty="0">
                <a:solidFill>
                  <a:prstClr val="white"/>
                </a:solidFill>
                <a:latin typeface="Arial" panose="020B0604020202020204" pitchFamily="34" charset="0"/>
                <a:cs typeface="Arial" panose="020B0604020202020204" pitchFamily="34" charset="0"/>
              </a:rPr>
              <a:t>Normal Distribution</a:t>
            </a:r>
          </a:p>
        </p:txBody>
      </p:sp>
      <p:sp>
        <p:nvSpPr>
          <p:cNvPr id="4" name="Date Placeholder 4"/>
          <p:cNvSpPr>
            <a:spLocks noGrp="1"/>
          </p:cNvSpPr>
          <p:nvPr>
            <p:ph type="dt" sz="half" idx="10"/>
          </p:nvPr>
        </p:nvSpPr>
        <p:spPr>
          <a:xfrm>
            <a:off x="34090" y="6493374"/>
            <a:ext cx="2480510" cy="364625"/>
          </a:xfrm>
        </p:spPr>
        <p:txBody>
          <a:bodyPr/>
          <a:lstStyle/>
          <a:p>
            <a:r>
              <a:rPr lang="en-US" dirty="0"/>
              <a:t>1/25/2015 – Dr. Anil D Chaturvedi The University of Chicago</a:t>
            </a:r>
          </a:p>
        </p:txBody>
      </p:sp>
    </p:spTree>
    <p:extLst>
      <p:ext uri="{BB962C8B-B14F-4D97-AF65-F5344CB8AC3E}">
        <p14:creationId xmlns:p14="http://schemas.microsoft.com/office/powerpoint/2010/main" val="525916208"/>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8">
            <a:extLst>
              <a:ext uri="{FF2B5EF4-FFF2-40B4-BE49-F238E27FC236}">
                <a16:creationId xmlns:a16="http://schemas.microsoft.com/office/drawing/2014/main" id="{3D0943D2-E46F-4263-92CC-90B8E337554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50333" y="2074333"/>
            <a:ext cx="3337278" cy="27534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3" name="Rectangle 2">
            <a:extLst>
              <a:ext uri="{FF2B5EF4-FFF2-40B4-BE49-F238E27FC236}">
                <a16:creationId xmlns:a16="http://schemas.microsoft.com/office/drawing/2014/main" id="{9671BE85-BF4C-4787-964A-6A0E9385FF3A}"/>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Naming the Normal Distribution</a:t>
            </a:r>
          </a:p>
        </p:txBody>
      </p:sp>
      <p:pic>
        <p:nvPicPr>
          <p:cNvPr id="20484" name="Picture 3" descr="j0233777">
            <a:extLst>
              <a:ext uri="{FF2B5EF4-FFF2-40B4-BE49-F238E27FC236}">
                <a16:creationId xmlns:a16="http://schemas.microsoft.com/office/drawing/2014/main" id="{253F2848-8427-4123-B72B-CF2EC1D81442}"/>
              </a:ext>
            </a:extLst>
          </p:cNvPr>
          <p:cNvPicPr>
            <a:picLocks noGrp="1" noChangeAspect="1" noChangeArrowheads="1"/>
          </p:cNvPicPr>
          <p:nvPr>
            <p:ph sz="half" idx="1"/>
          </p:nvPr>
        </p:nvPicPr>
        <p:blipFill>
          <a:blip r:embed="rId4">
            <a:extLst>
              <a:ext uri="{28A0092B-C50C-407E-A947-70E740481C1C}">
                <a14:useLocalDpi xmlns:a14="http://schemas.microsoft.com/office/drawing/2010/main" val="0"/>
              </a:ext>
            </a:extLst>
          </a:blip>
          <a:srcRect/>
          <a:stretch>
            <a:fillRect/>
          </a:stretch>
        </p:blipFill>
        <p:spPr>
          <a:xfrm>
            <a:off x="3886730" y="3090334"/>
            <a:ext cx="1184451" cy="1367014"/>
          </a:xfrm>
          <a:noFill/>
        </p:spPr>
      </p:pic>
      <p:sp>
        <p:nvSpPr>
          <p:cNvPr id="20485" name="Text Box 5">
            <a:extLst>
              <a:ext uri="{FF2B5EF4-FFF2-40B4-BE49-F238E27FC236}">
                <a16:creationId xmlns:a16="http://schemas.microsoft.com/office/drawing/2014/main" id="{2B5210EF-E0E0-411A-9CAB-8B9EDD4D31CF}"/>
              </a:ext>
            </a:extLst>
          </p:cNvPr>
          <p:cNvSpPr txBox="1">
            <a:spLocks noChangeArrowheads="1"/>
          </p:cNvSpPr>
          <p:nvPr/>
        </p:nvSpPr>
        <p:spPr bwMode="auto">
          <a:xfrm>
            <a:off x="3199694" y="3293181"/>
            <a:ext cx="533577" cy="797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7083" tIns="43542" rIns="87083" bIns="43542">
            <a:spAutoFit/>
          </a:bodyPr>
          <a:lstStyle>
            <a:lvl1pPr defTabSz="1566863">
              <a:defRPr sz="6000">
                <a:solidFill>
                  <a:schemeClr val="tx1"/>
                </a:solidFill>
                <a:latin typeface="Times" panose="02020603050405020304" pitchFamily="18" charset="0"/>
                <a:ea typeface="ＭＳ Ｐゴシック" panose="020B0600070205080204" pitchFamily="34" charset="-128"/>
              </a:defRPr>
            </a:lvl1pPr>
            <a:lvl2pPr marL="37931725" indent="-37474525" defTabSz="1566863">
              <a:defRPr sz="6000">
                <a:solidFill>
                  <a:schemeClr val="tx1"/>
                </a:solidFill>
                <a:latin typeface="Times" panose="02020603050405020304" pitchFamily="18" charset="0"/>
                <a:ea typeface="ＭＳ Ｐゴシック" panose="020B0600070205080204" pitchFamily="34" charset="-128"/>
              </a:defRPr>
            </a:lvl2pPr>
            <a:lvl3pPr>
              <a:defRPr sz="6000">
                <a:solidFill>
                  <a:schemeClr val="tx1"/>
                </a:solidFill>
                <a:latin typeface="Times" panose="02020603050405020304" pitchFamily="18" charset="0"/>
                <a:ea typeface="ＭＳ Ｐゴシック" panose="020B0600070205080204" pitchFamily="34" charset="-128"/>
              </a:defRPr>
            </a:lvl3pPr>
            <a:lvl4pPr>
              <a:defRPr sz="6000">
                <a:solidFill>
                  <a:schemeClr val="tx1"/>
                </a:solidFill>
                <a:latin typeface="Times" panose="02020603050405020304" pitchFamily="18" charset="0"/>
                <a:ea typeface="ＭＳ Ｐゴシック" panose="020B0600070205080204" pitchFamily="34" charset="-128"/>
              </a:defRPr>
            </a:lvl4pPr>
            <a:lvl5pPr>
              <a:defRPr sz="60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9pPr>
          </a:lstStyle>
          <a:p>
            <a:pPr>
              <a:spcBef>
                <a:spcPct val="50000"/>
              </a:spcBef>
            </a:pPr>
            <a:r>
              <a:rPr lang="en-US" altLang="en-US" sz="4611">
                <a:latin typeface="Geneva" charset="0"/>
              </a:rPr>
              <a:t>=</a:t>
            </a:r>
          </a:p>
        </p:txBody>
      </p:sp>
      <p:sp>
        <p:nvSpPr>
          <p:cNvPr id="20486" name="WordArt 6">
            <a:extLst>
              <a:ext uri="{FF2B5EF4-FFF2-40B4-BE49-F238E27FC236}">
                <a16:creationId xmlns:a16="http://schemas.microsoft.com/office/drawing/2014/main" id="{CC79D6C8-3A44-41A6-8DC1-46D0496275D1}"/>
              </a:ext>
            </a:extLst>
          </p:cNvPr>
          <p:cNvSpPr>
            <a:spLocks noChangeArrowheads="1" noChangeShapeType="1" noTextEdit="1"/>
          </p:cNvSpPr>
          <p:nvPr/>
        </p:nvSpPr>
        <p:spPr bwMode="auto">
          <a:xfrm>
            <a:off x="6247695" y="3293180"/>
            <a:ext cx="2592035" cy="1422577"/>
          </a:xfrm>
          <a:prstGeom prst="rect">
            <a:avLst/>
          </a:prstGeom>
        </p:spPr>
        <p:txBody>
          <a:bodyPr spcFirstLastPara="1" wrap="none" fromWordArt="1">
            <a:prstTxWarp prst="textArchUp">
              <a:avLst>
                <a:gd name="adj" fmla="val 10948418"/>
              </a:avLst>
            </a:prstTxWarp>
          </a:bodyPr>
          <a:lstStyle/>
          <a:p>
            <a:pPr algn="ctr"/>
            <a:r>
              <a:rPr lang="en-US" sz="5000" kern="10" dirty="0">
                <a:ln w="9525">
                  <a:solidFill>
                    <a:srgbClr val="000000"/>
                  </a:solidFill>
                  <a:round/>
                  <a:headEnd/>
                  <a:tailEnd/>
                </a:ln>
                <a:solidFill>
                  <a:srgbClr val="000000"/>
                </a:solidFill>
                <a:latin typeface="Arial Black" panose="020B0A04020102020204" pitchFamily="34" charset="0"/>
              </a:rPr>
              <a:t>Gaussian Curve</a:t>
            </a:r>
          </a:p>
        </p:txBody>
      </p:sp>
      <p:sp>
        <p:nvSpPr>
          <p:cNvPr id="20487" name="Rectangle 14">
            <a:extLst>
              <a:ext uri="{FF2B5EF4-FFF2-40B4-BE49-F238E27FC236}">
                <a16:creationId xmlns:a16="http://schemas.microsoft.com/office/drawing/2014/main" id="{A473E0DD-E1FD-402E-919A-8E3A9425D504}"/>
              </a:ext>
            </a:extLst>
          </p:cNvPr>
          <p:cNvSpPr>
            <a:spLocks noChangeArrowheads="1"/>
          </p:cNvSpPr>
          <p:nvPr/>
        </p:nvSpPr>
        <p:spPr bwMode="auto">
          <a:xfrm>
            <a:off x="5257271" y="3289653"/>
            <a:ext cx="520513" cy="797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7083" tIns="43542" rIns="87083" bIns="43542">
            <a:spAutoFit/>
          </a:bodyPr>
          <a:lstStyle>
            <a:lvl1pPr defTabSz="1566863">
              <a:defRPr sz="6000">
                <a:solidFill>
                  <a:schemeClr val="tx1"/>
                </a:solidFill>
                <a:latin typeface="Times" panose="02020603050405020304" pitchFamily="18" charset="0"/>
                <a:ea typeface="ＭＳ Ｐゴシック" panose="020B0600070205080204" pitchFamily="34" charset="-128"/>
              </a:defRPr>
            </a:lvl1pPr>
            <a:lvl2pPr marL="37931725" indent="-37474525" defTabSz="1566863">
              <a:defRPr sz="6000">
                <a:solidFill>
                  <a:schemeClr val="tx1"/>
                </a:solidFill>
                <a:latin typeface="Times" panose="02020603050405020304" pitchFamily="18" charset="0"/>
                <a:ea typeface="ＭＳ Ｐゴシック" panose="020B0600070205080204" pitchFamily="34" charset="-128"/>
              </a:defRPr>
            </a:lvl2pPr>
            <a:lvl3pPr>
              <a:defRPr sz="6000">
                <a:solidFill>
                  <a:schemeClr val="tx1"/>
                </a:solidFill>
                <a:latin typeface="Times" panose="02020603050405020304" pitchFamily="18" charset="0"/>
                <a:ea typeface="ＭＳ Ｐゴシック" panose="020B0600070205080204" pitchFamily="34" charset="-128"/>
              </a:defRPr>
            </a:lvl3pPr>
            <a:lvl4pPr>
              <a:defRPr sz="6000">
                <a:solidFill>
                  <a:schemeClr val="tx1"/>
                </a:solidFill>
                <a:latin typeface="Times" panose="02020603050405020304" pitchFamily="18" charset="0"/>
                <a:ea typeface="ＭＳ Ｐゴシック" panose="020B0600070205080204" pitchFamily="34" charset="-128"/>
              </a:defRPr>
            </a:lvl4pPr>
            <a:lvl5pPr>
              <a:defRPr sz="60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9pPr>
          </a:lstStyle>
          <a:p>
            <a:r>
              <a:rPr lang="en-US" altLang="en-US" sz="4611" dirty="0">
                <a:latin typeface="Geneva" charset="0"/>
              </a:rPr>
              <a:t>=</a:t>
            </a:r>
          </a:p>
        </p:txBody>
      </p:sp>
      <p:sp>
        <p:nvSpPr>
          <p:cNvPr id="20488" name="Text Box 15">
            <a:extLst>
              <a:ext uri="{FF2B5EF4-FFF2-40B4-BE49-F238E27FC236}">
                <a16:creationId xmlns:a16="http://schemas.microsoft.com/office/drawing/2014/main" id="{FD35BFAC-69F9-4306-8A81-45F2B28B308F}"/>
              </a:ext>
            </a:extLst>
          </p:cNvPr>
          <p:cNvSpPr txBox="1">
            <a:spLocks noChangeArrowheads="1"/>
          </p:cNvSpPr>
          <p:nvPr/>
        </p:nvSpPr>
        <p:spPr bwMode="auto">
          <a:xfrm>
            <a:off x="342194" y="5249334"/>
            <a:ext cx="8801806" cy="549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7083" tIns="43542" rIns="87083" bIns="43542">
            <a:spAutoFit/>
          </a:bodyPr>
          <a:lstStyle>
            <a:lvl1pPr defTabSz="1566863">
              <a:defRPr sz="6000">
                <a:solidFill>
                  <a:schemeClr val="tx1"/>
                </a:solidFill>
                <a:latin typeface="Times" panose="02020603050405020304" pitchFamily="18" charset="0"/>
                <a:ea typeface="ＭＳ Ｐゴシック" panose="020B0600070205080204" pitchFamily="34" charset="-128"/>
              </a:defRPr>
            </a:lvl1pPr>
            <a:lvl2pPr marL="37931725" indent="-37474525" defTabSz="1566863">
              <a:defRPr sz="6000">
                <a:solidFill>
                  <a:schemeClr val="tx1"/>
                </a:solidFill>
                <a:latin typeface="Times" panose="02020603050405020304" pitchFamily="18" charset="0"/>
                <a:ea typeface="ＭＳ Ｐゴシック" panose="020B0600070205080204" pitchFamily="34" charset="-128"/>
              </a:defRPr>
            </a:lvl2pPr>
            <a:lvl3pPr>
              <a:defRPr sz="6000">
                <a:solidFill>
                  <a:schemeClr val="tx1"/>
                </a:solidFill>
                <a:latin typeface="Times" panose="02020603050405020304" pitchFamily="18" charset="0"/>
                <a:ea typeface="ＭＳ Ｐゴシック" panose="020B0600070205080204" pitchFamily="34" charset="-128"/>
              </a:defRPr>
            </a:lvl3pPr>
            <a:lvl4pPr>
              <a:defRPr sz="6000">
                <a:solidFill>
                  <a:schemeClr val="tx1"/>
                </a:solidFill>
                <a:latin typeface="Times" panose="02020603050405020304" pitchFamily="18" charset="0"/>
                <a:ea typeface="ＭＳ Ｐゴシック" panose="020B0600070205080204" pitchFamily="34" charset="-128"/>
              </a:defRPr>
            </a:lvl4pPr>
            <a:lvl5pPr>
              <a:defRPr sz="60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9pPr>
          </a:lstStyle>
          <a:p>
            <a:r>
              <a:rPr lang="en-US" altLang="en-US" sz="3000">
                <a:latin typeface="Geneva" charset="0"/>
              </a:rPr>
              <a:t>Normal Curve = Bell Curve = Gaussian Curve</a:t>
            </a:r>
          </a:p>
        </p:txBody>
      </p:sp>
    </p:spTree>
  </p:cSld>
  <p:clrMapOvr>
    <a:masterClrMapping/>
  </p:clrMapOvr>
  <mc:AlternateContent xmlns:mc="http://schemas.openxmlformats.org/markup-compatibility/2006" xmlns:p14="http://schemas.microsoft.com/office/powerpoint/2010/main">
    <mc:Choice Requires="p14">
      <p:transition spd="slow" p14:dur="2000" advClick="0" advTm="7000"/>
    </mc:Choice>
    <mc:Fallback xmlns="">
      <p:transition spd="slow" advClick="0" advTm="7000"/>
    </mc:Fallback>
  </mc:AlternateContent>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FA41D8CA-2739-4FEC-AA76-4CE31737F2AE}"/>
              </a:ext>
            </a:extLst>
          </p:cNvPr>
          <p:cNvSpPr>
            <a:spLocks noGrp="1" noChangeArrowheads="1"/>
          </p:cNvSpPr>
          <p:nvPr>
            <p:ph type="body" sz="half" idx="4294967295"/>
          </p:nvPr>
        </p:nvSpPr>
        <p:spPr>
          <a:xfrm>
            <a:off x="0" y="1600200"/>
            <a:ext cx="8001000" cy="2032000"/>
          </a:xfrm>
        </p:spPr>
        <p:txBody>
          <a:bodyPr/>
          <a:lstStyle/>
          <a:p>
            <a:pPr eaLnBrk="1" hangingPunct="1"/>
            <a:r>
              <a:rPr lang="en-US" altLang="en-US" sz="2778">
                <a:ea typeface="ＭＳ Ｐゴシック" panose="020B0600070205080204" pitchFamily="34" charset="-128"/>
              </a:rPr>
              <a:t>All three distributions are symmetric</a:t>
            </a:r>
          </a:p>
          <a:p>
            <a:pPr eaLnBrk="1" hangingPunct="1"/>
            <a:r>
              <a:rPr lang="en-US" altLang="en-US" sz="2778">
                <a:ea typeface="ＭＳ Ｐゴシック" panose="020B0600070205080204" pitchFamily="34" charset="-128"/>
              </a:rPr>
              <a:t>All have relatively more values at the center of the distribution and relatively few in the tails</a:t>
            </a:r>
          </a:p>
        </p:txBody>
      </p:sp>
      <p:sp>
        <p:nvSpPr>
          <p:cNvPr id="30723" name="Rectangle 5">
            <a:extLst>
              <a:ext uri="{FF2B5EF4-FFF2-40B4-BE49-F238E27FC236}">
                <a16:creationId xmlns:a16="http://schemas.microsoft.com/office/drawing/2014/main" id="{CE36BAB4-0544-47C7-904A-CDA97F0603A8}"/>
              </a:ext>
            </a:extLst>
          </p:cNvPr>
          <p:cNvSpPr>
            <a:spLocks noChangeArrowheads="1"/>
          </p:cNvSpPr>
          <p:nvPr/>
        </p:nvSpPr>
        <p:spPr bwMode="auto">
          <a:xfrm>
            <a:off x="1989470" y="686153"/>
            <a:ext cx="4665879" cy="686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7083" tIns="43542" rIns="87083" bIns="43542">
            <a:spAutoFit/>
          </a:bodyPr>
          <a:lstStyle>
            <a:lvl1pPr defTabSz="1566863">
              <a:defRPr sz="6000">
                <a:solidFill>
                  <a:schemeClr val="tx1"/>
                </a:solidFill>
                <a:latin typeface="Times" panose="02020603050405020304" pitchFamily="18" charset="0"/>
                <a:ea typeface="ＭＳ Ｐゴシック" panose="020B0600070205080204" pitchFamily="34" charset="-128"/>
              </a:defRPr>
            </a:lvl1pPr>
            <a:lvl2pPr marL="37931725" indent="-37474525" defTabSz="1566863">
              <a:defRPr sz="6000">
                <a:solidFill>
                  <a:schemeClr val="tx1"/>
                </a:solidFill>
                <a:latin typeface="Times" panose="02020603050405020304" pitchFamily="18" charset="0"/>
                <a:ea typeface="ＭＳ Ｐゴシック" panose="020B0600070205080204" pitchFamily="34" charset="-128"/>
              </a:defRPr>
            </a:lvl2pPr>
            <a:lvl3pPr>
              <a:defRPr sz="6000">
                <a:solidFill>
                  <a:schemeClr val="tx1"/>
                </a:solidFill>
                <a:latin typeface="Times" panose="02020603050405020304" pitchFamily="18" charset="0"/>
                <a:ea typeface="ＭＳ Ｐゴシック" panose="020B0600070205080204" pitchFamily="34" charset="-128"/>
              </a:defRPr>
            </a:lvl3pPr>
            <a:lvl4pPr>
              <a:defRPr sz="6000">
                <a:solidFill>
                  <a:schemeClr val="tx1"/>
                </a:solidFill>
                <a:latin typeface="Times" panose="02020603050405020304" pitchFamily="18" charset="0"/>
                <a:ea typeface="ＭＳ Ｐゴシック" panose="020B0600070205080204" pitchFamily="34" charset="-128"/>
              </a:defRPr>
            </a:lvl4pPr>
            <a:lvl5pPr>
              <a:defRPr sz="60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9pPr>
          </a:lstStyle>
          <a:p>
            <a:pPr algn="ctr"/>
            <a:r>
              <a:rPr lang="en-US" altLang="en-US" sz="3889">
                <a:solidFill>
                  <a:schemeClr val="hlink"/>
                </a:solidFill>
                <a:latin typeface="Geneva" charset="0"/>
              </a:rPr>
              <a:t>Normal Distributions</a:t>
            </a:r>
          </a:p>
        </p:txBody>
      </p:sp>
      <p:pic>
        <p:nvPicPr>
          <p:cNvPr id="30724" name="Picture 5">
            <a:extLst>
              <a:ext uri="{FF2B5EF4-FFF2-40B4-BE49-F238E27FC236}">
                <a16:creationId xmlns:a16="http://schemas.microsoft.com/office/drawing/2014/main" id="{1A2D891F-8371-4BAA-BC46-CE331854EECC}"/>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09333" y="3513667"/>
            <a:ext cx="3019778" cy="24914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Click="0" advTm="8000"/>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82E840C2-9103-478B-AB1C-5301C613F24B}"/>
              </a:ext>
            </a:extLst>
          </p:cNvPr>
          <p:cNvSpPr>
            <a:spLocks noGrp="1" noChangeArrowheads="1"/>
          </p:cNvSpPr>
          <p:nvPr>
            <p:ph type="title"/>
          </p:nvPr>
        </p:nvSpPr>
        <p:spPr>
          <a:xfrm>
            <a:off x="685271" y="583847"/>
            <a:ext cx="7776104" cy="1016000"/>
          </a:xfrm>
        </p:spPr>
        <p:txBody>
          <a:bodyPr>
            <a:normAutofit fontScale="90000"/>
          </a:bodyPr>
          <a:lstStyle/>
          <a:p>
            <a:pPr eaLnBrk="1" hangingPunct="1"/>
            <a:r>
              <a:rPr lang="en-US" altLang="en-US">
                <a:ea typeface="ＭＳ Ｐゴシック" panose="020B0600070205080204" pitchFamily="34" charset="-128"/>
              </a:rPr>
              <a:t>Formula for the Density of the Normal Distribution</a:t>
            </a:r>
          </a:p>
        </p:txBody>
      </p:sp>
      <p:sp>
        <p:nvSpPr>
          <p:cNvPr id="34819" name="Text Box 6">
            <a:extLst>
              <a:ext uri="{FF2B5EF4-FFF2-40B4-BE49-F238E27FC236}">
                <a16:creationId xmlns:a16="http://schemas.microsoft.com/office/drawing/2014/main" id="{39EDC3EC-F345-4661-B52E-5BC1BDFD355D}"/>
              </a:ext>
            </a:extLst>
          </p:cNvPr>
          <p:cNvSpPr txBox="1">
            <a:spLocks noChangeArrowheads="1"/>
          </p:cNvSpPr>
          <p:nvPr/>
        </p:nvSpPr>
        <p:spPr bwMode="auto">
          <a:xfrm>
            <a:off x="975431" y="3735917"/>
            <a:ext cx="175931" cy="42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7083" tIns="43542" rIns="87083" bIns="43542">
            <a:spAutoFit/>
          </a:bodyPr>
          <a:lstStyle>
            <a:lvl1pPr defTabSz="1566863">
              <a:defRPr sz="6000">
                <a:solidFill>
                  <a:schemeClr val="tx1"/>
                </a:solidFill>
                <a:latin typeface="Times" panose="02020603050405020304" pitchFamily="18" charset="0"/>
                <a:ea typeface="ＭＳ Ｐゴシック" panose="020B0600070205080204" pitchFamily="34" charset="-128"/>
              </a:defRPr>
            </a:lvl1pPr>
            <a:lvl2pPr marL="37931725" indent="-37474525" defTabSz="1566863">
              <a:defRPr sz="6000">
                <a:solidFill>
                  <a:schemeClr val="tx1"/>
                </a:solidFill>
                <a:latin typeface="Times" panose="02020603050405020304" pitchFamily="18" charset="0"/>
                <a:ea typeface="ＭＳ Ｐゴシック" panose="020B0600070205080204" pitchFamily="34" charset="-128"/>
              </a:defRPr>
            </a:lvl2pPr>
            <a:lvl3pPr>
              <a:defRPr sz="6000">
                <a:solidFill>
                  <a:schemeClr val="tx1"/>
                </a:solidFill>
                <a:latin typeface="Times" panose="02020603050405020304" pitchFamily="18" charset="0"/>
                <a:ea typeface="ＭＳ Ｐゴシック" panose="020B0600070205080204" pitchFamily="34" charset="-128"/>
              </a:defRPr>
            </a:lvl3pPr>
            <a:lvl4pPr>
              <a:defRPr sz="6000">
                <a:solidFill>
                  <a:schemeClr val="tx1"/>
                </a:solidFill>
                <a:latin typeface="Times" panose="02020603050405020304" pitchFamily="18" charset="0"/>
                <a:ea typeface="ＭＳ Ｐゴシック" panose="020B0600070205080204" pitchFamily="34" charset="-128"/>
              </a:defRPr>
            </a:lvl4pPr>
            <a:lvl5pPr>
              <a:defRPr sz="60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9pPr>
          </a:lstStyle>
          <a:p>
            <a:endParaRPr lang="en-US" altLang="en-US" sz="2222"/>
          </a:p>
        </p:txBody>
      </p:sp>
      <p:sp>
        <p:nvSpPr>
          <p:cNvPr id="34820" name="Text Box 7">
            <a:extLst>
              <a:ext uri="{FF2B5EF4-FFF2-40B4-BE49-F238E27FC236}">
                <a16:creationId xmlns:a16="http://schemas.microsoft.com/office/drawing/2014/main" id="{9CC7AC22-B616-4AF2-9386-E27142963CCB}"/>
              </a:ext>
            </a:extLst>
          </p:cNvPr>
          <p:cNvSpPr txBox="1">
            <a:spLocks noChangeArrowheads="1"/>
          </p:cNvSpPr>
          <p:nvPr/>
        </p:nvSpPr>
        <p:spPr bwMode="auto">
          <a:xfrm>
            <a:off x="381000" y="3646841"/>
            <a:ext cx="7078397" cy="2140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7083" tIns="43542" rIns="87083" bIns="43542">
            <a:spAutoFit/>
          </a:bodyPr>
          <a:lstStyle>
            <a:lvl1pPr defTabSz="1566863">
              <a:defRPr sz="6000">
                <a:solidFill>
                  <a:schemeClr val="tx1"/>
                </a:solidFill>
                <a:latin typeface="Times" panose="02020603050405020304" pitchFamily="18" charset="0"/>
                <a:ea typeface="ＭＳ Ｐゴシック" panose="020B0600070205080204" pitchFamily="34" charset="-128"/>
              </a:defRPr>
            </a:lvl1pPr>
            <a:lvl2pPr marL="37931725" indent="-37474525" defTabSz="1566863">
              <a:defRPr sz="6000">
                <a:solidFill>
                  <a:schemeClr val="tx1"/>
                </a:solidFill>
                <a:latin typeface="Times" panose="02020603050405020304" pitchFamily="18" charset="0"/>
                <a:ea typeface="ＭＳ Ｐゴシック" panose="020B0600070205080204" pitchFamily="34" charset="-128"/>
              </a:defRPr>
            </a:lvl2pPr>
            <a:lvl3pPr>
              <a:defRPr sz="6000">
                <a:solidFill>
                  <a:schemeClr val="tx1"/>
                </a:solidFill>
                <a:latin typeface="Times" panose="02020603050405020304" pitchFamily="18" charset="0"/>
                <a:ea typeface="ＭＳ Ｐゴシック" panose="020B0600070205080204" pitchFamily="34" charset="-128"/>
              </a:defRPr>
            </a:lvl3pPr>
            <a:lvl4pPr>
              <a:defRPr sz="6000">
                <a:solidFill>
                  <a:schemeClr val="tx1"/>
                </a:solidFill>
                <a:latin typeface="Times" panose="02020603050405020304" pitchFamily="18" charset="0"/>
                <a:ea typeface="ＭＳ Ｐゴシック" panose="020B0600070205080204" pitchFamily="34" charset="-128"/>
              </a:defRPr>
            </a:lvl4pPr>
            <a:lvl5pPr>
              <a:defRPr sz="60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9pPr>
          </a:lstStyle>
          <a:p>
            <a:r>
              <a:rPr lang="el-GR" altLang="en-US" sz="3334">
                <a:latin typeface="Symbol" panose="05050102010706020507" pitchFamily="18" charset="2"/>
              </a:rPr>
              <a:t>m</a:t>
            </a:r>
            <a:r>
              <a:rPr lang="en-US" altLang="en-US" sz="3334">
                <a:latin typeface="Geneva" charset="0"/>
              </a:rPr>
              <a:t> is the mean</a:t>
            </a:r>
          </a:p>
          <a:p>
            <a:r>
              <a:rPr lang="el-GR" altLang="en-US" sz="3334">
                <a:latin typeface="Symbol" panose="05050102010706020507" pitchFamily="18" charset="2"/>
              </a:rPr>
              <a:t>s</a:t>
            </a:r>
            <a:r>
              <a:rPr lang="en-US" altLang="en-US" sz="3334">
                <a:latin typeface="Geneva" charset="0"/>
              </a:rPr>
              <a:t> is the standard deviation</a:t>
            </a:r>
          </a:p>
          <a:p>
            <a:r>
              <a:rPr lang="en-US" altLang="en-US" sz="3334" i="1">
                <a:latin typeface="Geneva" charset="0"/>
              </a:rPr>
              <a:t>e </a:t>
            </a:r>
            <a:r>
              <a:rPr lang="en-US" altLang="en-US" sz="3334">
                <a:latin typeface="Geneva" charset="0"/>
              </a:rPr>
              <a:t>is the base of the natural logarithm</a:t>
            </a:r>
          </a:p>
          <a:p>
            <a:r>
              <a:rPr lang="el-GR" altLang="en-US" sz="3334">
                <a:latin typeface="Geneva" charset="0"/>
              </a:rPr>
              <a:t>π</a:t>
            </a:r>
            <a:r>
              <a:rPr lang="en-US" altLang="en-US" sz="3334">
                <a:latin typeface="Geneva" charset="0"/>
              </a:rPr>
              <a:t> is the constant pi </a:t>
            </a:r>
            <a:endParaRPr lang="el-GR" altLang="en-US" sz="3334">
              <a:latin typeface="Geneva" charset="0"/>
            </a:endParaRPr>
          </a:p>
        </p:txBody>
      </p:sp>
      <p:pic>
        <p:nvPicPr>
          <p:cNvPr id="34821" name="Picture 5">
            <a:extLst>
              <a:ext uri="{FF2B5EF4-FFF2-40B4-BE49-F238E27FC236}">
                <a16:creationId xmlns:a16="http://schemas.microsoft.com/office/drawing/2014/main" id="{884E3506-3FB7-4479-9B7A-6C7BF81C5E7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243667" y="1989667"/>
            <a:ext cx="3958167" cy="1697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advClick="0" advTm="13000"/>
    </mc:Choice>
    <mc:Fallback xmlns="">
      <p:transition spd="slow" advClick="0" advTm="13000"/>
    </mc:Fallback>
  </mc:AlternateContent>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1524000" y="2174081"/>
            <a:ext cx="5791199" cy="1464231"/>
          </a:xfrm>
          <a:prstGeom prst="roundRect">
            <a:avLst/>
          </a:prstGeom>
          <a:solidFill>
            <a:schemeClr val="accent2">
              <a:lumMod val="75000"/>
            </a:schemeClr>
          </a:solidFill>
        </p:spPr>
        <p:style>
          <a:lnRef idx="1">
            <a:schemeClr val="accent1"/>
          </a:lnRef>
          <a:fillRef idx="3">
            <a:schemeClr val="accent1"/>
          </a:fillRef>
          <a:effectRef idx="2">
            <a:schemeClr val="accent1"/>
          </a:effectRef>
          <a:fontRef idx="minor">
            <a:schemeClr val="lt1"/>
          </a:fontRef>
        </p:style>
        <p:txBody>
          <a:bodyPr wrap="square" rtlCol="0" anchor="ctr" anchorCtr="1">
            <a:spAutoFit/>
          </a:bodyPr>
          <a:lstStyle/>
          <a:p>
            <a:pPr algn="ctr"/>
            <a:r>
              <a:rPr lang="en-US" sz="4000" b="1" dirty="0">
                <a:solidFill>
                  <a:prstClr val="white"/>
                </a:solidFill>
                <a:latin typeface="Arial" panose="020B0604020202020204" pitchFamily="34" charset="0"/>
                <a:cs typeface="Arial" panose="020B0604020202020204" pitchFamily="34" charset="0"/>
              </a:rPr>
              <a:t>Normal Distribution</a:t>
            </a:r>
          </a:p>
          <a:p>
            <a:pPr algn="ctr"/>
            <a:r>
              <a:rPr lang="en-US" sz="4000" b="1" dirty="0">
                <a:solidFill>
                  <a:prstClr val="white"/>
                </a:solidFill>
                <a:latin typeface="Arial" panose="020B0604020202020204" pitchFamily="34" charset="0"/>
                <a:cs typeface="Arial" panose="020B0604020202020204" pitchFamily="34" charset="0"/>
              </a:rPr>
              <a:t>History</a:t>
            </a:r>
          </a:p>
        </p:txBody>
      </p:sp>
      <p:sp>
        <p:nvSpPr>
          <p:cNvPr id="4" name="Date Placeholder 4"/>
          <p:cNvSpPr>
            <a:spLocks noGrp="1"/>
          </p:cNvSpPr>
          <p:nvPr>
            <p:ph type="dt" sz="half" idx="10"/>
          </p:nvPr>
        </p:nvSpPr>
        <p:spPr>
          <a:xfrm>
            <a:off x="34090" y="6493374"/>
            <a:ext cx="2480510" cy="364625"/>
          </a:xfrm>
        </p:spPr>
        <p:txBody>
          <a:bodyPr/>
          <a:lstStyle/>
          <a:p>
            <a:r>
              <a:rPr lang="en-US" dirty="0"/>
              <a:t>1/25/2015 – Dr. Anil D Chaturvedi The University of Chicago</a:t>
            </a:r>
          </a:p>
        </p:txBody>
      </p:sp>
    </p:spTree>
    <p:extLst>
      <p:ext uri="{BB962C8B-B14F-4D97-AF65-F5344CB8AC3E}">
        <p14:creationId xmlns:p14="http://schemas.microsoft.com/office/powerpoint/2010/main" val="1428400985"/>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4">
            <a:extLst>
              <a:ext uri="{FF2B5EF4-FFF2-40B4-BE49-F238E27FC236}">
                <a16:creationId xmlns:a16="http://schemas.microsoft.com/office/drawing/2014/main" id="{EF61003D-FFEA-44B9-A7C6-10CD0BF770C4}"/>
              </a:ext>
            </a:extLst>
          </p:cNvPr>
          <p:cNvSpPr>
            <a:spLocks noGrp="1" noChangeArrowheads="1"/>
          </p:cNvSpPr>
          <p:nvPr>
            <p:ph type="title" idx="4294967295"/>
          </p:nvPr>
        </p:nvSpPr>
        <p:spPr>
          <a:xfrm>
            <a:off x="0" y="274638"/>
            <a:ext cx="8229600" cy="1143000"/>
          </a:xfrm>
        </p:spPr>
        <p:txBody>
          <a:bodyPr/>
          <a:lstStyle/>
          <a:p>
            <a:pPr eaLnBrk="1" hangingPunct="1"/>
            <a:r>
              <a:rPr lang="en-US" altLang="en-US">
                <a:ea typeface="ＭＳ Ｐゴシック" panose="020B0600070205080204" pitchFamily="34" charset="-128"/>
              </a:rPr>
              <a:t>History of the Normal Distribution</a:t>
            </a:r>
          </a:p>
        </p:txBody>
      </p:sp>
      <p:sp>
        <p:nvSpPr>
          <p:cNvPr id="14339" name="Rectangle 5">
            <a:extLst>
              <a:ext uri="{FF2B5EF4-FFF2-40B4-BE49-F238E27FC236}">
                <a16:creationId xmlns:a16="http://schemas.microsoft.com/office/drawing/2014/main" id="{C976C400-D690-453D-A143-801BA3BD9CE9}"/>
              </a:ext>
            </a:extLst>
          </p:cNvPr>
          <p:cNvSpPr>
            <a:spLocks noGrp="1" noChangeArrowheads="1"/>
          </p:cNvSpPr>
          <p:nvPr>
            <p:ph type="body" idx="4294967295"/>
          </p:nvPr>
        </p:nvSpPr>
        <p:spPr>
          <a:xfrm>
            <a:off x="0" y="2141538"/>
            <a:ext cx="7772400" cy="3014662"/>
          </a:xfrm>
        </p:spPr>
        <p:txBody>
          <a:bodyPr/>
          <a:lstStyle/>
          <a:p>
            <a:pPr eaLnBrk="1" hangingPunct="1"/>
            <a:r>
              <a:rPr lang="en-US" altLang="en-US">
                <a:ea typeface="ＭＳ Ｐゴシック" panose="020B0600070205080204" pitchFamily="34" charset="-128"/>
              </a:rPr>
              <a:t>Binomial distribution </a:t>
            </a:r>
          </a:p>
          <a:p>
            <a:pPr marL="438362" lvl="1" indent="-4410">
              <a:buNone/>
            </a:pPr>
            <a:r>
              <a:rPr lang="en-US" altLang="en-US">
                <a:ea typeface="ＭＳ Ｐゴシック" panose="020B0600070205080204" pitchFamily="34" charset="-128"/>
              </a:rPr>
              <a:t>Useful to answer questions like</a:t>
            </a:r>
            <a:br>
              <a:rPr lang="en-US" altLang="en-US">
                <a:ea typeface="ＭＳ Ｐゴシック" panose="020B0600070205080204" pitchFamily="34" charset="-128"/>
              </a:rPr>
            </a:br>
            <a:br>
              <a:rPr lang="en-US" altLang="en-US">
                <a:ea typeface="ＭＳ Ｐゴシック" panose="020B0600070205080204" pitchFamily="34" charset="-128"/>
              </a:rPr>
            </a:br>
            <a:r>
              <a:rPr lang="en-US" altLang="en-US">
                <a:ea typeface="ＭＳ Ｐゴシック" panose="020B0600070205080204" pitchFamily="34" charset="-128"/>
              </a:rPr>
              <a:t>If a fair coin is flipped 100 times, what is the probability of getting 60 or more heads?</a:t>
            </a:r>
          </a:p>
        </p:txBody>
      </p:sp>
      <p:pic>
        <p:nvPicPr>
          <p:cNvPr id="14340" name="Picture 11">
            <a:extLst>
              <a:ext uri="{FF2B5EF4-FFF2-40B4-BE49-F238E27FC236}">
                <a16:creationId xmlns:a16="http://schemas.microsoft.com/office/drawing/2014/main" id="{4F630EC9-9EEE-4780-A491-E632558B23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09355" y="4417660"/>
            <a:ext cx="1127125" cy="120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Tm="21296"/>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4">
            <a:extLst>
              <a:ext uri="{FF2B5EF4-FFF2-40B4-BE49-F238E27FC236}">
                <a16:creationId xmlns:a16="http://schemas.microsoft.com/office/drawing/2014/main" id="{92731365-DCC8-4FFC-8263-88A6635BCC46}"/>
              </a:ext>
            </a:extLst>
          </p:cNvPr>
          <p:cNvSpPr>
            <a:spLocks noGrp="1" noChangeArrowheads="1"/>
          </p:cNvSpPr>
          <p:nvPr>
            <p:ph type="title" idx="4294967295"/>
          </p:nvPr>
        </p:nvSpPr>
        <p:spPr>
          <a:xfrm>
            <a:off x="0" y="274638"/>
            <a:ext cx="8229600" cy="1143000"/>
          </a:xfrm>
        </p:spPr>
        <p:txBody>
          <a:bodyPr>
            <a:normAutofit fontScale="90000"/>
          </a:bodyPr>
          <a:lstStyle/>
          <a:p>
            <a:pPr eaLnBrk="1" hangingPunct="1"/>
            <a:r>
              <a:rPr lang="en-US" altLang="en-US">
                <a:ea typeface="ＭＳ Ｐゴシック" panose="020B0600070205080204" pitchFamily="34" charset="-128"/>
              </a:rPr>
              <a:t>Probability with </a:t>
            </a:r>
            <a:br>
              <a:rPr lang="en-US" altLang="en-US">
                <a:ea typeface="ＭＳ Ｐゴシック" panose="020B0600070205080204" pitchFamily="34" charset="-128"/>
              </a:rPr>
            </a:br>
            <a:r>
              <a:rPr lang="en-US" altLang="en-US">
                <a:ea typeface="ＭＳ Ｐゴシック" panose="020B0600070205080204" pitchFamily="34" charset="-128"/>
              </a:rPr>
              <a:t>Binomial Distribution</a:t>
            </a:r>
          </a:p>
        </p:txBody>
      </p:sp>
      <p:graphicFrame>
        <p:nvGraphicFramePr>
          <p:cNvPr id="16386" name="Object 2">
            <a:extLst>
              <a:ext uri="{FF2B5EF4-FFF2-40B4-BE49-F238E27FC236}">
                <a16:creationId xmlns:a16="http://schemas.microsoft.com/office/drawing/2014/main" id="{EDC17B59-5236-4F05-93A1-E92AEA81D009}"/>
              </a:ext>
            </a:extLst>
          </p:cNvPr>
          <p:cNvGraphicFramePr>
            <a:graphicFrameLocks noChangeAspect="1"/>
          </p:cNvGraphicFramePr>
          <p:nvPr/>
        </p:nvGraphicFramePr>
        <p:xfrm>
          <a:off x="1378479" y="2464153"/>
          <a:ext cx="6313840" cy="1218847"/>
        </p:xfrm>
        <a:graphic>
          <a:graphicData uri="http://schemas.openxmlformats.org/presentationml/2006/ole">
            <mc:AlternateContent xmlns:mc="http://schemas.openxmlformats.org/markup-compatibility/2006">
              <mc:Choice xmlns:v="urn:schemas-microsoft-com:vml" Requires="v">
                <p:oleObj spid="_x0000_s15364" name="Equation" r:id="rId4" imgW="4419600" imgH="914400" progId="Equation.3">
                  <p:embed/>
                </p:oleObj>
              </mc:Choice>
              <mc:Fallback>
                <p:oleObj name="Equation" r:id="rId4" imgW="4419600" imgH="914400" progId="Equation.3">
                  <p:embed/>
                  <p:pic>
                    <p:nvPicPr>
                      <p:cNvPr id="16386" name="Object 2">
                        <a:extLst>
                          <a:ext uri="{FF2B5EF4-FFF2-40B4-BE49-F238E27FC236}">
                            <a16:creationId xmlns:a16="http://schemas.microsoft.com/office/drawing/2014/main" id="{EDC17B59-5236-4F05-93A1-E92AEA81D00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78479" y="2464153"/>
                        <a:ext cx="6313840" cy="12188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387" name="Object 3">
            <a:extLst>
              <a:ext uri="{FF2B5EF4-FFF2-40B4-BE49-F238E27FC236}">
                <a16:creationId xmlns:a16="http://schemas.microsoft.com/office/drawing/2014/main" id="{9DF31D5C-E647-4F82-BA3E-9FC8244CA19E}"/>
              </a:ext>
            </a:extLst>
          </p:cNvPr>
          <p:cNvGraphicFramePr>
            <a:graphicFrameLocks noChangeAspect="1"/>
          </p:cNvGraphicFramePr>
          <p:nvPr/>
        </p:nvGraphicFramePr>
        <p:xfrm>
          <a:off x="1759479" y="4385910"/>
          <a:ext cx="5588000" cy="491243"/>
        </p:xfrm>
        <a:graphic>
          <a:graphicData uri="http://schemas.openxmlformats.org/presentationml/2006/ole">
            <mc:AlternateContent xmlns:mc="http://schemas.openxmlformats.org/markup-compatibility/2006">
              <mc:Choice xmlns:v="urn:schemas-microsoft-com:vml" Requires="v">
                <p:oleObj spid="_x0000_s15365" name="Equation" r:id="rId6" imgW="3911600" imgH="368300" progId="Equation.3">
                  <p:embed/>
                </p:oleObj>
              </mc:Choice>
              <mc:Fallback>
                <p:oleObj name="Equation" r:id="rId6" imgW="3911600" imgH="368300" progId="Equation.3">
                  <p:embed/>
                  <p:pic>
                    <p:nvPicPr>
                      <p:cNvPr id="16387" name="Object 3">
                        <a:extLst>
                          <a:ext uri="{FF2B5EF4-FFF2-40B4-BE49-F238E27FC236}">
                            <a16:creationId xmlns:a16="http://schemas.microsoft.com/office/drawing/2014/main" id="{9DF31D5C-E647-4F82-BA3E-9FC8244CA19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59479" y="4385910"/>
                        <a:ext cx="5588000" cy="491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advTm="17776"/>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2">
            <a:extLst>
              <a:ext uri="{FF2B5EF4-FFF2-40B4-BE49-F238E27FC236}">
                <a16:creationId xmlns:a16="http://schemas.microsoft.com/office/drawing/2014/main" id="{7ED6C6D4-FED7-4634-97AB-E0B1D81F97C0}"/>
              </a:ext>
            </a:extLst>
          </p:cNvPr>
          <p:cNvSpPr>
            <a:spLocks noGrp="1" noChangeArrowheads="1"/>
          </p:cNvSpPr>
          <p:nvPr>
            <p:ph type="title" idx="4294967295"/>
          </p:nvPr>
        </p:nvSpPr>
        <p:spPr>
          <a:xfrm>
            <a:off x="0" y="274638"/>
            <a:ext cx="8229600" cy="1143000"/>
          </a:xfrm>
        </p:spPr>
        <p:txBody>
          <a:bodyPr>
            <a:normAutofit fontScale="90000"/>
          </a:bodyPr>
          <a:lstStyle/>
          <a:p>
            <a:pPr eaLnBrk="1" hangingPunct="1"/>
            <a:r>
              <a:rPr lang="en-US" altLang="en-US">
                <a:ea typeface="ＭＳ Ｐゴシック" panose="020B0600070205080204" pitchFamily="34" charset="-128"/>
              </a:rPr>
              <a:t>Probability with </a:t>
            </a:r>
            <a:br>
              <a:rPr lang="en-US" altLang="en-US">
                <a:ea typeface="ＭＳ Ｐゴシック" panose="020B0600070205080204" pitchFamily="34" charset="-128"/>
              </a:rPr>
            </a:br>
            <a:r>
              <a:rPr lang="en-US" altLang="en-US">
                <a:ea typeface="ＭＳ Ｐゴシック" panose="020B0600070205080204" pitchFamily="34" charset="-128"/>
              </a:rPr>
              <a:t>Binomial Distribution</a:t>
            </a:r>
          </a:p>
        </p:txBody>
      </p:sp>
      <p:graphicFrame>
        <p:nvGraphicFramePr>
          <p:cNvPr id="18434" name="Object 2">
            <a:extLst>
              <a:ext uri="{FF2B5EF4-FFF2-40B4-BE49-F238E27FC236}">
                <a16:creationId xmlns:a16="http://schemas.microsoft.com/office/drawing/2014/main" id="{44B5B878-C123-4805-9F1E-1EA3B59EF4A1}"/>
              </a:ext>
            </a:extLst>
          </p:cNvPr>
          <p:cNvGraphicFramePr>
            <a:graphicFrameLocks noChangeAspect="1"/>
          </p:cNvGraphicFramePr>
          <p:nvPr>
            <p:extLst>
              <p:ext uri="{D42A27DB-BD31-4B8C-83A1-F6EECF244321}">
                <p14:modId xmlns:p14="http://schemas.microsoft.com/office/powerpoint/2010/main" val="4260672487"/>
              </p:ext>
            </p:extLst>
          </p:nvPr>
        </p:nvGraphicFramePr>
        <p:xfrm>
          <a:off x="1378479" y="1828800"/>
          <a:ext cx="6313840" cy="1218847"/>
        </p:xfrm>
        <a:graphic>
          <a:graphicData uri="http://schemas.openxmlformats.org/presentationml/2006/ole">
            <mc:AlternateContent xmlns:mc="http://schemas.openxmlformats.org/markup-compatibility/2006">
              <mc:Choice xmlns:v="urn:schemas-microsoft-com:vml" Requires="v">
                <p:oleObj spid="_x0000_s16388" name="Equation" r:id="rId4" imgW="4419600" imgH="914400" progId="Equation.3">
                  <p:embed/>
                </p:oleObj>
              </mc:Choice>
              <mc:Fallback>
                <p:oleObj name="Equation" r:id="rId4" imgW="4419600" imgH="914400" progId="Equation.3">
                  <p:embed/>
                  <p:pic>
                    <p:nvPicPr>
                      <p:cNvPr id="18434" name="Object 2">
                        <a:extLst>
                          <a:ext uri="{FF2B5EF4-FFF2-40B4-BE49-F238E27FC236}">
                            <a16:creationId xmlns:a16="http://schemas.microsoft.com/office/drawing/2014/main" id="{44B5B878-C123-4805-9F1E-1EA3B59EF4A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78479" y="1828800"/>
                        <a:ext cx="6313840" cy="12188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435" name="Object 3">
            <a:extLst>
              <a:ext uri="{FF2B5EF4-FFF2-40B4-BE49-F238E27FC236}">
                <a16:creationId xmlns:a16="http://schemas.microsoft.com/office/drawing/2014/main" id="{CB6BFA5B-3242-44C1-8A54-D0D842F25123}"/>
              </a:ext>
            </a:extLst>
          </p:cNvPr>
          <p:cNvGraphicFramePr>
            <a:graphicFrameLocks noChangeAspect="1"/>
          </p:cNvGraphicFramePr>
          <p:nvPr>
            <p:extLst>
              <p:ext uri="{D42A27DB-BD31-4B8C-83A1-F6EECF244321}">
                <p14:modId xmlns:p14="http://schemas.microsoft.com/office/powerpoint/2010/main" val="324334860"/>
              </p:ext>
            </p:extLst>
          </p:nvPr>
        </p:nvGraphicFramePr>
        <p:xfrm>
          <a:off x="1759479" y="3750557"/>
          <a:ext cx="5588000" cy="491243"/>
        </p:xfrm>
        <a:graphic>
          <a:graphicData uri="http://schemas.openxmlformats.org/presentationml/2006/ole">
            <mc:AlternateContent xmlns:mc="http://schemas.openxmlformats.org/markup-compatibility/2006">
              <mc:Choice xmlns:v="urn:schemas-microsoft-com:vml" Requires="v">
                <p:oleObj spid="_x0000_s16389" name="Equation" r:id="rId6" imgW="3911600" imgH="368300" progId="Equation.3">
                  <p:embed/>
                </p:oleObj>
              </mc:Choice>
              <mc:Fallback>
                <p:oleObj name="Equation" r:id="rId6" imgW="3911600" imgH="368300" progId="Equation.3">
                  <p:embed/>
                  <p:pic>
                    <p:nvPicPr>
                      <p:cNvPr id="18435" name="Object 3">
                        <a:extLst>
                          <a:ext uri="{FF2B5EF4-FFF2-40B4-BE49-F238E27FC236}">
                            <a16:creationId xmlns:a16="http://schemas.microsoft.com/office/drawing/2014/main" id="{CB6BFA5B-3242-44C1-8A54-D0D842F2512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59479" y="3750557"/>
                        <a:ext cx="5588000" cy="491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8437" name="WordArt 5">
            <a:extLst>
              <a:ext uri="{FF2B5EF4-FFF2-40B4-BE49-F238E27FC236}">
                <a16:creationId xmlns:a16="http://schemas.microsoft.com/office/drawing/2014/main" id="{0256D660-3275-4F5F-9026-08BF4808FC8C}"/>
              </a:ext>
            </a:extLst>
          </p:cNvPr>
          <p:cNvSpPr>
            <a:spLocks noChangeArrowheads="1" noChangeShapeType="1" noTextEdit="1"/>
          </p:cNvSpPr>
          <p:nvPr/>
        </p:nvSpPr>
        <p:spPr bwMode="auto">
          <a:xfrm>
            <a:off x="762000" y="4470047"/>
            <a:ext cx="2939521" cy="1276174"/>
          </a:xfrm>
          <a:prstGeom prst="rect">
            <a:avLst/>
          </a:prstGeom>
        </p:spPr>
        <p:txBody>
          <a:bodyPr wrap="none" fromWordArt="1">
            <a:prstTxWarp prst="textCascadeUp">
              <a:avLst>
                <a:gd name="adj" fmla="val 44444"/>
              </a:avLst>
            </a:prstTxWarp>
            <a:scene3d>
              <a:camera prst="legacyPerspectiveFront">
                <a:rot lat="20519994" lon="1080000" rev="0"/>
              </a:camera>
              <a:lightRig rig="legacyHarsh2" dir="b"/>
            </a:scene3d>
            <a:sp3d extrusionH="430200" prstMaterial="legacyMatte">
              <a:extrusionClr>
                <a:srgbClr val="FF6600"/>
              </a:extrusionClr>
              <a:contourClr>
                <a:srgbClr val="FFE701"/>
              </a:contourClr>
            </a:sp3d>
          </a:bodyPr>
          <a:lstStyle/>
          <a:p>
            <a:pPr algn="ctr"/>
            <a:r>
              <a:rPr lang="en-US" sz="5000" kern="10" dirty="0">
                <a:ln w="9525">
                  <a:round/>
                  <a:headEnd/>
                  <a:tailEnd/>
                </a:ln>
                <a:gradFill rotWithShape="1">
                  <a:gsLst>
                    <a:gs pos="0">
                      <a:srgbClr val="FFE701"/>
                    </a:gs>
                    <a:gs pos="100000">
                      <a:srgbClr val="FE3E02"/>
                    </a:gs>
                  </a:gsLst>
                  <a:lin ang="5400000" scaled="1"/>
                </a:gradFill>
                <a:latin typeface="Impact" panose="020B0806030902050204" pitchFamily="34" charset="0"/>
              </a:rPr>
              <a:t>Whew!</a:t>
            </a:r>
          </a:p>
        </p:txBody>
      </p:sp>
    </p:spTree>
  </p:cSld>
  <p:clrMapOvr>
    <a:masterClrMapping/>
  </p:clrMapOvr>
  <p:transition advTm="17776"/>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7">
            <a:extLst>
              <a:ext uri="{FF2B5EF4-FFF2-40B4-BE49-F238E27FC236}">
                <a16:creationId xmlns:a16="http://schemas.microsoft.com/office/drawing/2014/main" id="{A6D0B23A-8F1B-44B8-82C4-B4F3AA2F94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9600" y="3200400"/>
            <a:ext cx="3557764" cy="26326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3" name="Rectangle 8">
            <a:extLst>
              <a:ext uri="{FF2B5EF4-FFF2-40B4-BE49-F238E27FC236}">
                <a16:creationId xmlns:a16="http://schemas.microsoft.com/office/drawing/2014/main" id="{57A9B1D2-FB5C-4D6F-9126-1D57E58F0B31}"/>
              </a:ext>
            </a:extLst>
          </p:cNvPr>
          <p:cNvSpPr>
            <a:spLocks noGrp="1" noChangeArrowheads="1"/>
          </p:cNvSpPr>
          <p:nvPr>
            <p:ph type="title" idx="4294967295"/>
          </p:nvPr>
        </p:nvSpPr>
        <p:spPr>
          <a:xfrm>
            <a:off x="0" y="274638"/>
            <a:ext cx="8229600" cy="1143000"/>
          </a:xfrm>
        </p:spPr>
        <p:txBody>
          <a:bodyPr/>
          <a:lstStyle/>
          <a:p>
            <a:pPr eaLnBrk="1" hangingPunct="1"/>
            <a:r>
              <a:rPr lang="en-US" altLang="en-US">
                <a:ea typeface="ＭＳ Ｐゴシック" panose="020B0600070205080204" pitchFamily="34" charset="-128"/>
              </a:rPr>
              <a:t>Important to Gamblers</a:t>
            </a:r>
          </a:p>
        </p:txBody>
      </p:sp>
      <p:sp>
        <p:nvSpPr>
          <p:cNvPr id="20484" name="Rectangle 9">
            <a:extLst>
              <a:ext uri="{FF2B5EF4-FFF2-40B4-BE49-F238E27FC236}">
                <a16:creationId xmlns:a16="http://schemas.microsoft.com/office/drawing/2014/main" id="{A8E93DCE-F5FD-47C3-B4F7-132F230FADF6}"/>
              </a:ext>
            </a:extLst>
          </p:cNvPr>
          <p:cNvSpPr>
            <a:spLocks noGrp="1" noChangeArrowheads="1"/>
          </p:cNvSpPr>
          <p:nvPr>
            <p:ph type="body" idx="4294967295"/>
          </p:nvPr>
        </p:nvSpPr>
        <p:spPr>
          <a:xfrm>
            <a:off x="0" y="1600200"/>
            <a:ext cx="8229600" cy="4525963"/>
          </a:xfrm>
        </p:spPr>
        <p:txBody>
          <a:bodyPr/>
          <a:lstStyle/>
          <a:p>
            <a:pPr eaLnBrk="1" hangingPunct="1"/>
            <a:r>
              <a:rPr lang="en-US" altLang="en-US" dirty="0">
                <a:ea typeface="ＭＳ Ｐゴシック" panose="020B0600070205080204" pitchFamily="34" charset="-128"/>
              </a:rPr>
              <a:t>Abraham de </a:t>
            </a:r>
            <a:r>
              <a:rPr lang="en-US" altLang="en-US" dirty="0" err="1">
                <a:ea typeface="ＭＳ Ｐゴシック" panose="020B0600070205080204" pitchFamily="34" charset="-128"/>
              </a:rPr>
              <a:t>Moivre</a:t>
            </a:r>
            <a:endParaRPr lang="en-US" altLang="en-US" dirty="0">
              <a:ea typeface="ＭＳ Ｐゴシック" panose="020B0600070205080204" pitchFamily="34" charset="-128"/>
            </a:endParaRPr>
          </a:p>
          <a:p>
            <a:pPr lvl="1" eaLnBrk="1" hangingPunct="1"/>
            <a:r>
              <a:rPr lang="en-US" altLang="en-US" dirty="0">
                <a:ea typeface="ＭＳ Ｐゴシック" panose="020B0600070205080204" pitchFamily="34" charset="-128"/>
              </a:rPr>
              <a:t>Consultant to gamblers</a:t>
            </a:r>
          </a:p>
          <a:p>
            <a:pPr lvl="1" eaLnBrk="1" hangingPunct="1"/>
            <a:r>
              <a:rPr lang="en-US" altLang="en-US" dirty="0">
                <a:ea typeface="ＭＳ Ｐゴシック" panose="020B0600070205080204" pitchFamily="34" charset="-128"/>
              </a:rPr>
              <a:t>Noticed that as the number of events increased, the distribution </a:t>
            </a:r>
            <a:br>
              <a:rPr lang="en-US" altLang="en-US" dirty="0">
                <a:ea typeface="ＭＳ Ｐゴシック" panose="020B0600070205080204" pitchFamily="34" charset="-128"/>
              </a:rPr>
            </a:br>
            <a:r>
              <a:rPr lang="en-US" altLang="en-US" dirty="0">
                <a:ea typeface="ＭＳ Ｐゴシック" panose="020B0600070205080204" pitchFamily="34" charset="-128"/>
              </a:rPr>
              <a:t>approached a smooth </a:t>
            </a:r>
            <a:br>
              <a:rPr lang="en-US" altLang="en-US" dirty="0">
                <a:ea typeface="ＭＳ Ｐゴシック" panose="020B0600070205080204" pitchFamily="34" charset="-128"/>
              </a:rPr>
            </a:br>
            <a:r>
              <a:rPr lang="en-US" altLang="en-US" dirty="0">
                <a:ea typeface="ＭＳ Ｐゴシック" panose="020B0600070205080204" pitchFamily="34" charset="-128"/>
              </a:rPr>
              <a:t>curve.</a:t>
            </a:r>
          </a:p>
        </p:txBody>
      </p:sp>
    </p:spTree>
  </p:cSld>
  <p:clrMapOvr>
    <a:masterClrMapping/>
  </p:clrMapOvr>
  <p:transition advTm="7232"/>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A2E8D94C-495F-4861-911B-F08D876D09A2}"/>
              </a:ext>
            </a:extLst>
          </p:cNvPr>
          <p:cNvSpPr>
            <a:spLocks noGrp="1" noChangeArrowheads="1"/>
          </p:cNvSpPr>
          <p:nvPr>
            <p:ph type="title" idx="4294967295"/>
          </p:nvPr>
        </p:nvSpPr>
        <p:spPr>
          <a:xfrm>
            <a:off x="0" y="274638"/>
            <a:ext cx="8229600" cy="1143000"/>
          </a:xfrm>
        </p:spPr>
        <p:txBody>
          <a:bodyPr/>
          <a:lstStyle/>
          <a:p>
            <a:pPr eaLnBrk="1" hangingPunct="1"/>
            <a:r>
              <a:rPr lang="en-US" altLang="en-US">
                <a:ea typeface="ＭＳ Ｐゴシック" panose="020B0600070205080204" pitchFamily="34" charset="-128"/>
              </a:rPr>
              <a:t>Binomial Distribution</a:t>
            </a:r>
          </a:p>
        </p:txBody>
      </p:sp>
      <p:pic>
        <p:nvPicPr>
          <p:cNvPr id="22531" name="Picture 4">
            <a:extLst>
              <a:ext uri="{FF2B5EF4-FFF2-40B4-BE49-F238E27FC236}">
                <a16:creationId xmlns:a16="http://schemas.microsoft.com/office/drawing/2014/main" id="{757A2945-6A52-41E7-84F4-066B337D4D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0681" y="2167820"/>
            <a:ext cx="6748639" cy="3439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7A7CB4C6-CB2A-44B7-99A9-A420BEA2E056}"/>
              </a:ext>
            </a:extLst>
          </p:cNvPr>
          <p:cNvSpPr>
            <a:spLocks noGrp="1" noChangeArrowheads="1"/>
          </p:cNvSpPr>
          <p:nvPr>
            <p:ph type="title" idx="4294967295"/>
          </p:nvPr>
        </p:nvSpPr>
        <p:spPr>
          <a:xfrm>
            <a:off x="0" y="274638"/>
            <a:ext cx="8229600" cy="1143000"/>
          </a:xfrm>
        </p:spPr>
        <p:txBody>
          <a:bodyPr/>
          <a:lstStyle/>
          <a:p>
            <a:pPr eaLnBrk="1" hangingPunct="1"/>
            <a:r>
              <a:rPr lang="en-US" altLang="en-US" dirty="0">
                <a:ea typeface="ＭＳ Ｐゴシック" panose="020B0600070205080204" pitchFamily="34" charset="-128"/>
              </a:rPr>
              <a:t>Introduction to Bivariate Data</a:t>
            </a:r>
          </a:p>
        </p:txBody>
      </p:sp>
      <p:sp>
        <p:nvSpPr>
          <p:cNvPr id="5123" name="Rectangle 3">
            <a:extLst>
              <a:ext uri="{FF2B5EF4-FFF2-40B4-BE49-F238E27FC236}">
                <a16:creationId xmlns:a16="http://schemas.microsoft.com/office/drawing/2014/main" id="{D541E3A2-DBA2-43A7-9EFB-BE83A432E616}"/>
              </a:ext>
            </a:extLst>
          </p:cNvPr>
          <p:cNvSpPr>
            <a:spLocks noGrp="1" noChangeArrowheads="1"/>
          </p:cNvSpPr>
          <p:nvPr>
            <p:ph type="body" idx="4294967295"/>
          </p:nvPr>
        </p:nvSpPr>
        <p:spPr>
          <a:xfrm>
            <a:off x="0" y="1989138"/>
            <a:ext cx="7772400" cy="4183062"/>
          </a:xfrm>
        </p:spPr>
        <p:txBody>
          <a:bodyPr/>
          <a:lstStyle/>
          <a:p>
            <a:pPr eaLnBrk="1" hangingPunct="1"/>
            <a:r>
              <a:rPr lang="en-US" altLang="en-US" sz="3056" dirty="0">
                <a:ea typeface="ＭＳ Ｐゴシック" panose="020B0600070205080204" pitchFamily="34" charset="-128"/>
              </a:rPr>
              <a:t>Measures of central tendency, variability, and spread summarize a single variable by providing important information about its distribution</a:t>
            </a:r>
          </a:p>
          <a:p>
            <a:pPr eaLnBrk="1" hangingPunct="1"/>
            <a:endParaRPr lang="en-US" altLang="en-US" sz="3056" dirty="0">
              <a:ea typeface="ＭＳ Ｐゴシック" panose="020B0600070205080204" pitchFamily="34" charset="-128"/>
            </a:endParaRPr>
          </a:p>
        </p:txBody>
      </p:sp>
      <p:pic>
        <p:nvPicPr>
          <p:cNvPr id="5124" name="Picture 6" descr="j0234686">
            <a:extLst>
              <a:ext uri="{FF2B5EF4-FFF2-40B4-BE49-F238E27FC236}">
                <a16:creationId xmlns:a16="http://schemas.microsoft.com/office/drawing/2014/main" id="{2260FF83-6767-4797-A6CB-CB4EED558CB2}"/>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5442480" y="4038424"/>
            <a:ext cx="2143125" cy="2133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5" name="Picture 8" descr="j0199613">
            <a:extLst>
              <a:ext uri="{FF2B5EF4-FFF2-40B4-BE49-F238E27FC236}">
                <a16:creationId xmlns:a16="http://schemas.microsoft.com/office/drawing/2014/main" id="{120B8E5D-2093-4CF4-B9AF-05821432121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1197681" y="4139847"/>
            <a:ext cx="2589389" cy="21484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advClick="0" advTm="12000"/>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7D4032BC-DD2F-429D-B4BB-A38F82F3D74C}"/>
              </a:ext>
            </a:extLst>
          </p:cNvPr>
          <p:cNvSpPr>
            <a:spLocks noGrp="1" noChangeArrowheads="1"/>
          </p:cNvSpPr>
          <p:nvPr>
            <p:ph type="title" idx="4294967295"/>
          </p:nvPr>
        </p:nvSpPr>
        <p:spPr>
          <a:xfrm>
            <a:off x="0" y="274638"/>
            <a:ext cx="8229600" cy="1143000"/>
          </a:xfrm>
        </p:spPr>
        <p:txBody>
          <a:bodyPr/>
          <a:lstStyle/>
          <a:p>
            <a:pPr eaLnBrk="1" hangingPunct="1"/>
            <a:r>
              <a:rPr lang="en-US" altLang="en-US">
                <a:ea typeface="ＭＳ Ｐゴシック" panose="020B0600070205080204" pitchFamily="34" charset="-128"/>
              </a:rPr>
              <a:t>Binomial Distribution</a:t>
            </a:r>
          </a:p>
        </p:txBody>
      </p:sp>
      <p:pic>
        <p:nvPicPr>
          <p:cNvPr id="24579" name="Picture 5">
            <a:extLst>
              <a:ext uri="{FF2B5EF4-FFF2-40B4-BE49-F238E27FC236}">
                <a16:creationId xmlns:a16="http://schemas.microsoft.com/office/drawing/2014/main" id="{57A8EAA3-245C-4562-B9B8-535A17D1D9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0681" y="2171347"/>
            <a:ext cx="6748639" cy="3513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Tm="7232"/>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3D093861-2FD2-46F9-8C1A-559E7E6B56C3}"/>
              </a:ext>
            </a:extLst>
          </p:cNvPr>
          <p:cNvSpPr>
            <a:spLocks noGrp="1" noChangeArrowheads="1"/>
          </p:cNvSpPr>
          <p:nvPr>
            <p:ph type="title" idx="4294967295"/>
          </p:nvPr>
        </p:nvSpPr>
        <p:spPr>
          <a:xfrm>
            <a:off x="0" y="274638"/>
            <a:ext cx="8229600" cy="1143000"/>
          </a:xfrm>
        </p:spPr>
        <p:txBody>
          <a:bodyPr/>
          <a:lstStyle/>
          <a:p>
            <a:pPr eaLnBrk="1" hangingPunct="1"/>
            <a:r>
              <a:rPr lang="en-US" altLang="en-US">
                <a:ea typeface="ＭＳ Ｐゴシック" panose="020B0600070205080204" pitchFamily="34" charset="-128"/>
              </a:rPr>
              <a:t>Binomial Distribution</a:t>
            </a:r>
          </a:p>
        </p:txBody>
      </p:sp>
      <p:pic>
        <p:nvPicPr>
          <p:cNvPr id="26627" name="Picture 5">
            <a:extLst>
              <a:ext uri="{FF2B5EF4-FFF2-40B4-BE49-F238E27FC236}">
                <a16:creationId xmlns:a16="http://schemas.microsoft.com/office/drawing/2014/main" id="{8A90B17A-994A-4BD6-8660-41EC3F12D1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0681" y="2171347"/>
            <a:ext cx="6748639" cy="3623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Tm="7232"/>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1E05A2E9-703E-452C-9710-300C9CB1E162}"/>
              </a:ext>
            </a:extLst>
          </p:cNvPr>
          <p:cNvSpPr>
            <a:spLocks noGrp="1" noChangeArrowheads="1"/>
          </p:cNvSpPr>
          <p:nvPr>
            <p:ph type="title" idx="4294967295"/>
          </p:nvPr>
        </p:nvSpPr>
        <p:spPr>
          <a:xfrm>
            <a:off x="0" y="274638"/>
            <a:ext cx="8229600" cy="1143000"/>
          </a:xfrm>
        </p:spPr>
        <p:txBody>
          <a:bodyPr>
            <a:normAutofit fontScale="90000"/>
          </a:bodyPr>
          <a:lstStyle/>
          <a:p>
            <a:pPr eaLnBrk="1" hangingPunct="1"/>
            <a:r>
              <a:rPr lang="en-US" altLang="en-US">
                <a:ea typeface="ＭＳ Ｐゴシック" panose="020B0600070205080204" pitchFamily="34" charset="-128"/>
              </a:rPr>
              <a:t>Discovery of the </a:t>
            </a:r>
            <a:br>
              <a:rPr lang="en-US" altLang="en-US">
                <a:ea typeface="ＭＳ Ｐゴシック" panose="020B0600070205080204" pitchFamily="34" charset="-128"/>
              </a:rPr>
            </a:br>
            <a:r>
              <a:rPr lang="en-US" altLang="en-US">
                <a:ea typeface="ＭＳ Ｐゴシック" panose="020B0600070205080204" pitchFamily="34" charset="-128"/>
              </a:rPr>
              <a:t>Normal Curve</a:t>
            </a:r>
          </a:p>
        </p:txBody>
      </p:sp>
      <p:pic>
        <p:nvPicPr>
          <p:cNvPr id="28675" name="Picture 6">
            <a:extLst>
              <a:ext uri="{FF2B5EF4-FFF2-40B4-BE49-F238E27FC236}">
                <a16:creationId xmlns:a16="http://schemas.microsoft.com/office/drawing/2014/main" id="{0BDB15E6-E806-448E-92E8-4F25400EDC44}"/>
              </a:ext>
            </a:extLst>
          </p:cNvPr>
          <p:cNvPicPr>
            <a:picLocks noGrp="1" noChangeAspect="1" noChangeArrowheads="1"/>
          </p:cNvPicPr>
          <p:nvPr>
            <p:ph type="body" idx="4294967295"/>
          </p:nvPr>
        </p:nvPicPr>
        <p:blipFill>
          <a:blip r:embed="rId3">
            <a:extLst>
              <a:ext uri="{28A0092B-C50C-407E-A947-70E740481C1C}">
                <a14:useLocalDpi xmlns:a14="http://schemas.microsoft.com/office/drawing/2010/main" val="0"/>
              </a:ext>
            </a:extLst>
          </a:blip>
          <a:srcRect/>
          <a:stretch>
            <a:fillRect/>
          </a:stretch>
        </p:blipFill>
        <p:spPr>
          <a:xfrm>
            <a:off x="0" y="2481263"/>
            <a:ext cx="4440238" cy="3124200"/>
          </a:xfrm>
          <a:noFill/>
        </p:spPr>
      </p:pic>
    </p:spTree>
  </p:cSld>
  <p:clrMapOvr>
    <a:masterClrMapping/>
  </p:clrMapOvr>
  <p:transition advTm="9168"/>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4">
            <a:extLst>
              <a:ext uri="{FF2B5EF4-FFF2-40B4-BE49-F238E27FC236}">
                <a16:creationId xmlns:a16="http://schemas.microsoft.com/office/drawing/2014/main" id="{20080956-F898-4A11-A407-FA8FBFB1FEC5}"/>
              </a:ext>
            </a:extLst>
          </p:cNvPr>
          <p:cNvSpPr>
            <a:spLocks noGrp="1" noChangeArrowheads="1"/>
          </p:cNvSpPr>
          <p:nvPr>
            <p:ph type="title" idx="4294967295"/>
          </p:nvPr>
        </p:nvSpPr>
        <p:spPr>
          <a:xfrm>
            <a:off x="0" y="274638"/>
            <a:ext cx="8229600" cy="1143000"/>
          </a:xfrm>
        </p:spPr>
        <p:txBody>
          <a:bodyPr>
            <a:normAutofit fontScale="90000"/>
          </a:bodyPr>
          <a:lstStyle/>
          <a:p>
            <a:pPr eaLnBrk="1" hangingPunct="1"/>
            <a:r>
              <a:rPr lang="en-US" altLang="en-US">
                <a:ea typeface="ＭＳ Ｐゴシック" panose="020B0600070205080204" pitchFamily="34" charset="-128"/>
              </a:rPr>
              <a:t>Importance of the </a:t>
            </a:r>
            <a:br>
              <a:rPr lang="en-US" altLang="en-US">
                <a:ea typeface="ＭＳ Ｐゴシック" panose="020B0600070205080204" pitchFamily="34" charset="-128"/>
              </a:rPr>
            </a:br>
            <a:r>
              <a:rPr lang="en-US" altLang="en-US">
                <a:ea typeface="ＭＳ Ｐゴシック" panose="020B0600070205080204" pitchFamily="34" charset="-128"/>
              </a:rPr>
              <a:t>Normal Curve</a:t>
            </a:r>
          </a:p>
        </p:txBody>
      </p:sp>
      <p:sp>
        <p:nvSpPr>
          <p:cNvPr id="30723" name="Rectangle 25">
            <a:extLst>
              <a:ext uri="{FF2B5EF4-FFF2-40B4-BE49-F238E27FC236}">
                <a16:creationId xmlns:a16="http://schemas.microsoft.com/office/drawing/2014/main" id="{DB4D6E99-AF33-40F6-95A5-98A8EF15B2AF}"/>
              </a:ext>
            </a:extLst>
          </p:cNvPr>
          <p:cNvSpPr>
            <a:spLocks noGrp="1" noChangeArrowheads="1"/>
          </p:cNvSpPr>
          <p:nvPr>
            <p:ph type="body" idx="4294967295"/>
          </p:nvPr>
        </p:nvSpPr>
        <p:spPr>
          <a:xfrm>
            <a:off x="2422525" y="3141663"/>
            <a:ext cx="6721475" cy="2944812"/>
          </a:xfrm>
        </p:spPr>
        <p:txBody>
          <a:bodyPr/>
          <a:lstStyle/>
          <a:p>
            <a:pPr eaLnBrk="1" hangingPunct="1"/>
            <a:r>
              <a:rPr lang="en-US" altLang="en-US">
                <a:ea typeface="ＭＳ Ｐゴシック" panose="020B0600070205080204" pitchFamily="34" charset="-128"/>
              </a:rPr>
              <a:t>Many natural phenomena are approximately normal</a:t>
            </a:r>
          </a:p>
          <a:p>
            <a:pPr lvl="1" eaLnBrk="1" hangingPunct="1"/>
            <a:r>
              <a:rPr lang="en-US" altLang="en-US">
                <a:ea typeface="ＭＳ Ｐゴシック" panose="020B0600070205080204" pitchFamily="34" charset="-128"/>
              </a:rPr>
              <a:t>Astronomical observations</a:t>
            </a:r>
          </a:p>
          <a:p>
            <a:pPr lvl="1" eaLnBrk="1" hangingPunct="1"/>
            <a:r>
              <a:rPr lang="en-US" altLang="en-US">
                <a:ea typeface="ＭＳ Ｐゴシック" panose="020B0600070205080204" pitchFamily="34" charset="-128"/>
              </a:rPr>
              <a:t>Mathematics</a:t>
            </a:r>
          </a:p>
        </p:txBody>
      </p:sp>
      <p:pic>
        <p:nvPicPr>
          <p:cNvPr id="30724" name="Picture 26">
            <a:extLst>
              <a:ext uri="{FF2B5EF4-FFF2-40B4-BE49-F238E27FC236}">
                <a16:creationId xmlns:a16="http://schemas.microsoft.com/office/drawing/2014/main" id="{C6A03646-D443-4B07-8A70-5BEF49229F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6535" y="2076097"/>
            <a:ext cx="3558646" cy="3005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Tm="11600"/>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a:extLst>
              <a:ext uri="{FF2B5EF4-FFF2-40B4-BE49-F238E27FC236}">
                <a16:creationId xmlns:a16="http://schemas.microsoft.com/office/drawing/2014/main" id="{108957EB-D83F-4A91-9349-7017D6BDC972}"/>
              </a:ext>
            </a:extLst>
          </p:cNvPr>
          <p:cNvSpPr>
            <a:spLocks noGrp="1" noChangeArrowheads="1"/>
          </p:cNvSpPr>
          <p:nvPr>
            <p:ph type="title" idx="4294967295"/>
          </p:nvPr>
        </p:nvSpPr>
        <p:spPr>
          <a:xfrm>
            <a:off x="0" y="274638"/>
            <a:ext cx="8229600" cy="1143000"/>
          </a:xfrm>
        </p:spPr>
        <p:txBody>
          <a:bodyPr/>
          <a:lstStyle/>
          <a:p>
            <a:pPr eaLnBrk="1" hangingPunct="1"/>
            <a:r>
              <a:rPr lang="en-US" altLang="en-US">
                <a:ea typeface="ＭＳ Ｐゴシック" panose="020B0600070205080204" pitchFamily="34" charset="-128"/>
              </a:rPr>
              <a:t>Central Limit Theorem</a:t>
            </a:r>
          </a:p>
        </p:txBody>
      </p:sp>
      <p:sp>
        <p:nvSpPr>
          <p:cNvPr id="32771" name="Rectangle 8">
            <a:extLst>
              <a:ext uri="{FF2B5EF4-FFF2-40B4-BE49-F238E27FC236}">
                <a16:creationId xmlns:a16="http://schemas.microsoft.com/office/drawing/2014/main" id="{0E59AFC6-9F7B-4F12-80A4-83CB20ED232C}"/>
              </a:ext>
            </a:extLst>
          </p:cNvPr>
          <p:cNvSpPr>
            <a:spLocks noGrp="1" noChangeArrowheads="1"/>
          </p:cNvSpPr>
          <p:nvPr>
            <p:ph type="body" idx="4294967295"/>
          </p:nvPr>
        </p:nvSpPr>
        <p:spPr>
          <a:xfrm>
            <a:off x="0" y="1600200"/>
            <a:ext cx="8229600" cy="4525963"/>
          </a:xfrm>
        </p:spPr>
        <p:txBody>
          <a:bodyPr/>
          <a:lstStyle/>
          <a:p>
            <a:pPr eaLnBrk="1" hangingPunct="1"/>
            <a:r>
              <a:rPr lang="en-US" altLang="en-US">
                <a:ea typeface="ＭＳ Ｐゴシック" panose="020B0600070205080204" pitchFamily="34" charset="-128"/>
              </a:rPr>
              <a:t>Laplace discovered the same distribution in 1778.</a:t>
            </a:r>
          </a:p>
          <a:p>
            <a:pPr lvl="1" eaLnBrk="1" hangingPunct="1"/>
            <a:r>
              <a:rPr lang="en-US" altLang="en-US">
                <a:ea typeface="ＭＳ Ｐゴシック" panose="020B0600070205080204" pitchFamily="34" charset="-128"/>
              </a:rPr>
              <a:t>Derived the “Central Limit Theorem”</a:t>
            </a:r>
          </a:p>
          <a:p>
            <a:pPr lvl="1" eaLnBrk="1" hangingPunct="1"/>
            <a:r>
              <a:rPr lang="en-US" altLang="en-US">
                <a:ea typeface="ＭＳ Ｐゴシック" panose="020B0600070205080204" pitchFamily="34" charset="-128"/>
              </a:rPr>
              <a:t>Distribution of means is approximately normal</a:t>
            </a:r>
          </a:p>
          <a:p>
            <a:pPr lvl="1" eaLnBrk="1" hangingPunct="1">
              <a:buFontTx/>
              <a:buNone/>
            </a:pPr>
            <a:endParaRPr lang="en-US" altLang="en-US">
              <a:ea typeface="ＭＳ Ｐゴシック" panose="020B0600070205080204" pitchFamily="34" charset="-128"/>
            </a:endParaRPr>
          </a:p>
        </p:txBody>
      </p:sp>
    </p:spTree>
  </p:cSld>
  <p:clrMapOvr>
    <a:masterClrMapping/>
  </p:clrMapOvr>
  <p:transition advTm="27552"/>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a:extLst>
              <a:ext uri="{FF2B5EF4-FFF2-40B4-BE49-F238E27FC236}">
                <a16:creationId xmlns:a16="http://schemas.microsoft.com/office/drawing/2014/main" id="{41030B6C-CB87-4B89-B59D-6CF9CDF48A80}"/>
              </a:ext>
            </a:extLst>
          </p:cNvPr>
          <p:cNvSpPr>
            <a:spLocks noGrp="1"/>
          </p:cNvSpPr>
          <p:nvPr>
            <p:ph type="title" idx="4294967295"/>
          </p:nvPr>
        </p:nvSpPr>
        <p:spPr>
          <a:xfrm>
            <a:off x="0" y="274638"/>
            <a:ext cx="8229600" cy="1143000"/>
          </a:xfrm>
        </p:spPr>
        <p:txBody>
          <a:bodyPr/>
          <a:lstStyle/>
          <a:p>
            <a:pPr eaLnBrk="1" hangingPunct="1"/>
            <a:r>
              <a:rPr lang="en-US" altLang="en-US">
                <a:ea typeface="ＭＳ Ｐゴシック" panose="020B0600070205080204" pitchFamily="34" charset="-128"/>
              </a:rPr>
              <a:t>Application to Humans</a:t>
            </a:r>
          </a:p>
        </p:txBody>
      </p:sp>
      <p:sp>
        <p:nvSpPr>
          <p:cNvPr id="34819" name="Content Placeholder 2">
            <a:extLst>
              <a:ext uri="{FF2B5EF4-FFF2-40B4-BE49-F238E27FC236}">
                <a16:creationId xmlns:a16="http://schemas.microsoft.com/office/drawing/2014/main" id="{2F677A40-B981-41F8-BE55-B62B8A2716FD}"/>
              </a:ext>
            </a:extLst>
          </p:cNvPr>
          <p:cNvSpPr>
            <a:spLocks noGrp="1"/>
          </p:cNvSpPr>
          <p:nvPr>
            <p:ph idx="4294967295"/>
          </p:nvPr>
        </p:nvSpPr>
        <p:spPr>
          <a:xfrm>
            <a:off x="0" y="1600200"/>
            <a:ext cx="8229600" cy="4525963"/>
          </a:xfrm>
        </p:spPr>
        <p:txBody>
          <a:bodyPr/>
          <a:lstStyle/>
          <a:p>
            <a:pPr eaLnBrk="1" hangingPunct="1"/>
            <a:r>
              <a:rPr lang="en-US" altLang="en-US">
                <a:ea typeface="ＭＳ Ｐゴシック" panose="020B0600070205080204" pitchFamily="34" charset="-128"/>
              </a:rPr>
              <a:t>Quételet was the first to apply the normal distribution to human characteristics</a:t>
            </a:r>
          </a:p>
          <a:p>
            <a:pPr eaLnBrk="1" hangingPunct="1"/>
            <a:r>
              <a:rPr lang="en-US" altLang="en-US">
                <a:ea typeface="ＭＳ Ｐゴシック" panose="020B0600070205080204" pitchFamily="34" charset="-128"/>
              </a:rPr>
              <a:t>Noted that characteristics such as height, weight, and strength were normally distributed</a:t>
            </a:r>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1524000" y="2174081"/>
            <a:ext cx="5791199" cy="1464231"/>
          </a:xfrm>
          <a:prstGeom prst="roundRect">
            <a:avLst/>
          </a:prstGeom>
          <a:solidFill>
            <a:schemeClr val="accent2">
              <a:lumMod val="75000"/>
            </a:schemeClr>
          </a:solidFill>
        </p:spPr>
        <p:style>
          <a:lnRef idx="1">
            <a:schemeClr val="accent1"/>
          </a:lnRef>
          <a:fillRef idx="3">
            <a:schemeClr val="accent1"/>
          </a:fillRef>
          <a:effectRef idx="2">
            <a:schemeClr val="accent1"/>
          </a:effectRef>
          <a:fontRef idx="minor">
            <a:schemeClr val="lt1"/>
          </a:fontRef>
        </p:style>
        <p:txBody>
          <a:bodyPr wrap="square" rtlCol="0" anchor="ctr" anchorCtr="1">
            <a:spAutoFit/>
          </a:bodyPr>
          <a:lstStyle/>
          <a:p>
            <a:pPr algn="ctr"/>
            <a:r>
              <a:rPr lang="en-US" sz="4000" b="1" dirty="0">
                <a:solidFill>
                  <a:prstClr val="white"/>
                </a:solidFill>
                <a:latin typeface="Arial" panose="020B0604020202020204" pitchFamily="34" charset="0"/>
                <a:cs typeface="Arial" panose="020B0604020202020204" pitchFamily="34" charset="0"/>
              </a:rPr>
              <a:t>Area of the </a:t>
            </a:r>
          </a:p>
          <a:p>
            <a:pPr algn="ctr"/>
            <a:r>
              <a:rPr lang="en-US" sz="4000" b="1" dirty="0">
                <a:solidFill>
                  <a:prstClr val="white"/>
                </a:solidFill>
                <a:latin typeface="Arial" panose="020B0604020202020204" pitchFamily="34" charset="0"/>
                <a:cs typeface="Arial" panose="020B0604020202020204" pitchFamily="34" charset="0"/>
              </a:rPr>
              <a:t>Normal Distribution</a:t>
            </a:r>
          </a:p>
        </p:txBody>
      </p:sp>
      <p:sp>
        <p:nvSpPr>
          <p:cNvPr id="4" name="Date Placeholder 4"/>
          <p:cNvSpPr>
            <a:spLocks noGrp="1"/>
          </p:cNvSpPr>
          <p:nvPr>
            <p:ph type="dt" sz="half" idx="10"/>
          </p:nvPr>
        </p:nvSpPr>
        <p:spPr/>
        <p:txBody>
          <a:bodyPr/>
          <a:lstStyle/>
          <a:p>
            <a:r>
              <a:rPr lang="en-US" dirty="0"/>
              <a:t>1/25/2015 – Dr. Anil D Chaturvedi The University of Chicago</a:t>
            </a:r>
          </a:p>
        </p:txBody>
      </p:sp>
    </p:spTree>
    <p:extLst>
      <p:ext uri="{BB962C8B-B14F-4D97-AF65-F5344CB8AC3E}">
        <p14:creationId xmlns:p14="http://schemas.microsoft.com/office/powerpoint/2010/main" val="1489868358"/>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77E0E092-07D1-4372-A4E9-D94DA8F704E3}"/>
              </a:ext>
            </a:extLst>
          </p:cNvPr>
          <p:cNvSpPr>
            <a:spLocks noGrp="1" noChangeArrowheads="1"/>
          </p:cNvSpPr>
          <p:nvPr>
            <p:ph type="title" idx="4294967295"/>
          </p:nvPr>
        </p:nvSpPr>
        <p:spPr>
          <a:xfrm>
            <a:off x="0" y="517525"/>
            <a:ext cx="8229600" cy="1016000"/>
          </a:xfrm>
        </p:spPr>
        <p:txBody>
          <a:bodyPr/>
          <a:lstStyle/>
          <a:p>
            <a:pPr eaLnBrk="1" hangingPunct="1"/>
            <a:r>
              <a:rPr lang="en-US" altLang="en-US" dirty="0">
                <a:ea typeface="ＭＳ Ｐゴシック" panose="020B0600070205080204" pitchFamily="34" charset="-128"/>
              </a:rPr>
              <a:t>Areas Under Normal Distributions</a:t>
            </a:r>
          </a:p>
        </p:txBody>
      </p:sp>
      <p:sp>
        <p:nvSpPr>
          <p:cNvPr id="19459" name="Rectangle 3">
            <a:extLst>
              <a:ext uri="{FF2B5EF4-FFF2-40B4-BE49-F238E27FC236}">
                <a16:creationId xmlns:a16="http://schemas.microsoft.com/office/drawing/2014/main" id="{4FDD96ED-760C-4426-AE11-E603E4C05CF3}"/>
              </a:ext>
            </a:extLst>
          </p:cNvPr>
          <p:cNvSpPr>
            <a:spLocks noGrp="1" noChangeArrowheads="1"/>
          </p:cNvSpPr>
          <p:nvPr>
            <p:ph type="body" sz="half" idx="4294967295"/>
          </p:nvPr>
        </p:nvSpPr>
        <p:spPr>
          <a:xfrm>
            <a:off x="249149" y="1592439"/>
            <a:ext cx="8151812" cy="1828800"/>
          </a:xfrm>
        </p:spPr>
        <p:txBody>
          <a:bodyPr/>
          <a:lstStyle/>
          <a:p>
            <a:pPr eaLnBrk="1" hangingPunct="1"/>
            <a:r>
              <a:rPr lang="en-US" altLang="en-US" dirty="0">
                <a:ea typeface="ＭＳ Ｐゴシック" panose="020B0600070205080204" pitchFamily="34" charset="-128"/>
              </a:rPr>
              <a:t>The normal distribution shown here has a mean of 50 and a standard deviation of 10.</a:t>
            </a:r>
          </a:p>
        </p:txBody>
      </p:sp>
      <p:pic>
        <p:nvPicPr>
          <p:cNvPr id="19460" name="Picture 6">
            <a:extLst>
              <a:ext uri="{FF2B5EF4-FFF2-40B4-BE49-F238E27FC236}">
                <a16:creationId xmlns:a16="http://schemas.microsoft.com/office/drawing/2014/main" id="{6EB4E944-6BDF-4112-B643-BB3211A11C6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777999" y="2971800"/>
            <a:ext cx="5094111" cy="2795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Click="0" advTm="17000"/>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9A3E0D92-9FD6-482D-A2A9-2F7F6F6EE1A9}"/>
              </a:ext>
            </a:extLst>
          </p:cNvPr>
          <p:cNvSpPr>
            <a:spLocks noGrp="1" noChangeArrowheads="1"/>
          </p:cNvSpPr>
          <p:nvPr>
            <p:ph type="title" idx="4294967295"/>
          </p:nvPr>
        </p:nvSpPr>
        <p:spPr>
          <a:xfrm>
            <a:off x="0" y="517525"/>
            <a:ext cx="8229600" cy="1016000"/>
          </a:xfrm>
        </p:spPr>
        <p:txBody>
          <a:bodyPr>
            <a:normAutofit fontScale="90000"/>
          </a:bodyPr>
          <a:lstStyle/>
          <a:p>
            <a:pPr eaLnBrk="1" hangingPunct="1"/>
            <a:r>
              <a:rPr lang="en-US" altLang="en-US">
                <a:ea typeface="ＭＳ Ｐゴシック" panose="020B0600070205080204" pitchFamily="34" charset="-128"/>
              </a:rPr>
              <a:t>One Standard Deviation</a:t>
            </a:r>
            <a:br>
              <a:rPr lang="en-US" altLang="en-US">
                <a:ea typeface="ＭＳ Ｐゴシック" panose="020B0600070205080204" pitchFamily="34" charset="-128"/>
              </a:rPr>
            </a:br>
            <a:r>
              <a:rPr lang="en-US" altLang="en-US">
                <a:ea typeface="ＭＳ Ｐゴシック" panose="020B0600070205080204" pitchFamily="34" charset="-128"/>
              </a:rPr>
              <a:t>from the Mean</a:t>
            </a:r>
          </a:p>
        </p:txBody>
      </p:sp>
      <p:sp>
        <p:nvSpPr>
          <p:cNvPr id="21507" name="Rectangle 3">
            <a:extLst>
              <a:ext uri="{FF2B5EF4-FFF2-40B4-BE49-F238E27FC236}">
                <a16:creationId xmlns:a16="http://schemas.microsoft.com/office/drawing/2014/main" id="{CF64D771-6764-44FF-B2F9-C571A7387150}"/>
              </a:ext>
            </a:extLst>
          </p:cNvPr>
          <p:cNvSpPr>
            <a:spLocks noGrp="1" noChangeArrowheads="1"/>
          </p:cNvSpPr>
          <p:nvPr>
            <p:ph type="body" sz="half" idx="4294967295"/>
          </p:nvPr>
        </p:nvSpPr>
        <p:spPr>
          <a:xfrm>
            <a:off x="0" y="1803400"/>
            <a:ext cx="8153400" cy="1219200"/>
          </a:xfrm>
        </p:spPr>
        <p:txBody>
          <a:bodyPr/>
          <a:lstStyle/>
          <a:p>
            <a:pPr eaLnBrk="1" hangingPunct="1"/>
            <a:r>
              <a:rPr lang="en-US" altLang="en-US">
                <a:ea typeface="ＭＳ Ｐゴシック" panose="020B0600070205080204" pitchFamily="34" charset="-128"/>
              </a:rPr>
              <a:t>The shaded area between 40 and 60 contains 68% of the distribution</a:t>
            </a:r>
          </a:p>
        </p:txBody>
      </p:sp>
      <p:sp>
        <p:nvSpPr>
          <p:cNvPr id="21508" name="AutoShape 10">
            <a:extLst>
              <a:ext uri="{FF2B5EF4-FFF2-40B4-BE49-F238E27FC236}">
                <a16:creationId xmlns:a16="http://schemas.microsoft.com/office/drawing/2014/main" id="{DBB6B4EF-F9EF-44C6-857F-34204F0D4693}"/>
              </a:ext>
            </a:extLst>
          </p:cNvPr>
          <p:cNvSpPr>
            <a:spLocks/>
          </p:cNvSpPr>
          <p:nvPr/>
        </p:nvSpPr>
        <p:spPr bwMode="auto">
          <a:xfrm rot="16200000">
            <a:off x="4401785" y="3118556"/>
            <a:ext cx="304271" cy="1196798"/>
          </a:xfrm>
          <a:prstGeom prst="rightBrace">
            <a:avLst>
              <a:gd name="adj1" fmla="val 30593"/>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127000" tIns="63500" rIns="127000" bIns="63500" anchor="ctr"/>
          <a:lstStyle>
            <a:lvl1pPr>
              <a:defRPr sz="6000">
                <a:solidFill>
                  <a:schemeClr val="tx1"/>
                </a:solidFill>
                <a:latin typeface="Times" panose="02020603050405020304" pitchFamily="18" charset="0"/>
                <a:ea typeface="ＭＳ Ｐゴシック" panose="020B0600070205080204" pitchFamily="34" charset="-128"/>
              </a:defRPr>
            </a:lvl1pPr>
            <a:lvl2pPr marL="37931725" indent="-37474525">
              <a:defRPr sz="6000">
                <a:solidFill>
                  <a:schemeClr val="tx1"/>
                </a:solidFill>
                <a:latin typeface="Times" panose="02020603050405020304" pitchFamily="18" charset="0"/>
                <a:ea typeface="ＭＳ Ｐゴシック" panose="020B0600070205080204" pitchFamily="34" charset="-128"/>
              </a:defRPr>
            </a:lvl2pPr>
            <a:lvl3pPr>
              <a:defRPr sz="6000">
                <a:solidFill>
                  <a:schemeClr val="tx1"/>
                </a:solidFill>
                <a:latin typeface="Times" panose="02020603050405020304" pitchFamily="18" charset="0"/>
                <a:ea typeface="ＭＳ Ｐゴシック" panose="020B0600070205080204" pitchFamily="34" charset="-128"/>
              </a:defRPr>
            </a:lvl3pPr>
            <a:lvl4pPr>
              <a:defRPr sz="6000">
                <a:solidFill>
                  <a:schemeClr val="tx1"/>
                </a:solidFill>
                <a:latin typeface="Times" panose="02020603050405020304" pitchFamily="18" charset="0"/>
                <a:ea typeface="ＭＳ Ｐゴシック" panose="020B0600070205080204" pitchFamily="34" charset="-128"/>
              </a:defRPr>
            </a:lvl4pPr>
            <a:lvl5pPr>
              <a:defRPr sz="60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9pPr>
          </a:lstStyle>
          <a:p>
            <a:endParaRPr lang="en-US" altLang="en-US" sz="3334"/>
          </a:p>
        </p:txBody>
      </p:sp>
      <p:pic>
        <p:nvPicPr>
          <p:cNvPr id="21509" name="Picture 6">
            <a:extLst>
              <a:ext uri="{FF2B5EF4-FFF2-40B4-BE49-F238E27FC236}">
                <a16:creationId xmlns:a16="http://schemas.microsoft.com/office/drawing/2014/main" id="{8ED18A0B-B983-4CDC-8507-F7BAEAE7747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3022600"/>
            <a:ext cx="5094111" cy="2795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Click="0" advTm="11000"/>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a:extLst>
              <a:ext uri="{FF2B5EF4-FFF2-40B4-BE49-F238E27FC236}">
                <a16:creationId xmlns:a16="http://schemas.microsoft.com/office/drawing/2014/main" id="{264F68AC-1DD9-47DA-9CFB-48128EAB3A17}"/>
              </a:ext>
            </a:extLst>
          </p:cNvPr>
          <p:cNvSpPr>
            <a:spLocks noGrp="1" noChangeArrowheads="1"/>
          </p:cNvSpPr>
          <p:nvPr>
            <p:ph type="title" idx="4294967295"/>
          </p:nvPr>
        </p:nvSpPr>
        <p:spPr>
          <a:xfrm>
            <a:off x="101600" y="1371600"/>
            <a:ext cx="8229600" cy="1016000"/>
          </a:xfrm>
        </p:spPr>
        <p:txBody>
          <a:bodyPr>
            <a:normAutofit fontScale="90000"/>
          </a:bodyPr>
          <a:lstStyle/>
          <a:p>
            <a:pPr eaLnBrk="1" hangingPunct="1"/>
            <a:r>
              <a:rPr lang="en-US" altLang="en-US" dirty="0">
                <a:ea typeface="ＭＳ Ｐゴシック" panose="020B0600070205080204" pitchFamily="34" charset="-128"/>
              </a:rPr>
              <a:t>Normal Distribution with a Mean of 100 an SD of 20</a:t>
            </a:r>
          </a:p>
        </p:txBody>
      </p:sp>
      <p:pic>
        <p:nvPicPr>
          <p:cNvPr id="23555" name="Picture 4">
            <a:extLst>
              <a:ext uri="{FF2B5EF4-FFF2-40B4-BE49-F238E27FC236}">
                <a16:creationId xmlns:a16="http://schemas.microsoft.com/office/drawing/2014/main" id="{B0EBF3B6-CF74-4820-851B-2E7CBC23C86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2895600"/>
            <a:ext cx="5080000" cy="27366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Click="0" advTm="8000"/>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0162" name="Group 9">
            <a:extLst>
              <a:ext uri="{FF2B5EF4-FFF2-40B4-BE49-F238E27FC236}">
                <a16:creationId xmlns:a16="http://schemas.microsoft.com/office/drawing/2014/main" id="{149A3C97-3068-4C33-AA69-F46493B7FCA8}"/>
              </a:ext>
            </a:extLst>
          </p:cNvPr>
          <p:cNvGrpSpPr>
            <a:grpSpLocks/>
          </p:cNvGrpSpPr>
          <p:nvPr/>
        </p:nvGrpSpPr>
        <p:grpSpPr bwMode="auto">
          <a:xfrm>
            <a:off x="5096014" y="1014236"/>
            <a:ext cx="1412474" cy="2897717"/>
            <a:chOff x="1407" y="1227"/>
            <a:chExt cx="623" cy="1369"/>
          </a:xfrm>
        </p:grpSpPr>
        <p:pic>
          <p:nvPicPr>
            <p:cNvPr id="220169" name="Picture 10" descr="girl.jpg                                                       000C6DC2Norman                         BC763FDF:">
              <a:extLst>
                <a:ext uri="{FF2B5EF4-FFF2-40B4-BE49-F238E27FC236}">
                  <a16:creationId xmlns:a16="http://schemas.microsoft.com/office/drawing/2014/main" id="{7DD8A525-83C4-4E6A-8D5F-5541196C54F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84" y="1227"/>
              <a:ext cx="336" cy="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0170" name="Text Box 11">
              <a:extLst>
                <a:ext uri="{FF2B5EF4-FFF2-40B4-BE49-F238E27FC236}">
                  <a16:creationId xmlns:a16="http://schemas.microsoft.com/office/drawing/2014/main" id="{4171A501-B8C7-44A4-9D59-2876B5446E23}"/>
                </a:ext>
              </a:extLst>
            </p:cNvPr>
            <p:cNvSpPr txBox="1">
              <a:spLocks noChangeArrowheads="1"/>
            </p:cNvSpPr>
            <p:nvPr/>
          </p:nvSpPr>
          <p:spPr bwMode="auto">
            <a:xfrm>
              <a:off x="1407" y="2007"/>
              <a:ext cx="623" cy="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Char char="•"/>
                <a:defRPr sz="6000">
                  <a:solidFill>
                    <a:schemeClr val="tx1"/>
                  </a:solidFill>
                  <a:latin typeface="Geneva" charset="0"/>
                  <a:ea typeface="ＭＳ Ｐゴシック" panose="020B0600070205080204" pitchFamily="34" charset="-128"/>
                </a:defRPr>
              </a:lvl1pPr>
              <a:lvl2pPr marL="37931725" indent="-37474525">
                <a:spcBef>
                  <a:spcPct val="20000"/>
                </a:spcBef>
                <a:buClr>
                  <a:schemeClr val="hlink"/>
                </a:buClr>
                <a:buChar char="–"/>
                <a:defRPr sz="5000">
                  <a:solidFill>
                    <a:schemeClr val="tx1"/>
                  </a:solidFill>
                  <a:latin typeface="Geneva" charset="0"/>
                  <a:ea typeface="ＭＳ Ｐゴシック" panose="020B0600070205080204" pitchFamily="34" charset="-128"/>
                </a:defRPr>
              </a:lvl2pPr>
              <a:lvl3pPr marL="1797050" indent="-360363">
                <a:spcBef>
                  <a:spcPct val="20000"/>
                </a:spcBef>
                <a:buChar char="•"/>
                <a:defRPr sz="5000">
                  <a:solidFill>
                    <a:schemeClr val="tx1"/>
                  </a:solidFill>
                  <a:latin typeface="Times" panose="02020603050405020304" pitchFamily="18" charset="0"/>
                  <a:ea typeface="ＭＳ Ｐゴシック" panose="020B0600070205080204" pitchFamily="34" charset="-128"/>
                </a:defRPr>
              </a:lvl3pPr>
              <a:lvl4pPr marL="2516188" indent="-360363">
                <a:spcBef>
                  <a:spcPct val="20000"/>
                </a:spcBef>
                <a:buChar char="–"/>
                <a:defRPr sz="3300">
                  <a:solidFill>
                    <a:schemeClr val="tx1"/>
                  </a:solidFill>
                  <a:latin typeface="Times" panose="02020603050405020304" pitchFamily="18" charset="0"/>
                  <a:ea typeface="ＭＳ Ｐゴシック" panose="020B0600070205080204" pitchFamily="34" charset="-128"/>
                </a:defRPr>
              </a:lvl4pPr>
              <a:lvl5pPr marL="3233738" indent="-360363">
                <a:spcBef>
                  <a:spcPct val="20000"/>
                </a:spcBef>
                <a:buChar char="»"/>
                <a:defRPr sz="3300">
                  <a:solidFill>
                    <a:schemeClr val="tx1"/>
                  </a:solidFill>
                  <a:latin typeface="Times" panose="02020603050405020304" pitchFamily="18" charset="0"/>
                  <a:ea typeface="ＭＳ Ｐゴシック" panose="020B0600070205080204" pitchFamily="34" charset="-128"/>
                </a:defRPr>
              </a:lvl5pPr>
              <a:lvl6pPr marL="3690938" indent="-360363" eaLnBrk="0" fontAlgn="base" hangingPunct="0">
                <a:spcBef>
                  <a:spcPct val="20000"/>
                </a:spcBef>
                <a:spcAft>
                  <a:spcPct val="0"/>
                </a:spcAft>
                <a:buChar char="»"/>
                <a:defRPr sz="3300">
                  <a:solidFill>
                    <a:schemeClr val="tx1"/>
                  </a:solidFill>
                  <a:latin typeface="Times" panose="02020603050405020304" pitchFamily="18" charset="0"/>
                  <a:ea typeface="ＭＳ Ｐゴシック" panose="020B0600070205080204" pitchFamily="34" charset="-128"/>
                </a:defRPr>
              </a:lvl6pPr>
              <a:lvl7pPr marL="4148138" indent="-360363" eaLnBrk="0" fontAlgn="base" hangingPunct="0">
                <a:spcBef>
                  <a:spcPct val="20000"/>
                </a:spcBef>
                <a:spcAft>
                  <a:spcPct val="0"/>
                </a:spcAft>
                <a:buChar char="»"/>
                <a:defRPr sz="3300">
                  <a:solidFill>
                    <a:schemeClr val="tx1"/>
                  </a:solidFill>
                  <a:latin typeface="Times" panose="02020603050405020304" pitchFamily="18" charset="0"/>
                  <a:ea typeface="ＭＳ Ｐゴシック" panose="020B0600070205080204" pitchFamily="34" charset="-128"/>
                </a:defRPr>
              </a:lvl7pPr>
              <a:lvl8pPr marL="4605338" indent="-360363" eaLnBrk="0" fontAlgn="base" hangingPunct="0">
                <a:spcBef>
                  <a:spcPct val="20000"/>
                </a:spcBef>
                <a:spcAft>
                  <a:spcPct val="0"/>
                </a:spcAft>
                <a:buChar char="»"/>
                <a:defRPr sz="3300">
                  <a:solidFill>
                    <a:schemeClr val="tx1"/>
                  </a:solidFill>
                  <a:latin typeface="Times" panose="02020603050405020304" pitchFamily="18" charset="0"/>
                  <a:ea typeface="ＭＳ Ｐゴシック" panose="020B0600070205080204" pitchFamily="34" charset="-128"/>
                </a:defRPr>
              </a:lvl8pPr>
              <a:lvl9pPr marL="5062538" indent="-360363" eaLnBrk="0" fontAlgn="base" hangingPunct="0">
                <a:spcBef>
                  <a:spcPct val="20000"/>
                </a:spcBef>
                <a:spcAft>
                  <a:spcPct val="0"/>
                </a:spcAft>
                <a:buChar char="»"/>
                <a:defRPr sz="3300">
                  <a:solidFill>
                    <a:schemeClr val="tx1"/>
                  </a:solidFill>
                  <a:latin typeface="Times" panose="02020603050405020304" pitchFamily="18" charset="0"/>
                  <a:ea typeface="ＭＳ Ｐゴシック" panose="020B0600070205080204" pitchFamily="34" charset="-128"/>
                </a:defRPr>
              </a:lvl9pPr>
            </a:lstStyle>
            <a:p>
              <a:pPr algn="ctr" eaLnBrk="1" hangingPunct="1">
                <a:spcBef>
                  <a:spcPct val="0"/>
                </a:spcBef>
                <a:buClrTx/>
                <a:buFontTx/>
                <a:buNone/>
              </a:pPr>
              <a:r>
                <a:rPr lang="en-US" altLang="en-US" sz="2500" dirty="0">
                  <a:latin typeface="Arial" panose="020B0604020202020204" pitchFamily="34" charset="0"/>
                </a:rPr>
                <a:t>Females</a:t>
              </a:r>
            </a:p>
            <a:p>
              <a:pPr algn="ctr" eaLnBrk="1" hangingPunct="1">
                <a:spcBef>
                  <a:spcPct val="0"/>
                </a:spcBef>
                <a:buClrTx/>
                <a:buFontTx/>
                <a:buNone/>
              </a:pPr>
              <a:r>
                <a:rPr lang="en-US" altLang="en-US" sz="2500" dirty="0">
                  <a:latin typeface="Arial" panose="020B0604020202020204" pitchFamily="34" charset="0"/>
                </a:rPr>
                <a:t>Memory</a:t>
              </a:r>
            </a:p>
            <a:p>
              <a:pPr algn="ctr" eaLnBrk="1" hangingPunct="1">
                <a:spcBef>
                  <a:spcPct val="0"/>
                </a:spcBef>
                <a:buClrTx/>
                <a:buFontTx/>
                <a:buNone/>
              </a:pPr>
              <a:r>
                <a:rPr lang="en-US" altLang="en-US" sz="2500" dirty="0">
                  <a:latin typeface="Arial" panose="020B0604020202020204" pitchFamily="34" charset="0"/>
                </a:rPr>
                <a:t>Span</a:t>
              </a:r>
              <a:endParaRPr lang="en-US" altLang="en-US" sz="3334" dirty="0">
                <a:latin typeface="Times New Roman" panose="02020603050405020304" pitchFamily="18" charset="0"/>
              </a:endParaRPr>
            </a:p>
          </p:txBody>
        </p:sp>
      </p:grpSp>
      <p:grpSp>
        <p:nvGrpSpPr>
          <p:cNvPr id="220163" name="Group 12">
            <a:extLst>
              <a:ext uri="{FF2B5EF4-FFF2-40B4-BE49-F238E27FC236}">
                <a16:creationId xmlns:a16="http://schemas.microsoft.com/office/drawing/2014/main" id="{49A9E61D-55A0-4FE6-9D25-39A5CAC59743}"/>
              </a:ext>
            </a:extLst>
          </p:cNvPr>
          <p:cNvGrpSpPr>
            <a:grpSpLocks/>
          </p:cNvGrpSpPr>
          <p:nvPr/>
        </p:nvGrpSpPr>
        <p:grpSpPr bwMode="auto">
          <a:xfrm>
            <a:off x="2483705" y="1132417"/>
            <a:ext cx="1344167" cy="2761892"/>
            <a:chOff x="2503" y="1291"/>
            <a:chExt cx="593" cy="1305"/>
          </a:xfrm>
        </p:grpSpPr>
        <p:pic>
          <p:nvPicPr>
            <p:cNvPr id="220167" name="Picture 13" descr="boy.jpg                                                        000C6DC2Norman                         BC763FDF:">
              <a:extLst>
                <a:ext uri="{FF2B5EF4-FFF2-40B4-BE49-F238E27FC236}">
                  <a16:creationId xmlns:a16="http://schemas.microsoft.com/office/drawing/2014/main" id="{13CEACDD-4F74-4A60-A1C9-040C3C028D59}"/>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48" y="1291"/>
              <a:ext cx="288" cy="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0168" name="Text Box 14">
              <a:extLst>
                <a:ext uri="{FF2B5EF4-FFF2-40B4-BE49-F238E27FC236}">
                  <a16:creationId xmlns:a16="http://schemas.microsoft.com/office/drawing/2014/main" id="{8B769109-35AD-4F26-936C-0A2C163C2B23}"/>
                </a:ext>
              </a:extLst>
            </p:cNvPr>
            <p:cNvSpPr txBox="1">
              <a:spLocks noChangeArrowheads="1"/>
            </p:cNvSpPr>
            <p:nvPr/>
          </p:nvSpPr>
          <p:spPr bwMode="auto">
            <a:xfrm>
              <a:off x="2503" y="2007"/>
              <a:ext cx="593" cy="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Char char="•"/>
                <a:defRPr sz="6000">
                  <a:solidFill>
                    <a:schemeClr val="tx1"/>
                  </a:solidFill>
                  <a:latin typeface="Geneva" charset="0"/>
                  <a:ea typeface="ＭＳ Ｐゴシック" panose="020B0600070205080204" pitchFamily="34" charset="-128"/>
                </a:defRPr>
              </a:lvl1pPr>
              <a:lvl2pPr marL="37931725" indent="-37474525">
                <a:spcBef>
                  <a:spcPct val="20000"/>
                </a:spcBef>
                <a:buClr>
                  <a:schemeClr val="hlink"/>
                </a:buClr>
                <a:buChar char="–"/>
                <a:defRPr sz="5000">
                  <a:solidFill>
                    <a:schemeClr val="tx1"/>
                  </a:solidFill>
                  <a:latin typeface="Geneva" charset="0"/>
                  <a:ea typeface="ＭＳ Ｐゴシック" panose="020B0600070205080204" pitchFamily="34" charset="-128"/>
                </a:defRPr>
              </a:lvl2pPr>
              <a:lvl3pPr marL="1797050" indent="-360363">
                <a:spcBef>
                  <a:spcPct val="20000"/>
                </a:spcBef>
                <a:buChar char="•"/>
                <a:defRPr sz="5000">
                  <a:solidFill>
                    <a:schemeClr val="tx1"/>
                  </a:solidFill>
                  <a:latin typeface="Times" panose="02020603050405020304" pitchFamily="18" charset="0"/>
                  <a:ea typeface="ＭＳ Ｐゴシック" panose="020B0600070205080204" pitchFamily="34" charset="-128"/>
                </a:defRPr>
              </a:lvl3pPr>
              <a:lvl4pPr marL="2516188" indent="-360363">
                <a:spcBef>
                  <a:spcPct val="20000"/>
                </a:spcBef>
                <a:buChar char="–"/>
                <a:defRPr sz="3300">
                  <a:solidFill>
                    <a:schemeClr val="tx1"/>
                  </a:solidFill>
                  <a:latin typeface="Times" panose="02020603050405020304" pitchFamily="18" charset="0"/>
                  <a:ea typeface="ＭＳ Ｐゴシック" panose="020B0600070205080204" pitchFamily="34" charset="-128"/>
                </a:defRPr>
              </a:lvl4pPr>
              <a:lvl5pPr marL="3233738" indent="-360363">
                <a:spcBef>
                  <a:spcPct val="20000"/>
                </a:spcBef>
                <a:buChar char="»"/>
                <a:defRPr sz="3300">
                  <a:solidFill>
                    <a:schemeClr val="tx1"/>
                  </a:solidFill>
                  <a:latin typeface="Times" panose="02020603050405020304" pitchFamily="18" charset="0"/>
                  <a:ea typeface="ＭＳ Ｐゴシック" panose="020B0600070205080204" pitchFamily="34" charset="-128"/>
                </a:defRPr>
              </a:lvl5pPr>
              <a:lvl6pPr marL="3690938" indent="-360363" eaLnBrk="0" fontAlgn="base" hangingPunct="0">
                <a:spcBef>
                  <a:spcPct val="20000"/>
                </a:spcBef>
                <a:spcAft>
                  <a:spcPct val="0"/>
                </a:spcAft>
                <a:buChar char="»"/>
                <a:defRPr sz="3300">
                  <a:solidFill>
                    <a:schemeClr val="tx1"/>
                  </a:solidFill>
                  <a:latin typeface="Times" panose="02020603050405020304" pitchFamily="18" charset="0"/>
                  <a:ea typeface="ＭＳ Ｐゴシック" panose="020B0600070205080204" pitchFamily="34" charset="-128"/>
                </a:defRPr>
              </a:lvl6pPr>
              <a:lvl7pPr marL="4148138" indent="-360363" eaLnBrk="0" fontAlgn="base" hangingPunct="0">
                <a:spcBef>
                  <a:spcPct val="20000"/>
                </a:spcBef>
                <a:spcAft>
                  <a:spcPct val="0"/>
                </a:spcAft>
                <a:buChar char="»"/>
                <a:defRPr sz="3300">
                  <a:solidFill>
                    <a:schemeClr val="tx1"/>
                  </a:solidFill>
                  <a:latin typeface="Times" panose="02020603050405020304" pitchFamily="18" charset="0"/>
                  <a:ea typeface="ＭＳ Ｐゴシック" panose="020B0600070205080204" pitchFamily="34" charset="-128"/>
                </a:defRPr>
              </a:lvl7pPr>
              <a:lvl8pPr marL="4605338" indent="-360363" eaLnBrk="0" fontAlgn="base" hangingPunct="0">
                <a:spcBef>
                  <a:spcPct val="20000"/>
                </a:spcBef>
                <a:spcAft>
                  <a:spcPct val="0"/>
                </a:spcAft>
                <a:buChar char="»"/>
                <a:defRPr sz="3300">
                  <a:solidFill>
                    <a:schemeClr val="tx1"/>
                  </a:solidFill>
                  <a:latin typeface="Times" panose="02020603050405020304" pitchFamily="18" charset="0"/>
                  <a:ea typeface="ＭＳ Ｐゴシック" panose="020B0600070205080204" pitchFamily="34" charset="-128"/>
                </a:defRPr>
              </a:lvl8pPr>
              <a:lvl9pPr marL="5062538" indent="-360363" eaLnBrk="0" fontAlgn="base" hangingPunct="0">
                <a:spcBef>
                  <a:spcPct val="20000"/>
                </a:spcBef>
                <a:spcAft>
                  <a:spcPct val="0"/>
                </a:spcAft>
                <a:buChar char="»"/>
                <a:defRPr sz="3300">
                  <a:solidFill>
                    <a:schemeClr val="tx1"/>
                  </a:solidFill>
                  <a:latin typeface="Times" panose="02020603050405020304" pitchFamily="18" charset="0"/>
                  <a:ea typeface="ＭＳ Ｐゴシック" panose="020B0600070205080204" pitchFamily="34" charset="-128"/>
                </a:defRPr>
              </a:lvl9pPr>
            </a:lstStyle>
            <a:p>
              <a:pPr algn="ctr" eaLnBrk="1" hangingPunct="1">
                <a:spcBef>
                  <a:spcPct val="0"/>
                </a:spcBef>
                <a:buClrTx/>
                <a:buFontTx/>
                <a:buNone/>
              </a:pPr>
              <a:r>
                <a:rPr lang="en-US" altLang="en-US" sz="2500" dirty="0">
                  <a:latin typeface="Arial" panose="020B0604020202020204" pitchFamily="34" charset="0"/>
                </a:rPr>
                <a:t>Males</a:t>
              </a:r>
            </a:p>
            <a:p>
              <a:pPr algn="ctr" eaLnBrk="1" hangingPunct="1">
                <a:spcBef>
                  <a:spcPct val="0"/>
                </a:spcBef>
                <a:buClrTx/>
                <a:buFontTx/>
                <a:buNone/>
              </a:pPr>
              <a:r>
                <a:rPr lang="en-US" altLang="en-US" sz="2500" dirty="0">
                  <a:latin typeface="Arial" panose="020B0604020202020204" pitchFamily="34" charset="0"/>
                </a:rPr>
                <a:t>Memory</a:t>
              </a:r>
            </a:p>
            <a:p>
              <a:pPr algn="ctr" eaLnBrk="1" hangingPunct="1">
                <a:spcBef>
                  <a:spcPct val="0"/>
                </a:spcBef>
                <a:buClrTx/>
                <a:buFontTx/>
                <a:buNone/>
              </a:pPr>
              <a:r>
                <a:rPr lang="en-US" altLang="en-US" sz="2500" dirty="0">
                  <a:latin typeface="Arial" panose="020B0604020202020204" pitchFamily="34" charset="0"/>
                </a:rPr>
                <a:t>Span</a:t>
              </a:r>
              <a:endParaRPr lang="en-US" altLang="en-US" sz="3334" dirty="0">
                <a:latin typeface="Times New Roman" panose="02020603050405020304" pitchFamily="18" charset="0"/>
              </a:endParaRPr>
            </a:p>
          </p:txBody>
        </p:sp>
      </p:grpSp>
      <p:sp>
        <p:nvSpPr>
          <p:cNvPr id="220164" name="Text Box 16">
            <a:extLst>
              <a:ext uri="{FF2B5EF4-FFF2-40B4-BE49-F238E27FC236}">
                <a16:creationId xmlns:a16="http://schemas.microsoft.com/office/drawing/2014/main" id="{2CD98032-F840-45BB-BD0B-B8B6793D9636}"/>
              </a:ext>
            </a:extLst>
          </p:cNvPr>
          <p:cNvSpPr txBox="1">
            <a:spLocks noChangeArrowheads="1"/>
          </p:cNvSpPr>
          <p:nvPr/>
        </p:nvSpPr>
        <p:spPr bwMode="auto">
          <a:xfrm>
            <a:off x="2309001" y="4870098"/>
            <a:ext cx="4289636" cy="1154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000" tIns="63500" rIns="127000" bIns="63500">
            <a:spAutoFit/>
          </a:bodyPr>
          <a:lstStyle>
            <a:lvl1pPr>
              <a:spcBef>
                <a:spcPct val="20000"/>
              </a:spcBef>
              <a:buClr>
                <a:schemeClr val="hlink"/>
              </a:buClr>
              <a:buChar char="•"/>
              <a:defRPr sz="6000">
                <a:solidFill>
                  <a:schemeClr val="tx1"/>
                </a:solidFill>
                <a:latin typeface="Geneva" charset="0"/>
                <a:ea typeface="ＭＳ Ｐゴシック" panose="020B0600070205080204" pitchFamily="34" charset="-128"/>
              </a:defRPr>
            </a:lvl1pPr>
            <a:lvl2pPr marL="37931725" indent="-37474525">
              <a:spcBef>
                <a:spcPct val="20000"/>
              </a:spcBef>
              <a:buClr>
                <a:schemeClr val="hlink"/>
              </a:buClr>
              <a:buChar char="–"/>
              <a:defRPr sz="5000">
                <a:solidFill>
                  <a:schemeClr val="tx1"/>
                </a:solidFill>
                <a:latin typeface="Geneva" charset="0"/>
                <a:ea typeface="ＭＳ Ｐゴシック" panose="020B0600070205080204" pitchFamily="34" charset="-128"/>
              </a:defRPr>
            </a:lvl2pPr>
            <a:lvl3pPr marL="1797050" indent="-360363">
              <a:spcBef>
                <a:spcPct val="20000"/>
              </a:spcBef>
              <a:buChar char="•"/>
              <a:defRPr sz="5000">
                <a:solidFill>
                  <a:schemeClr val="tx1"/>
                </a:solidFill>
                <a:latin typeface="Times" panose="02020603050405020304" pitchFamily="18" charset="0"/>
                <a:ea typeface="ＭＳ Ｐゴシック" panose="020B0600070205080204" pitchFamily="34" charset="-128"/>
              </a:defRPr>
            </a:lvl3pPr>
            <a:lvl4pPr marL="2516188" indent="-360363">
              <a:spcBef>
                <a:spcPct val="20000"/>
              </a:spcBef>
              <a:buChar char="–"/>
              <a:defRPr sz="3300">
                <a:solidFill>
                  <a:schemeClr val="tx1"/>
                </a:solidFill>
                <a:latin typeface="Times" panose="02020603050405020304" pitchFamily="18" charset="0"/>
                <a:ea typeface="ＭＳ Ｐゴシック" panose="020B0600070205080204" pitchFamily="34" charset="-128"/>
              </a:defRPr>
            </a:lvl4pPr>
            <a:lvl5pPr marL="3233738" indent="-360363">
              <a:spcBef>
                <a:spcPct val="20000"/>
              </a:spcBef>
              <a:buChar char="»"/>
              <a:defRPr sz="3300">
                <a:solidFill>
                  <a:schemeClr val="tx1"/>
                </a:solidFill>
                <a:latin typeface="Times" panose="02020603050405020304" pitchFamily="18" charset="0"/>
                <a:ea typeface="ＭＳ Ｐゴシック" panose="020B0600070205080204" pitchFamily="34" charset="-128"/>
              </a:defRPr>
            </a:lvl5pPr>
            <a:lvl6pPr marL="3690938" indent="-360363" eaLnBrk="0" fontAlgn="base" hangingPunct="0">
              <a:spcBef>
                <a:spcPct val="20000"/>
              </a:spcBef>
              <a:spcAft>
                <a:spcPct val="0"/>
              </a:spcAft>
              <a:buChar char="»"/>
              <a:defRPr sz="3300">
                <a:solidFill>
                  <a:schemeClr val="tx1"/>
                </a:solidFill>
                <a:latin typeface="Times" panose="02020603050405020304" pitchFamily="18" charset="0"/>
                <a:ea typeface="ＭＳ Ｐゴシック" panose="020B0600070205080204" pitchFamily="34" charset="-128"/>
              </a:defRPr>
            </a:lvl6pPr>
            <a:lvl7pPr marL="4148138" indent="-360363" eaLnBrk="0" fontAlgn="base" hangingPunct="0">
              <a:spcBef>
                <a:spcPct val="20000"/>
              </a:spcBef>
              <a:spcAft>
                <a:spcPct val="0"/>
              </a:spcAft>
              <a:buChar char="»"/>
              <a:defRPr sz="3300">
                <a:solidFill>
                  <a:schemeClr val="tx1"/>
                </a:solidFill>
                <a:latin typeface="Times" panose="02020603050405020304" pitchFamily="18" charset="0"/>
                <a:ea typeface="ＭＳ Ｐゴシック" panose="020B0600070205080204" pitchFamily="34" charset="-128"/>
              </a:defRPr>
            </a:lvl7pPr>
            <a:lvl8pPr marL="4605338" indent="-360363" eaLnBrk="0" fontAlgn="base" hangingPunct="0">
              <a:spcBef>
                <a:spcPct val="20000"/>
              </a:spcBef>
              <a:spcAft>
                <a:spcPct val="0"/>
              </a:spcAft>
              <a:buChar char="»"/>
              <a:defRPr sz="3300">
                <a:solidFill>
                  <a:schemeClr val="tx1"/>
                </a:solidFill>
                <a:latin typeface="Times" panose="02020603050405020304" pitchFamily="18" charset="0"/>
                <a:ea typeface="ＭＳ Ｐゴシック" panose="020B0600070205080204" pitchFamily="34" charset="-128"/>
              </a:defRPr>
            </a:lvl8pPr>
            <a:lvl9pPr marL="5062538" indent="-360363" eaLnBrk="0" fontAlgn="base" hangingPunct="0">
              <a:spcBef>
                <a:spcPct val="20000"/>
              </a:spcBef>
              <a:spcAft>
                <a:spcPct val="0"/>
              </a:spcAft>
              <a:buChar char="»"/>
              <a:defRPr sz="3300">
                <a:solidFill>
                  <a:schemeClr val="tx1"/>
                </a:solidFill>
                <a:latin typeface="Times" panose="02020603050405020304" pitchFamily="18" charset="0"/>
                <a:ea typeface="ＭＳ Ｐゴシック" panose="020B0600070205080204" pitchFamily="34" charset="-128"/>
              </a:defRPr>
            </a:lvl9pPr>
          </a:lstStyle>
          <a:p>
            <a:pPr algn="ctr" eaLnBrk="1" hangingPunct="1">
              <a:spcBef>
                <a:spcPct val="0"/>
              </a:spcBef>
              <a:buClrTx/>
              <a:buFontTx/>
              <a:buNone/>
            </a:pPr>
            <a:r>
              <a:rPr lang="en-US" altLang="en-US" sz="3334" dirty="0">
                <a:solidFill>
                  <a:schemeClr val="hlink"/>
                </a:solidFill>
                <a:latin typeface="Arial" panose="020B0604020202020204" pitchFamily="34" charset="0"/>
              </a:rPr>
              <a:t>Randomly Paired </a:t>
            </a:r>
          </a:p>
          <a:p>
            <a:pPr algn="ctr" eaLnBrk="1" hangingPunct="1">
              <a:spcBef>
                <a:spcPct val="0"/>
              </a:spcBef>
              <a:buClrTx/>
              <a:buFontTx/>
              <a:buNone/>
            </a:pPr>
            <a:r>
              <a:rPr lang="en-US" altLang="en-US" sz="3334" dirty="0">
                <a:solidFill>
                  <a:schemeClr val="hlink"/>
                </a:solidFill>
                <a:latin typeface="Arial" panose="020B0604020202020204" pitchFamily="34" charset="0"/>
              </a:rPr>
              <a:t>thus are Independent</a:t>
            </a:r>
            <a:endParaRPr lang="en-US" altLang="en-US" sz="3334" dirty="0">
              <a:latin typeface="Times New Roman" panose="02020603050405020304" pitchFamily="18" charset="0"/>
            </a:endParaRPr>
          </a:p>
        </p:txBody>
      </p:sp>
      <p:sp>
        <p:nvSpPr>
          <p:cNvPr id="220165" name="Line 17">
            <a:extLst>
              <a:ext uri="{FF2B5EF4-FFF2-40B4-BE49-F238E27FC236}">
                <a16:creationId xmlns:a16="http://schemas.microsoft.com/office/drawing/2014/main" id="{12880A4A-78F7-4707-B0F9-60975E2F759E}"/>
              </a:ext>
            </a:extLst>
          </p:cNvPr>
          <p:cNvSpPr>
            <a:spLocks noChangeShapeType="1"/>
          </p:cNvSpPr>
          <p:nvPr/>
        </p:nvSpPr>
        <p:spPr bwMode="auto">
          <a:xfrm flipH="1" flipV="1">
            <a:off x="3229681" y="3953757"/>
            <a:ext cx="561799" cy="778757"/>
          </a:xfrm>
          <a:prstGeom prst="line">
            <a:avLst/>
          </a:prstGeom>
          <a:noFill/>
          <a:ln w="9525">
            <a:solidFill>
              <a:schemeClr val="hlink"/>
            </a:solidFill>
            <a:round/>
            <a:headEnd/>
            <a:tailEnd type="triangle" w="med" len="med"/>
          </a:ln>
          <a:extLst>
            <a:ext uri="{909E8E84-426E-40DD-AFC4-6F175D3DCCD1}">
              <a14:hiddenFill xmlns:a14="http://schemas.microsoft.com/office/drawing/2010/main">
                <a:noFill/>
              </a14:hiddenFill>
            </a:ext>
          </a:extLst>
        </p:spPr>
        <p:txBody>
          <a:bodyPr wrap="none" lIns="127000" tIns="63500" rIns="127000" bIns="63500" anchor="ctr"/>
          <a:lstStyle/>
          <a:p>
            <a:endParaRPr lang="en-US" sz="1000" dirty="0"/>
          </a:p>
        </p:txBody>
      </p:sp>
      <p:sp>
        <p:nvSpPr>
          <p:cNvPr id="220166" name="Line 19">
            <a:extLst>
              <a:ext uri="{FF2B5EF4-FFF2-40B4-BE49-F238E27FC236}">
                <a16:creationId xmlns:a16="http://schemas.microsoft.com/office/drawing/2014/main" id="{7666D05C-55F9-4337-B63C-3B8342C4E74F}"/>
              </a:ext>
            </a:extLst>
          </p:cNvPr>
          <p:cNvSpPr>
            <a:spLocks noChangeShapeType="1"/>
          </p:cNvSpPr>
          <p:nvPr/>
        </p:nvSpPr>
        <p:spPr bwMode="auto">
          <a:xfrm flipV="1">
            <a:off x="5170841" y="3953757"/>
            <a:ext cx="562681" cy="778757"/>
          </a:xfrm>
          <a:prstGeom prst="line">
            <a:avLst/>
          </a:prstGeom>
          <a:noFill/>
          <a:ln w="9525">
            <a:solidFill>
              <a:schemeClr val="hlink"/>
            </a:solidFill>
            <a:round/>
            <a:headEnd/>
            <a:tailEnd type="triangle" w="med" len="med"/>
          </a:ln>
          <a:extLst>
            <a:ext uri="{909E8E84-426E-40DD-AFC4-6F175D3DCCD1}">
              <a14:hiddenFill xmlns:a14="http://schemas.microsoft.com/office/drawing/2010/main">
                <a:noFill/>
              </a14:hiddenFill>
            </a:ext>
          </a:extLst>
        </p:spPr>
        <p:txBody>
          <a:bodyPr wrap="none" lIns="127000" tIns="63500" rIns="127000" bIns="63500" anchor="ctr"/>
          <a:lstStyle/>
          <a:p>
            <a:endParaRPr lang="en-US" sz="1000" dirty="0"/>
          </a:p>
        </p:txBody>
      </p:sp>
    </p:spTree>
  </p:cSld>
  <p:clrMapOvr>
    <a:masterClrMapping/>
  </p:clrMapOvr>
  <p:transition advTm="26000"/>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C1133482-AAD1-44D7-90C5-31B3321AE241}"/>
              </a:ext>
            </a:extLst>
          </p:cNvPr>
          <p:cNvSpPr>
            <a:spLocks noGrp="1" noChangeArrowheads="1"/>
          </p:cNvSpPr>
          <p:nvPr>
            <p:ph type="title" idx="4294967295"/>
          </p:nvPr>
        </p:nvSpPr>
        <p:spPr>
          <a:xfrm>
            <a:off x="0" y="855663"/>
            <a:ext cx="8229600" cy="1016000"/>
          </a:xfrm>
        </p:spPr>
        <p:txBody>
          <a:bodyPr>
            <a:normAutofit fontScale="90000"/>
          </a:bodyPr>
          <a:lstStyle/>
          <a:p>
            <a:pPr eaLnBrk="1" hangingPunct="1"/>
            <a:r>
              <a:rPr lang="en-US" altLang="en-US">
                <a:ea typeface="ＭＳ Ｐゴシック" panose="020B0600070205080204" pitchFamily="34" charset="-128"/>
              </a:rPr>
              <a:t>One Standard Deviation</a:t>
            </a:r>
            <a:br>
              <a:rPr lang="en-US" altLang="en-US">
                <a:ea typeface="ＭＳ Ｐゴシック" panose="020B0600070205080204" pitchFamily="34" charset="-128"/>
              </a:rPr>
            </a:br>
            <a:r>
              <a:rPr lang="en-US" altLang="en-US">
                <a:ea typeface="ＭＳ Ｐゴシック" panose="020B0600070205080204" pitchFamily="34" charset="-128"/>
              </a:rPr>
              <a:t>from the Mean</a:t>
            </a:r>
          </a:p>
        </p:txBody>
      </p:sp>
      <p:sp>
        <p:nvSpPr>
          <p:cNvPr id="25603" name="Rectangle 7">
            <a:extLst>
              <a:ext uri="{FF2B5EF4-FFF2-40B4-BE49-F238E27FC236}">
                <a16:creationId xmlns:a16="http://schemas.microsoft.com/office/drawing/2014/main" id="{052CFCAB-1A2F-405A-81C7-DF4B8A63D473}"/>
              </a:ext>
            </a:extLst>
          </p:cNvPr>
          <p:cNvSpPr>
            <a:spLocks noChangeArrowheads="1"/>
          </p:cNvSpPr>
          <p:nvPr/>
        </p:nvSpPr>
        <p:spPr bwMode="auto">
          <a:xfrm>
            <a:off x="2895600" y="2057400"/>
            <a:ext cx="2593195" cy="498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7083" tIns="43542" rIns="87083" bIns="43542">
            <a:spAutoFit/>
          </a:bodyPr>
          <a:lstStyle>
            <a:lvl1pPr defTabSz="1566863">
              <a:defRPr sz="6000">
                <a:solidFill>
                  <a:schemeClr val="tx1"/>
                </a:solidFill>
                <a:latin typeface="Times" panose="02020603050405020304" pitchFamily="18" charset="0"/>
                <a:ea typeface="ＭＳ Ｐゴシック" panose="020B0600070205080204" pitchFamily="34" charset="-128"/>
              </a:defRPr>
            </a:lvl1pPr>
            <a:lvl2pPr marL="37931725" indent="-37474525" defTabSz="1566863">
              <a:defRPr sz="6000">
                <a:solidFill>
                  <a:schemeClr val="tx1"/>
                </a:solidFill>
                <a:latin typeface="Times" panose="02020603050405020304" pitchFamily="18" charset="0"/>
                <a:ea typeface="ＭＳ Ｐゴシック" panose="020B0600070205080204" pitchFamily="34" charset="-128"/>
              </a:defRPr>
            </a:lvl2pPr>
            <a:lvl3pPr>
              <a:defRPr sz="6000">
                <a:solidFill>
                  <a:schemeClr val="tx1"/>
                </a:solidFill>
                <a:latin typeface="Times" panose="02020603050405020304" pitchFamily="18" charset="0"/>
                <a:ea typeface="ＭＳ Ｐゴシック" panose="020B0600070205080204" pitchFamily="34" charset="-128"/>
              </a:defRPr>
            </a:lvl3pPr>
            <a:lvl4pPr>
              <a:defRPr sz="6000">
                <a:solidFill>
                  <a:schemeClr val="tx1"/>
                </a:solidFill>
                <a:latin typeface="Times" panose="02020603050405020304" pitchFamily="18" charset="0"/>
                <a:ea typeface="ＭＳ Ｐゴシック" panose="020B0600070205080204" pitchFamily="34" charset="-128"/>
              </a:defRPr>
            </a:lvl4pPr>
            <a:lvl5pPr>
              <a:defRPr sz="60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9pPr>
          </a:lstStyle>
          <a:p>
            <a:pPr>
              <a:spcBef>
                <a:spcPct val="50000"/>
              </a:spcBef>
            </a:pPr>
            <a:r>
              <a:rPr lang="en-US" altLang="en-US" sz="2667" dirty="0">
                <a:latin typeface="Geneva" charset="0"/>
              </a:rPr>
              <a:t>68% of the area</a:t>
            </a:r>
          </a:p>
        </p:txBody>
      </p:sp>
      <p:pic>
        <p:nvPicPr>
          <p:cNvPr id="25604" name="Picture 5">
            <a:extLst>
              <a:ext uri="{FF2B5EF4-FFF2-40B4-BE49-F238E27FC236}">
                <a16:creationId xmlns:a16="http://schemas.microsoft.com/office/drawing/2014/main" id="{6A3C4478-0B0E-487F-BE73-CBF598ED967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3048000"/>
            <a:ext cx="5080000" cy="27366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Click="0" advTm="8000"/>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4">
            <a:extLst>
              <a:ext uri="{FF2B5EF4-FFF2-40B4-BE49-F238E27FC236}">
                <a16:creationId xmlns:a16="http://schemas.microsoft.com/office/drawing/2014/main" id="{D3027163-8690-48E4-B0C9-9749AB6D01E4}"/>
              </a:ext>
            </a:extLst>
          </p:cNvPr>
          <p:cNvSpPr>
            <a:spLocks noGrp="1" noChangeArrowheads="1"/>
          </p:cNvSpPr>
          <p:nvPr>
            <p:ph type="title" idx="4294967295"/>
          </p:nvPr>
        </p:nvSpPr>
        <p:spPr>
          <a:xfrm>
            <a:off x="685800" y="922338"/>
            <a:ext cx="8458200" cy="1016000"/>
          </a:xfrm>
        </p:spPr>
        <p:txBody>
          <a:bodyPr>
            <a:normAutofit fontScale="90000"/>
          </a:bodyPr>
          <a:lstStyle/>
          <a:p>
            <a:pPr eaLnBrk="1" hangingPunct="1"/>
            <a:r>
              <a:rPr lang="en-US" altLang="en-US">
                <a:ea typeface="ＭＳ Ｐゴシック" panose="020B0600070205080204" pitchFamily="34" charset="-128"/>
              </a:rPr>
              <a:t>One Standard Deviation</a:t>
            </a:r>
            <a:br>
              <a:rPr lang="en-US" altLang="en-US">
                <a:ea typeface="ＭＳ Ｐゴシック" panose="020B0600070205080204" pitchFamily="34" charset="-128"/>
              </a:rPr>
            </a:br>
            <a:r>
              <a:rPr lang="en-US" altLang="en-US">
                <a:ea typeface="ＭＳ Ｐゴシック" panose="020B0600070205080204" pitchFamily="34" charset="-128"/>
              </a:rPr>
              <a:t>from the Mean</a:t>
            </a:r>
          </a:p>
        </p:txBody>
      </p:sp>
      <p:sp>
        <p:nvSpPr>
          <p:cNvPr id="27651" name="Rectangle 5">
            <a:extLst>
              <a:ext uri="{FF2B5EF4-FFF2-40B4-BE49-F238E27FC236}">
                <a16:creationId xmlns:a16="http://schemas.microsoft.com/office/drawing/2014/main" id="{E88F28E0-E360-4E20-ADCD-E3652D8E595C}"/>
              </a:ext>
            </a:extLst>
          </p:cNvPr>
          <p:cNvSpPr>
            <a:spLocks noGrp="1" noChangeArrowheads="1"/>
          </p:cNvSpPr>
          <p:nvPr>
            <p:ph type="body" sz="half" idx="4294967295"/>
          </p:nvPr>
        </p:nvSpPr>
        <p:spPr>
          <a:xfrm>
            <a:off x="0" y="2141538"/>
            <a:ext cx="8001000" cy="1947862"/>
          </a:xfrm>
        </p:spPr>
        <p:txBody>
          <a:bodyPr/>
          <a:lstStyle/>
          <a:p>
            <a:pPr eaLnBrk="1" hangingPunct="1"/>
            <a:r>
              <a:rPr lang="en-US" altLang="en-US">
                <a:ea typeface="ＭＳ Ｐゴシック" panose="020B0600070205080204" pitchFamily="34" charset="-128"/>
              </a:rPr>
              <a:t>68% of the area of </a:t>
            </a:r>
            <a:r>
              <a:rPr lang="en-US" altLang="en-US" b="1">
                <a:ea typeface="ＭＳ Ｐゴシック" panose="020B0600070205080204" pitchFamily="34" charset="-128"/>
              </a:rPr>
              <a:t>any </a:t>
            </a:r>
            <a:r>
              <a:rPr lang="en-US" altLang="en-US">
                <a:ea typeface="ＭＳ Ｐゴシック" panose="020B0600070205080204" pitchFamily="34" charset="-128"/>
              </a:rPr>
              <a:t>normal distribution is within one standard deviation of the mean.</a:t>
            </a:r>
          </a:p>
        </p:txBody>
      </p:sp>
      <p:pic>
        <p:nvPicPr>
          <p:cNvPr id="27652" name="Picture 7" descr="j0312600[1]">
            <a:extLst>
              <a:ext uri="{FF2B5EF4-FFF2-40B4-BE49-F238E27FC236}">
                <a16:creationId xmlns:a16="http://schemas.microsoft.com/office/drawing/2014/main" id="{1F7DA2AE-EE55-47D1-B9F1-B5053E2F9825}"/>
              </a:ext>
            </a:extLst>
          </p:cNvPr>
          <p:cNvPicPr>
            <a:picLocks noGrp="1" noChangeAspect="1" noChangeArrowheads="1"/>
          </p:cNvPicPr>
          <p:nvPr>
            <p:ph sz="half" idx="4294967295"/>
          </p:nvPr>
        </p:nvPicPr>
        <p:blipFill>
          <a:blip r:embed="rId3">
            <a:extLst>
              <a:ext uri="{28A0092B-C50C-407E-A947-70E740481C1C}">
                <a14:useLocalDpi xmlns:a14="http://schemas.microsoft.com/office/drawing/2010/main" val="0"/>
              </a:ext>
            </a:extLst>
          </a:blip>
          <a:srcRect/>
          <a:stretch>
            <a:fillRect/>
          </a:stretch>
        </p:blipFill>
        <p:spPr>
          <a:xfrm flipH="1">
            <a:off x="5562600" y="3200400"/>
            <a:ext cx="2555875" cy="2844800"/>
          </a:xfrm>
          <a:noFill/>
        </p:spPr>
      </p:pic>
    </p:spTree>
  </p:cSld>
  <p:clrMapOvr>
    <a:masterClrMapping/>
  </p:clrMapOvr>
  <p:transition advClick="0" advTm="12000"/>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44D6E4DB-7AA5-4C04-967F-817275154BCF}"/>
              </a:ext>
            </a:extLst>
          </p:cNvPr>
          <p:cNvSpPr>
            <a:spLocks noGrp="1" noChangeArrowheads="1"/>
          </p:cNvSpPr>
          <p:nvPr>
            <p:ph type="title" idx="4294967295"/>
          </p:nvPr>
        </p:nvSpPr>
        <p:spPr>
          <a:xfrm>
            <a:off x="838200" y="719138"/>
            <a:ext cx="6934200" cy="1016000"/>
          </a:xfrm>
        </p:spPr>
        <p:txBody>
          <a:bodyPr>
            <a:normAutofit fontScale="90000"/>
          </a:bodyPr>
          <a:lstStyle/>
          <a:p>
            <a:pPr eaLnBrk="1" hangingPunct="1"/>
            <a:r>
              <a:rPr lang="en-US" altLang="en-US" dirty="0">
                <a:ea typeface="ＭＳ Ｐゴシック" panose="020B0600070205080204" pitchFamily="34" charset="-128"/>
              </a:rPr>
              <a:t>1.96 Standard Deviations </a:t>
            </a:r>
            <a:br>
              <a:rPr lang="en-US" altLang="en-US" dirty="0">
                <a:ea typeface="ＭＳ Ｐゴシック" panose="020B0600070205080204" pitchFamily="34" charset="-128"/>
              </a:rPr>
            </a:br>
            <a:r>
              <a:rPr lang="en-US" altLang="en-US" dirty="0">
                <a:ea typeface="ＭＳ Ｐゴシック" panose="020B0600070205080204" pitchFamily="34" charset="-128"/>
              </a:rPr>
              <a:t>from the Mean</a:t>
            </a:r>
          </a:p>
        </p:txBody>
      </p:sp>
      <p:pic>
        <p:nvPicPr>
          <p:cNvPr id="29699" name="Picture 3">
            <a:extLst>
              <a:ext uri="{FF2B5EF4-FFF2-40B4-BE49-F238E27FC236}">
                <a16:creationId xmlns:a16="http://schemas.microsoft.com/office/drawing/2014/main" id="{7AAA82BA-F096-433B-8A84-585D05D3E3F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2362200"/>
            <a:ext cx="5461882" cy="3069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advClick="0" advTm="11000"/>
    </mc:Choice>
    <mc:Fallback xmlns="">
      <p:transition spd="slow" advClick="0" advTm="11000"/>
    </mc:Fallback>
  </mc:AlternateContent>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1FA3CE72-2896-48E6-A267-23D1F2F23DD6}"/>
              </a:ext>
            </a:extLst>
          </p:cNvPr>
          <p:cNvSpPr>
            <a:spLocks noGrp="1" noChangeArrowheads="1"/>
          </p:cNvSpPr>
          <p:nvPr>
            <p:ph type="title" idx="4294967295"/>
          </p:nvPr>
        </p:nvSpPr>
        <p:spPr>
          <a:xfrm>
            <a:off x="838200" y="719138"/>
            <a:ext cx="8305800" cy="1016000"/>
          </a:xfrm>
        </p:spPr>
        <p:txBody>
          <a:bodyPr>
            <a:normAutofit fontScale="90000"/>
          </a:bodyPr>
          <a:lstStyle/>
          <a:p>
            <a:pPr eaLnBrk="1" hangingPunct="1"/>
            <a:r>
              <a:rPr lang="en-US" altLang="en-US">
                <a:ea typeface="ＭＳ Ｐゴシック" panose="020B0600070205080204" pitchFamily="34" charset="-128"/>
              </a:rPr>
              <a:t>1.96 Standard Deviations</a:t>
            </a:r>
            <a:br>
              <a:rPr lang="en-US" altLang="en-US">
                <a:ea typeface="ＭＳ Ｐゴシック" panose="020B0600070205080204" pitchFamily="34" charset="-128"/>
              </a:rPr>
            </a:br>
            <a:r>
              <a:rPr lang="en-US" altLang="en-US">
                <a:ea typeface="ＭＳ Ｐゴシック" panose="020B0600070205080204" pitchFamily="34" charset="-128"/>
              </a:rPr>
              <a:t>from the Mean</a:t>
            </a:r>
          </a:p>
        </p:txBody>
      </p:sp>
      <p:pic>
        <p:nvPicPr>
          <p:cNvPr id="31747" name="Picture 3">
            <a:extLst>
              <a:ext uri="{FF2B5EF4-FFF2-40B4-BE49-F238E27FC236}">
                <a16:creationId xmlns:a16="http://schemas.microsoft.com/office/drawing/2014/main" id="{7783F678-7D0B-4295-9454-047AEC5EB31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2362200"/>
            <a:ext cx="5461882" cy="3069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advClick="0" advTm="9000"/>
    </mc:Choice>
    <mc:Fallback xmlns="">
      <p:transition spd="slow" advClick="0" advTm="9000"/>
    </mc:Fallback>
  </mc:AlternateContent>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2D2035AD-056B-4BA9-9D1F-3E713034DB98}"/>
              </a:ext>
            </a:extLst>
          </p:cNvPr>
          <p:cNvSpPr>
            <a:spLocks noGrp="1" noChangeArrowheads="1"/>
          </p:cNvSpPr>
          <p:nvPr>
            <p:ph type="title" idx="4294967295"/>
          </p:nvPr>
        </p:nvSpPr>
        <p:spPr>
          <a:xfrm>
            <a:off x="0" y="922338"/>
            <a:ext cx="8305800" cy="1016000"/>
          </a:xfrm>
        </p:spPr>
        <p:txBody>
          <a:bodyPr>
            <a:normAutofit fontScale="90000"/>
          </a:bodyPr>
          <a:lstStyle/>
          <a:p>
            <a:pPr eaLnBrk="1" hangingPunct="1"/>
            <a:r>
              <a:rPr lang="en-US" altLang="en-US">
                <a:ea typeface="ＭＳ Ｐゴシック" panose="020B0600070205080204" pitchFamily="34" charset="-128"/>
              </a:rPr>
              <a:t>Two Standard Deviations</a:t>
            </a:r>
            <a:br>
              <a:rPr lang="en-US" altLang="en-US">
                <a:ea typeface="ＭＳ Ｐゴシック" panose="020B0600070205080204" pitchFamily="34" charset="-128"/>
              </a:rPr>
            </a:br>
            <a:r>
              <a:rPr lang="en-US" altLang="en-US">
                <a:ea typeface="ＭＳ Ｐゴシック" panose="020B0600070205080204" pitchFamily="34" charset="-128"/>
              </a:rPr>
              <a:t>from the Mean</a:t>
            </a:r>
          </a:p>
        </p:txBody>
      </p:sp>
      <p:sp>
        <p:nvSpPr>
          <p:cNvPr id="33795" name="Rectangle 3">
            <a:extLst>
              <a:ext uri="{FF2B5EF4-FFF2-40B4-BE49-F238E27FC236}">
                <a16:creationId xmlns:a16="http://schemas.microsoft.com/office/drawing/2014/main" id="{D8C22127-202D-4F46-9F54-058D1BF61DF2}"/>
              </a:ext>
            </a:extLst>
          </p:cNvPr>
          <p:cNvSpPr>
            <a:spLocks noGrp="1" noChangeArrowheads="1"/>
          </p:cNvSpPr>
          <p:nvPr>
            <p:ph type="body" idx="4294967295"/>
          </p:nvPr>
        </p:nvSpPr>
        <p:spPr>
          <a:xfrm>
            <a:off x="304800" y="2438400"/>
            <a:ext cx="7772400" cy="2362200"/>
          </a:xfrm>
        </p:spPr>
        <p:txBody>
          <a:bodyPr/>
          <a:lstStyle/>
          <a:p>
            <a:pPr eaLnBrk="1" hangingPunct="1"/>
            <a:r>
              <a:rPr lang="en-US" altLang="en-US" dirty="0">
                <a:ea typeface="ＭＳ Ｐゴシック" panose="020B0600070205080204" pitchFamily="34" charset="-128"/>
              </a:rPr>
              <a:t>For normal distributions 95% of the area is within 1.96 standard deviations of the mean</a:t>
            </a:r>
          </a:p>
          <a:p>
            <a:pPr eaLnBrk="1" hangingPunct="1"/>
            <a:r>
              <a:rPr lang="en-US" altLang="en-US" dirty="0">
                <a:ea typeface="ＭＳ Ｐゴシック" panose="020B0600070205080204" pitchFamily="34" charset="-128"/>
              </a:rPr>
              <a:t>For an approximation 2 can be used</a:t>
            </a:r>
          </a:p>
        </p:txBody>
      </p:sp>
    </p:spTree>
  </p:cSld>
  <p:clrMapOvr>
    <a:masterClrMapping/>
  </p:clrMapOvr>
  <mc:AlternateContent xmlns:mc="http://schemas.openxmlformats.org/markup-compatibility/2006" xmlns:p14="http://schemas.microsoft.com/office/powerpoint/2010/main">
    <mc:Choice Requires="p14">
      <p:transition spd="slow" p14:dur="2000" advClick="0" advTm="14000"/>
    </mc:Choice>
    <mc:Fallback xmlns="">
      <p:transition spd="slow" advClick="0" advTm="14000"/>
    </mc:Fallback>
  </mc:AlternateContent>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2" name="Picture 3">
            <a:extLst>
              <a:ext uri="{FF2B5EF4-FFF2-40B4-BE49-F238E27FC236}">
                <a16:creationId xmlns:a16="http://schemas.microsoft.com/office/drawing/2014/main" id="{BA7F529E-3DBF-4F53-BD6B-8AAF83F15B2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96182" y="973667"/>
            <a:ext cx="7428618" cy="41248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3" name="TextBox 3">
            <a:extLst>
              <a:ext uri="{FF2B5EF4-FFF2-40B4-BE49-F238E27FC236}">
                <a16:creationId xmlns:a16="http://schemas.microsoft.com/office/drawing/2014/main" id="{4945151A-0AFD-4A7B-A278-76781D6E85F6}"/>
              </a:ext>
            </a:extLst>
          </p:cNvPr>
          <p:cNvSpPr txBox="1">
            <a:spLocks noChangeArrowheads="1"/>
          </p:cNvSpPr>
          <p:nvPr/>
        </p:nvSpPr>
        <p:spPr bwMode="auto">
          <a:xfrm>
            <a:off x="3276600" y="5531555"/>
            <a:ext cx="2856872" cy="605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6000">
                <a:solidFill>
                  <a:schemeClr val="tx1"/>
                </a:solidFill>
                <a:latin typeface="Times" panose="02020603050405020304" pitchFamily="18" charset="0"/>
                <a:ea typeface="ＭＳ Ｐゴシック" panose="020B0600070205080204" pitchFamily="34" charset="-128"/>
              </a:defRPr>
            </a:lvl1pPr>
            <a:lvl2pPr marL="37931725" indent="-37474525">
              <a:defRPr sz="6000">
                <a:solidFill>
                  <a:schemeClr val="tx1"/>
                </a:solidFill>
                <a:latin typeface="Times" panose="02020603050405020304" pitchFamily="18" charset="0"/>
                <a:ea typeface="ＭＳ Ｐゴシック" panose="020B0600070205080204" pitchFamily="34" charset="-128"/>
              </a:defRPr>
            </a:lvl2pPr>
            <a:lvl3pPr>
              <a:defRPr sz="6000">
                <a:solidFill>
                  <a:schemeClr val="tx1"/>
                </a:solidFill>
                <a:latin typeface="Times" panose="02020603050405020304" pitchFamily="18" charset="0"/>
                <a:ea typeface="ＭＳ Ｐゴシック" panose="020B0600070205080204" pitchFamily="34" charset="-128"/>
              </a:defRPr>
            </a:lvl3pPr>
            <a:lvl4pPr>
              <a:defRPr sz="6000">
                <a:solidFill>
                  <a:schemeClr val="tx1"/>
                </a:solidFill>
                <a:latin typeface="Times" panose="02020603050405020304" pitchFamily="18" charset="0"/>
                <a:ea typeface="ＭＳ Ｐゴシック" panose="020B0600070205080204" pitchFamily="34" charset="-128"/>
              </a:defRPr>
            </a:lvl4pPr>
            <a:lvl5pPr>
              <a:defRPr sz="60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9pPr>
          </a:lstStyle>
          <a:p>
            <a:r>
              <a:rPr lang="en-US" altLang="en-US" sz="3334" dirty="0"/>
              <a:t>Area = 0.04779</a:t>
            </a:r>
          </a:p>
        </p:txBody>
      </p:sp>
      <p:cxnSp>
        <p:nvCxnSpPr>
          <p:cNvPr id="35844" name="Straight Arrow Connector 5">
            <a:extLst>
              <a:ext uri="{FF2B5EF4-FFF2-40B4-BE49-F238E27FC236}">
                <a16:creationId xmlns:a16="http://schemas.microsoft.com/office/drawing/2014/main" id="{2B06222E-C71D-4565-8006-7E7FA5B25357}"/>
              </a:ext>
            </a:extLst>
          </p:cNvPr>
          <p:cNvCxnSpPr>
            <a:cxnSpLocks noChangeShapeType="1"/>
          </p:cNvCxnSpPr>
          <p:nvPr/>
        </p:nvCxnSpPr>
        <p:spPr bwMode="auto">
          <a:xfrm flipV="1">
            <a:off x="5266266" y="5122333"/>
            <a:ext cx="1199444" cy="451556"/>
          </a:xfrm>
          <a:prstGeom prst="straightConnector1">
            <a:avLst/>
          </a:prstGeom>
          <a:noFill/>
          <a:ln w="22225">
            <a:solidFill>
              <a:schemeClr val="tx1"/>
            </a:solidFill>
            <a:round/>
            <a:headEnd/>
            <a:tailEnd type="arrow" w="med" len="med"/>
          </a:ln>
          <a:extLst>
            <a:ext uri="{909E8E84-426E-40DD-AFC4-6F175D3DCCD1}">
              <a14:hiddenFill xmlns:a14="http://schemas.microsoft.com/office/drawing/2010/main">
                <a:noFill/>
              </a14:hiddenFill>
            </a:ext>
          </a:extLst>
        </p:spPr>
      </p:cxnSp>
    </p:spTree>
  </p:cSld>
  <p:clrMapOvr>
    <a:masterClrMapping/>
  </p:clrMapOvr>
  <p:transition advClick="0" advTm="27000"/>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3">
            <a:extLst>
              <a:ext uri="{FF2B5EF4-FFF2-40B4-BE49-F238E27FC236}">
                <a16:creationId xmlns:a16="http://schemas.microsoft.com/office/drawing/2014/main" id="{0CD16BE1-089E-43D5-86AE-20899D6A4F7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1622722"/>
            <a:ext cx="6362347" cy="3436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1" name="TextBox 4">
            <a:extLst>
              <a:ext uri="{FF2B5EF4-FFF2-40B4-BE49-F238E27FC236}">
                <a16:creationId xmlns:a16="http://schemas.microsoft.com/office/drawing/2014/main" id="{67253B13-7637-4725-A3A3-1DAEDDE0BA9B}"/>
              </a:ext>
            </a:extLst>
          </p:cNvPr>
          <p:cNvSpPr txBox="1">
            <a:spLocks noChangeArrowheads="1"/>
          </p:cNvSpPr>
          <p:nvPr/>
        </p:nvSpPr>
        <p:spPr bwMode="auto">
          <a:xfrm>
            <a:off x="6571191" y="5185778"/>
            <a:ext cx="1144865" cy="605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6000">
                <a:solidFill>
                  <a:schemeClr val="tx1"/>
                </a:solidFill>
                <a:latin typeface="Times" panose="02020603050405020304" pitchFamily="18" charset="0"/>
                <a:ea typeface="ＭＳ Ｐゴシック" panose="020B0600070205080204" pitchFamily="34" charset="-128"/>
              </a:defRPr>
            </a:lvl1pPr>
            <a:lvl2pPr marL="37931725" indent="-37474525">
              <a:defRPr sz="6000">
                <a:solidFill>
                  <a:schemeClr val="tx1"/>
                </a:solidFill>
                <a:latin typeface="Times" panose="02020603050405020304" pitchFamily="18" charset="0"/>
                <a:ea typeface="ＭＳ Ｐゴシック" panose="020B0600070205080204" pitchFamily="34" charset="-128"/>
              </a:defRPr>
            </a:lvl2pPr>
            <a:lvl3pPr>
              <a:defRPr sz="6000">
                <a:solidFill>
                  <a:schemeClr val="tx1"/>
                </a:solidFill>
                <a:latin typeface="Times" panose="02020603050405020304" pitchFamily="18" charset="0"/>
                <a:ea typeface="ＭＳ Ｐゴシック" panose="020B0600070205080204" pitchFamily="34" charset="-128"/>
              </a:defRPr>
            </a:lvl3pPr>
            <a:lvl4pPr>
              <a:defRPr sz="6000">
                <a:solidFill>
                  <a:schemeClr val="tx1"/>
                </a:solidFill>
                <a:latin typeface="Times" panose="02020603050405020304" pitchFamily="18" charset="0"/>
                <a:ea typeface="ＭＳ Ｐゴシック" panose="020B0600070205080204" pitchFamily="34" charset="-128"/>
              </a:defRPr>
            </a:lvl4pPr>
            <a:lvl5pPr>
              <a:defRPr sz="60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9pPr>
          </a:lstStyle>
          <a:p>
            <a:r>
              <a:rPr lang="en-US" altLang="en-US" sz="3334"/>
              <a:t>98.09</a:t>
            </a:r>
          </a:p>
        </p:txBody>
      </p:sp>
      <p:cxnSp>
        <p:nvCxnSpPr>
          <p:cNvPr id="37892" name="Straight Arrow Connector 5">
            <a:extLst>
              <a:ext uri="{FF2B5EF4-FFF2-40B4-BE49-F238E27FC236}">
                <a16:creationId xmlns:a16="http://schemas.microsoft.com/office/drawing/2014/main" id="{26E3BA44-DA71-44F5-A469-00F938B3CF92}"/>
              </a:ext>
            </a:extLst>
          </p:cNvPr>
          <p:cNvCxnSpPr>
            <a:cxnSpLocks noChangeShapeType="1"/>
            <a:stCxn id="37891" idx="1"/>
          </p:cNvCxnSpPr>
          <p:nvPr/>
        </p:nvCxnSpPr>
        <p:spPr bwMode="auto">
          <a:xfrm flipH="1" flipV="1">
            <a:off x="5103635" y="4917667"/>
            <a:ext cx="1467556" cy="570822"/>
          </a:xfrm>
          <a:prstGeom prst="straightConnector1">
            <a:avLst/>
          </a:prstGeom>
          <a:noFill/>
          <a:ln w="22225">
            <a:solidFill>
              <a:schemeClr val="tx1"/>
            </a:solidFill>
            <a:round/>
            <a:headEnd/>
            <a:tailEnd type="arrow" w="med" len="med"/>
          </a:ln>
          <a:extLst>
            <a:ext uri="{909E8E84-426E-40DD-AFC4-6F175D3DCCD1}">
              <a14:hiddenFill xmlns:a14="http://schemas.microsoft.com/office/drawing/2010/main">
                <a:noFill/>
              </a14:hiddenFill>
            </a:ext>
          </a:extLst>
        </p:spPr>
      </p:cxnSp>
    </p:spTree>
  </p:cSld>
  <p:clrMapOvr>
    <a:masterClrMapping/>
  </p:clrMapOvr>
  <p:transition advClick="0" advTm="27000"/>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1524000" y="2174081"/>
            <a:ext cx="5791199" cy="1464231"/>
          </a:xfrm>
          <a:prstGeom prst="roundRect">
            <a:avLst/>
          </a:prstGeom>
          <a:solidFill>
            <a:schemeClr val="accent2">
              <a:lumMod val="75000"/>
            </a:schemeClr>
          </a:solidFill>
        </p:spPr>
        <p:style>
          <a:lnRef idx="1">
            <a:schemeClr val="accent1"/>
          </a:lnRef>
          <a:fillRef idx="3">
            <a:schemeClr val="accent1"/>
          </a:fillRef>
          <a:effectRef idx="2">
            <a:schemeClr val="accent1"/>
          </a:effectRef>
          <a:fontRef idx="minor">
            <a:schemeClr val="lt1"/>
          </a:fontRef>
        </p:style>
        <p:txBody>
          <a:bodyPr wrap="square" rtlCol="0" anchor="ctr" anchorCtr="1">
            <a:spAutoFit/>
          </a:bodyPr>
          <a:lstStyle/>
          <a:p>
            <a:pPr algn="ctr"/>
            <a:r>
              <a:rPr lang="en-US" sz="4000" b="1" dirty="0">
                <a:solidFill>
                  <a:prstClr val="white"/>
                </a:solidFill>
                <a:latin typeface="Arial" panose="020B0604020202020204" pitchFamily="34" charset="0"/>
                <a:cs typeface="Arial" panose="020B0604020202020204" pitchFamily="34" charset="0"/>
              </a:rPr>
              <a:t>Standard</a:t>
            </a:r>
          </a:p>
          <a:p>
            <a:pPr algn="ctr"/>
            <a:r>
              <a:rPr lang="en-US" sz="4000" b="1" dirty="0">
                <a:solidFill>
                  <a:prstClr val="white"/>
                </a:solidFill>
                <a:latin typeface="Arial" panose="020B0604020202020204" pitchFamily="34" charset="0"/>
                <a:cs typeface="Arial" panose="020B0604020202020204" pitchFamily="34" charset="0"/>
              </a:rPr>
              <a:t>Normal Distribution</a:t>
            </a:r>
          </a:p>
        </p:txBody>
      </p:sp>
      <p:sp>
        <p:nvSpPr>
          <p:cNvPr id="4" name="Date Placeholder 4"/>
          <p:cNvSpPr>
            <a:spLocks noGrp="1"/>
          </p:cNvSpPr>
          <p:nvPr>
            <p:ph type="dt" sz="half" idx="10"/>
          </p:nvPr>
        </p:nvSpPr>
        <p:spPr/>
        <p:txBody>
          <a:bodyPr/>
          <a:lstStyle/>
          <a:p>
            <a:r>
              <a:rPr lang="en-US" dirty="0"/>
              <a:t>1/25/2015 – Dr. Anil D Chaturvedi The University of Chicago</a:t>
            </a:r>
          </a:p>
        </p:txBody>
      </p:sp>
    </p:spTree>
    <p:extLst>
      <p:ext uri="{BB962C8B-B14F-4D97-AF65-F5344CB8AC3E}">
        <p14:creationId xmlns:p14="http://schemas.microsoft.com/office/powerpoint/2010/main" val="3813390364"/>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idx="4294967295"/>
          </p:nvPr>
        </p:nvSpPr>
        <p:spPr>
          <a:xfrm>
            <a:off x="0" y="609600"/>
            <a:ext cx="7775575" cy="1143000"/>
          </a:xfrm>
        </p:spPr>
        <p:txBody>
          <a:bodyPr/>
          <a:lstStyle/>
          <a:p>
            <a:r>
              <a:rPr lang="en-US"/>
              <a:t>Standard Normal Distribution</a:t>
            </a:r>
          </a:p>
        </p:txBody>
      </p:sp>
      <p:sp>
        <p:nvSpPr>
          <p:cNvPr id="29699" name="Rectangle 3"/>
          <p:cNvSpPr>
            <a:spLocks noGrp="1" noChangeArrowheads="1"/>
          </p:cNvSpPr>
          <p:nvPr>
            <p:ph type="body" sz="half" idx="4294967295"/>
          </p:nvPr>
        </p:nvSpPr>
        <p:spPr>
          <a:xfrm>
            <a:off x="0" y="2141538"/>
            <a:ext cx="7469188" cy="1490662"/>
          </a:xfrm>
        </p:spPr>
        <p:txBody>
          <a:bodyPr/>
          <a:lstStyle/>
          <a:p>
            <a:r>
              <a:rPr lang="en-US" sz="2778" dirty="0"/>
              <a:t>A normal distribution with a mean of 0 and a standard deviation of 1 is called a </a:t>
            </a:r>
            <a:r>
              <a:rPr lang="en-US" sz="2778" dirty="0">
                <a:solidFill>
                  <a:schemeClr val="hlink"/>
                </a:solidFill>
              </a:rPr>
              <a:t>standard normal distribution</a:t>
            </a:r>
            <a:endParaRPr lang="en-US" sz="2778" dirty="0"/>
          </a:p>
        </p:txBody>
      </p:sp>
    </p:spTree>
  </p:cSld>
  <p:clrMapOvr>
    <a:masterClrMapping/>
  </p:clrMapOvr>
  <p:transition advClick="0" advTm="10000"/>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4"/>
          <p:cNvSpPr>
            <a:spLocks noGrp="1" noChangeArrowheads="1"/>
          </p:cNvSpPr>
          <p:nvPr>
            <p:ph type="title" idx="4294967295"/>
          </p:nvPr>
        </p:nvSpPr>
        <p:spPr>
          <a:xfrm>
            <a:off x="0" y="381000"/>
            <a:ext cx="7775575" cy="1016000"/>
          </a:xfrm>
        </p:spPr>
        <p:txBody>
          <a:bodyPr/>
          <a:lstStyle/>
          <a:p>
            <a:r>
              <a:rPr lang="en-US" dirty="0"/>
              <a:t>Standard Normal Distribution</a:t>
            </a:r>
          </a:p>
        </p:txBody>
      </p:sp>
      <p:sp>
        <p:nvSpPr>
          <p:cNvPr id="23555" name="Rectangle 3"/>
          <p:cNvSpPr>
            <a:spLocks noGrp="1" noChangeArrowheads="1"/>
          </p:cNvSpPr>
          <p:nvPr>
            <p:ph type="body" sz="half" idx="4294967295"/>
          </p:nvPr>
        </p:nvSpPr>
        <p:spPr>
          <a:xfrm>
            <a:off x="0" y="1531938"/>
            <a:ext cx="3810000" cy="4030662"/>
          </a:xfrm>
        </p:spPr>
        <p:txBody>
          <a:bodyPr/>
          <a:lstStyle/>
          <a:p>
            <a:r>
              <a:rPr lang="en-US" sz="2778" dirty="0"/>
              <a:t>Areas of the normal distribution are often represented by tables of the standard normal distribution.</a:t>
            </a:r>
          </a:p>
          <a:p>
            <a:endParaRPr lang="en-US" sz="2778" dirty="0"/>
          </a:p>
        </p:txBody>
      </p:sp>
      <p:graphicFrame>
        <p:nvGraphicFramePr>
          <p:cNvPr id="23804" name="Group 252"/>
          <p:cNvGraphicFramePr>
            <a:graphicFrameLocks noGrp="1"/>
          </p:cNvGraphicFramePr>
          <p:nvPr>
            <p:ph sz="half" idx="4294967295"/>
            <p:extLst>
              <p:ext uri="{D42A27DB-BD31-4B8C-83A1-F6EECF244321}">
                <p14:modId xmlns:p14="http://schemas.microsoft.com/office/powerpoint/2010/main" val="1001010058"/>
              </p:ext>
            </p:extLst>
          </p:nvPr>
        </p:nvGraphicFramePr>
        <p:xfrm>
          <a:off x="4558683" y="1219200"/>
          <a:ext cx="3812268" cy="4910720"/>
        </p:xfrm>
        <a:graphic>
          <a:graphicData uri="http://schemas.openxmlformats.org/drawingml/2006/table">
            <a:tbl>
              <a:tblPr/>
              <a:tblGrid>
                <a:gridCol w="1392464">
                  <a:extLst>
                    <a:ext uri="{9D8B030D-6E8A-4147-A177-3AD203B41FA5}">
                      <a16:colId xmlns:a16="http://schemas.microsoft.com/office/drawing/2014/main" val="20000"/>
                    </a:ext>
                  </a:extLst>
                </a:gridCol>
                <a:gridCol w="2419804">
                  <a:extLst>
                    <a:ext uri="{9D8B030D-6E8A-4147-A177-3AD203B41FA5}">
                      <a16:colId xmlns:a16="http://schemas.microsoft.com/office/drawing/2014/main" val="20001"/>
                    </a:ext>
                  </a:extLst>
                </a:gridCol>
              </a:tblGrid>
              <a:tr h="245536">
                <a:tc>
                  <a:txBody>
                    <a:bodyPr/>
                    <a:lstStyle/>
                    <a:p>
                      <a:pPr marL="0" marR="0" lvl="0" indent="0" algn="ctr" defTabSz="430213"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Courier" charset="0"/>
                          <a:ea typeface="Arial" charset="0"/>
                          <a:cs typeface="Arial" charset="0"/>
                        </a:rPr>
                        <a:t>Z</a:t>
                      </a:r>
                      <a:endParaRPr kumimoji="0" lang="en-US" sz="1600" b="0" i="0" u="none" strike="noStrike" cap="none" normalizeH="0" baseline="0">
                        <a:ln>
                          <a:noFill/>
                        </a:ln>
                        <a:solidFill>
                          <a:schemeClr val="tx1"/>
                        </a:solidFill>
                        <a:effectLst/>
                        <a:latin typeface="Courier" charset="0"/>
                      </a:endParaRPr>
                    </a:p>
                  </a:txBody>
                  <a:tcPr marL="2" marR="2" marT="1" marB="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30213"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Courier" charset="0"/>
                          <a:ea typeface="Arial" charset="0"/>
                          <a:cs typeface="Arial" charset="0"/>
                        </a:rPr>
                        <a:t>Area below Z</a:t>
                      </a:r>
                      <a:endParaRPr kumimoji="0" lang="en-US" sz="1600" b="0" i="0" u="none" strike="noStrike" cap="none" normalizeH="0" baseline="0">
                        <a:ln>
                          <a:noFill/>
                        </a:ln>
                        <a:solidFill>
                          <a:schemeClr val="tx1"/>
                        </a:solidFill>
                        <a:effectLst/>
                        <a:latin typeface="Courier" charset="0"/>
                      </a:endParaRPr>
                    </a:p>
                  </a:txBody>
                  <a:tcPr marL="2" marR="2" marT="1" marB="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45536">
                <a:tc>
                  <a:txBody>
                    <a:bodyPr/>
                    <a:lstStyle/>
                    <a:p>
                      <a:pPr marL="0" marR="0" lvl="0" indent="0" algn="ctr" defTabSz="430213"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Courier" charset="0"/>
                          <a:ea typeface="Arial" charset="0"/>
                          <a:cs typeface="Arial" charset="0"/>
                        </a:rPr>
                        <a:t>-2.50</a:t>
                      </a:r>
                      <a:endParaRPr kumimoji="0" lang="en-US" sz="1600" b="0" i="0" u="none" strike="noStrike" cap="none" normalizeH="0" baseline="0">
                        <a:ln>
                          <a:noFill/>
                        </a:ln>
                        <a:solidFill>
                          <a:schemeClr val="tx1"/>
                        </a:solidFill>
                        <a:effectLst/>
                        <a:latin typeface="Courier" charset="0"/>
                      </a:endParaRPr>
                    </a:p>
                  </a:txBody>
                  <a:tcPr marL="2" marR="2" marT="1" marB="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30213"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Courier" charset="0"/>
                          <a:ea typeface="Arial" charset="0"/>
                          <a:cs typeface="Arial" charset="0"/>
                        </a:rPr>
                        <a:t>0.0062</a:t>
                      </a:r>
                      <a:endParaRPr kumimoji="0" lang="en-US" sz="1600" b="0" i="0" u="none" strike="noStrike" cap="none" normalizeH="0" baseline="0">
                        <a:ln>
                          <a:noFill/>
                        </a:ln>
                        <a:solidFill>
                          <a:schemeClr val="tx1"/>
                        </a:solidFill>
                        <a:effectLst/>
                        <a:latin typeface="Courier" charset="0"/>
                      </a:endParaRPr>
                    </a:p>
                  </a:txBody>
                  <a:tcPr marL="2" marR="2" marT="1" marB="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45536">
                <a:tc>
                  <a:txBody>
                    <a:bodyPr/>
                    <a:lstStyle/>
                    <a:p>
                      <a:pPr marL="0" marR="0" lvl="0" indent="0" algn="ctr" defTabSz="430213"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Courier" charset="0"/>
                          <a:ea typeface="Arial" charset="0"/>
                          <a:cs typeface="Arial" charset="0"/>
                        </a:rPr>
                        <a:t>-2.49</a:t>
                      </a:r>
                      <a:endParaRPr kumimoji="0" lang="en-US" sz="1600" b="0" i="0" u="none" strike="noStrike" cap="none" normalizeH="0" baseline="0">
                        <a:ln>
                          <a:noFill/>
                        </a:ln>
                        <a:solidFill>
                          <a:schemeClr val="tx1"/>
                        </a:solidFill>
                        <a:effectLst/>
                        <a:latin typeface="Courier" charset="0"/>
                      </a:endParaRPr>
                    </a:p>
                  </a:txBody>
                  <a:tcPr marL="2" marR="2" marT="1" marB="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30213"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Courier" charset="0"/>
                          <a:ea typeface="Arial" charset="0"/>
                          <a:cs typeface="Arial" charset="0"/>
                        </a:rPr>
                        <a:t>0.0064</a:t>
                      </a:r>
                      <a:endParaRPr kumimoji="0" lang="en-US" sz="1600" b="0" i="0" u="none" strike="noStrike" cap="none" normalizeH="0" baseline="0">
                        <a:ln>
                          <a:noFill/>
                        </a:ln>
                        <a:solidFill>
                          <a:schemeClr val="tx1"/>
                        </a:solidFill>
                        <a:effectLst/>
                        <a:latin typeface="Courier" charset="0"/>
                      </a:endParaRPr>
                    </a:p>
                  </a:txBody>
                  <a:tcPr marL="2" marR="2" marT="1" marB="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45536">
                <a:tc>
                  <a:txBody>
                    <a:bodyPr/>
                    <a:lstStyle/>
                    <a:p>
                      <a:pPr marL="0" marR="0" lvl="0" indent="0" algn="ctr" defTabSz="430213"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Courier" charset="0"/>
                          <a:ea typeface="Arial" charset="0"/>
                          <a:cs typeface="Arial" charset="0"/>
                        </a:rPr>
                        <a:t>-2.48</a:t>
                      </a:r>
                      <a:endParaRPr kumimoji="0" lang="en-US" sz="1600" b="0" i="0" u="none" strike="noStrike" cap="none" normalizeH="0" baseline="0">
                        <a:ln>
                          <a:noFill/>
                        </a:ln>
                        <a:solidFill>
                          <a:schemeClr val="tx1"/>
                        </a:solidFill>
                        <a:effectLst/>
                        <a:latin typeface="Courier" charset="0"/>
                      </a:endParaRPr>
                    </a:p>
                  </a:txBody>
                  <a:tcPr marL="2" marR="2" marT="1" marB="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30213"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ourier" charset="0"/>
                          <a:ea typeface="Arial" charset="0"/>
                          <a:cs typeface="Arial" charset="0"/>
                        </a:rPr>
                        <a:t>0.0066</a:t>
                      </a:r>
                      <a:endParaRPr kumimoji="0" lang="en-US" sz="1600" b="0" i="0" u="none" strike="noStrike" cap="none" normalizeH="0" baseline="0" dirty="0">
                        <a:ln>
                          <a:noFill/>
                        </a:ln>
                        <a:solidFill>
                          <a:schemeClr val="tx1"/>
                        </a:solidFill>
                        <a:effectLst/>
                        <a:latin typeface="Courier" charset="0"/>
                      </a:endParaRPr>
                    </a:p>
                  </a:txBody>
                  <a:tcPr marL="2" marR="2" marT="1" marB="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45536">
                <a:tc>
                  <a:txBody>
                    <a:bodyPr/>
                    <a:lstStyle/>
                    <a:p>
                      <a:pPr marL="0" marR="0" lvl="0" indent="0" algn="ctr" defTabSz="430213"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Courier" charset="0"/>
                          <a:ea typeface="Arial" charset="0"/>
                          <a:cs typeface="Arial" charset="0"/>
                        </a:rPr>
                        <a:t>-2.47</a:t>
                      </a:r>
                      <a:endParaRPr kumimoji="0" lang="en-US" sz="1600" b="0" i="0" u="none" strike="noStrike" cap="none" normalizeH="0" baseline="0">
                        <a:ln>
                          <a:noFill/>
                        </a:ln>
                        <a:solidFill>
                          <a:schemeClr val="tx1"/>
                        </a:solidFill>
                        <a:effectLst/>
                        <a:latin typeface="Courier" charset="0"/>
                      </a:endParaRPr>
                    </a:p>
                  </a:txBody>
                  <a:tcPr marL="2" marR="2" marT="1" marB="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30213"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Courier" charset="0"/>
                          <a:ea typeface="Arial" charset="0"/>
                          <a:cs typeface="Arial" charset="0"/>
                        </a:rPr>
                        <a:t>0.0068</a:t>
                      </a:r>
                      <a:endParaRPr kumimoji="0" lang="en-US" sz="1600" b="0" i="0" u="none" strike="noStrike" cap="none" normalizeH="0" baseline="0">
                        <a:ln>
                          <a:noFill/>
                        </a:ln>
                        <a:solidFill>
                          <a:schemeClr val="tx1"/>
                        </a:solidFill>
                        <a:effectLst/>
                        <a:latin typeface="Courier" charset="0"/>
                      </a:endParaRPr>
                    </a:p>
                  </a:txBody>
                  <a:tcPr marL="2" marR="2" marT="1" marB="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45536">
                <a:tc>
                  <a:txBody>
                    <a:bodyPr/>
                    <a:lstStyle/>
                    <a:p>
                      <a:pPr marL="0" marR="0" lvl="0" indent="0" algn="ctr" defTabSz="430213"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Courier" charset="0"/>
                          <a:ea typeface="Arial" charset="0"/>
                          <a:cs typeface="Arial" charset="0"/>
                        </a:rPr>
                        <a:t>-2.46</a:t>
                      </a:r>
                      <a:endParaRPr kumimoji="0" lang="en-US" sz="1600" b="0" i="0" u="none" strike="noStrike" cap="none" normalizeH="0" baseline="0">
                        <a:ln>
                          <a:noFill/>
                        </a:ln>
                        <a:solidFill>
                          <a:schemeClr val="tx1"/>
                        </a:solidFill>
                        <a:effectLst/>
                        <a:latin typeface="Courier" charset="0"/>
                      </a:endParaRPr>
                    </a:p>
                  </a:txBody>
                  <a:tcPr marL="2" marR="2" marT="1" marB="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30213"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Courier" charset="0"/>
                          <a:ea typeface="Arial" charset="0"/>
                          <a:cs typeface="Arial" charset="0"/>
                        </a:rPr>
                        <a:t>0.0069</a:t>
                      </a:r>
                      <a:endParaRPr kumimoji="0" lang="en-US" sz="1600" b="0" i="0" u="none" strike="noStrike" cap="none" normalizeH="0" baseline="0">
                        <a:ln>
                          <a:noFill/>
                        </a:ln>
                        <a:solidFill>
                          <a:schemeClr val="tx1"/>
                        </a:solidFill>
                        <a:effectLst/>
                        <a:latin typeface="Courier" charset="0"/>
                      </a:endParaRPr>
                    </a:p>
                  </a:txBody>
                  <a:tcPr marL="2" marR="2" marT="1" marB="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45536">
                <a:tc>
                  <a:txBody>
                    <a:bodyPr/>
                    <a:lstStyle/>
                    <a:p>
                      <a:pPr marL="0" marR="0" lvl="0" indent="0" algn="ctr" defTabSz="430213"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Courier" charset="0"/>
                          <a:ea typeface="Arial" charset="0"/>
                          <a:cs typeface="Arial" charset="0"/>
                        </a:rPr>
                        <a:t>-2.45</a:t>
                      </a:r>
                      <a:endParaRPr kumimoji="0" lang="en-US" sz="1600" b="0" i="0" u="none" strike="noStrike" cap="none" normalizeH="0" baseline="0">
                        <a:ln>
                          <a:noFill/>
                        </a:ln>
                        <a:solidFill>
                          <a:schemeClr val="tx1"/>
                        </a:solidFill>
                        <a:effectLst/>
                        <a:latin typeface="Courier" charset="0"/>
                      </a:endParaRPr>
                    </a:p>
                  </a:txBody>
                  <a:tcPr marL="2" marR="2" marT="1" marB="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30213"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Courier" charset="0"/>
                          <a:ea typeface="Arial" charset="0"/>
                          <a:cs typeface="Arial" charset="0"/>
                        </a:rPr>
                        <a:t>0.0071</a:t>
                      </a:r>
                      <a:endParaRPr kumimoji="0" lang="en-US" sz="1600" b="0" i="0" u="none" strike="noStrike" cap="none" normalizeH="0" baseline="0">
                        <a:ln>
                          <a:noFill/>
                        </a:ln>
                        <a:solidFill>
                          <a:schemeClr val="tx1"/>
                        </a:solidFill>
                        <a:effectLst/>
                        <a:latin typeface="Courier" charset="0"/>
                      </a:endParaRPr>
                    </a:p>
                  </a:txBody>
                  <a:tcPr marL="2" marR="2" marT="1" marB="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45536">
                <a:tc>
                  <a:txBody>
                    <a:bodyPr/>
                    <a:lstStyle/>
                    <a:p>
                      <a:pPr marL="0" marR="0" lvl="0" indent="0" algn="ctr" defTabSz="430213"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Courier" charset="0"/>
                          <a:ea typeface="Arial" charset="0"/>
                          <a:cs typeface="Arial" charset="0"/>
                        </a:rPr>
                        <a:t>-2.44</a:t>
                      </a:r>
                      <a:endParaRPr kumimoji="0" lang="en-US" sz="1600" b="0" i="0" u="none" strike="noStrike" cap="none" normalizeH="0" baseline="0">
                        <a:ln>
                          <a:noFill/>
                        </a:ln>
                        <a:solidFill>
                          <a:schemeClr val="tx1"/>
                        </a:solidFill>
                        <a:effectLst/>
                        <a:latin typeface="Courier" charset="0"/>
                      </a:endParaRPr>
                    </a:p>
                  </a:txBody>
                  <a:tcPr marL="2" marR="2" marT="1" marB="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30213"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Courier" charset="0"/>
                          <a:ea typeface="Arial" charset="0"/>
                          <a:cs typeface="Arial" charset="0"/>
                        </a:rPr>
                        <a:t>0.0073</a:t>
                      </a:r>
                      <a:endParaRPr kumimoji="0" lang="en-US" sz="1600" b="0" i="0" u="none" strike="noStrike" cap="none" normalizeH="0" baseline="0">
                        <a:ln>
                          <a:noFill/>
                        </a:ln>
                        <a:solidFill>
                          <a:schemeClr val="tx1"/>
                        </a:solidFill>
                        <a:effectLst/>
                        <a:latin typeface="Courier" charset="0"/>
                      </a:endParaRPr>
                    </a:p>
                  </a:txBody>
                  <a:tcPr marL="2" marR="2" marT="1" marB="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45536">
                <a:tc>
                  <a:txBody>
                    <a:bodyPr/>
                    <a:lstStyle/>
                    <a:p>
                      <a:pPr marL="0" marR="0" lvl="0" indent="0" algn="ctr" defTabSz="430213"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Courier" charset="0"/>
                          <a:ea typeface="Arial" charset="0"/>
                          <a:cs typeface="Arial" charset="0"/>
                        </a:rPr>
                        <a:t>-2.43</a:t>
                      </a:r>
                      <a:endParaRPr kumimoji="0" lang="en-US" sz="1600" b="0" i="0" u="none" strike="noStrike" cap="none" normalizeH="0" baseline="0">
                        <a:ln>
                          <a:noFill/>
                        </a:ln>
                        <a:solidFill>
                          <a:schemeClr val="tx1"/>
                        </a:solidFill>
                        <a:effectLst/>
                        <a:latin typeface="Courier" charset="0"/>
                      </a:endParaRPr>
                    </a:p>
                  </a:txBody>
                  <a:tcPr marL="2" marR="2" marT="1" marB="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30213"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Courier" charset="0"/>
                          <a:ea typeface="Arial" charset="0"/>
                          <a:cs typeface="Arial" charset="0"/>
                        </a:rPr>
                        <a:t>0.0075</a:t>
                      </a:r>
                      <a:endParaRPr kumimoji="0" lang="en-US" sz="1600" b="0" i="0" u="none" strike="noStrike" cap="none" normalizeH="0" baseline="0">
                        <a:ln>
                          <a:noFill/>
                        </a:ln>
                        <a:solidFill>
                          <a:schemeClr val="tx1"/>
                        </a:solidFill>
                        <a:effectLst/>
                        <a:latin typeface="Courier" charset="0"/>
                      </a:endParaRPr>
                    </a:p>
                  </a:txBody>
                  <a:tcPr marL="2" marR="2" marT="1" marB="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45536">
                <a:tc>
                  <a:txBody>
                    <a:bodyPr/>
                    <a:lstStyle/>
                    <a:p>
                      <a:pPr marL="0" marR="0" lvl="0" indent="0" algn="ctr" defTabSz="430213"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Courier" charset="0"/>
                          <a:ea typeface="Arial" charset="0"/>
                          <a:cs typeface="Arial" charset="0"/>
                        </a:rPr>
                        <a:t>-2.42</a:t>
                      </a:r>
                      <a:endParaRPr kumimoji="0" lang="en-US" sz="1600" b="0" i="0" u="none" strike="noStrike" cap="none" normalizeH="0" baseline="0">
                        <a:ln>
                          <a:noFill/>
                        </a:ln>
                        <a:solidFill>
                          <a:schemeClr val="tx1"/>
                        </a:solidFill>
                        <a:effectLst/>
                        <a:latin typeface="Courier" charset="0"/>
                      </a:endParaRPr>
                    </a:p>
                  </a:txBody>
                  <a:tcPr marL="2" marR="2" marT="1" marB="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30213"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Courier" charset="0"/>
                          <a:ea typeface="Arial" charset="0"/>
                          <a:cs typeface="Arial" charset="0"/>
                        </a:rPr>
                        <a:t>0.0078</a:t>
                      </a:r>
                      <a:endParaRPr kumimoji="0" lang="en-US" sz="1600" b="0" i="0" u="none" strike="noStrike" cap="none" normalizeH="0" baseline="0">
                        <a:ln>
                          <a:noFill/>
                        </a:ln>
                        <a:solidFill>
                          <a:schemeClr val="tx1"/>
                        </a:solidFill>
                        <a:effectLst/>
                        <a:latin typeface="Courier" charset="0"/>
                      </a:endParaRPr>
                    </a:p>
                  </a:txBody>
                  <a:tcPr marL="2" marR="2" marT="1" marB="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245536">
                <a:tc>
                  <a:txBody>
                    <a:bodyPr/>
                    <a:lstStyle/>
                    <a:p>
                      <a:pPr marL="0" marR="0" lvl="0" indent="0" algn="ctr" defTabSz="430213"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Courier" charset="0"/>
                          <a:ea typeface="Arial" charset="0"/>
                          <a:cs typeface="Arial" charset="0"/>
                        </a:rPr>
                        <a:t>-2.41</a:t>
                      </a:r>
                      <a:endParaRPr kumimoji="0" lang="en-US" sz="1600" b="0" i="0" u="none" strike="noStrike" cap="none" normalizeH="0" baseline="0">
                        <a:ln>
                          <a:noFill/>
                        </a:ln>
                        <a:solidFill>
                          <a:schemeClr val="tx1"/>
                        </a:solidFill>
                        <a:effectLst/>
                        <a:latin typeface="Courier" charset="0"/>
                      </a:endParaRPr>
                    </a:p>
                  </a:txBody>
                  <a:tcPr marL="2" marR="2" marT="1" marB="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30213"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Courier" charset="0"/>
                          <a:ea typeface="Arial" charset="0"/>
                          <a:cs typeface="Arial" charset="0"/>
                        </a:rPr>
                        <a:t>0.0080</a:t>
                      </a:r>
                      <a:endParaRPr kumimoji="0" lang="en-US" sz="1600" b="0" i="0" u="none" strike="noStrike" cap="none" normalizeH="0" baseline="0">
                        <a:ln>
                          <a:noFill/>
                        </a:ln>
                        <a:solidFill>
                          <a:schemeClr val="tx1"/>
                        </a:solidFill>
                        <a:effectLst/>
                        <a:latin typeface="Courier" charset="0"/>
                      </a:endParaRPr>
                    </a:p>
                  </a:txBody>
                  <a:tcPr marL="2" marR="2" marT="1" marB="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245536">
                <a:tc>
                  <a:txBody>
                    <a:bodyPr/>
                    <a:lstStyle/>
                    <a:p>
                      <a:pPr marL="0" marR="0" lvl="0" indent="0" algn="ctr" defTabSz="430213"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Courier" charset="0"/>
                          <a:ea typeface="Arial" charset="0"/>
                          <a:cs typeface="Arial" charset="0"/>
                        </a:rPr>
                        <a:t>-2.40</a:t>
                      </a:r>
                      <a:endParaRPr kumimoji="0" lang="en-US" sz="1600" b="0" i="0" u="none" strike="noStrike" cap="none" normalizeH="0" baseline="0">
                        <a:ln>
                          <a:noFill/>
                        </a:ln>
                        <a:solidFill>
                          <a:schemeClr val="tx1"/>
                        </a:solidFill>
                        <a:effectLst/>
                        <a:latin typeface="Courier" charset="0"/>
                      </a:endParaRPr>
                    </a:p>
                  </a:txBody>
                  <a:tcPr marL="2" marR="2" marT="1" marB="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30213"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Courier" charset="0"/>
                          <a:ea typeface="Arial" charset="0"/>
                          <a:cs typeface="Arial" charset="0"/>
                        </a:rPr>
                        <a:t>0.0082</a:t>
                      </a:r>
                      <a:endParaRPr kumimoji="0" lang="en-US" sz="1600" b="0" i="0" u="none" strike="noStrike" cap="none" normalizeH="0" baseline="0">
                        <a:ln>
                          <a:noFill/>
                        </a:ln>
                        <a:solidFill>
                          <a:schemeClr val="tx1"/>
                        </a:solidFill>
                        <a:effectLst/>
                        <a:latin typeface="Courier" charset="0"/>
                      </a:endParaRPr>
                    </a:p>
                  </a:txBody>
                  <a:tcPr marL="2" marR="2" marT="1" marB="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245536">
                <a:tc>
                  <a:txBody>
                    <a:bodyPr/>
                    <a:lstStyle/>
                    <a:p>
                      <a:pPr marL="0" marR="0" lvl="0" indent="0" algn="ctr" defTabSz="430213"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Courier" charset="0"/>
                          <a:ea typeface="Arial" charset="0"/>
                          <a:cs typeface="Arial" charset="0"/>
                        </a:rPr>
                        <a:t>-2.39</a:t>
                      </a:r>
                      <a:endParaRPr kumimoji="0" lang="en-US" sz="1600" b="0" i="0" u="none" strike="noStrike" cap="none" normalizeH="0" baseline="0">
                        <a:ln>
                          <a:noFill/>
                        </a:ln>
                        <a:solidFill>
                          <a:schemeClr val="tx1"/>
                        </a:solidFill>
                        <a:effectLst/>
                        <a:latin typeface="Courier" charset="0"/>
                      </a:endParaRPr>
                    </a:p>
                  </a:txBody>
                  <a:tcPr marL="2" marR="2" marT="1" marB="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30213"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Courier" charset="0"/>
                          <a:ea typeface="Arial" charset="0"/>
                          <a:cs typeface="Arial" charset="0"/>
                        </a:rPr>
                        <a:t>0.0084</a:t>
                      </a:r>
                      <a:endParaRPr kumimoji="0" lang="en-US" sz="1600" b="0" i="0" u="none" strike="noStrike" cap="none" normalizeH="0" baseline="0">
                        <a:ln>
                          <a:noFill/>
                        </a:ln>
                        <a:solidFill>
                          <a:schemeClr val="tx1"/>
                        </a:solidFill>
                        <a:effectLst/>
                        <a:latin typeface="Courier" charset="0"/>
                      </a:endParaRPr>
                    </a:p>
                  </a:txBody>
                  <a:tcPr marL="2" marR="2" marT="1" marB="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245536">
                <a:tc>
                  <a:txBody>
                    <a:bodyPr/>
                    <a:lstStyle/>
                    <a:p>
                      <a:pPr marL="0" marR="0" lvl="0" indent="0" algn="ctr" defTabSz="430213"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Courier" charset="0"/>
                          <a:ea typeface="Arial" charset="0"/>
                          <a:cs typeface="Arial" charset="0"/>
                        </a:rPr>
                        <a:t>-2.38</a:t>
                      </a:r>
                      <a:endParaRPr kumimoji="0" lang="en-US" sz="1600" b="0" i="0" u="none" strike="noStrike" cap="none" normalizeH="0" baseline="0">
                        <a:ln>
                          <a:noFill/>
                        </a:ln>
                        <a:solidFill>
                          <a:schemeClr val="tx1"/>
                        </a:solidFill>
                        <a:effectLst/>
                        <a:latin typeface="Courier" charset="0"/>
                      </a:endParaRPr>
                    </a:p>
                  </a:txBody>
                  <a:tcPr marL="2" marR="2" marT="1" marB="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30213"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Courier" charset="0"/>
                          <a:ea typeface="Arial" charset="0"/>
                          <a:cs typeface="Arial" charset="0"/>
                        </a:rPr>
                        <a:t>0.0087</a:t>
                      </a:r>
                      <a:endParaRPr kumimoji="0" lang="en-US" sz="1600" b="0" i="0" u="none" strike="noStrike" cap="none" normalizeH="0" baseline="0">
                        <a:ln>
                          <a:noFill/>
                        </a:ln>
                        <a:solidFill>
                          <a:schemeClr val="tx1"/>
                        </a:solidFill>
                        <a:effectLst/>
                        <a:latin typeface="Courier" charset="0"/>
                      </a:endParaRPr>
                    </a:p>
                  </a:txBody>
                  <a:tcPr marL="2" marR="2" marT="1" marB="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r h="245536">
                <a:tc>
                  <a:txBody>
                    <a:bodyPr/>
                    <a:lstStyle/>
                    <a:p>
                      <a:pPr marL="0" marR="0" lvl="0" indent="0" algn="ctr" defTabSz="430213"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Courier" charset="0"/>
                          <a:ea typeface="Arial" charset="0"/>
                          <a:cs typeface="Arial" charset="0"/>
                        </a:rPr>
                        <a:t>-2.37</a:t>
                      </a:r>
                      <a:endParaRPr kumimoji="0" lang="en-US" sz="1600" b="0" i="0" u="none" strike="noStrike" cap="none" normalizeH="0" baseline="0">
                        <a:ln>
                          <a:noFill/>
                        </a:ln>
                        <a:solidFill>
                          <a:schemeClr val="tx1"/>
                        </a:solidFill>
                        <a:effectLst/>
                        <a:latin typeface="Courier" charset="0"/>
                      </a:endParaRPr>
                    </a:p>
                  </a:txBody>
                  <a:tcPr marL="2" marR="2" marT="1" marB="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30213"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Courier" charset="0"/>
                          <a:ea typeface="Arial" charset="0"/>
                          <a:cs typeface="Arial" charset="0"/>
                        </a:rPr>
                        <a:t>0.0089</a:t>
                      </a:r>
                      <a:endParaRPr kumimoji="0" lang="en-US" sz="1600" b="0" i="0" u="none" strike="noStrike" cap="none" normalizeH="0" baseline="0">
                        <a:ln>
                          <a:noFill/>
                        </a:ln>
                        <a:solidFill>
                          <a:schemeClr val="tx1"/>
                        </a:solidFill>
                        <a:effectLst/>
                        <a:latin typeface="Courier" charset="0"/>
                      </a:endParaRPr>
                    </a:p>
                  </a:txBody>
                  <a:tcPr marL="2" marR="2" marT="1" marB="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4"/>
                  </a:ext>
                </a:extLst>
              </a:tr>
              <a:tr h="245536">
                <a:tc>
                  <a:txBody>
                    <a:bodyPr/>
                    <a:lstStyle/>
                    <a:p>
                      <a:pPr marL="0" marR="0" lvl="0" indent="0" algn="ctr" defTabSz="430213"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Courier" charset="0"/>
                          <a:ea typeface="Arial" charset="0"/>
                          <a:cs typeface="Arial" charset="0"/>
                        </a:rPr>
                        <a:t>-2.36</a:t>
                      </a:r>
                      <a:endParaRPr kumimoji="0" lang="en-US" sz="1600" b="0" i="0" u="none" strike="noStrike" cap="none" normalizeH="0" baseline="0">
                        <a:ln>
                          <a:noFill/>
                        </a:ln>
                        <a:solidFill>
                          <a:schemeClr val="tx1"/>
                        </a:solidFill>
                        <a:effectLst/>
                        <a:latin typeface="Courier" charset="0"/>
                      </a:endParaRPr>
                    </a:p>
                  </a:txBody>
                  <a:tcPr marL="2" marR="2" marT="1" marB="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30213"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Courier" charset="0"/>
                          <a:ea typeface="Arial" charset="0"/>
                          <a:cs typeface="Arial" charset="0"/>
                        </a:rPr>
                        <a:t>0.0091</a:t>
                      </a:r>
                      <a:endParaRPr kumimoji="0" lang="en-US" sz="1600" b="0" i="0" u="none" strike="noStrike" cap="none" normalizeH="0" baseline="0">
                        <a:ln>
                          <a:noFill/>
                        </a:ln>
                        <a:solidFill>
                          <a:schemeClr val="tx1"/>
                        </a:solidFill>
                        <a:effectLst/>
                        <a:latin typeface="Courier" charset="0"/>
                      </a:endParaRPr>
                    </a:p>
                  </a:txBody>
                  <a:tcPr marL="2" marR="2" marT="1" marB="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5"/>
                  </a:ext>
                </a:extLst>
              </a:tr>
              <a:tr h="245536">
                <a:tc>
                  <a:txBody>
                    <a:bodyPr/>
                    <a:lstStyle/>
                    <a:p>
                      <a:pPr marL="0" marR="0" lvl="0" indent="0" algn="ctr" defTabSz="430213"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Courier" charset="0"/>
                          <a:ea typeface="Arial" charset="0"/>
                          <a:cs typeface="Arial" charset="0"/>
                        </a:rPr>
                        <a:t>-2.35</a:t>
                      </a:r>
                      <a:endParaRPr kumimoji="0" lang="en-US" sz="1600" b="0" i="0" u="none" strike="noStrike" cap="none" normalizeH="0" baseline="0">
                        <a:ln>
                          <a:noFill/>
                        </a:ln>
                        <a:solidFill>
                          <a:schemeClr val="tx1"/>
                        </a:solidFill>
                        <a:effectLst/>
                        <a:latin typeface="Courier" charset="0"/>
                      </a:endParaRPr>
                    </a:p>
                  </a:txBody>
                  <a:tcPr marL="2" marR="2" marT="1" marB="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30213"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Courier" charset="0"/>
                          <a:ea typeface="Arial" charset="0"/>
                          <a:cs typeface="Arial" charset="0"/>
                        </a:rPr>
                        <a:t>0.0094</a:t>
                      </a:r>
                      <a:endParaRPr kumimoji="0" lang="en-US" sz="1600" b="0" i="0" u="none" strike="noStrike" cap="none" normalizeH="0" baseline="0">
                        <a:ln>
                          <a:noFill/>
                        </a:ln>
                        <a:solidFill>
                          <a:schemeClr val="tx1"/>
                        </a:solidFill>
                        <a:effectLst/>
                        <a:latin typeface="Courier" charset="0"/>
                      </a:endParaRPr>
                    </a:p>
                  </a:txBody>
                  <a:tcPr marL="2" marR="2" marT="1" marB="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6"/>
                  </a:ext>
                </a:extLst>
              </a:tr>
              <a:tr h="245536">
                <a:tc>
                  <a:txBody>
                    <a:bodyPr/>
                    <a:lstStyle/>
                    <a:p>
                      <a:pPr marL="0" marR="0" lvl="0" indent="0" algn="ctr" defTabSz="430213"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Courier" charset="0"/>
                          <a:ea typeface="Arial" charset="0"/>
                          <a:cs typeface="Arial" charset="0"/>
                        </a:rPr>
                        <a:t>-2.34</a:t>
                      </a:r>
                      <a:endParaRPr kumimoji="0" lang="en-US" sz="1600" b="0" i="0" u="none" strike="noStrike" cap="none" normalizeH="0" baseline="0">
                        <a:ln>
                          <a:noFill/>
                        </a:ln>
                        <a:solidFill>
                          <a:schemeClr val="tx1"/>
                        </a:solidFill>
                        <a:effectLst/>
                        <a:latin typeface="Courier" charset="0"/>
                      </a:endParaRPr>
                    </a:p>
                  </a:txBody>
                  <a:tcPr marL="2" marR="2" marT="1" marB="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30213"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Courier" charset="0"/>
                          <a:ea typeface="Arial" charset="0"/>
                          <a:cs typeface="Arial" charset="0"/>
                        </a:rPr>
                        <a:t>0.0096</a:t>
                      </a:r>
                      <a:endParaRPr kumimoji="0" lang="en-US" sz="1600" b="0" i="0" u="none" strike="noStrike" cap="none" normalizeH="0" baseline="0">
                        <a:ln>
                          <a:noFill/>
                        </a:ln>
                        <a:solidFill>
                          <a:schemeClr val="tx1"/>
                        </a:solidFill>
                        <a:effectLst/>
                        <a:latin typeface="Courier" charset="0"/>
                      </a:endParaRPr>
                    </a:p>
                  </a:txBody>
                  <a:tcPr marL="2" marR="2" marT="1" marB="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7"/>
                  </a:ext>
                </a:extLst>
              </a:tr>
              <a:tr h="245536">
                <a:tc>
                  <a:txBody>
                    <a:bodyPr/>
                    <a:lstStyle/>
                    <a:p>
                      <a:pPr marL="0" marR="0" lvl="0" indent="0" algn="ctr" defTabSz="430213"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Courier" charset="0"/>
                          <a:ea typeface="Arial" charset="0"/>
                          <a:cs typeface="Arial" charset="0"/>
                        </a:rPr>
                        <a:t>-2.33</a:t>
                      </a:r>
                      <a:endParaRPr kumimoji="0" lang="en-US" sz="1600" b="0" i="0" u="none" strike="noStrike" cap="none" normalizeH="0" baseline="0">
                        <a:ln>
                          <a:noFill/>
                        </a:ln>
                        <a:solidFill>
                          <a:schemeClr val="tx1"/>
                        </a:solidFill>
                        <a:effectLst/>
                        <a:latin typeface="Courier" charset="0"/>
                      </a:endParaRPr>
                    </a:p>
                  </a:txBody>
                  <a:tcPr marL="2" marR="2" marT="1" marB="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30213"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Courier" charset="0"/>
                          <a:ea typeface="Arial" charset="0"/>
                          <a:cs typeface="Arial" charset="0"/>
                        </a:rPr>
                        <a:t>0.0099</a:t>
                      </a:r>
                      <a:endParaRPr kumimoji="0" lang="en-US" sz="1600" b="0" i="0" u="none" strike="noStrike" cap="none" normalizeH="0" baseline="0">
                        <a:ln>
                          <a:noFill/>
                        </a:ln>
                        <a:solidFill>
                          <a:schemeClr val="tx1"/>
                        </a:solidFill>
                        <a:effectLst/>
                        <a:latin typeface="Courier" charset="0"/>
                      </a:endParaRPr>
                    </a:p>
                  </a:txBody>
                  <a:tcPr marL="2" marR="2" marT="1" marB="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8"/>
                  </a:ext>
                </a:extLst>
              </a:tr>
              <a:tr h="245536">
                <a:tc>
                  <a:txBody>
                    <a:bodyPr/>
                    <a:lstStyle/>
                    <a:p>
                      <a:pPr marL="0" marR="0" lvl="0" indent="0" algn="ctr" defTabSz="430213"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Courier" charset="0"/>
                          <a:ea typeface="Arial" charset="0"/>
                          <a:cs typeface="Arial" charset="0"/>
                        </a:rPr>
                        <a:t>-2.32</a:t>
                      </a:r>
                      <a:endParaRPr kumimoji="0" lang="en-US" sz="1600" b="0" i="0" u="none" strike="noStrike" cap="none" normalizeH="0" baseline="0">
                        <a:ln>
                          <a:noFill/>
                        </a:ln>
                        <a:solidFill>
                          <a:schemeClr val="tx1"/>
                        </a:solidFill>
                        <a:effectLst/>
                        <a:latin typeface="Courier" charset="0"/>
                      </a:endParaRPr>
                    </a:p>
                  </a:txBody>
                  <a:tcPr marL="2" marR="2" marT="1" marB="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30213"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ourier" charset="0"/>
                          <a:ea typeface="Arial" charset="0"/>
                          <a:cs typeface="Arial" charset="0"/>
                        </a:rPr>
                        <a:t>0.0102</a:t>
                      </a:r>
                      <a:endParaRPr kumimoji="0" lang="en-US" sz="1600" b="0" i="0" u="none" strike="noStrike" cap="none" normalizeH="0" baseline="0" dirty="0">
                        <a:ln>
                          <a:noFill/>
                        </a:ln>
                        <a:solidFill>
                          <a:schemeClr val="tx1"/>
                        </a:solidFill>
                        <a:effectLst/>
                        <a:latin typeface="Courier" charset="0"/>
                      </a:endParaRPr>
                    </a:p>
                  </a:txBody>
                  <a:tcPr marL="2" marR="2" marT="1" marB="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9"/>
                  </a:ext>
                </a:extLst>
              </a:tr>
            </a:tbl>
          </a:graphicData>
        </a:graphic>
      </p:graphicFrame>
    </p:spTree>
  </p:cSld>
  <p:clrMapOvr>
    <a:masterClrMapping/>
  </p:clrMapOvr>
  <p:transition advClick="0" advTm="13000"/>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3">
            <a:extLst>
              <a:ext uri="{FF2B5EF4-FFF2-40B4-BE49-F238E27FC236}">
                <a16:creationId xmlns:a16="http://schemas.microsoft.com/office/drawing/2014/main" id="{053ACDF8-54CD-4D98-AE86-0D26EBC25D50}"/>
              </a:ext>
            </a:extLst>
          </p:cNvPr>
          <p:cNvSpPr>
            <a:spLocks noGrp="1" noChangeArrowheads="1"/>
          </p:cNvSpPr>
          <p:nvPr>
            <p:ph type="body" idx="4294967295"/>
          </p:nvPr>
        </p:nvSpPr>
        <p:spPr>
          <a:xfrm>
            <a:off x="0" y="1600200"/>
            <a:ext cx="8229600" cy="4525963"/>
          </a:xfrm>
        </p:spPr>
        <p:txBody>
          <a:bodyPr/>
          <a:lstStyle/>
          <a:p>
            <a:pPr eaLnBrk="1" hangingPunct="1">
              <a:buFontTx/>
              <a:buNone/>
            </a:pPr>
            <a:endParaRPr lang="en-US" altLang="en-US" sz="1000" dirty="0">
              <a:ea typeface="ＭＳ Ｐゴシック" panose="020B0600070205080204" pitchFamily="34" charset="-128"/>
            </a:endParaRPr>
          </a:p>
          <a:p>
            <a:pPr eaLnBrk="1" hangingPunct="1"/>
            <a:endParaRPr lang="en-US" altLang="en-US" dirty="0">
              <a:ea typeface="ＭＳ Ｐゴシック" panose="020B0600070205080204" pitchFamily="34" charset="-128"/>
            </a:endParaRPr>
          </a:p>
        </p:txBody>
      </p:sp>
      <p:grpSp>
        <p:nvGrpSpPr>
          <p:cNvPr id="222211" name="Group 14">
            <a:extLst>
              <a:ext uri="{FF2B5EF4-FFF2-40B4-BE49-F238E27FC236}">
                <a16:creationId xmlns:a16="http://schemas.microsoft.com/office/drawing/2014/main" id="{754D86D9-B8E5-43AC-95D3-CE5635A04E60}"/>
              </a:ext>
            </a:extLst>
          </p:cNvPr>
          <p:cNvGrpSpPr>
            <a:grpSpLocks/>
          </p:cNvGrpSpPr>
          <p:nvPr/>
        </p:nvGrpSpPr>
        <p:grpSpPr bwMode="auto">
          <a:xfrm>
            <a:off x="2311082" y="979841"/>
            <a:ext cx="4433265" cy="5008211"/>
            <a:chOff x="843" y="283"/>
            <a:chExt cx="1955" cy="2366"/>
          </a:xfrm>
        </p:grpSpPr>
        <p:pic>
          <p:nvPicPr>
            <p:cNvPr id="222212" name="Picture 8" descr="girl.jpg                                                       000C6DC2Norman                         BC763FDF:">
              <a:extLst>
                <a:ext uri="{FF2B5EF4-FFF2-40B4-BE49-F238E27FC236}">
                  <a16:creationId xmlns:a16="http://schemas.microsoft.com/office/drawing/2014/main" id="{4D542E27-D951-4087-8534-CF781979C5C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8" y="283"/>
              <a:ext cx="336" cy="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2213" name="Text Box 9">
              <a:extLst>
                <a:ext uri="{FF2B5EF4-FFF2-40B4-BE49-F238E27FC236}">
                  <a16:creationId xmlns:a16="http://schemas.microsoft.com/office/drawing/2014/main" id="{D4CD1CCA-1474-4DE6-9690-85422156EBB7}"/>
                </a:ext>
              </a:extLst>
            </p:cNvPr>
            <p:cNvSpPr txBox="1">
              <a:spLocks noChangeArrowheads="1"/>
            </p:cNvSpPr>
            <p:nvPr/>
          </p:nvSpPr>
          <p:spPr bwMode="auto">
            <a:xfrm>
              <a:off x="975" y="1199"/>
              <a:ext cx="482"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Char char="•"/>
                <a:defRPr sz="6000">
                  <a:solidFill>
                    <a:schemeClr val="tx1"/>
                  </a:solidFill>
                  <a:latin typeface="Geneva" charset="0"/>
                  <a:ea typeface="ＭＳ Ｐゴシック" panose="020B0600070205080204" pitchFamily="34" charset="-128"/>
                </a:defRPr>
              </a:lvl1pPr>
              <a:lvl2pPr marL="37931725" indent="-37474525">
                <a:spcBef>
                  <a:spcPct val="20000"/>
                </a:spcBef>
                <a:buClr>
                  <a:schemeClr val="hlink"/>
                </a:buClr>
                <a:buChar char="–"/>
                <a:defRPr sz="5000">
                  <a:solidFill>
                    <a:schemeClr val="tx1"/>
                  </a:solidFill>
                  <a:latin typeface="Geneva" charset="0"/>
                  <a:ea typeface="ＭＳ Ｐゴシック" panose="020B0600070205080204" pitchFamily="34" charset="-128"/>
                </a:defRPr>
              </a:lvl2pPr>
              <a:lvl3pPr marL="1797050" indent="-360363">
                <a:spcBef>
                  <a:spcPct val="20000"/>
                </a:spcBef>
                <a:buChar char="•"/>
                <a:defRPr sz="5000">
                  <a:solidFill>
                    <a:schemeClr val="tx1"/>
                  </a:solidFill>
                  <a:latin typeface="Times" panose="02020603050405020304" pitchFamily="18" charset="0"/>
                  <a:ea typeface="ＭＳ Ｐゴシック" panose="020B0600070205080204" pitchFamily="34" charset="-128"/>
                </a:defRPr>
              </a:lvl3pPr>
              <a:lvl4pPr marL="2516188" indent="-360363">
                <a:spcBef>
                  <a:spcPct val="20000"/>
                </a:spcBef>
                <a:buChar char="–"/>
                <a:defRPr sz="3300">
                  <a:solidFill>
                    <a:schemeClr val="tx1"/>
                  </a:solidFill>
                  <a:latin typeface="Times" panose="02020603050405020304" pitchFamily="18" charset="0"/>
                  <a:ea typeface="ＭＳ Ｐゴシック" panose="020B0600070205080204" pitchFamily="34" charset="-128"/>
                </a:defRPr>
              </a:lvl4pPr>
              <a:lvl5pPr marL="3233738" indent="-360363">
                <a:spcBef>
                  <a:spcPct val="20000"/>
                </a:spcBef>
                <a:buChar char="»"/>
                <a:defRPr sz="3300">
                  <a:solidFill>
                    <a:schemeClr val="tx1"/>
                  </a:solidFill>
                  <a:latin typeface="Times" panose="02020603050405020304" pitchFamily="18" charset="0"/>
                  <a:ea typeface="ＭＳ Ｐゴシック" panose="020B0600070205080204" pitchFamily="34" charset="-128"/>
                </a:defRPr>
              </a:lvl5pPr>
              <a:lvl6pPr marL="3690938" indent="-360363" eaLnBrk="0" fontAlgn="base" hangingPunct="0">
                <a:spcBef>
                  <a:spcPct val="20000"/>
                </a:spcBef>
                <a:spcAft>
                  <a:spcPct val="0"/>
                </a:spcAft>
                <a:buChar char="»"/>
                <a:defRPr sz="3300">
                  <a:solidFill>
                    <a:schemeClr val="tx1"/>
                  </a:solidFill>
                  <a:latin typeface="Times" panose="02020603050405020304" pitchFamily="18" charset="0"/>
                  <a:ea typeface="ＭＳ Ｐゴシック" panose="020B0600070205080204" pitchFamily="34" charset="-128"/>
                </a:defRPr>
              </a:lvl6pPr>
              <a:lvl7pPr marL="4148138" indent="-360363" eaLnBrk="0" fontAlgn="base" hangingPunct="0">
                <a:spcBef>
                  <a:spcPct val="20000"/>
                </a:spcBef>
                <a:spcAft>
                  <a:spcPct val="0"/>
                </a:spcAft>
                <a:buChar char="»"/>
                <a:defRPr sz="3300">
                  <a:solidFill>
                    <a:schemeClr val="tx1"/>
                  </a:solidFill>
                  <a:latin typeface="Times" panose="02020603050405020304" pitchFamily="18" charset="0"/>
                  <a:ea typeface="ＭＳ Ｐゴシック" panose="020B0600070205080204" pitchFamily="34" charset="-128"/>
                </a:defRPr>
              </a:lvl7pPr>
              <a:lvl8pPr marL="4605338" indent="-360363" eaLnBrk="0" fontAlgn="base" hangingPunct="0">
                <a:spcBef>
                  <a:spcPct val="20000"/>
                </a:spcBef>
                <a:spcAft>
                  <a:spcPct val="0"/>
                </a:spcAft>
                <a:buChar char="»"/>
                <a:defRPr sz="3300">
                  <a:solidFill>
                    <a:schemeClr val="tx1"/>
                  </a:solidFill>
                  <a:latin typeface="Times" panose="02020603050405020304" pitchFamily="18" charset="0"/>
                  <a:ea typeface="ＭＳ Ｐゴシック" panose="020B0600070205080204" pitchFamily="34" charset="-128"/>
                </a:defRPr>
              </a:lvl8pPr>
              <a:lvl9pPr marL="5062538" indent="-360363" eaLnBrk="0" fontAlgn="base" hangingPunct="0">
                <a:spcBef>
                  <a:spcPct val="20000"/>
                </a:spcBef>
                <a:spcAft>
                  <a:spcPct val="0"/>
                </a:spcAft>
                <a:buChar char="»"/>
                <a:defRPr sz="3300">
                  <a:solidFill>
                    <a:schemeClr val="tx1"/>
                  </a:solidFill>
                  <a:latin typeface="Times" panose="02020603050405020304" pitchFamily="18" charset="0"/>
                  <a:ea typeface="ＭＳ Ｐゴシック" panose="020B0600070205080204" pitchFamily="34" charset="-128"/>
                </a:defRPr>
              </a:lvl9pPr>
            </a:lstStyle>
            <a:p>
              <a:pPr algn="ctr" eaLnBrk="1" hangingPunct="1">
                <a:spcBef>
                  <a:spcPct val="0"/>
                </a:spcBef>
                <a:buClrTx/>
                <a:buFontTx/>
                <a:buNone/>
              </a:pPr>
              <a:r>
                <a:rPr lang="en-US" altLang="en-US" sz="2500" dirty="0">
                  <a:latin typeface="Arial" panose="020B0604020202020204" pitchFamily="34" charset="0"/>
                </a:rPr>
                <a:t>Verbal</a:t>
              </a:r>
            </a:p>
            <a:p>
              <a:pPr algn="ctr" eaLnBrk="1" hangingPunct="1">
                <a:spcBef>
                  <a:spcPct val="0"/>
                </a:spcBef>
                <a:buClrTx/>
                <a:buFontTx/>
                <a:buNone/>
              </a:pPr>
              <a:r>
                <a:rPr lang="en-US" altLang="en-US" sz="2500" dirty="0">
                  <a:latin typeface="Arial" panose="020B0604020202020204" pitchFamily="34" charset="0"/>
                </a:rPr>
                <a:t>SAT</a:t>
              </a:r>
              <a:endParaRPr lang="en-US" altLang="en-US" sz="3334" dirty="0">
                <a:latin typeface="Times New Roman" panose="02020603050405020304" pitchFamily="18" charset="0"/>
              </a:endParaRPr>
            </a:p>
          </p:txBody>
        </p:sp>
        <p:sp>
          <p:nvSpPr>
            <p:cNvPr id="222214" name="Text Box 10">
              <a:extLst>
                <a:ext uri="{FF2B5EF4-FFF2-40B4-BE49-F238E27FC236}">
                  <a16:creationId xmlns:a16="http://schemas.microsoft.com/office/drawing/2014/main" id="{2ED47FC4-B754-46CF-8EFE-9600242B6F3C}"/>
                </a:ext>
              </a:extLst>
            </p:cNvPr>
            <p:cNvSpPr txBox="1">
              <a:spLocks noChangeArrowheads="1"/>
            </p:cNvSpPr>
            <p:nvPr/>
          </p:nvSpPr>
          <p:spPr bwMode="auto">
            <a:xfrm>
              <a:off x="1926" y="1199"/>
              <a:ext cx="836"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Char char="•"/>
                <a:defRPr sz="6000">
                  <a:solidFill>
                    <a:schemeClr val="tx1"/>
                  </a:solidFill>
                  <a:latin typeface="Geneva" charset="0"/>
                  <a:ea typeface="ＭＳ Ｐゴシック" panose="020B0600070205080204" pitchFamily="34" charset="-128"/>
                </a:defRPr>
              </a:lvl1pPr>
              <a:lvl2pPr marL="37931725" indent="-37474525">
                <a:spcBef>
                  <a:spcPct val="20000"/>
                </a:spcBef>
                <a:buClr>
                  <a:schemeClr val="hlink"/>
                </a:buClr>
                <a:buChar char="–"/>
                <a:defRPr sz="5000">
                  <a:solidFill>
                    <a:schemeClr val="tx1"/>
                  </a:solidFill>
                  <a:latin typeface="Geneva" charset="0"/>
                  <a:ea typeface="ＭＳ Ｐゴシック" panose="020B0600070205080204" pitchFamily="34" charset="-128"/>
                </a:defRPr>
              </a:lvl2pPr>
              <a:lvl3pPr marL="1797050" indent="-360363">
                <a:spcBef>
                  <a:spcPct val="20000"/>
                </a:spcBef>
                <a:buChar char="•"/>
                <a:defRPr sz="5000">
                  <a:solidFill>
                    <a:schemeClr val="tx1"/>
                  </a:solidFill>
                  <a:latin typeface="Times" panose="02020603050405020304" pitchFamily="18" charset="0"/>
                  <a:ea typeface="ＭＳ Ｐゴシック" panose="020B0600070205080204" pitchFamily="34" charset="-128"/>
                </a:defRPr>
              </a:lvl3pPr>
              <a:lvl4pPr marL="2516188" indent="-360363">
                <a:spcBef>
                  <a:spcPct val="20000"/>
                </a:spcBef>
                <a:buChar char="–"/>
                <a:defRPr sz="3300">
                  <a:solidFill>
                    <a:schemeClr val="tx1"/>
                  </a:solidFill>
                  <a:latin typeface="Times" panose="02020603050405020304" pitchFamily="18" charset="0"/>
                  <a:ea typeface="ＭＳ Ｐゴシック" panose="020B0600070205080204" pitchFamily="34" charset="-128"/>
                </a:defRPr>
              </a:lvl4pPr>
              <a:lvl5pPr marL="3233738" indent="-360363">
                <a:spcBef>
                  <a:spcPct val="20000"/>
                </a:spcBef>
                <a:buChar char="»"/>
                <a:defRPr sz="3300">
                  <a:solidFill>
                    <a:schemeClr val="tx1"/>
                  </a:solidFill>
                  <a:latin typeface="Times" panose="02020603050405020304" pitchFamily="18" charset="0"/>
                  <a:ea typeface="ＭＳ Ｐゴシック" panose="020B0600070205080204" pitchFamily="34" charset="-128"/>
                </a:defRPr>
              </a:lvl5pPr>
              <a:lvl6pPr marL="3690938" indent="-360363" eaLnBrk="0" fontAlgn="base" hangingPunct="0">
                <a:spcBef>
                  <a:spcPct val="20000"/>
                </a:spcBef>
                <a:spcAft>
                  <a:spcPct val="0"/>
                </a:spcAft>
                <a:buChar char="»"/>
                <a:defRPr sz="3300">
                  <a:solidFill>
                    <a:schemeClr val="tx1"/>
                  </a:solidFill>
                  <a:latin typeface="Times" panose="02020603050405020304" pitchFamily="18" charset="0"/>
                  <a:ea typeface="ＭＳ Ｐゴシック" panose="020B0600070205080204" pitchFamily="34" charset="-128"/>
                </a:defRPr>
              </a:lvl6pPr>
              <a:lvl7pPr marL="4148138" indent="-360363" eaLnBrk="0" fontAlgn="base" hangingPunct="0">
                <a:spcBef>
                  <a:spcPct val="20000"/>
                </a:spcBef>
                <a:spcAft>
                  <a:spcPct val="0"/>
                </a:spcAft>
                <a:buChar char="»"/>
                <a:defRPr sz="3300">
                  <a:solidFill>
                    <a:schemeClr val="tx1"/>
                  </a:solidFill>
                  <a:latin typeface="Times" panose="02020603050405020304" pitchFamily="18" charset="0"/>
                  <a:ea typeface="ＭＳ Ｐゴシック" panose="020B0600070205080204" pitchFamily="34" charset="-128"/>
                </a:defRPr>
              </a:lvl7pPr>
              <a:lvl8pPr marL="4605338" indent="-360363" eaLnBrk="0" fontAlgn="base" hangingPunct="0">
                <a:spcBef>
                  <a:spcPct val="20000"/>
                </a:spcBef>
                <a:spcAft>
                  <a:spcPct val="0"/>
                </a:spcAft>
                <a:buChar char="»"/>
                <a:defRPr sz="3300">
                  <a:solidFill>
                    <a:schemeClr val="tx1"/>
                  </a:solidFill>
                  <a:latin typeface="Times" panose="02020603050405020304" pitchFamily="18" charset="0"/>
                  <a:ea typeface="ＭＳ Ｐゴシック" panose="020B0600070205080204" pitchFamily="34" charset="-128"/>
                </a:defRPr>
              </a:lvl8pPr>
              <a:lvl9pPr marL="5062538" indent="-360363" eaLnBrk="0" fontAlgn="base" hangingPunct="0">
                <a:spcBef>
                  <a:spcPct val="20000"/>
                </a:spcBef>
                <a:spcAft>
                  <a:spcPct val="0"/>
                </a:spcAft>
                <a:buChar char="»"/>
                <a:defRPr sz="3300">
                  <a:solidFill>
                    <a:schemeClr val="tx1"/>
                  </a:solidFill>
                  <a:latin typeface="Times" panose="02020603050405020304" pitchFamily="18" charset="0"/>
                  <a:ea typeface="ＭＳ Ｐゴシック" panose="020B0600070205080204" pitchFamily="34" charset="-128"/>
                </a:defRPr>
              </a:lvl9pPr>
            </a:lstStyle>
            <a:p>
              <a:pPr algn="ctr" eaLnBrk="1" hangingPunct="1">
                <a:spcBef>
                  <a:spcPct val="0"/>
                </a:spcBef>
                <a:buClrTx/>
                <a:buFontTx/>
                <a:buNone/>
              </a:pPr>
              <a:r>
                <a:rPr lang="en-US" altLang="en-US" sz="2500" dirty="0">
                  <a:latin typeface="Arial" panose="020B0604020202020204" pitchFamily="34" charset="0"/>
                </a:rPr>
                <a:t>Quantitative</a:t>
              </a:r>
            </a:p>
            <a:p>
              <a:pPr algn="ctr" eaLnBrk="1" hangingPunct="1">
                <a:spcBef>
                  <a:spcPct val="0"/>
                </a:spcBef>
                <a:buClrTx/>
                <a:buFontTx/>
                <a:buNone/>
              </a:pPr>
              <a:r>
                <a:rPr lang="en-US" altLang="en-US" sz="2500" dirty="0">
                  <a:latin typeface="Arial" panose="020B0604020202020204" pitchFamily="34" charset="0"/>
                </a:rPr>
                <a:t>SAT</a:t>
              </a:r>
            </a:p>
          </p:txBody>
        </p:sp>
        <p:sp>
          <p:nvSpPr>
            <p:cNvPr id="222215" name="Text Box 11">
              <a:extLst>
                <a:ext uri="{FF2B5EF4-FFF2-40B4-BE49-F238E27FC236}">
                  <a16:creationId xmlns:a16="http://schemas.microsoft.com/office/drawing/2014/main" id="{B767FA75-92C0-4B92-8D31-64689EFE8B51}"/>
                </a:ext>
              </a:extLst>
            </p:cNvPr>
            <p:cNvSpPr txBox="1">
              <a:spLocks noChangeArrowheads="1"/>
            </p:cNvSpPr>
            <p:nvPr/>
          </p:nvSpPr>
          <p:spPr bwMode="auto">
            <a:xfrm>
              <a:off x="843" y="2121"/>
              <a:ext cx="1955" cy="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Char char="•"/>
                <a:defRPr sz="6000">
                  <a:solidFill>
                    <a:schemeClr val="tx1"/>
                  </a:solidFill>
                  <a:latin typeface="Geneva" charset="0"/>
                  <a:ea typeface="ＭＳ Ｐゴシック" panose="020B0600070205080204" pitchFamily="34" charset="-128"/>
                </a:defRPr>
              </a:lvl1pPr>
              <a:lvl2pPr marL="37931725" indent="-37474525">
                <a:spcBef>
                  <a:spcPct val="20000"/>
                </a:spcBef>
                <a:buClr>
                  <a:schemeClr val="hlink"/>
                </a:buClr>
                <a:buChar char="–"/>
                <a:defRPr sz="5000">
                  <a:solidFill>
                    <a:schemeClr val="tx1"/>
                  </a:solidFill>
                  <a:latin typeface="Geneva" charset="0"/>
                  <a:ea typeface="ＭＳ Ｐゴシック" panose="020B0600070205080204" pitchFamily="34" charset="-128"/>
                </a:defRPr>
              </a:lvl2pPr>
              <a:lvl3pPr marL="1797050" indent="-360363">
                <a:spcBef>
                  <a:spcPct val="20000"/>
                </a:spcBef>
                <a:buChar char="•"/>
                <a:defRPr sz="5000">
                  <a:solidFill>
                    <a:schemeClr val="tx1"/>
                  </a:solidFill>
                  <a:latin typeface="Times" panose="02020603050405020304" pitchFamily="18" charset="0"/>
                  <a:ea typeface="ＭＳ Ｐゴシック" panose="020B0600070205080204" pitchFamily="34" charset="-128"/>
                </a:defRPr>
              </a:lvl3pPr>
              <a:lvl4pPr marL="2516188" indent="-360363">
                <a:spcBef>
                  <a:spcPct val="20000"/>
                </a:spcBef>
                <a:buChar char="–"/>
                <a:defRPr sz="3300">
                  <a:solidFill>
                    <a:schemeClr val="tx1"/>
                  </a:solidFill>
                  <a:latin typeface="Times" panose="02020603050405020304" pitchFamily="18" charset="0"/>
                  <a:ea typeface="ＭＳ Ｐゴシック" panose="020B0600070205080204" pitchFamily="34" charset="-128"/>
                </a:defRPr>
              </a:lvl4pPr>
              <a:lvl5pPr marL="3233738" indent="-360363">
                <a:spcBef>
                  <a:spcPct val="20000"/>
                </a:spcBef>
                <a:buChar char="»"/>
                <a:defRPr sz="3300">
                  <a:solidFill>
                    <a:schemeClr val="tx1"/>
                  </a:solidFill>
                  <a:latin typeface="Times" panose="02020603050405020304" pitchFamily="18" charset="0"/>
                  <a:ea typeface="ＭＳ Ｐゴシック" panose="020B0600070205080204" pitchFamily="34" charset="-128"/>
                </a:defRPr>
              </a:lvl5pPr>
              <a:lvl6pPr marL="3690938" indent="-360363" eaLnBrk="0" fontAlgn="base" hangingPunct="0">
                <a:spcBef>
                  <a:spcPct val="20000"/>
                </a:spcBef>
                <a:spcAft>
                  <a:spcPct val="0"/>
                </a:spcAft>
                <a:buChar char="»"/>
                <a:defRPr sz="3300">
                  <a:solidFill>
                    <a:schemeClr val="tx1"/>
                  </a:solidFill>
                  <a:latin typeface="Times" panose="02020603050405020304" pitchFamily="18" charset="0"/>
                  <a:ea typeface="ＭＳ Ｐゴシック" panose="020B0600070205080204" pitchFamily="34" charset="-128"/>
                </a:defRPr>
              </a:lvl6pPr>
              <a:lvl7pPr marL="4148138" indent="-360363" eaLnBrk="0" fontAlgn="base" hangingPunct="0">
                <a:spcBef>
                  <a:spcPct val="20000"/>
                </a:spcBef>
                <a:spcAft>
                  <a:spcPct val="0"/>
                </a:spcAft>
                <a:buChar char="»"/>
                <a:defRPr sz="3300">
                  <a:solidFill>
                    <a:schemeClr val="tx1"/>
                  </a:solidFill>
                  <a:latin typeface="Times" panose="02020603050405020304" pitchFamily="18" charset="0"/>
                  <a:ea typeface="ＭＳ Ｐゴシック" panose="020B0600070205080204" pitchFamily="34" charset="-128"/>
                </a:defRPr>
              </a:lvl7pPr>
              <a:lvl8pPr marL="4605338" indent="-360363" eaLnBrk="0" fontAlgn="base" hangingPunct="0">
                <a:spcBef>
                  <a:spcPct val="20000"/>
                </a:spcBef>
                <a:spcAft>
                  <a:spcPct val="0"/>
                </a:spcAft>
                <a:buChar char="»"/>
                <a:defRPr sz="3300">
                  <a:solidFill>
                    <a:schemeClr val="tx1"/>
                  </a:solidFill>
                  <a:latin typeface="Times" panose="02020603050405020304" pitchFamily="18" charset="0"/>
                  <a:ea typeface="ＭＳ Ｐゴシック" panose="020B0600070205080204" pitchFamily="34" charset="-128"/>
                </a:defRPr>
              </a:lvl8pPr>
              <a:lvl9pPr marL="5062538" indent="-360363" eaLnBrk="0" fontAlgn="base" hangingPunct="0">
                <a:spcBef>
                  <a:spcPct val="20000"/>
                </a:spcBef>
                <a:spcAft>
                  <a:spcPct val="0"/>
                </a:spcAft>
                <a:buChar char="»"/>
                <a:defRPr sz="3300">
                  <a:solidFill>
                    <a:schemeClr val="tx1"/>
                  </a:solidFill>
                  <a:latin typeface="Times" panose="02020603050405020304" pitchFamily="18" charset="0"/>
                  <a:ea typeface="ＭＳ Ｐゴシック" panose="020B0600070205080204" pitchFamily="34" charset="-128"/>
                </a:defRPr>
              </a:lvl9pPr>
            </a:lstStyle>
            <a:p>
              <a:pPr algn="ctr" eaLnBrk="1" hangingPunct="1">
                <a:spcBef>
                  <a:spcPct val="0"/>
                </a:spcBef>
                <a:buClrTx/>
                <a:buFontTx/>
                <a:buNone/>
              </a:pPr>
              <a:r>
                <a:rPr lang="en-US" altLang="en-US" sz="3334" dirty="0">
                  <a:solidFill>
                    <a:schemeClr val="hlink"/>
                  </a:solidFill>
                  <a:latin typeface="Arial" panose="020B0604020202020204" pitchFamily="34" charset="0"/>
                </a:rPr>
                <a:t>Relationship Between </a:t>
              </a:r>
            </a:p>
            <a:p>
              <a:pPr algn="ctr" eaLnBrk="1" hangingPunct="1">
                <a:spcBef>
                  <a:spcPct val="0"/>
                </a:spcBef>
                <a:buClrTx/>
                <a:buFontTx/>
                <a:buNone/>
              </a:pPr>
              <a:r>
                <a:rPr lang="en-US" altLang="en-US" sz="3334" dirty="0">
                  <a:solidFill>
                    <a:schemeClr val="hlink"/>
                  </a:solidFill>
                  <a:latin typeface="Arial" panose="020B0604020202020204" pitchFamily="34" charset="0"/>
                </a:rPr>
                <a:t>the Two Variables</a:t>
              </a:r>
              <a:endParaRPr lang="en-US" altLang="en-US" sz="3334" dirty="0">
                <a:latin typeface="Times New Roman" panose="02020603050405020304" pitchFamily="18" charset="0"/>
              </a:endParaRPr>
            </a:p>
          </p:txBody>
        </p:sp>
        <p:sp>
          <p:nvSpPr>
            <p:cNvPr id="222216" name="Line 12">
              <a:extLst>
                <a:ext uri="{FF2B5EF4-FFF2-40B4-BE49-F238E27FC236}">
                  <a16:creationId xmlns:a16="http://schemas.microsoft.com/office/drawing/2014/main" id="{C2F93D71-C8FE-4D08-9219-6F258438B056}"/>
                </a:ext>
              </a:extLst>
            </p:cNvPr>
            <p:cNvSpPr>
              <a:spLocks noChangeShapeType="1"/>
            </p:cNvSpPr>
            <p:nvPr/>
          </p:nvSpPr>
          <p:spPr bwMode="auto">
            <a:xfrm flipH="1" flipV="1">
              <a:off x="1216" y="1688"/>
              <a:ext cx="248" cy="368"/>
            </a:xfrm>
            <a:prstGeom prst="line">
              <a:avLst/>
            </a:prstGeom>
            <a:noFill/>
            <a:ln w="9525">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1000" dirty="0"/>
            </a:p>
          </p:txBody>
        </p:sp>
        <p:sp>
          <p:nvSpPr>
            <p:cNvPr id="222217" name="Line 13">
              <a:extLst>
                <a:ext uri="{FF2B5EF4-FFF2-40B4-BE49-F238E27FC236}">
                  <a16:creationId xmlns:a16="http://schemas.microsoft.com/office/drawing/2014/main" id="{7E88C51F-E394-4B91-BD25-B995F8839CA4}"/>
                </a:ext>
              </a:extLst>
            </p:cNvPr>
            <p:cNvSpPr>
              <a:spLocks noChangeShapeType="1"/>
            </p:cNvSpPr>
            <p:nvPr/>
          </p:nvSpPr>
          <p:spPr bwMode="auto">
            <a:xfrm flipV="1">
              <a:off x="2072" y="1688"/>
              <a:ext cx="248" cy="368"/>
            </a:xfrm>
            <a:prstGeom prst="line">
              <a:avLst/>
            </a:prstGeom>
            <a:noFill/>
            <a:ln w="9525">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1000" dirty="0"/>
            </a:p>
          </p:txBody>
        </p:sp>
      </p:grpSp>
    </p:spTree>
  </p:cSld>
  <p:clrMapOvr>
    <a:masterClrMapping/>
  </p:clrMapOvr>
  <p:transition advTm="31000"/>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idx="4294967295"/>
          </p:nvPr>
        </p:nvSpPr>
        <p:spPr>
          <a:xfrm>
            <a:off x="534080" y="143880"/>
            <a:ext cx="7773988" cy="1016000"/>
          </a:xfrm>
        </p:spPr>
        <p:txBody>
          <a:bodyPr/>
          <a:lstStyle/>
          <a:p>
            <a:r>
              <a:rPr lang="en-US" dirty="0"/>
              <a:t>Standard Normal Distribution</a:t>
            </a:r>
          </a:p>
        </p:txBody>
      </p:sp>
      <p:sp>
        <p:nvSpPr>
          <p:cNvPr id="39939" name="Rectangle 3"/>
          <p:cNvSpPr>
            <a:spLocks noGrp="1" noChangeArrowheads="1"/>
          </p:cNvSpPr>
          <p:nvPr>
            <p:ph type="body" sz="half" idx="4294967295"/>
          </p:nvPr>
        </p:nvSpPr>
        <p:spPr>
          <a:xfrm>
            <a:off x="0" y="1871663"/>
            <a:ext cx="3811588" cy="4029075"/>
          </a:xfrm>
        </p:spPr>
        <p:txBody>
          <a:bodyPr/>
          <a:lstStyle/>
          <a:p>
            <a:r>
              <a:rPr lang="en-US" sz="2778" dirty="0"/>
              <a:t>The column “Z” contains values of the standard normal distribution</a:t>
            </a:r>
          </a:p>
          <a:p>
            <a:r>
              <a:rPr lang="en-US" sz="2778" dirty="0"/>
              <a:t>The second column contains the area below Z</a:t>
            </a:r>
          </a:p>
          <a:p>
            <a:endParaRPr lang="en-US" sz="2778" dirty="0"/>
          </a:p>
        </p:txBody>
      </p:sp>
      <p:graphicFrame>
        <p:nvGraphicFramePr>
          <p:cNvPr id="40142" name="Group 206"/>
          <p:cNvGraphicFramePr>
            <a:graphicFrameLocks noGrp="1"/>
          </p:cNvGraphicFramePr>
          <p:nvPr>
            <p:ph type="tbl" idx="4294967295"/>
            <p:extLst>
              <p:ext uri="{D42A27DB-BD31-4B8C-83A1-F6EECF244321}">
                <p14:modId xmlns:p14="http://schemas.microsoft.com/office/powerpoint/2010/main" val="1683816434"/>
              </p:ext>
            </p:extLst>
          </p:nvPr>
        </p:nvGraphicFramePr>
        <p:xfrm>
          <a:off x="4114800" y="990018"/>
          <a:ext cx="3812268" cy="4910720"/>
        </p:xfrm>
        <a:graphic>
          <a:graphicData uri="http://schemas.openxmlformats.org/drawingml/2006/table">
            <a:tbl>
              <a:tblPr/>
              <a:tblGrid>
                <a:gridCol w="1392464">
                  <a:extLst>
                    <a:ext uri="{9D8B030D-6E8A-4147-A177-3AD203B41FA5}">
                      <a16:colId xmlns:a16="http://schemas.microsoft.com/office/drawing/2014/main" val="20000"/>
                    </a:ext>
                  </a:extLst>
                </a:gridCol>
                <a:gridCol w="2419804">
                  <a:extLst>
                    <a:ext uri="{9D8B030D-6E8A-4147-A177-3AD203B41FA5}">
                      <a16:colId xmlns:a16="http://schemas.microsoft.com/office/drawing/2014/main" val="20001"/>
                    </a:ext>
                  </a:extLst>
                </a:gridCol>
              </a:tblGrid>
              <a:tr h="245536">
                <a:tc>
                  <a:txBody>
                    <a:bodyPr/>
                    <a:lstStyle/>
                    <a:p>
                      <a:pPr marL="0" marR="0" lvl="0" indent="0" algn="ctr" defTabSz="430213"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ourier" charset="0"/>
                          <a:ea typeface="Arial" charset="0"/>
                          <a:cs typeface="Arial" charset="0"/>
                        </a:rPr>
                        <a:t>Z</a:t>
                      </a:r>
                      <a:endParaRPr kumimoji="0" lang="en-US" sz="1600" b="0" i="0" u="none" strike="noStrike" cap="none" normalizeH="0" baseline="0" dirty="0">
                        <a:ln>
                          <a:noFill/>
                        </a:ln>
                        <a:solidFill>
                          <a:schemeClr val="tx1"/>
                        </a:solidFill>
                        <a:effectLst/>
                        <a:latin typeface="Courier" charset="0"/>
                      </a:endParaRPr>
                    </a:p>
                  </a:txBody>
                  <a:tcPr marL="2" marR="2" marT="1" marB="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30213"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Courier" charset="0"/>
                          <a:ea typeface="Arial" charset="0"/>
                          <a:cs typeface="Arial" charset="0"/>
                        </a:rPr>
                        <a:t>Area below Z</a:t>
                      </a:r>
                      <a:endParaRPr kumimoji="0" lang="en-US" sz="1600" b="0" i="0" u="none" strike="noStrike" cap="none" normalizeH="0" baseline="0">
                        <a:ln>
                          <a:noFill/>
                        </a:ln>
                        <a:solidFill>
                          <a:schemeClr val="tx1"/>
                        </a:solidFill>
                        <a:effectLst/>
                        <a:latin typeface="Courier" charset="0"/>
                      </a:endParaRPr>
                    </a:p>
                  </a:txBody>
                  <a:tcPr marL="2" marR="2" marT="1" marB="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45536">
                <a:tc>
                  <a:txBody>
                    <a:bodyPr/>
                    <a:lstStyle/>
                    <a:p>
                      <a:pPr marL="0" marR="0" lvl="0" indent="0" algn="ctr" defTabSz="430213"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Courier" charset="0"/>
                          <a:ea typeface="Arial" charset="0"/>
                          <a:cs typeface="Arial" charset="0"/>
                        </a:rPr>
                        <a:t>-2.50</a:t>
                      </a:r>
                      <a:endParaRPr kumimoji="0" lang="en-US" sz="1600" b="0" i="0" u="none" strike="noStrike" cap="none" normalizeH="0" baseline="0">
                        <a:ln>
                          <a:noFill/>
                        </a:ln>
                        <a:solidFill>
                          <a:schemeClr val="tx1"/>
                        </a:solidFill>
                        <a:effectLst/>
                        <a:latin typeface="Courier" charset="0"/>
                      </a:endParaRPr>
                    </a:p>
                  </a:txBody>
                  <a:tcPr marL="2" marR="2" marT="1" marB="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30213"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ourier" charset="0"/>
                          <a:ea typeface="Arial" charset="0"/>
                          <a:cs typeface="Arial" charset="0"/>
                        </a:rPr>
                        <a:t>0.0062</a:t>
                      </a:r>
                      <a:endParaRPr kumimoji="0" lang="en-US" sz="1600" b="0" i="0" u="none" strike="noStrike" cap="none" normalizeH="0" baseline="0" dirty="0">
                        <a:ln>
                          <a:noFill/>
                        </a:ln>
                        <a:solidFill>
                          <a:schemeClr val="tx1"/>
                        </a:solidFill>
                        <a:effectLst/>
                        <a:latin typeface="Courier" charset="0"/>
                      </a:endParaRPr>
                    </a:p>
                  </a:txBody>
                  <a:tcPr marL="2" marR="2" marT="1" marB="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45536">
                <a:tc>
                  <a:txBody>
                    <a:bodyPr/>
                    <a:lstStyle/>
                    <a:p>
                      <a:pPr marL="0" marR="0" lvl="0" indent="0" algn="ctr" defTabSz="430213"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Courier" charset="0"/>
                          <a:ea typeface="Arial" charset="0"/>
                          <a:cs typeface="Arial" charset="0"/>
                        </a:rPr>
                        <a:t>-2.49</a:t>
                      </a:r>
                      <a:endParaRPr kumimoji="0" lang="en-US" sz="1600" b="0" i="0" u="none" strike="noStrike" cap="none" normalizeH="0" baseline="0">
                        <a:ln>
                          <a:noFill/>
                        </a:ln>
                        <a:solidFill>
                          <a:schemeClr val="tx1"/>
                        </a:solidFill>
                        <a:effectLst/>
                        <a:latin typeface="Courier" charset="0"/>
                      </a:endParaRPr>
                    </a:p>
                  </a:txBody>
                  <a:tcPr marL="2" marR="2" marT="1" marB="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30213"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Courier" charset="0"/>
                          <a:ea typeface="Arial" charset="0"/>
                          <a:cs typeface="Arial" charset="0"/>
                        </a:rPr>
                        <a:t>0.0064</a:t>
                      </a:r>
                      <a:endParaRPr kumimoji="0" lang="en-US" sz="1600" b="0" i="0" u="none" strike="noStrike" cap="none" normalizeH="0" baseline="0">
                        <a:ln>
                          <a:noFill/>
                        </a:ln>
                        <a:solidFill>
                          <a:schemeClr val="tx1"/>
                        </a:solidFill>
                        <a:effectLst/>
                        <a:latin typeface="Courier" charset="0"/>
                      </a:endParaRPr>
                    </a:p>
                  </a:txBody>
                  <a:tcPr marL="2" marR="2" marT="1" marB="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45536">
                <a:tc>
                  <a:txBody>
                    <a:bodyPr/>
                    <a:lstStyle/>
                    <a:p>
                      <a:pPr marL="0" marR="0" lvl="0" indent="0" algn="ctr" defTabSz="430213"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Courier" charset="0"/>
                          <a:ea typeface="Arial" charset="0"/>
                          <a:cs typeface="Arial" charset="0"/>
                        </a:rPr>
                        <a:t>-2.48</a:t>
                      </a:r>
                      <a:endParaRPr kumimoji="0" lang="en-US" sz="1600" b="0" i="0" u="none" strike="noStrike" cap="none" normalizeH="0" baseline="0">
                        <a:ln>
                          <a:noFill/>
                        </a:ln>
                        <a:solidFill>
                          <a:schemeClr val="tx1"/>
                        </a:solidFill>
                        <a:effectLst/>
                        <a:latin typeface="Courier" charset="0"/>
                      </a:endParaRPr>
                    </a:p>
                  </a:txBody>
                  <a:tcPr marL="2" marR="2" marT="1" marB="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30213"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Courier" charset="0"/>
                          <a:ea typeface="Arial" charset="0"/>
                          <a:cs typeface="Arial" charset="0"/>
                        </a:rPr>
                        <a:t>0.0066</a:t>
                      </a:r>
                      <a:endParaRPr kumimoji="0" lang="en-US" sz="1600" b="0" i="0" u="none" strike="noStrike" cap="none" normalizeH="0" baseline="0">
                        <a:ln>
                          <a:noFill/>
                        </a:ln>
                        <a:solidFill>
                          <a:schemeClr val="tx1"/>
                        </a:solidFill>
                        <a:effectLst/>
                        <a:latin typeface="Courier" charset="0"/>
                      </a:endParaRPr>
                    </a:p>
                  </a:txBody>
                  <a:tcPr marL="2" marR="2" marT="1" marB="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45536">
                <a:tc>
                  <a:txBody>
                    <a:bodyPr/>
                    <a:lstStyle/>
                    <a:p>
                      <a:pPr marL="0" marR="0" lvl="0" indent="0" algn="ctr" defTabSz="430213"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Courier" charset="0"/>
                          <a:ea typeface="Arial" charset="0"/>
                          <a:cs typeface="Arial" charset="0"/>
                        </a:rPr>
                        <a:t>-2.47</a:t>
                      </a:r>
                      <a:endParaRPr kumimoji="0" lang="en-US" sz="1600" b="0" i="0" u="none" strike="noStrike" cap="none" normalizeH="0" baseline="0">
                        <a:ln>
                          <a:noFill/>
                        </a:ln>
                        <a:solidFill>
                          <a:schemeClr val="tx1"/>
                        </a:solidFill>
                        <a:effectLst/>
                        <a:latin typeface="Courier" charset="0"/>
                      </a:endParaRPr>
                    </a:p>
                  </a:txBody>
                  <a:tcPr marL="2" marR="2" marT="1" marB="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30213"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Courier" charset="0"/>
                          <a:ea typeface="Arial" charset="0"/>
                          <a:cs typeface="Arial" charset="0"/>
                        </a:rPr>
                        <a:t>0.0068</a:t>
                      </a:r>
                      <a:endParaRPr kumimoji="0" lang="en-US" sz="1600" b="0" i="0" u="none" strike="noStrike" cap="none" normalizeH="0" baseline="0">
                        <a:ln>
                          <a:noFill/>
                        </a:ln>
                        <a:solidFill>
                          <a:schemeClr val="tx1"/>
                        </a:solidFill>
                        <a:effectLst/>
                        <a:latin typeface="Courier" charset="0"/>
                      </a:endParaRPr>
                    </a:p>
                  </a:txBody>
                  <a:tcPr marL="2" marR="2" marT="1" marB="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45536">
                <a:tc>
                  <a:txBody>
                    <a:bodyPr/>
                    <a:lstStyle/>
                    <a:p>
                      <a:pPr marL="0" marR="0" lvl="0" indent="0" algn="ctr" defTabSz="430213"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Courier" charset="0"/>
                          <a:ea typeface="Arial" charset="0"/>
                          <a:cs typeface="Arial" charset="0"/>
                        </a:rPr>
                        <a:t>-2.46</a:t>
                      </a:r>
                      <a:endParaRPr kumimoji="0" lang="en-US" sz="1600" b="0" i="0" u="none" strike="noStrike" cap="none" normalizeH="0" baseline="0">
                        <a:ln>
                          <a:noFill/>
                        </a:ln>
                        <a:solidFill>
                          <a:schemeClr val="tx1"/>
                        </a:solidFill>
                        <a:effectLst/>
                        <a:latin typeface="Courier" charset="0"/>
                      </a:endParaRPr>
                    </a:p>
                  </a:txBody>
                  <a:tcPr marL="2" marR="2" marT="1" marB="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30213"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Courier" charset="0"/>
                          <a:ea typeface="Arial" charset="0"/>
                          <a:cs typeface="Arial" charset="0"/>
                        </a:rPr>
                        <a:t>0.0069</a:t>
                      </a:r>
                      <a:endParaRPr kumimoji="0" lang="en-US" sz="1600" b="0" i="0" u="none" strike="noStrike" cap="none" normalizeH="0" baseline="0">
                        <a:ln>
                          <a:noFill/>
                        </a:ln>
                        <a:solidFill>
                          <a:schemeClr val="tx1"/>
                        </a:solidFill>
                        <a:effectLst/>
                        <a:latin typeface="Courier" charset="0"/>
                      </a:endParaRPr>
                    </a:p>
                  </a:txBody>
                  <a:tcPr marL="2" marR="2" marT="1" marB="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45536">
                <a:tc>
                  <a:txBody>
                    <a:bodyPr/>
                    <a:lstStyle/>
                    <a:p>
                      <a:pPr marL="0" marR="0" lvl="0" indent="0" algn="ctr" defTabSz="430213"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Courier" charset="0"/>
                          <a:ea typeface="Arial" charset="0"/>
                          <a:cs typeface="Arial" charset="0"/>
                        </a:rPr>
                        <a:t>-2.45</a:t>
                      </a:r>
                      <a:endParaRPr kumimoji="0" lang="en-US" sz="1600" b="0" i="0" u="none" strike="noStrike" cap="none" normalizeH="0" baseline="0">
                        <a:ln>
                          <a:noFill/>
                        </a:ln>
                        <a:solidFill>
                          <a:schemeClr val="tx1"/>
                        </a:solidFill>
                        <a:effectLst/>
                        <a:latin typeface="Courier" charset="0"/>
                      </a:endParaRPr>
                    </a:p>
                  </a:txBody>
                  <a:tcPr marL="2" marR="2" marT="1" marB="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30213"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Courier" charset="0"/>
                          <a:ea typeface="Arial" charset="0"/>
                          <a:cs typeface="Arial" charset="0"/>
                        </a:rPr>
                        <a:t>0.0071</a:t>
                      </a:r>
                      <a:endParaRPr kumimoji="0" lang="en-US" sz="1600" b="0" i="0" u="none" strike="noStrike" cap="none" normalizeH="0" baseline="0">
                        <a:ln>
                          <a:noFill/>
                        </a:ln>
                        <a:solidFill>
                          <a:schemeClr val="tx1"/>
                        </a:solidFill>
                        <a:effectLst/>
                        <a:latin typeface="Courier" charset="0"/>
                      </a:endParaRPr>
                    </a:p>
                  </a:txBody>
                  <a:tcPr marL="2" marR="2" marT="1" marB="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45536">
                <a:tc>
                  <a:txBody>
                    <a:bodyPr/>
                    <a:lstStyle/>
                    <a:p>
                      <a:pPr marL="0" marR="0" lvl="0" indent="0" algn="ctr" defTabSz="430213"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Courier" charset="0"/>
                          <a:ea typeface="Arial" charset="0"/>
                          <a:cs typeface="Arial" charset="0"/>
                        </a:rPr>
                        <a:t>-2.44</a:t>
                      </a:r>
                      <a:endParaRPr kumimoji="0" lang="en-US" sz="1600" b="0" i="0" u="none" strike="noStrike" cap="none" normalizeH="0" baseline="0">
                        <a:ln>
                          <a:noFill/>
                        </a:ln>
                        <a:solidFill>
                          <a:schemeClr val="tx1"/>
                        </a:solidFill>
                        <a:effectLst/>
                        <a:latin typeface="Courier" charset="0"/>
                      </a:endParaRPr>
                    </a:p>
                  </a:txBody>
                  <a:tcPr marL="2" marR="2" marT="1" marB="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30213"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Courier" charset="0"/>
                          <a:ea typeface="Arial" charset="0"/>
                          <a:cs typeface="Arial" charset="0"/>
                        </a:rPr>
                        <a:t>0.0073</a:t>
                      </a:r>
                      <a:endParaRPr kumimoji="0" lang="en-US" sz="1600" b="0" i="0" u="none" strike="noStrike" cap="none" normalizeH="0" baseline="0">
                        <a:ln>
                          <a:noFill/>
                        </a:ln>
                        <a:solidFill>
                          <a:schemeClr val="tx1"/>
                        </a:solidFill>
                        <a:effectLst/>
                        <a:latin typeface="Courier" charset="0"/>
                      </a:endParaRPr>
                    </a:p>
                  </a:txBody>
                  <a:tcPr marL="2" marR="2" marT="1" marB="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45536">
                <a:tc>
                  <a:txBody>
                    <a:bodyPr/>
                    <a:lstStyle/>
                    <a:p>
                      <a:pPr marL="0" marR="0" lvl="0" indent="0" algn="ctr" defTabSz="430213"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Courier" charset="0"/>
                          <a:ea typeface="Arial" charset="0"/>
                          <a:cs typeface="Arial" charset="0"/>
                        </a:rPr>
                        <a:t>-2.43</a:t>
                      </a:r>
                      <a:endParaRPr kumimoji="0" lang="en-US" sz="1600" b="0" i="0" u="none" strike="noStrike" cap="none" normalizeH="0" baseline="0">
                        <a:ln>
                          <a:noFill/>
                        </a:ln>
                        <a:solidFill>
                          <a:schemeClr val="tx1"/>
                        </a:solidFill>
                        <a:effectLst/>
                        <a:latin typeface="Courier" charset="0"/>
                      </a:endParaRPr>
                    </a:p>
                  </a:txBody>
                  <a:tcPr marL="2" marR="2" marT="1" marB="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30213"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Courier" charset="0"/>
                          <a:ea typeface="Arial" charset="0"/>
                          <a:cs typeface="Arial" charset="0"/>
                        </a:rPr>
                        <a:t>0.0075</a:t>
                      </a:r>
                      <a:endParaRPr kumimoji="0" lang="en-US" sz="1600" b="0" i="0" u="none" strike="noStrike" cap="none" normalizeH="0" baseline="0">
                        <a:ln>
                          <a:noFill/>
                        </a:ln>
                        <a:solidFill>
                          <a:schemeClr val="tx1"/>
                        </a:solidFill>
                        <a:effectLst/>
                        <a:latin typeface="Courier" charset="0"/>
                      </a:endParaRPr>
                    </a:p>
                  </a:txBody>
                  <a:tcPr marL="2" marR="2" marT="1" marB="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45536">
                <a:tc>
                  <a:txBody>
                    <a:bodyPr/>
                    <a:lstStyle/>
                    <a:p>
                      <a:pPr marL="0" marR="0" lvl="0" indent="0" algn="ctr" defTabSz="430213"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Courier" charset="0"/>
                          <a:ea typeface="Arial" charset="0"/>
                          <a:cs typeface="Arial" charset="0"/>
                        </a:rPr>
                        <a:t>-2.42</a:t>
                      </a:r>
                      <a:endParaRPr kumimoji="0" lang="en-US" sz="1600" b="0" i="0" u="none" strike="noStrike" cap="none" normalizeH="0" baseline="0">
                        <a:ln>
                          <a:noFill/>
                        </a:ln>
                        <a:solidFill>
                          <a:schemeClr val="tx1"/>
                        </a:solidFill>
                        <a:effectLst/>
                        <a:latin typeface="Courier" charset="0"/>
                      </a:endParaRPr>
                    </a:p>
                  </a:txBody>
                  <a:tcPr marL="2" marR="2" marT="1" marB="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30213"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Courier" charset="0"/>
                          <a:ea typeface="Arial" charset="0"/>
                          <a:cs typeface="Arial" charset="0"/>
                        </a:rPr>
                        <a:t>0.0078</a:t>
                      </a:r>
                      <a:endParaRPr kumimoji="0" lang="en-US" sz="1600" b="0" i="0" u="none" strike="noStrike" cap="none" normalizeH="0" baseline="0">
                        <a:ln>
                          <a:noFill/>
                        </a:ln>
                        <a:solidFill>
                          <a:schemeClr val="tx1"/>
                        </a:solidFill>
                        <a:effectLst/>
                        <a:latin typeface="Courier" charset="0"/>
                      </a:endParaRPr>
                    </a:p>
                  </a:txBody>
                  <a:tcPr marL="2" marR="2" marT="1" marB="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245536">
                <a:tc>
                  <a:txBody>
                    <a:bodyPr/>
                    <a:lstStyle/>
                    <a:p>
                      <a:pPr marL="0" marR="0" lvl="0" indent="0" algn="ctr" defTabSz="430213"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Courier" charset="0"/>
                          <a:ea typeface="Arial" charset="0"/>
                          <a:cs typeface="Arial" charset="0"/>
                        </a:rPr>
                        <a:t>-2.41</a:t>
                      </a:r>
                      <a:endParaRPr kumimoji="0" lang="en-US" sz="1600" b="0" i="0" u="none" strike="noStrike" cap="none" normalizeH="0" baseline="0">
                        <a:ln>
                          <a:noFill/>
                        </a:ln>
                        <a:solidFill>
                          <a:schemeClr val="tx1"/>
                        </a:solidFill>
                        <a:effectLst/>
                        <a:latin typeface="Courier" charset="0"/>
                      </a:endParaRPr>
                    </a:p>
                  </a:txBody>
                  <a:tcPr marL="2" marR="2" marT="1" marB="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30213"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Courier" charset="0"/>
                          <a:ea typeface="Arial" charset="0"/>
                          <a:cs typeface="Arial" charset="0"/>
                        </a:rPr>
                        <a:t>0.0080</a:t>
                      </a:r>
                      <a:endParaRPr kumimoji="0" lang="en-US" sz="1600" b="0" i="0" u="none" strike="noStrike" cap="none" normalizeH="0" baseline="0">
                        <a:ln>
                          <a:noFill/>
                        </a:ln>
                        <a:solidFill>
                          <a:schemeClr val="tx1"/>
                        </a:solidFill>
                        <a:effectLst/>
                        <a:latin typeface="Courier" charset="0"/>
                      </a:endParaRPr>
                    </a:p>
                  </a:txBody>
                  <a:tcPr marL="2" marR="2" marT="1" marB="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245536">
                <a:tc>
                  <a:txBody>
                    <a:bodyPr/>
                    <a:lstStyle/>
                    <a:p>
                      <a:pPr marL="0" marR="0" lvl="0" indent="0" algn="ctr" defTabSz="430213"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Courier" charset="0"/>
                          <a:ea typeface="Arial" charset="0"/>
                          <a:cs typeface="Arial" charset="0"/>
                        </a:rPr>
                        <a:t>-2.40</a:t>
                      </a:r>
                      <a:endParaRPr kumimoji="0" lang="en-US" sz="1600" b="0" i="0" u="none" strike="noStrike" cap="none" normalizeH="0" baseline="0">
                        <a:ln>
                          <a:noFill/>
                        </a:ln>
                        <a:solidFill>
                          <a:schemeClr val="tx1"/>
                        </a:solidFill>
                        <a:effectLst/>
                        <a:latin typeface="Courier" charset="0"/>
                      </a:endParaRPr>
                    </a:p>
                  </a:txBody>
                  <a:tcPr marL="2" marR="2" marT="1" marB="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30213"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Courier" charset="0"/>
                          <a:ea typeface="Arial" charset="0"/>
                          <a:cs typeface="Arial" charset="0"/>
                        </a:rPr>
                        <a:t>0.0082</a:t>
                      </a:r>
                      <a:endParaRPr kumimoji="0" lang="en-US" sz="1600" b="0" i="0" u="none" strike="noStrike" cap="none" normalizeH="0" baseline="0">
                        <a:ln>
                          <a:noFill/>
                        </a:ln>
                        <a:solidFill>
                          <a:schemeClr val="tx1"/>
                        </a:solidFill>
                        <a:effectLst/>
                        <a:latin typeface="Courier" charset="0"/>
                      </a:endParaRPr>
                    </a:p>
                  </a:txBody>
                  <a:tcPr marL="2" marR="2" marT="1" marB="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245536">
                <a:tc>
                  <a:txBody>
                    <a:bodyPr/>
                    <a:lstStyle/>
                    <a:p>
                      <a:pPr marL="0" marR="0" lvl="0" indent="0" algn="ctr" defTabSz="430213"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Courier" charset="0"/>
                          <a:ea typeface="Arial" charset="0"/>
                          <a:cs typeface="Arial" charset="0"/>
                        </a:rPr>
                        <a:t>-2.39</a:t>
                      </a:r>
                      <a:endParaRPr kumimoji="0" lang="en-US" sz="1600" b="0" i="0" u="none" strike="noStrike" cap="none" normalizeH="0" baseline="0">
                        <a:ln>
                          <a:noFill/>
                        </a:ln>
                        <a:solidFill>
                          <a:schemeClr val="tx1"/>
                        </a:solidFill>
                        <a:effectLst/>
                        <a:latin typeface="Courier" charset="0"/>
                      </a:endParaRPr>
                    </a:p>
                  </a:txBody>
                  <a:tcPr marL="2" marR="2" marT="1" marB="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30213"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Courier" charset="0"/>
                          <a:ea typeface="Arial" charset="0"/>
                          <a:cs typeface="Arial" charset="0"/>
                        </a:rPr>
                        <a:t>0.0084</a:t>
                      </a:r>
                      <a:endParaRPr kumimoji="0" lang="en-US" sz="1600" b="0" i="0" u="none" strike="noStrike" cap="none" normalizeH="0" baseline="0">
                        <a:ln>
                          <a:noFill/>
                        </a:ln>
                        <a:solidFill>
                          <a:schemeClr val="tx1"/>
                        </a:solidFill>
                        <a:effectLst/>
                        <a:latin typeface="Courier" charset="0"/>
                      </a:endParaRPr>
                    </a:p>
                  </a:txBody>
                  <a:tcPr marL="2" marR="2" marT="1" marB="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245536">
                <a:tc>
                  <a:txBody>
                    <a:bodyPr/>
                    <a:lstStyle/>
                    <a:p>
                      <a:pPr marL="0" marR="0" lvl="0" indent="0" algn="ctr" defTabSz="430213"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Courier" charset="0"/>
                          <a:ea typeface="Arial" charset="0"/>
                          <a:cs typeface="Arial" charset="0"/>
                        </a:rPr>
                        <a:t>-2.38</a:t>
                      </a:r>
                      <a:endParaRPr kumimoji="0" lang="en-US" sz="1600" b="0" i="0" u="none" strike="noStrike" cap="none" normalizeH="0" baseline="0">
                        <a:ln>
                          <a:noFill/>
                        </a:ln>
                        <a:solidFill>
                          <a:schemeClr val="tx1"/>
                        </a:solidFill>
                        <a:effectLst/>
                        <a:latin typeface="Courier" charset="0"/>
                      </a:endParaRPr>
                    </a:p>
                  </a:txBody>
                  <a:tcPr marL="2" marR="2" marT="1" marB="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30213"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Courier" charset="0"/>
                          <a:ea typeface="Arial" charset="0"/>
                          <a:cs typeface="Arial" charset="0"/>
                        </a:rPr>
                        <a:t>0.0087</a:t>
                      </a:r>
                      <a:endParaRPr kumimoji="0" lang="en-US" sz="1600" b="0" i="0" u="none" strike="noStrike" cap="none" normalizeH="0" baseline="0">
                        <a:ln>
                          <a:noFill/>
                        </a:ln>
                        <a:solidFill>
                          <a:schemeClr val="tx1"/>
                        </a:solidFill>
                        <a:effectLst/>
                        <a:latin typeface="Courier" charset="0"/>
                      </a:endParaRPr>
                    </a:p>
                  </a:txBody>
                  <a:tcPr marL="2" marR="2" marT="1" marB="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r h="245536">
                <a:tc>
                  <a:txBody>
                    <a:bodyPr/>
                    <a:lstStyle/>
                    <a:p>
                      <a:pPr marL="0" marR="0" lvl="0" indent="0" algn="ctr" defTabSz="430213"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Courier" charset="0"/>
                          <a:ea typeface="Arial" charset="0"/>
                          <a:cs typeface="Arial" charset="0"/>
                        </a:rPr>
                        <a:t>-2.37</a:t>
                      </a:r>
                      <a:endParaRPr kumimoji="0" lang="en-US" sz="1600" b="0" i="0" u="none" strike="noStrike" cap="none" normalizeH="0" baseline="0">
                        <a:ln>
                          <a:noFill/>
                        </a:ln>
                        <a:solidFill>
                          <a:schemeClr val="tx1"/>
                        </a:solidFill>
                        <a:effectLst/>
                        <a:latin typeface="Courier" charset="0"/>
                      </a:endParaRPr>
                    </a:p>
                  </a:txBody>
                  <a:tcPr marL="2" marR="2" marT="1" marB="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30213"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Courier" charset="0"/>
                          <a:ea typeface="Arial" charset="0"/>
                          <a:cs typeface="Arial" charset="0"/>
                        </a:rPr>
                        <a:t>0.0089</a:t>
                      </a:r>
                      <a:endParaRPr kumimoji="0" lang="en-US" sz="1600" b="0" i="0" u="none" strike="noStrike" cap="none" normalizeH="0" baseline="0">
                        <a:ln>
                          <a:noFill/>
                        </a:ln>
                        <a:solidFill>
                          <a:schemeClr val="tx1"/>
                        </a:solidFill>
                        <a:effectLst/>
                        <a:latin typeface="Courier" charset="0"/>
                      </a:endParaRPr>
                    </a:p>
                  </a:txBody>
                  <a:tcPr marL="2" marR="2" marT="1" marB="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4"/>
                  </a:ext>
                </a:extLst>
              </a:tr>
              <a:tr h="245536">
                <a:tc>
                  <a:txBody>
                    <a:bodyPr/>
                    <a:lstStyle/>
                    <a:p>
                      <a:pPr marL="0" marR="0" lvl="0" indent="0" algn="ctr" defTabSz="430213"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Courier" charset="0"/>
                          <a:ea typeface="Arial" charset="0"/>
                          <a:cs typeface="Arial" charset="0"/>
                        </a:rPr>
                        <a:t>-2.36</a:t>
                      </a:r>
                      <a:endParaRPr kumimoji="0" lang="en-US" sz="1600" b="0" i="0" u="none" strike="noStrike" cap="none" normalizeH="0" baseline="0">
                        <a:ln>
                          <a:noFill/>
                        </a:ln>
                        <a:solidFill>
                          <a:schemeClr val="tx1"/>
                        </a:solidFill>
                        <a:effectLst/>
                        <a:latin typeface="Courier" charset="0"/>
                      </a:endParaRPr>
                    </a:p>
                  </a:txBody>
                  <a:tcPr marL="2" marR="2" marT="1" marB="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30213"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Courier" charset="0"/>
                          <a:ea typeface="Arial" charset="0"/>
                          <a:cs typeface="Arial" charset="0"/>
                        </a:rPr>
                        <a:t>0.0091</a:t>
                      </a:r>
                      <a:endParaRPr kumimoji="0" lang="en-US" sz="1600" b="0" i="0" u="none" strike="noStrike" cap="none" normalizeH="0" baseline="0">
                        <a:ln>
                          <a:noFill/>
                        </a:ln>
                        <a:solidFill>
                          <a:schemeClr val="tx1"/>
                        </a:solidFill>
                        <a:effectLst/>
                        <a:latin typeface="Courier" charset="0"/>
                      </a:endParaRPr>
                    </a:p>
                  </a:txBody>
                  <a:tcPr marL="2" marR="2" marT="1" marB="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5"/>
                  </a:ext>
                </a:extLst>
              </a:tr>
              <a:tr h="245536">
                <a:tc>
                  <a:txBody>
                    <a:bodyPr/>
                    <a:lstStyle/>
                    <a:p>
                      <a:pPr marL="0" marR="0" lvl="0" indent="0" algn="ctr" defTabSz="430213"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Courier" charset="0"/>
                          <a:ea typeface="Arial" charset="0"/>
                          <a:cs typeface="Arial" charset="0"/>
                        </a:rPr>
                        <a:t>-2.35</a:t>
                      </a:r>
                      <a:endParaRPr kumimoji="0" lang="en-US" sz="1600" b="0" i="0" u="none" strike="noStrike" cap="none" normalizeH="0" baseline="0">
                        <a:ln>
                          <a:noFill/>
                        </a:ln>
                        <a:solidFill>
                          <a:schemeClr val="tx1"/>
                        </a:solidFill>
                        <a:effectLst/>
                        <a:latin typeface="Courier" charset="0"/>
                      </a:endParaRPr>
                    </a:p>
                  </a:txBody>
                  <a:tcPr marL="2" marR="2" marT="1" marB="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30213"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Courier" charset="0"/>
                          <a:ea typeface="Arial" charset="0"/>
                          <a:cs typeface="Arial" charset="0"/>
                        </a:rPr>
                        <a:t>0.0094</a:t>
                      </a:r>
                      <a:endParaRPr kumimoji="0" lang="en-US" sz="1600" b="0" i="0" u="none" strike="noStrike" cap="none" normalizeH="0" baseline="0">
                        <a:ln>
                          <a:noFill/>
                        </a:ln>
                        <a:solidFill>
                          <a:schemeClr val="tx1"/>
                        </a:solidFill>
                        <a:effectLst/>
                        <a:latin typeface="Courier" charset="0"/>
                      </a:endParaRPr>
                    </a:p>
                  </a:txBody>
                  <a:tcPr marL="2" marR="2" marT="1" marB="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6"/>
                  </a:ext>
                </a:extLst>
              </a:tr>
              <a:tr h="245536">
                <a:tc>
                  <a:txBody>
                    <a:bodyPr/>
                    <a:lstStyle/>
                    <a:p>
                      <a:pPr marL="0" marR="0" lvl="0" indent="0" algn="ctr" defTabSz="430213"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Courier" charset="0"/>
                          <a:ea typeface="Arial" charset="0"/>
                          <a:cs typeface="Arial" charset="0"/>
                        </a:rPr>
                        <a:t>-2.34</a:t>
                      </a:r>
                      <a:endParaRPr kumimoji="0" lang="en-US" sz="1600" b="0" i="0" u="none" strike="noStrike" cap="none" normalizeH="0" baseline="0">
                        <a:ln>
                          <a:noFill/>
                        </a:ln>
                        <a:solidFill>
                          <a:schemeClr val="tx1"/>
                        </a:solidFill>
                        <a:effectLst/>
                        <a:latin typeface="Courier" charset="0"/>
                      </a:endParaRPr>
                    </a:p>
                  </a:txBody>
                  <a:tcPr marL="2" marR="2" marT="1" marB="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30213"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Courier" charset="0"/>
                          <a:ea typeface="Arial" charset="0"/>
                          <a:cs typeface="Arial" charset="0"/>
                        </a:rPr>
                        <a:t>0.0096</a:t>
                      </a:r>
                      <a:endParaRPr kumimoji="0" lang="en-US" sz="1600" b="0" i="0" u="none" strike="noStrike" cap="none" normalizeH="0" baseline="0">
                        <a:ln>
                          <a:noFill/>
                        </a:ln>
                        <a:solidFill>
                          <a:schemeClr val="tx1"/>
                        </a:solidFill>
                        <a:effectLst/>
                        <a:latin typeface="Courier" charset="0"/>
                      </a:endParaRPr>
                    </a:p>
                  </a:txBody>
                  <a:tcPr marL="2" marR="2" marT="1" marB="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7"/>
                  </a:ext>
                </a:extLst>
              </a:tr>
              <a:tr h="245536">
                <a:tc>
                  <a:txBody>
                    <a:bodyPr/>
                    <a:lstStyle/>
                    <a:p>
                      <a:pPr marL="0" marR="0" lvl="0" indent="0" algn="ctr" defTabSz="430213"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Courier" charset="0"/>
                          <a:ea typeface="Arial" charset="0"/>
                          <a:cs typeface="Arial" charset="0"/>
                        </a:rPr>
                        <a:t>-2.33</a:t>
                      </a:r>
                      <a:endParaRPr kumimoji="0" lang="en-US" sz="1600" b="0" i="0" u="none" strike="noStrike" cap="none" normalizeH="0" baseline="0">
                        <a:ln>
                          <a:noFill/>
                        </a:ln>
                        <a:solidFill>
                          <a:schemeClr val="tx1"/>
                        </a:solidFill>
                        <a:effectLst/>
                        <a:latin typeface="Courier" charset="0"/>
                      </a:endParaRPr>
                    </a:p>
                  </a:txBody>
                  <a:tcPr marL="2" marR="2" marT="1" marB="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30213"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Courier" charset="0"/>
                          <a:ea typeface="Arial" charset="0"/>
                          <a:cs typeface="Arial" charset="0"/>
                        </a:rPr>
                        <a:t>0.0099</a:t>
                      </a:r>
                      <a:endParaRPr kumimoji="0" lang="en-US" sz="1600" b="0" i="0" u="none" strike="noStrike" cap="none" normalizeH="0" baseline="0">
                        <a:ln>
                          <a:noFill/>
                        </a:ln>
                        <a:solidFill>
                          <a:schemeClr val="tx1"/>
                        </a:solidFill>
                        <a:effectLst/>
                        <a:latin typeface="Courier" charset="0"/>
                      </a:endParaRPr>
                    </a:p>
                  </a:txBody>
                  <a:tcPr marL="2" marR="2" marT="1" marB="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8"/>
                  </a:ext>
                </a:extLst>
              </a:tr>
              <a:tr h="245536">
                <a:tc>
                  <a:txBody>
                    <a:bodyPr/>
                    <a:lstStyle/>
                    <a:p>
                      <a:pPr marL="0" marR="0" lvl="0" indent="0" algn="ctr" defTabSz="430213"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Courier" charset="0"/>
                          <a:ea typeface="Arial" charset="0"/>
                          <a:cs typeface="Arial" charset="0"/>
                        </a:rPr>
                        <a:t>-2.32</a:t>
                      </a:r>
                      <a:endParaRPr kumimoji="0" lang="en-US" sz="1600" b="0" i="0" u="none" strike="noStrike" cap="none" normalizeH="0" baseline="0">
                        <a:ln>
                          <a:noFill/>
                        </a:ln>
                        <a:solidFill>
                          <a:schemeClr val="tx1"/>
                        </a:solidFill>
                        <a:effectLst/>
                        <a:latin typeface="Courier" charset="0"/>
                      </a:endParaRPr>
                    </a:p>
                  </a:txBody>
                  <a:tcPr marL="2" marR="2" marT="1" marB="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30213"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ourier" charset="0"/>
                          <a:ea typeface="Arial" charset="0"/>
                          <a:cs typeface="Arial" charset="0"/>
                        </a:rPr>
                        <a:t>0.0102</a:t>
                      </a:r>
                      <a:endParaRPr kumimoji="0" lang="en-US" sz="1600" b="0" i="0" u="none" strike="noStrike" cap="none" normalizeH="0" baseline="0" dirty="0">
                        <a:ln>
                          <a:noFill/>
                        </a:ln>
                        <a:solidFill>
                          <a:schemeClr val="tx1"/>
                        </a:solidFill>
                        <a:effectLst/>
                        <a:latin typeface="Courier" charset="0"/>
                      </a:endParaRPr>
                    </a:p>
                  </a:txBody>
                  <a:tcPr marL="2" marR="2" marT="1" marB="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9"/>
                  </a:ext>
                </a:extLst>
              </a:tr>
            </a:tbl>
          </a:graphicData>
        </a:graphic>
      </p:graphicFrame>
    </p:spTree>
  </p:cSld>
  <p:clrMapOvr>
    <a:masterClrMapping/>
  </p:clrMapOvr>
  <p:transition advClick="0" advTm="11000"/>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idx="4294967295"/>
          </p:nvPr>
        </p:nvSpPr>
        <p:spPr>
          <a:xfrm>
            <a:off x="914400" y="390104"/>
            <a:ext cx="7777162" cy="1016000"/>
          </a:xfrm>
        </p:spPr>
        <p:txBody>
          <a:bodyPr/>
          <a:lstStyle/>
          <a:p>
            <a:r>
              <a:rPr lang="en-US" dirty="0"/>
              <a:t>Standard Normal Distribution</a:t>
            </a:r>
          </a:p>
        </p:txBody>
      </p:sp>
      <p:sp>
        <p:nvSpPr>
          <p:cNvPr id="41987" name="Rectangle 3"/>
          <p:cNvSpPr>
            <a:spLocks noGrp="1" noChangeArrowheads="1"/>
          </p:cNvSpPr>
          <p:nvPr>
            <p:ph type="body" sz="half" idx="4294967295"/>
          </p:nvPr>
        </p:nvSpPr>
        <p:spPr>
          <a:xfrm>
            <a:off x="0" y="1397000"/>
            <a:ext cx="3973513" cy="4572000"/>
          </a:xfrm>
        </p:spPr>
        <p:txBody>
          <a:bodyPr/>
          <a:lstStyle/>
          <a:p>
            <a:pPr>
              <a:lnSpc>
                <a:spcPct val="90000"/>
              </a:lnSpc>
            </a:pPr>
            <a:r>
              <a:rPr lang="en-US" sz="2667" dirty="0"/>
              <a:t>The Z column is equal to the number of standard deviations below (or above) the mean</a:t>
            </a:r>
            <a:br>
              <a:rPr lang="en-US" sz="2667" dirty="0"/>
            </a:br>
            <a:endParaRPr lang="en-US" sz="2667" dirty="0"/>
          </a:p>
          <a:p>
            <a:pPr>
              <a:lnSpc>
                <a:spcPct val="90000"/>
              </a:lnSpc>
            </a:pPr>
            <a:r>
              <a:rPr lang="en-US" sz="2667" dirty="0"/>
              <a:t>A Z of -2.5 represents a value 2.5 standard deviations below the mean</a:t>
            </a:r>
          </a:p>
        </p:txBody>
      </p:sp>
      <p:graphicFrame>
        <p:nvGraphicFramePr>
          <p:cNvPr id="42193" name="Group 209"/>
          <p:cNvGraphicFramePr>
            <a:graphicFrameLocks noGrp="1"/>
          </p:cNvGraphicFramePr>
          <p:nvPr>
            <p:ph sz="half" idx="4294967295"/>
            <p:extLst>
              <p:ext uri="{D42A27DB-BD31-4B8C-83A1-F6EECF244321}">
                <p14:modId xmlns:p14="http://schemas.microsoft.com/office/powerpoint/2010/main" val="1907921348"/>
              </p:ext>
            </p:extLst>
          </p:nvPr>
        </p:nvGraphicFramePr>
        <p:xfrm>
          <a:off x="4191000" y="1058280"/>
          <a:ext cx="3812268" cy="4910720"/>
        </p:xfrm>
        <a:graphic>
          <a:graphicData uri="http://schemas.openxmlformats.org/drawingml/2006/table">
            <a:tbl>
              <a:tblPr/>
              <a:tblGrid>
                <a:gridCol w="1392464">
                  <a:extLst>
                    <a:ext uri="{9D8B030D-6E8A-4147-A177-3AD203B41FA5}">
                      <a16:colId xmlns:a16="http://schemas.microsoft.com/office/drawing/2014/main" val="20000"/>
                    </a:ext>
                  </a:extLst>
                </a:gridCol>
                <a:gridCol w="2419804">
                  <a:extLst>
                    <a:ext uri="{9D8B030D-6E8A-4147-A177-3AD203B41FA5}">
                      <a16:colId xmlns:a16="http://schemas.microsoft.com/office/drawing/2014/main" val="20001"/>
                    </a:ext>
                  </a:extLst>
                </a:gridCol>
              </a:tblGrid>
              <a:tr h="245536">
                <a:tc>
                  <a:txBody>
                    <a:bodyPr/>
                    <a:lstStyle/>
                    <a:p>
                      <a:pPr marL="0" marR="0" lvl="0" indent="0" algn="ctr" defTabSz="430213"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Courier" charset="0"/>
                          <a:ea typeface="Arial" charset="0"/>
                          <a:cs typeface="Arial" charset="0"/>
                        </a:rPr>
                        <a:t>Z</a:t>
                      </a:r>
                      <a:endParaRPr kumimoji="0" lang="en-US" sz="1600" b="0" i="0" u="none" strike="noStrike" cap="none" normalizeH="0" baseline="0">
                        <a:ln>
                          <a:noFill/>
                        </a:ln>
                        <a:solidFill>
                          <a:schemeClr val="tx1"/>
                        </a:solidFill>
                        <a:effectLst/>
                        <a:latin typeface="Courier" charset="0"/>
                      </a:endParaRPr>
                    </a:p>
                  </a:txBody>
                  <a:tcPr marL="2" marR="2" marT="1" marB="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30213"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Courier" charset="0"/>
                          <a:ea typeface="Arial" charset="0"/>
                          <a:cs typeface="Arial" charset="0"/>
                        </a:rPr>
                        <a:t>Area below Z</a:t>
                      </a:r>
                      <a:endParaRPr kumimoji="0" lang="en-US" sz="1600" b="0" i="0" u="none" strike="noStrike" cap="none" normalizeH="0" baseline="0">
                        <a:ln>
                          <a:noFill/>
                        </a:ln>
                        <a:solidFill>
                          <a:schemeClr val="tx1"/>
                        </a:solidFill>
                        <a:effectLst/>
                        <a:latin typeface="Courier" charset="0"/>
                      </a:endParaRPr>
                    </a:p>
                  </a:txBody>
                  <a:tcPr marL="2" marR="2" marT="1" marB="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45536">
                <a:tc>
                  <a:txBody>
                    <a:bodyPr/>
                    <a:lstStyle/>
                    <a:p>
                      <a:pPr marL="0" marR="0" lvl="0" indent="0" algn="ctr" defTabSz="430213"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Courier" charset="0"/>
                          <a:ea typeface="Arial" charset="0"/>
                          <a:cs typeface="Arial" charset="0"/>
                        </a:rPr>
                        <a:t>-2.50</a:t>
                      </a:r>
                      <a:endParaRPr kumimoji="0" lang="en-US" sz="1600" b="0" i="0" u="none" strike="noStrike" cap="none" normalizeH="0" baseline="0">
                        <a:ln>
                          <a:noFill/>
                        </a:ln>
                        <a:solidFill>
                          <a:schemeClr val="tx1"/>
                        </a:solidFill>
                        <a:effectLst/>
                        <a:latin typeface="Courier" charset="0"/>
                      </a:endParaRPr>
                    </a:p>
                  </a:txBody>
                  <a:tcPr marL="2" marR="2" marT="1" marB="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30213"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Courier" charset="0"/>
                          <a:ea typeface="Arial" charset="0"/>
                          <a:cs typeface="Arial" charset="0"/>
                        </a:rPr>
                        <a:t>0.0062</a:t>
                      </a:r>
                      <a:endParaRPr kumimoji="0" lang="en-US" sz="1600" b="0" i="0" u="none" strike="noStrike" cap="none" normalizeH="0" baseline="0">
                        <a:ln>
                          <a:noFill/>
                        </a:ln>
                        <a:solidFill>
                          <a:schemeClr val="tx1"/>
                        </a:solidFill>
                        <a:effectLst/>
                        <a:latin typeface="Courier" charset="0"/>
                      </a:endParaRPr>
                    </a:p>
                  </a:txBody>
                  <a:tcPr marL="2" marR="2" marT="1" marB="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45536">
                <a:tc>
                  <a:txBody>
                    <a:bodyPr/>
                    <a:lstStyle/>
                    <a:p>
                      <a:pPr marL="0" marR="0" lvl="0" indent="0" algn="ctr" defTabSz="430213"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Courier" charset="0"/>
                          <a:ea typeface="Arial" charset="0"/>
                          <a:cs typeface="Arial" charset="0"/>
                        </a:rPr>
                        <a:t>-2.49</a:t>
                      </a:r>
                      <a:endParaRPr kumimoji="0" lang="en-US" sz="1600" b="0" i="0" u="none" strike="noStrike" cap="none" normalizeH="0" baseline="0">
                        <a:ln>
                          <a:noFill/>
                        </a:ln>
                        <a:solidFill>
                          <a:schemeClr val="tx1"/>
                        </a:solidFill>
                        <a:effectLst/>
                        <a:latin typeface="Courier" charset="0"/>
                      </a:endParaRPr>
                    </a:p>
                  </a:txBody>
                  <a:tcPr marL="2" marR="2" marT="1" marB="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30213"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Courier" charset="0"/>
                          <a:ea typeface="Arial" charset="0"/>
                          <a:cs typeface="Arial" charset="0"/>
                        </a:rPr>
                        <a:t>0.0064</a:t>
                      </a:r>
                      <a:endParaRPr kumimoji="0" lang="en-US" sz="1600" b="0" i="0" u="none" strike="noStrike" cap="none" normalizeH="0" baseline="0">
                        <a:ln>
                          <a:noFill/>
                        </a:ln>
                        <a:solidFill>
                          <a:schemeClr val="tx1"/>
                        </a:solidFill>
                        <a:effectLst/>
                        <a:latin typeface="Courier" charset="0"/>
                      </a:endParaRPr>
                    </a:p>
                  </a:txBody>
                  <a:tcPr marL="2" marR="2" marT="1" marB="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45536">
                <a:tc>
                  <a:txBody>
                    <a:bodyPr/>
                    <a:lstStyle/>
                    <a:p>
                      <a:pPr marL="0" marR="0" lvl="0" indent="0" algn="ctr" defTabSz="430213"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Courier" charset="0"/>
                          <a:ea typeface="Arial" charset="0"/>
                          <a:cs typeface="Arial" charset="0"/>
                        </a:rPr>
                        <a:t>-2.48</a:t>
                      </a:r>
                      <a:endParaRPr kumimoji="0" lang="en-US" sz="1600" b="0" i="0" u="none" strike="noStrike" cap="none" normalizeH="0" baseline="0">
                        <a:ln>
                          <a:noFill/>
                        </a:ln>
                        <a:solidFill>
                          <a:schemeClr val="tx1"/>
                        </a:solidFill>
                        <a:effectLst/>
                        <a:latin typeface="Courier" charset="0"/>
                      </a:endParaRPr>
                    </a:p>
                  </a:txBody>
                  <a:tcPr marL="2" marR="2" marT="1" marB="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30213"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Courier" charset="0"/>
                          <a:ea typeface="Arial" charset="0"/>
                          <a:cs typeface="Arial" charset="0"/>
                        </a:rPr>
                        <a:t>0.0066</a:t>
                      </a:r>
                      <a:endParaRPr kumimoji="0" lang="en-US" sz="1600" b="0" i="0" u="none" strike="noStrike" cap="none" normalizeH="0" baseline="0">
                        <a:ln>
                          <a:noFill/>
                        </a:ln>
                        <a:solidFill>
                          <a:schemeClr val="tx1"/>
                        </a:solidFill>
                        <a:effectLst/>
                        <a:latin typeface="Courier" charset="0"/>
                      </a:endParaRPr>
                    </a:p>
                  </a:txBody>
                  <a:tcPr marL="2" marR="2" marT="1" marB="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45536">
                <a:tc>
                  <a:txBody>
                    <a:bodyPr/>
                    <a:lstStyle/>
                    <a:p>
                      <a:pPr marL="0" marR="0" lvl="0" indent="0" algn="ctr" defTabSz="430213"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Courier" charset="0"/>
                          <a:ea typeface="Arial" charset="0"/>
                          <a:cs typeface="Arial" charset="0"/>
                        </a:rPr>
                        <a:t>-2.47</a:t>
                      </a:r>
                      <a:endParaRPr kumimoji="0" lang="en-US" sz="1600" b="0" i="0" u="none" strike="noStrike" cap="none" normalizeH="0" baseline="0">
                        <a:ln>
                          <a:noFill/>
                        </a:ln>
                        <a:solidFill>
                          <a:schemeClr val="tx1"/>
                        </a:solidFill>
                        <a:effectLst/>
                        <a:latin typeface="Courier" charset="0"/>
                      </a:endParaRPr>
                    </a:p>
                  </a:txBody>
                  <a:tcPr marL="2" marR="2" marT="1" marB="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30213"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Courier" charset="0"/>
                          <a:ea typeface="Arial" charset="0"/>
                          <a:cs typeface="Arial" charset="0"/>
                        </a:rPr>
                        <a:t>0.0068</a:t>
                      </a:r>
                      <a:endParaRPr kumimoji="0" lang="en-US" sz="1600" b="0" i="0" u="none" strike="noStrike" cap="none" normalizeH="0" baseline="0">
                        <a:ln>
                          <a:noFill/>
                        </a:ln>
                        <a:solidFill>
                          <a:schemeClr val="tx1"/>
                        </a:solidFill>
                        <a:effectLst/>
                        <a:latin typeface="Courier" charset="0"/>
                      </a:endParaRPr>
                    </a:p>
                  </a:txBody>
                  <a:tcPr marL="2" marR="2" marT="1" marB="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45536">
                <a:tc>
                  <a:txBody>
                    <a:bodyPr/>
                    <a:lstStyle/>
                    <a:p>
                      <a:pPr marL="0" marR="0" lvl="0" indent="0" algn="ctr" defTabSz="430213"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Courier" charset="0"/>
                          <a:ea typeface="Arial" charset="0"/>
                          <a:cs typeface="Arial" charset="0"/>
                        </a:rPr>
                        <a:t>-2.46</a:t>
                      </a:r>
                      <a:endParaRPr kumimoji="0" lang="en-US" sz="1600" b="0" i="0" u="none" strike="noStrike" cap="none" normalizeH="0" baseline="0">
                        <a:ln>
                          <a:noFill/>
                        </a:ln>
                        <a:solidFill>
                          <a:schemeClr val="tx1"/>
                        </a:solidFill>
                        <a:effectLst/>
                        <a:latin typeface="Courier" charset="0"/>
                      </a:endParaRPr>
                    </a:p>
                  </a:txBody>
                  <a:tcPr marL="2" marR="2" marT="1" marB="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30213"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Courier" charset="0"/>
                          <a:ea typeface="Arial" charset="0"/>
                          <a:cs typeface="Arial" charset="0"/>
                        </a:rPr>
                        <a:t>0.0069</a:t>
                      </a:r>
                      <a:endParaRPr kumimoji="0" lang="en-US" sz="1600" b="0" i="0" u="none" strike="noStrike" cap="none" normalizeH="0" baseline="0">
                        <a:ln>
                          <a:noFill/>
                        </a:ln>
                        <a:solidFill>
                          <a:schemeClr val="tx1"/>
                        </a:solidFill>
                        <a:effectLst/>
                        <a:latin typeface="Courier" charset="0"/>
                      </a:endParaRPr>
                    </a:p>
                  </a:txBody>
                  <a:tcPr marL="2" marR="2" marT="1" marB="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45536">
                <a:tc>
                  <a:txBody>
                    <a:bodyPr/>
                    <a:lstStyle/>
                    <a:p>
                      <a:pPr marL="0" marR="0" lvl="0" indent="0" algn="ctr" defTabSz="430213"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Courier" charset="0"/>
                          <a:ea typeface="Arial" charset="0"/>
                          <a:cs typeface="Arial" charset="0"/>
                        </a:rPr>
                        <a:t>-2.45</a:t>
                      </a:r>
                      <a:endParaRPr kumimoji="0" lang="en-US" sz="1600" b="0" i="0" u="none" strike="noStrike" cap="none" normalizeH="0" baseline="0">
                        <a:ln>
                          <a:noFill/>
                        </a:ln>
                        <a:solidFill>
                          <a:schemeClr val="tx1"/>
                        </a:solidFill>
                        <a:effectLst/>
                        <a:latin typeface="Courier" charset="0"/>
                      </a:endParaRPr>
                    </a:p>
                  </a:txBody>
                  <a:tcPr marL="2" marR="2" marT="1" marB="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30213"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Courier" charset="0"/>
                          <a:ea typeface="Arial" charset="0"/>
                          <a:cs typeface="Arial" charset="0"/>
                        </a:rPr>
                        <a:t>0.0071</a:t>
                      </a:r>
                      <a:endParaRPr kumimoji="0" lang="en-US" sz="1600" b="0" i="0" u="none" strike="noStrike" cap="none" normalizeH="0" baseline="0">
                        <a:ln>
                          <a:noFill/>
                        </a:ln>
                        <a:solidFill>
                          <a:schemeClr val="tx1"/>
                        </a:solidFill>
                        <a:effectLst/>
                        <a:latin typeface="Courier" charset="0"/>
                      </a:endParaRPr>
                    </a:p>
                  </a:txBody>
                  <a:tcPr marL="2" marR="2" marT="1" marB="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45536">
                <a:tc>
                  <a:txBody>
                    <a:bodyPr/>
                    <a:lstStyle/>
                    <a:p>
                      <a:pPr marL="0" marR="0" lvl="0" indent="0" algn="ctr" defTabSz="430213"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Courier" charset="0"/>
                          <a:ea typeface="Arial" charset="0"/>
                          <a:cs typeface="Arial" charset="0"/>
                        </a:rPr>
                        <a:t>-2.44</a:t>
                      </a:r>
                      <a:endParaRPr kumimoji="0" lang="en-US" sz="1600" b="0" i="0" u="none" strike="noStrike" cap="none" normalizeH="0" baseline="0">
                        <a:ln>
                          <a:noFill/>
                        </a:ln>
                        <a:solidFill>
                          <a:schemeClr val="tx1"/>
                        </a:solidFill>
                        <a:effectLst/>
                        <a:latin typeface="Courier" charset="0"/>
                      </a:endParaRPr>
                    </a:p>
                  </a:txBody>
                  <a:tcPr marL="2" marR="2" marT="1" marB="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30213"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Courier" charset="0"/>
                          <a:ea typeface="Arial" charset="0"/>
                          <a:cs typeface="Arial" charset="0"/>
                        </a:rPr>
                        <a:t>0.0073</a:t>
                      </a:r>
                      <a:endParaRPr kumimoji="0" lang="en-US" sz="1600" b="0" i="0" u="none" strike="noStrike" cap="none" normalizeH="0" baseline="0">
                        <a:ln>
                          <a:noFill/>
                        </a:ln>
                        <a:solidFill>
                          <a:schemeClr val="tx1"/>
                        </a:solidFill>
                        <a:effectLst/>
                        <a:latin typeface="Courier" charset="0"/>
                      </a:endParaRPr>
                    </a:p>
                  </a:txBody>
                  <a:tcPr marL="2" marR="2" marT="1" marB="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45536">
                <a:tc>
                  <a:txBody>
                    <a:bodyPr/>
                    <a:lstStyle/>
                    <a:p>
                      <a:pPr marL="0" marR="0" lvl="0" indent="0" algn="ctr" defTabSz="430213"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Courier" charset="0"/>
                          <a:ea typeface="Arial" charset="0"/>
                          <a:cs typeface="Arial" charset="0"/>
                        </a:rPr>
                        <a:t>-2.43</a:t>
                      </a:r>
                      <a:endParaRPr kumimoji="0" lang="en-US" sz="1600" b="0" i="0" u="none" strike="noStrike" cap="none" normalizeH="0" baseline="0">
                        <a:ln>
                          <a:noFill/>
                        </a:ln>
                        <a:solidFill>
                          <a:schemeClr val="tx1"/>
                        </a:solidFill>
                        <a:effectLst/>
                        <a:latin typeface="Courier" charset="0"/>
                      </a:endParaRPr>
                    </a:p>
                  </a:txBody>
                  <a:tcPr marL="2" marR="2" marT="1" marB="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30213"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Courier" charset="0"/>
                          <a:ea typeface="Arial" charset="0"/>
                          <a:cs typeface="Arial" charset="0"/>
                        </a:rPr>
                        <a:t>0.0075</a:t>
                      </a:r>
                      <a:endParaRPr kumimoji="0" lang="en-US" sz="1600" b="0" i="0" u="none" strike="noStrike" cap="none" normalizeH="0" baseline="0">
                        <a:ln>
                          <a:noFill/>
                        </a:ln>
                        <a:solidFill>
                          <a:schemeClr val="tx1"/>
                        </a:solidFill>
                        <a:effectLst/>
                        <a:latin typeface="Courier" charset="0"/>
                      </a:endParaRPr>
                    </a:p>
                  </a:txBody>
                  <a:tcPr marL="2" marR="2" marT="1" marB="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45536">
                <a:tc>
                  <a:txBody>
                    <a:bodyPr/>
                    <a:lstStyle/>
                    <a:p>
                      <a:pPr marL="0" marR="0" lvl="0" indent="0" algn="ctr" defTabSz="430213"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Courier" charset="0"/>
                          <a:ea typeface="Arial" charset="0"/>
                          <a:cs typeface="Arial" charset="0"/>
                        </a:rPr>
                        <a:t>-2.42</a:t>
                      </a:r>
                      <a:endParaRPr kumimoji="0" lang="en-US" sz="1600" b="0" i="0" u="none" strike="noStrike" cap="none" normalizeH="0" baseline="0">
                        <a:ln>
                          <a:noFill/>
                        </a:ln>
                        <a:solidFill>
                          <a:schemeClr val="tx1"/>
                        </a:solidFill>
                        <a:effectLst/>
                        <a:latin typeface="Courier" charset="0"/>
                      </a:endParaRPr>
                    </a:p>
                  </a:txBody>
                  <a:tcPr marL="2" marR="2" marT="1" marB="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30213"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Courier" charset="0"/>
                          <a:ea typeface="Arial" charset="0"/>
                          <a:cs typeface="Arial" charset="0"/>
                        </a:rPr>
                        <a:t>0.0078</a:t>
                      </a:r>
                      <a:endParaRPr kumimoji="0" lang="en-US" sz="1600" b="0" i="0" u="none" strike="noStrike" cap="none" normalizeH="0" baseline="0">
                        <a:ln>
                          <a:noFill/>
                        </a:ln>
                        <a:solidFill>
                          <a:schemeClr val="tx1"/>
                        </a:solidFill>
                        <a:effectLst/>
                        <a:latin typeface="Courier" charset="0"/>
                      </a:endParaRPr>
                    </a:p>
                  </a:txBody>
                  <a:tcPr marL="2" marR="2" marT="1" marB="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245536">
                <a:tc>
                  <a:txBody>
                    <a:bodyPr/>
                    <a:lstStyle/>
                    <a:p>
                      <a:pPr marL="0" marR="0" lvl="0" indent="0" algn="ctr" defTabSz="430213"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Courier" charset="0"/>
                          <a:ea typeface="Arial" charset="0"/>
                          <a:cs typeface="Arial" charset="0"/>
                        </a:rPr>
                        <a:t>-2.41</a:t>
                      </a:r>
                      <a:endParaRPr kumimoji="0" lang="en-US" sz="1600" b="0" i="0" u="none" strike="noStrike" cap="none" normalizeH="0" baseline="0">
                        <a:ln>
                          <a:noFill/>
                        </a:ln>
                        <a:solidFill>
                          <a:schemeClr val="tx1"/>
                        </a:solidFill>
                        <a:effectLst/>
                        <a:latin typeface="Courier" charset="0"/>
                      </a:endParaRPr>
                    </a:p>
                  </a:txBody>
                  <a:tcPr marL="2" marR="2" marT="1" marB="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30213"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Courier" charset="0"/>
                          <a:ea typeface="Arial" charset="0"/>
                          <a:cs typeface="Arial" charset="0"/>
                        </a:rPr>
                        <a:t>0.0080</a:t>
                      </a:r>
                      <a:endParaRPr kumimoji="0" lang="en-US" sz="1600" b="0" i="0" u="none" strike="noStrike" cap="none" normalizeH="0" baseline="0">
                        <a:ln>
                          <a:noFill/>
                        </a:ln>
                        <a:solidFill>
                          <a:schemeClr val="tx1"/>
                        </a:solidFill>
                        <a:effectLst/>
                        <a:latin typeface="Courier" charset="0"/>
                      </a:endParaRPr>
                    </a:p>
                  </a:txBody>
                  <a:tcPr marL="2" marR="2" marT="1" marB="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245536">
                <a:tc>
                  <a:txBody>
                    <a:bodyPr/>
                    <a:lstStyle/>
                    <a:p>
                      <a:pPr marL="0" marR="0" lvl="0" indent="0" algn="ctr" defTabSz="430213"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Courier" charset="0"/>
                          <a:ea typeface="Arial" charset="0"/>
                          <a:cs typeface="Arial" charset="0"/>
                        </a:rPr>
                        <a:t>-2.40</a:t>
                      </a:r>
                      <a:endParaRPr kumimoji="0" lang="en-US" sz="1600" b="0" i="0" u="none" strike="noStrike" cap="none" normalizeH="0" baseline="0">
                        <a:ln>
                          <a:noFill/>
                        </a:ln>
                        <a:solidFill>
                          <a:schemeClr val="tx1"/>
                        </a:solidFill>
                        <a:effectLst/>
                        <a:latin typeface="Courier" charset="0"/>
                      </a:endParaRPr>
                    </a:p>
                  </a:txBody>
                  <a:tcPr marL="2" marR="2" marT="1" marB="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30213"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Courier" charset="0"/>
                          <a:ea typeface="Arial" charset="0"/>
                          <a:cs typeface="Arial" charset="0"/>
                        </a:rPr>
                        <a:t>0.0082</a:t>
                      </a:r>
                      <a:endParaRPr kumimoji="0" lang="en-US" sz="1600" b="0" i="0" u="none" strike="noStrike" cap="none" normalizeH="0" baseline="0">
                        <a:ln>
                          <a:noFill/>
                        </a:ln>
                        <a:solidFill>
                          <a:schemeClr val="tx1"/>
                        </a:solidFill>
                        <a:effectLst/>
                        <a:latin typeface="Courier" charset="0"/>
                      </a:endParaRPr>
                    </a:p>
                  </a:txBody>
                  <a:tcPr marL="2" marR="2" marT="1" marB="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245536">
                <a:tc>
                  <a:txBody>
                    <a:bodyPr/>
                    <a:lstStyle/>
                    <a:p>
                      <a:pPr marL="0" marR="0" lvl="0" indent="0" algn="ctr" defTabSz="430213"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Courier" charset="0"/>
                          <a:ea typeface="Arial" charset="0"/>
                          <a:cs typeface="Arial" charset="0"/>
                        </a:rPr>
                        <a:t>-2.39</a:t>
                      </a:r>
                      <a:endParaRPr kumimoji="0" lang="en-US" sz="1600" b="0" i="0" u="none" strike="noStrike" cap="none" normalizeH="0" baseline="0">
                        <a:ln>
                          <a:noFill/>
                        </a:ln>
                        <a:solidFill>
                          <a:schemeClr val="tx1"/>
                        </a:solidFill>
                        <a:effectLst/>
                        <a:latin typeface="Courier" charset="0"/>
                      </a:endParaRPr>
                    </a:p>
                  </a:txBody>
                  <a:tcPr marL="2" marR="2" marT="1" marB="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30213"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Courier" charset="0"/>
                          <a:ea typeface="Arial" charset="0"/>
                          <a:cs typeface="Arial" charset="0"/>
                        </a:rPr>
                        <a:t>0.0084</a:t>
                      </a:r>
                      <a:endParaRPr kumimoji="0" lang="en-US" sz="1600" b="0" i="0" u="none" strike="noStrike" cap="none" normalizeH="0" baseline="0">
                        <a:ln>
                          <a:noFill/>
                        </a:ln>
                        <a:solidFill>
                          <a:schemeClr val="tx1"/>
                        </a:solidFill>
                        <a:effectLst/>
                        <a:latin typeface="Courier" charset="0"/>
                      </a:endParaRPr>
                    </a:p>
                  </a:txBody>
                  <a:tcPr marL="2" marR="2" marT="1" marB="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245536">
                <a:tc>
                  <a:txBody>
                    <a:bodyPr/>
                    <a:lstStyle/>
                    <a:p>
                      <a:pPr marL="0" marR="0" lvl="0" indent="0" algn="ctr" defTabSz="430213"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Courier" charset="0"/>
                          <a:ea typeface="Arial" charset="0"/>
                          <a:cs typeface="Arial" charset="0"/>
                        </a:rPr>
                        <a:t>-2.38</a:t>
                      </a:r>
                      <a:endParaRPr kumimoji="0" lang="en-US" sz="1600" b="0" i="0" u="none" strike="noStrike" cap="none" normalizeH="0" baseline="0">
                        <a:ln>
                          <a:noFill/>
                        </a:ln>
                        <a:solidFill>
                          <a:schemeClr val="tx1"/>
                        </a:solidFill>
                        <a:effectLst/>
                        <a:latin typeface="Courier" charset="0"/>
                      </a:endParaRPr>
                    </a:p>
                  </a:txBody>
                  <a:tcPr marL="2" marR="2" marT="1" marB="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30213"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Courier" charset="0"/>
                          <a:ea typeface="Arial" charset="0"/>
                          <a:cs typeface="Arial" charset="0"/>
                        </a:rPr>
                        <a:t>0.0087</a:t>
                      </a:r>
                      <a:endParaRPr kumimoji="0" lang="en-US" sz="1600" b="0" i="0" u="none" strike="noStrike" cap="none" normalizeH="0" baseline="0">
                        <a:ln>
                          <a:noFill/>
                        </a:ln>
                        <a:solidFill>
                          <a:schemeClr val="tx1"/>
                        </a:solidFill>
                        <a:effectLst/>
                        <a:latin typeface="Courier" charset="0"/>
                      </a:endParaRPr>
                    </a:p>
                  </a:txBody>
                  <a:tcPr marL="2" marR="2" marT="1" marB="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r h="245536">
                <a:tc>
                  <a:txBody>
                    <a:bodyPr/>
                    <a:lstStyle/>
                    <a:p>
                      <a:pPr marL="0" marR="0" lvl="0" indent="0" algn="ctr" defTabSz="430213"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Courier" charset="0"/>
                          <a:ea typeface="Arial" charset="0"/>
                          <a:cs typeface="Arial" charset="0"/>
                        </a:rPr>
                        <a:t>-2.37</a:t>
                      </a:r>
                      <a:endParaRPr kumimoji="0" lang="en-US" sz="1600" b="0" i="0" u="none" strike="noStrike" cap="none" normalizeH="0" baseline="0">
                        <a:ln>
                          <a:noFill/>
                        </a:ln>
                        <a:solidFill>
                          <a:schemeClr val="tx1"/>
                        </a:solidFill>
                        <a:effectLst/>
                        <a:latin typeface="Courier" charset="0"/>
                      </a:endParaRPr>
                    </a:p>
                  </a:txBody>
                  <a:tcPr marL="2" marR="2" marT="1" marB="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30213"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Courier" charset="0"/>
                          <a:ea typeface="Arial" charset="0"/>
                          <a:cs typeface="Arial" charset="0"/>
                        </a:rPr>
                        <a:t>0.0089</a:t>
                      </a:r>
                      <a:endParaRPr kumimoji="0" lang="en-US" sz="1600" b="0" i="0" u="none" strike="noStrike" cap="none" normalizeH="0" baseline="0">
                        <a:ln>
                          <a:noFill/>
                        </a:ln>
                        <a:solidFill>
                          <a:schemeClr val="tx1"/>
                        </a:solidFill>
                        <a:effectLst/>
                        <a:latin typeface="Courier" charset="0"/>
                      </a:endParaRPr>
                    </a:p>
                  </a:txBody>
                  <a:tcPr marL="2" marR="2" marT="1" marB="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4"/>
                  </a:ext>
                </a:extLst>
              </a:tr>
              <a:tr h="245536">
                <a:tc>
                  <a:txBody>
                    <a:bodyPr/>
                    <a:lstStyle/>
                    <a:p>
                      <a:pPr marL="0" marR="0" lvl="0" indent="0" algn="ctr" defTabSz="430213"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Courier" charset="0"/>
                          <a:ea typeface="Arial" charset="0"/>
                          <a:cs typeface="Arial" charset="0"/>
                        </a:rPr>
                        <a:t>-2.36</a:t>
                      </a:r>
                      <a:endParaRPr kumimoji="0" lang="en-US" sz="1600" b="0" i="0" u="none" strike="noStrike" cap="none" normalizeH="0" baseline="0">
                        <a:ln>
                          <a:noFill/>
                        </a:ln>
                        <a:solidFill>
                          <a:schemeClr val="tx1"/>
                        </a:solidFill>
                        <a:effectLst/>
                        <a:latin typeface="Courier" charset="0"/>
                      </a:endParaRPr>
                    </a:p>
                  </a:txBody>
                  <a:tcPr marL="2" marR="2" marT="1" marB="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30213"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Courier" charset="0"/>
                          <a:ea typeface="Arial" charset="0"/>
                          <a:cs typeface="Arial" charset="0"/>
                        </a:rPr>
                        <a:t>0.0091</a:t>
                      </a:r>
                      <a:endParaRPr kumimoji="0" lang="en-US" sz="1600" b="0" i="0" u="none" strike="noStrike" cap="none" normalizeH="0" baseline="0">
                        <a:ln>
                          <a:noFill/>
                        </a:ln>
                        <a:solidFill>
                          <a:schemeClr val="tx1"/>
                        </a:solidFill>
                        <a:effectLst/>
                        <a:latin typeface="Courier" charset="0"/>
                      </a:endParaRPr>
                    </a:p>
                  </a:txBody>
                  <a:tcPr marL="2" marR="2" marT="1" marB="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5"/>
                  </a:ext>
                </a:extLst>
              </a:tr>
              <a:tr h="245536">
                <a:tc>
                  <a:txBody>
                    <a:bodyPr/>
                    <a:lstStyle/>
                    <a:p>
                      <a:pPr marL="0" marR="0" lvl="0" indent="0" algn="ctr" defTabSz="430213"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Courier" charset="0"/>
                          <a:ea typeface="Arial" charset="0"/>
                          <a:cs typeface="Arial" charset="0"/>
                        </a:rPr>
                        <a:t>-2.35</a:t>
                      </a:r>
                      <a:endParaRPr kumimoji="0" lang="en-US" sz="1600" b="0" i="0" u="none" strike="noStrike" cap="none" normalizeH="0" baseline="0">
                        <a:ln>
                          <a:noFill/>
                        </a:ln>
                        <a:solidFill>
                          <a:schemeClr val="tx1"/>
                        </a:solidFill>
                        <a:effectLst/>
                        <a:latin typeface="Courier" charset="0"/>
                      </a:endParaRPr>
                    </a:p>
                  </a:txBody>
                  <a:tcPr marL="2" marR="2" marT="1" marB="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30213"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Courier" charset="0"/>
                          <a:ea typeface="Arial" charset="0"/>
                          <a:cs typeface="Arial" charset="0"/>
                        </a:rPr>
                        <a:t>0.0094</a:t>
                      </a:r>
                      <a:endParaRPr kumimoji="0" lang="en-US" sz="1600" b="0" i="0" u="none" strike="noStrike" cap="none" normalizeH="0" baseline="0">
                        <a:ln>
                          <a:noFill/>
                        </a:ln>
                        <a:solidFill>
                          <a:schemeClr val="tx1"/>
                        </a:solidFill>
                        <a:effectLst/>
                        <a:latin typeface="Courier" charset="0"/>
                      </a:endParaRPr>
                    </a:p>
                  </a:txBody>
                  <a:tcPr marL="2" marR="2" marT="1" marB="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6"/>
                  </a:ext>
                </a:extLst>
              </a:tr>
              <a:tr h="245536">
                <a:tc>
                  <a:txBody>
                    <a:bodyPr/>
                    <a:lstStyle/>
                    <a:p>
                      <a:pPr marL="0" marR="0" lvl="0" indent="0" algn="ctr" defTabSz="430213"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Courier" charset="0"/>
                          <a:ea typeface="Arial" charset="0"/>
                          <a:cs typeface="Arial" charset="0"/>
                        </a:rPr>
                        <a:t>-2.34</a:t>
                      </a:r>
                      <a:endParaRPr kumimoji="0" lang="en-US" sz="1600" b="0" i="0" u="none" strike="noStrike" cap="none" normalizeH="0" baseline="0">
                        <a:ln>
                          <a:noFill/>
                        </a:ln>
                        <a:solidFill>
                          <a:schemeClr val="tx1"/>
                        </a:solidFill>
                        <a:effectLst/>
                        <a:latin typeface="Courier" charset="0"/>
                      </a:endParaRPr>
                    </a:p>
                  </a:txBody>
                  <a:tcPr marL="2" marR="2" marT="1" marB="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30213"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Courier" charset="0"/>
                          <a:ea typeface="Arial" charset="0"/>
                          <a:cs typeface="Arial" charset="0"/>
                        </a:rPr>
                        <a:t>0.0096</a:t>
                      </a:r>
                      <a:endParaRPr kumimoji="0" lang="en-US" sz="1600" b="0" i="0" u="none" strike="noStrike" cap="none" normalizeH="0" baseline="0">
                        <a:ln>
                          <a:noFill/>
                        </a:ln>
                        <a:solidFill>
                          <a:schemeClr val="tx1"/>
                        </a:solidFill>
                        <a:effectLst/>
                        <a:latin typeface="Courier" charset="0"/>
                      </a:endParaRPr>
                    </a:p>
                  </a:txBody>
                  <a:tcPr marL="2" marR="2" marT="1" marB="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7"/>
                  </a:ext>
                </a:extLst>
              </a:tr>
              <a:tr h="245536">
                <a:tc>
                  <a:txBody>
                    <a:bodyPr/>
                    <a:lstStyle/>
                    <a:p>
                      <a:pPr marL="0" marR="0" lvl="0" indent="0" algn="ctr" defTabSz="430213"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Courier" charset="0"/>
                          <a:ea typeface="Arial" charset="0"/>
                          <a:cs typeface="Arial" charset="0"/>
                        </a:rPr>
                        <a:t>-2.33</a:t>
                      </a:r>
                      <a:endParaRPr kumimoji="0" lang="en-US" sz="1600" b="0" i="0" u="none" strike="noStrike" cap="none" normalizeH="0" baseline="0">
                        <a:ln>
                          <a:noFill/>
                        </a:ln>
                        <a:solidFill>
                          <a:schemeClr val="tx1"/>
                        </a:solidFill>
                        <a:effectLst/>
                        <a:latin typeface="Courier" charset="0"/>
                      </a:endParaRPr>
                    </a:p>
                  </a:txBody>
                  <a:tcPr marL="2" marR="2" marT="1" marB="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30213"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Courier" charset="0"/>
                          <a:ea typeface="Arial" charset="0"/>
                          <a:cs typeface="Arial" charset="0"/>
                        </a:rPr>
                        <a:t>0.0099</a:t>
                      </a:r>
                      <a:endParaRPr kumimoji="0" lang="en-US" sz="1600" b="0" i="0" u="none" strike="noStrike" cap="none" normalizeH="0" baseline="0">
                        <a:ln>
                          <a:noFill/>
                        </a:ln>
                        <a:solidFill>
                          <a:schemeClr val="tx1"/>
                        </a:solidFill>
                        <a:effectLst/>
                        <a:latin typeface="Courier" charset="0"/>
                      </a:endParaRPr>
                    </a:p>
                  </a:txBody>
                  <a:tcPr marL="2" marR="2" marT="1" marB="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8"/>
                  </a:ext>
                </a:extLst>
              </a:tr>
              <a:tr h="245536">
                <a:tc>
                  <a:txBody>
                    <a:bodyPr/>
                    <a:lstStyle/>
                    <a:p>
                      <a:pPr marL="0" marR="0" lvl="0" indent="0" algn="ctr" defTabSz="430213"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Courier" charset="0"/>
                          <a:ea typeface="Arial" charset="0"/>
                          <a:cs typeface="Arial" charset="0"/>
                        </a:rPr>
                        <a:t>-2.32</a:t>
                      </a:r>
                      <a:endParaRPr kumimoji="0" lang="en-US" sz="1600" b="0" i="0" u="none" strike="noStrike" cap="none" normalizeH="0" baseline="0">
                        <a:ln>
                          <a:noFill/>
                        </a:ln>
                        <a:solidFill>
                          <a:schemeClr val="tx1"/>
                        </a:solidFill>
                        <a:effectLst/>
                        <a:latin typeface="Courier" charset="0"/>
                      </a:endParaRPr>
                    </a:p>
                  </a:txBody>
                  <a:tcPr marL="2" marR="2" marT="1" marB="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30213"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ourier" charset="0"/>
                          <a:ea typeface="Arial" charset="0"/>
                          <a:cs typeface="Arial" charset="0"/>
                        </a:rPr>
                        <a:t>0.0102</a:t>
                      </a:r>
                      <a:endParaRPr kumimoji="0" lang="en-US" sz="1600" b="0" i="0" u="none" strike="noStrike" cap="none" normalizeH="0" baseline="0" dirty="0">
                        <a:ln>
                          <a:noFill/>
                        </a:ln>
                        <a:solidFill>
                          <a:schemeClr val="tx1"/>
                        </a:solidFill>
                        <a:effectLst/>
                        <a:latin typeface="Courier" charset="0"/>
                      </a:endParaRPr>
                    </a:p>
                  </a:txBody>
                  <a:tcPr marL="2" marR="2" marT="1" marB="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9"/>
                  </a:ext>
                </a:extLst>
              </a:tr>
            </a:tbl>
          </a:graphicData>
        </a:graphic>
      </p:graphicFrame>
    </p:spTree>
  </p:cSld>
  <p:clrMapOvr>
    <a:masterClrMapping/>
  </p:clrMapOvr>
  <p:transition advClick="0" advTm="31000"/>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idx="4294967295"/>
          </p:nvPr>
        </p:nvSpPr>
        <p:spPr>
          <a:xfrm>
            <a:off x="0" y="922338"/>
            <a:ext cx="7775575" cy="1287462"/>
          </a:xfrm>
        </p:spPr>
        <p:txBody>
          <a:bodyPr>
            <a:normAutofit fontScale="90000"/>
          </a:bodyPr>
          <a:lstStyle/>
          <a:p>
            <a:r>
              <a:rPr lang="en-US"/>
              <a:t>Transforming to a Standard Normal Distribution</a:t>
            </a:r>
          </a:p>
        </p:txBody>
      </p:sp>
      <p:sp>
        <p:nvSpPr>
          <p:cNvPr id="46083" name="Rectangle 3"/>
          <p:cNvSpPr>
            <a:spLocks noGrp="1" noChangeArrowheads="1"/>
          </p:cNvSpPr>
          <p:nvPr>
            <p:ph type="body" idx="4294967295"/>
          </p:nvPr>
        </p:nvSpPr>
        <p:spPr>
          <a:xfrm>
            <a:off x="0" y="2413000"/>
            <a:ext cx="7775575" cy="1557338"/>
          </a:xfrm>
        </p:spPr>
        <p:txBody>
          <a:bodyPr/>
          <a:lstStyle/>
          <a:p>
            <a:pPr>
              <a:lnSpc>
                <a:spcPct val="80000"/>
              </a:lnSpc>
            </a:pPr>
            <a:r>
              <a:rPr lang="en-US" sz="2778" dirty="0"/>
              <a:t>A value from any normal distribution can be transformed into its corresponding value on a standard normal distribution using this formula:</a:t>
            </a:r>
          </a:p>
          <a:p>
            <a:pPr>
              <a:lnSpc>
                <a:spcPct val="80000"/>
              </a:lnSpc>
              <a:buFontTx/>
              <a:buNone/>
            </a:pPr>
            <a:endParaRPr lang="en-US" sz="2778" dirty="0"/>
          </a:p>
        </p:txBody>
      </p:sp>
      <p:sp>
        <p:nvSpPr>
          <p:cNvPr id="46084" name="Rectangle 4"/>
          <p:cNvSpPr>
            <a:spLocks noChangeArrowheads="1"/>
          </p:cNvSpPr>
          <p:nvPr/>
        </p:nvSpPr>
        <p:spPr bwMode="auto">
          <a:xfrm>
            <a:off x="2589893" y="4715933"/>
            <a:ext cx="4039054" cy="1344753"/>
          </a:xfrm>
          <a:prstGeom prst="rect">
            <a:avLst/>
          </a:prstGeom>
          <a:noFill/>
          <a:ln w="9525">
            <a:noFill/>
            <a:miter lim="800000"/>
            <a:headEnd/>
            <a:tailEnd/>
          </a:ln>
          <a:effectLst/>
        </p:spPr>
        <p:txBody>
          <a:bodyPr lIns="87083" tIns="43542" rIns="87083" bIns="43542">
            <a:prstTxWarp prst="textNoShape">
              <a:avLst/>
            </a:prstTxWarp>
            <a:spAutoFit/>
          </a:bodyPr>
          <a:lstStyle/>
          <a:p>
            <a:pPr defTabSz="870991">
              <a:lnSpc>
                <a:spcPct val="80000"/>
              </a:lnSpc>
              <a:spcBef>
                <a:spcPct val="50000"/>
              </a:spcBef>
              <a:buClr>
                <a:schemeClr val="hlink"/>
              </a:buClr>
            </a:pPr>
            <a:r>
              <a:rPr lang="en-US" sz="3889" dirty="0">
                <a:latin typeface="Geneva" charset="0"/>
              </a:rPr>
              <a:t>Z = (X-</a:t>
            </a:r>
            <a:r>
              <a:rPr lang="el-GR" sz="3889" dirty="0">
                <a:latin typeface="Symbol" charset="2"/>
              </a:rPr>
              <a:t>m</a:t>
            </a:r>
            <a:r>
              <a:rPr lang="en-US" sz="3889" dirty="0">
                <a:latin typeface="Geneva" charset="0"/>
              </a:rPr>
              <a:t>)/</a:t>
            </a:r>
            <a:r>
              <a:rPr lang="el-GR" sz="3889" dirty="0">
                <a:latin typeface="Symbol" charset="2"/>
              </a:rPr>
              <a:t>s</a:t>
            </a:r>
            <a:endParaRPr lang="en-US" sz="3889" dirty="0">
              <a:latin typeface="Geneva" charset="0"/>
            </a:endParaRPr>
          </a:p>
          <a:p>
            <a:pPr defTabSz="870991">
              <a:lnSpc>
                <a:spcPct val="80000"/>
              </a:lnSpc>
              <a:spcBef>
                <a:spcPct val="50000"/>
              </a:spcBef>
              <a:buClr>
                <a:schemeClr val="hlink"/>
              </a:buClr>
            </a:pPr>
            <a:endParaRPr lang="en-US" sz="3889" dirty="0">
              <a:latin typeface="Geneva" charset="0"/>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11000"/>
    </mc:Choice>
    <mc:Fallback xmlns="">
      <p:transition spd="slow" advClick="0" advTm="11000"/>
    </mc:Fallback>
  </mc:AlternateContent>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idx="4294967295"/>
          </p:nvPr>
        </p:nvSpPr>
        <p:spPr>
          <a:xfrm>
            <a:off x="0" y="922338"/>
            <a:ext cx="7775575" cy="1389062"/>
          </a:xfrm>
        </p:spPr>
        <p:txBody>
          <a:bodyPr>
            <a:normAutofit fontScale="90000"/>
          </a:bodyPr>
          <a:lstStyle/>
          <a:p>
            <a:r>
              <a:rPr lang="en-US"/>
              <a:t>Transforming to a Standard Normal Distribution</a:t>
            </a:r>
          </a:p>
        </p:txBody>
      </p:sp>
      <p:sp>
        <p:nvSpPr>
          <p:cNvPr id="48131" name="Rectangle 3"/>
          <p:cNvSpPr>
            <a:spLocks noGrp="1" noChangeArrowheads="1"/>
          </p:cNvSpPr>
          <p:nvPr>
            <p:ph type="body" idx="4294967295"/>
          </p:nvPr>
        </p:nvSpPr>
        <p:spPr>
          <a:xfrm>
            <a:off x="0" y="2413000"/>
            <a:ext cx="7775575" cy="3657600"/>
          </a:xfrm>
        </p:spPr>
        <p:txBody>
          <a:bodyPr/>
          <a:lstStyle/>
          <a:p>
            <a:pPr>
              <a:lnSpc>
                <a:spcPct val="80000"/>
              </a:lnSpc>
              <a:spcBef>
                <a:spcPct val="50000"/>
              </a:spcBef>
              <a:buFontTx/>
              <a:buNone/>
            </a:pPr>
            <a:r>
              <a:rPr lang="en-US" sz="2778" dirty="0"/>
              <a:t>                  </a:t>
            </a:r>
            <a:r>
              <a:rPr lang="en-US" dirty="0"/>
              <a:t>Z = (X-</a:t>
            </a:r>
            <a:r>
              <a:rPr lang="el-GR" dirty="0">
                <a:latin typeface="Symbol" charset="2"/>
              </a:rPr>
              <a:t>m</a:t>
            </a:r>
            <a:r>
              <a:rPr lang="en-US" dirty="0"/>
              <a:t>)/</a:t>
            </a:r>
            <a:r>
              <a:rPr lang="en-US" dirty="0" err="1">
                <a:latin typeface="Symbol" charset="2"/>
              </a:rPr>
              <a:t>s</a:t>
            </a:r>
            <a:endParaRPr lang="en-US" dirty="0"/>
          </a:p>
          <a:p>
            <a:pPr>
              <a:lnSpc>
                <a:spcPct val="90000"/>
              </a:lnSpc>
            </a:pPr>
            <a:r>
              <a:rPr lang="en-US" sz="2778" dirty="0"/>
              <a:t>Z is the value on the standard normal distribution</a:t>
            </a:r>
          </a:p>
          <a:p>
            <a:pPr>
              <a:lnSpc>
                <a:spcPct val="90000"/>
              </a:lnSpc>
            </a:pPr>
            <a:r>
              <a:rPr lang="en-US" sz="2778" dirty="0"/>
              <a:t>X is the value on the original distribution</a:t>
            </a:r>
          </a:p>
          <a:p>
            <a:pPr>
              <a:lnSpc>
                <a:spcPct val="90000"/>
              </a:lnSpc>
            </a:pPr>
            <a:r>
              <a:rPr lang="el-GR" sz="2778" dirty="0"/>
              <a:t> </a:t>
            </a:r>
            <a:r>
              <a:rPr lang="el-GR" sz="2778" dirty="0">
                <a:latin typeface="Symbol" charset="2"/>
              </a:rPr>
              <a:t>m</a:t>
            </a:r>
            <a:r>
              <a:rPr lang="en-US" sz="2778" dirty="0"/>
              <a:t> is the mean of the original distribution</a:t>
            </a:r>
          </a:p>
          <a:p>
            <a:pPr>
              <a:lnSpc>
                <a:spcPct val="90000"/>
              </a:lnSpc>
            </a:pPr>
            <a:r>
              <a:rPr lang="el-GR" sz="2778" dirty="0"/>
              <a:t> </a:t>
            </a:r>
            <a:r>
              <a:rPr lang="el-GR" sz="2778" dirty="0">
                <a:latin typeface="Symbol" charset="2"/>
              </a:rPr>
              <a:t>s</a:t>
            </a:r>
            <a:r>
              <a:rPr lang="en-US" sz="2778" dirty="0"/>
              <a:t> is the standard deviation of the original distribution</a:t>
            </a:r>
          </a:p>
          <a:p>
            <a:pPr>
              <a:lnSpc>
                <a:spcPct val="90000"/>
              </a:lnSpc>
              <a:buFontTx/>
              <a:buNone/>
            </a:pP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advClick="0" advTm="16000"/>
    </mc:Choice>
    <mc:Fallback xmlns="">
      <p:transition spd="slow" advClick="0" advTm="16000"/>
    </mc:Fallback>
  </mc:AlternateContent>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idx="4294967295"/>
          </p:nvPr>
        </p:nvSpPr>
        <p:spPr>
          <a:xfrm>
            <a:off x="0" y="274638"/>
            <a:ext cx="8229600" cy="1143000"/>
          </a:xfrm>
        </p:spPr>
        <p:txBody>
          <a:bodyPr/>
          <a:lstStyle/>
          <a:p>
            <a:r>
              <a:rPr lang="en-US"/>
              <a:t>An Example</a:t>
            </a:r>
          </a:p>
        </p:txBody>
      </p:sp>
      <p:sp>
        <p:nvSpPr>
          <p:cNvPr id="50179" name="Rectangle 3"/>
          <p:cNvSpPr>
            <a:spLocks noGrp="1" noChangeArrowheads="1"/>
          </p:cNvSpPr>
          <p:nvPr>
            <p:ph type="body" idx="4294967295"/>
          </p:nvPr>
        </p:nvSpPr>
        <p:spPr>
          <a:xfrm>
            <a:off x="0" y="2141538"/>
            <a:ext cx="7775575" cy="1965325"/>
          </a:xfrm>
        </p:spPr>
        <p:txBody>
          <a:bodyPr/>
          <a:lstStyle/>
          <a:p>
            <a:pPr>
              <a:lnSpc>
                <a:spcPct val="90000"/>
              </a:lnSpc>
            </a:pPr>
            <a:r>
              <a:rPr lang="en-US"/>
              <a:t>What portion of a normal distribution with a mean of 50 and a standard deviation of 10 is below 26?</a:t>
            </a:r>
          </a:p>
        </p:txBody>
      </p:sp>
      <p:sp>
        <p:nvSpPr>
          <p:cNvPr id="50182" name="Text Box 6"/>
          <p:cNvSpPr txBox="1">
            <a:spLocks noChangeArrowheads="1"/>
          </p:cNvSpPr>
          <p:nvPr/>
        </p:nvSpPr>
        <p:spPr bwMode="auto">
          <a:xfrm>
            <a:off x="3200400" y="4038600"/>
            <a:ext cx="3201307" cy="1011264"/>
          </a:xfrm>
          <a:prstGeom prst="rect">
            <a:avLst/>
          </a:prstGeom>
          <a:noFill/>
          <a:ln w="9525">
            <a:noFill/>
            <a:miter lim="800000"/>
            <a:headEnd/>
            <a:tailEnd/>
          </a:ln>
          <a:effectLst/>
        </p:spPr>
        <p:txBody>
          <a:bodyPr wrap="square" lIns="87083" tIns="43542" rIns="87083" bIns="43542">
            <a:prstTxWarp prst="textNoShape">
              <a:avLst/>
            </a:prstTxWarp>
            <a:spAutoFit/>
          </a:bodyPr>
          <a:lstStyle/>
          <a:p>
            <a:pPr defTabSz="870991">
              <a:spcBef>
                <a:spcPct val="50000"/>
              </a:spcBef>
            </a:pPr>
            <a:r>
              <a:rPr lang="en-US" sz="2000" dirty="0">
                <a:latin typeface="Courier" charset="0"/>
              </a:rPr>
              <a:t>Z = (X-</a:t>
            </a:r>
            <a:r>
              <a:rPr lang="el-GR" sz="2000" dirty="0">
                <a:latin typeface="Symbol" charset="2"/>
              </a:rPr>
              <a:t>m</a:t>
            </a:r>
            <a:r>
              <a:rPr lang="en-US" sz="2000" dirty="0">
                <a:latin typeface="Courier" charset="0"/>
              </a:rPr>
              <a:t>)/</a:t>
            </a:r>
            <a:r>
              <a:rPr lang="en-US" sz="2000" dirty="0" err="1">
                <a:latin typeface="Symbol" charset="2"/>
              </a:rPr>
              <a:t>s</a:t>
            </a:r>
            <a:r>
              <a:rPr lang="en-US" sz="2000" dirty="0">
                <a:latin typeface="Courier" charset="0"/>
              </a:rPr>
              <a:t> </a:t>
            </a:r>
            <a:br>
              <a:rPr lang="en-US" sz="2000" dirty="0">
                <a:latin typeface="Courier" charset="0"/>
              </a:rPr>
            </a:br>
            <a:r>
              <a:rPr lang="en-US" sz="2000" dirty="0">
                <a:latin typeface="Courier" charset="0"/>
              </a:rPr>
              <a:t>  = (26 – 50)/10</a:t>
            </a:r>
            <a:br>
              <a:rPr lang="en-US" sz="2000" dirty="0">
                <a:latin typeface="Courier" charset="0"/>
              </a:rPr>
            </a:br>
            <a:r>
              <a:rPr lang="en-US" sz="2000" dirty="0">
                <a:latin typeface="Courier" charset="0"/>
              </a:rPr>
              <a:t>  = -2.4</a:t>
            </a:r>
            <a:endParaRPr lang="en-US" sz="2000" dirty="0">
              <a:latin typeface="Geneva" charset="0"/>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20000"/>
    </mc:Choice>
    <mc:Fallback xmlns="">
      <p:transition spd="slow" advClick="0" advTm="20000"/>
    </mc:Fallback>
  </mc:AlternateContent>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idx="4294967295"/>
          </p:nvPr>
        </p:nvSpPr>
        <p:spPr>
          <a:xfrm>
            <a:off x="0" y="584200"/>
            <a:ext cx="7773988" cy="812800"/>
          </a:xfrm>
        </p:spPr>
        <p:txBody>
          <a:bodyPr/>
          <a:lstStyle/>
          <a:p>
            <a:r>
              <a:rPr lang="en-US"/>
              <a:t>An Example</a:t>
            </a:r>
          </a:p>
        </p:txBody>
      </p:sp>
      <p:sp>
        <p:nvSpPr>
          <p:cNvPr id="53251" name="Rectangle 3"/>
          <p:cNvSpPr>
            <a:spLocks noGrp="1" noChangeArrowheads="1"/>
          </p:cNvSpPr>
          <p:nvPr>
            <p:ph type="body" sz="half" idx="4294967295"/>
          </p:nvPr>
        </p:nvSpPr>
        <p:spPr>
          <a:xfrm>
            <a:off x="0" y="2141538"/>
            <a:ext cx="3810000" cy="3116262"/>
          </a:xfrm>
        </p:spPr>
        <p:txBody>
          <a:bodyPr/>
          <a:lstStyle/>
          <a:p>
            <a:r>
              <a:rPr lang="en-US" sz="2778" dirty="0"/>
              <a:t>From the table we can see that 0.0082 of the distribution is below -2.4.</a:t>
            </a:r>
          </a:p>
        </p:txBody>
      </p:sp>
      <p:graphicFrame>
        <p:nvGraphicFramePr>
          <p:cNvPr id="53509" name="Group 261"/>
          <p:cNvGraphicFramePr>
            <a:graphicFrameLocks noGrp="1"/>
          </p:cNvGraphicFramePr>
          <p:nvPr>
            <p:ph sz="half" idx="4294967295"/>
            <p:extLst>
              <p:ext uri="{D42A27DB-BD31-4B8C-83A1-F6EECF244321}">
                <p14:modId xmlns:p14="http://schemas.microsoft.com/office/powerpoint/2010/main" val="4206502615"/>
              </p:ext>
            </p:extLst>
          </p:nvPr>
        </p:nvGraphicFramePr>
        <p:xfrm>
          <a:off x="4343400" y="1244309"/>
          <a:ext cx="3812268" cy="4910720"/>
        </p:xfrm>
        <a:graphic>
          <a:graphicData uri="http://schemas.openxmlformats.org/drawingml/2006/table">
            <a:tbl>
              <a:tblPr/>
              <a:tblGrid>
                <a:gridCol w="1392464">
                  <a:extLst>
                    <a:ext uri="{9D8B030D-6E8A-4147-A177-3AD203B41FA5}">
                      <a16:colId xmlns:a16="http://schemas.microsoft.com/office/drawing/2014/main" val="20000"/>
                    </a:ext>
                  </a:extLst>
                </a:gridCol>
                <a:gridCol w="2419804">
                  <a:extLst>
                    <a:ext uri="{9D8B030D-6E8A-4147-A177-3AD203B41FA5}">
                      <a16:colId xmlns:a16="http://schemas.microsoft.com/office/drawing/2014/main" val="20001"/>
                    </a:ext>
                  </a:extLst>
                </a:gridCol>
              </a:tblGrid>
              <a:tr h="245536">
                <a:tc>
                  <a:txBody>
                    <a:bodyPr/>
                    <a:lstStyle/>
                    <a:p>
                      <a:pPr marL="0" marR="0" lvl="0" indent="0" algn="ctr" defTabSz="430213"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Courier" charset="0"/>
                          <a:ea typeface="Arial" charset="0"/>
                          <a:cs typeface="Arial" charset="0"/>
                        </a:rPr>
                        <a:t>Z</a:t>
                      </a:r>
                      <a:endParaRPr kumimoji="0" lang="en-US" sz="1600" b="0" i="0" u="none" strike="noStrike" cap="none" normalizeH="0" baseline="0">
                        <a:ln>
                          <a:noFill/>
                        </a:ln>
                        <a:solidFill>
                          <a:schemeClr val="tx1"/>
                        </a:solidFill>
                        <a:effectLst/>
                        <a:latin typeface="Courier" charset="0"/>
                      </a:endParaRPr>
                    </a:p>
                  </a:txBody>
                  <a:tcPr marL="2" marR="2" marT="1" marB="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30213"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Courier" charset="0"/>
                          <a:ea typeface="Arial" charset="0"/>
                          <a:cs typeface="Arial" charset="0"/>
                        </a:rPr>
                        <a:t>Area below Z</a:t>
                      </a:r>
                      <a:endParaRPr kumimoji="0" lang="en-US" sz="1600" b="0" i="0" u="none" strike="noStrike" cap="none" normalizeH="0" baseline="0">
                        <a:ln>
                          <a:noFill/>
                        </a:ln>
                        <a:solidFill>
                          <a:schemeClr val="tx1"/>
                        </a:solidFill>
                        <a:effectLst/>
                        <a:latin typeface="Courier" charset="0"/>
                      </a:endParaRPr>
                    </a:p>
                  </a:txBody>
                  <a:tcPr marL="2" marR="2" marT="1" marB="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45536">
                <a:tc>
                  <a:txBody>
                    <a:bodyPr/>
                    <a:lstStyle/>
                    <a:p>
                      <a:pPr marL="0" marR="0" lvl="0" indent="0" algn="ctr" defTabSz="430213"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Courier" charset="0"/>
                          <a:ea typeface="Arial" charset="0"/>
                          <a:cs typeface="Arial" charset="0"/>
                        </a:rPr>
                        <a:t>-2.50</a:t>
                      </a:r>
                      <a:endParaRPr kumimoji="0" lang="en-US" sz="1600" b="0" i="0" u="none" strike="noStrike" cap="none" normalizeH="0" baseline="0">
                        <a:ln>
                          <a:noFill/>
                        </a:ln>
                        <a:solidFill>
                          <a:schemeClr val="tx1"/>
                        </a:solidFill>
                        <a:effectLst/>
                        <a:latin typeface="Courier" charset="0"/>
                      </a:endParaRPr>
                    </a:p>
                  </a:txBody>
                  <a:tcPr marL="2" marR="2" marT="1" marB="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30213"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Courier" charset="0"/>
                          <a:ea typeface="Arial" charset="0"/>
                          <a:cs typeface="Arial" charset="0"/>
                        </a:rPr>
                        <a:t>0.0062</a:t>
                      </a:r>
                      <a:endParaRPr kumimoji="0" lang="en-US" sz="1600" b="0" i="0" u="none" strike="noStrike" cap="none" normalizeH="0" baseline="0">
                        <a:ln>
                          <a:noFill/>
                        </a:ln>
                        <a:solidFill>
                          <a:schemeClr val="tx1"/>
                        </a:solidFill>
                        <a:effectLst/>
                        <a:latin typeface="Courier" charset="0"/>
                      </a:endParaRPr>
                    </a:p>
                  </a:txBody>
                  <a:tcPr marL="2" marR="2" marT="1" marB="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45536">
                <a:tc>
                  <a:txBody>
                    <a:bodyPr/>
                    <a:lstStyle/>
                    <a:p>
                      <a:pPr marL="0" marR="0" lvl="0" indent="0" algn="ctr" defTabSz="430213"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Courier" charset="0"/>
                          <a:ea typeface="Arial" charset="0"/>
                          <a:cs typeface="Arial" charset="0"/>
                        </a:rPr>
                        <a:t>-2.49</a:t>
                      </a:r>
                      <a:endParaRPr kumimoji="0" lang="en-US" sz="1600" b="0" i="0" u="none" strike="noStrike" cap="none" normalizeH="0" baseline="0">
                        <a:ln>
                          <a:noFill/>
                        </a:ln>
                        <a:solidFill>
                          <a:schemeClr val="tx1"/>
                        </a:solidFill>
                        <a:effectLst/>
                        <a:latin typeface="Courier" charset="0"/>
                      </a:endParaRPr>
                    </a:p>
                  </a:txBody>
                  <a:tcPr marL="2" marR="2" marT="1" marB="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30213"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Courier" charset="0"/>
                          <a:ea typeface="Arial" charset="0"/>
                          <a:cs typeface="Arial" charset="0"/>
                        </a:rPr>
                        <a:t>0.0064</a:t>
                      </a:r>
                      <a:endParaRPr kumimoji="0" lang="en-US" sz="1600" b="0" i="0" u="none" strike="noStrike" cap="none" normalizeH="0" baseline="0">
                        <a:ln>
                          <a:noFill/>
                        </a:ln>
                        <a:solidFill>
                          <a:schemeClr val="tx1"/>
                        </a:solidFill>
                        <a:effectLst/>
                        <a:latin typeface="Courier" charset="0"/>
                      </a:endParaRPr>
                    </a:p>
                  </a:txBody>
                  <a:tcPr marL="2" marR="2" marT="1" marB="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45536">
                <a:tc>
                  <a:txBody>
                    <a:bodyPr/>
                    <a:lstStyle/>
                    <a:p>
                      <a:pPr marL="0" marR="0" lvl="0" indent="0" algn="ctr" defTabSz="430213"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Courier" charset="0"/>
                          <a:ea typeface="Arial" charset="0"/>
                          <a:cs typeface="Arial" charset="0"/>
                        </a:rPr>
                        <a:t>-2.48</a:t>
                      </a:r>
                      <a:endParaRPr kumimoji="0" lang="en-US" sz="1600" b="0" i="0" u="none" strike="noStrike" cap="none" normalizeH="0" baseline="0">
                        <a:ln>
                          <a:noFill/>
                        </a:ln>
                        <a:solidFill>
                          <a:schemeClr val="tx1"/>
                        </a:solidFill>
                        <a:effectLst/>
                        <a:latin typeface="Courier" charset="0"/>
                      </a:endParaRPr>
                    </a:p>
                  </a:txBody>
                  <a:tcPr marL="2" marR="2" marT="1" marB="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30213"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Courier" charset="0"/>
                          <a:ea typeface="Arial" charset="0"/>
                          <a:cs typeface="Arial" charset="0"/>
                        </a:rPr>
                        <a:t>0.0066</a:t>
                      </a:r>
                      <a:endParaRPr kumimoji="0" lang="en-US" sz="1600" b="0" i="0" u="none" strike="noStrike" cap="none" normalizeH="0" baseline="0">
                        <a:ln>
                          <a:noFill/>
                        </a:ln>
                        <a:solidFill>
                          <a:schemeClr val="tx1"/>
                        </a:solidFill>
                        <a:effectLst/>
                        <a:latin typeface="Courier" charset="0"/>
                      </a:endParaRPr>
                    </a:p>
                  </a:txBody>
                  <a:tcPr marL="2" marR="2" marT="1" marB="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45536">
                <a:tc>
                  <a:txBody>
                    <a:bodyPr/>
                    <a:lstStyle/>
                    <a:p>
                      <a:pPr marL="0" marR="0" lvl="0" indent="0" algn="ctr" defTabSz="430213"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Courier" charset="0"/>
                          <a:ea typeface="Arial" charset="0"/>
                          <a:cs typeface="Arial" charset="0"/>
                        </a:rPr>
                        <a:t>-2.47</a:t>
                      </a:r>
                      <a:endParaRPr kumimoji="0" lang="en-US" sz="1600" b="0" i="0" u="none" strike="noStrike" cap="none" normalizeH="0" baseline="0">
                        <a:ln>
                          <a:noFill/>
                        </a:ln>
                        <a:solidFill>
                          <a:schemeClr val="tx1"/>
                        </a:solidFill>
                        <a:effectLst/>
                        <a:latin typeface="Courier" charset="0"/>
                      </a:endParaRPr>
                    </a:p>
                  </a:txBody>
                  <a:tcPr marL="2" marR="2" marT="1" marB="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30213"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Courier" charset="0"/>
                          <a:ea typeface="Arial" charset="0"/>
                          <a:cs typeface="Arial" charset="0"/>
                        </a:rPr>
                        <a:t>0.0068</a:t>
                      </a:r>
                      <a:endParaRPr kumimoji="0" lang="en-US" sz="1600" b="0" i="0" u="none" strike="noStrike" cap="none" normalizeH="0" baseline="0">
                        <a:ln>
                          <a:noFill/>
                        </a:ln>
                        <a:solidFill>
                          <a:schemeClr val="tx1"/>
                        </a:solidFill>
                        <a:effectLst/>
                        <a:latin typeface="Courier" charset="0"/>
                      </a:endParaRPr>
                    </a:p>
                  </a:txBody>
                  <a:tcPr marL="2" marR="2" marT="1" marB="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45536">
                <a:tc>
                  <a:txBody>
                    <a:bodyPr/>
                    <a:lstStyle/>
                    <a:p>
                      <a:pPr marL="0" marR="0" lvl="0" indent="0" algn="ctr" defTabSz="430213"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Courier" charset="0"/>
                          <a:ea typeface="Arial" charset="0"/>
                          <a:cs typeface="Arial" charset="0"/>
                        </a:rPr>
                        <a:t>-2.46</a:t>
                      </a:r>
                      <a:endParaRPr kumimoji="0" lang="en-US" sz="1600" b="0" i="0" u="none" strike="noStrike" cap="none" normalizeH="0" baseline="0">
                        <a:ln>
                          <a:noFill/>
                        </a:ln>
                        <a:solidFill>
                          <a:schemeClr val="tx1"/>
                        </a:solidFill>
                        <a:effectLst/>
                        <a:latin typeface="Courier" charset="0"/>
                      </a:endParaRPr>
                    </a:p>
                  </a:txBody>
                  <a:tcPr marL="2" marR="2" marT="1" marB="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30213"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Courier" charset="0"/>
                          <a:ea typeface="Arial" charset="0"/>
                          <a:cs typeface="Arial" charset="0"/>
                        </a:rPr>
                        <a:t>0.0069</a:t>
                      </a:r>
                      <a:endParaRPr kumimoji="0" lang="en-US" sz="1600" b="0" i="0" u="none" strike="noStrike" cap="none" normalizeH="0" baseline="0">
                        <a:ln>
                          <a:noFill/>
                        </a:ln>
                        <a:solidFill>
                          <a:schemeClr val="tx1"/>
                        </a:solidFill>
                        <a:effectLst/>
                        <a:latin typeface="Courier" charset="0"/>
                      </a:endParaRPr>
                    </a:p>
                  </a:txBody>
                  <a:tcPr marL="2" marR="2" marT="1" marB="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45536">
                <a:tc>
                  <a:txBody>
                    <a:bodyPr/>
                    <a:lstStyle/>
                    <a:p>
                      <a:pPr marL="0" marR="0" lvl="0" indent="0" algn="ctr" defTabSz="430213"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Courier" charset="0"/>
                          <a:ea typeface="Arial" charset="0"/>
                          <a:cs typeface="Arial" charset="0"/>
                        </a:rPr>
                        <a:t>-2.45</a:t>
                      </a:r>
                      <a:endParaRPr kumimoji="0" lang="en-US" sz="1600" b="0" i="0" u="none" strike="noStrike" cap="none" normalizeH="0" baseline="0">
                        <a:ln>
                          <a:noFill/>
                        </a:ln>
                        <a:solidFill>
                          <a:schemeClr val="tx1"/>
                        </a:solidFill>
                        <a:effectLst/>
                        <a:latin typeface="Courier" charset="0"/>
                      </a:endParaRPr>
                    </a:p>
                  </a:txBody>
                  <a:tcPr marL="2" marR="2" marT="1" marB="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30213"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Courier" charset="0"/>
                          <a:ea typeface="Arial" charset="0"/>
                          <a:cs typeface="Arial" charset="0"/>
                        </a:rPr>
                        <a:t>0.0071</a:t>
                      </a:r>
                      <a:endParaRPr kumimoji="0" lang="en-US" sz="1600" b="0" i="0" u="none" strike="noStrike" cap="none" normalizeH="0" baseline="0">
                        <a:ln>
                          <a:noFill/>
                        </a:ln>
                        <a:solidFill>
                          <a:schemeClr val="tx1"/>
                        </a:solidFill>
                        <a:effectLst/>
                        <a:latin typeface="Courier" charset="0"/>
                      </a:endParaRPr>
                    </a:p>
                  </a:txBody>
                  <a:tcPr marL="2" marR="2" marT="1" marB="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45536">
                <a:tc>
                  <a:txBody>
                    <a:bodyPr/>
                    <a:lstStyle/>
                    <a:p>
                      <a:pPr marL="0" marR="0" lvl="0" indent="0" algn="ctr" defTabSz="430213"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Courier" charset="0"/>
                          <a:ea typeface="Arial" charset="0"/>
                          <a:cs typeface="Arial" charset="0"/>
                        </a:rPr>
                        <a:t>-2.44</a:t>
                      </a:r>
                      <a:endParaRPr kumimoji="0" lang="en-US" sz="1600" b="0" i="0" u="none" strike="noStrike" cap="none" normalizeH="0" baseline="0">
                        <a:ln>
                          <a:noFill/>
                        </a:ln>
                        <a:solidFill>
                          <a:schemeClr val="tx1"/>
                        </a:solidFill>
                        <a:effectLst/>
                        <a:latin typeface="Courier" charset="0"/>
                      </a:endParaRPr>
                    </a:p>
                  </a:txBody>
                  <a:tcPr marL="2" marR="2" marT="1" marB="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30213"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Courier" charset="0"/>
                          <a:ea typeface="Arial" charset="0"/>
                          <a:cs typeface="Arial" charset="0"/>
                        </a:rPr>
                        <a:t>0.0073</a:t>
                      </a:r>
                      <a:endParaRPr kumimoji="0" lang="en-US" sz="1600" b="0" i="0" u="none" strike="noStrike" cap="none" normalizeH="0" baseline="0">
                        <a:ln>
                          <a:noFill/>
                        </a:ln>
                        <a:solidFill>
                          <a:schemeClr val="tx1"/>
                        </a:solidFill>
                        <a:effectLst/>
                        <a:latin typeface="Courier" charset="0"/>
                      </a:endParaRPr>
                    </a:p>
                  </a:txBody>
                  <a:tcPr marL="2" marR="2" marT="1" marB="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45536">
                <a:tc>
                  <a:txBody>
                    <a:bodyPr/>
                    <a:lstStyle/>
                    <a:p>
                      <a:pPr marL="0" marR="0" lvl="0" indent="0" algn="ctr" defTabSz="430213"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Courier" charset="0"/>
                          <a:ea typeface="Arial" charset="0"/>
                          <a:cs typeface="Arial" charset="0"/>
                        </a:rPr>
                        <a:t>-2.43</a:t>
                      </a:r>
                      <a:endParaRPr kumimoji="0" lang="en-US" sz="1600" b="0" i="0" u="none" strike="noStrike" cap="none" normalizeH="0" baseline="0">
                        <a:ln>
                          <a:noFill/>
                        </a:ln>
                        <a:solidFill>
                          <a:schemeClr val="tx1"/>
                        </a:solidFill>
                        <a:effectLst/>
                        <a:latin typeface="Courier" charset="0"/>
                      </a:endParaRPr>
                    </a:p>
                  </a:txBody>
                  <a:tcPr marL="2" marR="2" marT="1" marB="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30213"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Courier" charset="0"/>
                          <a:ea typeface="Arial" charset="0"/>
                          <a:cs typeface="Arial" charset="0"/>
                        </a:rPr>
                        <a:t>0.0075</a:t>
                      </a:r>
                      <a:endParaRPr kumimoji="0" lang="en-US" sz="1600" b="0" i="0" u="none" strike="noStrike" cap="none" normalizeH="0" baseline="0">
                        <a:ln>
                          <a:noFill/>
                        </a:ln>
                        <a:solidFill>
                          <a:schemeClr val="tx1"/>
                        </a:solidFill>
                        <a:effectLst/>
                        <a:latin typeface="Courier" charset="0"/>
                      </a:endParaRPr>
                    </a:p>
                  </a:txBody>
                  <a:tcPr marL="2" marR="2" marT="1" marB="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45536">
                <a:tc>
                  <a:txBody>
                    <a:bodyPr/>
                    <a:lstStyle/>
                    <a:p>
                      <a:pPr marL="0" marR="0" lvl="0" indent="0" algn="ctr" defTabSz="430213"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Courier" charset="0"/>
                          <a:ea typeface="Arial" charset="0"/>
                          <a:cs typeface="Arial" charset="0"/>
                        </a:rPr>
                        <a:t>-2.42</a:t>
                      </a:r>
                      <a:endParaRPr kumimoji="0" lang="en-US" sz="1600" b="0" i="0" u="none" strike="noStrike" cap="none" normalizeH="0" baseline="0">
                        <a:ln>
                          <a:noFill/>
                        </a:ln>
                        <a:solidFill>
                          <a:schemeClr val="tx1"/>
                        </a:solidFill>
                        <a:effectLst/>
                        <a:latin typeface="Courier" charset="0"/>
                      </a:endParaRPr>
                    </a:p>
                  </a:txBody>
                  <a:tcPr marL="2" marR="2" marT="1" marB="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30213"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Courier" charset="0"/>
                          <a:ea typeface="Arial" charset="0"/>
                          <a:cs typeface="Arial" charset="0"/>
                        </a:rPr>
                        <a:t>0.0078</a:t>
                      </a:r>
                      <a:endParaRPr kumimoji="0" lang="en-US" sz="1600" b="0" i="0" u="none" strike="noStrike" cap="none" normalizeH="0" baseline="0">
                        <a:ln>
                          <a:noFill/>
                        </a:ln>
                        <a:solidFill>
                          <a:schemeClr val="tx1"/>
                        </a:solidFill>
                        <a:effectLst/>
                        <a:latin typeface="Courier" charset="0"/>
                      </a:endParaRPr>
                    </a:p>
                  </a:txBody>
                  <a:tcPr marL="2" marR="2" marT="1" marB="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245536">
                <a:tc>
                  <a:txBody>
                    <a:bodyPr/>
                    <a:lstStyle/>
                    <a:p>
                      <a:pPr marL="0" marR="0" lvl="0" indent="0" algn="ctr" defTabSz="430213"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Courier" charset="0"/>
                          <a:ea typeface="Arial" charset="0"/>
                          <a:cs typeface="Arial" charset="0"/>
                        </a:rPr>
                        <a:t>-2.41</a:t>
                      </a:r>
                      <a:endParaRPr kumimoji="0" lang="en-US" sz="1600" b="0" i="0" u="none" strike="noStrike" cap="none" normalizeH="0" baseline="0">
                        <a:ln>
                          <a:noFill/>
                        </a:ln>
                        <a:solidFill>
                          <a:schemeClr val="tx1"/>
                        </a:solidFill>
                        <a:effectLst/>
                        <a:latin typeface="Courier" charset="0"/>
                      </a:endParaRPr>
                    </a:p>
                  </a:txBody>
                  <a:tcPr marL="2" marR="2" marT="1" marB="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30213"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Courier" charset="0"/>
                          <a:ea typeface="Arial" charset="0"/>
                          <a:cs typeface="Arial" charset="0"/>
                        </a:rPr>
                        <a:t>0.0080</a:t>
                      </a:r>
                      <a:endParaRPr kumimoji="0" lang="en-US" sz="1600" b="0" i="0" u="none" strike="noStrike" cap="none" normalizeH="0" baseline="0">
                        <a:ln>
                          <a:noFill/>
                        </a:ln>
                        <a:solidFill>
                          <a:schemeClr val="tx1"/>
                        </a:solidFill>
                        <a:effectLst/>
                        <a:latin typeface="Courier" charset="0"/>
                      </a:endParaRPr>
                    </a:p>
                  </a:txBody>
                  <a:tcPr marL="2" marR="2" marT="1" marB="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245536">
                <a:tc>
                  <a:txBody>
                    <a:bodyPr/>
                    <a:lstStyle/>
                    <a:p>
                      <a:pPr marL="0" marR="0" lvl="0" indent="0" algn="ctr" defTabSz="430213"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FF0000"/>
                          </a:solidFill>
                          <a:effectLst/>
                          <a:latin typeface="Courier" charset="0"/>
                          <a:ea typeface="Arial" charset="0"/>
                          <a:cs typeface="Arial" charset="0"/>
                        </a:rPr>
                        <a:t>-2.40</a:t>
                      </a:r>
                      <a:endParaRPr kumimoji="0" lang="en-US" sz="1600" b="0" i="0" u="none" strike="noStrike" cap="none" normalizeH="0" baseline="0">
                        <a:ln>
                          <a:noFill/>
                        </a:ln>
                        <a:solidFill>
                          <a:srgbClr val="FF0000"/>
                        </a:solidFill>
                        <a:effectLst/>
                        <a:latin typeface="Courier" charset="0"/>
                      </a:endParaRPr>
                    </a:p>
                  </a:txBody>
                  <a:tcPr marL="2" marR="2" marT="1" marB="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30213"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FF0000"/>
                          </a:solidFill>
                          <a:effectLst/>
                          <a:latin typeface="Courier" charset="0"/>
                          <a:ea typeface="Arial" charset="0"/>
                          <a:cs typeface="Arial" charset="0"/>
                        </a:rPr>
                        <a:t>0.0082</a:t>
                      </a:r>
                      <a:endParaRPr kumimoji="0" lang="en-US" sz="1600" b="0" i="0" u="none" strike="noStrike" cap="none" normalizeH="0" baseline="0">
                        <a:ln>
                          <a:noFill/>
                        </a:ln>
                        <a:solidFill>
                          <a:srgbClr val="FF0000"/>
                        </a:solidFill>
                        <a:effectLst/>
                        <a:latin typeface="Courier" charset="0"/>
                      </a:endParaRPr>
                    </a:p>
                  </a:txBody>
                  <a:tcPr marL="2" marR="2" marT="1" marB="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245536">
                <a:tc>
                  <a:txBody>
                    <a:bodyPr/>
                    <a:lstStyle/>
                    <a:p>
                      <a:pPr marL="0" marR="0" lvl="0" indent="0" algn="ctr" defTabSz="430213"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Courier" charset="0"/>
                          <a:ea typeface="Arial" charset="0"/>
                          <a:cs typeface="Arial" charset="0"/>
                        </a:rPr>
                        <a:t>-2.39</a:t>
                      </a:r>
                      <a:endParaRPr kumimoji="0" lang="en-US" sz="1600" b="0" i="0" u="none" strike="noStrike" cap="none" normalizeH="0" baseline="0">
                        <a:ln>
                          <a:noFill/>
                        </a:ln>
                        <a:solidFill>
                          <a:schemeClr val="tx1"/>
                        </a:solidFill>
                        <a:effectLst/>
                        <a:latin typeface="Courier" charset="0"/>
                      </a:endParaRPr>
                    </a:p>
                  </a:txBody>
                  <a:tcPr marL="2" marR="2" marT="1" marB="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30213"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Courier" charset="0"/>
                          <a:ea typeface="Arial" charset="0"/>
                          <a:cs typeface="Arial" charset="0"/>
                        </a:rPr>
                        <a:t>0.0084</a:t>
                      </a:r>
                      <a:endParaRPr kumimoji="0" lang="en-US" sz="1600" b="0" i="0" u="none" strike="noStrike" cap="none" normalizeH="0" baseline="0">
                        <a:ln>
                          <a:noFill/>
                        </a:ln>
                        <a:solidFill>
                          <a:schemeClr val="tx1"/>
                        </a:solidFill>
                        <a:effectLst/>
                        <a:latin typeface="Courier" charset="0"/>
                      </a:endParaRPr>
                    </a:p>
                  </a:txBody>
                  <a:tcPr marL="2" marR="2" marT="1" marB="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245536">
                <a:tc>
                  <a:txBody>
                    <a:bodyPr/>
                    <a:lstStyle/>
                    <a:p>
                      <a:pPr marL="0" marR="0" lvl="0" indent="0" algn="ctr" defTabSz="430213"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Courier" charset="0"/>
                          <a:ea typeface="Arial" charset="0"/>
                          <a:cs typeface="Arial" charset="0"/>
                        </a:rPr>
                        <a:t>-2.38</a:t>
                      </a:r>
                      <a:endParaRPr kumimoji="0" lang="en-US" sz="1600" b="0" i="0" u="none" strike="noStrike" cap="none" normalizeH="0" baseline="0">
                        <a:ln>
                          <a:noFill/>
                        </a:ln>
                        <a:solidFill>
                          <a:schemeClr val="tx1"/>
                        </a:solidFill>
                        <a:effectLst/>
                        <a:latin typeface="Courier" charset="0"/>
                      </a:endParaRPr>
                    </a:p>
                  </a:txBody>
                  <a:tcPr marL="2" marR="2" marT="1" marB="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30213"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Courier" charset="0"/>
                          <a:ea typeface="Arial" charset="0"/>
                          <a:cs typeface="Arial" charset="0"/>
                        </a:rPr>
                        <a:t>0.0087</a:t>
                      </a:r>
                      <a:endParaRPr kumimoji="0" lang="en-US" sz="1600" b="0" i="0" u="none" strike="noStrike" cap="none" normalizeH="0" baseline="0">
                        <a:ln>
                          <a:noFill/>
                        </a:ln>
                        <a:solidFill>
                          <a:schemeClr val="tx1"/>
                        </a:solidFill>
                        <a:effectLst/>
                        <a:latin typeface="Courier" charset="0"/>
                      </a:endParaRPr>
                    </a:p>
                  </a:txBody>
                  <a:tcPr marL="2" marR="2" marT="1" marB="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r h="245536">
                <a:tc>
                  <a:txBody>
                    <a:bodyPr/>
                    <a:lstStyle/>
                    <a:p>
                      <a:pPr marL="0" marR="0" lvl="0" indent="0" algn="ctr" defTabSz="430213"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Courier" charset="0"/>
                          <a:ea typeface="Arial" charset="0"/>
                          <a:cs typeface="Arial" charset="0"/>
                        </a:rPr>
                        <a:t>-2.37</a:t>
                      </a:r>
                      <a:endParaRPr kumimoji="0" lang="en-US" sz="1600" b="0" i="0" u="none" strike="noStrike" cap="none" normalizeH="0" baseline="0">
                        <a:ln>
                          <a:noFill/>
                        </a:ln>
                        <a:solidFill>
                          <a:schemeClr val="tx1"/>
                        </a:solidFill>
                        <a:effectLst/>
                        <a:latin typeface="Courier" charset="0"/>
                      </a:endParaRPr>
                    </a:p>
                  </a:txBody>
                  <a:tcPr marL="2" marR="2" marT="1" marB="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30213"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Courier" charset="0"/>
                          <a:ea typeface="Arial" charset="0"/>
                          <a:cs typeface="Arial" charset="0"/>
                        </a:rPr>
                        <a:t>0.0089</a:t>
                      </a:r>
                      <a:endParaRPr kumimoji="0" lang="en-US" sz="1600" b="0" i="0" u="none" strike="noStrike" cap="none" normalizeH="0" baseline="0">
                        <a:ln>
                          <a:noFill/>
                        </a:ln>
                        <a:solidFill>
                          <a:schemeClr val="tx1"/>
                        </a:solidFill>
                        <a:effectLst/>
                        <a:latin typeface="Courier" charset="0"/>
                      </a:endParaRPr>
                    </a:p>
                  </a:txBody>
                  <a:tcPr marL="2" marR="2" marT="1" marB="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4"/>
                  </a:ext>
                </a:extLst>
              </a:tr>
              <a:tr h="245536">
                <a:tc>
                  <a:txBody>
                    <a:bodyPr/>
                    <a:lstStyle/>
                    <a:p>
                      <a:pPr marL="0" marR="0" lvl="0" indent="0" algn="ctr" defTabSz="430213"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Courier" charset="0"/>
                          <a:ea typeface="Arial" charset="0"/>
                          <a:cs typeface="Arial" charset="0"/>
                        </a:rPr>
                        <a:t>-2.36</a:t>
                      </a:r>
                      <a:endParaRPr kumimoji="0" lang="en-US" sz="1600" b="0" i="0" u="none" strike="noStrike" cap="none" normalizeH="0" baseline="0">
                        <a:ln>
                          <a:noFill/>
                        </a:ln>
                        <a:solidFill>
                          <a:schemeClr val="tx1"/>
                        </a:solidFill>
                        <a:effectLst/>
                        <a:latin typeface="Courier" charset="0"/>
                      </a:endParaRPr>
                    </a:p>
                  </a:txBody>
                  <a:tcPr marL="2" marR="2" marT="1" marB="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30213"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Courier" charset="0"/>
                          <a:ea typeface="Arial" charset="0"/>
                          <a:cs typeface="Arial" charset="0"/>
                        </a:rPr>
                        <a:t>0.0091</a:t>
                      </a:r>
                      <a:endParaRPr kumimoji="0" lang="en-US" sz="1600" b="0" i="0" u="none" strike="noStrike" cap="none" normalizeH="0" baseline="0">
                        <a:ln>
                          <a:noFill/>
                        </a:ln>
                        <a:solidFill>
                          <a:schemeClr val="tx1"/>
                        </a:solidFill>
                        <a:effectLst/>
                        <a:latin typeface="Courier" charset="0"/>
                      </a:endParaRPr>
                    </a:p>
                  </a:txBody>
                  <a:tcPr marL="2" marR="2" marT="1" marB="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5"/>
                  </a:ext>
                </a:extLst>
              </a:tr>
              <a:tr h="245536">
                <a:tc>
                  <a:txBody>
                    <a:bodyPr/>
                    <a:lstStyle/>
                    <a:p>
                      <a:pPr marL="0" marR="0" lvl="0" indent="0" algn="ctr" defTabSz="430213"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Courier" charset="0"/>
                          <a:ea typeface="Arial" charset="0"/>
                          <a:cs typeface="Arial" charset="0"/>
                        </a:rPr>
                        <a:t>-2.35</a:t>
                      </a:r>
                      <a:endParaRPr kumimoji="0" lang="en-US" sz="1600" b="0" i="0" u="none" strike="noStrike" cap="none" normalizeH="0" baseline="0">
                        <a:ln>
                          <a:noFill/>
                        </a:ln>
                        <a:solidFill>
                          <a:schemeClr val="tx1"/>
                        </a:solidFill>
                        <a:effectLst/>
                        <a:latin typeface="Courier" charset="0"/>
                      </a:endParaRPr>
                    </a:p>
                  </a:txBody>
                  <a:tcPr marL="2" marR="2" marT="1" marB="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30213"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Courier" charset="0"/>
                          <a:ea typeface="Arial" charset="0"/>
                          <a:cs typeface="Arial" charset="0"/>
                        </a:rPr>
                        <a:t>0.0094</a:t>
                      </a:r>
                      <a:endParaRPr kumimoji="0" lang="en-US" sz="1600" b="0" i="0" u="none" strike="noStrike" cap="none" normalizeH="0" baseline="0">
                        <a:ln>
                          <a:noFill/>
                        </a:ln>
                        <a:solidFill>
                          <a:schemeClr val="tx1"/>
                        </a:solidFill>
                        <a:effectLst/>
                        <a:latin typeface="Courier" charset="0"/>
                      </a:endParaRPr>
                    </a:p>
                  </a:txBody>
                  <a:tcPr marL="2" marR="2" marT="1" marB="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6"/>
                  </a:ext>
                </a:extLst>
              </a:tr>
              <a:tr h="245536">
                <a:tc>
                  <a:txBody>
                    <a:bodyPr/>
                    <a:lstStyle/>
                    <a:p>
                      <a:pPr marL="0" marR="0" lvl="0" indent="0" algn="ctr" defTabSz="430213"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Courier" charset="0"/>
                          <a:ea typeface="Arial" charset="0"/>
                          <a:cs typeface="Arial" charset="0"/>
                        </a:rPr>
                        <a:t>-2.34</a:t>
                      </a:r>
                      <a:endParaRPr kumimoji="0" lang="en-US" sz="1600" b="0" i="0" u="none" strike="noStrike" cap="none" normalizeH="0" baseline="0">
                        <a:ln>
                          <a:noFill/>
                        </a:ln>
                        <a:solidFill>
                          <a:schemeClr val="tx1"/>
                        </a:solidFill>
                        <a:effectLst/>
                        <a:latin typeface="Courier" charset="0"/>
                      </a:endParaRPr>
                    </a:p>
                  </a:txBody>
                  <a:tcPr marL="2" marR="2" marT="1" marB="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30213"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Courier" charset="0"/>
                          <a:ea typeface="Arial" charset="0"/>
                          <a:cs typeface="Arial" charset="0"/>
                        </a:rPr>
                        <a:t>0.0096</a:t>
                      </a:r>
                      <a:endParaRPr kumimoji="0" lang="en-US" sz="1600" b="0" i="0" u="none" strike="noStrike" cap="none" normalizeH="0" baseline="0">
                        <a:ln>
                          <a:noFill/>
                        </a:ln>
                        <a:solidFill>
                          <a:schemeClr val="tx1"/>
                        </a:solidFill>
                        <a:effectLst/>
                        <a:latin typeface="Courier" charset="0"/>
                      </a:endParaRPr>
                    </a:p>
                  </a:txBody>
                  <a:tcPr marL="2" marR="2" marT="1" marB="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7"/>
                  </a:ext>
                </a:extLst>
              </a:tr>
              <a:tr h="245536">
                <a:tc>
                  <a:txBody>
                    <a:bodyPr/>
                    <a:lstStyle/>
                    <a:p>
                      <a:pPr marL="0" marR="0" lvl="0" indent="0" algn="ctr" defTabSz="430213"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Courier" charset="0"/>
                          <a:ea typeface="Arial" charset="0"/>
                          <a:cs typeface="Arial" charset="0"/>
                        </a:rPr>
                        <a:t>-2.33</a:t>
                      </a:r>
                      <a:endParaRPr kumimoji="0" lang="en-US" sz="1600" b="0" i="0" u="none" strike="noStrike" cap="none" normalizeH="0" baseline="0">
                        <a:ln>
                          <a:noFill/>
                        </a:ln>
                        <a:solidFill>
                          <a:schemeClr val="tx1"/>
                        </a:solidFill>
                        <a:effectLst/>
                        <a:latin typeface="Courier" charset="0"/>
                      </a:endParaRPr>
                    </a:p>
                  </a:txBody>
                  <a:tcPr marL="2" marR="2" marT="1" marB="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30213"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Courier" charset="0"/>
                          <a:ea typeface="Arial" charset="0"/>
                          <a:cs typeface="Arial" charset="0"/>
                        </a:rPr>
                        <a:t>0.0099</a:t>
                      </a:r>
                      <a:endParaRPr kumimoji="0" lang="en-US" sz="1600" b="0" i="0" u="none" strike="noStrike" cap="none" normalizeH="0" baseline="0">
                        <a:ln>
                          <a:noFill/>
                        </a:ln>
                        <a:solidFill>
                          <a:schemeClr val="tx1"/>
                        </a:solidFill>
                        <a:effectLst/>
                        <a:latin typeface="Courier" charset="0"/>
                      </a:endParaRPr>
                    </a:p>
                  </a:txBody>
                  <a:tcPr marL="2" marR="2" marT="1" marB="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8"/>
                  </a:ext>
                </a:extLst>
              </a:tr>
              <a:tr h="245536">
                <a:tc>
                  <a:txBody>
                    <a:bodyPr/>
                    <a:lstStyle/>
                    <a:p>
                      <a:pPr marL="0" marR="0" lvl="0" indent="0" algn="ctr" defTabSz="430213"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Courier" charset="0"/>
                          <a:ea typeface="Arial" charset="0"/>
                          <a:cs typeface="Arial" charset="0"/>
                        </a:rPr>
                        <a:t>-2.32</a:t>
                      </a:r>
                      <a:endParaRPr kumimoji="0" lang="en-US" sz="1600" b="0" i="0" u="none" strike="noStrike" cap="none" normalizeH="0" baseline="0">
                        <a:ln>
                          <a:noFill/>
                        </a:ln>
                        <a:solidFill>
                          <a:schemeClr val="tx1"/>
                        </a:solidFill>
                        <a:effectLst/>
                        <a:latin typeface="Courier" charset="0"/>
                      </a:endParaRPr>
                    </a:p>
                  </a:txBody>
                  <a:tcPr marL="2" marR="2" marT="1" marB="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30213"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ourier" charset="0"/>
                          <a:ea typeface="Arial" charset="0"/>
                          <a:cs typeface="Arial" charset="0"/>
                        </a:rPr>
                        <a:t>0.0102</a:t>
                      </a:r>
                      <a:endParaRPr kumimoji="0" lang="en-US" sz="1600" b="0" i="0" u="none" strike="noStrike" cap="none" normalizeH="0" baseline="0" dirty="0">
                        <a:ln>
                          <a:noFill/>
                        </a:ln>
                        <a:solidFill>
                          <a:schemeClr val="tx1"/>
                        </a:solidFill>
                        <a:effectLst/>
                        <a:latin typeface="Courier" charset="0"/>
                      </a:endParaRPr>
                    </a:p>
                  </a:txBody>
                  <a:tcPr marL="2" marR="2" marT="1" marB="1"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9"/>
                  </a:ext>
                </a:extLst>
              </a:tr>
            </a:tbl>
          </a:graphicData>
        </a:graphic>
      </p:graphicFrame>
    </p:spTree>
  </p:cSld>
  <p:clrMapOvr>
    <a:masterClrMapping/>
  </p:clrMapOvr>
  <p:transition advClick="0" advTm="9000"/>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idx="4294967295"/>
          </p:nvPr>
        </p:nvSpPr>
        <p:spPr>
          <a:xfrm>
            <a:off x="0" y="515938"/>
            <a:ext cx="7773988" cy="1016000"/>
          </a:xfrm>
        </p:spPr>
        <p:txBody>
          <a:bodyPr/>
          <a:lstStyle/>
          <a:p>
            <a:r>
              <a:rPr lang="en-US"/>
              <a:t>Standard Normal Distribution</a:t>
            </a:r>
          </a:p>
        </p:txBody>
      </p:sp>
      <p:graphicFrame>
        <p:nvGraphicFramePr>
          <p:cNvPr id="52242" name="Group 18"/>
          <p:cNvGraphicFramePr>
            <a:graphicFrameLocks noGrp="1"/>
          </p:cNvGraphicFramePr>
          <p:nvPr/>
        </p:nvGraphicFramePr>
        <p:xfrm>
          <a:off x="2891520" y="1566334"/>
          <a:ext cx="3360964" cy="3570570"/>
        </p:xfrm>
        <a:graphic>
          <a:graphicData uri="http://schemas.openxmlformats.org/drawingml/2006/table">
            <a:tbl>
              <a:tblPr/>
              <a:tblGrid>
                <a:gridCol w="3360964">
                  <a:extLst>
                    <a:ext uri="{9D8B030D-6E8A-4147-A177-3AD203B41FA5}">
                      <a16:colId xmlns:a16="http://schemas.microsoft.com/office/drawing/2014/main" val="20000"/>
                    </a:ext>
                  </a:extLst>
                </a:gridCol>
              </a:tblGrid>
              <a:tr h="345192">
                <a:tc>
                  <a:txBody>
                    <a:bodyPr/>
                    <a:lstStyle/>
                    <a:p>
                      <a:pPr marL="0" marR="0" lvl="0" indent="0" algn="l" defTabSz="393700" rtl="0" eaLnBrk="1" fontAlgn="base" latinLnBrk="0" hangingPunct="1">
                        <a:lnSpc>
                          <a:spcPct val="100000"/>
                        </a:lnSpc>
                        <a:spcBef>
                          <a:spcPct val="20000"/>
                        </a:spcBef>
                        <a:spcAft>
                          <a:spcPct val="0"/>
                        </a:spcAft>
                        <a:buClr>
                          <a:schemeClr val="hlink"/>
                        </a:buClr>
                        <a:buSzTx/>
                        <a:buFontTx/>
                        <a:buNone/>
                        <a:tabLst/>
                      </a:pPr>
                      <a:endParaRPr kumimoji="0" lang="en-US" sz="1900" b="0" i="0" u="none" strike="noStrike" cap="none" normalizeH="0" baseline="0">
                        <a:ln>
                          <a:noFill/>
                        </a:ln>
                        <a:solidFill>
                          <a:schemeClr val="tx1"/>
                        </a:solidFill>
                        <a:effectLst/>
                        <a:latin typeface="Geneva" charset="0"/>
                      </a:endParaRPr>
                    </a:p>
                  </a:txBody>
                  <a:tcPr marL="61418" marR="61418" marT="28663" marB="28663" anchor="ctr" horzOverflow="overflow">
                    <a:lnL cap="flat">
                      <a:noFill/>
                    </a:lnL>
                    <a:lnR cap="flat">
                      <a:noFill/>
                    </a:lnR>
                    <a:lnT cap="flat">
                      <a:noFill/>
                    </a:lnT>
                    <a:lnB>
                      <a:noFill/>
                    </a:lnB>
                    <a:lnTlToBr>
                      <a:noFill/>
                    </a:lnTlToBr>
                    <a:lnBlToTr>
                      <a:noFill/>
                    </a:lnBlToTr>
                    <a:noFill/>
                  </a:tcPr>
                </a:tc>
                <a:extLst>
                  <a:ext uri="{0D108BD9-81ED-4DB2-BD59-A6C34878D82A}">
                    <a16:rowId xmlns:a16="http://schemas.microsoft.com/office/drawing/2014/main" val="10000"/>
                  </a:ext>
                </a:extLst>
              </a:tr>
              <a:tr h="3223684">
                <a:tc>
                  <a:txBody>
                    <a:bodyPr/>
                    <a:lstStyle/>
                    <a:p>
                      <a:pPr marL="0" marR="0" lvl="0" indent="0" algn="l" defTabSz="430213"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chemeClr val="tx1"/>
                          </a:solidFill>
                          <a:effectLst/>
                          <a:latin typeface="Arial" charset="0"/>
                        </a:rPr>
                        <a:t>  </a:t>
                      </a:r>
                      <a:r>
                        <a:rPr kumimoji="0" lang="en-US" sz="13400" b="0" i="0" u="none" strike="noStrike" cap="none" normalizeH="0" baseline="0" dirty="0">
                          <a:ln>
                            <a:noFill/>
                          </a:ln>
                          <a:solidFill>
                            <a:schemeClr val="tx1"/>
                          </a:solidFill>
                          <a:effectLst/>
                          <a:latin typeface="Arial" charset="0"/>
                        </a:rPr>
                        <a:t> </a:t>
                      </a:r>
                      <a:r>
                        <a:rPr kumimoji="0" lang="en-US" sz="1100" b="0" i="0" u="none" strike="noStrike" cap="none" normalizeH="0" baseline="0" dirty="0">
                          <a:ln>
                            <a:noFill/>
                          </a:ln>
                          <a:solidFill>
                            <a:schemeClr val="tx1"/>
                          </a:solidFill>
                          <a:effectLst/>
                          <a:latin typeface="Arial" charset="0"/>
                        </a:rPr>
                        <a:t>                                               </a:t>
                      </a:r>
                    </a:p>
                  </a:txBody>
                  <a:tcPr marL="61418" marR="61418" marT="28663" marB="28663" anchor="ctr" horzOverflow="overflow">
                    <a:lnL cap="flat">
                      <a:noFill/>
                    </a:lnL>
                    <a:lnR cap="flat">
                      <a:noFill/>
                    </a:lnR>
                    <a:lnT>
                      <a:noFill/>
                    </a:lnT>
                    <a:lnB cap="flat">
                      <a:noFill/>
                    </a:lnB>
                    <a:lnTlToBr>
                      <a:noFill/>
                    </a:lnTlToBr>
                    <a:lnBlToTr>
                      <a:noFill/>
                    </a:lnBlToTr>
                    <a:noFill/>
                  </a:tcPr>
                </a:tc>
                <a:extLst>
                  <a:ext uri="{0D108BD9-81ED-4DB2-BD59-A6C34878D82A}">
                    <a16:rowId xmlns:a16="http://schemas.microsoft.com/office/drawing/2014/main" val="10001"/>
                  </a:ext>
                </a:extLst>
              </a:tr>
            </a:tbl>
          </a:graphicData>
        </a:graphic>
      </p:graphicFrame>
      <p:pic>
        <p:nvPicPr>
          <p:cNvPr id="8" name="Picture 7"/>
          <p:cNvPicPr>
            <a:picLocks noChangeAspect="1"/>
          </p:cNvPicPr>
          <p:nvPr/>
        </p:nvPicPr>
        <p:blipFill>
          <a:blip r:embed="rId3"/>
          <a:stretch>
            <a:fillRect/>
          </a:stretch>
        </p:blipFill>
        <p:spPr>
          <a:xfrm>
            <a:off x="914400" y="1913253"/>
            <a:ext cx="6178836" cy="3404306"/>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Click="0" advTm="7000"/>
    </mc:Choice>
    <mc:Fallback xmlns="">
      <p:transition spd="slow" advClick="0" advTm="7000"/>
    </mc:Fallback>
  </mc:AlternateContent>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idx="4294967295"/>
          </p:nvPr>
        </p:nvSpPr>
        <p:spPr>
          <a:xfrm>
            <a:off x="0" y="274638"/>
            <a:ext cx="8229600" cy="1143000"/>
          </a:xfrm>
        </p:spPr>
        <p:txBody>
          <a:bodyPr/>
          <a:lstStyle/>
          <a:p>
            <a:r>
              <a:rPr lang="en-US"/>
              <a:t>Standard Normal Distribution</a:t>
            </a:r>
          </a:p>
        </p:txBody>
      </p:sp>
      <p:sp>
        <p:nvSpPr>
          <p:cNvPr id="55299" name="Rectangle 3"/>
          <p:cNvSpPr>
            <a:spLocks noGrp="1" noChangeArrowheads="1"/>
          </p:cNvSpPr>
          <p:nvPr>
            <p:ph type="body" idx="4294967295"/>
          </p:nvPr>
        </p:nvSpPr>
        <p:spPr>
          <a:xfrm>
            <a:off x="0" y="1600201"/>
            <a:ext cx="8229600" cy="2895600"/>
          </a:xfrm>
        </p:spPr>
        <p:txBody>
          <a:bodyPr/>
          <a:lstStyle/>
          <a:p>
            <a:r>
              <a:rPr lang="en-US" dirty="0"/>
              <a:t>If all values transformed to Z scores, then the distribution will have a mean of 0 and a standard distribution</a:t>
            </a:r>
          </a:p>
          <a:p>
            <a:r>
              <a:rPr lang="en-US" dirty="0"/>
              <a:t>This process is called </a:t>
            </a:r>
            <a:r>
              <a:rPr lang="en-US" dirty="0">
                <a:solidFill>
                  <a:schemeClr val="hlink"/>
                </a:solidFill>
              </a:rPr>
              <a:t>standardizing the distribution</a:t>
            </a:r>
          </a:p>
        </p:txBody>
      </p:sp>
    </p:spTree>
  </p:cSld>
  <p:clrMapOvr>
    <a:masterClrMapping/>
  </p:clrMapOvr>
  <mc:AlternateContent xmlns:mc="http://schemas.openxmlformats.org/markup-compatibility/2006" xmlns:p14="http://schemas.microsoft.com/office/powerpoint/2010/main">
    <mc:Choice Requires="p14">
      <p:transition spd="slow" p14:dur="2000" advClick="0" advTm="20000"/>
    </mc:Choice>
    <mc:Fallback xmlns="">
      <p:transition spd="slow" advClick="0" advTm="20000"/>
    </mc:Fallback>
  </mc:AlternateContent>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1524000" y="2174081"/>
            <a:ext cx="5791199" cy="1464231"/>
          </a:xfrm>
          <a:prstGeom prst="roundRect">
            <a:avLst/>
          </a:prstGeom>
          <a:solidFill>
            <a:schemeClr val="accent2">
              <a:lumMod val="75000"/>
            </a:schemeClr>
          </a:solidFill>
        </p:spPr>
        <p:style>
          <a:lnRef idx="1">
            <a:schemeClr val="accent1"/>
          </a:lnRef>
          <a:fillRef idx="3">
            <a:schemeClr val="accent1"/>
          </a:fillRef>
          <a:effectRef idx="2">
            <a:schemeClr val="accent1"/>
          </a:effectRef>
          <a:fontRef idx="minor">
            <a:schemeClr val="lt1"/>
          </a:fontRef>
        </p:style>
        <p:txBody>
          <a:bodyPr wrap="square" rtlCol="0" anchor="ctr" anchorCtr="1">
            <a:spAutoFit/>
          </a:bodyPr>
          <a:lstStyle/>
          <a:p>
            <a:pPr algn="ctr"/>
            <a:r>
              <a:rPr lang="en-US" sz="4000" b="1" dirty="0">
                <a:solidFill>
                  <a:prstClr val="white"/>
                </a:solidFill>
                <a:latin typeface="Arial" panose="020B0604020202020204" pitchFamily="34" charset="0"/>
                <a:cs typeface="Arial" panose="020B0604020202020204" pitchFamily="34" charset="0"/>
              </a:rPr>
              <a:t>Normal Approximation to Binomial</a:t>
            </a:r>
          </a:p>
        </p:txBody>
      </p:sp>
      <p:sp>
        <p:nvSpPr>
          <p:cNvPr id="4" name="Date Placeholder 4"/>
          <p:cNvSpPr>
            <a:spLocks noGrp="1"/>
          </p:cNvSpPr>
          <p:nvPr>
            <p:ph type="dt" sz="half" idx="10"/>
          </p:nvPr>
        </p:nvSpPr>
        <p:spPr/>
        <p:txBody>
          <a:bodyPr/>
          <a:lstStyle/>
          <a:p>
            <a:r>
              <a:rPr lang="en-US" dirty="0"/>
              <a:t>1/25/2015 – Dr. Anil D Chaturvedi The University of Chicago</a:t>
            </a:r>
          </a:p>
        </p:txBody>
      </p:sp>
    </p:spTree>
    <p:extLst>
      <p:ext uri="{BB962C8B-B14F-4D97-AF65-F5344CB8AC3E}">
        <p14:creationId xmlns:p14="http://schemas.microsoft.com/office/powerpoint/2010/main" val="2014855817"/>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4F7062EB-BBA9-46A7-9553-1F53E5995C08}"/>
              </a:ext>
            </a:extLst>
          </p:cNvPr>
          <p:cNvSpPr>
            <a:spLocks noGrp="1" noChangeArrowheads="1"/>
          </p:cNvSpPr>
          <p:nvPr>
            <p:ph type="title" idx="4294967295"/>
          </p:nvPr>
        </p:nvSpPr>
        <p:spPr>
          <a:xfrm>
            <a:off x="0" y="274638"/>
            <a:ext cx="8229600" cy="1143000"/>
          </a:xfrm>
        </p:spPr>
        <p:txBody>
          <a:bodyPr>
            <a:normAutofit fontScale="90000"/>
          </a:bodyPr>
          <a:lstStyle/>
          <a:p>
            <a:pPr eaLnBrk="1" hangingPunct="1"/>
            <a:r>
              <a:rPr lang="en-US" altLang="en-US">
                <a:ea typeface="ＭＳ Ｐゴシック" panose="020B0600070205080204" pitchFamily="34" charset="-128"/>
              </a:rPr>
              <a:t>Mean and Variance of the Binomial Distribution</a:t>
            </a:r>
          </a:p>
        </p:txBody>
      </p:sp>
      <p:sp>
        <p:nvSpPr>
          <p:cNvPr id="20483" name="Rectangle 3">
            <a:extLst>
              <a:ext uri="{FF2B5EF4-FFF2-40B4-BE49-F238E27FC236}">
                <a16:creationId xmlns:a16="http://schemas.microsoft.com/office/drawing/2014/main" id="{27D204B7-B74B-4E66-B62A-AE62E840CC37}"/>
              </a:ext>
            </a:extLst>
          </p:cNvPr>
          <p:cNvSpPr>
            <a:spLocks noGrp="1" noChangeArrowheads="1"/>
          </p:cNvSpPr>
          <p:nvPr>
            <p:ph type="body" idx="4294967295"/>
          </p:nvPr>
        </p:nvSpPr>
        <p:spPr>
          <a:xfrm>
            <a:off x="381000" y="1600201"/>
            <a:ext cx="6781800" cy="3733800"/>
          </a:xfrm>
        </p:spPr>
        <p:txBody>
          <a:bodyPr/>
          <a:lstStyle/>
          <a:p>
            <a:pPr eaLnBrk="1" hangingPunct="1"/>
            <a:r>
              <a:rPr lang="en-US" altLang="en-US" dirty="0">
                <a:ea typeface="ＭＳ Ｐゴシック" panose="020B0600070205080204" pitchFamily="34" charset="-128"/>
              </a:rPr>
              <a:t>The binomial distribution has:</a:t>
            </a:r>
          </a:p>
          <a:p>
            <a:pPr lvl="1" eaLnBrk="1" hangingPunct="1"/>
            <a:r>
              <a:rPr lang="en-US" altLang="en-US" sz="3334" dirty="0">
                <a:ea typeface="ＭＳ Ｐゴシック" panose="020B0600070205080204" pitchFamily="34" charset="-128"/>
              </a:rPr>
              <a:t> </a:t>
            </a:r>
            <a:r>
              <a:rPr lang="en-US" altLang="en-US" sz="3334" dirty="0">
                <a:latin typeface="Symbol" panose="05050102010706020507" pitchFamily="18" charset="2"/>
                <a:ea typeface="ＭＳ Ｐゴシック" panose="020B0600070205080204" pitchFamily="34" charset="-128"/>
              </a:rPr>
              <a:t>m</a:t>
            </a:r>
            <a:r>
              <a:rPr lang="en-US" altLang="en-US" sz="3334" dirty="0">
                <a:ea typeface="ＭＳ Ｐゴシック" panose="020B0600070205080204" pitchFamily="34" charset="-128"/>
              </a:rPr>
              <a:t> = N</a:t>
            </a:r>
            <a:r>
              <a:rPr lang="el-GR" altLang="en-US" sz="3334" dirty="0">
                <a:latin typeface="Symbol" panose="05050102010706020507" pitchFamily="18" charset="2"/>
                <a:ea typeface="ＭＳ Ｐゴシック" panose="020B0600070205080204" pitchFamily="34" charset="-128"/>
              </a:rPr>
              <a:t>p</a:t>
            </a:r>
            <a:r>
              <a:rPr lang="en-US" altLang="en-US" sz="3334" dirty="0">
                <a:ea typeface="ＭＳ Ｐゴシック" panose="020B0600070205080204" pitchFamily="34" charset="-128"/>
              </a:rPr>
              <a:t> = (10)(0.5) = 5</a:t>
            </a:r>
          </a:p>
          <a:p>
            <a:pPr lvl="1" eaLnBrk="1" hangingPunct="1"/>
            <a:r>
              <a:rPr lang="el-GR" altLang="en-US" sz="3334" dirty="0">
                <a:ea typeface="ＭＳ Ｐゴシック" panose="020B0600070205080204" pitchFamily="34" charset="-128"/>
              </a:rPr>
              <a:t> </a:t>
            </a:r>
            <a:r>
              <a:rPr lang="el-GR" altLang="en-US" sz="3334" dirty="0">
                <a:latin typeface="Symbol" panose="05050102010706020507" pitchFamily="18" charset="2"/>
                <a:ea typeface="ＭＳ Ｐゴシック" panose="020B0600070205080204" pitchFamily="34" charset="-128"/>
              </a:rPr>
              <a:t>s</a:t>
            </a:r>
            <a:r>
              <a:rPr lang="en-US" altLang="en-US" sz="3334" baseline="30000" dirty="0">
                <a:ea typeface="ＭＳ Ｐゴシック" panose="020B0600070205080204" pitchFamily="34" charset="-128"/>
              </a:rPr>
              <a:t>2</a:t>
            </a:r>
            <a:r>
              <a:rPr lang="en-US" altLang="en-US" sz="3334" dirty="0">
                <a:ea typeface="ＭＳ Ｐゴシック" panose="020B0600070205080204" pitchFamily="34" charset="-128"/>
              </a:rPr>
              <a:t> = N</a:t>
            </a:r>
            <a:r>
              <a:rPr lang="el-GR" altLang="en-US" sz="3334" dirty="0">
                <a:latin typeface="Symbol" panose="05050102010706020507" pitchFamily="18" charset="2"/>
                <a:ea typeface="ＭＳ Ｐゴシック" panose="020B0600070205080204" pitchFamily="34" charset="-128"/>
              </a:rPr>
              <a:t>p</a:t>
            </a:r>
            <a:r>
              <a:rPr lang="en-US" altLang="en-US" sz="3334" dirty="0">
                <a:ea typeface="ＭＳ Ｐゴシック" panose="020B0600070205080204" pitchFamily="34" charset="-128"/>
              </a:rPr>
              <a:t> (1-</a:t>
            </a:r>
            <a:r>
              <a:rPr lang="el-GR" altLang="en-US" sz="3334" dirty="0">
                <a:latin typeface="Symbol" panose="05050102010706020507" pitchFamily="18" charset="2"/>
                <a:ea typeface="ＭＳ Ｐゴシック" panose="020B0600070205080204" pitchFamily="34" charset="-128"/>
              </a:rPr>
              <a:t>p</a:t>
            </a:r>
            <a:r>
              <a:rPr lang="en-US" altLang="en-US" sz="3334" dirty="0">
                <a:ea typeface="ＭＳ Ｐゴシック" panose="020B0600070205080204" pitchFamily="34" charset="-128"/>
              </a:rPr>
              <a:t>)</a:t>
            </a:r>
          </a:p>
          <a:p>
            <a:pPr lvl="1" eaLnBrk="1" hangingPunct="1"/>
            <a:r>
              <a:rPr lang="en-US" altLang="en-US" sz="3334" dirty="0">
                <a:ea typeface="ＭＳ Ｐゴシック" panose="020B0600070205080204" pitchFamily="34" charset="-128"/>
              </a:rPr>
              <a:t> = (10)(0.5)(0.5) = 2.5</a:t>
            </a:r>
          </a:p>
          <a:p>
            <a:pPr eaLnBrk="1" hangingPunct="1"/>
            <a:endParaRPr lang="en-US" altLang="en-US" baseline="30000" dirty="0">
              <a:ea typeface="ＭＳ Ｐゴシック" panose="020B0600070205080204" pitchFamily="34" charset="-128"/>
            </a:endParaRPr>
          </a:p>
          <a:p>
            <a:pPr eaLnBrk="1" hangingPunct="1"/>
            <a:r>
              <a:rPr lang="en-US" altLang="en-US" dirty="0">
                <a:ea typeface="ＭＳ Ｐゴシック" panose="020B0600070205080204" pitchFamily="34" charset="-128"/>
              </a:rPr>
              <a:t>The standard deviation is 1.5811</a:t>
            </a:r>
            <a:endParaRPr lang="el-GR" altLang="en-US" dirty="0">
              <a:ea typeface="ＭＳ Ｐゴシック" panose="020B0600070205080204" pitchFamily="34" charset="-128"/>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Click="0" advTm="33000"/>
    </mc:Choice>
    <mc:Fallback xmlns="">
      <p:transition spd="slow" advClick="0" advTm="3300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WordArt 10">
            <a:extLst>
              <a:ext uri="{FF2B5EF4-FFF2-40B4-BE49-F238E27FC236}">
                <a16:creationId xmlns:a16="http://schemas.microsoft.com/office/drawing/2014/main" id="{49FD55D9-B724-46D5-B75C-94E794DD70FE}"/>
              </a:ext>
            </a:extLst>
          </p:cNvPr>
          <p:cNvSpPr>
            <a:spLocks noChangeArrowheads="1" noChangeShapeType="1" noTextEdit="1"/>
          </p:cNvSpPr>
          <p:nvPr/>
        </p:nvSpPr>
        <p:spPr bwMode="auto">
          <a:xfrm>
            <a:off x="3711223" y="663222"/>
            <a:ext cx="4299479" cy="1955271"/>
          </a:xfrm>
          <a:prstGeom prst="rect">
            <a:avLst/>
          </a:prstGeom>
        </p:spPr>
        <p:txBody>
          <a:bodyPr wrap="none" fromWordArt="1">
            <a:prstTxWarp prst="textCascadeUp">
              <a:avLst>
                <a:gd name="adj" fmla="val 44444"/>
              </a:avLst>
            </a:prstTxWarp>
            <a:scene3d>
              <a:camera prst="legacyPerspectiveFront">
                <a:rot lat="20519994" lon="1080000" rev="0"/>
              </a:camera>
              <a:lightRig rig="legacyHarsh2" dir="b"/>
            </a:scene3d>
            <a:sp3d extrusionH="430200" prstMaterial="legacyMatte">
              <a:extrusionClr>
                <a:srgbClr val="FF6600"/>
              </a:extrusionClr>
              <a:contourClr>
                <a:srgbClr val="FFE701"/>
              </a:contourClr>
            </a:sp3d>
          </a:bodyPr>
          <a:lstStyle/>
          <a:p>
            <a:pPr algn="ctr"/>
            <a:r>
              <a:rPr lang="en-US" sz="5000" kern="10" dirty="0">
                <a:ln w="9525">
                  <a:round/>
                  <a:headEnd/>
                  <a:tailEnd/>
                </a:ln>
                <a:gradFill rotWithShape="1">
                  <a:gsLst>
                    <a:gs pos="0">
                      <a:srgbClr val="FFE701"/>
                    </a:gs>
                    <a:gs pos="100000">
                      <a:srgbClr val="FE3E02"/>
                    </a:gs>
                  </a:gsLst>
                  <a:lin ang="5400000" scaled="1"/>
                </a:gradFill>
                <a:latin typeface="Impact" panose="020B0806030902050204" pitchFamily="34" charset="0"/>
              </a:rPr>
              <a:t>Not</a:t>
            </a:r>
          </a:p>
          <a:p>
            <a:pPr algn="ctr"/>
            <a:r>
              <a:rPr lang="en-US" sz="5000" kern="10" dirty="0">
                <a:ln w="9525">
                  <a:round/>
                  <a:headEnd/>
                  <a:tailEnd/>
                </a:ln>
                <a:gradFill rotWithShape="1">
                  <a:gsLst>
                    <a:gs pos="0">
                      <a:srgbClr val="FFE701"/>
                    </a:gs>
                    <a:gs pos="100000">
                      <a:srgbClr val="FE3E02"/>
                    </a:gs>
                  </a:gsLst>
                  <a:lin ang="5400000" scaled="1"/>
                </a:gradFill>
                <a:latin typeface="Impact" panose="020B0806030902050204" pitchFamily="34" charset="0"/>
              </a:rPr>
              <a:t>Independent</a:t>
            </a:r>
          </a:p>
        </p:txBody>
      </p:sp>
      <p:grpSp>
        <p:nvGrpSpPr>
          <p:cNvPr id="224259" name="Group 3">
            <a:extLst>
              <a:ext uri="{FF2B5EF4-FFF2-40B4-BE49-F238E27FC236}">
                <a16:creationId xmlns:a16="http://schemas.microsoft.com/office/drawing/2014/main" id="{286D94FC-5FEB-4F81-81B7-560370E2E886}"/>
              </a:ext>
            </a:extLst>
          </p:cNvPr>
          <p:cNvGrpSpPr>
            <a:grpSpLocks/>
          </p:cNvGrpSpPr>
          <p:nvPr/>
        </p:nvGrpSpPr>
        <p:grpSpPr bwMode="auto">
          <a:xfrm>
            <a:off x="2213681" y="908403"/>
            <a:ext cx="4530663" cy="5079644"/>
            <a:chOff x="800" y="249"/>
            <a:chExt cx="1998" cy="2400"/>
          </a:xfrm>
        </p:grpSpPr>
        <p:pic>
          <p:nvPicPr>
            <p:cNvPr id="224260" name="Picture 4" descr="girl.jpg                                                       000C6DC2Norman                         BC763FDF:">
              <a:extLst>
                <a:ext uri="{FF2B5EF4-FFF2-40B4-BE49-F238E27FC236}">
                  <a16:creationId xmlns:a16="http://schemas.microsoft.com/office/drawing/2014/main" id="{6B27AC57-8282-4EE2-B7E8-4B13ED0826A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0" y="249"/>
              <a:ext cx="336" cy="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4261" name="Text Box 5">
              <a:extLst>
                <a:ext uri="{FF2B5EF4-FFF2-40B4-BE49-F238E27FC236}">
                  <a16:creationId xmlns:a16="http://schemas.microsoft.com/office/drawing/2014/main" id="{2731E5C5-06C7-4A44-ADDD-686997E8FCF3}"/>
                </a:ext>
              </a:extLst>
            </p:cNvPr>
            <p:cNvSpPr txBox="1">
              <a:spLocks noChangeArrowheads="1"/>
            </p:cNvSpPr>
            <p:nvPr/>
          </p:nvSpPr>
          <p:spPr bwMode="auto">
            <a:xfrm>
              <a:off x="975" y="1199"/>
              <a:ext cx="482"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Char char="•"/>
                <a:defRPr sz="6000">
                  <a:solidFill>
                    <a:schemeClr val="tx1"/>
                  </a:solidFill>
                  <a:latin typeface="Geneva" charset="0"/>
                  <a:ea typeface="ＭＳ Ｐゴシック" panose="020B0600070205080204" pitchFamily="34" charset="-128"/>
                </a:defRPr>
              </a:lvl1pPr>
              <a:lvl2pPr marL="37931725" indent="-37474525">
                <a:spcBef>
                  <a:spcPct val="20000"/>
                </a:spcBef>
                <a:buClr>
                  <a:schemeClr val="hlink"/>
                </a:buClr>
                <a:buChar char="–"/>
                <a:defRPr sz="5000">
                  <a:solidFill>
                    <a:schemeClr val="tx1"/>
                  </a:solidFill>
                  <a:latin typeface="Geneva" charset="0"/>
                  <a:ea typeface="ＭＳ Ｐゴシック" panose="020B0600070205080204" pitchFamily="34" charset="-128"/>
                </a:defRPr>
              </a:lvl2pPr>
              <a:lvl3pPr marL="1797050" indent="-360363">
                <a:spcBef>
                  <a:spcPct val="20000"/>
                </a:spcBef>
                <a:buChar char="•"/>
                <a:defRPr sz="5000">
                  <a:solidFill>
                    <a:schemeClr val="tx1"/>
                  </a:solidFill>
                  <a:latin typeface="Times" panose="02020603050405020304" pitchFamily="18" charset="0"/>
                  <a:ea typeface="ＭＳ Ｐゴシック" panose="020B0600070205080204" pitchFamily="34" charset="-128"/>
                </a:defRPr>
              </a:lvl3pPr>
              <a:lvl4pPr marL="2516188" indent="-360363">
                <a:spcBef>
                  <a:spcPct val="20000"/>
                </a:spcBef>
                <a:buChar char="–"/>
                <a:defRPr sz="3300">
                  <a:solidFill>
                    <a:schemeClr val="tx1"/>
                  </a:solidFill>
                  <a:latin typeface="Times" panose="02020603050405020304" pitchFamily="18" charset="0"/>
                  <a:ea typeface="ＭＳ Ｐゴシック" panose="020B0600070205080204" pitchFamily="34" charset="-128"/>
                </a:defRPr>
              </a:lvl4pPr>
              <a:lvl5pPr marL="3233738" indent="-360363">
                <a:spcBef>
                  <a:spcPct val="20000"/>
                </a:spcBef>
                <a:buChar char="»"/>
                <a:defRPr sz="3300">
                  <a:solidFill>
                    <a:schemeClr val="tx1"/>
                  </a:solidFill>
                  <a:latin typeface="Times" panose="02020603050405020304" pitchFamily="18" charset="0"/>
                  <a:ea typeface="ＭＳ Ｐゴシック" panose="020B0600070205080204" pitchFamily="34" charset="-128"/>
                </a:defRPr>
              </a:lvl5pPr>
              <a:lvl6pPr marL="3690938" indent="-360363" eaLnBrk="0" fontAlgn="base" hangingPunct="0">
                <a:spcBef>
                  <a:spcPct val="20000"/>
                </a:spcBef>
                <a:spcAft>
                  <a:spcPct val="0"/>
                </a:spcAft>
                <a:buChar char="»"/>
                <a:defRPr sz="3300">
                  <a:solidFill>
                    <a:schemeClr val="tx1"/>
                  </a:solidFill>
                  <a:latin typeface="Times" panose="02020603050405020304" pitchFamily="18" charset="0"/>
                  <a:ea typeface="ＭＳ Ｐゴシック" panose="020B0600070205080204" pitchFamily="34" charset="-128"/>
                </a:defRPr>
              </a:lvl6pPr>
              <a:lvl7pPr marL="4148138" indent="-360363" eaLnBrk="0" fontAlgn="base" hangingPunct="0">
                <a:spcBef>
                  <a:spcPct val="20000"/>
                </a:spcBef>
                <a:spcAft>
                  <a:spcPct val="0"/>
                </a:spcAft>
                <a:buChar char="»"/>
                <a:defRPr sz="3300">
                  <a:solidFill>
                    <a:schemeClr val="tx1"/>
                  </a:solidFill>
                  <a:latin typeface="Times" panose="02020603050405020304" pitchFamily="18" charset="0"/>
                  <a:ea typeface="ＭＳ Ｐゴシック" panose="020B0600070205080204" pitchFamily="34" charset="-128"/>
                </a:defRPr>
              </a:lvl7pPr>
              <a:lvl8pPr marL="4605338" indent="-360363" eaLnBrk="0" fontAlgn="base" hangingPunct="0">
                <a:spcBef>
                  <a:spcPct val="20000"/>
                </a:spcBef>
                <a:spcAft>
                  <a:spcPct val="0"/>
                </a:spcAft>
                <a:buChar char="»"/>
                <a:defRPr sz="3300">
                  <a:solidFill>
                    <a:schemeClr val="tx1"/>
                  </a:solidFill>
                  <a:latin typeface="Times" panose="02020603050405020304" pitchFamily="18" charset="0"/>
                  <a:ea typeface="ＭＳ Ｐゴシック" panose="020B0600070205080204" pitchFamily="34" charset="-128"/>
                </a:defRPr>
              </a:lvl8pPr>
              <a:lvl9pPr marL="5062538" indent="-360363" eaLnBrk="0" fontAlgn="base" hangingPunct="0">
                <a:spcBef>
                  <a:spcPct val="20000"/>
                </a:spcBef>
                <a:spcAft>
                  <a:spcPct val="0"/>
                </a:spcAft>
                <a:buChar char="»"/>
                <a:defRPr sz="3300">
                  <a:solidFill>
                    <a:schemeClr val="tx1"/>
                  </a:solidFill>
                  <a:latin typeface="Times" panose="02020603050405020304" pitchFamily="18" charset="0"/>
                  <a:ea typeface="ＭＳ Ｐゴシック" panose="020B0600070205080204" pitchFamily="34" charset="-128"/>
                </a:defRPr>
              </a:lvl9pPr>
            </a:lstStyle>
            <a:p>
              <a:pPr algn="ctr" eaLnBrk="1" hangingPunct="1">
                <a:spcBef>
                  <a:spcPct val="0"/>
                </a:spcBef>
                <a:buClrTx/>
                <a:buFontTx/>
                <a:buNone/>
              </a:pPr>
              <a:r>
                <a:rPr lang="en-US" altLang="en-US" sz="2500" dirty="0">
                  <a:latin typeface="Arial" panose="020B0604020202020204" pitchFamily="34" charset="0"/>
                </a:rPr>
                <a:t>Verbal</a:t>
              </a:r>
            </a:p>
            <a:p>
              <a:pPr algn="ctr" eaLnBrk="1" hangingPunct="1">
                <a:spcBef>
                  <a:spcPct val="0"/>
                </a:spcBef>
                <a:buClrTx/>
                <a:buFontTx/>
                <a:buNone/>
              </a:pPr>
              <a:r>
                <a:rPr lang="en-US" altLang="en-US" sz="2500" dirty="0">
                  <a:latin typeface="Arial" panose="020B0604020202020204" pitchFamily="34" charset="0"/>
                </a:rPr>
                <a:t>SAT</a:t>
              </a:r>
              <a:endParaRPr lang="en-US" altLang="en-US" sz="3334" dirty="0">
                <a:latin typeface="Times New Roman" panose="02020603050405020304" pitchFamily="18" charset="0"/>
              </a:endParaRPr>
            </a:p>
          </p:txBody>
        </p:sp>
        <p:sp>
          <p:nvSpPr>
            <p:cNvPr id="224262" name="Text Box 6">
              <a:extLst>
                <a:ext uri="{FF2B5EF4-FFF2-40B4-BE49-F238E27FC236}">
                  <a16:creationId xmlns:a16="http://schemas.microsoft.com/office/drawing/2014/main" id="{A5DD6781-A22F-4DCD-8240-A064EFAE1416}"/>
                </a:ext>
              </a:extLst>
            </p:cNvPr>
            <p:cNvSpPr txBox="1">
              <a:spLocks noChangeArrowheads="1"/>
            </p:cNvSpPr>
            <p:nvPr/>
          </p:nvSpPr>
          <p:spPr bwMode="auto">
            <a:xfrm>
              <a:off x="1926" y="1199"/>
              <a:ext cx="836"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Char char="•"/>
                <a:defRPr sz="6000">
                  <a:solidFill>
                    <a:schemeClr val="tx1"/>
                  </a:solidFill>
                  <a:latin typeface="Geneva" charset="0"/>
                  <a:ea typeface="ＭＳ Ｐゴシック" panose="020B0600070205080204" pitchFamily="34" charset="-128"/>
                </a:defRPr>
              </a:lvl1pPr>
              <a:lvl2pPr marL="37931725" indent="-37474525">
                <a:spcBef>
                  <a:spcPct val="20000"/>
                </a:spcBef>
                <a:buClr>
                  <a:schemeClr val="hlink"/>
                </a:buClr>
                <a:buChar char="–"/>
                <a:defRPr sz="5000">
                  <a:solidFill>
                    <a:schemeClr val="tx1"/>
                  </a:solidFill>
                  <a:latin typeface="Geneva" charset="0"/>
                  <a:ea typeface="ＭＳ Ｐゴシック" panose="020B0600070205080204" pitchFamily="34" charset="-128"/>
                </a:defRPr>
              </a:lvl2pPr>
              <a:lvl3pPr marL="1797050" indent="-360363">
                <a:spcBef>
                  <a:spcPct val="20000"/>
                </a:spcBef>
                <a:buChar char="•"/>
                <a:defRPr sz="5000">
                  <a:solidFill>
                    <a:schemeClr val="tx1"/>
                  </a:solidFill>
                  <a:latin typeface="Times" panose="02020603050405020304" pitchFamily="18" charset="0"/>
                  <a:ea typeface="ＭＳ Ｐゴシック" panose="020B0600070205080204" pitchFamily="34" charset="-128"/>
                </a:defRPr>
              </a:lvl3pPr>
              <a:lvl4pPr marL="2516188" indent="-360363">
                <a:spcBef>
                  <a:spcPct val="20000"/>
                </a:spcBef>
                <a:buChar char="–"/>
                <a:defRPr sz="3300">
                  <a:solidFill>
                    <a:schemeClr val="tx1"/>
                  </a:solidFill>
                  <a:latin typeface="Times" panose="02020603050405020304" pitchFamily="18" charset="0"/>
                  <a:ea typeface="ＭＳ Ｐゴシック" panose="020B0600070205080204" pitchFamily="34" charset="-128"/>
                </a:defRPr>
              </a:lvl4pPr>
              <a:lvl5pPr marL="3233738" indent="-360363">
                <a:spcBef>
                  <a:spcPct val="20000"/>
                </a:spcBef>
                <a:buChar char="»"/>
                <a:defRPr sz="3300">
                  <a:solidFill>
                    <a:schemeClr val="tx1"/>
                  </a:solidFill>
                  <a:latin typeface="Times" panose="02020603050405020304" pitchFamily="18" charset="0"/>
                  <a:ea typeface="ＭＳ Ｐゴシック" panose="020B0600070205080204" pitchFamily="34" charset="-128"/>
                </a:defRPr>
              </a:lvl5pPr>
              <a:lvl6pPr marL="3690938" indent="-360363" eaLnBrk="0" fontAlgn="base" hangingPunct="0">
                <a:spcBef>
                  <a:spcPct val="20000"/>
                </a:spcBef>
                <a:spcAft>
                  <a:spcPct val="0"/>
                </a:spcAft>
                <a:buChar char="»"/>
                <a:defRPr sz="3300">
                  <a:solidFill>
                    <a:schemeClr val="tx1"/>
                  </a:solidFill>
                  <a:latin typeface="Times" panose="02020603050405020304" pitchFamily="18" charset="0"/>
                  <a:ea typeface="ＭＳ Ｐゴシック" panose="020B0600070205080204" pitchFamily="34" charset="-128"/>
                </a:defRPr>
              </a:lvl6pPr>
              <a:lvl7pPr marL="4148138" indent="-360363" eaLnBrk="0" fontAlgn="base" hangingPunct="0">
                <a:spcBef>
                  <a:spcPct val="20000"/>
                </a:spcBef>
                <a:spcAft>
                  <a:spcPct val="0"/>
                </a:spcAft>
                <a:buChar char="»"/>
                <a:defRPr sz="3300">
                  <a:solidFill>
                    <a:schemeClr val="tx1"/>
                  </a:solidFill>
                  <a:latin typeface="Times" panose="02020603050405020304" pitchFamily="18" charset="0"/>
                  <a:ea typeface="ＭＳ Ｐゴシック" panose="020B0600070205080204" pitchFamily="34" charset="-128"/>
                </a:defRPr>
              </a:lvl7pPr>
              <a:lvl8pPr marL="4605338" indent="-360363" eaLnBrk="0" fontAlgn="base" hangingPunct="0">
                <a:spcBef>
                  <a:spcPct val="20000"/>
                </a:spcBef>
                <a:spcAft>
                  <a:spcPct val="0"/>
                </a:spcAft>
                <a:buChar char="»"/>
                <a:defRPr sz="3300">
                  <a:solidFill>
                    <a:schemeClr val="tx1"/>
                  </a:solidFill>
                  <a:latin typeface="Times" panose="02020603050405020304" pitchFamily="18" charset="0"/>
                  <a:ea typeface="ＭＳ Ｐゴシック" panose="020B0600070205080204" pitchFamily="34" charset="-128"/>
                </a:defRPr>
              </a:lvl8pPr>
              <a:lvl9pPr marL="5062538" indent="-360363" eaLnBrk="0" fontAlgn="base" hangingPunct="0">
                <a:spcBef>
                  <a:spcPct val="20000"/>
                </a:spcBef>
                <a:spcAft>
                  <a:spcPct val="0"/>
                </a:spcAft>
                <a:buChar char="»"/>
                <a:defRPr sz="3300">
                  <a:solidFill>
                    <a:schemeClr val="tx1"/>
                  </a:solidFill>
                  <a:latin typeface="Times" panose="02020603050405020304" pitchFamily="18" charset="0"/>
                  <a:ea typeface="ＭＳ Ｐゴシック" panose="020B0600070205080204" pitchFamily="34" charset="-128"/>
                </a:defRPr>
              </a:lvl9pPr>
            </a:lstStyle>
            <a:p>
              <a:pPr algn="ctr" eaLnBrk="1" hangingPunct="1">
                <a:spcBef>
                  <a:spcPct val="0"/>
                </a:spcBef>
                <a:buClrTx/>
                <a:buFontTx/>
                <a:buNone/>
              </a:pPr>
              <a:r>
                <a:rPr lang="en-US" altLang="en-US" sz="2500" dirty="0">
                  <a:latin typeface="Arial" panose="020B0604020202020204" pitchFamily="34" charset="0"/>
                </a:rPr>
                <a:t>Quantitative</a:t>
              </a:r>
            </a:p>
            <a:p>
              <a:pPr algn="ctr" eaLnBrk="1" hangingPunct="1">
                <a:spcBef>
                  <a:spcPct val="0"/>
                </a:spcBef>
                <a:buClrTx/>
                <a:buFontTx/>
                <a:buNone/>
              </a:pPr>
              <a:r>
                <a:rPr lang="en-US" altLang="en-US" sz="2500" dirty="0">
                  <a:latin typeface="Arial" panose="020B0604020202020204" pitchFamily="34" charset="0"/>
                </a:rPr>
                <a:t>SAT</a:t>
              </a:r>
            </a:p>
          </p:txBody>
        </p:sp>
        <p:sp>
          <p:nvSpPr>
            <p:cNvPr id="224263" name="Text Box 7">
              <a:extLst>
                <a:ext uri="{FF2B5EF4-FFF2-40B4-BE49-F238E27FC236}">
                  <a16:creationId xmlns:a16="http://schemas.microsoft.com/office/drawing/2014/main" id="{0CB963FB-2A78-4EE0-8668-875CC82051FE}"/>
                </a:ext>
              </a:extLst>
            </p:cNvPr>
            <p:cNvSpPr txBox="1">
              <a:spLocks noChangeArrowheads="1"/>
            </p:cNvSpPr>
            <p:nvPr/>
          </p:nvSpPr>
          <p:spPr bwMode="auto">
            <a:xfrm>
              <a:off x="843" y="2121"/>
              <a:ext cx="1955" cy="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Char char="•"/>
                <a:defRPr sz="6000">
                  <a:solidFill>
                    <a:schemeClr val="tx1"/>
                  </a:solidFill>
                  <a:latin typeface="Geneva" charset="0"/>
                  <a:ea typeface="ＭＳ Ｐゴシック" panose="020B0600070205080204" pitchFamily="34" charset="-128"/>
                </a:defRPr>
              </a:lvl1pPr>
              <a:lvl2pPr marL="37931725" indent="-37474525">
                <a:spcBef>
                  <a:spcPct val="20000"/>
                </a:spcBef>
                <a:buClr>
                  <a:schemeClr val="hlink"/>
                </a:buClr>
                <a:buChar char="–"/>
                <a:defRPr sz="5000">
                  <a:solidFill>
                    <a:schemeClr val="tx1"/>
                  </a:solidFill>
                  <a:latin typeface="Geneva" charset="0"/>
                  <a:ea typeface="ＭＳ Ｐゴシック" panose="020B0600070205080204" pitchFamily="34" charset="-128"/>
                </a:defRPr>
              </a:lvl2pPr>
              <a:lvl3pPr marL="1797050" indent="-360363">
                <a:spcBef>
                  <a:spcPct val="20000"/>
                </a:spcBef>
                <a:buChar char="•"/>
                <a:defRPr sz="5000">
                  <a:solidFill>
                    <a:schemeClr val="tx1"/>
                  </a:solidFill>
                  <a:latin typeface="Times" panose="02020603050405020304" pitchFamily="18" charset="0"/>
                  <a:ea typeface="ＭＳ Ｐゴシック" panose="020B0600070205080204" pitchFamily="34" charset="-128"/>
                </a:defRPr>
              </a:lvl3pPr>
              <a:lvl4pPr marL="2516188" indent="-360363">
                <a:spcBef>
                  <a:spcPct val="20000"/>
                </a:spcBef>
                <a:buChar char="–"/>
                <a:defRPr sz="3300">
                  <a:solidFill>
                    <a:schemeClr val="tx1"/>
                  </a:solidFill>
                  <a:latin typeface="Times" panose="02020603050405020304" pitchFamily="18" charset="0"/>
                  <a:ea typeface="ＭＳ Ｐゴシック" panose="020B0600070205080204" pitchFamily="34" charset="-128"/>
                </a:defRPr>
              </a:lvl4pPr>
              <a:lvl5pPr marL="3233738" indent="-360363">
                <a:spcBef>
                  <a:spcPct val="20000"/>
                </a:spcBef>
                <a:buChar char="»"/>
                <a:defRPr sz="3300">
                  <a:solidFill>
                    <a:schemeClr val="tx1"/>
                  </a:solidFill>
                  <a:latin typeface="Times" panose="02020603050405020304" pitchFamily="18" charset="0"/>
                  <a:ea typeface="ＭＳ Ｐゴシック" panose="020B0600070205080204" pitchFamily="34" charset="-128"/>
                </a:defRPr>
              </a:lvl5pPr>
              <a:lvl6pPr marL="3690938" indent="-360363" eaLnBrk="0" fontAlgn="base" hangingPunct="0">
                <a:spcBef>
                  <a:spcPct val="20000"/>
                </a:spcBef>
                <a:spcAft>
                  <a:spcPct val="0"/>
                </a:spcAft>
                <a:buChar char="»"/>
                <a:defRPr sz="3300">
                  <a:solidFill>
                    <a:schemeClr val="tx1"/>
                  </a:solidFill>
                  <a:latin typeface="Times" panose="02020603050405020304" pitchFamily="18" charset="0"/>
                  <a:ea typeface="ＭＳ Ｐゴシック" panose="020B0600070205080204" pitchFamily="34" charset="-128"/>
                </a:defRPr>
              </a:lvl6pPr>
              <a:lvl7pPr marL="4148138" indent="-360363" eaLnBrk="0" fontAlgn="base" hangingPunct="0">
                <a:spcBef>
                  <a:spcPct val="20000"/>
                </a:spcBef>
                <a:spcAft>
                  <a:spcPct val="0"/>
                </a:spcAft>
                <a:buChar char="»"/>
                <a:defRPr sz="3300">
                  <a:solidFill>
                    <a:schemeClr val="tx1"/>
                  </a:solidFill>
                  <a:latin typeface="Times" panose="02020603050405020304" pitchFamily="18" charset="0"/>
                  <a:ea typeface="ＭＳ Ｐゴシック" panose="020B0600070205080204" pitchFamily="34" charset="-128"/>
                </a:defRPr>
              </a:lvl7pPr>
              <a:lvl8pPr marL="4605338" indent="-360363" eaLnBrk="0" fontAlgn="base" hangingPunct="0">
                <a:spcBef>
                  <a:spcPct val="20000"/>
                </a:spcBef>
                <a:spcAft>
                  <a:spcPct val="0"/>
                </a:spcAft>
                <a:buChar char="»"/>
                <a:defRPr sz="3300">
                  <a:solidFill>
                    <a:schemeClr val="tx1"/>
                  </a:solidFill>
                  <a:latin typeface="Times" panose="02020603050405020304" pitchFamily="18" charset="0"/>
                  <a:ea typeface="ＭＳ Ｐゴシック" panose="020B0600070205080204" pitchFamily="34" charset="-128"/>
                </a:defRPr>
              </a:lvl8pPr>
              <a:lvl9pPr marL="5062538" indent="-360363" eaLnBrk="0" fontAlgn="base" hangingPunct="0">
                <a:spcBef>
                  <a:spcPct val="20000"/>
                </a:spcBef>
                <a:spcAft>
                  <a:spcPct val="0"/>
                </a:spcAft>
                <a:buChar char="»"/>
                <a:defRPr sz="3300">
                  <a:solidFill>
                    <a:schemeClr val="tx1"/>
                  </a:solidFill>
                  <a:latin typeface="Times" panose="02020603050405020304" pitchFamily="18" charset="0"/>
                  <a:ea typeface="ＭＳ Ｐゴシック" panose="020B0600070205080204" pitchFamily="34" charset="-128"/>
                </a:defRPr>
              </a:lvl9pPr>
            </a:lstStyle>
            <a:p>
              <a:pPr algn="ctr" eaLnBrk="1" hangingPunct="1">
                <a:spcBef>
                  <a:spcPct val="0"/>
                </a:spcBef>
                <a:buClrTx/>
                <a:buFontTx/>
                <a:buNone/>
              </a:pPr>
              <a:r>
                <a:rPr lang="en-US" altLang="en-US" sz="3334" dirty="0">
                  <a:solidFill>
                    <a:schemeClr val="hlink"/>
                  </a:solidFill>
                  <a:latin typeface="Arial" panose="020B0604020202020204" pitchFamily="34" charset="0"/>
                </a:rPr>
                <a:t>Relationship Between </a:t>
              </a:r>
            </a:p>
            <a:p>
              <a:pPr algn="ctr" eaLnBrk="1" hangingPunct="1">
                <a:spcBef>
                  <a:spcPct val="0"/>
                </a:spcBef>
                <a:buClrTx/>
                <a:buFontTx/>
                <a:buNone/>
              </a:pPr>
              <a:r>
                <a:rPr lang="en-US" altLang="en-US" sz="3334" dirty="0">
                  <a:solidFill>
                    <a:schemeClr val="hlink"/>
                  </a:solidFill>
                  <a:latin typeface="Arial" panose="020B0604020202020204" pitchFamily="34" charset="0"/>
                </a:rPr>
                <a:t>the Two Variables</a:t>
              </a:r>
              <a:endParaRPr lang="en-US" altLang="en-US" sz="3334" dirty="0">
                <a:latin typeface="Times New Roman" panose="02020603050405020304" pitchFamily="18" charset="0"/>
              </a:endParaRPr>
            </a:p>
          </p:txBody>
        </p:sp>
        <p:sp>
          <p:nvSpPr>
            <p:cNvPr id="224264" name="Line 8">
              <a:extLst>
                <a:ext uri="{FF2B5EF4-FFF2-40B4-BE49-F238E27FC236}">
                  <a16:creationId xmlns:a16="http://schemas.microsoft.com/office/drawing/2014/main" id="{38B77523-8E35-4D43-8032-C8C333F11384}"/>
                </a:ext>
              </a:extLst>
            </p:cNvPr>
            <p:cNvSpPr>
              <a:spLocks noChangeShapeType="1"/>
            </p:cNvSpPr>
            <p:nvPr/>
          </p:nvSpPr>
          <p:spPr bwMode="auto">
            <a:xfrm flipH="1" flipV="1">
              <a:off x="1216" y="1688"/>
              <a:ext cx="248" cy="368"/>
            </a:xfrm>
            <a:prstGeom prst="line">
              <a:avLst/>
            </a:prstGeom>
            <a:noFill/>
            <a:ln w="9525">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1000" dirty="0"/>
            </a:p>
          </p:txBody>
        </p:sp>
        <p:sp>
          <p:nvSpPr>
            <p:cNvPr id="224265" name="Line 9">
              <a:extLst>
                <a:ext uri="{FF2B5EF4-FFF2-40B4-BE49-F238E27FC236}">
                  <a16:creationId xmlns:a16="http://schemas.microsoft.com/office/drawing/2014/main" id="{193DFC2B-A6C1-4315-AA06-48AF1F388709}"/>
                </a:ext>
              </a:extLst>
            </p:cNvPr>
            <p:cNvSpPr>
              <a:spLocks noChangeShapeType="1"/>
            </p:cNvSpPr>
            <p:nvPr/>
          </p:nvSpPr>
          <p:spPr bwMode="auto">
            <a:xfrm flipV="1">
              <a:off x="2072" y="1688"/>
              <a:ext cx="248" cy="368"/>
            </a:xfrm>
            <a:prstGeom prst="line">
              <a:avLst/>
            </a:prstGeom>
            <a:noFill/>
            <a:ln w="9525">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1000" dirty="0"/>
            </a:p>
          </p:txBody>
        </p:sp>
      </p:gr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7EE10EF6-7D17-4B8B-8039-E136A7294863}"/>
              </a:ext>
            </a:extLst>
          </p:cNvPr>
          <p:cNvSpPr>
            <a:spLocks noGrp="1" noChangeArrowheads="1"/>
          </p:cNvSpPr>
          <p:nvPr>
            <p:ph type="title" idx="4294967295"/>
          </p:nvPr>
        </p:nvSpPr>
        <p:spPr>
          <a:xfrm>
            <a:off x="0" y="922338"/>
            <a:ext cx="7772400" cy="1016000"/>
          </a:xfrm>
        </p:spPr>
        <p:txBody>
          <a:bodyPr>
            <a:normAutofit fontScale="90000"/>
          </a:bodyPr>
          <a:lstStyle/>
          <a:p>
            <a:pPr eaLnBrk="1" hangingPunct="1"/>
            <a:r>
              <a:rPr lang="en-US" altLang="en-US">
                <a:ea typeface="ＭＳ Ｐゴシック" panose="020B0600070205080204" pitchFamily="34" charset="-128"/>
              </a:rPr>
              <a:t>Normal Approximation to the Binomial</a:t>
            </a:r>
          </a:p>
        </p:txBody>
      </p:sp>
      <p:sp>
        <p:nvSpPr>
          <p:cNvPr id="22531" name="Rectangle 3">
            <a:extLst>
              <a:ext uri="{FF2B5EF4-FFF2-40B4-BE49-F238E27FC236}">
                <a16:creationId xmlns:a16="http://schemas.microsoft.com/office/drawing/2014/main" id="{74B20AFA-1F8F-46C8-8819-2FCA57BA127C}"/>
              </a:ext>
            </a:extLst>
          </p:cNvPr>
          <p:cNvSpPr>
            <a:spLocks noGrp="1" noChangeArrowheads="1"/>
          </p:cNvSpPr>
          <p:nvPr>
            <p:ph type="body" sz="half" idx="4294967295"/>
          </p:nvPr>
        </p:nvSpPr>
        <p:spPr>
          <a:xfrm>
            <a:off x="0" y="2141538"/>
            <a:ext cx="7543800" cy="3421062"/>
          </a:xfrm>
        </p:spPr>
        <p:txBody>
          <a:bodyPr/>
          <a:lstStyle/>
          <a:p>
            <a:pPr eaLnBrk="1" hangingPunct="1"/>
            <a:r>
              <a:rPr lang="en-US" altLang="en-US" dirty="0">
                <a:ea typeface="ＭＳ Ｐゴシック" panose="020B0600070205080204" pitchFamily="34" charset="-128"/>
              </a:rPr>
              <a:t>How many standard deviations above the mean is 8 heads?</a:t>
            </a:r>
            <a:endParaRPr lang="en-US" altLang="en-US" sz="4167" dirty="0">
              <a:ea typeface="ＭＳ Ｐゴシック" panose="020B0600070205080204" pitchFamily="34" charset="-128"/>
            </a:endParaRPr>
          </a:p>
          <a:p>
            <a:pPr lvl="1" eaLnBrk="1" hangingPunct="1"/>
            <a:r>
              <a:rPr lang="en-US" altLang="en-US" sz="3334" dirty="0">
                <a:ea typeface="ＭＳ Ｐゴシック" panose="020B0600070205080204" pitchFamily="34" charset="-128"/>
              </a:rPr>
              <a:t>(8-5)/1.5811 = 1.8973</a:t>
            </a:r>
            <a:br>
              <a:rPr lang="en-US" altLang="en-US" sz="3334" dirty="0">
                <a:ea typeface="ＭＳ Ｐゴシック" panose="020B0600070205080204" pitchFamily="34" charset="-128"/>
              </a:rPr>
            </a:br>
            <a:endParaRPr lang="en-US" altLang="en-US" sz="3334" dirty="0">
              <a:ea typeface="ＭＳ Ｐゴシック" panose="020B0600070205080204" pitchFamily="34" charset="-128"/>
            </a:endParaRPr>
          </a:p>
          <a:p>
            <a:pPr eaLnBrk="1" hangingPunct="1"/>
            <a:r>
              <a:rPr lang="en-US" altLang="en-US" dirty="0">
                <a:ea typeface="ＭＳ Ｐゴシック" panose="020B0600070205080204" pitchFamily="34" charset="-128"/>
              </a:rPr>
              <a:t>It is 1.8973 standard deviations above the mean</a:t>
            </a:r>
          </a:p>
        </p:txBody>
      </p:sp>
      <p:pic>
        <p:nvPicPr>
          <p:cNvPr id="22532" name="Picture 4" descr="j0282178">
            <a:extLst>
              <a:ext uri="{FF2B5EF4-FFF2-40B4-BE49-F238E27FC236}">
                <a16:creationId xmlns:a16="http://schemas.microsoft.com/office/drawing/2014/main" id="{6F3FE7E4-308E-4C80-B9CF-D28416D94293}"/>
              </a:ext>
            </a:extLst>
          </p:cNvPr>
          <p:cNvPicPr>
            <a:picLocks noGrp="1" noChangeAspect="1" noChangeArrowheads="1"/>
          </p:cNvPicPr>
          <p:nvPr>
            <p:ph sz="half" idx="4294967295"/>
          </p:nvPr>
        </p:nvPicPr>
        <p:blipFill>
          <a:blip r:embed="rId4">
            <a:extLst>
              <a:ext uri="{28A0092B-C50C-407E-A947-70E740481C1C}">
                <a14:useLocalDpi xmlns:a14="http://schemas.microsoft.com/office/drawing/2010/main" val="0"/>
              </a:ext>
            </a:extLst>
          </a:blip>
          <a:srcRect/>
          <a:stretch>
            <a:fillRect/>
          </a:stretch>
        </p:blipFill>
        <p:spPr>
          <a:xfrm>
            <a:off x="6477000" y="2667000"/>
            <a:ext cx="1787525" cy="1828800"/>
          </a:xfrm>
          <a:noFill/>
        </p:spPr>
      </p:pic>
    </p:spTree>
    <p:custDataLst>
      <p:tags r:id="rId1"/>
    </p:custDataLst>
  </p:cSld>
  <p:clrMapOvr>
    <a:masterClrMapping/>
  </p:clrMapOvr>
  <p:transition advClick="0" advTm="19000"/>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F19FF7CF-941B-4E39-97B6-534607FEC231}"/>
              </a:ext>
            </a:extLst>
          </p:cNvPr>
          <p:cNvSpPr>
            <a:spLocks noGrp="1" noChangeArrowheads="1"/>
          </p:cNvSpPr>
          <p:nvPr>
            <p:ph type="title" idx="4294967295"/>
          </p:nvPr>
        </p:nvSpPr>
        <p:spPr>
          <a:xfrm>
            <a:off x="0" y="922338"/>
            <a:ext cx="7772400" cy="1016000"/>
          </a:xfrm>
        </p:spPr>
        <p:txBody>
          <a:bodyPr/>
          <a:lstStyle/>
          <a:p>
            <a:pPr eaLnBrk="1" hangingPunct="1"/>
            <a:r>
              <a:rPr lang="en-US" altLang="en-US">
                <a:ea typeface="ＭＳ Ｐゴシック" panose="020B0600070205080204" pitchFamily="34" charset="-128"/>
              </a:rPr>
              <a:t>The Probability of a Point</a:t>
            </a:r>
          </a:p>
        </p:txBody>
      </p:sp>
      <p:sp>
        <p:nvSpPr>
          <p:cNvPr id="24579" name="Rectangle 3">
            <a:extLst>
              <a:ext uri="{FF2B5EF4-FFF2-40B4-BE49-F238E27FC236}">
                <a16:creationId xmlns:a16="http://schemas.microsoft.com/office/drawing/2014/main" id="{56DAF4F3-CF08-4E00-89A2-51E12A872C65}"/>
              </a:ext>
            </a:extLst>
          </p:cNvPr>
          <p:cNvSpPr>
            <a:spLocks noGrp="1" noChangeArrowheads="1"/>
          </p:cNvSpPr>
          <p:nvPr>
            <p:ph type="body" sz="half" idx="4294967295"/>
          </p:nvPr>
        </p:nvSpPr>
        <p:spPr>
          <a:xfrm>
            <a:off x="0" y="2141538"/>
            <a:ext cx="4800600" cy="4030662"/>
          </a:xfrm>
        </p:spPr>
        <p:txBody>
          <a:bodyPr/>
          <a:lstStyle/>
          <a:p>
            <a:pPr eaLnBrk="1" hangingPunct="1"/>
            <a:r>
              <a:rPr lang="en-US" altLang="en-US">
                <a:ea typeface="ＭＳ Ｐゴシック" panose="020B0600070205080204" pitchFamily="34" charset="-128"/>
              </a:rPr>
              <a:t>What is the probability of getting a value exactly 1.8973 standard deviations above the mean?</a:t>
            </a:r>
          </a:p>
          <a:p>
            <a:pPr eaLnBrk="1" hangingPunct="1"/>
            <a:r>
              <a:rPr lang="en-US" altLang="en-US">
                <a:ea typeface="ＭＳ Ｐゴシック" panose="020B0600070205080204" pitchFamily="34" charset="-128"/>
              </a:rPr>
              <a:t>The probability is 0!</a:t>
            </a:r>
          </a:p>
        </p:txBody>
      </p:sp>
      <p:pic>
        <p:nvPicPr>
          <p:cNvPr id="24580" name="Picture 4" descr="j0078748">
            <a:extLst>
              <a:ext uri="{FF2B5EF4-FFF2-40B4-BE49-F238E27FC236}">
                <a16:creationId xmlns:a16="http://schemas.microsoft.com/office/drawing/2014/main" id="{8F9E00C8-E855-414C-BBEF-AC840D88FD8A}"/>
              </a:ext>
            </a:extLst>
          </p:cNvPr>
          <p:cNvPicPr>
            <a:picLocks noGrp="1" noChangeAspect="1" noChangeArrowheads="1"/>
          </p:cNvPicPr>
          <p:nvPr>
            <p:ph sz="half" idx="4294967295"/>
          </p:nvPr>
        </p:nvPicPr>
        <p:blipFill>
          <a:blip r:embed="rId4">
            <a:extLst>
              <a:ext uri="{28A0092B-C50C-407E-A947-70E740481C1C}">
                <a14:useLocalDpi xmlns:a14="http://schemas.microsoft.com/office/drawing/2010/main" val="0"/>
              </a:ext>
            </a:extLst>
          </a:blip>
          <a:srcRect/>
          <a:stretch>
            <a:fillRect/>
          </a:stretch>
        </p:blipFill>
        <p:spPr>
          <a:xfrm>
            <a:off x="4953000" y="2141538"/>
            <a:ext cx="2713037" cy="3559175"/>
          </a:xfrm>
          <a:noFill/>
        </p:spPr>
      </p:pic>
    </p:spTree>
    <p:custDataLst>
      <p:tags r:id="rId1"/>
    </p:custDataLst>
  </p:cSld>
  <p:clrMapOvr>
    <a:masterClrMapping/>
  </p:clrMapOvr>
  <p:transition advClick="0" advTm="13000"/>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6661914B-ADA5-49E3-A461-B751D1FB3A0D}"/>
              </a:ext>
            </a:extLst>
          </p:cNvPr>
          <p:cNvSpPr>
            <a:spLocks noGrp="1" noChangeArrowheads="1"/>
          </p:cNvSpPr>
          <p:nvPr>
            <p:ph type="title" idx="4294967295"/>
          </p:nvPr>
        </p:nvSpPr>
        <p:spPr>
          <a:xfrm>
            <a:off x="0" y="274638"/>
            <a:ext cx="8229600" cy="1143000"/>
          </a:xfrm>
        </p:spPr>
        <p:txBody>
          <a:bodyPr/>
          <a:lstStyle/>
          <a:p>
            <a:pPr eaLnBrk="1" hangingPunct="1"/>
            <a:r>
              <a:rPr lang="en-US" altLang="en-US">
                <a:ea typeface="ＭＳ Ｐゴシック" panose="020B0600070205080204" pitchFamily="34" charset="-128"/>
              </a:rPr>
              <a:t>Continuous versus Discrete</a:t>
            </a:r>
          </a:p>
        </p:txBody>
      </p:sp>
      <p:sp>
        <p:nvSpPr>
          <p:cNvPr id="26627" name="Rectangle 3">
            <a:extLst>
              <a:ext uri="{FF2B5EF4-FFF2-40B4-BE49-F238E27FC236}">
                <a16:creationId xmlns:a16="http://schemas.microsoft.com/office/drawing/2014/main" id="{40FF9323-F1CC-4D3C-B86B-5D0FFEA5A5C6}"/>
              </a:ext>
            </a:extLst>
          </p:cNvPr>
          <p:cNvSpPr>
            <a:spLocks noGrp="1" noChangeArrowheads="1"/>
          </p:cNvSpPr>
          <p:nvPr>
            <p:ph type="body" idx="4294967295"/>
          </p:nvPr>
        </p:nvSpPr>
        <p:spPr>
          <a:xfrm>
            <a:off x="0" y="1600200"/>
            <a:ext cx="8229600" cy="4525963"/>
          </a:xfrm>
        </p:spPr>
        <p:txBody>
          <a:bodyPr/>
          <a:lstStyle/>
          <a:p>
            <a:pPr eaLnBrk="1" hangingPunct="1"/>
            <a:r>
              <a:rPr lang="en-US" altLang="en-US">
                <a:ea typeface="ＭＳ Ｐゴシック" panose="020B0600070205080204" pitchFamily="34" charset="-128"/>
              </a:rPr>
              <a:t>The probability of any one specific point is 0.</a:t>
            </a:r>
          </a:p>
          <a:p>
            <a:pPr eaLnBrk="1" hangingPunct="1"/>
            <a:r>
              <a:rPr lang="en-US" altLang="en-US">
                <a:ea typeface="ＭＳ Ｐゴシック" panose="020B0600070205080204" pitchFamily="34" charset="-128"/>
              </a:rPr>
              <a:t>The binomial distribution is a discrete probability distribution.</a:t>
            </a:r>
          </a:p>
          <a:p>
            <a:pPr eaLnBrk="1" hangingPunct="1"/>
            <a:r>
              <a:rPr lang="en-US" altLang="en-US">
                <a:ea typeface="ＭＳ Ｐゴシック" panose="020B0600070205080204" pitchFamily="34" charset="-128"/>
              </a:rPr>
              <a:t>The normal distribution is a continuous distribution.</a:t>
            </a:r>
          </a:p>
          <a:p>
            <a:pPr eaLnBrk="1" hangingPunct="1"/>
            <a:endParaRPr lang="en-US" altLang="en-US">
              <a:ea typeface="ＭＳ Ｐゴシック" panose="020B0600070205080204" pitchFamily="34" charset="-128"/>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Click="0" advTm="12000"/>
    </mc:Choice>
    <mc:Fallback xmlns="">
      <p:transition spd="slow" advClick="0" advTm="12000"/>
    </mc:Fallback>
  </mc:AlternateContent>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020907F3-052A-4763-9983-8860068655BE}"/>
              </a:ext>
            </a:extLst>
          </p:cNvPr>
          <p:cNvSpPr>
            <a:spLocks noGrp="1" noChangeArrowheads="1"/>
          </p:cNvSpPr>
          <p:nvPr>
            <p:ph type="title" idx="4294967295"/>
          </p:nvPr>
        </p:nvSpPr>
        <p:spPr>
          <a:xfrm>
            <a:off x="0" y="274638"/>
            <a:ext cx="8229600" cy="1143000"/>
          </a:xfrm>
        </p:spPr>
        <p:txBody>
          <a:bodyPr/>
          <a:lstStyle/>
          <a:p>
            <a:pPr eaLnBrk="1" hangingPunct="1"/>
            <a:r>
              <a:rPr lang="en-US" altLang="en-US">
                <a:ea typeface="ＭＳ Ｐゴシック" panose="020B0600070205080204" pitchFamily="34" charset="-128"/>
              </a:rPr>
              <a:t>Continuous versus Discrete</a:t>
            </a:r>
          </a:p>
        </p:txBody>
      </p:sp>
      <p:sp>
        <p:nvSpPr>
          <p:cNvPr id="28675" name="Rectangle 3">
            <a:extLst>
              <a:ext uri="{FF2B5EF4-FFF2-40B4-BE49-F238E27FC236}">
                <a16:creationId xmlns:a16="http://schemas.microsoft.com/office/drawing/2014/main" id="{429DD8B6-886A-428F-B22E-002ECC7878F1}"/>
              </a:ext>
            </a:extLst>
          </p:cNvPr>
          <p:cNvSpPr>
            <a:spLocks noGrp="1" noChangeArrowheads="1"/>
          </p:cNvSpPr>
          <p:nvPr>
            <p:ph type="body" idx="4294967295"/>
          </p:nvPr>
        </p:nvSpPr>
        <p:spPr>
          <a:xfrm>
            <a:off x="0" y="1600200"/>
            <a:ext cx="8229600" cy="4525963"/>
          </a:xfrm>
        </p:spPr>
        <p:txBody>
          <a:bodyPr/>
          <a:lstStyle/>
          <a:p>
            <a:pPr eaLnBrk="1" hangingPunct="1"/>
            <a:r>
              <a:rPr lang="en-US" altLang="en-US">
                <a:ea typeface="ＭＳ Ｐゴシック" panose="020B0600070205080204" pitchFamily="34" charset="-128"/>
              </a:rPr>
              <a:t>Round off and consider any value from 7.5 to 8.5 to represent an outcome of 8 heads</a:t>
            </a:r>
          </a:p>
          <a:p>
            <a:pPr eaLnBrk="1" hangingPunct="1"/>
            <a:r>
              <a:rPr lang="en-US" altLang="en-US">
                <a:ea typeface="ＭＳ Ｐゴシック" panose="020B0600070205080204" pitchFamily="34" charset="-128"/>
              </a:rPr>
              <a:t>Then figure out the area under a normal curve from 7.5 to 8.5</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Click="0" advTm="14000"/>
    </mc:Choice>
    <mc:Fallback xmlns="">
      <p:transition spd="slow" advClick="0" advTm="14000"/>
    </mc:Fallback>
  </mc:AlternateContent>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907314A7-58E1-41F2-9B5E-62F43358E61A}"/>
              </a:ext>
            </a:extLst>
          </p:cNvPr>
          <p:cNvSpPr>
            <a:spLocks noGrp="1" noChangeArrowheads="1"/>
          </p:cNvSpPr>
          <p:nvPr>
            <p:ph type="title" idx="4294967295"/>
          </p:nvPr>
        </p:nvSpPr>
        <p:spPr>
          <a:xfrm>
            <a:off x="0" y="584200"/>
            <a:ext cx="7772400" cy="1016000"/>
          </a:xfrm>
        </p:spPr>
        <p:txBody>
          <a:bodyPr/>
          <a:lstStyle/>
          <a:p>
            <a:pPr eaLnBrk="1" hangingPunct="1"/>
            <a:r>
              <a:rPr lang="en-US" altLang="en-US">
                <a:ea typeface="ＭＳ Ｐゴシック" panose="020B0600070205080204" pitchFamily="34" charset="-128"/>
              </a:rPr>
              <a:t>Area from 7.5 to 8.5</a:t>
            </a:r>
          </a:p>
        </p:txBody>
      </p:sp>
      <p:pic>
        <p:nvPicPr>
          <p:cNvPr id="30723" name="Picture 4">
            <a:extLst>
              <a:ext uri="{FF2B5EF4-FFF2-40B4-BE49-F238E27FC236}">
                <a16:creationId xmlns:a16="http://schemas.microsoft.com/office/drawing/2014/main" id="{52F83E51-86A0-423B-9432-47DCA79040D5}"/>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447800" y="1524000"/>
            <a:ext cx="5655733" cy="4306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FFA8F913-B5D8-4806-9774-C49AADBB6831}"/>
              </a:ext>
            </a:extLst>
          </p:cNvPr>
          <p:cNvSpPr>
            <a:spLocks noGrp="1" noChangeArrowheads="1"/>
          </p:cNvSpPr>
          <p:nvPr>
            <p:ph type="title" idx="4294967295"/>
          </p:nvPr>
        </p:nvSpPr>
        <p:spPr>
          <a:xfrm>
            <a:off x="684212" y="635000"/>
            <a:ext cx="7775575" cy="1016000"/>
          </a:xfrm>
        </p:spPr>
        <p:txBody>
          <a:bodyPr/>
          <a:lstStyle/>
          <a:p>
            <a:pPr eaLnBrk="1" hangingPunct="1"/>
            <a:r>
              <a:rPr lang="en-US" altLang="en-US" dirty="0">
                <a:ea typeface="ＭＳ Ｐゴシック" panose="020B0600070205080204" pitchFamily="34" charset="-128"/>
              </a:rPr>
              <a:t>Calculating the Probability</a:t>
            </a:r>
          </a:p>
        </p:txBody>
      </p:sp>
      <p:sp>
        <p:nvSpPr>
          <p:cNvPr id="32771" name="Rectangle 3">
            <a:extLst>
              <a:ext uri="{FF2B5EF4-FFF2-40B4-BE49-F238E27FC236}">
                <a16:creationId xmlns:a16="http://schemas.microsoft.com/office/drawing/2014/main" id="{E7D257FE-7F45-45C6-87B5-D5FA77C9B188}"/>
              </a:ext>
            </a:extLst>
          </p:cNvPr>
          <p:cNvSpPr>
            <a:spLocks noGrp="1" noChangeArrowheads="1"/>
          </p:cNvSpPr>
          <p:nvPr>
            <p:ph type="body" idx="4294967295"/>
          </p:nvPr>
        </p:nvSpPr>
        <p:spPr>
          <a:xfrm>
            <a:off x="0" y="1735138"/>
            <a:ext cx="8153400" cy="3979862"/>
          </a:xfrm>
        </p:spPr>
        <p:txBody>
          <a:bodyPr/>
          <a:lstStyle/>
          <a:p>
            <a:pPr marL="635051" indent="-635051">
              <a:lnSpc>
                <a:spcPct val="90000"/>
              </a:lnSpc>
              <a:buNone/>
            </a:pPr>
            <a:endParaRPr lang="en-US" altLang="en-US" sz="2778" dirty="0">
              <a:ea typeface="ＭＳ Ｐゴシック" panose="020B0600070205080204" pitchFamily="34" charset="-128"/>
            </a:endParaRPr>
          </a:p>
          <a:p>
            <a:pPr marL="926116" lvl="1" indent="-526563">
              <a:lnSpc>
                <a:spcPct val="90000"/>
              </a:lnSpc>
              <a:buFontTx/>
              <a:buAutoNum type="arabicPeriod"/>
            </a:pPr>
            <a:r>
              <a:rPr lang="en-US" altLang="en-US" sz="2667" dirty="0">
                <a:ea typeface="ＭＳ Ｐゴシック" panose="020B0600070205080204" pitchFamily="34" charset="-128"/>
              </a:rPr>
              <a:t>Find a Z score for 7.5 using the formula Z = (7.5-5)/1.5811 = 1.58</a:t>
            </a:r>
          </a:p>
          <a:p>
            <a:pPr marL="926116" lvl="1" indent="-526563">
              <a:lnSpc>
                <a:spcPct val="90000"/>
              </a:lnSpc>
              <a:buFontTx/>
              <a:buAutoNum type="arabicPeriod"/>
            </a:pPr>
            <a:r>
              <a:rPr lang="en-US" altLang="en-US" sz="2667" dirty="0">
                <a:ea typeface="ＭＳ Ｐゴシック" panose="020B0600070205080204" pitchFamily="34" charset="-128"/>
              </a:rPr>
              <a:t>Find the area below a Z of 1.58 = 0.943</a:t>
            </a:r>
          </a:p>
          <a:p>
            <a:pPr marL="926116" lvl="1" indent="-526563">
              <a:lnSpc>
                <a:spcPct val="90000"/>
              </a:lnSpc>
              <a:buFontTx/>
              <a:buAutoNum type="arabicPeriod"/>
            </a:pPr>
            <a:r>
              <a:rPr lang="en-US" altLang="en-US" sz="2667" dirty="0">
                <a:ea typeface="ＭＳ Ｐゴシック" panose="020B0600070205080204" pitchFamily="34" charset="-128"/>
              </a:rPr>
              <a:t>Find a Z score for 8.5 using the formula Z = (8.5 – 5)/1.5811 = 2.21</a:t>
            </a:r>
          </a:p>
          <a:p>
            <a:pPr marL="926116" lvl="1" indent="-526563">
              <a:lnSpc>
                <a:spcPct val="90000"/>
              </a:lnSpc>
              <a:buFontTx/>
              <a:buAutoNum type="arabicPeriod"/>
            </a:pPr>
            <a:r>
              <a:rPr lang="en-US" altLang="en-US" sz="2667" dirty="0">
                <a:ea typeface="ＭＳ Ｐゴシック" panose="020B0600070205080204" pitchFamily="34" charset="-128"/>
              </a:rPr>
              <a:t>Find the area below a Z of 2.21 = 0.987</a:t>
            </a:r>
          </a:p>
          <a:p>
            <a:pPr marL="926116" lvl="1" indent="-526563">
              <a:lnSpc>
                <a:spcPct val="90000"/>
              </a:lnSpc>
              <a:buFontTx/>
              <a:buAutoNum type="arabicPeriod"/>
            </a:pPr>
            <a:r>
              <a:rPr lang="en-US" altLang="en-US" sz="2667" dirty="0">
                <a:ea typeface="ＭＳ Ｐゴシック" panose="020B0600070205080204" pitchFamily="34" charset="-128"/>
              </a:rPr>
              <a:t>Subtract the value in step 2 from the</a:t>
            </a:r>
            <a:r>
              <a:rPr lang="en-US" altLang="en-US" dirty="0">
                <a:ea typeface="ＭＳ Ｐゴシック" panose="020B0600070205080204" pitchFamily="34" charset="-128"/>
              </a:rPr>
              <a:t> </a:t>
            </a:r>
            <a:r>
              <a:rPr lang="en-US" altLang="en-US" sz="2667" dirty="0">
                <a:ea typeface="ＭＳ Ｐゴシック" panose="020B0600070205080204" pitchFamily="34" charset="-128"/>
              </a:rPr>
              <a:t>value in step 4 to get 0.044. This is the approximation</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Click="0" advTm="50000"/>
    </mc:Choice>
    <mc:Fallback xmlns="">
      <p:transition spd="slow" advClick="0" advTm="50000"/>
    </mc:Fallback>
  </mc:AlternateContent>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E5C98FAF-9689-4AD2-B156-05366837239A}"/>
              </a:ext>
            </a:extLst>
          </p:cNvPr>
          <p:cNvSpPr>
            <a:spLocks noGrp="1" noChangeArrowheads="1"/>
          </p:cNvSpPr>
          <p:nvPr>
            <p:ph type="title" idx="4294967295"/>
          </p:nvPr>
        </p:nvSpPr>
        <p:spPr>
          <a:xfrm>
            <a:off x="0" y="922338"/>
            <a:ext cx="7772400" cy="1016000"/>
          </a:xfrm>
        </p:spPr>
        <p:txBody>
          <a:bodyPr/>
          <a:lstStyle/>
          <a:p>
            <a:pPr eaLnBrk="1" hangingPunct="1"/>
            <a:r>
              <a:rPr lang="en-US" altLang="en-US">
                <a:ea typeface="ＭＳ Ｐゴシック" panose="020B0600070205080204" pitchFamily="34" charset="-128"/>
              </a:rPr>
              <a:t>Other Problems</a:t>
            </a:r>
          </a:p>
        </p:txBody>
      </p:sp>
      <p:sp>
        <p:nvSpPr>
          <p:cNvPr id="34819" name="Rectangle 3">
            <a:extLst>
              <a:ext uri="{FF2B5EF4-FFF2-40B4-BE49-F238E27FC236}">
                <a16:creationId xmlns:a16="http://schemas.microsoft.com/office/drawing/2014/main" id="{DADA989D-33E5-436C-A77A-A28677DE06E3}"/>
              </a:ext>
            </a:extLst>
          </p:cNvPr>
          <p:cNvSpPr>
            <a:spLocks noGrp="1" noChangeArrowheads="1"/>
          </p:cNvSpPr>
          <p:nvPr>
            <p:ph type="body" sz="half" idx="4294967295"/>
          </p:nvPr>
        </p:nvSpPr>
        <p:spPr>
          <a:xfrm>
            <a:off x="633058" y="1750844"/>
            <a:ext cx="6584272" cy="2481262"/>
          </a:xfrm>
        </p:spPr>
        <p:txBody>
          <a:bodyPr/>
          <a:lstStyle/>
          <a:p>
            <a:pPr eaLnBrk="1" hangingPunct="1"/>
            <a:r>
              <a:rPr lang="en-US" altLang="en-US" sz="2778" dirty="0">
                <a:ea typeface="ＭＳ Ｐゴシック" panose="020B0600070205080204" pitchFamily="34" charset="-128"/>
              </a:rPr>
              <a:t>Use the same logic to calculate the probability of a range of outcomes</a:t>
            </a:r>
          </a:p>
          <a:p>
            <a:pPr eaLnBrk="1" hangingPunct="1"/>
            <a:endParaRPr lang="en-US" altLang="en-US" sz="2778" dirty="0">
              <a:ea typeface="ＭＳ Ｐゴシック" panose="020B0600070205080204" pitchFamily="34" charset="-128"/>
            </a:endParaRPr>
          </a:p>
          <a:p>
            <a:pPr eaLnBrk="1" hangingPunct="1"/>
            <a:r>
              <a:rPr lang="en-US" altLang="en-US" sz="2778" dirty="0">
                <a:ea typeface="ＭＳ Ｐゴシック" panose="020B0600070205080204" pitchFamily="34" charset="-128"/>
              </a:rPr>
              <a:t>To calculate the probability of 8 to 10 flips, calculate the area from 8.5 to 10.5</a:t>
            </a:r>
          </a:p>
        </p:txBody>
      </p:sp>
      <p:pic>
        <p:nvPicPr>
          <p:cNvPr id="34820" name="Picture 4" descr="j0293502">
            <a:extLst>
              <a:ext uri="{FF2B5EF4-FFF2-40B4-BE49-F238E27FC236}">
                <a16:creationId xmlns:a16="http://schemas.microsoft.com/office/drawing/2014/main" id="{3B256A75-593B-4A95-876F-80285F65E452}"/>
              </a:ext>
            </a:extLst>
          </p:cNvPr>
          <p:cNvPicPr>
            <a:picLocks noGrp="1" noChangeAspect="1" noChangeArrowheads="1"/>
          </p:cNvPicPr>
          <p:nvPr>
            <p:ph sz="half" idx="4294967295"/>
          </p:nvPr>
        </p:nvPicPr>
        <p:blipFill>
          <a:blip r:embed="rId4">
            <a:extLst>
              <a:ext uri="{28A0092B-C50C-407E-A947-70E740481C1C}">
                <a14:useLocalDpi xmlns:a14="http://schemas.microsoft.com/office/drawing/2010/main" val="0"/>
              </a:ext>
            </a:extLst>
          </a:blip>
          <a:srcRect/>
          <a:stretch>
            <a:fillRect/>
          </a:stretch>
        </p:blipFill>
        <p:spPr>
          <a:xfrm>
            <a:off x="6477000" y="4038600"/>
            <a:ext cx="1517650" cy="1617663"/>
          </a:xfrm>
          <a:noFill/>
        </p:spPr>
      </p:pic>
    </p:spTree>
    <p:custDataLst>
      <p:tags r:id="rId1"/>
    </p:custDataLst>
  </p:cSld>
  <p:clrMapOvr>
    <a:masterClrMapping/>
  </p:clrMapOvr>
  <p:transition advClick="0" advTm="11000"/>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1524000" y="2174081"/>
            <a:ext cx="5791199" cy="1464231"/>
          </a:xfrm>
          <a:prstGeom prst="roundRect">
            <a:avLst/>
          </a:prstGeom>
          <a:solidFill>
            <a:schemeClr val="accent2">
              <a:lumMod val="75000"/>
            </a:schemeClr>
          </a:solidFill>
        </p:spPr>
        <p:style>
          <a:lnRef idx="1">
            <a:schemeClr val="accent1"/>
          </a:lnRef>
          <a:fillRef idx="3">
            <a:schemeClr val="accent1"/>
          </a:fillRef>
          <a:effectRef idx="2">
            <a:schemeClr val="accent1"/>
          </a:effectRef>
          <a:fontRef idx="minor">
            <a:schemeClr val="lt1"/>
          </a:fontRef>
        </p:style>
        <p:txBody>
          <a:bodyPr wrap="square" rtlCol="0" anchor="ctr" anchorCtr="1">
            <a:spAutoFit/>
          </a:bodyPr>
          <a:lstStyle/>
          <a:p>
            <a:pPr algn="ctr"/>
            <a:r>
              <a:rPr lang="en-US" sz="4000" b="1" dirty="0">
                <a:solidFill>
                  <a:prstClr val="white"/>
                </a:solidFill>
                <a:latin typeface="Arial" panose="020B0604020202020204" pitchFamily="34" charset="0"/>
                <a:cs typeface="Arial" panose="020B0604020202020204" pitchFamily="34" charset="0"/>
              </a:rPr>
              <a:t>Sampling Distributions</a:t>
            </a:r>
          </a:p>
        </p:txBody>
      </p:sp>
      <p:sp>
        <p:nvSpPr>
          <p:cNvPr id="4" name="Date Placeholder 4"/>
          <p:cNvSpPr>
            <a:spLocks noGrp="1"/>
          </p:cNvSpPr>
          <p:nvPr>
            <p:ph type="dt" sz="half" idx="10"/>
          </p:nvPr>
        </p:nvSpPr>
        <p:spPr/>
        <p:txBody>
          <a:bodyPr/>
          <a:lstStyle/>
          <a:p>
            <a:r>
              <a:rPr lang="en-US" dirty="0"/>
              <a:t>1/25/2015 – Dr. Anil D Chaturvedi The University of Chicago</a:t>
            </a:r>
          </a:p>
        </p:txBody>
      </p:sp>
    </p:spTree>
    <p:extLst>
      <p:ext uri="{BB962C8B-B14F-4D97-AF65-F5344CB8AC3E}">
        <p14:creationId xmlns:p14="http://schemas.microsoft.com/office/powerpoint/2010/main" val="3251132828"/>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a:extLst>
              <a:ext uri="{FF2B5EF4-FFF2-40B4-BE49-F238E27FC236}">
                <a16:creationId xmlns:a16="http://schemas.microsoft.com/office/drawing/2014/main" id="{C8E12E3A-F83C-4390-A1D1-50872C09EFC4}"/>
              </a:ext>
            </a:extLst>
          </p:cNvPr>
          <p:cNvSpPr>
            <a:spLocks noGrp="1" noChangeArrowheads="1"/>
          </p:cNvSpPr>
          <p:nvPr>
            <p:ph type="title" idx="4294967295"/>
          </p:nvPr>
        </p:nvSpPr>
        <p:spPr>
          <a:xfrm>
            <a:off x="0" y="274638"/>
            <a:ext cx="8229600" cy="1143000"/>
          </a:xfrm>
        </p:spPr>
        <p:txBody>
          <a:bodyPr/>
          <a:lstStyle/>
          <a:p>
            <a:pPr eaLnBrk="1" hangingPunct="1"/>
            <a:r>
              <a:rPr lang="en-US" altLang="en-US"/>
              <a:t>A Statistician’s Question</a:t>
            </a:r>
          </a:p>
        </p:txBody>
      </p:sp>
      <p:sp>
        <p:nvSpPr>
          <p:cNvPr id="14340" name="Rectangle 3">
            <a:extLst>
              <a:ext uri="{FF2B5EF4-FFF2-40B4-BE49-F238E27FC236}">
                <a16:creationId xmlns:a16="http://schemas.microsoft.com/office/drawing/2014/main" id="{DA4148F6-BD4A-4EC4-99FA-A16F0A94D6C0}"/>
              </a:ext>
            </a:extLst>
          </p:cNvPr>
          <p:cNvSpPr>
            <a:spLocks noGrp="1" noChangeArrowheads="1"/>
          </p:cNvSpPr>
          <p:nvPr>
            <p:ph type="body" idx="4294967295"/>
          </p:nvPr>
        </p:nvSpPr>
        <p:spPr>
          <a:xfrm>
            <a:off x="0" y="2311400"/>
            <a:ext cx="7773988" cy="3149600"/>
          </a:xfrm>
        </p:spPr>
        <p:txBody>
          <a:bodyPr/>
          <a:lstStyle/>
          <a:p>
            <a:pPr eaLnBrk="1" hangingPunct="1"/>
            <a:endParaRPr lang="en-US" altLang="en-US"/>
          </a:p>
          <a:p>
            <a:pPr eaLnBrk="1" hangingPunct="1"/>
            <a:endParaRPr lang="en-US" altLang="en-US"/>
          </a:p>
        </p:txBody>
      </p:sp>
      <p:sp>
        <p:nvSpPr>
          <p:cNvPr id="14341" name="Rectangle 6">
            <a:extLst>
              <a:ext uri="{FF2B5EF4-FFF2-40B4-BE49-F238E27FC236}">
                <a16:creationId xmlns:a16="http://schemas.microsoft.com/office/drawing/2014/main" id="{82E584E9-675B-41CD-8AFE-478C99E8BB42}"/>
              </a:ext>
            </a:extLst>
          </p:cNvPr>
          <p:cNvSpPr>
            <a:spLocks noChangeArrowheads="1"/>
          </p:cNvSpPr>
          <p:nvPr/>
        </p:nvSpPr>
        <p:spPr bwMode="auto">
          <a:xfrm>
            <a:off x="508000" y="1905000"/>
            <a:ext cx="7773458" cy="3657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7073" tIns="43537" rIns="87073" bIns="43537"/>
          <a:lstStyle>
            <a:lvl1pPr marL="587375" indent="-587375" defTabSz="1566863">
              <a:defRPr sz="6500">
                <a:solidFill>
                  <a:schemeClr val="tx1"/>
                </a:solidFill>
                <a:latin typeface="Times" panose="02020603050405020304" pitchFamily="18" charset="0"/>
                <a:ea typeface="ＭＳ Ｐゴシック" panose="020B0600070205080204" pitchFamily="34" charset="-128"/>
              </a:defRPr>
            </a:lvl1pPr>
            <a:lvl2pPr marL="37931725" indent="-37474525" defTabSz="1566863">
              <a:defRPr sz="6500">
                <a:solidFill>
                  <a:schemeClr val="tx1"/>
                </a:solidFill>
                <a:latin typeface="Times" panose="02020603050405020304" pitchFamily="18" charset="0"/>
                <a:ea typeface="ＭＳ Ｐゴシック" panose="020B0600070205080204" pitchFamily="34" charset="-128"/>
              </a:defRPr>
            </a:lvl2pPr>
            <a:lvl3pPr>
              <a:defRPr sz="6500">
                <a:solidFill>
                  <a:schemeClr val="tx1"/>
                </a:solidFill>
                <a:latin typeface="Times" panose="02020603050405020304" pitchFamily="18" charset="0"/>
                <a:ea typeface="ＭＳ Ｐゴシック" panose="020B0600070205080204" pitchFamily="34" charset="-128"/>
              </a:defRPr>
            </a:lvl3pPr>
            <a:lvl4pPr>
              <a:defRPr sz="6500">
                <a:solidFill>
                  <a:schemeClr val="tx1"/>
                </a:solidFill>
                <a:latin typeface="Times" panose="02020603050405020304" pitchFamily="18" charset="0"/>
                <a:ea typeface="ＭＳ Ｐゴシック" panose="020B0600070205080204" pitchFamily="34" charset="-128"/>
              </a:defRPr>
            </a:lvl4pPr>
            <a:lvl5pPr>
              <a:defRPr sz="65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65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65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65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6500">
                <a:solidFill>
                  <a:schemeClr val="tx1"/>
                </a:solidFill>
                <a:latin typeface="Times" panose="02020603050405020304" pitchFamily="18" charset="0"/>
                <a:ea typeface="ＭＳ Ｐゴシック" panose="020B0600070205080204" pitchFamily="34" charset="-128"/>
              </a:defRPr>
            </a:lvl9pPr>
          </a:lstStyle>
          <a:p>
            <a:pPr eaLnBrk="1" hangingPunct="1">
              <a:spcBef>
                <a:spcPct val="20000"/>
              </a:spcBef>
              <a:buClr>
                <a:schemeClr val="hlink"/>
              </a:buClr>
              <a:buFontTx/>
              <a:buChar char="•"/>
            </a:pPr>
            <a:r>
              <a:rPr lang="en-US" altLang="en-US" sz="3611">
                <a:latin typeface="Geneva" charset="0"/>
              </a:rPr>
              <a:t>Consider a sample of 10 Houston women.</a:t>
            </a:r>
            <a:br>
              <a:rPr lang="en-US" altLang="en-US" sz="3611">
                <a:latin typeface="Geneva" charset="0"/>
              </a:rPr>
            </a:br>
            <a:endParaRPr lang="en-US" altLang="en-US" sz="3611">
              <a:latin typeface="Geneva" charset="0"/>
            </a:endParaRPr>
          </a:p>
          <a:p>
            <a:pPr eaLnBrk="1" hangingPunct="1">
              <a:spcBef>
                <a:spcPct val="20000"/>
              </a:spcBef>
              <a:buClr>
                <a:schemeClr val="hlink"/>
              </a:buClr>
              <a:buFontTx/>
              <a:buChar char="•"/>
            </a:pPr>
            <a:r>
              <a:rPr lang="en-US" altLang="en-US" sz="3611">
                <a:latin typeface="Geneva" charset="0"/>
              </a:rPr>
              <a:t>Would the mean weight of your sample equal the mean weight in the population?</a:t>
            </a:r>
          </a:p>
        </p:txBody>
      </p:sp>
    </p:spTree>
  </p:cSld>
  <p:clrMapOvr>
    <a:masterClrMapping/>
  </p:clrMapOvr>
  <mc:AlternateContent xmlns:mc="http://schemas.openxmlformats.org/markup-compatibility/2006" xmlns:p14="http://schemas.microsoft.com/office/powerpoint/2010/main">
    <mc:Choice Requires="p14">
      <p:transition spd="slow" p14:dur="2000" advClick="0" advTm="28000"/>
    </mc:Choice>
    <mc:Fallback xmlns="">
      <p:transition spd="slow" advClick="0" advTm="28000"/>
    </mc:Fallback>
  </mc:AlternateContent>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a:extLst>
              <a:ext uri="{FF2B5EF4-FFF2-40B4-BE49-F238E27FC236}">
                <a16:creationId xmlns:a16="http://schemas.microsoft.com/office/drawing/2014/main" id="{F00A242F-05F6-47CB-A20A-F11A61077FD0}"/>
              </a:ext>
            </a:extLst>
          </p:cNvPr>
          <p:cNvSpPr>
            <a:spLocks noGrp="1" noChangeArrowheads="1"/>
          </p:cNvSpPr>
          <p:nvPr>
            <p:ph type="title" idx="4294967295"/>
          </p:nvPr>
        </p:nvSpPr>
        <p:spPr>
          <a:xfrm>
            <a:off x="0" y="274638"/>
            <a:ext cx="8229600" cy="1143000"/>
          </a:xfrm>
        </p:spPr>
        <p:txBody>
          <a:bodyPr/>
          <a:lstStyle/>
          <a:p>
            <a:pPr eaLnBrk="1" hangingPunct="1"/>
            <a:r>
              <a:rPr lang="en-US" altLang="en-US"/>
              <a:t>Sampling Distributions</a:t>
            </a:r>
          </a:p>
        </p:txBody>
      </p:sp>
      <p:sp>
        <p:nvSpPr>
          <p:cNvPr id="16388" name="Rectangle 3">
            <a:extLst>
              <a:ext uri="{FF2B5EF4-FFF2-40B4-BE49-F238E27FC236}">
                <a16:creationId xmlns:a16="http://schemas.microsoft.com/office/drawing/2014/main" id="{68E2963C-DD74-4616-9E40-9BFFB8629FBE}"/>
              </a:ext>
            </a:extLst>
          </p:cNvPr>
          <p:cNvSpPr>
            <a:spLocks noGrp="1" noChangeArrowheads="1"/>
          </p:cNvSpPr>
          <p:nvPr>
            <p:ph type="body" idx="4294967295"/>
          </p:nvPr>
        </p:nvSpPr>
        <p:spPr>
          <a:xfrm>
            <a:off x="0" y="2141538"/>
            <a:ext cx="7772400" cy="2201862"/>
          </a:xfrm>
        </p:spPr>
        <p:txBody>
          <a:bodyPr/>
          <a:lstStyle/>
          <a:p>
            <a:pPr eaLnBrk="1" hangingPunct="1"/>
            <a:r>
              <a:rPr lang="en-US" altLang="en-US"/>
              <a:t>Determine how different a sample statistic is likely to be from a population parameter.</a:t>
            </a:r>
          </a:p>
        </p:txBody>
      </p:sp>
      <p:graphicFrame>
        <p:nvGraphicFramePr>
          <p:cNvPr id="16386" name="Object 2">
            <a:extLst>
              <a:ext uri="{FF2B5EF4-FFF2-40B4-BE49-F238E27FC236}">
                <a16:creationId xmlns:a16="http://schemas.microsoft.com/office/drawing/2014/main" id="{CD9F3954-0A5D-401F-A6A5-0E865093D568}"/>
              </a:ext>
            </a:extLst>
          </p:cNvPr>
          <p:cNvGraphicFramePr>
            <a:graphicFrameLocks noChangeAspect="1"/>
          </p:cNvGraphicFramePr>
          <p:nvPr/>
        </p:nvGraphicFramePr>
        <p:xfrm>
          <a:off x="6985000" y="3429000"/>
          <a:ext cx="1079500" cy="2622903"/>
        </p:xfrm>
        <a:graphic>
          <a:graphicData uri="http://schemas.openxmlformats.org/presentationml/2006/ole">
            <mc:AlternateContent xmlns:mc="http://schemas.openxmlformats.org/markup-compatibility/2006">
              <mc:Choice xmlns:v="urn:schemas-microsoft-com:vml" Requires="v">
                <p:oleObj spid="_x0000_s17411" name="Clip" r:id="rId4" imgW="1296000" imgH="3934080" progId="MS_ClipArt_Gallery.5">
                  <p:embed/>
                </p:oleObj>
              </mc:Choice>
              <mc:Fallback>
                <p:oleObj name="Clip" r:id="rId4" imgW="1296000" imgH="3934080" progId="MS_ClipArt_Gallery.5">
                  <p:embed/>
                  <p:pic>
                    <p:nvPicPr>
                      <p:cNvPr id="16386" name="Object 2">
                        <a:extLst>
                          <a:ext uri="{FF2B5EF4-FFF2-40B4-BE49-F238E27FC236}">
                            <a16:creationId xmlns:a16="http://schemas.microsoft.com/office/drawing/2014/main" id="{CD9F3954-0A5D-401F-A6A5-0E865093D56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85000" y="3429000"/>
                        <a:ext cx="1079500" cy="262290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2000" advClick="0" advTm="15000"/>
    </mc:Choice>
    <mc:Fallback xmlns="">
      <p:transition spd="slow" advClick="0" advTm="1500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BB0553BF-2887-403D-B1C3-A42BD9496A3D}"/>
              </a:ext>
            </a:extLst>
          </p:cNvPr>
          <p:cNvSpPr>
            <a:spLocks noGrp="1" noChangeArrowheads="1"/>
          </p:cNvSpPr>
          <p:nvPr>
            <p:ph type="title" idx="4294967295"/>
          </p:nvPr>
        </p:nvSpPr>
        <p:spPr>
          <a:xfrm>
            <a:off x="0" y="274638"/>
            <a:ext cx="8229600" cy="1143000"/>
          </a:xfrm>
        </p:spPr>
        <p:txBody>
          <a:bodyPr/>
          <a:lstStyle/>
          <a:p>
            <a:pPr eaLnBrk="1" hangingPunct="1"/>
            <a:r>
              <a:rPr lang="en-US" altLang="en-US" dirty="0">
                <a:ea typeface="ＭＳ Ｐゴシック" panose="020B0600070205080204" pitchFamily="34" charset="-128"/>
              </a:rPr>
              <a:t>What are Bivariate Data?</a:t>
            </a:r>
          </a:p>
        </p:txBody>
      </p:sp>
      <p:sp>
        <p:nvSpPr>
          <p:cNvPr id="11267" name="Rectangle 3">
            <a:extLst>
              <a:ext uri="{FF2B5EF4-FFF2-40B4-BE49-F238E27FC236}">
                <a16:creationId xmlns:a16="http://schemas.microsoft.com/office/drawing/2014/main" id="{68E9A1A8-C65A-42BD-82EC-E992ADE8FBCA}"/>
              </a:ext>
            </a:extLst>
          </p:cNvPr>
          <p:cNvSpPr>
            <a:spLocks noGrp="1" noChangeArrowheads="1"/>
          </p:cNvSpPr>
          <p:nvPr>
            <p:ph type="body" idx="4294967295"/>
          </p:nvPr>
        </p:nvSpPr>
        <p:spPr>
          <a:xfrm>
            <a:off x="0" y="1600200"/>
            <a:ext cx="8229600" cy="4525963"/>
          </a:xfrm>
        </p:spPr>
        <p:txBody>
          <a:bodyPr/>
          <a:lstStyle/>
          <a:p>
            <a:pPr eaLnBrk="1" hangingPunct="1"/>
            <a:r>
              <a:rPr lang="en-US" altLang="en-US" dirty="0">
                <a:ea typeface="ＭＳ Ｐゴシック" panose="020B0600070205080204" pitchFamily="34" charset="-128"/>
              </a:rPr>
              <a:t>Bivariate data consists of data on two variables.</a:t>
            </a:r>
          </a:p>
          <a:p>
            <a:pPr eaLnBrk="1" hangingPunct="1"/>
            <a:r>
              <a:rPr lang="en-US" altLang="en-US" dirty="0">
                <a:ea typeface="ＭＳ Ｐゴシック" panose="020B0600070205080204" pitchFamily="34" charset="-128"/>
              </a:rPr>
              <a:t>Usually we are interested in the relationship between the variables.</a:t>
            </a:r>
          </a:p>
        </p:txBody>
      </p:sp>
    </p:spTree>
  </p:cSld>
  <p:clrMapOvr>
    <a:masterClrMapping/>
  </p:clrMapOvr>
  <p:transition spd="slow" advClick="0" advTm="9000"/>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C8215831-EFE9-47DB-B8A0-D74A1EA1ECC6}"/>
              </a:ext>
            </a:extLst>
          </p:cNvPr>
          <p:cNvSpPr>
            <a:spLocks noGrp="1" noChangeArrowheads="1"/>
          </p:cNvSpPr>
          <p:nvPr>
            <p:ph type="title" idx="4294967295"/>
          </p:nvPr>
        </p:nvSpPr>
        <p:spPr>
          <a:xfrm>
            <a:off x="0" y="274638"/>
            <a:ext cx="8229600" cy="1143000"/>
          </a:xfrm>
        </p:spPr>
        <p:txBody>
          <a:bodyPr/>
          <a:lstStyle/>
          <a:p>
            <a:pPr eaLnBrk="1" hangingPunct="1"/>
            <a:r>
              <a:rPr lang="en-US" altLang="en-US"/>
              <a:t>Let’s Play Pool!</a:t>
            </a:r>
          </a:p>
        </p:txBody>
      </p:sp>
      <p:sp>
        <p:nvSpPr>
          <p:cNvPr id="18435" name="Rectangle 85">
            <a:extLst>
              <a:ext uri="{FF2B5EF4-FFF2-40B4-BE49-F238E27FC236}">
                <a16:creationId xmlns:a16="http://schemas.microsoft.com/office/drawing/2014/main" id="{8B58D9A3-834C-4C37-9FC4-11864BFE99D9}"/>
              </a:ext>
            </a:extLst>
          </p:cNvPr>
          <p:cNvSpPr>
            <a:spLocks noGrp="1" noChangeArrowheads="1"/>
          </p:cNvSpPr>
          <p:nvPr>
            <p:ph type="body" idx="4294967295"/>
          </p:nvPr>
        </p:nvSpPr>
        <p:spPr>
          <a:xfrm>
            <a:off x="0" y="2141538"/>
            <a:ext cx="7772400" cy="3522662"/>
          </a:xfrm>
        </p:spPr>
        <p:txBody>
          <a:bodyPr/>
          <a:lstStyle/>
          <a:p>
            <a:pPr eaLnBrk="1" hangingPunct="1"/>
            <a:r>
              <a:rPr lang="en-US" altLang="en-US"/>
              <a:t>Take three pool balls</a:t>
            </a:r>
          </a:p>
          <a:p>
            <a:pPr eaLnBrk="1" hangingPunct="1"/>
            <a:endParaRPr lang="en-US" altLang="en-US"/>
          </a:p>
          <a:p>
            <a:pPr eaLnBrk="1" hangingPunct="1"/>
            <a:endParaRPr lang="en-US" altLang="en-US"/>
          </a:p>
          <a:p>
            <a:pPr eaLnBrk="1" hangingPunct="1"/>
            <a:endParaRPr lang="en-US" altLang="en-US"/>
          </a:p>
          <a:p>
            <a:pPr eaLnBrk="1" hangingPunct="1"/>
            <a:r>
              <a:rPr lang="en-US" altLang="en-US"/>
              <a:t>Select two randomly</a:t>
            </a:r>
          </a:p>
          <a:p>
            <a:pPr eaLnBrk="1" hangingPunct="1"/>
            <a:r>
              <a:rPr lang="en-US" altLang="en-US"/>
              <a:t>Find the mean</a:t>
            </a:r>
          </a:p>
          <a:p>
            <a:pPr>
              <a:spcBef>
                <a:spcPts val="757"/>
              </a:spcBef>
              <a:spcAft>
                <a:spcPts val="757"/>
              </a:spcAft>
            </a:pPr>
            <a:endParaRPr lang="en-US" altLang="en-US"/>
          </a:p>
        </p:txBody>
      </p:sp>
      <p:sp>
        <p:nvSpPr>
          <p:cNvPr id="18436" name="Oval 129">
            <a:extLst>
              <a:ext uri="{FF2B5EF4-FFF2-40B4-BE49-F238E27FC236}">
                <a16:creationId xmlns:a16="http://schemas.microsoft.com/office/drawing/2014/main" id="{7D9B1238-978C-4DFA-810E-013484D95119}"/>
              </a:ext>
            </a:extLst>
          </p:cNvPr>
          <p:cNvSpPr>
            <a:spLocks noChangeArrowheads="1"/>
          </p:cNvSpPr>
          <p:nvPr/>
        </p:nvSpPr>
        <p:spPr bwMode="auto">
          <a:xfrm>
            <a:off x="1524000" y="2921000"/>
            <a:ext cx="1524000" cy="1218847"/>
          </a:xfrm>
          <a:prstGeom prst="ellipse">
            <a:avLst/>
          </a:prstGeom>
          <a:solidFill>
            <a:srgbClr val="FF0000"/>
          </a:solidFill>
          <a:ln w="9525">
            <a:solidFill>
              <a:schemeClr val="tx1"/>
            </a:solidFill>
            <a:round/>
            <a:headEnd/>
            <a:tailEnd/>
          </a:ln>
        </p:spPr>
        <p:txBody>
          <a:bodyPr wrap="none" lIns="138542" tIns="69271" rIns="138542" bIns="69271" anchor="ctr"/>
          <a:lstStyle>
            <a:lvl1pPr>
              <a:defRPr sz="6500">
                <a:solidFill>
                  <a:schemeClr val="tx1"/>
                </a:solidFill>
                <a:latin typeface="Times" panose="02020603050405020304" pitchFamily="18" charset="0"/>
                <a:ea typeface="ＭＳ Ｐゴシック" panose="020B0600070205080204" pitchFamily="34" charset="-128"/>
              </a:defRPr>
            </a:lvl1pPr>
            <a:lvl2pPr marL="37931725" indent="-37474525">
              <a:defRPr sz="6500">
                <a:solidFill>
                  <a:schemeClr val="tx1"/>
                </a:solidFill>
                <a:latin typeface="Times" panose="02020603050405020304" pitchFamily="18" charset="0"/>
                <a:ea typeface="ＭＳ Ｐゴシック" panose="020B0600070205080204" pitchFamily="34" charset="-128"/>
              </a:defRPr>
            </a:lvl2pPr>
            <a:lvl3pPr>
              <a:defRPr sz="6500">
                <a:solidFill>
                  <a:schemeClr val="tx1"/>
                </a:solidFill>
                <a:latin typeface="Times" panose="02020603050405020304" pitchFamily="18" charset="0"/>
                <a:ea typeface="ＭＳ Ｐゴシック" panose="020B0600070205080204" pitchFamily="34" charset="-128"/>
              </a:defRPr>
            </a:lvl3pPr>
            <a:lvl4pPr>
              <a:defRPr sz="6500">
                <a:solidFill>
                  <a:schemeClr val="tx1"/>
                </a:solidFill>
                <a:latin typeface="Times" panose="02020603050405020304" pitchFamily="18" charset="0"/>
                <a:ea typeface="ＭＳ Ｐゴシック" panose="020B0600070205080204" pitchFamily="34" charset="-128"/>
              </a:defRPr>
            </a:lvl4pPr>
            <a:lvl5pPr>
              <a:defRPr sz="65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65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65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65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6500">
                <a:solidFill>
                  <a:schemeClr val="tx1"/>
                </a:solidFill>
                <a:latin typeface="Times" panose="02020603050405020304" pitchFamily="18" charset="0"/>
                <a:ea typeface="ＭＳ Ｐゴシック" panose="020B0600070205080204" pitchFamily="34" charset="-128"/>
              </a:defRPr>
            </a:lvl9pPr>
          </a:lstStyle>
          <a:p>
            <a:endParaRPr lang="en-US" altLang="en-US" sz="3611"/>
          </a:p>
        </p:txBody>
      </p:sp>
      <p:sp>
        <p:nvSpPr>
          <p:cNvPr id="18437" name="Oval 130">
            <a:extLst>
              <a:ext uri="{FF2B5EF4-FFF2-40B4-BE49-F238E27FC236}">
                <a16:creationId xmlns:a16="http://schemas.microsoft.com/office/drawing/2014/main" id="{C6F26837-6996-4C45-9071-6362177E5A78}"/>
              </a:ext>
            </a:extLst>
          </p:cNvPr>
          <p:cNvSpPr>
            <a:spLocks noChangeArrowheads="1"/>
          </p:cNvSpPr>
          <p:nvPr/>
        </p:nvSpPr>
        <p:spPr bwMode="auto">
          <a:xfrm>
            <a:off x="3556000" y="2921000"/>
            <a:ext cx="1524000" cy="1218847"/>
          </a:xfrm>
          <a:prstGeom prst="ellipse">
            <a:avLst/>
          </a:prstGeom>
          <a:solidFill>
            <a:srgbClr val="0000FF"/>
          </a:solidFill>
          <a:ln w="9525">
            <a:solidFill>
              <a:schemeClr val="tx1"/>
            </a:solidFill>
            <a:round/>
            <a:headEnd/>
            <a:tailEnd/>
          </a:ln>
        </p:spPr>
        <p:txBody>
          <a:bodyPr wrap="none" lIns="138542" tIns="69271" rIns="138542" bIns="69271" anchor="ctr"/>
          <a:lstStyle>
            <a:lvl1pPr>
              <a:defRPr sz="6500">
                <a:solidFill>
                  <a:schemeClr val="tx1"/>
                </a:solidFill>
                <a:latin typeface="Times" panose="02020603050405020304" pitchFamily="18" charset="0"/>
                <a:ea typeface="ＭＳ Ｐゴシック" panose="020B0600070205080204" pitchFamily="34" charset="-128"/>
              </a:defRPr>
            </a:lvl1pPr>
            <a:lvl2pPr marL="37931725" indent="-37474525">
              <a:defRPr sz="6500">
                <a:solidFill>
                  <a:schemeClr val="tx1"/>
                </a:solidFill>
                <a:latin typeface="Times" panose="02020603050405020304" pitchFamily="18" charset="0"/>
                <a:ea typeface="ＭＳ Ｐゴシック" panose="020B0600070205080204" pitchFamily="34" charset="-128"/>
              </a:defRPr>
            </a:lvl2pPr>
            <a:lvl3pPr>
              <a:defRPr sz="6500">
                <a:solidFill>
                  <a:schemeClr val="tx1"/>
                </a:solidFill>
                <a:latin typeface="Times" panose="02020603050405020304" pitchFamily="18" charset="0"/>
                <a:ea typeface="ＭＳ Ｐゴシック" panose="020B0600070205080204" pitchFamily="34" charset="-128"/>
              </a:defRPr>
            </a:lvl3pPr>
            <a:lvl4pPr>
              <a:defRPr sz="6500">
                <a:solidFill>
                  <a:schemeClr val="tx1"/>
                </a:solidFill>
                <a:latin typeface="Times" panose="02020603050405020304" pitchFamily="18" charset="0"/>
                <a:ea typeface="ＭＳ Ｐゴシック" panose="020B0600070205080204" pitchFamily="34" charset="-128"/>
              </a:defRPr>
            </a:lvl4pPr>
            <a:lvl5pPr>
              <a:defRPr sz="65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65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65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65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6500">
                <a:solidFill>
                  <a:schemeClr val="tx1"/>
                </a:solidFill>
                <a:latin typeface="Times" panose="02020603050405020304" pitchFamily="18" charset="0"/>
                <a:ea typeface="ＭＳ Ｐゴシック" panose="020B0600070205080204" pitchFamily="34" charset="-128"/>
              </a:defRPr>
            </a:lvl9pPr>
          </a:lstStyle>
          <a:p>
            <a:endParaRPr lang="en-US" altLang="en-US" sz="3611"/>
          </a:p>
        </p:txBody>
      </p:sp>
      <p:sp>
        <p:nvSpPr>
          <p:cNvPr id="18438" name="Oval 131">
            <a:extLst>
              <a:ext uri="{FF2B5EF4-FFF2-40B4-BE49-F238E27FC236}">
                <a16:creationId xmlns:a16="http://schemas.microsoft.com/office/drawing/2014/main" id="{09C92048-1D61-40C3-8AFF-CBD914E8DA8B}"/>
              </a:ext>
            </a:extLst>
          </p:cNvPr>
          <p:cNvSpPr>
            <a:spLocks noChangeArrowheads="1"/>
          </p:cNvSpPr>
          <p:nvPr/>
        </p:nvSpPr>
        <p:spPr bwMode="auto">
          <a:xfrm>
            <a:off x="5588000" y="2921000"/>
            <a:ext cx="1524000" cy="1218847"/>
          </a:xfrm>
          <a:prstGeom prst="ellipse">
            <a:avLst/>
          </a:prstGeom>
          <a:solidFill>
            <a:schemeClr val="accent1"/>
          </a:solidFill>
          <a:ln w="9525">
            <a:solidFill>
              <a:schemeClr val="tx1"/>
            </a:solidFill>
            <a:round/>
            <a:headEnd/>
            <a:tailEnd/>
          </a:ln>
        </p:spPr>
        <p:txBody>
          <a:bodyPr wrap="none" lIns="138542" tIns="69271" rIns="138542" bIns="69271" anchor="ctr"/>
          <a:lstStyle>
            <a:lvl1pPr>
              <a:defRPr sz="6500">
                <a:solidFill>
                  <a:schemeClr val="tx1"/>
                </a:solidFill>
                <a:latin typeface="Times" panose="02020603050405020304" pitchFamily="18" charset="0"/>
                <a:ea typeface="ＭＳ Ｐゴシック" panose="020B0600070205080204" pitchFamily="34" charset="-128"/>
              </a:defRPr>
            </a:lvl1pPr>
            <a:lvl2pPr marL="37931725" indent="-37474525">
              <a:defRPr sz="6500">
                <a:solidFill>
                  <a:schemeClr val="tx1"/>
                </a:solidFill>
                <a:latin typeface="Times" panose="02020603050405020304" pitchFamily="18" charset="0"/>
                <a:ea typeface="ＭＳ Ｐゴシック" panose="020B0600070205080204" pitchFamily="34" charset="-128"/>
              </a:defRPr>
            </a:lvl2pPr>
            <a:lvl3pPr>
              <a:defRPr sz="6500">
                <a:solidFill>
                  <a:schemeClr val="tx1"/>
                </a:solidFill>
                <a:latin typeface="Times" panose="02020603050405020304" pitchFamily="18" charset="0"/>
                <a:ea typeface="ＭＳ Ｐゴシック" panose="020B0600070205080204" pitchFamily="34" charset="-128"/>
              </a:defRPr>
            </a:lvl3pPr>
            <a:lvl4pPr>
              <a:defRPr sz="6500">
                <a:solidFill>
                  <a:schemeClr val="tx1"/>
                </a:solidFill>
                <a:latin typeface="Times" panose="02020603050405020304" pitchFamily="18" charset="0"/>
                <a:ea typeface="ＭＳ Ｐゴシック" panose="020B0600070205080204" pitchFamily="34" charset="-128"/>
              </a:defRPr>
            </a:lvl4pPr>
            <a:lvl5pPr>
              <a:defRPr sz="65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65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65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65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6500">
                <a:solidFill>
                  <a:schemeClr val="tx1"/>
                </a:solidFill>
                <a:latin typeface="Times" panose="02020603050405020304" pitchFamily="18" charset="0"/>
                <a:ea typeface="ＭＳ Ｐゴシック" panose="020B0600070205080204" pitchFamily="34" charset="-128"/>
              </a:defRPr>
            </a:lvl9pPr>
          </a:lstStyle>
          <a:p>
            <a:endParaRPr lang="en-US" altLang="en-US" sz="3611"/>
          </a:p>
        </p:txBody>
      </p:sp>
      <p:sp>
        <p:nvSpPr>
          <p:cNvPr id="18439" name="Oval 134">
            <a:extLst>
              <a:ext uri="{FF2B5EF4-FFF2-40B4-BE49-F238E27FC236}">
                <a16:creationId xmlns:a16="http://schemas.microsoft.com/office/drawing/2014/main" id="{D40CCE2E-3997-4F31-B6F2-5972A3AE8CED}"/>
              </a:ext>
            </a:extLst>
          </p:cNvPr>
          <p:cNvSpPr>
            <a:spLocks noChangeArrowheads="1"/>
          </p:cNvSpPr>
          <p:nvPr/>
        </p:nvSpPr>
        <p:spPr bwMode="auto">
          <a:xfrm>
            <a:off x="1905000" y="3226153"/>
            <a:ext cx="762000" cy="609424"/>
          </a:xfrm>
          <a:prstGeom prst="ellipse">
            <a:avLst/>
          </a:prstGeom>
          <a:solidFill>
            <a:schemeClr val="bg1"/>
          </a:solidFill>
          <a:ln w="9525">
            <a:solidFill>
              <a:schemeClr val="tx1"/>
            </a:solidFill>
            <a:round/>
            <a:headEnd/>
            <a:tailEnd/>
          </a:ln>
        </p:spPr>
        <p:txBody>
          <a:bodyPr wrap="none" lIns="138542" tIns="69271" rIns="138542" bIns="69271" anchor="ctr"/>
          <a:lstStyle>
            <a:lvl1pPr>
              <a:defRPr sz="6500">
                <a:solidFill>
                  <a:schemeClr val="tx1"/>
                </a:solidFill>
                <a:latin typeface="Times" panose="02020603050405020304" pitchFamily="18" charset="0"/>
                <a:ea typeface="ＭＳ Ｐゴシック" panose="020B0600070205080204" pitchFamily="34" charset="-128"/>
              </a:defRPr>
            </a:lvl1pPr>
            <a:lvl2pPr marL="37931725" indent="-37474525">
              <a:defRPr sz="6500">
                <a:solidFill>
                  <a:schemeClr val="tx1"/>
                </a:solidFill>
                <a:latin typeface="Times" panose="02020603050405020304" pitchFamily="18" charset="0"/>
                <a:ea typeface="ＭＳ Ｐゴシック" panose="020B0600070205080204" pitchFamily="34" charset="-128"/>
              </a:defRPr>
            </a:lvl2pPr>
            <a:lvl3pPr>
              <a:defRPr sz="6500">
                <a:solidFill>
                  <a:schemeClr val="tx1"/>
                </a:solidFill>
                <a:latin typeface="Times" panose="02020603050405020304" pitchFamily="18" charset="0"/>
                <a:ea typeface="ＭＳ Ｐゴシック" panose="020B0600070205080204" pitchFamily="34" charset="-128"/>
              </a:defRPr>
            </a:lvl3pPr>
            <a:lvl4pPr>
              <a:defRPr sz="6500">
                <a:solidFill>
                  <a:schemeClr val="tx1"/>
                </a:solidFill>
                <a:latin typeface="Times" panose="02020603050405020304" pitchFamily="18" charset="0"/>
                <a:ea typeface="ＭＳ Ｐゴシック" panose="020B0600070205080204" pitchFamily="34" charset="-128"/>
              </a:defRPr>
            </a:lvl4pPr>
            <a:lvl5pPr>
              <a:defRPr sz="65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65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65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65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6500">
                <a:solidFill>
                  <a:schemeClr val="tx1"/>
                </a:solidFill>
                <a:latin typeface="Times" panose="02020603050405020304" pitchFamily="18" charset="0"/>
                <a:ea typeface="ＭＳ Ｐゴシック" panose="020B0600070205080204" pitchFamily="34" charset="-128"/>
              </a:defRPr>
            </a:lvl9pPr>
          </a:lstStyle>
          <a:p>
            <a:endParaRPr lang="en-US" altLang="en-US" sz="3611"/>
          </a:p>
        </p:txBody>
      </p:sp>
      <p:sp>
        <p:nvSpPr>
          <p:cNvPr id="18440" name="Oval 135">
            <a:extLst>
              <a:ext uri="{FF2B5EF4-FFF2-40B4-BE49-F238E27FC236}">
                <a16:creationId xmlns:a16="http://schemas.microsoft.com/office/drawing/2014/main" id="{E4F992F2-FEE0-49E5-A6B3-596FC240EBC9}"/>
              </a:ext>
            </a:extLst>
          </p:cNvPr>
          <p:cNvSpPr>
            <a:spLocks noChangeArrowheads="1"/>
          </p:cNvSpPr>
          <p:nvPr/>
        </p:nvSpPr>
        <p:spPr bwMode="auto">
          <a:xfrm>
            <a:off x="3937000" y="3226153"/>
            <a:ext cx="762000" cy="609424"/>
          </a:xfrm>
          <a:prstGeom prst="ellipse">
            <a:avLst/>
          </a:prstGeom>
          <a:solidFill>
            <a:schemeClr val="bg1"/>
          </a:solidFill>
          <a:ln w="9525">
            <a:solidFill>
              <a:schemeClr val="tx1"/>
            </a:solidFill>
            <a:round/>
            <a:headEnd/>
            <a:tailEnd/>
          </a:ln>
        </p:spPr>
        <p:txBody>
          <a:bodyPr wrap="none" lIns="138542" tIns="69271" rIns="138542" bIns="69271" anchor="ctr"/>
          <a:lstStyle>
            <a:lvl1pPr>
              <a:defRPr sz="6500">
                <a:solidFill>
                  <a:schemeClr val="tx1"/>
                </a:solidFill>
                <a:latin typeface="Times" panose="02020603050405020304" pitchFamily="18" charset="0"/>
                <a:ea typeface="ＭＳ Ｐゴシック" panose="020B0600070205080204" pitchFamily="34" charset="-128"/>
              </a:defRPr>
            </a:lvl1pPr>
            <a:lvl2pPr marL="37931725" indent="-37474525">
              <a:defRPr sz="6500">
                <a:solidFill>
                  <a:schemeClr val="tx1"/>
                </a:solidFill>
                <a:latin typeface="Times" panose="02020603050405020304" pitchFamily="18" charset="0"/>
                <a:ea typeface="ＭＳ Ｐゴシック" panose="020B0600070205080204" pitchFamily="34" charset="-128"/>
              </a:defRPr>
            </a:lvl2pPr>
            <a:lvl3pPr>
              <a:defRPr sz="6500">
                <a:solidFill>
                  <a:schemeClr val="tx1"/>
                </a:solidFill>
                <a:latin typeface="Times" panose="02020603050405020304" pitchFamily="18" charset="0"/>
                <a:ea typeface="ＭＳ Ｐゴシック" panose="020B0600070205080204" pitchFamily="34" charset="-128"/>
              </a:defRPr>
            </a:lvl3pPr>
            <a:lvl4pPr>
              <a:defRPr sz="6500">
                <a:solidFill>
                  <a:schemeClr val="tx1"/>
                </a:solidFill>
                <a:latin typeface="Times" panose="02020603050405020304" pitchFamily="18" charset="0"/>
                <a:ea typeface="ＭＳ Ｐゴシック" panose="020B0600070205080204" pitchFamily="34" charset="-128"/>
              </a:defRPr>
            </a:lvl4pPr>
            <a:lvl5pPr>
              <a:defRPr sz="65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65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65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65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6500">
                <a:solidFill>
                  <a:schemeClr val="tx1"/>
                </a:solidFill>
                <a:latin typeface="Times" panose="02020603050405020304" pitchFamily="18" charset="0"/>
                <a:ea typeface="ＭＳ Ｐゴシック" panose="020B0600070205080204" pitchFamily="34" charset="-128"/>
              </a:defRPr>
            </a:lvl9pPr>
          </a:lstStyle>
          <a:p>
            <a:endParaRPr lang="en-US" altLang="en-US" sz="3611"/>
          </a:p>
        </p:txBody>
      </p:sp>
      <p:sp>
        <p:nvSpPr>
          <p:cNvPr id="18441" name="Oval 136">
            <a:extLst>
              <a:ext uri="{FF2B5EF4-FFF2-40B4-BE49-F238E27FC236}">
                <a16:creationId xmlns:a16="http://schemas.microsoft.com/office/drawing/2014/main" id="{1797D9ED-A22F-43C9-9A4C-0C1AE27F8641}"/>
              </a:ext>
            </a:extLst>
          </p:cNvPr>
          <p:cNvSpPr>
            <a:spLocks noChangeArrowheads="1"/>
          </p:cNvSpPr>
          <p:nvPr/>
        </p:nvSpPr>
        <p:spPr bwMode="auto">
          <a:xfrm>
            <a:off x="5969000" y="3226153"/>
            <a:ext cx="762000" cy="609424"/>
          </a:xfrm>
          <a:prstGeom prst="ellipse">
            <a:avLst/>
          </a:prstGeom>
          <a:solidFill>
            <a:schemeClr val="bg1"/>
          </a:solidFill>
          <a:ln w="9525">
            <a:solidFill>
              <a:schemeClr val="tx1"/>
            </a:solidFill>
            <a:round/>
            <a:headEnd/>
            <a:tailEnd/>
          </a:ln>
        </p:spPr>
        <p:txBody>
          <a:bodyPr wrap="none" lIns="138542" tIns="69271" rIns="138542" bIns="69271" anchor="ctr"/>
          <a:lstStyle>
            <a:lvl1pPr>
              <a:defRPr sz="6500">
                <a:solidFill>
                  <a:schemeClr val="tx1"/>
                </a:solidFill>
                <a:latin typeface="Times" panose="02020603050405020304" pitchFamily="18" charset="0"/>
                <a:ea typeface="ＭＳ Ｐゴシック" panose="020B0600070205080204" pitchFamily="34" charset="-128"/>
              </a:defRPr>
            </a:lvl1pPr>
            <a:lvl2pPr marL="37931725" indent="-37474525">
              <a:defRPr sz="6500">
                <a:solidFill>
                  <a:schemeClr val="tx1"/>
                </a:solidFill>
                <a:latin typeface="Times" panose="02020603050405020304" pitchFamily="18" charset="0"/>
                <a:ea typeface="ＭＳ Ｐゴシック" panose="020B0600070205080204" pitchFamily="34" charset="-128"/>
              </a:defRPr>
            </a:lvl2pPr>
            <a:lvl3pPr>
              <a:defRPr sz="6500">
                <a:solidFill>
                  <a:schemeClr val="tx1"/>
                </a:solidFill>
                <a:latin typeface="Times" panose="02020603050405020304" pitchFamily="18" charset="0"/>
                <a:ea typeface="ＭＳ Ｐゴシック" panose="020B0600070205080204" pitchFamily="34" charset="-128"/>
              </a:defRPr>
            </a:lvl3pPr>
            <a:lvl4pPr>
              <a:defRPr sz="6500">
                <a:solidFill>
                  <a:schemeClr val="tx1"/>
                </a:solidFill>
                <a:latin typeface="Times" panose="02020603050405020304" pitchFamily="18" charset="0"/>
                <a:ea typeface="ＭＳ Ｐゴシック" panose="020B0600070205080204" pitchFamily="34" charset="-128"/>
              </a:defRPr>
            </a:lvl4pPr>
            <a:lvl5pPr>
              <a:defRPr sz="65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65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65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65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6500">
                <a:solidFill>
                  <a:schemeClr val="tx1"/>
                </a:solidFill>
                <a:latin typeface="Times" panose="02020603050405020304" pitchFamily="18" charset="0"/>
                <a:ea typeface="ＭＳ Ｐゴシック" panose="020B0600070205080204" pitchFamily="34" charset="-128"/>
              </a:defRPr>
            </a:lvl9pPr>
          </a:lstStyle>
          <a:p>
            <a:endParaRPr lang="en-US" altLang="en-US" sz="3611"/>
          </a:p>
        </p:txBody>
      </p:sp>
      <p:sp>
        <p:nvSpPr>
          <p:cNvPr id="18442" name="Text Box 138">
            <a:extLst>
              <a:ext uri="{FF2B5EF4-FFF2-40B4-BE49-F238E27FC236}">
                <a16:creationId xmlns:a16="http://schemas.microsoft.com/office/drawing/2014/main" id="{5825BE7C-196D-4282-AB3D-5CC1B290DB2E}"/>
              </a:ext>
            </a:extLst>
          </p:cNvPr>
          <p:cNvSpPr txBox="1">
            <a:spLocks noChangeArrowheads="1"/>
          </p:cNvSpPr>
          <p:nvPr/>
        </p:nvSpPr>
        <p:spPr bwMode="auto">
          <a:xfrm>
            <a:off x="2032000" y="3226153"/>
            <a:ext cx="508000" cy="695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8542" tIns="69271" rIns="138542" bIns="69271">
            <a:spAutoFit/>
          </a:bodyPr>
          <a:lstStyle>
            <a:lvl1pPr>
              <a:defRPr sz="6500">
                <a:solidFill>
                  <a:schemeClr val="tx1"/>
                </a:solidFill>
                <a:latin typeface="Times" panose="02020603050405020304" pitchFamily="18" charset="0"/>
                <a:ea typeface="ＭＳ Ｐゴシック" panose="020B0600070205080204" pitchFamily="34" charset="-128"/>
              </a:defRPr>
            </a:lvl1pPr>
            <a:lvl2pPr marL="37931725" indent="-37474525">
              <a:defRPr sz="6500">
                <a:solidFill>
                  <a:schemeClr val="tx1"/>
                </a:solidFill>
                <a:latin typeface="Times" panose="02020603050405020304" pitchFamily="18" charset="0"/>
                <a:ea typeface="ＭＳ Ｐゴシック" panose="020B0600070205080204" pitchFamily="34" charset="-128"/>
              </a:defRPr>
            </a:lvl2pPr>
            <a:lvl3pPr>
              <a:defRPr sz="6500">
                <a:solidFill>
                  <a:schemeClr val="tx1"/>
                </a:solidFill>
                <a:latin typeface="Times" panose="02020603050405020304" pitchFamily="18" charset="0"/>
                <a:ea typeface="ＭＳ Ｐゴシック" panose="020B0600070205080204" pitchFamily="34" charset="-128"/>
              </a:defRPr>
            </a:lvl3pPr>
            <a:lvl4pPr>
              <a:defRPr sz="6500">
                <a:solidFill>
                  <a:schemeClr val="tx1"/>
                </a:solidFill>
                <a:latin typeface="Times" panose="02020603050405020304" pitchFamily="18" charset="0"/>
                <a:ea typeface="ＭＳ Ｐゴシック" panose="020B0600070205080204" pitchFamily="34" charset="-128"/>
              </a:defRPr>
            </a:lvl4pPr>
            <a:lvl5pPr>
              <a:defRPr sz="65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65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65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65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6500">
                <a:solidFill>
                  <a:schemeClr val="tx1"/>
                </a:solidFill>
                <a:latin typeface="Times" panose="02020603050405020304" pitchFamily="18" charset="0"/>
                <a:ea typeface="ＭＳ Ｐゴシック" panose="020B0600070205080204" pitchFamily="34" charset="-128"/>
              </a:defRPr>
            </a:lvl9pPr>
          </a:lstStyle>
          <a:p>
            <a:pPr>
              <a:spcBef>
                <a:spcPct val="50000"/>
              </a:spcBef>
            </a:pPr>
            <a:r>
              <a:rPr lang="en-US" altLang="en-US" sz="3611">
                <a:latin typeface="Times New Roman" panose="02020603050405020304" pitchFamily="18" charset="0"/>
              </a:rPr>
              <a:t>1</a:t>
            </a:r>
          </a:p>
        </p:txBody>
      </p:sp>
      <p:sp>
        <p:nvSpPr>
          <p:cNvPr id="18443" name="Text Box 139">
            <a:extLst>
              <a:ext uri="{FF2B5EF4-FFF2-40B4-BE49-F238E27FC236}">
                <a16:creationId xmlns:a16="http://schemas.microsoft.com/office/drawing/2014/main" id="{0202B3D7-2181-4E35-B72A-845676AC121A}"/>
              </a:ext>
            </a:extLst>
          </p:cNvPr>
          <p:cNvSpPr txBox="1">
            <a:spLocks noChangeArrowheads="1"/>
          </p:cNvSpPr>
          <p:nvPr/>
        </p:nvSpPr>
        <p:spPr bwMode="auto">
          <a:xfrm>
            <a:off x="6096000" y="3226153"/>
            <a:ext cx="508000" cy="695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8542" tIns="69271" rIns="138542" bIns="69271">
            <a:spAutoFit/>
          </a:bodyPr>
          <a:lstStyle>
            <a:lvl1pPr>
              <a:defRPr sz="6500">
                <a:solidFill>
                  <a:schemeClr val="tx1"/>
                </a:solidFill>
                <a:latin typeface="Times" panose="02020603050405020304" pitchFamily="18" charset="0"/>
                <a:ea typeface="ＭＳ Ｐゴシック" panose="020B0600070205080204" pitchFamily="34" charset="-128"/>
              </a:defRPr>
            </a:lvl1pPr>
            <a:lvl2pPr marL="37931725" indent="-37474525">
              <a:defRPr sz="6500">
                <a:solidFill>
                  <a:schemeClr val="tx1"/>
                </a:solidFill>
                <a:latin typeface="Times" panose="02020603050405020304" pitchFamily="18" charset="0"/>
                <a:ea typeface="ＭＳ Ｐゴシック" panose="020B0600070205080204" pitchFamily="34" charset="-128"/>
              </a:defRPr>
            </a:lvl2pPr>
            <a:lvl3pPr>
              <a:defRPr sz="6500">
                <a:solidFill>
                  <a:schemeClr val="tx1"/>
                </a:solidFill>
                <a:latin typeface="Times" panose="02020603050405020304" pitchFamily="18" charset="0"/>
                <a:ea typeface="ＭＳ Ｐゴシック" panose="020B0600070205080204" pitchFamily="34" charset="-128"/>
              </a:defRPr>
            </a:lvl3pPr>
            <a:lvl4pPr>
              <a:defRPr sz="6500">
                <a:solidFill>
                  <a:schemeClr val="tx1"/>
                </a:solidFill>
                <a:latin typeface="Times" panose="02020603050405020304" pitchFamily="18" charset="0"/>
                <a:ea typeface="ＭＳ Ｐゴシック" panose="020B0600070205080204" pitchFamily="34" charset="-128"/>
              </a:defRPr>
            </a:lvl4pPr>
            <a:lvl5pPr>
              <a:defRPr sz="65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65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65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65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6500">
                <a:solidFill>
                  <a:schemeClr val="tx1"/>
                </a:solidFill>
                <a:latin typeface="Times" panose="02020603050405020304" pitchFamily="18" charset="0"/>
                <a:ea typeface="ＭＳ Ｐゴシック" panose="020B0600070205080204" pitchFamily="34" charset="-128"/>
              </a:defRPr>
            </a:lvl9pPr>
          </a:lstStyle>
          <a:p>
            <a:pPr>
              <a:spcBef>
                <a:spcPct val="50000"/>
              </a:spcBef>
            </a:pPr>
            <a:r>
              <a:rPr lang="en-US" altLang="en-US" sz="3611">
                <a:latin typeface="Times New Roman" panose="02020603050405020304" pitchFamily="18" charset="0"/>
              </a:rPr>
              <a:t>3</a:t>
            </a:r>
          </a:p>
        </p:txBody>
      </p:sp>
      <p:sp>
        <p:nvSpPr>
          <p:cNvPr id="18444" name="Text Box 140">
            <a:extLst>
              <a:ext uri="{FF2B5EF4-FFF2-40B4-BE49-F238E27FC236}">
                <a16:creationId xmlns:a16="http://schemas.microsoft.com/office/drawing/2014/main" id="{B68E5C56-A393-403A-B1A5-8646E54F7513}"/>
              </a:ext>
            </a:extLst>
          </p:cNvPr>
          <p:cNvSpPr txBox="1">
            <a:spLocks noChangeArrowheads="1"/>
          </p:cNvSpPr>
          <p:nvPr/>
        </p:nvSpPr>
        <p:spPr bwMode="auto">
          <a:xfrm>
            <a:off x="4064000" y="3226153"/>
            <a:ext cx="508000" cy="695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8542" tIns="69271" rIns="138542" bIns="69271">
            <a:spAutoFit/>
          </a:bodyPr>
          <a:lstStyle>
            <a:lvl1pPr>
              <a:defRPr sz="6500">
                <a:solidFill>
                  <a:schemeClr val="tx1"/>
                </a:solidFill>
                <a:latin typeface="Times" panose="02020603050405020304" pitchFamily="18" charset="0"/>
                <a:ea typeface="ＭＳ Ｐゴシック" panose="020B0600070205080204" pitchFamily="34" charset="-128"/>
              </a:defRPr>
            </a:lvl1pPr>
            <a:lvl2pPr marL="37931725" indent="-37474525">
              <a:defRPr sz="6500">
                <a:solidFill>
                  <a:schemeClr val="tx1"/>
                </a:solidFill>
                <a:latin typeface="Times" panose="02020603050405020304" pitchFamily="18" charset="0"/>
                <a:ea typeface="ＭＳ Ｐゴシック" panose="020B0600070205080204" pitchFamily="34" charset="-128"/>
              </a:defRPr>
            </a:lvl2pPr>
            <a:lvl3pPr>
              <a:defRPr sz="6500">
                <a:solidFill>
                  <a:schemeClr val="tx1"/>
                </a:solidFill>
                <a:latin typeface="Times" panose="02020603050405020304" pitchFamily="18" charset="0"/>
                <a:ea typeface="ＭＳ Ｐゴシック" panose="020B0600070205080204" pitchFamily="34" charset="-128"/>
              </a:defRPr>
            </a:lvl3pPr>
            <a:lvl4pPr>
              <a:defRPr sz="6500">
                <a:solidFill>
                  <a:schemeClr val="tx1"/>
                </a:solidFill>
                <a:latin typeface="Times" panose="02020603050405020304" pitchFamily="18" charset="0"/>
                <a:ea typeface="ＭＳ Ｐゴシック" panose="020B0600070205080204" pitchFamily="34" charset="-128"/>
              </a:defRPr>
            </a:lvl4pPr>
            <a:lvl5pPr>
              <a:defRPr sz="65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65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65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65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6500">
                <a:solidFill>
                  <a:schemeClr val="tx1"/>
                </a:solidFill>
                <a:latin typeface="Times" panose="02020603050405020304" pitchFamily="18" charset="0"/>
                <a:ea typeface="ＭＳ Ｐゴシック" panose="020B0600070205080204" pitchFamily="34" charset="-128"/>
              </a:defRPr>
            </a:lvl9pPr>
          </a:lstStyle>
          <a:p>
            <a:pPr>
              <a:spcBef>
                <a:spcPct val="50000"/>
              </a:spcBef>
            </a:pPr>
            <a:r>
              <a:rPr lang="en-US" altLang="en-US" sz="3611">
                <a:latin typeface="Times New Roman" panose="02020603050405020304" pitchFamily="18" charset="0"/>
              </a:rPr>
              <a:t>2</a:t>
            </a:r>
          </a:p>
        </p:txBody>
      </p:sp>
    </p:spTree>
  </p:cSld>
  <p:clrMapOvr>
    <a:masterClrMapping/>
  </p:clrMapOvr>
  <mc:AlternateContent xmlns:mc="http://schemas.openxmlformats.org/markup-compatibility/2006" xmlns:p14="http://schemas.microsoft.com/office/powerpoint/2010/main">
    <mc:Choice Requires="p14">
      <p:transition spd="slow" p14:dur="2000" advClick="0" advTm="11000"/>
    </mc:Choice>
    <mc:Fallback xmlns="">
      <p:transition spd="slow" advClick="0" advTm="11000"/>
    </mc:Fallback>
  </mc:AlternateContent>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260DE131-781B-4636-8EF4-A57BC8534D1D}"/>
              </a:ext>
            </a:extLst>
          </p:cNvPr>
          <p:cNvSpPr>
            <a:spLocks noGrp="1" noChangeArrowheads="1"/>
          </p:cNvSpPr>
          <p:nvPr>
            <p:ph type="title" idx="4294967295"/>
          </p:nvPr>
        </p:nvSpPr>
        <p:spPr>
          <a:xfrm>
            <a:off x="0" y="685800"/>
            <a:ext cx="7773988" cy="812800"/>
          </a:xfrm>
        </p:spPr>
        <p:txBody>
          <a:bodyPr/>
          <a:lstStyle/>
          <a:p>
            <a:pPr eaLnBrk="1" hangingPunct="1"/>
            <a:r>
              <a:rPr lang="en-US" altLang="en-US"/>
              <a:t>Possible Outcomes</a:t>
            </a:r>
          </a:p>
        </p:txBody>
      </p:sp>
      <p:pic>
        <p:nvPicPr>
          <p:cNvPr id="20483" name="Picture 23">
            <a:extLst>
              <a:ext uri="{FF2B5EF4-FFF2-40B4-BE49-F238E27FC236}">
                <a16:creationId xmlns:a16="http://schemas.microsoft.com/office/drawing/2014/main" id="{B12AD15B-E25F-4746-9E91-D877513935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905000"/>
            <a:ext cx="6849181" cy="3607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advClick="0" advTm="21000"/>
    </mc:Choice>
    <mc:Fallback xmlns="">
      <p:transition spd="slow" advClick="0" advTm="21000"/>
    </mc:Fallback>
  </mc:AlternateContent>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180BB64A-D921-4A55-B35B-86157D727F1B}"/>
              </a:ext>
            </a:extLst>
          </p:cNvPr>
          <p:cNvSpPr>
            <a:spLocks noGrp="1" noChangeArrowheads="1"/>
          </p:cNvSpPr>
          <p:nvPr>
            <p:ph type="title" idx="4294967295"/>
          </p:nvPr>
        </p:nvSpPr>
        <p:spPr>
          <a:xfrm>
            <a:off x="0" y="685800"/>
            <a:ext cx="7773988" cy="779463"/>
          </a:xfrm>
        </p:spPr>
        <p:txBody>
          <a:bodyPr/>
          <a:lstStyle/>
          <a:p>
            <a:pPr eaLnBrk="1" hangingPunct="1"/>
            <a:r>
              <a:rPr lang="en-US" altLang="en-US"/>
              <a:t>Frequencies</a:t>
            </a:r>
          </a:p>
        </p:txBody>
      </p:sp>
      <p:pic>
        <p:nvPicPr>
          <p:cNvPr id="22531" name="Picture 10">
            <a:extLst>
              <a:ext uri="{FF2B5EF4-FFF2-40B4-BE49-F238E27FC236}">
                <a16:creationId xmlns:a16="http://schemas.microsoft.com/office/drawing/2014/main" id="{FE4481B5-0E9B-4682-9BEB-2E68AB5DA1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057400"/>
            <a:ext cx="7196667" cy="1929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advClick="0" advTm="12000"/>
    </mc:Choice>
    <mc:Fallback xmlns="">
      <p:transition spd="slow" advClick="0" advTm="12000"/>
    </mc:Fallback>
  </mc:AlternateContent>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6">
            <a:extLst>
              <a:ext uri="{FF2B5EF4-FFF2-40B4-BE49-F238E27FC236}">
                <a16:creationId xmlns:a16="http://schemas.microsoft.com/office/drawing/2014/main" id="{B64ACAC9-CC2C-492E-AF8B-ABD6DD839B7D}"/>
              </a:ext>
            </a:extLst>
          </p:cNvPr>
          <p:cNvSpPr>
            <a:spLocks noGrp="1" noChangeArrowheads="1"/>
          </p:cNvSpPr>
          <p:nvPr>
            <p:ph type="title" idx="4294967295"/>
          </p:nvPr>
        </p:nvSpPr>
        <p:spPr>
          <a:xfrm>
            <a:off x="0" y="274638"/>
            <a:ext cx="8229600" cy="1143000"/>
          </a:xfrm>
        </p:spPr>
        <p:txBody>
          <a:bodyPr/>
          <a:lstStyle/>
          <a:p>
            <a:pPr eaLnBrk="1" hangingPunct="1"/>
            <a:r>
              <a:rPr lang="en-US" altLang="en-US"/>
              <a:t>Relative Frequency Distribution</a:t>
            </a:r>
          </a:p>
        </p:txBody>
      </p:sp>
      <p:graphicFrame>
        <p:nvGraphicFramePr>
          <p:cNvPr id="24578" name="Object 2">
            <a:extLst>
              <a:ext uri="{FF2B5EF4-FFF2-40B4-BE49-F238E27FC236}">
                <a16:creationId xmlns:a16="http://schemas.microsoft.com/office/drawing/2014/main" id="{BEA000AF-757A-404A-B40C-72529B5AE44A}"/>
              </a:ext>
            </a:extLst>
          </p:cNvPr>
          <p:cNvGraphicFramePr>
            <a:graphicFrameLocks noChangeAspect="1"/>
          </p:cNvGraphicFramePr>
          <p:nvPr/>
        </p:nvGraphicFramePr>
        <p:xfrm>
          <a:off x="381000" y="2004660"/>
          <a:ext cx="7998354" cy="3928181"/>
        </p:xfrm>
        <a:graphic>
          <a:graphicData uri="http://schemas.openxmlformats.org/presentationml/2006/ole">
            <mc:AlternateContent xmlns:mc="http://schemas.openxmlformats.org/markup-compatibility/2006">
              <mc:Choice xmlns:v="urn:schemas-microsoft-com:vml" Requires="v">
                <p:oleObj spid="_x0000_s18435" name="Chart" r:id="rId4" imgW="6001016" imgH="3678802" progId="MSGraph.Chart.8">
                  <p:embed followColorScheme="full"/>
                </p:oleObj>
              </mc:Choice>
              <mc:Fallback>
                <p:oleObj name="Chart" r:id="rId4" imgW="6001016" imgH="3678802" progId="MSGraph.Chart.8">
                  <p:embed followColorScheme="full"/>
                  <p:pic>
                    <p:nvPicPr>
                      <p:cNvPr id="24578" name="Object 2">
                        <a:extLst>
                          <a:ext uri="{FF2B5EF4-FFF2-40B4-BE49-F238E27FC236}">
                            <a16:creationId xmlns:a16="http://schemas.microsoft.com/office/drawing/2014/main" id="{BEA000AF-757A-404A-B40C-72529B5AE44A}"/>
                          </a:ext>
                        </a:extLst>
                      </p:cNvPr>
                      <p:cNvPicPr>
                        <a:picLocks noChangeAspect="1" noChangeArrowheads="1"/>
                      </p:cNvPicPr>
                      <p:nvPr/>
                    </p:nvPicPr>
                    <p:blipFill>
                      <a:blip r:embed="rId5"/>
                      <a:srcRect/>
                      <a:stretch>
                        <a:fillRect/>
                      </a:stretch>
                    </p:blipFill>
                    <p:spPr bwMode="auto">
                      <a:xfrm>
                        <a:off x="381000" y="2004660"/>
                        <a:ext cx="7998354" cy="39281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2000" advClick="0" advTm="34000"/>
    </mc:Choice>
    <mc:Fallback xmlns="">
      <p:transition spd="slow" advClick="0" advTm="34000"/>
    </mc:Fallback>
  </mc:AlternateContent>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B809FC05-77CC-4BCD-8026-271D54E3D3CD}"/>
              </a:ext>
            </a:extLst>
          </p:cNvPr>
          <p:cNvSpPr>
            <a:spLocks noGrp="1" noChangeArrowheads="1"/>
          </p:cNvSpPr>
          <p:nvPr>
            <p:ph type="title" idx="4294967295"/>
          </p:nvPr>
        </p:nvSpPr>
        <p:spPr>
          <a:xfrm>
            <a:off x="0" y="274638"/>
            <a:ext cx="8229600" cy="1143000"/>
          </a:xfrm>
        </p:spPr>
        <p:txBody>
          <a:bodyPr/>
          <a:lstStyle/>
          <a:p>
            <a:pPr eaLnBrk="1" hangingPunct="1"/>
            <a:r>
              <a:rPr lang="en-US" altLang="en-US"/>
              <a:t>Furthermore...</a:t>
            </a:r>
          </a:p>
        </p:txBody>
      </p:sp>
      <p:sp>
        <p:nvSpPr>
          <p:cNvPr id="26627" name="Rectangle 3">
            <a:extLst>
              <a:ext uri="{FF2B5EF4-FFF2-40B4-BE49-F238E27FC236}">
                <a16:creationId xmlns:a16="http://schemas.microsoft.com/office/drawing/2014/main" id="{AAF33BDD-EDC2-4972-B994-30D8E795A682}"/>
              </a:ext>
            </a:extLst>
          </p:cNvPr>
          <p:cNvSpPr>
            <a:spLocks noGrp="1" noChangeArrowheads="1"/>
          </p:cNvSpPr>
          <p:nvPr>
            <p:ph type="body" idx="4294967295"/>
          </p:nvPr>
        </p:nvSpPr>
        <p:spPr>
          <a:xfrm>
            <a:off x="0" y="2006600"/>
            <a:ext cx="7773988" cy="4030663"/>
          </a:xfrm>
        </p:spPr>
        <p:txBody>
          <a:bodyPr/>
          <a:lstStyle/>
          <a:p>
            <a:pPr eaLnBrk="1" hangingPunct="1"/>
            <a:r>
              <a:rPr lang="en-US" altLang="en-US"/>
              <a:t>Take two pool balls from one sample and find the mean.</a:t>
            </a:r>
          </a:p>
          <a:p>
            <a:pPr eaLnBrk="1" hangingPunct="1"/>
            <a:r>
              <a:rPr lang="en-US" altLang="en-US"/>
              <a:t>Repeat for thousands of other samples.</a:t>
            </a:r>
          </a:p>
          <a:p>
            <a:pPr lvl="1" eaLnBrk="1" hangingPunct="1"/>
            <a:r>
              <a:rPr lang="en-US" altLang="en-US">
                <a:ea typeface="ＭＳ Ｐゴシック" panose="020B0600070205080204" pitchFamily="34" charset="-128"/>
              </a:rPr>
              <a:t>As the number of samples approaches infinity, the frequency distribution will approach the sampling distribution.</a:t>
            </a:r>
          </a:p>
        </p:txBody>
      </p:sp>
      <p:sp>
        <p:nvSpPr>
          <p:cNvPr id="26628" name="Oval 4">
            <a:extLst>
              <a:ext uri="{FF2B5EF4-FFF2-40B4-BE49-F238E27FC236}">
                <a16:creationId xmlns:a16="http://schemas.microsoft.com/office/drawing/2014/main" id="{CAA987F0-CA1E-4F99-BE95-D9BDEA87EE26}"/>
              </a:ext>
            </a:extLst>
          </p:cNvPr>
          <p:cNvSpPr>
            <a:spLocks noChangeArrowheads="1"/>
          </p:cNvSpPr>
          <p:nvPr/>
        </p:nvSpPr>
        <p:spPr bwMode="auto">
          <a:xfrm>
            <a:off x="6223000" y="4745330"/>
            <a:ext cx="1524000" cy="1218847"/>
          </a:xfrm>
          <a:prstGeom prst="ellipse">
            <a:avLst/>
          </a:prstGeom>
          <a:solidFill>
            <a:schemeClr val="hlink"/>
          </a:solidFill>
          <a:ln w="9525">
            <a:solidFill>
              <a:schemeClr val="tx1"/>
            </a:solidFill>
            <a:round/>
            <a:headEnd/>
            <a:tailEnd/>
          </a:ln>
        </p:spPr>
        <p:txBody>
          <a:bodyPr wrap="none" lIns="138542" tIns="69271" rIns="138542" bIns="69271" anchor="ctr"/>
          <a:lstStyle>
            <a:lvl1pPr>
              <a:defRPr sz="6500">
                <a:solidFill>
                  <a:schemeClr val="tx1"/>
                </a:solidFill>
                <a:latin typeface="Times" panose="02020603050405020304" pitchFamily="18" charset="0"/>
                <a:ea typeface="ＭＳ Ｐゴシック" panose="020B0600070205080204" pitchFamily="34" charset="-128"/>
              </a:defRPr>
            </a:lvl1pPr>
            <a:lvl2pPr marL="37931725" indent="-37474525">
              <a:defRPr sz="6500">
                <a:solidFill>
                  <a:schemeClr val="tx1"/>
                </a:solidFill>
                <a:latin typeface="Times" panose="02020603050405020304" pitchFamily="18" charset="0"/>
                <a:ea typeface="ＭＳ Ｐゴシック" panose="020B0600070205080204" pitchFamily="34" charset="-128"/>
              </a:defRPr>
            </a:lvl2pPr>
            <a:lvl3pPr>
              <a:defRPr sz="6500">
                <a:solidFill>
                  <a:schemeClr val="tx1"/>
                </a:solidFill>
                <a:latin typeface="Times" panose="02020603050405020304" pitchFamily="18" charset="0"/>
                <a:ea typeface="ＭＳ Ｐゴシック" panose="020B0600070205080204" pitchFamily="34" charset="-128"/>
              </a:defRPr>
            </a:lvl3pPr>
            <a:lvl4pPr>
              <a:defRPr sz="6500">
                <a:solidFill>
                  <a:schemeClr val="tx1"/>
                </a:solidFill>
                <a:latin typeface="Times" panose="02020603050405020304" pitchFamily="18" charset="0"/>
                <a:ea typeface="ＭＳ Ｐゴシック" panose="020B0600070205080204" pitchFamily="34" charset="-128"/>
              </a:defRPr>
            </a:lvl4pPr>
            <a:lvl5pPr>
              <a:defRPr sz="65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65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65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65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6500">
                <a:solidFill>
                  <a:schemeClr val="tx1"/>
                </a:solidFill>
                <a:latin typeface="Times" panose="02020603050405020304" pitchFamily="18" charset="0"/>
                <a:ea typeface="ＭＳ Ｐゴシック" panose="020B0600070205080204" pitchFamily="34" charset="-128"/>
              </a:defRPr>
            </a:lvl9pPr>
          </a:lstStyle>
          <a:p>
            <a:endParaRPr lang="en-US" altLang="en-US" sz="3611"/>
          </a:p>
        </p:txBody>
      </p:sp>
      <p:sp>
        <p:nvSpPr>
          <p:cNvPr id="26629" name="Oval 5">
            <a:extLst>
              <a:ext uri="{FF2B5EF4-FFF2-40B4-BE49-F238E27FC236}">
                <a16:creationId xmlns:a16="http://schemas.microsoft.com/office/drawing/2014/main" id="{97A3605B-42BC-4691-8B77-6D50F71B266E}"/>
              </a:ext>
            </a:extLst>
          </p:cNvPr>
          <p:cNvSpPr>
            <a:spLocks noChangeArrowheads="1"/>
          </p:cNvSpPr>
          <p:nvPr/>
        </p:nvSpPr>
        <p:spPr bwMode="auto">
          <a:xfrm>
            <a:off x="6604000" y="5000448"/>
            <a:ext cx="762000" cy="609423"/>
          </a:xfrm>
          <a:prstGeom prst="ellipse">
            <a:avLst/>
          </a:prstGeom>
          <a:solidFill>
            <a:schemeClr val="bg1"/>
          </a:solidFill>
          <a:ln w="9525">
            <a:solidFill>
              <a:schemeClr val="tx1"/>
            </a:solidFill>
            <a:round/>
            <a:headEnd/>
            <a:tailEnd/>
          </a:ln>
        </p:spPr>
        <p:txBody>
          <a:bodyPr wrap="none" lIns="138542" tIns="69271" rIns="138542" bIns="69271" anchor="ctr"/>
          <a:lstStyle>
            <a:lvl1pPr>
              <a:defRPr sz="6500">
                <a:solidFill>
                  <a:schemeClr val="tx1"/>
                </a:solidFill>
                <a:latin typeface="Times" panose="02020603050405020304" pitchFamily="18" charset="0"/>
                <a:ea typeface="ＭＳ Ｐゴシック" panose="020B0600070205080204" pitchFamily="34" charset="-128"/>
              </a:defRPr>
            </a:lvl1pPr>
            <a:lvl2pPr marL="37931725" indent="-37474525">
              <a:defRPr sz="6500">
                <a:solidFill>
                  <a:schemeClr val="tx1"/>
                </a:solidFill>
                <a:latin typeface="Times" panose="02020603050405020304" pitchFamily="18" charset="0"/>
                <a:ea typeface="ＭＳ Ｐゴシック" panose="020B0600070205080204" pitchFamily="34" charset="-128"/>
              </a:defRPr>
            </a:lvl2pPr>
            <a:lvl3pPr>
              <a:defRPr sz="6500">
                <a:solidFill>
                  <a:schemeClr val="tx1"/>
                </a:solidFill>
                <a:latin typeface="Times" panose="02020603050405020304" pitchFamily="18" charset="0"/>
                <a:ea typeface="ＭＳ Ｐゴシック" panose="020B0600070205080204" pitchFamily="34" charset="-128"/>
              </a:defRPr>
            </a:lvl3pPr>
            <a:lvl4pPr>
              <a:defRPr sz="6500">
                <a:solidFill>
                  <a:schemeClr val="tx1"/>
                </a:solidFill>
                <a:latin typeface="Times" panose="02020603050405020304" pitchFamily="18" charset="0"/>
                <a:ea typeface="ＭＳ Ｐゴシック" panose="020B0600070205080204" pitchFamily="34" charset="-128"/>
              </a:defRPr>
            </a:lvl4pPr>
            <a:lvl5pPr>
              <a:defRPr sz="65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65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65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65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6500">
                <a:solidFill>
                  <a:schemeClr val="tx1"/>
                </a:solidFill>
                <a:latin typeface="Times" panose="02020603050405020304" pitchFamily="18" charset="0"/>
                <a:ea typeface="ＭＳ Ｐゴシック" panose="020B0600070205080204" pitchFamily="34" charset="-128"/>
              </a:defRPr>
            </a:lvl9pPr>
          </a:lstStyle>
          <a:p>
            <a:endParaRPr lang="en-US" altLang="en-US" sz="3611"/>
          </a:p>
        </p:txBody>
      </p:sp>
      <p:sp>
        <p:nvSpPr>
          <p:cNvPr id="26630" name="Text Box 7">
            <a:extLst>
              <a:ext uri="{FF2B5EF4-FFF2-40B4-BE49-F238E27FC236}">
                <a16:creationId xmlns:a16="http://schemas.microsoft.com/office/drawing/2014/main" id="{21888D03-8C24-45B8-B102-1B9F2A493655}"/>
              </a:ext>
            </a:extLst>
          </p:cNvPr>
          <p:cNvSpPr txBox="1">
            <a:spLocks noChangeArrowheads="1"/>
          </p:cNvSpPr>
          <p:nvPr/>
        </p:nvSpPr>
        <p:spPr bwMode="auto">
          <a:xfrm>
            <a:off x="6719425" y="4957380"/>
            <a:ext cx="508000" cy="695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8542" tIns="69271" rIns="138542" bIns="69271">
            <a:spAutoFit/>
          </a:bodyPr>
          <a:lstStyle>
            <a:lvl1pPr>
              <a:defRPr sz="6500">
                <a:solidFill>
                  <a:schemeClr val="tx1"/>
                </a:solidFill>
                <a:latin typeface="Times" panose="02020603050405020304" pitchFamily="18" charset="0"/>
                <a:ea typeface="ＭＳ Ｐゴシック" panose="020B0600070205080204" pitchFamily="34" charset="-128"/>
              </a:defRPr>
            </a:lvl1pPr>
            <a:lvl2pPr marL="37931725" indent="-37474525">
              <a:defRPr sz="6500">
                <a:solidFill>
                  <a:schemeClr val="tx1"/>
                </a:solidFill>
                <a:latin typeface="Times" panose="02020603050405020304" pitchFamily="18" charset="0"/>
                <a:ea typeface="ＭＳ Ｐゴシック" panose="020B0600070205080204" pitchFamily="34" charset="-128"/>
              </a:defRPr>
            </a:lvl2pPr>
            <a:lvl3pPr>
              <a:defRPr sz="6500">
                <a:solidFill>
                  <a:schemeClr val="tx1"/>
                </a:solidFill>
                <a:latin typeface="Times" panose="02020603050405020304" pitchFamily="18" charset="0"/>
                <a:ea typeface="ＭＳ Ｐゴシック" panose="020B0600070205080204" pitchFamily="34" charset="-128"/>
              </a:defRPr>
            </a:lvl3pPr>
            <a:lvl4pPr>
              <a:defRPr sz="6500">
                <a:solidFill>
                  <a:schemeClr val="tx1"/>
                </a:solidFill>
                <a:latin typeface="Times" panose="02020603050405020304" pitchFamily="18" charset="0"/>
                <a:ea typeface="ＭＳ Ｐゴシック" panose="020B0600070205080204" pitchFamily="34" charset="-128"/>
              </a:defRPr>
            </a:lvl4pPr>
            <a:lvl5pPr>
              <a:defRPr sz="65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65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65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65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6500">
                <a:solidFill>
                  <a:schemeClr val="tx1"/>
                </a:solidFill>
                <a:latin typeface="Times" panose="02020603050405020304" pitchFamily="18" charset="0"/>
                <a:ea typeface="ＭＳ Ｐゴシック" panose="020B0600070205080204" pitchFamily="34" charset="-128"/>
              </a:defRPr>
            </a:lvl9pPr>
          </a:lstStyle>
          <a:p>
            <a:pPr>
              <a:spcBef>
                <a:spcPct val="50000"/>
              </a:spcBef>
            </a:pPr>
            <a:r>
              <a:rPr lang="en-US" altLang="en-US" sz="3611" dirty="0">
                <a:latin typeface="Times New Roman" panose="02020603050405020304" pitchFamily="18" charset="0"/>
              </a:rPr>
              <a:t>2</a:t>
            </a:r>
          </a:p>
        </p:txBody>
      </p:sp>
    </p:spTree>
  </p:cSld>
  <p:clrMapOvr>
    <a:masterClrMapping/>
  </p:clrMapOvr>
  <mc:AlternateContent xmlns:mc="http://schemas.openxmlformats.org/markup-compatibility/2006" xmlns:p14="http://schemas.microsoft.com/office/powerpoint/2010/main">
    <mc:Choice Requires="p14">
      <p:transition spd="slow" p14:dur="2000" advClick="0" advTm="37000"/>
    </mc:Choice>
    <mc:Fallback xmlns="">
      <p:transition spd="slow" advClick="0" advTm="37000"/>
    </mc:Fallback>
  </mc:AlternateContent>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a:extLst>
              <a:ext uri="{FF2B5EF4-FFF2-40B4-BE49-F238E27FC236}">
                <a16:creationId xmlns:a16="http://schemas.microsoft.com/office/drawing/2014/main" id="{94A026C1-8EC4-4A82-B695-1A39C6B2A749}"/>
              </a:ext>
            </a:extLst>
          </p:cNvPr>
          <p:cNvSpPr>
            <a:spLocks noGrp="1" noChangeArrowheads="1"/>
          </p:cNvSpPr>
          <p:nvPr>
            <p:ph type="title" idx="4294967295"/>
          </p:nvPr>
        </p:nvSpPr>
        <p:spPr>
          <a:xfrm>
            <a:off x="0" y="274638"/>
            <a:ext cx="8229600" cy="1143000"/>
          </a:xfrm>
        </p:spPr>
        <p:txBody>
          <a:bodyPr/>
          <a:lstStyle/>
          <a:p>
            <a:pPr eaLnBrk="1" hangingPunct="1"/>
            <a:r>
              <a:rPr lang="en-US" altLang="en-US"/>
              <a:t>Therefore...</a:t>
            </a:r>
          </a:p>
        </p:txBody>
      </p:sp>
      <p:sp>
        <p:nvSpPr>
          <p:cNvPr id="28676" name="Rectangle 3">
            <a:extLst>
              <a:ext uri="{FF2B5EF4-FFF2-40B4-BE49-F238E27FC236}">
                <a16:creationId xmlns:a16="http://schemas.microsoft.com/office/drawing/2014/main" id="{10194FA1-43F7-44B1-9120-0715913CCC1F}"/>
              </a:ext>
            </a:extLst>
          </p:cNvPr>
          <p:cNvSpPr>
            <a:spLocks noGrp="1" noChangeArrowheads="1"/>
          </p:cNvSpPr>
          <p:nvPr>
            <p:ph type="body" idx="4294967295"/>
          </p:nvPr>
        </p:nvSpPr>
        <p:spPr>
          <a:xfrm>
            <a:off x="0" y="1600200"/>
            <a:ext cx="8229600" cy="4525963"/>
          </a:xfrm>
        </p:spPr>
        <p:txBody>
          <a:bodyPr/>
          <a:lstStyle/>
          <a:p>
            <a:pPr eaLnBrk="1" hangingPunct="1"/>
            <a:r>
              <a:rPr lang="en-US" altLang="en-US"/>
              <a:t>The sampling distribution equals the frequency distribution exactly when there is an infinite number of samples.</a:t>
            </a:r>
          </a:p>
        </p:txBody>
      </p:sp>
    </p:spTree>
  </p:cSld>
  <p:clrMapOvr>
    <a:masterClrMapping/>
  </p:clrMapOvr>
  <mc:AlternateContent xmlns:mc="http://schemas.openxmlformats.org/markup-compatibility/2006" xmlns:p14="http://schemas.microsoft.com/office/powerpoint/2010/main">
    <mc:Choice Requires="p14">
      <p:transition spd="slow" p14:dur="2000" advClick="0" advTm="9000"/>
    </mc:Choice>
    <mc:Fallback xmlns="">
      <p:transition spd="slow" advClick="0" advTm="9000"/>
    </mc:Fallback>
  </mc:AlternateContent>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1416D1FE-66ED-402E-90F6-3FC6781BBA1B}"/>
              </a:ext>
            </a:extLst>
          </p:cNvPr>
          <p:cNvSpPr>
            <a:spLocks noGrp="1" noChangeArrowheads="1"/>
          </p:cNvSpPr>
          <p:nvPr>
            <p:ph type="title" idx="4294967295"/>
          </p:nvPr>
        </p:nvSpPr>
        <p:spPr>
          <a:xfrm>
            <a:off x="0" y="922338"/>
            <a:ext cx="7772400" cy="982662"/>
          </a:xfrm>
        </p:spPr>
        <p:txBody>
          <a:bodyPr>
            <a:normAutofit fontScale="90000"/>
          </a:bodyPr>
          <a:lstStyle/>
          <a:p>
            <a:pPr eaLnBrk="1" hangingPunct="1"/>
            <a:r>
              <a:rPr lang="en-US" altLang="en-US"/>
              <a:t>Sampling Distribution </a:t>
            </a:r>
            <a:br>
              <a:rPr lang="en-US" altLang="en-US"/>
            </a:br>
            <a:r>
              <a:rPr lang="en-US" altLang="en-US"/>
              <a:t>of the Range</a:t>
            </a:r>
          </a:p>
        </p:txBody>
      </p:sp>
      <p:pic>
        <p:nvPicPr>
          <p:cNvPr id="30723" name="Picture 8">
            <a:extLst>
              <a:ext uri="{FF2B5EF4-FFF2-40B4-BE49-F238E27FC236}">
                <a16:creationId xmlns:a16="http://schemas.microsoft.com/office/drawing/2014/main" id="{2C3A741D-FAF5-4244-B678-C08C48605C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32000" y="2311577"/>
            <a:ext cx="5101167" cy="2573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advClick="0" advTm="10000"/>
    </mc:Choice>
    <mc:Fallback xmlns="">
      <p:transition spd="slow" advClick="0" advTm="10000"/>
    </mc:Fallback>
  </mc:AlternateContent>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2429162A-6847-4EDD-B026-A1BC6E82EDAC}"/>
              </a:ext>
            </a:extLst>
          </p:cNvPr>
          <p:cNvSpPr>
            <a:spLocks noGrp="1" noChangeArrowheads="1"/>
          </p:cNvSpPr>
          <p:nvPr>
            <p:ph type="title" idx="4294967295"/>
          </p:nvPr>
        </p:nvSpPr>
        <p:spPr>
          <a:xfrm>
            <a:off x="0" y="922338"/>
            <a:ext cx="7772400" cy="982662"/>
          </a:xfrm>
        </p:spPr>
        <p:txBody>
          <a:bodyPr/>
          <a:lstStyle/>
          <a:p>
            <a:pPr eaLnBrk="1" hangingPunct="1"/>
            <a:r>
              <a:rPr lang="en-US" altLang="en-US"/>
              <a:t>Frequencies</a:t>
            </a:r>
          </a:p>
        </p:txBody>
      </p:sp>
      <p:pic>
        <p:nvPicPr>
          <p:cNvPr id="32771" name="Picture 8">
            <a:extLst>
              <a:ext uri="{FF2B5EF4-FFF2-40B4-BE49-F238E27FC236}">
                <a16:creationId xmlns:a16="http://schemas.microsoft.com/office/drawing/2014/main" id="{8D69B807-DFAD-4CE8-A9DB-99C1AFFE70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7167" y="2802820"/>
            <a:ext cx="7069667" cy="1252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advClick="0" advTm="6000"/>
    </mc:Choice>
    <mc:Fallback xmlns="">
      <p:transition spd="slow" advClick="0" advTm="6000"/>
    </mc:Fallback>
  </mc:AlternateContent>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a:extLst>
              <a:ext uri="{FF2B5EF4-FFF2-40B4-BE49-F238E27FC236}">
                <a16:creationId xmlns:a16="http://schemas.microsoft.com/office/drawing/2014/main" id="{2660BAB8-15BE-4BCD-925A-D3EE3207B96A}"/>
              </a:ext>
            </a:extLst>
          </p:cNvPr>
          <p:cNvSpPr>
            <a:spLocks noGrp="1" noChangeArrowheads="1"/>
          </p:cNvSpPr>
          <p:nvPr>
            <p:ph type="title" idx="4294967295"/>
          </p:nvPr>
        </p:nvSpPr>
        <p:spPr>
          <a:xfrm>
            <a:off x="0" y="922338"/>
            <a:ext cx="7772400" cy="982662"/>
          </a:xfrm>
        </p:spPr>
        <p:txBody>
          <a:bodyPr/>
          <a:lstStyle/>
          <a:p>
            <a:pPr eaLnBrk="1" hangingPunct="1"/>
            <a:r>
              <a:rPr lang="en-US" altLang="en-US"/>
              <a:t>Relative Frequency Distribution</a:t>
            </a:r>
          </a:p>
        </p:txBody>
      </p:sp>
      <p:graphicFrame>
        <p:nvGraphicFramePr>
          <p:cNvPr id="34818" name="Object 2">
            <a:extLst>
              <a:ext uri="{FF2B5EF4-FFF2-40B4-BE49-F238E27FC236}">
                <a16:creationId xmlns:a16="http://schemas.microsoft.com/office/drawing/2014/main" id="{2326D8A5-4917-4A07-AFD9-85415C214A0F}"/>
              </a:ext>
            </a:extLst>
          </p:cNvPr>
          <p:cNvGraphicFramePr>
            <a:graphicFrameLocks noChangeAspect="1"/>
          </p:cNvGraphicFramePr>
          <p:nvPr/>
        </p:nvGraphicFramePr>
        <p:xfrm>
          <a:off x="889000" y="2107847"/>
          <a:ext cx="7143750" cy="3956403"/>
        </p:xfrm>
        <a:graphic>
          <a:graphicData uri="http://schemas.openxmlformats.org/presentationml/2006/ole">
            <mc:AlternateContent xmlns:mc="http://schemas.openxmlformats.org/markup-compatibility/2006">
              <mc:Choice xmlns:v="urn:schemas-microsoft-com:vml" Requires="v">
                <p:oleObj spid="_x0000_s19459" name="Chart" r:id="rId4" imgW="5226966" imgH="3619638" progId="MSGraph.Chart.8">
                  <p:embed followColorScheme="full"/>
                </p:oleObj>
              </mc:Choice>
              <mc:Fallback>
                <p:oleObj name="Chart" r:id="rId4" imgW="5226966" imgH="3619638" progId="MSGraph.Chart.8">
                  <p:embed followColorScheme="full"/>
                  <p:pic>
                    <p:nvPicPr>
                      <p:cNvPr id="34818" name="Object 2">
                        <a:extLst>
                          <a:ext uri="{FF2B5EF4-FFF2-40B4-BE49-F238E27FC236}">
                            <a16:creationId xmlns:a16="http://schemas.microsoft.com/office/drawing/2014/main" id="{2326D8A5-4917-4A07-AFD9-85415C214A0F}"/>
                          </a:ext>
                        </a:extLst>
                      </p:cNvPr>
                      <p:cNvPicPr>
                        <a:picLocks noChangeAspect="1" noChangeArrowheads="1"/>
                      </p:cNvPicPr>
                      <p:nvPr/>
                    </p:nvPicPr>
                    <p:blipFill>
                      <a:blip r:embed="rId5"/>
                      <a:srcRect/>
                      <a:stretch>
                        <a:fillRect/>
                      </a:stretch>
                    </p:blipFill>
                    <p:spPr bwMode="auto">
                      <a:xfrm>
                        <a:off x="889000" y="2107847"/>
                        <a:ext cx="7143750" cy="395640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2000" advClick="0" advTm="8000"/>
    </mc:Choice>
    <mc:Fallback xmlns="">
      <p:transition spd="slow" advClick="0" advTm="8000"/>
    </mc:Fallback>
  </mc:AlternateContent>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6">
            <a:extLst>
              <a:ext uri="{FF2B5EF4-FFF2-40B4-BE49-F238E27FC236}">
                <a16:creationId xmlns:a16="http://schemas.microsoft.com/office/drawing/2014/main" id="{BD885A09-14E2-4606-B596-69E9FBA93DF0}"/>
              </a:ext>
            </a:extLst>
          </p:cNvPr>
          <p:cNvSpPr>
            <a:spLocks noGrp="1" noChangeArrowheads="1"/>
          </p:cNvSpPr>
          <p:nvPr>
            <p:ph type="title" idx="4294967295"/>
          </p:nvPr>
        </p:nvSpPr>
        <p:spPr>
          <a:xfrm>
            <a:off x="0" y="274638"/>
            <a:ext cx="8229600" cy="1143000"/>
          </a:xfrm>
        </p:spPr>
        <p:txBody>
          <a:bodyPr/>
          <a:lstStyle/>
          <a:p>
            <a:pPr eaLnBrk="1" hangingPunct="1"/>
            <a:r>
              <a:rPr lang="en-US" altLang="en-US"/>
              <a:t>Sample Size</a:t>
            </a:r>
          </a:p>
        </p:txBody>
      </p:sp>
      <p:sp>
        <p:nvSpPr>
          <p:cNvPr id="36868" name="Rectangle 7">
            <a:extLst>
              <a:ext uri="{FF2B5EF4-FFF2-40B4-BE49-F238E27FC236}">
                <a16:creationId xmlns:a16="http://schemas.microsoft.com/office/drawing/2014/main" id="{A7DD813F-02E1-49AF-B841-CC9E2EE39554}"/>
              </a:ext>
            </a:extLst>
          </p:cNvPr>
          <p:cNvSpPr>
            <a:spLocks noGrp="1" noChangeArrowheads="1"/>
          </p:cNvSpPr>
          <p:nvPr>
            <p:ph type="body" idx="4294967295"/>
          </p:nvPr>
        </p:nvSpPr>
        <p:spPr>
          <a:xfrm>
            <a:off x="0" y="2141538"/>
            <a:ext cx="7772400" cy="3624262"/>
          </a:xfrm>
        </p:spPr>
        <p:txBody>
          <a:bodyPr/>
          <a:lstStyle/>
          <a:p>
            <a:pPr eaLnBrk="1" hangingPunct="1"/>
            <a:r>
              <a:rPr lang="en-US" altLang="en-US"/>
              <a:t>Sampling distributions vary depending on sample sizes.</a:t>
            </a:r>
          </a:p>
          <a:p>
            <a:pPr lvl="1" eaLnBrk="1" hangingPunct="1"/>
            <a:r>
              <a:rPr lang="en-US" altLang="en-US">
                <a:ea typeface="ＭＳ Ｐゴシック" panose="020B0600070205080204" pitchFamily="34" charset="-128"/>
              </a:rPr>
              <a:t>Previous examples used N = 2.</a:t>
            </a:r>
          </a:p>
          <a:p>
            <a:pPr lvl="1" eaLnBrk="1" hangingPunct="1"/>
            <a:r>
              <a:rPr lang="en-US" altLang="en-US">
                <a:ea typeface="ＭＳ Ｐゴシック" panose="020B0600070205080204" pitchFamily="34" charset="-128"/>
              </a:rPr>
              <a:t>Next example uses N = 3.</a:t>
            </a:r>
          </a:p>
        </p:txBody>
      </p:sp>
      <p:graphicFrame>
        <p:nvGraphicFramePr>
          <p:cNvPr id="36866" name="Object 2">
            <a:extLst>
              <a:ext uri="{FF2B5EF4-FFF2-40B4-BE49-F238E27FC236}">
                <a16:creationId xmlns:a16="http://schemas.microsoft.com/office/drawing/2014/main" id="{FAF5AECF-28A5-4A8C-813D-EA856D4F5DF9}"/>
              </a:ext>
            </a:extLst>
          </p:cNvPr>
          <p:cNvGraphicFramePr>
            <a:graphicFrameLocks noChangeAspect="1"/>
          </p:cNvGraphicFramePr>
          <p:nvPr>
            <p:extLst>
              <p:ext uri="{D42A27DB-BD31-4B8C-83A1-F6EECF244321}">
                <p14:modId xmlns:p14="http://schemas.microsoft.com/office/powerpoint/2010/main" val="2686203657"/>
              </p:ext>
            </p:extLst>
          </p:nvPr>
        </p:nvGraphicFramePr>
        <p:xfrm>
          <a:off x="4419600" y="4172815"/>
          <a:ext cx="3556000" cy="1611312"/>
        </p:xfrm>
        <a:graphic>
          <a:graphicData uri="http://schemas.openxmlformats.org/presentationml/2006/ole">
            <mc:AlternateContent xmlns:mc="http://schemas.openxmlformats.org/markup-compatibility/2006">
              <mc:Choice xmlns:v="urn:schemas-microsoft-com:vml" Requires="v">
                <p:oleObj spid="_x0000_s20483" name="Clip" r:id="rId4" imgW="4596120" imgH="2605680" progId="MS_ClipArt_Gallery.5">
                  <p:embed/>
                </p:oleObj>
              </mc:Choice>
              <mc:Fallback>
                <p:oleObj name="Clip" r:id="rId4" imgW="4596120" imgH="2605680" progId="MS_ClipArt_Gallery.5">
                  <p:embed/>
                  <p:pic>
                    <p:nvPicPr>
                      <p:cNvPr id="36866" name="Object 2">
                        <a:extLst>
                          <a:ext uri="{FF2B5EF4-FFF2-40B4-BE49-F238E27FC236}">
                            <a16:creationId xmlns:a16="http://schemas.microsoft.com/office/drawing/2014/main" id="{FAF5AECF-28A5-4A8C-813D-EA856D4F5DF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19600" y="4172815"/>
                        <a:ext cx="3556000" cy="1611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2000" advClick="0" advTm="10000"/>
    </mc:Choice>
    <mc:Fallback xmlns="">
      <p:transition spd="slow" advClick="0" advTm="1000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B5A90A6D-3758-47BC-AEF9-63FDEC1A6A87}"/>
              </a:ext>
            </a:extLst>
          </p:cNvPr>
          <p:cNvSpPr>
            <a:spLocks noGrp="1" noChangeArrowheads="1"/>
          </p:cNvSpPr>
          <p:nvPr>
            <p:ph type="title" idx="4294967295"/>
          </p:nvPr>
        </p:nvSpPr>
        <p:spPr>
          <a:xfrm>
            <a:off x="0" y="274638"/>
            <a:ext cx="8229600" cy="1143000"/>
          </a:xfrm>
        </p:spPr>
        <p:txBody>
          <a:bodyPr/>
          <a:lstStyle/>
          <a:p>
            <a:pPr eaLnBrk="1" hangingPunct="1"/>
            <a:r>
              <a:rPr lang="en-US" altLang="en-US" dirty="0">
                <a:ea typeface="ＭＳ Ｐゴシック" panose="020B0600070205080204" pitchFamily="34" charset="-128"/>
              </a:rPr>
              <a:t>Spousal Age Example</a:t>
            </a:r>
          </a:p>
        </p:txBody>
      </p:sp>
      <p:sp>
        <p:nvSpPr>
          <p:cNvPr id="13315" name="Rectangle 3">
            <a:extLst>
              <a:ext uri="{FF2B5EF4-FFF2-40B4-BE49-F238E27FC236}">
                <a16:creationId xmlns:a16="http://schemas.microsoft.com/office/drawing/2014/main" id="{92AB2A5B-E6F8-4B91-8D2F-5C21C337BBDA}"/>
              </a:ext>
            </a:extLst>
          </p:cNvPr>
          <p:cNvSpPr>
            <a:spLocks noGrp="1" noChangeArrowheads="1"/>
          </p:cNvSpPr>
          <p:nvPr>
            <p:ph type="body" idx="4294967295"/>
          </p:nvPr>
        </p:nvSpPr>
        <p:spPr>
          <a:xfrm>
            <a:off x="0" y="2141538"/>
            <a:ext cx="8131175" cy="4030662"/>
          </a:xfrm>
        </p:spPr>
        <p:txBody>
          <a:bodyPr/>
          <a:lstStyle/>
          <a:p>
            <a:pPr eaLnBrk="1" hangingPunct="1"/>
            <a:r>
              <a:rPr lang="en-US" altLang="en-US" dirty="0">
                <a:ea typeface="ＭＳ Ｐゴシック" panose="020B0600070205080204" pitchFamily="34" charset="-128"/>
              </a:rPr>
              <a:t>Let’s consider something with which we are all familiar: age.</a:t>
            </a:r>
          </a:p>
        </p:txBody>
      </p:sp>
      <p:pic>
        <p:nvPicPr>
          <p:cNvPr id="13316" name="Picture 6" descr="j0343551">
            <a:extLst>
              <a:ext uri="{FF2B5EF4-FFF2-40B4-BE49-F238E27FC236}">
                <a16:creationId xmlns:a16="http://schemas.microsoft.com/office/drawing/2014/main" id="{F7E1FA55-8B00-456F-B844-107BD263F2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42480" y="3835577"/>
            <a:ext cx="1665111" cy="1868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7" name="Picture 10" descr="j0285674">
            <a:extLst>
              <a:ext uri="{FF2B5EF4-FFF2-40B4-BE49-F238E27FC236}">
                <a16:creationId xmlns:a16="http://schemas.microsoft.com/office/drawing/2014/main" id="{618840B9-B74F-4B5E-B99C-A909F9A01F2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06160" y="4038424"/>
            <a:ext cx="1281465"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advClick="0" advTm="24000"/>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a:extLst>
              <a:ext uri="{FF2B5EF4-FFF2-40B4-BE49-F238E27FC236}">
                <a16:creationId xmlns:a16="http://schemas.microsoft.com/office/drawing/2014/main" id="{305A3FA9-1888-4D51-A92D-E775FD97259E}"/>
              </a:ext>
            </a:extLst>
          </p:cNvPr>
          <p:cNvSpPr>
            <a:spLocks noGrp="1" noChangeArrowheads="1"/>
          </p:cNvSpPr>
          <p:nvPr>
            <p:ph type="title" idx="4294967295"/>
          </p:nvPr>
        </p:nvSpPr>
        <p:spPr>
          <a:xfrm>
            <a:off x="393700" y="609600"/>
            <a:ext cx="8229600" cy="1143000"/>
          </a:xfrm>
        </p:spPr>
        <p:txBody>
          <a:bodyPr/>
          <a:lstStyle/>
          <a:p>
            <a:pPr eaLnBrk="1" hangingPunct="1"/>
            <a:r>
              <a:rPr lang="en-US" altLang="en-US" dirty="0"/>
              <a:t>Relative Frequency Distribution</a:t>
            </a:r>
          </a:p>
        </p:txBody>
      </p:sp>
      <p:graphicFrame>
        <p:nvGraphicFramePr>
          <p:cNvPr id="38914" name="Object 2">
            <a:extLst>
              <a:ext uri="{FF2B5EF4-FFF2-40B4-BE49-F238E27FC236}">
                <a16:creationId xmlns:a16="http://schemas.microsoft.com/office/drawing/2014/main" id="{FFE2E574-9D13-44D2-923A-14ABAB361380}"/>
              </a:ext>
            </a:extLst>
          </p:cNvPr>
          <p:cNvGraphicFramePr>
            <a:graphicFrameLocks noChangeAspect="1"/>
          </p:cNvGraphicFramePr>
          <p:nvPr/>
        </p:nvGraphicFramePr>
        <p:xfrm>
          <a:off x="1397000" y="2107847"/>
          <a:ext cx="6223000" cy="3734153"/>
        </p:xfrm>
        <a:graphic>
          <a:graphicData uri="http://schemas.openxmlformats.org/presentationml/2006/ole">
            <mc:AlternateContent xmlns:mc="http://schemas.openxmlformats.org/markup-compatibility/2006">
              <mc:Choice xmlns:v="urn:schemas-microsoft-com:vml" Requires="v">
                <p:oleObj spid="_x0000_s21507" name="Chart" r:id="rId4" imgW="4667161" imgH="3500245" progId="MSGraph.Chart.8">
                  <p:embed followColorScheme="full"/>
                </p:oleObj>
              </mc:Choice>
              <mc:Fallback>
                <p:oleObj name="Chart" r:id="rId4" imgW="4667161" imgH="3500245" progId="MSGraph.Chart.8">
                  <p:embed followColorScheme="full"/>
                  <p:pic>
                    <p:nvPicPr>
                      <p:cNvPr id="38914" name="Object 2">
                        <a:extLst>
                          <a:ext uri="{FF2B5EF4-FFF2-40B4-BE49-F238E27FC236}">
                            <a16:creationId xmlns:a16="http://schemas.microsoft.com/office/drawing/2014/main" id="{FFE2E574-9D13-44D2-923A-14ABAB361380}"/>
                          </a:ext>
                        </a:extLst>
                      </p:cNvPr>
                      <p:cNvPicPr>
                        <a:picLocks noChangeAspect="1" noChangeArrowheads="1"/>
                      </p:cNvPicPr>
                      <p:nvPr/>
                    </p:nvPicPr>
                    <p:blipFill>
                      <a:blip r:embed="rId5"/>
                      <a:srcRect/>
                      <a:stretch>
                        <a:fillRect/>
                      </a:stretch>
                    </p:blipFill>
                    <p:spPr bwMode="auto">
                      <a:xfrm>
                        <a:off x="1397000" y="2107847"/>
                        <a:ext cx="6223000" cy="37341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2000" advClick="0" advTm="11000"/>
    </mc:Choice>
    <mc:Fallback xmlns="">
      <p:transition spd="slow" advClick="0" advTm="11000"/>
    </mc:Fallback>
  </mc:AlternateContent>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49BAFAE4-F50A-4383-88AE-AAA1D765118A}"/>
              </a:ext>
            </a:extLst>
          </p:cNvPr>
          <p:cNvSpPr>
            <a:spLocks noGrp="1" noChangeArrowheads="1"/>
          </p:cNvSpPr>
          <p:nvPr>
            <p:ph type="title" idx="4294967295"/>
          </p:nvPr>
        </p:nvSpPr>
        <p:spPr>
          <a:xfrm>
            <a:off x="0" y="787400"/>
            <a:ext cx="7773988" cy="1016000"/>
          </a:xfrm>
        </p:spPr>
        <p:txBody>
          <a:bodyPr/>
          <a:lstStyle/>
          <a:p>
            <a:pPr eaLnBrk="1" hangingPunct="1"/>
            <a:r>
              <a:rPr lang="en-US" altLang="en-US"/>
              <a:t>Continuous Distributions</a:t>
            </a:r>
          </a:p>
        </p:txBody>
      </p:sp>
      <p:sp>
        <p:nvSpPr>
          <p:cNvPr id="40963" name="Rectangle 3">
            <a:extLst>
              <a:ext uri="{FF2B5EF4-FFF2-40B4-BE49-F238E27FC236}">
                <a16:creationId xmlns:a16="http://schemas.microsoft.com/office/drawing/2014/main" id="{41EC418D-8D8E-48C2-9FB8-0F2EB8F361AF}"/>
              </a:ext>
            </a:extLst>
          </p:cNvPr>
          <p:cNvSpPr>
            <a:spLocks noGrp="1" noChangeArrowheads="1"/>
          </p:cNvSpPr>
          <p:nvPr>
            <p:ph type="body" idx="4294967295"/>
          </p:nvPr>
        </p:nvSpPr>
        <p:spPr>
          <a:xfrm>
            <a:off x="939800" y="1803400"/>
            <a:ext cx="8204200" cy="4064000"/>
          </a:xfrm>
        </p:spPr>
        <p:txBody>
          <a:bodyPr/>
          <a:lstStyle/>
          <a:p>
            <a:pPr eaLnBrk="1" hangingPunct="1"/>
            <a:r>
              <a:rPr lang="en-US" altLang="en-US"/>
              <a:t>Consider a continuous population.</a:t>
            </a:r>
          </a:p>
          <a:p>
            <a:pPr lvl="1" eaLnBrk="1" hangingPunct="1"/>
            <a:r>
              <a:rPr lang="en-US" altLang="en-US">
                <a:ea typeface="ＭＳ Ｐゴシック" panose="020B0600070205080204" pitchFamily="34" charset="-128"/>
              </a:rPr>
              <a:t>1,000 pool balls.</a:t>
            </a:r>
          </a:p>
          <a:p>
            <a:pPr lvl="1" eaLnBrk="1" hangingPunct="1"/>
            <a:r>
              <a:rPr lang="en-US" altLang="en-US">
                <a:ea typeface="ＭＳ Ｐゴシック" panose="020B0600070205080204" pitchFamily="34" charset="-128"/>
              </a:rPr>
              <a:t>Range from .001 to 1.00</a:t>
            </a:r>
          </a:p>
          <a:p>
            <a:pPr eaLnBrk="1" hangingPunct="1"/>
            <a:r>
              <a:rPr lang="en-US" altLang="en-US"/>
              <a:t>Sample two balls and compute the mean.</a:t>
            </a:r>
          </a:p>
          <a:p>
            <a:pPr eaLnBrk="1" hangingPunct="1"/>
            <a:r>
              <a:rPr lang="en-US" altLang="en-US"/>
              <a:t>Repeat millions of times.</a:t>
            </a:r>
          </a:p>
        </p:txBody>
      </p:sp>
    </p:spTree>
  </p:cSld>
  <p:clrMapOvr>
    <a:masterClrMapping/>
  </p:clrMapOvr>
  <mc:AlternateContent xmlns:mc="http://schemas.openxmlformats.org/markup-compatibility/2006" xmlns:p14="http://schemas.microsoft.com/office/powerpoint/2010/main">
    <mc:Choice Requires="p14">
      <p:transition spd="slow" p14:dur="2000" advClick="0" advTm="52000"/>
    </mc:Choice>
    <mc:Fallback xmlns="">
      <p:transition spd="slow" advClick="0" advTm="52000"/>
    </mc:Fallback>
  </mc:AlternateContent>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C290CD3D-FE4A-498D-91BF-78044AC1AF89}"/>
              </a:ext>
            </a:extLst>
          </p:cNvPr>
          <p:cNvSpPr>
            <a:spLocks noGrp="1" noChangeArrowheads="1"/>
          </p:cNvSpPr>
          <p:nvPr>
            <p:ph type="title" idx="4294967295"/>
          </p:nvPr>
        </p:nvSpPr>
        <p:spPr>
          <a:xfrm>
            <a:off x="0" y="922338"/>
            <a:ext cx="7772400" cy="982662"/>
          </a:xfrm>
        </p:spPr>
        <p:txBody>
          <a:bodyPr>
            <a:normAutofit fontScale="90000"/>
          </a:bodyPr>
          <a:lstStyle/>
          <a:p>
            <a:pPr eaLnBrk="1" hangingPunct="1"/>
            <a:r>
              <a:rPr lang="en-US" altLang="en-US"/>
              <a:t>Sampling Distributions and Inferential Statistics</a:t>
            </a:r>
          </a:p>
        </p:txBody>
      </p:sp>
      <p:sp>
        <p:nvSpPr>
          <p:cNvPr id="43011" name="Rectangle 3">
            <a:extLst>
              <a:ext uri="{FF2B5EF4-FFF2-40B4-BE49-F238E27FC236}">
                <a16:creationId xmlns:a16="http://schemas.microsoft.com/office/drawing/2014/main" id="{1CBAE079-31A4-4FE7-AB0B-1ADADC31C832}"/>
              </a:ext>
            </a:extLst>
          </p:cNvPr>
          <p:cNvSpPr>
            <a:spLocks noGrp="1" noChangeArrowheads="1"/>
          </p:cNvSpPr>
          <p:nvPr>
            <p:ph type="body" idx="4294967295"/>
          </p:nvPr>
        </p:nvSpPr>
        <p:spPr>
          <a:xfrm>
            <a:off x="0" y="1970368"/>
            <a:ext cx="8255000" cy="3962400"/>
          </a:xfrm>
        </p:spPr>
        <p:txBody>
          <a:bodyPr/>
          <a:lstStyle/>
          <a:p>
            <a:pPr eaLnBrk="1" hangingPunct="1"/>
            <a:r>
              <a:rPr lang="en-US" altLang="en-US" sz="3056" dirty="0"/>
              <a:t>The examples specified a population </a:t>
            </a:r>
          </a:p>
          <a:p>
            <a:pPr lvl="1" eaLnBrk="1" hangingPunct="1"/>
            <a:r>
              <a:rPr lang="en-US" altLang="en-US" sz="2722" dirty="0">
                <a:ea typeface="ＭＳ Ｐゴシック" panose="020B0600070205080204" pitchFamily="34" charset="-128"/>
              </a:rPr>
              <a:t>sampling distributions were determined from this population</a:t>
            </a:r>
          </a:p>
          <a:p>
            <a:pPr eaLnBrk="1" hangingPunct="1"/>
            <a:r>
              <a:rPr lang="en-US" altLang="en-US" sz="3056" dirty="0"/>
              <a:t>In practice, the process is the other way around</a:t>
            </a:r>
          </a:p>
          <a:p>
            <a:pPr lvl="1" eaLnBrk="1" hangingPunct="1"/>
            <a:r>
              <a:rPr lang="en-US" altLang="en-US" sz="2722" dirty="0">
                <a:ea typeface="ＭＳ Ｐゴシック" panose="020B0600070205080204" pitchFamily="34" charset="-128"/>
              </a:rPr>
              <a:t>Estimate parameters of sampling distribution from  sample data</a:t>
            </a:r>
          </a:p>
          <a:p>
            <a:pPr lvl="1" eaLnBrk="1" hangingPunct="1"/>
            <a:endParaRPr lang="en-US" altLang="en-US" sz="2722" dirty="0">
              <a:ea typeface="ＭＳ Ｐゴシック" panose="020B0600070205080204" pitchFamily="34" charset="-128"/>
            </a:endParaRPr>
          </a:p>
        </p:txBody>
      </p:sp>
      <p:sp>
        <p:nvSpPr>
          <p:cNvPr id="43012" name="AutoShape 7">
            <a:extLst>
              <a:ext uri="{FF2B5EF4-FFF2-40B4-BE49-F238E27FC236}">
                <a16:creationId xmlns:a16="http://schemas.microsoft.com/office/drawing/2014/main" id="{D6849466-4BE9-4D11-B9D9-1C21E6FAE93A}"/>
              </a:ext>
            </a:extLst>
          </p:cNvPr>
          <p:cNvSpPr>
            <a:spLocks noChangeArrowheads="1"/>
          </p:cNvSpPr>
          <p:nvPr/>
        </p:nvSpPr>
        <p:spPr bwMode="auto">
          <a:xfrm>
            <a:off x="6635187" y="4495800"/>
            <a:ext cx="1143000" cy="1117423"/>
          </a:xfrm>
          <a:prstGeom prst="curvedLeftArrow">
            <a:avLst>
              <a:gd name="adj1" fmla="val 24444"/>
              <a:gd name="adj2" fmla="val 48889"/>
              <a:gd name="adj3" fmla="val 33339"/>
            </a:avLst>
          </a:prstGeom>
          <a:solidFill>
            <a:srgbClr val="FF6600"/>
          </a:solidFill>
          <a:ln w="9525">
            <a:solidFill>
              <a:schemeClr val="tx1"/>
            </a:solidFill>
            <a:miter lim="800000"/>
            <a:headEnd/>
            <a:tailEnd/>
          </a:ln>
        </p:spPr>
        <p:txBody>
          <a:bodyPr wrap="none" lIns="138542" tIns="69271" rIns="138542" bIns="69271" anchor="ctr"/>
          <a:lstStyle>
            <a:lvl1pPr>
              <a:defRPr sz="6500">
                <a:solidFill>
                  <a:schemeClr val="tx1"/>
                </a:solidFill>
                <a:latin typeface="Times" panose="02020603050405020304" pitchFamily="18" charset="0"/>
                <a:ea typeface="ＭＳ Ｐゴシック" panose="020B0600070205080204" pitchFamily="34" charset="-128"/>
              </a:defRPr>
            </a:lvl1pPr>
            <a:lvl2pPr marL="37931725" indent="-37474525">
              <a:defRPr sz="6500">
                <a:solidFill>
                  <a:schemeClr val="tx1"/>
                </a:solidFill>
                <a:latin typeface="Times" panose="02020603050405020304" pitchFamily="18" charset="0"/>
                <a:ea typeface="ＭＳ Ｐゴシック" panose="020B0600070205080204" pitchFamily="34" charset="-128"/>
              </a:defRPr>
            </a:lvl2pPr>
            <a:lvl3pPr>
              <a:defRPr sz="6500">
                <a:solidFill>
                  <a:schemeClr val="tx1"/>
                </a:solidFill>
                <a:latin typeface="Times" panose="02020603050405020304" pitchFamily="18" charset="0"/>
                <a:ea typeface="ＭＳ Ｐゴシック" panose="020B0600070205080204" pitchFamily="34" charset="-128"/>
              </a:defRPr>
            </a:lvl3pPr>
            <a:lvl4pPr>
              <a:defRPr sz="6500">
                <a:solidFill>
                  <a:schemeClr val="tx1"/>
                </a:solidFill>
                <a:latin typeface="Times" panose="02020603050405020304" pitchFamily="18" charset="0"/>
                <a:ea typeface="ＭＳ Ｐゴシック" panose="020B0600070205080204" pitchFamily="34" charset="-128"/>
              </a:defRPr>
            </a:lvl4pPr>
            <a:lvl5pPr>
              <a:defRPr sz="65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65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65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65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6500">
                <a:solidFill>
                  <a:schemeClr val="tx1"/>
                </a:solidFill>
                <a:latin typeface="Times" panose="02020603050405020304" pitchFamily="18" charset="0"/>
                <a:ea typeface="ＭＳ Ｐゴシック" panose="020B0600070205080204" pitchFamily="34" charset="-128"/>
              </a:defRPr>
            </a:lvl9pPr>
          </a:lstStyle>
          <a:p>
            <a:endParaRPr lang="en-US" altLang="en-US" sz="3611"/>
          </a:p>
        </p:txBody>
      </p:sp>
    </p:spTree>
  </p:cSld>
  <p:clrMapOvr>
    <a:masterClrMapping/>
  </p:clrMapOvr>
  <mc:AlternateContent xmlns:mc="http://schemas.openxmlformats.org/markup-compatibility/2006" xmlns:p14="http://schemas.microsoft.com/office/powerpoint/2010/main">
    <mc:Choice Requires="p14">
      <p:transition spd="slow" p14:dur="2000" advClick="0" advTm="26000"/>
    </mc:Choice>
    <mc:Fallback xmlns="">
      <p:transition spd="slow" advClick="0" advTm="26000"/>
    </mc:Fallback>
  </mc:AlternateContent>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78A6C0C3-4937-43CC-AED1-5488E015A959}"/>
              </a:ext>
            </a:extLst>
          </p:cNvPr>
          <p:cNvSpPr>
            <a:spLocks noGrp="1" noChangeArrowheads="1"/>
          </p:cNvSpPr>
          <p:nvPr>
            <p:ph type="title" idx="4294967295"/>
          </p:nvPr>
        </p:nvSpPr>
        <p:spPr>
          <a:xfrm>
            <a:off x="0" y="274638"/>
            <a:ext cx="8229600" cy="1143000"/>
          </a:xfrm>
        </p:spPr>
        <p:txBody>
          <a:bodyPr/>
          <a:lstStyle/>
          <a:p>
            <a:pPr eaLnBrk="1" hangingPunct="1"/>
            <a:r>
              <a:rPr lang="en-US" altLang="en-US"/>
              <a:t>Uses of the Sampling Distribution</a:t>
            </a:r>
          </a:p>
        </p:txBody>
      </p:sp>
      <p:sp>
        <p:nvSpPr>
          <p:cNvPr id="45059" name="Rectangle 3">
            <a:extLst>
              <a:ext uri="{FF2B5EF4-FFF2-40B4-BE49-F238E27FC236}">
                <a16:creationId xmlns:a16="http://schemas.microsoft.com/office/drawing/2014/main" id="{D7EC8924-4F52-4F32-94D4-7F569A001131}"/>
              </a:ext>
            </a:extLst>
          </p:cNvPr>
          <p:cNvSpPr>
            <a:spLocks noGrp="1" noChangeArrowheads="1"/>
          </p:cNvSpPr>
          <p:nvPr>
            <p:ph type="body" idx="4294967295"/>
          </p:nvPr>
        </p:nvSpPr>
        <p:spPr>
          <a:xfrm>
            <a:off x="0" y="1600200"/>
            <a:ext cx="8229600" cy="4525963"/>
          </a:xfrm>
        </p:spPr>
        <p:txBody>
          <a:bodyPr/>
          <a:lstStyle/>
          <a:p>
            <a:pPr eaLnBrk="1" hangingPunct="1"/>
            <a:r>
              <a:rPr lang="en-US" altLang="en-US"/>
              <a:t>How close is a sample mean to a population mean?</a:t>
            </a:r>
          </a:p>
          <a:p>
            <a:pPr eaLnBrk="1" hangingPunct="1"/>
            <a:r>
              <a:rPr lang="en-US" altLang="en-US"/>
              <a:t>How close are means from different samples?</a:t>
            </a:r>
          </a:p>
        </p:txBody>
      </p:sp>
    </p:spTree>
  </p:cSld>
  <p:clrMapOvr>
    <a:masterClrMapping/>
  </p:clrMapOvr>
  <mc:AlternateContent xmlns:mc="http://schemas.openxmlformats.org/markup-compatibility/2006" xmlns:p14="http://schemas.microsoft.com/office/powerpoint/2010/main">
    <mc:Choice Requires="p14">
      <p:transition spd="slow" p14:dur="2000" advClick="0" advTm="16000"/>
    </mc:Choice>
    <mc:Fallback xmlns="">
      <p:transition spd="slow" advClick="0" advTm="16000"/>
    </mc:Fallback>
  </mc:AlternateContent>
</p:sld>
</file>

<file path=ppt/slides/slide18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EC0EFABC-621E-4FE1-BCF3-1ABF099591CB}"/>
              </a:ext>
            </a:extLst>
          </p:cNvPr>
          <p:cNvSpPr>
            <a:spLocks noGrp="1" noChangeArrowheads="1"/>
          </p:cNvSpPr>
          <p:nvPr>
            <p:ph type="title" idx="4294967295"/>
          </p:nvPr>
        </p:nvSpPr>
        <p:spPr>
          <a:xfrm>
            <a:off x="0" y="274638"/>
            <a:ext cx="8229600" cy="1143000"/>
          </a:xfrm>
        </p:spPr>
        <p:txBody>
          <a:bodyPr/>
          <a:lstStyle/>
          <a:p>
            <a:pPr eaLnBrk="1" hangingPunct="1"/>
            <a:r>
              <a:rPr lang="en-US" altLang="en-US"/>
              <a:t>Standard Error of the Mean</a:t>
            </a:r>
          </a:p>
        </p:txBody>
      </p:sp>
      <p:sp>
        <p:nvSpPr>
          <p:cNvPr id="47107" name="Rectangle 3">
            <a:extLst>
              <a:ext uri="{FF2B5EF4-FFF2-40B4-BE49-F238E27FC236}">
                <a16:creationId xmlns:a16="http://schemas.microsoft.com/office/drawing/2014/main" id="{5125BB49-4AE8-48EB-9771-36B7B31DDEC3}"/>
              </a:ext>
            </a:extLst>
          </p:cNvPr>
          <p:cNvSpPr>
            <a:spLocks noGrp="1" noChangeArrowheads="1"/>
          </p:cNvSpPr>
          <p:nvPr>
            <p:ph type="body" idx="4294967295"/>
          </p:nvPr>
        </p:nvSpPr>
        <p:spPr>
          <a:xfrm>
            <a:off x="0" y="1600200"/>
            <a:ext cx="8229600" cy="4525963"/>
          </a:xfrm>
        </p:spPr>
        <p:txBody>
          <a:bodyPr/>
          <a:lstStyle/>
          <a:p>
            <a:pPr eaLnBrk="1" hangingPunct="1"/>
            <a:r>
              <a:rPr lang="en-US" altLang="en-US"/>
              <a:t>If sample means are about the same then the standard error of the mean is small.</a:t>
            </a:r>
          </a:p>
          <a:p>
            <a:pPr eaLnBrk="1" hangingPunct="1"/>
            <a:r>
              <a:rPr lang="en-US" altLang="en-US"/>
              <a:t>If sample means vary greatly then the standard error of the mean is large.</a:t>
            </a:r>
          </a:p>
        </p:txBody>
      </p:sp>
    </p:spTree>
  </p:cSld>
  <p:clrMapOvr>
    <a:masterClrMapping/>
  </p:clrMapOvr>
  <mc:AlternateContent xmlns:mc="http://schemas.openxmlformats.org/markup-compatibility/2006" xmlns:p14="http://schemas.microsoft.com/office/powerpoint/2010/main">
    <mc:Choice Requires="p14">
      <p:transition spd="slow" p14:dur="2000" advClick="0" advTm="23000"/>
    </mc:Choice>
    <mc:Fallback xmlns="">
      <p:transition spd="slow" advClick="0" advTm="23000"/>
    </mc:Fallback>
  </mc:AlternateContent>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2">
            <a:extLst>
              <a:ext uri="{FF2B5EF4-FFF2-40B4-BE49-F238E27FC236}">
                <a16:creationId xmlns:a16="http://schemas.microsoft.com/office/drawing/2014/main" id="{E944D42B-0BCD-4F87-9E46-2E9CCC6A2199}"/>
              </a:ext>
            </a:extLst>
          </p:cNvPr>
          <p:cNvSpPr>
            <a:spLocks noGrp="1" noChangeArrowheads="1"/>
          </p:cNvSpPr>
          <p:nvPr>
            <p:ph type="title" idx="4294967295"/>
          </p:nvPr>
        </p:nvSpPr>
        <p:spPr>
          <a:xfrm>
            <a:off x="0" y="274638"/>
            <a:ext cx="8229600" cy="1143000"/>
          </a:xfrm>
        </p:spPr>
        <p:txBody>
          <a:bodyPr/>
          <a:lstStyle/>
          <a:p>
            <a:pPr eaLnBrk="1" hangingPunct="1"/>
            <a:r>
              <a:rPr lang="en-US" altLang="en-US"/>
              <a:t>Specific Example</a:t>
            </a:r>
          </a:p>
        </p:txBody>
      </p:sp>
      <p:sp>
        <p:nvSpPr>
          <p:cNvPr id="49156" name="Rectangle 3">
            <a:extLst>
              <a:ext uri="{FF2B5EF4-FFF2-40B4-BE49-F238E27FC236}">
                <a16:creationId xmlns:a16="http://schemas.microsoft.com/office/drawing/2014/main" id="{A93EFF3B-7914-40F7-A0F6-929DCCDF499D}"/>
              </a:ext>
            </a:extLst>
          </p:cNvPr>
          <p:cNvSpPr>
            <a:spLocks noGrp="1" noChangeArrowheads="1"/>
          </p:cNvSpPr>
          <p:nvPr>
            <p:ph type="body" idx="4294967295"/>
          </p:nvPr>
        </p:nvSpPr>
        <p:spPr>
          <a:xfrm>
            <a:off x="0" y="1600200"/>
            <a:ext cx="8229600" cy="4525963"/>
          </a:xfrm>
        </p:spPr>
        <p:txBody>
          <a:bodyPr/>
          <a:lstStyle/>
          <a:p>
            <a:pPr eaLnBrk="1" hangingPunct="1"/>
            <a:r>
              <a:rPr lang="en-US" altLang="en-US"/>
              <a:t>Assume sample mean = 125</a:t>
            </a:r>
          </a:p>
          <a:p>
            <a:pPr eaLnBrk="1" hangingPunct="1"/>
            <a:r>
              <a:rPr lang="en-US" altLang="en-US"/>
              <a:t>Estimate that the standard error of the mean = 5</a:t>
            </a:r>
          </a:p>
          <a:p>
            <a:pPr lvl="1" eaLnBrk="1" hangingPunct="1"/>
            <a:r>
              <a:rPr lang="en-US" altLang="en-US">
                <a:ea typeface="ＭＳ Ｐゴシック" panose="020B0600070205080204" pitchFamily="34" charset="-128"/>
              </a:rPr>
              <a:t>The sample mean is likely within 10 units of the population mean.</a:t>
            </a:r>
          </a:p>
          <a:p>
            <a:pPr lvl="1" eaLnBrk="1" hangingPunct="1"/>
            <a:r>
              <a:rPr lang="en-US" altLang="en-US">
                <a:ea typeface="ＭＳ Ｐゴシック" panose="020B0600070205080204" pitchFamily="34" charset="-128"/>
              </a:rPr>
              <a:t>From 115 to 135.</a:t>
            </a:r>
          </a:p>
        </p:txBody>
      </p:sp>
    </p:spTree>
  </p:cSld>
  <p:clrMapOvr>
    <a:masterClrMapping/>
  </p:clrMapOvr>
  <mc:AlternateContent xmlns:mc="http://schemas.openxmlformats.org/markup-compatibility/2006" xmlns:p14="http://schemas.microsoft.com/office/powerpoint/2010/main">
    <mc:Choice Requires="p14">
      <p:transition spd="slow" p14:dur="2000" advClick="0" advTm="21000"/>
    </mc:Choice>
    <mc:Fallback xmlns="">
      <p:transition spd="slow" advClick="0" advTm="21000"/>
    </mc:Fallback>
  </mc:AlternateContent>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a:extLst>
              <a:ext uri="{FF2B5EF4-FFF2-40B4-BE49-F238E27FC236}">
                <a16:creationId xmlns:a16="http://schemas.microsoft.com/office/drawing/2014/main" id="{92E7F55D-A630-4AB4-9B57-DEFB4FBBA078}"/>
              </a:ext>
            </a:extLst>
          </p:cNvPr>
          <p:cNvSpPr>
            <a:spLocks noGrp="1" noChangeArrowheads="1"/>
          </p:cNvSpPr>
          <p:nvPr>
            <p:ph type="title" idx="4294967295"/>
          </p:nvPr>
        </p:nvSpPr>
        <p:spPr>
          <a:xfrm>
            <a:off x="0" y="274638"/>
            <a:ext cx="8229600" cy="1143000"/>
          </a:xfrm>
        </p:spPr>
        <p:txBody>
          <a:bodyPr/>
          <a:lstStyle/>
          <a:p>
            <a:pPr eaLnBrk="1" hangingPunct="1"/>
            <a:r>
              <a:rPr lang="en-US" altLang="en-US"/>
              <a:t>Remember...</a:t>
            </a:r>
          </a:p>
        </p:txBody>
      </p:sp>
      <p:sp>
        <p:nvSpPr>
          <p:cNvPr id="51204" name="Rectangle 3">
            <a:extLst>
              <a:ext uri="{FF2B5EF4-FFF2-40B4-BE49-F238E27FC236}">
                <a16:creationId xmlns:a16="http://schemas.microsoft.com/office/drawing/2014/main" id="{D669E0DA-3503-418D-BEE7-439F49010CF5}"/>
              </a:ext>
            </a:extLst>
          </p:cNvPr>
          <p:cNvSpPr>
            <a:spLocks noGrp="1" noChangeArrowheads="1"/>
          </p:cNvSpPr>
          <p:nvPr>
            <p:ph type="body" idx="4294967295"/>
          </p:nvPr>
        </p:nvSpPr>
        <p:spPr>
          <a:xfrm>
            <a:off x="482600" y="1600200"/>
            <a:ext cx="7747000" cy="3421063"/>
          </a:xfrm>
        </p:spPr>
        <p:txBody>
          <a:bodyPr/>
          <a:lstStyle/>
          <a:p>
            <a:pPr eaLnBrk="1" hangingPunct="1"/>
            <a:r>
              <a:rPr lang="en-US" altLang="en-US" dirty="0"/>
              <a:t>Sampling distributions reveal how much sample statistics vary from population parameters.</a:t>
            </a:r>
          </a:p>
        </p:txBody>
      </p:sp>
      <p:graphicFrame>
        <p:nvGraphicFramePr>
          <p:cNvPr id="51202" name="Object 2">
            <a:extLst>
              <a:ext uri="{FF2B5EF4-FFF2-40B4-BE49-F238E27FC236}">
                <a16:creationId xmlns:a16="http://schemas.microsoft.com/office/drawing/2014/main" id="{0B1F3921-1E20-4E21-8230-2F1CC7171CEF}"/>
              </a:ext>
            </a:extLst>
          </p:cNvPr>
          <p:cNvGraphicFramePr>
            <a:graphicFrameLocks noChangeAspect="1"/>
          </p:cNvGraphicFramePr>
          <p:nvPr>
            <p:extLst>
              <p:ext uri="{D42A27DB-BD31-4B8C-83A1-F6EECF244321}">
                <p14:modId xmlns:p14="http://schemas.microsoft.com/office/powerpoint/2010/main" val="1619973754"/>
              </p:ext>
            </p:extLst>
          </p:nvPr>
        </p:nvGraphicFramePr>
        <p:xfrm>
          <a:off x="2832100" y="3409068"/>
          <a:ext cx="3048000" cy="1794757"/>
        </p:xfrm>
        <a:graphic>
          <a:graphicData uri="http://schemas.openxmlformats.org/presentationml/2006/ole">
            <mc:AlternateContent xmlns:mc="http://schemas.openxmlformats.org/markup-compatibility/2006">
              <mc:Choice xmlns:v="urn:schemas-microsoft-com:vml" Requires="v">
                <p:oleObj spid="_x0000_s23555" name="Clip" r:id="rId4" imgW="4762440" imgH="3504960" progId="MS_ClipArt_Gallery.5">
                  <p:embed/>
                </p:oleObj>
              </mc:Choice>
              <mc:Fallback>
                <p:oleObj name="Clip" r:id="rId4" imgW="4762440" imgH="3504960" progId="MS_ClipArt_Gallery.5">
                  <p:embed/>
                  <p:pic>
                    <p:nvPicPr>
                      <p:cNvPr id="51202" name="Object 2">
                        <a:extLst>
                          <a:ext uri="{FF2B5EF4-FFF2-40B4-BE49-F238E27FC236}">
                            <a16:creationId xmlns:a16="http://schemas.microsoft.com/office/drawing/2014/main" id="{0B1F3921-1E20-4E21-8230-2F1CC7171CE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32100" y="3409068"/>
                        <a:ext cx="3048000" cy="17947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2000" advClick="0" advTm="12000"/>
    </mc:Choice>
    <mc:Fallback xmlns="">
      <p:transition spd="slow" advClick="0" advTm="12000"/>
    </mc:Fallback>
  </mc:AlternateContent>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2">
            <a:extLst>
              <a:ext uri="{FF2B5EF4-FFF2-40B4-BE49-F238E27FC236}">
                <a16:creationId xmlns:a16="http://schemas.microsoft.com/office/drawing/2014/main" id="{766036D5-7989-4161-A25A-3B67909B3A86}"/>
              </a:ext>
            </a:extLst>
          </p:cNvPr>
          <p:cNvSpPr>
            <a:spLocks noGrp="1" noChangeArrowheads="1"/>
          </p:cNvSpPr>
          <p:nvPr>
            <p:ph type="title" idx="4294967295"/>
          </p:nvPr>
        </p:nvSpPr>
        <p:spPr>
          <a:xfrm>
            <a:off x="0" y="889000"/>
            <a:ext cx="7773988" cy="1016000"/>
          </a:xfrm>
        </p:spPr>
        <p:txBody>
          <a:bodyPr/>
          <a:lstStyle/>
          <a:p>
            <a:pPr eaLnBrk="1" hangingPunct="1"/>
            <a:r>
              <a:rPr lang="en-US" altLang="en-US"/>
              <a:t>Remember...</a:t>
            </a:r>
          </a:p>
        </p:txBody>
      </p:sp>
      <p:sp>
        <p:nvSpPr>
          <p:cNvPr id="53252" name="Rectangle 3">
            <a:extLst>
              <a:ext uri="{FF2B5EF4-FFF2-40B4-BE49-F238E27FC236}">
                <a16:creationId xmlns:a16="http://schemas.microsoft.com/office/drawing/2014/main" id="{08A51694-E109-45E9-9B62-34CCBF6140FD}"/>
              </a:ext>
            </a:extLst>
          </p:cNvPr>
          <p:cNvSpPr>
            <a:spLocks noGrp="1" noChangeArrowheads="1"/>
          </p:cNvSpPr>
          <p:nvPr>
            <p:ph type="body" idx="4294967295"/>
          </p:nvPr>
        </p:nvSpPr>
        <p:spPr>
          <a:xfrm>
            <a:off x="0" y="1803400"/>
            <a:ext cx="7773988" cy="4029075"/>
          </a:xfrm>
        </p:spPr>
        <p:txBody>
          <a:bodyPr/>
          <a:lstStyle/>
          <a:p>
            <a:pPr eaLnBrk="1" hangingPunct="1"/>
            <a:r>
              <a:rPr lang="en-US" altLang="en-US" sz="3056"/>
              <a:t>As the number of samples approaches infinity, the relative frequency distribution approaches the sampling distribution.</a:t>
            </a:r>
            <a:endParaRPr lang="en-US" altLang="en-US"/>
          </a:p>
        </p:txBody>
      </p:sp>
      <p:graphicFrame>
        <p:nvGraphicFramePr>
          <p:cNvPr id="53250" name="Object 2">
            <a:extLst>
              <a:ext uri="{FF2B5EF4-FFF2-40B4-BE49-F238E27FC236}">
                <a16:creationId xmlns:a16="http://schemas.microsoft.com/office/drawing/2014/main" id="{0D1DE797-7A54-45A3-B948-928A0E0A1ED5}"/>
              </a:ext>
            </a:extLst>
          </p:cNvPr>
          <p:cNvGraphicFramePr>
            <a:graphicFrameLocks noChangeAspect="1"/>
          </p:cNvGraphicFramePr>
          <p:nvPr/>
        </p:nvGraphicFramePr>
        <p:xfrm>
          <a:off x="3048000" y="3631847"/>
          <a:ext cx="4064000" cy="2438577"/>
        </p:xfrm>
        <a:graphic>
          <a:graphicData uri="http://schemas.openxmlformats.org/presentationml/2006/ole">
            <mc:AlternateContent xmlns:mc="http://schemas.openxmlformats.org/markup-compatibility/2006">
              <mc:Choice xmlns:v="urn:schemas-microsoft-com:vml" Requires="v">
                <p:oleObj spid="_x0000_s24579" name="Clip" r:id="rId4" imgW="2923920" imgH="2192400" progId="MS_ClipArt_Gallery.5">
                  <p:embed/>
                </p:oleObj>
              </mc:Choice>
              <mc:Fallback>
                <p:oleObj name="Clip" r:id="rId4" imgW="2923920" imgH="2192400" progId="MS_ClipArt_Gallery.5">
                  <p:embed/>
                  <p:pic>
                    <p:nvPicPr>
                      <p:cNvPr id="53250" name="Object 2">
                        <a:extLst>
                          <a:ext uri="{FF2B5EF4-FFF2-40B4-BE49-F238E27FC236}">
                            <a16:creationId xmlns:a16="http://schemas.microsoft.com/office/drawing/2014/main" id="{0D1DE797-7A54-45A3-B948-928A0E0A1ED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8000" y="3631847"/>
                        <a:ext cx="4064000" cy="24385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2000" advClick="0" advTm="8000"/>
    </mc:Choice>
    <mc:Fallback xmlns="">
      <p:transition spd="slow" advClick="0" advTm="8000"/>
    </mc:Fallback>
  </mc:AlternateContent>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2">
            <a:extLst>
              <a:ext uri="{FF2B5EF4-FFF2-40B4-BE49-F238E27FC236}">
                <a16:creationId xmlns:a16="http://schemas.microsoft.com/office/drawing/2014/main" id="{BD6503F1-A794-49B3-8B3F-01F74D5CE72C}"/>
              </a:ext>
            </a:extLst>
          </p:cNvPr>
          <p:cNvSpPr>
            <a:spLocks noGrp="1" noChangeArrowheads="1"/>
          </p:cNvSpPr>
          <p:nvPr>
            <p:ph type="title" idx="4294967295"/>
          </p:nvPr>
        </p:nvSpPr>
        <p:spPr>
          <a:xfrm>
            <a:off x="0" y="274638"/>
            <a:ext cx="8229600" cy="1143000"/>
          </a:xfrm>
        </p:spPr>
        <p:txBody>
          <a:bodyPr/>
          <a:lstStyle/>
          <a:p>
            <a:pPr eaLnBrk="1" hangingPunct="1"/>
            <a:r>
              <a:rPr lang="en-US" altLang="en-US"/>
              <a:t>Remember...</a:t>
            </a:r>
          </a:p>
        </p:txBody>
      </p:sp>
      <p:sp>
        <p:nvSpPr>
          <p:cNvPr id="55300" name="Rectangle 3">
            <a:extLst>
              <a:ext uri="{FF2B5EF4-FFF2-40B4-BE49-F238E27FC236}">
                <a16:creationId xmlns:a16="http://schemas.microsoft.com/office/drawing/2014/main" id="{8B93E28B-DCE4-4348-AFC9-A2C6861C6F79}"/>
              </a:ext>
            </a:extLst>
          </p:cNvPr>
          <p:cNvSpPr>
            <a:spLocks noGrp="1" noChangeArrowheads="1"/>
          </p:cNvSpPr>
          <p:nvPr>
            <p:ph type="body" idx="4294967295"/>
          </p:nvPr>
        </p:nvSpPr>
        <p:spPr>
          <a:xfrm>
            <a:off x="0" y="1600200"/>
            <a:ext cx="8229600" cy="4525963"/>
          </a:xfrm>
        </p:spPr>
        <p:txBody>
          <a:bodyPr/>
          <a:lstStyle/>
          <a:p>
            <a:pPr eaLnBrk="1" hangingPunct="1"/>
            <a:r>
              <a:rPr lang="en-US" altLang="en-US"/>
              <a:t>All statistics have sampling distributions, not just the mean.</a:t>
            </a:r>
          </a:p>
        </p:txBody>
      </p:sp>
      <p:graphicFrame>
        <p:nvGraphicFramePr>
          <p:cNvPr id="55298" name="Object 2">
            <a:extLst>
              <a:ext uri="{FF2B5EF4-FFF2-40B4-BE49-F238E27FC236}">
                <a16:creationId xmlns:a16="http://schemas.microsoft.com/office/drawing/2014/main" id="{2D68A3FF-223E-4B96-861E-534295148B36}"/>
              </a:ext>
            </a:extLst>
          </p:cNvPr>
          <p:cNvGraphicFramePr>
            <a:graphicFrameLocks noChangeAspect="1"/>
          </p:cNvGraphicFramePr>
          <p:nvPr/>
        </p:nvGraphicFramePr>
        <p:xfrm>
          <a:off x="3175000" y="4038424"/>
          <a:ext cx="3063875" cy="1807986"/>
        </p:xfrm>
        <a:graphic>
          <a:graphicData uri="http://schemas.openxmlformats.org/presentationml/2006/ole">
            <mc:AlternateContent xmlns:mc="http://schemas.openxmlformats.org/markup-compatibility/2006">
              <mc:Choice xmlns:v="urn:schemas-microsoft-com:vml" Requires="v">
                <p:oleObj spid="_x0000_s25603" name="Clip" r:id="rId4" imgW="1838520" imgH="1356840" progId="MS_ClipArt_Gallery.5">
                  <p:embed/>
                </p:oleObj>
              </mc:Choice>
              <mc:Fallback>
                <p:oleObj name="Clip" r:id="rId4" imgW="1838520" imgH="1356840" progId="MS_ClipArt_Gallery.5">
                  <p:embed/>
                  <p:pic>
                    <p:nvPicPr>
                      <p:cNvPr id="55298" name="Object 2">
                        <a:extLst>
                          <a:ext uri="{FF2B5EF4-FFF2-40B4-BE49-F238E27FC236}">
                            <a16:creationId xmlns:a16="http://schemas.microsoft.com/office/drawing/2014/main" id="{2D68A3FF-223E-4B96-861E-534295148B3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75000" y="4038424"/>
                        <a:ext cx="3063875" cy="18079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2000" advClick="0" advTm="20000"/>
    </mc:Choice>
    <mc:Fallback xmlns="">
      <p:transition spd="slow" advClick="0" advTm="20000"/>
    </mc:Fallback>
  </mc:AlternateContent>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4">
            <a:extLst>
              <a:ext uri="{FF2B5EF4-FFF2-40B4-BE49-F238E27FC236}">
                <a16:creationId xmlns:a16="http://schemas.microsoft.com/office/drawing/2014/main" id="{C8849FFD-BF5A-4753-8958-AB5A3D90E36A}"/>
              </a:ext>
            </a:extLst>
          </p:cNvPr>
          <p:cNvSpPr>
            <a:spLocks noGrp="1" noChangeArrowheads="1"/>
          </p:cNvSpPr>
          <p:nvPr>
            <p:ph type="title" idx="4294967295"/>
          </p:nvPr>
        </p:nvSpPr>
        <p:spPr>
          <a:xfrm>
            <a:off x="0" y="274638"/>
            <a:ext cx="8229600" cy="1143000"/>
          </a:xfrm>
        </p:spPr>
        <p:txBody>
          <a:bodyPr>
            <a:normAutofit fontScale="90000"/>
          </a:bodyPr>
          <a:lstStyle/>
          <a:p>
            <a:pPr eaLnBrk="1" hangingPunct="1"/>
            <a:r>
              <a:rPr lang="en-US" altLang="en-US">
                <a:ea typeface="ＭＳ Ｐゴシック" panose="020B0600070205080204" pitchFamily="34" charset="-128"/>
              </a:rPr>
              <a:t>Sampling Distribution </a:t>
            </a:r>
            <a:br>
              <a:rPr lang="en-US" altLang="en-US">
                <a:ea typeface="ＭＳ Ｐゴシック" panose="020B0600070205080204" pitchFamily="34" charset="-128"/>
              </a:rPr>
            </a:br>
            <a:r>
              <a:rPr lang="en-US" altLang="en-US">
                <a:ea typeface="ＭＳ Ｐゴシック" panose="020B0600070205080204" pitchFamily="34" charset="-128"/>
              </a:rPr>
              <a:t>of the Mean</a:t>
            </a:r>
          </a:p>
        </p:txBody>
      </p:sp>
      <p:sp>
        <p:nvSpPr>
          <p:cNvPr id="14340" name="Rectangle 5">
            <a:extLst>
              <a:ext uri="{FF2B5EF4-FFF2-40B4-BE49-F238E27FC236}">
                <a16:creationId xmlns:a16="http://schemas.microsoft.com/office/drawing/2014/main" id="{E8B6228C-8689-415A-88E6-D996125DC56A}"/>
              </a:ext>
            </a:extLst>
          </p:cNvPr>
          <p:cNvSpPr>
            <a:spLocks noGrp="1" noChangeArrowheads="1"/>
          </p:cNvSpPr>
          <p:nvPr>
            <p:ph type="body" idx="4294967295"/>
          </p:nvPr>
        </p:nvSpPr>
        <p:spPr>
          <a:xfrm>
            <a:off x="0" y="1600200"/>
            <a:ext cx="8229600" cy="4525963"/>
          </a:xfrm>
        </p:spPr>
        <p:txBody>
          <a:bodyPr/>
          <a:lstStyle/>
          <a:p>
            <a:pPr eaLnBrk="1" hangingPunct="1"/>
            <a:r>
              <a:rPr lang="en-US" altLang="en-US" sz="3222">
                <a:ea typeface="ＭＳ Ｐゴシック" panose="020B0600070205080204" pitchFamily="34" charset="-128"/>
              </a:rPr>
              <a:t>The sampling distribution of the mean has several important properties</a:t>
            </a:r>
            <a:br>
              <a:rPr lang="en-US" altLang="en-US" sz="3222">
                <a:ea typeface="ＭＳ Ｐゴシック" panose="020B0600070205080204" pitchFamily="34" charset="-128"/>
              </a:rPr>
            </a:br>
            <a:endParaRPr lang="en-US" altLang="en-US" sz="3222">
              <a:ea typeface="ＭＳ Ｐゴシック" panose="020B0600070205080204" pitchFamily="34" charset="-128"/>
            </a:endParaRPr>
          </a:p>
          <a:p>
            <a:pPr marL="438362" lvl="1" indent="-4410">
              <a:buNone/>
            </a:pPr>
            <a:br>
              <a:rPr lang="en-US" altLang="en-US">
                <a:ea typeface="ＭＳ Ｐゴシック" panose="020B0600070205080204" pitchFamily="34" charset="-128"/>
              </a:rPr>
            </a:br>
            <a:br>
              <a:rPr lang="en-US" altLang="en-US">
                <a:ea typeface="ＭＳ Ｐゴシック" panose="020B0600070205080204" pitchFamily="34" charset="-128"/>
              </a:rPr>
            </a:br>
            <a:br>
              <a:rPr lang="en-US" altLang="en-US">
                <a:ea typeface="ＭＳ Ｐゴシック" panose="020B0600070205080204" pitchFamily="34" charset="-128"/>
              </a:rPr>
            </a:br>
            <a:endParaRPr lang="en-US" altLang="en-US">
              <a:ea typeface="ＭＳ Ｐゴシック" panose="020B0600070205080204" pitchFamily="34" charset="-128"/>
            </a:endParaRPr>
          </a:p>
        </p:txBody>
      </p:sp>
      <p:pic>
        <p:nvPicPr>
          <p:cNvPr id="14341" name="Picture 4">
            <a:extLst>
              <a:ext uri="{FF2B5EF4-FFF2-40B4-BE49-F238E27FC236}">
                <a16:creationId xmlns:a16="http://schemas.microsoft.com/office/drawing/2014/main" id="{4848BE48-71C1-40C7-97E7-220DBB7869B2}"/>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690941" y="2895600"/>
            <a:ext cx="4012847" cy="2755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2" name="Rectangle 5">
            <a:extLst>
              <a:ext uri="{FF2B5EF4-FFF2-40B4-BE49-F238E27FC236}">
                <a16:creationId xmlns:a16="http://schemas.microsoft.com/office/drawing/2014/main" id="{6D90A40A-64C4-47A3-A6C7-C43CC1B7EAEE}"/>
              </a:ext>
            </a:extLst>
          </p:cNvPr>
          <p:cNvSpPr>
            <a:spLocks noChangeArrowheads="1"/>
          </p:cNvSpPr>
          <p:nvPr/>
        </p:nvSpPr>
        <p:spPr bwMode="auto">
          <a:xfrm>
            <a:off x="1217966" y="4162778"/>
            <a:ext cx="1386918" cy="605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tabLst>
                <a:tab pos="579438" algn="l"/>
              </a:tabLst>
              <a:defRPr sz="60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tabLst>
                <a:tab pos="579438" algn="l"/>
              </a:tabLst>
              <a:defRPr sz="6000">
                <a:solidFill>
                  <a:schemeClr val="tx1"/>
                </a:solidFill>
                <a:latin typeface="Times New Roman" panose="02020603050405020304" pitchFamily="18" charset="0"/>
                <a:ea typeface="ＭＳ Ｐゴシック" panose="020B0600070205080204" pitchFamily="34" charset="-128"/>
              </a:defRPr>
            </a:lvl2pPr>
            <a:lvl3pPr eaLnBrk="0" hangingPunct="0">
              <a:tabLst>
                <a:tab pos="579438" algn="l"/>
              </a:tabLst>
              <a:defRPr sz="6000">
                <a:solidFill>
                  <a:schemeClr val="tx1"/>
                </a:solidFill>
                <a:latin typeface="Times New Roman" panose="02020603050405020304" pitchFamily="18" charset="0"/>
                <a:ea typeface="ＭＳ Ｐゴシック" panose="020B0600070205080204" pitchFamily="34" charset="-128"/>
              </a:defRPr>
            </a:lvl3pPr>
            <a:lvl4pPr eaLnBrk="0" hangingPunct="0">
              <a:tabLst>
                <a:tab pos="579438" algn="l"/>
              </a:tabLst>
              <a:defRPr sz="6000">
                <a:solidFill>
                  <a:schemeClr val="tx1"/>
                </a:solidFill>
                <a:latin typeface="Times New Roman" panose="02020603050405020304" pitchFamily="18" charset="0"/>
                <a:ea typeface="ＭＳ Ｐゴシック" panose="020B0600070205080204" pitchFamily="34" charset="-128"/>
              </a:defRPr>
            </a:lvl4pPr>
            <a:lvl5pPr eaLnBrk="0" hangingPunct="0">
              <a:tabLst>
                <a:tab pos="579438" algn="l"/>
              </a:tabLst>
              <a:defRPr sz="60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tabLst>
                <a:tab pos="579438" algn="l"/>
              </a:tabLst>
              <a:defRPr sz="60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tabLst>
                <a:tab pos="579438" algn="l"/>
              </a:tabLst>
              <a:defRPr sz="60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tabLst>
                <a:tab pos="579438" algn="l"/>
              </a:tabLst>
              <a:defRPr sz="60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tabLst>
                <a:tab pos="579438" algn="l"/>
              </a:tabLst>
              <a:defRPr sz="60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en-US" sz="3334">
                <a:sym typeface="Symbol" panose="05050102010706020507" pitchFamily="18" charset="2"/>
              </a:rPr>
              <a:t></a:t>
            </a:r>
            <a:r>
              <a:rPr lang="en-US" altLang="en-US" sz="3334" baseline="-25000"/>
              <a:t>M</a:t>
            </a:r>
            <a:r>
              <a:rPr lang="en-US" altLang="en-US" sz="3334"/>
              <a:t> = </a:t>
            </a:r>
            <a:r>
              <a:rPr lang="en-US" altLang="en-US" sz="3334">
                <a:sym typeface="Symbol" panose="05050102010706020507" pitchFamily="18" charset="2"/>
              </a:rPr>
              <a:t></a:t>
            </a:r>
          </a:p>
        </p:txBody>
      </p:sp>
      <p:graphicFrame>
        <p:nvGraphicFramePr>
          <p:cNvPr id="14338" name="Object 2">
            <a:extLst>
              <a:ext uri="{FF2B5EF4-FFF2-40B4-BE49-F238E27FC236}">
                <a16:creationId xmlns:a16="http://schemas.microsoft.com/office/drawing/2014/main" id="{2873531E-D7CD-41FA-8828-136188DEC947}"/>
              </a:ext>
            </a:extLst>
          </p:cNvPr>
          <p:cNvGraphicFramePr>
            <a:graphicFrameLocks noChangeAspect="1"/>
          </p:cNvGraphicFramePr>
          <p:nvPr/>
        </p:nvGraphicFramePr>
        <p:xfrm>
          <a:off x="1206500" y="4850695"/>
          <a:ext cx="1707444" cy="935743"/>
        </p:xfrm>
        <a:graphic>
          <a:graphicData uri="http://schemas.openxmlformats.org/presentationml/2006/ole">
            <mc:AlternateContent xmlns:mc="http://schemas.openxmlformats.org/markup-compatibility/2006">
              <mc:Choice xmlns:v="urn:schemas-microsoft-com:vml" Requires="v">
                <p:oleObj spid="_x0000_s26627" name="Equation" r:id="rId5" imgW="647700" imgH="381000" progId="Equation.3">
                  <p:embed/>
                </p:oleObj>
              </mc:Choice>
              <mc:Fallback>
                <p:oleObj name="Equation" r:id="rId5" imgW="647700" imgH="381000" progId="Equation.3">
                  <p:embed/>
                  <p:pic>
                    <p:nvPicPr>
                      <p:cNvPr id="14338" name="Object 2">
                        <a:extLst>
                          <a:ext uri="{FF2B5EF4-FFF2-40B4-BE49-F238E27FC236}">
                            <a16:creationId xmlns:a16="http://schemas.microsoft.com/office/drawing/2014/main" id="{2873531E-D7CD-41FA-8828-136188DEC94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06500" y="4850695"/>
                        <a:ext cx="1707444" cy="9357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advTm="21296"/>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163B8461-71F8-4967-8436-FEE48F72862C}"/>
              </a:ext>
            </a:extLst>
          </p:cNvPr>
          <p:cNvSpPr>
            <a:spLocks noGrp="1" noChangeArrowheads="1"/>
          </p:cNvSpPr>
          <p:nvPr>
            <p:ph type="title" idx="4294967295"/>
          </p:nvPr>
        </p:nvSpPr>
        <p:spPr>
          <a:xfrm>
            <a:off x="0" y="922338"/>
            <a:ext cx="7772400" cy="1016000"/>
          </a:xfrm>
        </p:spPr>
        <p:txBody>
          <a:bodyPr/>
          <a:lstStyle/>
          <a:p>
            <a:pPr eaLnBrk="1" hangingPunct="1"/>
            <a:r>
              <a:rPr lang="en-US" altLang="en-US" dirty="0">
                <a:ea typeface="ＭＳ Ｐゴシック" panose="020B0600070205080204" pitchFamily="34" charset="-128"/>
              </a:rPr>
              <a:t>Spousal Age Example</a:t>
            </a:r>
          </a:p>
        </p:txBody>
      </p:sp>
      <p:sp>
        <p:nvSpPr>
          <p:cNvPr id="15363" name="Rectangle 3">
            <a:extLst>
              <a:ext uri="{FF2B5EF4-FFF2-40B4-BE49-F238E27FC236}">
                <a16:creationId xmlns:a16="http://schemas.microsoft.com/office/drawing/2014/main" id="{4C4A1E7D-A2C8-4099-96A0-F996179DB664}"/>
              </a:ext>
            </a:extLst>
          </p:cNvPr>
          <p:cNvSpPr>
            <a:spLocks noGrp="1" noChangeArrowheads="1"/>
          </p:cNvSpPr>
          <p:nvPr>
            <p:ph type="body" sz="half" idx="4294967295"/>
          </p:nvPr>
        </p:nvSpPr>
        <p:spPr>
          <a:xfrm>
            <a:off x="0" y="2141538"/>
            <a:ext cx="7696200" cy="4030662"/>
          </a:xfrm>
        </p:spPr>
        <p:txBody>
          <a:bodyPr/>
          <a:lstStyle/>
          <a:p>
            <a:pPr eaLnBrk="1" hangingPunct="1"/>
            <a:r>
              <a:rPr lang="en-US" altLang="en-US" dirty="0">
                <a:ea typeface="ＭＳ Ｐゴシック" panose="020B0600070205080204" pitchFamily="34" charset="-128"/>
              </a:rPr>
              <a:t>Do people tend to marry other people of the same age?</a:t>
            </a:r>
          </a:p>
          <a:p>
            <a:pPr eaLnBrk="1" hangingPunct="1"/>
            <a:r>
              <a:rPr lang="en-US" altLang="en-US" dirty="0">
                <a:ea typeface="ＭＳ Ｐゴシック" panose="020B0600070205080204" pitchFamily="34" charset="-128"/>
              </a:rPr>
              <a:t>Our experience tells us “yes,” but how good is the correspondence?</a:t>
            </a:r>
          </a:p>
          <a:p>
            <a:pPr eaLnBrk="1" hangingPunct="1"/>
            <a:endParaRPr lang="en-US" altLang="en-US" dirty="0">
              <a:ea typeface="ＭＳ Ｐゴシック" panose="020B0600070205080204" pitchFamily="34" charset="-128"/>
            </a:endParaRPr>
          </a:p>
        </p:txBody>
      </p:sp>
      <p:pic>
        <p:nvPicPr>
          <p:cNvPr id="15364" name="Picture 4" descr="j0185816">
            <a:extLst>
              <a:ext uri="{FF2B5EF4-FFF2-40B4-BE49-F238E27FC236}">
                <a16:creationId xmlns:a16="http://schemas.microsoft.com/office/drawing/2014/main" id="{A94407C4-CE1C-4587-857E-760B8BD7F976}"/>
              </a:ext>
            </a:extLst>
          </p:cNvPr>
          <p:cNvPicPr>
            <a:picLocks noGrp="1" noChangeAspect="1" noChangeArrowheads="1"/>
          </p:cNvPicPr>
          <p:nvPr>
            <p:ph sz="quarter" idx="4294967295"/>
          </p:nvPr>
        </p:nvPicPr>
        <p:blipFill>
          <a:blip r:embed="rId3">
            <a:extLst>
              <a:ext uri="{28A0092B-C50C-407E-A947-70E740481C1C}">
                <a14:useLocalDpi xmlns:a14="http://schemas.microsoft.com/office/drawing/2010/main" val="0"/>
              </a:ext>
            </a:extLst>
          </a:blip>
          <a:srcRect/>
          <a:stretch>
            <a:fillRect/>
          </a:stretch>
        </p:blipFill>
        <p:spPr>
          <a:xfrm>
            <a:off x="228600" y="4156869"/>
            <a:ext cx="1531938" cy="1912938"/>
          </a:xfrm>
          <a:noFill/>
        </p:spPr>
      </p:pic>
      <p:pic>
        <p:nvPicPr>
          <p:cNvPr id="15365" name="Picture 6" descr="j0212667">
            <a:extLst>
              <a:ext uri="{FF2B5EF4-FFF2-40B4-BE49-F238E27FC236}">
                <a16:creationId xmlns:a16="http://schemas.microsoft.com/office/drawing/2014/main" id="{C73BA18C-144D-459E-8EE5-F38A9D3D7D57}"/>
              </a:ext>
            </a:extLst>
          </p:cNvPr>
          <p:cNvPicPr>
            <a:picLocks noGrp="1" noChangeAspect="1" noChangeArrowheads="1"/>
          </p:cNvPicPr>
          <p:nvPr>
            <p:ph sz="quarter" idx="4294967295"/>
          </p:nvPr>
        </p:nvPicPr>
        <p:blipFill>
          <a:blip r:embed="rId4">
            <a:extLst>
              <a:ext uri="{28A0092B-C50C-407E-A947-70E740481C1C}">
                <a14:useLocalDpi xmlns:a14="http://schemas.microsoft.com/office/drawing/2010/main" val="0"/>
              </a:ext>
            </a:extLst>
          </a:blip>
          <a:srcRect/>
          <a:stretch>
            <a:fillRect/>
          </a:stretch>
        </p:blipFill>
        <p:spPr>
          <a:xfrm>
            <a:off x="5486400" y="4156869"/>
            <a:ext cx="2590800" cy="1744663"/>
          </a:xfrm>
          <a:noFill/>
        </p:spPr>
      </p:pic>
    </p:spTree>
  </p:cSld>
  <p:clrMapOvr>
    <a:masterClrMapping/>
  </p:clrMapOvr>
  <p:transition advClick="0" advTm="12000"/>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4">
            <a:extLst>
              <a:ext uri="{FF2B5EF4-FFF2-40B4-BE49-F238E27FC236}">
                <a16:creationId xmlns:a16="http://schemas.microsoft.com/office/drawing/2014/main" id="{580D954C-80CF-4951-8C82-5DEDE172D3F9}"/>
              </a:ext>
            </a:extLst>
          </p:cNvPr>
          <p:cNvSpPr>
            <a:spLocks noGrp="1" noChangeArrowheads="1"/>
          </p:cNvSpPr>
          <p:nvPr>
            <p:ph type="title" idx="4294967295"/>
          </p:nvPr>
        </p:nvSpPr>
        <p:spPr>
          <a:xfrm>
            <a:off x="0" y="274638"/>
            <a:ext cx="8229600" cy="1143000"/>
          </a:xfrm>
        </p:spPr>
        <p:txBody>
          <a:bodyPr>
            <a:normAutofit fontScale="90000"/>
          </a:bodyPr>
          <a:lstStyle/>
          <a:p>
            <a:pPr eaLnBrk="1" hangingPunct="1"/>
            <a:r>
              <a:rPr lang="en-US" altLang="en-US">
                <a:ea typeface="ＭＳ Ｐゴシック" panose="020B0600070205080204" pitchFamily="34" charset="-128"/>
              </a:rPr>
              <a:t>Mean of the Sampling Distribution of the Mean</a:t>
            </a:r>
          </a:p>
        </p:txBody>
      </p:sp>
      <p:sp>
        <p:nvSpPr>
          <p:cNvPr id="16387" name="Rectangle 5">
            <a:extLst>
              <a:ext uri="{FF2B5EF4-FFF2-40B4-BE49-F238E27FC236}">
                <a16:creationId xmlns:a16="http://schemas.microsoft.com/office/drawing/2014/main" id="{69440DF5-9362-498B-B3C7-820335FDFA27}"/>
              </a:ext>
            </a:extLst>
          </p:cNvPr>
          <p:cNvSpPr>
            <a:spLocks noGrp="1" noChangeArrowheads="1"/>
          </p:cNvSpPr>
          <p:nvPr>
            <p:ph type="body" idx="4294967295"/>
          </p:nvPr>
        </p:nvSpPr>
        <p:spPr>
          <a:xfrm>
            <a:off x="0" y="1600200"/>
            <a:ext cx="8229600" cy="4525963"/>
          </a:xfrm>
        </p:spPr>
        <p:txBody>
          <a:bodyPr/>
          <a:lstStyle/>
          <a:p>
            <a:pPr>
              <a:buNone/>
              <a:tabLst>
                <a:tab pos="321936" algn="l"/>
              </a:tabLst>
            </a:pPr>
            <a:endParaRPr lang="en-US" altLang="en-US" sz="1000">
              <a:ea typeface="ＭＳ Ｐゴシック" panose="020B0600070205080204" pitchFamily="34" charset="-128"/>
            </a:endParaRPr>
          </a:p>
          <a:p>
            <a:pPr>
              <a:tabLst>
                <a:tab pos="321936" algn="l"/>
              </a:tabLst>
            </a:pPr>
            <a:r>
              <a:rPr lang="en-US" altLang="en-US">
                <a:ea typeface="ＭＳ Ｐゴシック" panose="020B0600070205080204" pitchFamily="34" charset="-128"/>
              </a:rPr>
              <a:t>Equal to the mean of the population from which the scores were sampled  (</a:t>
            </a:r>
            <a:r>
              <a:rPr lang="en-US" altLang="en-US">
                <a:ea typeface="ＭＳ Ｐゴシック" panose="020B0600070205080204" pitchFamily="34" charset="-128"/>
                <a:sym typeface="Symbol" panose="05050102010706020507" pitchFamily="18" charset="2"/>
              </a:rPr>
              <a:t></a:t>
            </a:r>
            <a:r>
              <a:rPr lang="en-US" altLang="en-US">
                <a:ea typeface="ＭＳ Ｐゴシック" panose="020B0600070205080204" pitchFamily="34" charset="-128"/>
              </a:rPr>
              <a:t>).</a:t>
            </a:r>
          </a:p>
        </p:txBody>
      </p:sp>
    </p:spTree>
  </p:cSld>
  <p:clrMapOvr>
    <a:masterClrMapping/>
  </p:clrMapOvr>
  <p:transition advTm="17776"/>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803A3119-A755-4AD2-A2F9-8DE88030DA3C}"/>
              </a:ext>
            </a:extLst>
          </p:cNvPr>
          <p:cNvSpPr>
            <a:spLocks noGrp="1" noChangeArrowheads="1"/>
          </p:cNvSpPr>
          <p:nvPr>
            <p:ph type="title" idx="4294967295"/>
          </p:nvPr>
        </p:nvSpPr>
        <p:spPr>
          <a:xfrm>
            <a:off x="152400" y="990600"/>
            <a:ext cx="8229600" cy="1143000"/>
          </a:xfrm>
        </p:spPr>
        <p:txBody>
          <a:bodyPr>
            <a:normAutofit fontScale="90000"/>
          </a:bodyPr>
          <a:lstStyle/>
          <a:p>
            <a:pPr eaLnBrk="1" hangingPunct="1"/>
            <a:r>
              <a:rPr lang="en-US" altLang="en-US" dirty="0">
                <a:ea typeface="ＭＳ Ｐゴシック" panose="020B0600070205080204" pitchFamily="34" charset="-128"/>
              </a:rPr>
              <a:t>Mean of the Sampling Distribution of the Mean</a:t>
            </a:r>
          </a:p>
        </p:txBody>
      </p:sp>
      <p:sp>
        <p:nvSpPr>
          <p:cNvPr id="18435" name="Rectangle 3">
            <a:extLst>
              <a:ext uri="{FF2B5EF4-FFF2-40B4-BE49-F238E27FC236}">
                <a16:creationId xmlns:a16="http://schemas.microsoft.com/office/drawing/2014/main" id="{72292B87-A293-4D3C-86BC-CEA863842EAA}"/>
              </a:ext>
            </a:extLst>
          </p:cNvPr>
          <p:cNvSpPr>
            <a:spLocks noGrp="1" noChangeArrowheads="1"/>
          </p:cNvSpPr>
          <p:nvPr>
            <p:ph type="body" idx="4294967295"/>
          </p:nvPr>
        </p:nvSpPr>
        <p:spPr>
          <a:xfrm>
            <a:off x="0" y="2971800"/>
            <a:ext cx="8229600" cy="3154363"/>
          </a:xfrm>
        </p:spPr>
        <p:txBody>
          <a:bodyPr/>
          <a:lstStyle/>
          <a:p>
            <a:pPr>
              <a:buNone/>
              <a:tabLst>
                <a:tab pos="321936" algn="l"/>
              </a:tabLst>
            </a:pPr>
            <a:endParaRPr lang="en-US" altLang="en-US" sz="1000" dirty="0">
              <a:ea typeface="ＭＳ Ｐゴシック" panose="020B0600070205080204" pitchFamily="34" charset="-128"/>
            </a:endParaRPr>
          </a:p>
          <a:p>
            <a:pPr>
              <a:tabLst>
                <a:tab pos="321936" algn="l"/>
              </a:tabLst>
            </a:pPr>
            <a:endParaRPr lang="en-US" altLang="en-US" dirty="0">
              <a:ea typeface="ＭＳ Ｐゴシック" panose="020B0600070205080204" pitchFamily="34" charset="-128"/>
            </a:endParaRPr>
          </a:p>
          <a:p>
            <a:pPr algn="ctr">
              <a:buNone/>
              <a:tabLst>
                <a:tab pos="321936" algn="l"/>
              </a:tabLst>
            </a:pPr>
            <a:r>
              <a:rPr lang="en-US" altLang="en-US" sz="4445" dirty="0">
                <a:ea typeface="ＭＳ Ｐゴシック" panose="020B0600070205080204" pitchFamily="34" charset="-128"/>
                <a:sym typeface="Symbol" panose="05050102010706020507" pitchFamily="18" charset="2"/>
              </a:rPr>
              <a:t></a:t>
            </a:r>
            <a:r>
              <a:rPr lang="en-US" altLang="en-US" sz="4445" baseline="-25000" dirty="0">
                <a:ea typeface="ＭＳ Ｐゴシック" panose="020B0600070205080204" pitchFamily="34" charset="-128"/>
              </a:rPr>
              <a:t>M</a:t>
            </a:r>
            <a:r>
              <a:rPr lang="en-US" altLang="en-US" sz="4445" dirty="0">
                <a:ea typeface="ＭＳ Ｐゴシック" panose="020B0600070205080204" pitchFamily="34" charset="-128"/>
              </a:rPr>
              <a:t> </a:t>
            </a:r>
          </a:p>
        </p:txBody>
      </p:sp>
    </p:spTree>
  </p:cSld>
  <p:clrMapOvr>
    <a:masterClrMapping/>
  </p:clrMapOvr>
  <p:transition advTm="7232"/>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4D942410-2B54-4D9F-8A35-31C54163D20B}"/>
              </a:ext>
            </a:extLst>
          </p:cNvPr>
          <p:cNvSpPr>
            <a:spLocks noGrp="1" noChangeArrowheads="1"/>
          </p:cNvSpPr>
          <p:nvPr>
            <p:ph type="title" idx="4294967295"/>
          </p:nvPr>
        </p:nvSpPr>
        <p:spPr>
          <a:xfrm>
            <a:off x="228600" y="1028700"/>
            <a:ext cx="8229600" cy="1143000"/>
          </a:xfrm>
        </p:spPr>
        <p:txBody>
          <a:bodyPr>
            <a:normAutofit fontScale="90000"/>
          </a:bodyPr>
          <a:lstStyle/>
          <a:p>
            <a:pPr eaLnBrk="1" hangingPunct="1"/>
            <a:r>
              <a:rPr lang="en-US" altLang="en-US" dirty="0">
                <a:ea typeface="ＭＳ Ｐゴシック" panose="020B0600070205080204" pitchFamily="34" charset="-128"/>
              </a:rPr>
              <a:t>Mean of the Sampling Distribution of the Mean</a:t>
            </a:r>
          </a:p>
        </p:txBody>
      </p:sp>
      <p:sp>
        <p:nvSpPr>
          <p:cNvPr id="20483" name="Rectangle 3">
            <a:extLst>
              <a:ext uri="{FF2B5EF4-FFF2-40B4-BE49-F238E27FC236}">
                <a16:creationId xmlns:a16="http://schemas.microsoft.com/office/drawing/2014/main" id="{3215EA50-4912-4AA4-9D98-22831C5D49FF}"/>
              </a:ext>
            </a:extLst>
          </p:cNvPr>
          <p:cNvSpPr>
            <a:spLocks noGrp="1" noChangeArrowheads="1"/>
          </p:cNvSpPr>
          <p:nvPr>
            <p:ph type="body" idx="4294967295"/>
          </p:nvPr>
        </p:nvSpPr>
        <p:spPr>
          <a:xfrm>
            <a:off x="0" y="1600200"/>
            <a:ext cx="8229600" cy="4525963"/>
          </a:xfrm>
        </p:spPr>
        <p:txBody>
          <a:bodyPr/>
          <a:lstStyle/>
          <a:p>
            <a:pPr>
              <a:buNone/>
              <a:tabLst>
                <a:tab pos="321936" algn="l"/>
              </a:tabLst>
            </a:pPr>
            <a:endParaRPr lang="en-US" altLang="en-US" sz="1000">
              <a:ea typeface="ＭＳ Ｐゴシック" panose="020B0600070205080204" pitchFamily="34" charset="-128"/>
            </a:endParaRPr>
          </a:p>
          <a:p>
            <a:pPr>
              <a:tabLst>
                <a:tab pos="321936" algn="l"/>
              </a:tabLst>
            </a:pPr>
            <a:endParaRPr lang="en-US" altLang="en-US">
              <a:ea typeface="ＭＳ Ｐゴシック" panose="020B0600070205080204" pitchFamily="34" charset="-128"/>
            </a:endParaRPr>
          </a:p>
          <a:p>
            <a:pPr algn="ctr">
              <a:buNone/>
              <a:tabLst>
                <a:tab pos="321936" algn="l"/>
              </a:tabLst>
            </a:pPr>
            <a:r>
              <a:rPr lang="en-US" altLang="en-US" sz="4445">
                <a:ea typeface="ＭＳ Ｐゴシック" panose="020B0600070205080204" pitchFamily="34" charset="-128"/>
                <a:sym typeface="Symbol" panose="05050102010706020507" pitchFamily="18" charset="2"/>
              </a:rPr>
              <a:t></a:t>
            </a:r>
            <a:r>
              <a:rPr lang="en-US" altLang="en-US" sz="4445" baseline="-25000">
                <a:ea typeface="ＭＳ Ｐゴシック" panose="020B0600070205080204" pitchFamily="34" charset="-128"/>
              </a:rPr>
              <a:t>M</a:t>
            </a:r>
            <a:r>
              <a:rPr lang="en-US" altLang="en-US" sz="4445">
                <a:ea typeface="ＭＳ Ｐゴシック" panose="020B0600070205080204" pitchFamily="34" charset="-128"/>
              </a:rPr>
              <a:t> </a:t>
            </a:r>
          </a:p>
          <a:p>
            <a:pPr>
              <a:tabLst>
                <a:tab pos="321936" algn="l"/>
              </a:tabLst>
            </a:pPr>
            <a:endParaRPr lang="en-US" altLang="en-US" sz="2778">
              <a:ea typeface="ＭＳ Ｐゴシック" panose="020B0600070205080204" pitchFamily="34" charset="-128"/>
            </a:endParaRPr>
          </a:p>
          <a:p>
            <a:pPr algn="ctr">
              <a:buNone/>
              <a:tabLst>
                <a:tab pos="321936" algn="l"/>
              </a:tabLst>
            </a:pPr>
            <a:r>
              <a:rPr lang="en-US" altLang="en-US" sz="4445">
                <a:ea typeface="ＭＳ Ｐゴシック" panose="020B0600070205080204" pitchFamily="34" charset="-128"/>
                <a:sym typeface="Symbol" panose="05050102010706020507" pitchFamily="18" charset="2"/>
              </a:rPr>
              <a:t></a:t>
            </a:r>
            <a:r>
              <a:rPr lang="en-US" altLang="en-US" sz="4445" baseline="-25000">
                <a:ea typeface="ＭＳ Ｐゴシック" panose="020B0600070205080204" pitchFamily="34" charset="-128"/>
              </a:rPr>
              <a:t>M</a:t>
            </a:r>
            <a:r>
              <a:rPr lang="en-US" altLang="en-US" sz="4445">
                <a:ea typeface="ＭＳ Ｐゴシック" panose="020B0600070205080204" pitchFamily="34" charset="-128"/>
              </a:rPr>
              <a:t> = </a:t>
            </a:r>
            <a:r>
              <a:rPr lang="en-US" altLang="en-US" sz="4445">
                <a:ea typeface="ＭＳ Ｐゴシック" panose="020B0600070205080204" pitchFamily="34" charset="-128"/>
                <a:sym typeface="Symbol" panose="05050102010706020507" pitchFamily="18" charset="2"/>
              </a:rPr>
              <a:t></a:t>
            </a:r>
          </a:p>
        </p:txBody>
      </p:sp>
    </p:spTree>
  </p:cSld>
  <p:clrMapOvr>
    <a:masterClrMapping/>
  </p:clrMapOvr>
  <p:transition advTm="9168"/>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5">
            <a:extLst>
              <a:ext uri="{FF2B5EF4-FFF2-40B4-BE49-F238E27FC236}">
                <a16:creationId xmlns:a16="http://schemas.microsoft.com/office/drawing/2014/main" id="{F1AFD511-59FD-4A0A-9015-E62BE6F2E7C1}"/>
              </a:ext>
            </a:extLst>
          </p:cNvPr>
          <p:cNvSpPr>
            <a:spLocks noGrp="1" noChangeArrowheads="1"/>
          </p:cNvSpPr>
          <p:nvPr>
            <p:ph type="title" idx="4294967295"/>
          </p:nvPr>
        </p:nvSpPr>
        <p:spPr>
          <a:xfrm>
            <a:off x="152400" y="914400"/>
            <a:ext cx="8229600" cy="1143000"/>
          </a:xfrm>
        </p:spPr>
        <p:txBody>
          <a:bodyPr>
            <a:normAutofit fontScale="90000"/>
          </a:bodyPr>
          <a:lstStyle/>
          <a:p>
            <a:pPr eaLnBrk="1" hangingPunct="1"/>
            <a:r>
              <a:rPr lang="en-US" altLang="en-US" dirty="0">
                <a:ea typeface="ＭＳ Ｐゴシック" panose="020B0600070205080204" pitchFamily="34" charset="-128"/>
              </a:rPr>
              <a:t>Variance of the Sampling Distribution of the Mean</a:t>
            </a:r>
          </a:p>
        </p:txBody>
      </p:sp>
      <p:graphicFrame>
        <p:nvGraphicFramePr>
          <p:cNvPr id="22530" name="Object 2">
            <a:extLst>
              <a:ext uri="{FF2B5EF4-FFF2-40B4-BE49-F238E27FC236}">
                <a16:creationId xmlns:a16="http://schemas.microsoft.com/office/drawing/2014/main" id="{0C90ADE6-F0D3-4892-BA57-D910BA61CE42}"/>
              </a:ext>
            </a:extLst>
          </p:cNvPr>
          <p:cNvGraphicFramePr>
            <a:graphicFrameLocks noChangeAspect="1"/>
          </p:cNvGraphicFramePr>
          <p:nvPr/>
        </p:nvGraphicFramePr>
        <p:xfrm>
          <a:off x="1070681" y="2383014"/>
          <a:ext cx="7120819" cy="2264833"/>
        </p:xfrm>
        <a:graphic>
          <a:graphicData uri="http://schemas.openxmlformats.org/presentationml/2006/ole">
            <mc:AlternateContent xmlns:mc="http://schemas.openxmlformats.org/markup-compatibility/2006">
              <mc:Choice xmlns:v="urn:schemas-microsoft-com:vml" Requires="v">
                <p:oleObj spid="_x0000_s27651" name="Document" r:id="rId4" imgW="7461504" imgH="2548128" progId="Word.Document.8">
                  <p:embed/>
                </p:oleObj>
              </mc:Choice>
              <mc:Fallback>
                <p:oleObj name="Document" r:id="rId4" imgW="7461504" imgH="2548128" progId="Word.Document.8">
                  <p:embed/>
                  <p:pic>
                    <p:nvPicPr>
                      <p:cNvPr id="22530" name="Object 2">
                        <a:extLst>
                          <a:ext uri="{FF2B5EF4-FFF2-40B4-BE49-F238E27FC236}">
                            <a16:creationId xmlns:a16="http://schemas.microsoft.com/office/drawing/2014/main" id="{0C90ADE6-F0D3-4892-BA57-D910BA61CE4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70681" y="2383014"/>
                        <a:ext cx="7120819" cy="22648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advTm="11600"/>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a:extLst>
              <a:ext uri="{FF2B5EF4-FFF2-40B4-BE49-F238E27FC236}">
                <a16:creationId xmlns:a16="http://schemas.microsoft.com/office/drawing/2014/main" id="{94C9A1F0-5767-4632-B965-2B0DB1A3DBDD}"/>
              </a:ext>
            </a:extLst>
          </p:cNvPr>
          <p:cNvSpPr>
            <a:spLocks noGrp="1" noChangeArrowheads="1"/>
          </p:cNvSpPr>
          <p:nvPr>
            <p:ph type="title" idx="4294967295"/>
          </p:nvPr>
        </p:nvSpPr>
        <p:spPr>
          <a:xfrm>
            <a:off x="0" y="274638"/>
            <a:ext cx="8229600" cy="1143000"/>
          </a:xfrm>
        </p:spPr>
        <p:txBody>
          <a:bodyPr>
            <a:normAutofit fontScale="90000"/>
          </a:bodyPr>
          <a:lstStyle/>
          <a:p>
            <a:pPr eaLnBrk="1" hangingPunct="1"/>
            <a:r>
              <a:rPr lang="en-US" altLang="en-US">
                <a:ea typeface="ＭＳ Ｐゴシック" panose="020B0600070205080204" pitchFamily="34" charset="-128"/>
              </a:rPr>
              <a:t>Variance of the Sampling Distribution of the Mean</a:t>
            </a:r>
          </a:p>
        </p:txBody>
      </p:sp>
      <p:graphicFrame>
        <p:nvGraphicFramePr>
          <p:cNvPr id="24578" name="Object 2">
            <a:extLst>
              <a:ext uri="{FF2B5EF4-FFF2-40B4-BE49-F238E27FC236}">
                <a16:creationId xmlns:a16="http://schemas.microsoft.com/office/drawing/2014/main" id="{56F5922C-8EAE-4A58-87B2-EB8D0C2F8C7E}"/>
              </a:ext>
            </a:extLst>
          </p:cNvPr>
          <p:cNvGraphicFramePr>
            <a:graphicFrameLocks noChangeAspect="1"/>
          </p:cNvGraphicFramePr>
          <p:nvPr>
            <p:extLst>
              <p:ext uri="{D42A27DB-BD31-4B8C-83A1-F6EECF244321}">
                <p14:modId xmlns:p14="http://schemas.microsoft.com/office/powerpoint/2010/main" val="2444354800"/>
              </p:ext>
            </p:extLst>
          </p:nvPr>
        </p:nvGraphicFramePr>
        <p:xfrm>
          <a:off x="3048000" y="4561416"/>
          <a:ext cx="1959681" cy="1230313"/>
        </p:xfrm>
        <a:graphic>
          <a:graphicData uri="http://schemas.openxmlformats.org/presentationml/2006/ole">
            <mc:AlternateContent xmlns:mc="http://schemas.openxmlformats.org/markup-compatibility/2006">
              <mc:Choice xmlns:v="urn:schemas-microsoft-com:vml" Requires="v">
                <p:oleObj spid="_x0000_s28676" name="Equation" r:id="rId4" imgW="584200" imgH="393700" progId="Equation.3">
                  <p:embed/>
                </p:oleObj>
              </mc:Choice>
              <mc:Fallback>
                <p:oleObj name="Equation" r:id="rId4" imgW="584200" imgH="393700" progId="Equation.3">
                  <p:embed/>
                  <p:pic>
                    <p:nvPicPr>
                      <p:cNvPr id="24578" name="Object 2">
                        <a:extLst>
                          <a:ext uri="{FF2B5EF4-FFF2-40B4-BE49-F238E27FC236}">
                            <a16:creationId xmlns:a16="http://schemas.microsoft.com/office/drawing/2014/main" id="{56F5922C-8EAE-4A58-87B2-EB8D0C2F8C7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8000" y="4561416"/>
                        <a:ext cx="1959681" cy="1230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4579" name="Object 3">
            <a:extLst>
              <a:ext uri="{FF2B5EF4-FFF2-40B4-BE49-F238E27FC236}">
                <a16:creationId xmlns:a16="http://schemas.microsoft.com/office/drawing/2014/main" id="{9B7EA586-8E0B-4030-A211-76A625C9C795}"/>
              </a:ext>
            </a:extLst>
          </p:cNvPr>
          <p:cNvGraphicFramePr>
            <a:graphicFrameLocks noChangeAspect="1"/>
          </p:cNvGraphicFramePr>
          <p:nvPr>
            <p:extLst>
              <p:ext uri="{D42A27DB-BD31-4B8C-83A1-F6EECF244321}">
                <p14:modId xmlns:p14="http://schemas.microsoft.com/office/powerpoint/2010/main" val="3984841472"/>
              </p:ext>
            </p:extLst>
          </p:nvPr>
        </p:nvGraphicFramePr>
        <p:xfrm>
          <a:off x="554390" y="2296583"/>
          <a:ext cx="7120819" cy="2264833"/>
        </p:xfrm>
        <a:graphic>
          <a:graphicData uri="http://schemas.openxmlformats.org/presentationml/2006/ole">
            <mc:AlternateContent xmlns:mc="http://schemas.openxmlformats.org/markup-compatibility/2006">
              <mc:Choice xmlns:v="urn:schemas-microsoft-com:vml" Requires="v">
                <p:oleObj spid="_x0000_s28677" name="Document" r:id="rId6" imgW="7461504" imgH="2548128" progId="Word.Document.8">
                  <p:embed/>
                </p:oleObj>
              </mc:Choice>
              <mc:Fallback>
                <p:oleObj name="Document" r:id="rId6" imgW="7461504" imgH="2548128" progId="Word.Document.8">
                  <p:embed/>
                  <p:pic>
                    <p:nvPicPr>
                      <p:cNvPr id="24579" name="Object 3">
                        <a:extLst>
                          <a:ext uri="{FF2B5EF4-FFF2-40B4-BE49-F238E27FC236}">
                            <a16:creationId xmlns:a16="http://schemas.microsoft.com/office/drawing/2014/main" id="{9B7EA586-8E0B-4030-A211-76A625C9C79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4390" y="2296583"/>
                        <a:ext cx="7120819" cy="22648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advTm="27552"/>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a:extLst>
              <a:ext uri="{FF2B5EF4-FFF2-40B4-BE49-F238E27FC236}">
                <a16:creationId xmlns:a16="http://schemas.microsoft.com/office/drawing/2014/main" id="{06D05D98-F280-41EA-8092-A19DC55FA11E}"/>
              </a:ext>
            </a:extLst>
          </p:cNvPr>
          <p:cNvSpPr>
            <a:spLocks noGrp="1" noChangeArrowheads="1"/>
          </p:cNvSpPr>
          <p:nvPr>
            <p:ph type="title" idx="4294967295"/>
          </p:nvPr>
        </p:nvSpPr>
        <p:spPr>
          <a:xfrm>
            <a:off x="0" y="274638"/>
            <a:ext cx="8229600" cy="1143000"/>
          </a:xfrm>
        </p:spPr>
        <p:txBody>
          <a:bodyPr/>
          <a:lstStyle/>
          <a:p>
            <a:pPr eaLnBrk="1" hangingPunct="1"/>
            <a:r>
              <a:rPr lang="en-US" altLang="en-US">
                <a:ea typeface="ＭＳ Ｐゴシック" panose="020B0600070205080204" pitchFamily="34" charset="-128"/>
              </a:rPr>
              <a:t>Effect of Sample Size</a:t>
            </a:r>
          </a:p>
        </p:txBody>
      </p:sp>
      <p:graphicFrame>
        <p:nvGraphicFramePr>
          <p:cNvPr id="26626" name="Object 2">
            <a:extLst>
              <a:ext uri="{FF2B5EF4-FFF2-40B4-BE49-F238E27FC236}">
                <a16:creationId xmlns:a16="http://schemas.microsoft.com/office/drawing/2014/main" id="{8DE3C1EC-A12D-4D18-AD45-45BC3705F71B}"/>
              </a:ext>
            </a:extLst>
          </p:cNvPr>
          <p:cNvGraphicFramePr>
            <a:graphicFrameLocks noChangeAspect="1"/>
          </p:cNvGraphicFramePr>
          <p:nvPr/>
        </p:nvGraphicFramePr>
        <p:xfrm>
          <a:off x="3314347" y="2469445"/>
          <a:ext cx="1958799" cy="1229431"/>
        </p:xfrm>
        <a:graphic>
          <a:graphicData uri="http://schemas.openxmlformats.org/presentationml/2006/ole">
            <mc:AlternateContent xmlns:mc="http://schemas.openxmlformats.org/markup-compatibility/2006">
              <mc:Choice xmlns:v="urn:schemas-microsoft-com:vml" Requires="v">
                <p:oleObj spid="_x0000_s29699" name="Equation" r:id="rId4" imgW="584200" imgH="393700" progId="Equation.3">
                  <p:embed/>
                </p:oleObj>
              </mc:Choice>
              <mc:Fallback>
                <p:oleObj name="Equation" r:id="rId4" imgW="584200" imgH="393700" progId="Equation.3">
                  <p:embed/>
                  <p:pic>
                    <p:nvPicPr>
                      <p:cNvPr id="26626" name="Object 2">
                        <a:extLst>
                          <a:ext uri="{FF2B5EF4-FFF2-40B4-BE49-F238E27FC236}">
                            <a16:creationId xmlns:a16="http://schemas.microsoft.com/office/drawing/2014/main" id="{8DE3C1EC-A12D-4D18-AD45-45BC3705F71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14347" y="2469445"/>
                        <a:ext cx="1958799" cy="12294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advTm="9760"/>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a:extLst>
              <a:ext uri="{FF2B5EF4-FFF2-40B4-BE49-F238E27FC236}">
                <a16:creationId xmlns:a16="http://schemas.microsoft.com/office/drawing/2014/main" id="{3CFF0853-335D-42CF-97ED-4ABF2A0267AC}"/>
              </a:ext>
            </a:extLst>
          </p:cNvPr>
          <p:cNvSpPr>
            <a:spLocks noGrp="1" noChangeArrowheads="1"/>
          </p:cNvSpPr>
          <p:nvPr>
            <p:ph type="title" idx="4294967295"/>
          </p:nvPr>
        </p:nvSpPr>
        <p:spPr>
          <a:xfrm>
            <a:off x="0" y="274638"/>
            <a:ext cx="8229600" cy="1143000"/>
          </a:xfrm>
        </p:spPr>
        <p:txBody>
          <a:bodyPr/>
          <a:lstStyle/>
          <a:p>
            <a:pPr eaLnBrk="1" hangingPunct="1"/>
            <a:r>
              <a:rPr lang="en-US" altLang="en-US">
                <a:ea typeface="ＭＳ Ｐゴシック" panose="020B0600070205080204" pitchFamily="34" charset="-128"/>
              </a:rPr>
              <a:t>Effect of Sample Size</a:t>
            </a:r>
          </a:p>
        </p:txBody>
      </p:sp>
      <p:pic>
        <p:nvPicPr>
          <p:cNvPr id="28676" name="Picture 8">
            <a:extLst>
              <a:ext uri="{FF2B5EF4-FFF2-40B4-BE49-F238E27FC236}">
                <a16:creationId xmlns:a16="http://schemas.microsoft.com/office/drawing/2014/main" id="{0C183D9F-10BE-4E9F-87A7-C32C6923802F}"/>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514600" y="3321755"/>
            <a:ext cx="2667000" cy="177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8674" name="Object 2">
            <a:extLst>
              <a:ext uri="{FF2B5EF4-FFF2-40B4-BE49-F238E27FC236}">
                <a16:creationId xmlns:a16="http://schemas.microsoft.com/office/drawing/2014/main" id="{5E0A8204-9BE8-4DD0-8221-830831F7BC8F}"/>
              </a:ext>
            </a:extLst>
          </p:cNvPr>
          <p:cNvGraphicFramePr>
            <a:graphicFrameLocks noChangeAspect="1"/>
          </p:cNvGraphicFramePr>
          <p:nvPr>
            <p:extLst>
              <p:ext uri="{D42A27DB-BD31-4B8C-83A1-F6EECF244321}">
                <p14:modId xmlns:p14="http://schemas.microsoft.com/office/powerpoint/2010/main" val="724245585"/>
              </p:ext>
            </p:extLst>
          </p:nvPr>
        </p:nvGraphicFramePr>
        <p:xfrm>
          <a:off x="3825169" y="1600200"/>
          <a:ext cx="1958799" cy="1229431"/>
        </p:xfrm>
        <a:graphic>
          <a:graphicData uri="http://schemas.openxmlformats.org/presentationml/2006/ole">
            <mc:AlternateContent xmlns:mc="http://schemas.openxmlformats.org/markup-compatibility/2006">
              <mc:Choice xmlns:v="urn:schemas-microsoft-com:vml" Requires="v">
                <p:oleObj spid="_x0000_s30723" name="Equation" r:id="rId5" imgW="584200" imgH="393700" progId="Equation.3">
                  <p:embed/>
                </p:oleObj>
              </mc:Choice>
              <mc:Fallback>
                <p:oleObj name="Equation" r:id="rId5" imgW="584200" imgH="393700" progId="Equation.3">
                  <p:embed/>
                  <p:pic>
                    <p:nvPicPr>
                      <p:cNvPr id="28674" name="Object 2">
                        <a:extLst>
                          <a:ext uri="{FF2B5EF4-FFF2-40B4-BE49-F238E27FC236}">
                            <a16:creationId xmlns:a16="http://schemas.microsoft.com/office/drawing/2014/main" id="{5E0A8204-9BE8-4DD0-8221-830831F7BC8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25169" y="1600200"/>
                        <a:ext cx="1958799" cy="12294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advTm="12000"/>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a:extLst>
              <a:ext uri="{FF2B5EF4-FFF2-40B4-BE49-F238E27FC236}">
                <a16:creationId xmlns:a16="http://schemas.microsoft.com/office/drawing/2014/main" id="{937F87E8-37C0-4803-AD39-2C9F4C138427}"/>
              </a:ext>
            </a:extLst>
          </p:cNvPr>
          <p:cNvSpPr>
            <a:spLocks noGrp="1" noChangeArrowheads="1"/>
          </p:cNvSpPr>
          <p:nvPr>
            <p:ph type="title" idx="4294967295"/>
          </p:nvPr>
        </p:nvSpPr>
        <p:spPr>
          <a:xfrm>
            <a:off x="0" y="274638"/>
            <a:ext cx="8229600" cy="1143000"/>
          </a:xfrm>
        </p:spPr>
        <p:txBody>
          <a:bodyPr/>
          <a:lstStyle/>
          <a:p>
            <a:pPr eaLnBrk="1" hangingPunct="1"/>
            <a:r>
              <a:rPr lang="en-US" altLang="en-US">
                <a:ea typeface="ＭＳ Ｐゴシック" panose="020B0600070205080204" pitchFamily="34" charset="-128"/>
              </a:rPr>
              <a:t>Effect of Sample Size</a:t>
            </a:r>
          </a:p>
        </p:txBody>
      </p:sp>
      <p:pic>
        <p:nvPicPr>
          <p:cNvPr id="30724" name="Picture 10">
            <a:extLst>
              <a:ext uri="{FF2B5EF4-FFF2-40B4-BE49-F238E27FC236}">
                <a16:creationId xmlns:a16="http://schemas.microsoft.com/office/drawing/2014/main" id="{747C5CBA-AEF1-4180-8CF7-26B0A8AD8AAB}"/>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452056" y="3206044"/>
            <a:ext cx="3233208" cy="1989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30722" name="Object 2">
            <a:extLst>
              <a:ext uri="{FF2B5EF4-FFF2-40B4-BE49-F238E27FC236}">
                <a16:creationId xmlns:a16="http://schemas.microsoft.com/office/drawing/2014/main" id="{DB15FCEB-9AEF-4AFA-A297-8F2657D87366}"/>
              </a:ext>
            </a:extLst>
          </p:cNvPr>
          <p:cNvGraphicFramePr>
            <a:graphicFrameLocks noChangeAspect="1"/>
          </p:cNvGraphicFramePr>
          <p:nvPr>
            <p:extLst>
              <p:ext uri="{D42A27DB-BD31-4B8C-83A1-F6EECF244321}">
                <p14:modId xmlns:p14="http://schemas.microsoft.com/office/powerpoint/2010/main" val="1786628366"/>
              </p:ext>
            </p:extLst>
          </p:nvPr>
        </p:nvGraphicFramePr>
        <p:xfrm>
          <a:off x="2453569" y="1752600"/>
          <a:ext cx="1958799" cy="1229431"/>
        </p:xfrm>
        <a:graphic>
          <a:graphicData uri="http://schemas.openxmlformats.org/presentationml/2006/ole">
            <mc:AlternateContent xmlns:mc="http://schemas.openxmlformats.org/markup-compatibility/2006">
              <mc:Choice xmlns:v="urn:schemas-microsoft-com:vml" Requires="v">
                <p:oleObj spid="_x0000_s31747" name="Equation" r:id="rId5" imgW="584200" imgH="393700" progId="Equation.3">
                  <p:embed/>
                </p:oleObj>
              </mc:Choice>
              <mc:Fallback>
                <p:oleObj name="Equation" r:id="rId5" imgW="584200" imgH="393700" progId="Equation.3">
                  <p:embed/>
                  <p:pic>
                    <p:nvPicPr>
                      <p:cNvPr id="30722" name="Object 2">
                        <a:extLst>
                          <a:ext uri="{FF2B5EF4-FFF2-40B4-BE49-F238E27FC236}">
                            <a16:creationId xmlns:a16="http://schemas.microsoft.com/office/drawing/2014/main" id="{DB15FCEB-9AEF-4AFA-A297-8F2657D8736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53569" y="1752600"/>
                        <a:ext cx="1958799" cy="12294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30725" name="Picture 12">
            <a:extLst>
              <a:ext uri="{FF2B5EF4-FFF2-40B4-BE49-F238E27FC236}">
                <a16:creationId xmlns:a16="http://schemas.microsoft.com/office/drawing/2014/main" id="{D65308E9-FE07-4796-820F-EA7A6ACC0F90}"/>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1143000" y="3474155"/>
            <a:ext cx="2667000" cy="177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Tm="24816"/>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5">
            <a:extLst>
              <a:ext uri="{FF2B5EF4-FFF2-40B4-BE49-F238E27FC236}">
                <a16:creationId xmlns:a16="http://schemas.microsoft.com/office/drawing/2014/main" id="{C70E9A1C-2B20-469D-A226-B6C2DFA641C1}"/>
              </a:ext>
            </a:extLst>
          </p:cNvPr>
          <p:cNvSpPr>
            <a:spLocks noGrp="1" noChangeArrowheads="1"/>
          </p:cNvSpPr>
          <p:nvPr>
            <p:ph type="title" idx="4294967295"/>
          </p:nvPr>
        </p:nvSpPr>
        <p:spPr>
          <a:xfrm>
            <a:off x="0" y="274638"/>
            <a:ext cx="8229600" cy="1143000"/>
          </a:xfrm>
        </p:spPr>
        <p:txBody>
          <a:bodyPr/>
          <a:lstStyle/>
          <a:p>
            <a:pPr eaLnBrk="1" hangingPunct="1"/>
            <a:r>
              <a:rPr lang="en-US" altLang="en-US">
                <a:ea typeface="ＭＳ Ｐゴシック" panose="020B0600070205080204" pitchFamily="34" charset="-128"/>
              </a:rPr>
              <a:t>Standard Error</a:t>
            </a:r>
          </a:p>
        </p:txBody>
      </p:sp>
      <p:graphicFrame>
        <p:nvGraphicFramePr>
          <p:cNvPr id="32770" name="Object 2">
            <a:extLst>
              <a:ext uri="{FF2B5EF4-FFF2-40B4-BE49-F238E27FC236}">
                <a16:creationId xmlns:a16="http://schemas.microsoft.com/office/drawing/2014/main" id="{638CB0BD-14C0-4CDF-A242-7F04A3D980F8}"/>
              </a:ext>
            </a:extLst>
          </p:cNvPr>
          <p:cNvGraphicFramePr>
            <a:graphicFrameLocks noChangeAspect="1"/>
          </p:cNvGraphicFramePr>
          <p:nvPr/>
        </p:nvGraphicFramePr>
        <p:xfrm>
          <a:off x="3048000" y="2592917"/>
          <a:ext cx="2721681" cy="1492250"/>
        </p:xfrm>
        <a:graphic>
          <a:graphicData uri="http://schemas.openxmlformats.org/presentationml/2006/ole">
            <mc:AlternateContent xmlns:mc="http://schemas.openxmlformats.org/markup-compatibility/2006">
              <mc:Choice xmlns:v="urn:schemas-microsoft-com:vml" Requires="v">
                <p:oleObj spid="_x0000_s32771" name="Equation" r:id="rId4" imgW="647700" imgH="381000" progId="Equation.3">
                  <p:embed/>
                </p:oleObj>
              </mc:Choice>
              <mc:Fallback>
                <p:oleObj name="Equation" r:id="rId4" imgW="647700" imgH="381000" progId="Equation.3">
                  <p:embed/>
                  <p:pic>
                    <p:nvPicPr>
                      <p:cNvPr id="32770" name="Object 2">
                        <a:extLst>
                          <a:ext uri="{FF2B5EF4-FFF2-40B4-BE49-F238E27FC236}">
                            <a16:creationId xmlns:a16="http://schemas.microsoft.com/office/drawing/2014/main" id="{638CB0BD-14C0-4CDF-A242-7F04A3D980F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8000" y="2592917"/>
                        <a:ext cx="2721681" cy="1492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advTm="37456"/>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4">
            <a:extLst>
              <a:ext uri="{FF2B5EF4-FFF2-40B4-BE49-F238E27FC236}">
                <a16:creationId xmlns:a16="http://schemas.microsoft.com/office/drawing/2014/main" id="{F15C7BA8-2C04-4B20-9A30-9C1C6DF4D5A2}"/>
              </a:ext>
            </a:extLst>
          </p:cNvPr>
          <p:cNvSpPr>
            <a:spLocks noGrp="1" noChangeArrowheads="1"/>
          </p:cNvSpPr>
          <p:nvPr>
            <p:ph type="title" idx="4294967295"/>
          </p:nvPr>
        </p:nvSpPr>
        <p:spPr>
          <a:xfrm>
            <a:off x="0" y="274638"/>
            <a:ext cx="8229600" cy="1143000"/>
          </a:xfrm>
        </p:spPr>
        <p:txBody>
          <a:bodyPr/>
          <a:lstStyle/>
          <a:p>
            <a:pPr eaLnBrk="1" hangingPunct="1"/>
            <a:r>
              <a:rPr lang="en-US" altLang="en-US">
                <a:ea typeface="ＭＳ Ｐゴシック" panose="020B0600070205080204" pitchFamily="34" charset="-128"/>
              </a:rPr>
              <a:t>Central Limit Theorem</a:t>
            </a:r>
          </a:p>
        </p:txBody>
      </p:sp>
      <p:sp>
        <p:nvSpPr>
          <p:cNvPr id="6" name="TextBox 5">
            <a:extLst>
              <a:ext uri="{FF2B5EF4-FFF2-40B4-BE49-F238E27FC236}">
                <a16:creationId xmlns:a16="http://schemas.microsoft.com/office/drawing/2014/main" id="{91FC20BC-EA34-45E2-B95C-CB362783CD85}"/>
              </a:ext>
            </a:extLst>
          </p:cNvPr>
          <p:cNvSpPr txBox="1"/>
          <p:nvPr/>
        </p:nvSpPr>
        <p:spPr>
          <a:xfrm>
            <a:off x="493889" y="2421819"/>
            <a:ext cx="7761111" cy="1118511"/>
          </a:xfrm>
          <a:prstGeom prst="rect">
            <a:avLst/>
          </a:prstGeom>
          <a:noFill/>
        </p:spPr>
        <p:txBody>
          <a:bodyPr>
            <a:spAutoFit/>
          </a:bodyPr>
          <a:lstStyle>
            <a:lvl1pPr eaLnBrk="0" hangingPunct="0">
              <a:defRPr sz="60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6000">
                <a:solidFill>
                  <a:schemeClr val="tx1"/>
                </a:solidFill>
                <a:latin typeface="Times New Roman" panose="02020603050405020304" pitchFamily="18" charset="0"/>
                <a:ea typeface="ＭＳ Ｐゴシック" panose="020B0600070205080204" pitchFamily="34" charset="-128"/>
              </a:defRPr>
            </a:lvl2pPr>
            <a:lvl3pPr eaLnBrk="0" hangingPunct="0">
              <a:defRPr sz="6000">
                <a:solidFill>
                  <a:schemeClr val="tx1"/>
                </a:solidFill>
                <a:latin typeface="Times New Roman" panose="02020603050405020304" pitchFamily="18" charset="0"/>
                <a:ea typeface="ＭＳ Ｐゴシック" panose="020B0600070205080204" pitchFamily="34" charset="-128"/>
              </a:defRPr>
            </a:lvl3pPr>
            <a:lvl4pPr eaLnBrk="0" hangingPunct="0">
              <a:defRPr sz="6000">
                <a:solidFill>
                  <a:schemeClr val="tx1"/>
                </a:solidFill>
                <a:latin typeface="Times New Roman" panose="02020603050405020304" pitchFamily="18" charset="0"/>
                <a:ea typeface="ＭＳ Ｐゴシック" panose="020B0600070205080204" pitchFamily="34" charset="-128"/>
              </a:defRPr>
            </a:lvl4pPr>
            <a:lvl5pPr eaLnBrk="0" hangingPunct="0">
              <a:defRPr sz="60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60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60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60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60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en-US" sz="3334">
                <a:latin typeface="Geneva" charset="0"/>
              </a:rPr>
              <a:t>Given a population of any distribution with mean μ and variance σ</a:t>
            </a:r>
            <a:r>
              <a:rPr lang="en-US" altLang="en-US" sz="3334" baseline="30000">
                <a:latin typeface="Geneva" charset="0"/>
              </a:rPr>
              <a:t>2</a:t>
            </a:r>
            <a:r>
              <a:rPr lang="en-US" altLang="en-US" sz="3334"/>
              <a:t>.</a:t>
            </a:r>
            <a:endParaRPr lang="en-US" altLang="en-US" sz="3334">
              <a:latin typeface="Geneva" charset="0"/>
            </a:endParaRPr>
          </a:p>
        </p:txBody>
      </p:sp>
      <p:sp>
        <p:nvSpPr>
          <p:cNvPr id="7" name="TextBox 6">
            <a:extLst>
              <a:ext uri="{FF2B5EF4-FFF2-40B4-BE49-F238E27FC236}">
                <a16:creationId xmlns:a16="http://schemas.microsoft.com/office/drawing/2014/main" id="{F3727C20-45B0-44A6-9DE8-9702380BDA1C}"/>
              </a:ext>
            </a:extLst>
          </p:cNvPr>
          <p:cNvSpPr txBox="1"/>
          <p:nvPr/>
        </p:nvSpPr>
        <p:spPr>
          <a:xfrm>
            <a:off x="550333" y="3776486"/>
            <a:ext cx="7704667" cy="1631601"/>
          </a:xfrm>
          <a:prstGeom prst="rect">
            <a:avLst/>
          </a:prstGeom>
          <a:noFill/>
        </p:spPr>
        <p:txBody>
          <a:bodyPr>
            <a:spAutoFit/>
          </a:bodyPr>
          <a:lstStyle>
            <a:lvl1pPr eaLnBrk="0" hangingPunct="0">
              <a:defRPr sz="60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6000">
                <a:solidFill>
                  <a:schemeClr val="tx1"/>
                </a:solidFill>
                <a:latin typeface="Times New Roman" panose="02020603050405020304" pitchFamily="18" charset="0"/>
                <a:ea typeface="ＭＳ Ｐゴシック" panose="020B0600070205080204" pitchFamily="34" charset="-128"/>
              </a:defRPr>
            </a:lvl2pPr>
            <a:lvl3pPr eaLnBrk="0" hangingPunct="0">
              <a:defRPr sz="6000">
                <a:solidFill>
                  <a:schemeClr val="tx1"/>
                </a:solidFill>
                <a:latin typeface="Times New Roman" panose="02020603050405020304" pitchFamily="18" charset="0"/>
                <a:ea typeface="ＭＳ Ｐゴシック" panose="020B0600070205080204" pitchFamily="34" charset="-128"/>
              </a:defRPr>
            </a:lvl3pPr>
            <a:lvl4pPr eaLnBrk="0" hangingPunct="0">
              <a:defRPr sz="6000">
                <a:solidFill>
                  <a:schemeClr val="tx1"/>
                </a:solidFill>
                <a:latin typeface="Times New Roman" panose="02020603050405020304" pitchFamily="18" charset="0"/>
                <a:ea typeface="ＭＳ Ｐゴシック" panose="020B0600070205080204" pitchFamily="34" charset="-128"/>
              </a:defRPr>
            </a:lvl4pPr>
            <a:lvl5pPr eaLnBrk="0" hangingPunct="0">
              <a:defRPr sz="60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60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60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60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60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en-US" sz="3334">
                <a:latin typeface="Geneva" charset="0"/>
              </a:rPr>
              <a:t>The sampling distribution of the mean approaches a normal distribution with mean μ and variance     .</a:t>
            </a:r>
          </a:p>
        </p:txBody>
      </p:sp>
      <p:pic>
        <p:nvPicPr>
          <p:cNvPr id="34821" name="Picture 7">
            <a:extLst>
              <a:ext uri="{FF2B5EF4-FFF2-40B4-BE49-F238E27FC236}">
                <a16:creationId xmlns:a16="http://schemas.microsoft.com/office/drawing/2014/main" id="{93226425-44F6-429B-886D-F87A1E1943F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349500" y="5281084"/>
            <a:ext cx="670278" cy="856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Tm="31000"/>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67752" y="1842512"/>
            <a:ext cx="7010400" cy="584775"/>
          </a:xfrm>
          <a:solidFill>
            <a:schemeClr val="accent2">
              <a:lumMod val="75000"/>
              <a:alpha val="75000"/>
            </a:schemeClr>
          </a:solidFill>
        </p:spPr>
        <p:txBody>
          <a:bodyPr wrap="square">
            <a:spAutoFit/>
          </a:bodyPr>
          <a:lstStyle/>
          <a:p>
            <a:r>
              <a:rPr lang="en-US" dirty="0">
                <a:solidFill>
                  <a:schemeClr val="bg1"/>
                </a:solidFill>
              </a:rPr>
              <a:t>Welcome to Stats Bootcamp</a:t>
            </a:r>
            <a:endParaRPr lang="en-US" sz="1400" dirty="0">
              <a:solidFill>
                <a:schemeClr val="bg1"/>
              </a:solidFill>
            </a:endParaRPr>
          </a:p>
        </p:txBody>
      </p:sp>
      <p:sp>
        <p:nvSpPr>
          <p:cNvPr id="48130" name="AutoShape 2" descr="data:image/png;base64,iVBORw0KGgoAAAANSUhEUgAAAfUAAABkCAMAAACo21lxAAAAzFBMVEX///+ICiKBAACHAB6GABuEABKFABiDAA+FABqCAACDAAx+AACEABWzbnmCAAf48PLkyM6OACa0f4T06euoWmaiS1n8+PmUKjzCi5StaXK+k5f79feZOEfGl57q2Nu4fIXkztHPpKvZur6UIDaNIjKWL0CXQUvaw8adT1jv4eOgRFO9ho7p1tnSrbONFSvcvsOzdH2sYW3SqbDLnqWpaXCnUmGQDiymS1ybSlS+gYyvXWzKlJ6kXmaYPUrUurygPVC7c4FzAADbtLyvdHpbqOFXAAAgAElEQVR4nO1dC3uiSLNumptcBLMg6gCCqDEoF9E4X3ImTr7J/P//dPoCCghoJps9O8+ZevbZCdLQTb9d1VXV1dUAnEg3oihNg+/xZrPJzOywxJQwZUrIb+vMNLebjfv9e5oOoqmugz/0m9F0kMbj/mGUCCovirKsaRrPq0Kvx7GYmCqR39her6fyvKhpsiaLoqoKyfJgbvbf0Riwmmtxd5e/bf7/jBYrjMKO2+b04qdw/0v1TKPIuKUgK2pQVAWEbx3hdxDLCgIvQ5mHg+bWrHmzX6PjDxvf0tcHcmn2aVFjnZHrtZt/fn6dk9lUgTGkZUzTrrzjldTdx1Ufzr1uH0hbJmv6U/pK3zzckMvhhD66yktHDr7MSGHrUGlLFhev3I3xC9brV3MbRxfNW5kshHwyHNuVBvSzV4pQqCWV92JKHvCdeEgLZqTcbI0vDm4LkuH+yEpQ6i2ytMJ7+qjy5gx/ya9D3UQtqBtCT5FH8/mI5XmO/KtAQaBdsH0UeZXnXsZ5G70nSVXF5DHv0nB71NA1emg++qrIyqzp9d4ji97BPI7p5+qbRySL+EePXH15kUVVyU6l7b9MVBouHynqq5+kwvlPyl3bJ8irovPo56Wnj47IQ/MnQf2vB9RWETVlvkgUCPvFK1/vFFVVnYfhV0URnmp90FcWm9nME3glH3nWX48Maq728kilXSqrCukV9GOC/5UVUdyStr0kEIlSk/ZN+rgQZc2MQRPpHqscUT3uRFA0Jy3dsR/XMnoJbjV+M4sFSwcDCzIUOU6EokB/6PEQYQWhyr0X9VRZpIau69ZW7Q0t9IcxnWivxd29zMCgVPqnykglgWiZArfGD+m678BNYwXkHW+l61iTz70TJiyjleeYqaJuS/wwERjpPN3seUYuFx7w2vh0sVUZnrZlamrrU8fqrsgkEbD01FEFvvwxoA+PhKWjhXJu4Aoy8olnt8ohIr0zZ8WxjXtn5cBv9J6xFpjk1BlbMbkUJYSiuTIK6CcZnijIXuXumuOeSKuNPcP74BJ1gc7nHC852d4PEfnjB1ZkOI192gbTMJwGfUfWVI7M+fWJvwX1rejTPzxeOOQdJQxP3QoZpTwbuTKblJ/2+F5RNlQmzV/to3eU9YQQqv75Co0JlitdA04ry8mNyH4tXR65opG0OXBpny5ijRXzP+2k9JAvshQcw0E9U/oaX4b58AuU8+DRhVJXqce85XO2GAqrk0zzOUYs/jZEWP6IEvms6Jw/f6ayWr98eyP2Hoo/ySvqqJv3zgjRfd8/fyoIN5yzP6scdrTvo2JJwiyWixtQt562+V9n1MHhxCkhGvhV1Ll16RI8n1EHQ6flsxHq5WvjjiupSN8lluEWJfnxqpTlZK1ChGxSKssqJc4P4Al14JZq9PnimQAyWmkacuViRFuLMwPq7LmrDKWQx2fUQ+kkL/o8O8//3CpVFj5RmAhiuQc3SPKV1UFXPqE+VXxQR51doNYhSVBCnLbYQX2IBYhlWVv6fktHfG9YHn/LvF68r4T69NSxBmTK3AFmGvdauqygHvrN311HXR8xJdYP4Dph1eNZqA+V8nQw084V4PYkrHbus1RZliaDMup6afY8o27MWfWsRABTgIVQLqnXZdTBqSPOqAP/VHbKsRodoqHEtphIJi+Oy9e2wzFSqUtLqFsrjMUl6mfSZ/bpNVNgvWVfor5r7VB3nsG9CfVS6YrwpFRH/Q22o95GV1BX3FhiRPP0w5aM+IJqqKNWsqPThVlm9QrqlfpPqFv3nHCuCExUfntZvIL6iUqol1sjsnfkj0xpsH8xIS1BqJrBO8iIJQ2ohDqlBtQDdzeNJu7WeO7vQTCHK4o66qs5eLMDNKrcl7QYoP8o6t/9thdfQ30MxgpzVrq9Our/KT88lRm5+JBQKU/5JdT9is52Rt0+cvKX841YY+RLrfs9qBsiQ1QDH7bMbkieVDsMT3AsI50vS6jTXqFoqYoE2Rz18RjEse7s9vt+CqbLCHcIRd1W/B2Ysbp1t011w9xjefNPom7PWzT4S9StpzrqYKIxJ33qAvWqMDGFk5DeVG3FM+qP8/LvZ9RDltVKLzdUBPBFs9+DOpqlibI5lPyGm4CYKGK9hkeBUc4VnFGPqeAnYPETGwzuehqECPUfFtAHIPOBmyBYH0wp+GaQeR2DFgILaZwmmvbeQg6/wNOgrCmSInwIdaGsSMRt87qh3I76wwXqYM0zMIewm9dBfLIILA5W5tIT6taoonGeUXdlWBHpM8gw8rxsQIN3oq5rDNyBWGmYKWjdkJGC2m9jsaxTnlGfJCfUWaKvxMv4bcYg1HWMuukD/cBmu6H+PDB0yusgQgqRPdqBDWqcl5q4Y/rxwN1HIDTVD/G6sz7Tgq2jziTEKzWCbX6pm1C3RwKj0e65wuv6qf9nSkVNwho6RzxcS7liQ55Qj3twUtW5xkiKctqkMvG+C3UwltmRsUzafK07NCq+135D47Y0zyBb+OivEO3ZI+EvjBUdCD7Cw0YD2Z1EzzOQ4jp0Kxy7+GNy1AEesuMDCDQjPOrEA9QvRpnDfgB1BopqQZrMXKDOibIsa1Br9kuB21AHBsuxHHG1XuF1LFSJALeOUtWBjlBncFtkqNZQZ5i+5/WP4vKijTGDborzsrP9fajbAttzYKtnfiNeoj6ADH8281yZERRCwv0JddYhvI6wt7D4MkIDtzAC9puLXURRXKBu5CaYNQDWYUYAp6in2cv6I6iLvnGmDV9HnVvr+Mb+YxIefQnPcsS7dYXXkZFEp8VB3SuEUFdJWwI5K/+OUGeTRIac2gcXFGYSywhJCfb3oU5QW7YuVn2TGVgfaoM6rzspot2WO6POCFtd95PF4+NLglqUpcD3QbCx+ivdB2E0nVHUg82319R2/S2x3fNGII3PTodQFdgPSfjyJ7Vrc1Ir6lFdh18yJYF4coulPCuMwuu8DjJBwKhO6hrUeV6/r2jUWMIPDOw/lVfgkuJEYATnrLy8E3UdjbW2WZ1I8wvrcACb5/XD4qzNMfzdSEbDUVAXwNrFaTSb64/Pfjqax+HzPvxCUA/QKA7T9CUZe8BfD4C9x8Jvm/21hMI/ZLlNWud1S2GUiggdlT0PZ2foTGawA/Qar2OeRtpuKK4vfi90+C81Xifzus6wnNPElIYjYJXs1Lz3oQ7uWu8gitCUuKz9huf6Jh1+xpZQZ/J1VmS5xUhkp+Gr/SVAMj59QNy1kiyM+tB7cycDhFEIom9paj1PsLfcg3zJF/9/5qWxlWrdhlruh5IL3NUYfnid1wGxhp6Vum58zUuDzHOtUSDZc1Z4OV29F/WvrNy+4K4vWVatqXpIh2+01y2f/HPhpYlRD7tvpv1lC4ZRNNtuU8ARXj98AcZggEYWDGIkPOIVcN72/xbfnM1VvN/AV0r+scrCh6cxYra5xut4KpyHi2XdBXrVN4dsGb70bv30gljmjicR/7eiDjyRkWsr0KbAlxSMG3xz6x+D4X9GsXEA/tQHxjAFSort9VByIy8FM2ur+3D/9uwB03j7DNTjTtSNmulLyRr2hLLI9SrLK2XUgYlUo15l8aqJ13WFEYY1sw3UUddPouCEesgihfE8gUsnGCOud/9JqIcCw/KVX5ByC0vGRwvqHITiySOLOIeuCOhgT1STAeH1MPRTI5+z9q+hIfVxQzzY4ziBVz+GunrrmhsalIv60hB9SCt/Z8gwZYvre2Wx6ogaW0F938DriFsYgQnrv1ZR3/wo5vCzl2aGdKuznHHuir8iTv0kCY8+QGHkyrySqbA8YJtRF46BPxZZZIgS1AOso1sgfAMpMnOQPk9Qd5HI0NF17NMnQzLQt97Qec02W/FG1Bv6N7pcXx+V7z/zLHu6iFtWG7GD7/xlZrXUGD6WrvSRUEV9I7IV9yqhVGPUy8V8pOWJJ6EdKsPib189rc5OZEY71Z4pBVppOQ5Iv2vqqq8dqF/4XCs0QV1YkoEuhBVdcyw2oM6OcKePR647ZhDg3+bB/jD5Ag4eGK9B+g0pxxj1/RbYrhpO5WfLJcOBUD//1oC7BfUXgb27+BH1ZOU5pInw5fl0UgpBGPBKo4THXjSkptFWhQelqkhn4rH8wpBhK6hvVUa+fGGt0KltYoFjOD/7CgPtNJ3rDs+cbuxOMT2Odp7WcUhBg8dJK3tWKqR2WW7kExROLOq0NhrsVxQSU2ArHUBQpzNi4ZuLrdiP1v4aID0uXFtx6LxRXt+CgXEIraVvS6nr6P3tOD6hPg0P3DXU/djjepzcrwYUTseLHqcu96vcARR4TI8TzVleKIo9tscJ3L259fqHY0+4axTwiMYaz7P3W287VJVhSXbo3zeqwE92fqkl0tmtoQe4AjGL64GqXhkmQmGwSQROUI+Hvrc1nxi1iIQL3AX63XFpFcYacppHb0WKyvf96TR1lOWpTf7+qHLC4tuqhITtz4box2QTXMwq/iwTOYHxGgIxz7RLIHTcaBpG7khJyrqdgbsdaT3lDiCok7k2fcg9ss86CIfhGnhj3XAML/pKvTS7Ldjv1oG+nIL11DjYqYjVfYy65Q9VZnGN1635XTK6f1om7LrCyex89HScJ2zOp1yyIIVy6bpm8UNP9/dOkiQ4SrFd0vmTBcReR/FpV65gICXO0zG5K+vjux8n1GM+b1VdnA8udDlPQG0bosYcaVvm+fytS8l8eT9aMLm1aLtLTZGoOz5+YBVFk5TF+CR99BEzd/Anl729kYbe8XQ/SoTnWq32K+q3IbrD1pZTq6S7T6qiSKICj+OKGRfL9AOZksJHVfcAhygvqYSfzidT4z8hZ6VD3epHw80E/Yu9NF+N+Xho2scMDJ/3jm0TtQYNZPdBKtw0nbyOHZmWpRtGRfra+Ff8v3Mpu1RIJw8hsnN/bRurk2ejOI5XYc3cQu/CT1dqDU5XFqmw4cVWXF/uoEUb2kL+NkpV6NPpKVYo9FGj/HLtRt6iyvtPP17Ey9AuMGpfcEkWqeni862iR0vVUbRE8+dIZWVZw9qc7wI7sAMaMgVCAyn0mNeNPpj5OpIDUzDY+BNdJy5QT4Zy72bL7Q/9OyiHS1DZkuV2QcWaW+U3oj144nvs9T/076BLL02JwjR+8zHH57E0g/QtrSkb7/PS/KF/B7WhHr59WcsKRKS8ugZwQmM8p5fS0osHp0nwD+q/I9VQTwzfT+PNWlKgWGxx4WRluBwqYrHKwvEaVNjDlyD1Db2v/kH99yOmRnhjq8bX9zRxbP0XVsAbWlW1uvnlD+q/B9VRbyaOV2/a8voH9d+DbsFS1Z42P+dQVa+W/IP670F13PB+RVaV7hi5YPNE2GJ/mB0//mSK1BUcp6mcpgn1p/+g/ntQHfSRo0ijSRoaMy3/IezrYGCaqQX0TUzZXbx39mE43T8IsvoH9d+QaqgLfT3Kd9ZtCaByAHQcGj8afwMgGhI3nBSA3HKbutvkD+q/H9V5XXPfcj9uipmdFQdTFwDLxWHx+po44vjSIvB0Kwt/UP/tqAo6z51XfX08s+8UJ/mxKfz2KwUXUsvP68FaY/+g/ptRGXNOmZQWngYawz2BOPM2HpvHjNgxludKDdog+YP6b0Zl8TyqYBYpAsPPAAgH34MRTY4VIw1fvdhlZ635P6j/XnTW46R6EIGeqSzfE3hZUTx3hMMzQqzuhTi6o1pwedP6+h/611ChxSmH2mLacxwnCxIgwz/bOG8F/nHBsc7i4AlqJehL15neH9R/J6JoyUk9dm8CoQaDLfHVJPfHkIRYhG7CLDRBrSZ0AvHUWNy2f71KYRS4W5NQfzNbRfUokH8B2VN/N+7TNm7HsT+9KXVjQQOzK/KnjfRpFG+8jNSZPc/829JFngi1+Jk8nHkzf9ocf0MYnfPwzagkt3UFL8DZxpLALoymZENz5CTi3hXLO7ZwWTBOw5HwPtTDoH+faGhoyTL6T+RFDcrJ/csmvYB+k00mE298Im8yyfyL98VZpdB4O5mYlejCcfUt4w26zi5eUyZ7us8cBjVRw1uXURNFCXKLp8z1b4Qh5ZTWrdctpK/GL0sOr2ijajUZ522F6uJpixjLvoEn9NX2CbVYIX2q8hoUnGzW0FoM+igFlpFm5cQa1rDH9EwADBLoziVHZKPbli8yigsUprrRYhwCbzZ1hNtRN+KXO8irMmSWTw8P2cPDMZE1gWU5QYTs07YS8G8tFQVqqMtzkjWo/LgMG89QKVmsliprH/oIv0auFFCUDvjC8VHWeF7REgc18eXhAQ0AnsNtlOH85fn6h+oux5bzEl0ne7UdIbAhv7g3J3hQojollWVYnN9xdOyOjcZN9paSKEIBdSrpU01E7VUhU0sxCiivJ2tzzSliJdAccTQr4JHqQqa3jElCTdeVeQ8ESm1Td3hAE8LL25K9EXVjnECBE7njZlUIIDuMZofc9c+J1ZD56Wo2Hgonn4B69GarS7kVfnf7zsmW4Jjhc60Ues3miSu/Zh/4rW30J5Lc4+TksI/CXErrof/s8ESksUL7TvpTg+bYywVvn7Rs10GcoC2y3Xka0cNVfyHT4Dbxygia9kWxJzNmnHeqFfrjo6DiZRU4rO3SpJ0kCNCpaHPWEvLJQsE8NeQTl75nJ/NLG3jLTe1TXMRUmTa6jdetjYY+Q0yeLyLxwo1KtQP+8qmgAFSs7zIt0yxfFWBHfnOBQZLD3pAXqkSRCVWGk5e7C1kwMCkGbdsVSu+gU97btXI5WbM7yHHy+iIwF+nRc+IS7T11PW97Gs+ozLimk/umgBVtAZqVG/nIl+oyczUb6CDGv8ZFvjrdn1+m3yCRtCPEDkPxJtQDDnG0wI8btYxwTdgdNtza0KhM8WK/YYUmFHbYsj+G7DS+CprlSeg18qh5fAUshrNhM1SNUom5qRylgQNZVGVzu+0JxKx53/G8n8gMK/UbZqyIqmZqZdcrUdYUPBKslkluVkyzs29fmu5PIxAdca6f3nXUrYmC54F163y6xd8nNdz2KbMrXfs/SL49zOpfWyPHw+SqrRFh0cxebmctyJgj2IWHttsF5aFlwrVyhMaQQ99W3/9wpg3EAqw9Ht4lGY9axOCzQr+5tLUZN+yAuzL+T8sUlJ1kg9yY29BCfDNBfTQVrqIeLTDHKu1pF8j2cgY2QGtQ2axc3ilTSFi5N2yfTR36mnaLaq8gAHqy316JNeewr7qb9HwugV0zUk72EYMqdfXdWGMqyW2rtFWwxn0ZvJ5TTFdKzjmuEersMVh938r1XBwnWvoFsxtfG+vdr4AONzZOY9mNekqcOd39YB1URmsSdEva8q5n8X4pwl8v7SXuue7B8wyJpdppm4VImjbmISlRoOVz52N3Ofy6OVa5+G4pZvIM11LCMrFw4jpOm8gbI572E2OBqMlQGbZKePfuxDnB5eZzRPoB7yhduKHZ60Q9JblMlCv6Tag2bffMUa9k9G4gY45L8X+1lzgQJetyY21OHga91w06zjzOzruO9EC07rFUNWWvDA9g3AlMLZF5A4UJqzXlOUK0JcZC5/N5iMwpf3iu0iLgmlQBTE6JN5cXZfAPkxDp/IK8WHTyuk9y32hd4p3Qs9iI+hozacM+6Arpo2uom0LXa1wMOst0sx3WYTi2VZ4Smqrc0pVv0eJt4t/qtikwbWSpucwGI9qRrIgQdbIyUi62KehoDGQt9YZloepcoI73T5I0NTLTba/rDIZNbZQW1QplsQk1EsbzyagHRBnUWlIzl2ivlV1aDTQWxY1FxNM1Ld7Eqo581QMDQlZs1PZSjGevLbFwQfqSzGxsnjWffCaqs38AxWam6qy6Kxs5VeUbl5+h0tYrHrJXsgySlKPsZc6PhpJykz/iH0A9JBqY2u2npSUZ2CJuc7pjtZBam2xrJlBCeyJdFjf4eF+0Jo7RiQTlr1vMkKoZD2S6xn9t0NSshOBgAAtNQmMq34rJ3D3LgBQMq+4uJCJ8PErxhnRiqbSjHhPzQbwq3wHWoi/zhfwTqFsmsQ75btlN6andssM0gIJp4ZxAuE+6hHdEqpSazjCq00ypJ5XD1McvEK7m6Mo/HFVFWoNAf7ZmC7gF06UN0hSE2PuOOPJkpc/swsyZPptVk2g7AxG2ksZpPphaUbeJS7XL5DxTeGhyd34+6gHxq1z3umF6q/s4q9RX8QIVFfGdvngqAee3LM1ZqwY5GRFmkm8wD1PK7Bz2qIERdtdprDYFG8T8mxDMp8D6rwWC0/51xz2J/OeSb8LybGDBlY4TdAZfsP7CNFvahDZEm5Cveq/b6dNRt+nUB29h9StkSSw5nCF3KLbPahSKKw7HLqKfs7xl1BzppjUJay1DauEiw43/CayfOOcQmAyA/Xo6P/AvnAAqz7VQ5lWc0SSF0+MUdzYqvWDbvR+GRAfaDbN6G3066jOCQK/Vb/EO2uUZpSkndoj4J+qs/+VuoRXc5vbdU+uNw4pfHvWeoon3L6BnOuqPDXa2rYD1lYrzCZbaRyxD7OmxrHUM0QBxl8Q1r2BfA+pw6bIyQtSIed+6Y40+HXXK6totU+w1GvbylQDiPmj33vqEGa5nzmylLVELrmiWOemU8xh8ytpMJnqmBebaRo+HLyFI54adIkDNmGYyyezYCufEtPgvV6COeTrEudRmRDzdDQjq1TxxpQoJGExnprxr9Nmor3JH//sCVxophEWCvDHV4tt4mS4WXbO128mm5+nd3SYrqIOKHANEzD0kInwouu7dZmHoarhK+hbYzYE3zPYWUuId8OyTRbLdiVkNnGEp/YHEQLbBx2G4BPWm5OiYqDL7sSnzs1EnyvBV599NtBGLnIBUArfJj5wZ2lcIr1FM+pW7v20Rv9jDhiykKU9FhIePBDMN33kdAG+cgVAybGMdzZCKfgysPtj5yDxPidphEzsd6+6BFIJsrHtDZGFj1NvOaqAJLdj5R05h/mzU6WpJ27h9D1kj9rQ0+BW/lTs2F1xRGDqWgq7QTyIrhBtXc+kQRN0T4hSKWATZEtYk+xG4i5HBYfSD9WrvgmALZiZ4BSsXTGNwNx1gB4YxJNI+mxg2iOeGORzOxqJAXBxiy5HMdMlDMD8SDfnJqOcruTf45a5SCs8JSsc0PW+zkMuZ4co3tRM+rA9/7nXHHiUqcbESh6U962DuR301CcEhBMPEWIluaGaWgUbR1n8F/Skwts9OvMIr397gAGILWE84F3XqMKYONEbxQ7yG0DxqwztSm/rzVz8P0yejnodbtK1Rv4cm6nmmpnNbi0KzJvHk9bPYbqfcMrpZL3jlTuVnZGMTUmDVn9bEBpO3Y7z39btwq6/M0MN7If6LDbZImoXbyRCr94j548yyD66KeNd1bDBQGNFF+ijX4g2O6CD7gFkKPh31bc7r/kfaSMi4Y+WzekVFfJNXDdgL9j0C+pJyx8stS/iE8m/EFfoqw96neFl+bZsh+CJl/uobMMcHdGuNGzT+Hx0hO0PXXx2wDvUMIJ1un7lxuOxH9twndhlnZkLroMstxY8ZRfkm6m7VgDo4fwV1KiwZ7eMq/B72SvM4FfFqk4ifUoH766oEtYdvRz2XZyx2SWD2IHz01Yo9MFiDZWCClYzz5N/jGUP/4SPUcWbcgwu80A3A9tssCBLjbQsmjoe1Fw4HXKL2+8215S6qvwN1liUxwy1k0hjYX0H9ax768nHUn3plpZbqC43rDwPxg6jnWd9uRj0PrmCx5NkW4acwcOEYfAPGWpmCCQ43MUlQirMf2uANMdk2BdkK8TwX/4+STvDRnht8JlgwW3cmpixCyP4O1HEWzHbKt9v9Cuq5fgt/WZ8uKNLY8qFi1FHTODOl2gdR36rvQ32QZ53B5/X4RQYaht/7dLUV/c/Gss4hq4R781Un0RNL3V7cTUFom0drH4DMlWj2ZzOPX23zsk/+RtRZsYPyg4d+BfVcv20Kz30f9fnqUu2Yxlb4lyW/ww+i/vhO1KMi+yu+OBa55BaH4CzgIh1HV+IFqFCihrY+QtM5jqYdL8EOWfRzh6pn/Xz/uti29PI3os4tv3TQX/NflfBWgfpHJby+YKsnuvnk48WG8OIc9cp5Ne+iAvVbt1UZuVQnjsN9/sWsE42T4760i8uekFMrAnoiUpbaI8PTgaUYG9O2hjR4NuznWQt6rfHaWY76h2xhirrcbfKHwgd5/cPaXADZRTUT+qIt4C9H/dcttxz1my23HHUyrxdBx0hBjsBPWZYX99l+5VPjI2ax2N5jpvYzMA336HJ3wDvR0inZkLP1jAFtfUtYFyAHrZLx/jdYblccpr9uueXCT/voOutQYBJ3dqadRzu3IZD/OzW3f90JTF1zN0YEgBrqp2zf6HFsDLCcqkjDyYYoNoa3Rh2BD1cwcYTcnYEdjj66Md318eY7yciHXEfEBLVeOsG4Tp9sr+c6fGNQ9jsoxK8RtRLlm7AalJ5ch2ekX3VZ5jp8VyB4hXLUe2be1PzkxpHt0pbgU0uKkw7CDCehAvZ/AY6Nx8HDKT7Ygtfw2azs0g5zu6xdzsTwfa1rpE9GfUj1//ZTn28jzDVclfK+vYwKm+YitnU/DzleokLV8yP2+XbQ+xsNj4iW5/MB6OVqvOy+kE5hXDL8LFwR+muHTwyysY89BdYk8cH0UBzNilDPF6sW7f6TMBdl7ccK30CfjHohjz4Q7YMJTZbc8b5Cuf+nclokbewily9t+o4ncXejZZkErhytlPvmuoJ1KpRba4XX2ciZnRFxn3CZo4wCa+A5kqLwRzQCVpiPqRyKZhbY4Rxz+ROJl2ep6FDQ6d4EJMo+EErz2agXHoyWCIEbCVnE4oW02Mkt44n64dtHmovkowbxxv6cVLmCcKGTd++AOFOxBaYYOG4xasiXO+GMUX4oCuP608F3k01BWccJhwoyMhknh53OW20ueEoP+ci4dVtvE30y6lFx+uQHmoitlYZpzHri6PRZv0FNeSQDWyd2I1oFm1FhZgvrVcXEsGj4W5+BZzkAAAgmSURBVLujpEbUI1s6EnFZzv8uOBbw4/ik2MzOUsUKMkXA2cfSAnWmRX6V6Rv9vFu39TbSZ6+vj3KX7EfUOXwydIPMox7pyy7y871w15wE4zY5tKHM3rnHuUTUb1KKY5sqZQzV0UmO6GlQZvSUUTRNmYTWqJIvWu42HsKi2R+whj8bdTf3j966WN1Ee43hG3SXKWx+s5X7x+RrJm3SEoDm56hd2X5VELVT5MrRnmUUewydnfxMVpQfX8tK5mA/M4BRBZ2bdxsfVi7ipQ+sXn826lH+RcIHQj/mbOOyqU3QbQglovHinTuvCVET7XIV2MoF1PXNg6QZZIzgGMkzDSvH9rDy0A9XJi/zrg2CebU+e5f0yoWvB8TRnS837PVvp0+PkTVz/+av+40R68FGfZyK+MvJI8z9Y5Lf/WJqovGXpYpo58b1+zpRA7oqWOwq+zKCnMgCuyBsbmzx+Jj6UTSN/Fm20Cpz+g2OYCs3X3pXPq+DPh11P9dLW4LcbiDEknKjcZqL+Es54N2m8MzaUNcLH9At2giZ1uvb7qKkcqIPC3Eqr6338rCNyTGSqSlBrMgpMqyCfsuOltxRo94WER/El36Hz9/x9MLfOIYxWbOLIHQEQctKikWXWy/VmsIZ3gBomWh0a1OhXBsRbti7QePhtTpYA66EJntchf43UxMFgYcsbq4FpkvIa940DI5l2OWbVgoP6u2DUld+XLqrPh/1XN7epnPOFKb+ExK3bSOGinjp8uNnuduye4N33Io6uLvZk0wGCHfpKQuEEprCAr8oJbvSibJg4cR5B/xZdlaSCreBXvjnuA4X3ok2ckOatn9gJ3Ou0V4xSAjZR7EOFNbIpRbf6IDuTGqQBHQf7ZWsBR2o5zuUGxy+NdLJ+GjSp1OhBCdLwE4VAW7xDtd45OZQ2KOS4ifdGhOQj2r++mqyoQkNi4//RNaCTLwBAkJ7qNXtqAHs2NJFjKamTTAGZVaW7fJbdqAO+rTNnSmeMBGjX2u0SyO2cp4HHvTBqwusiaq7CqS5+6yytg9v91t7lNvh1fXWTG1ak/3klVb6OE15zpJFxS5C8/EFBkhZalcJqD+lidMi2i2C07GE0oV64Tnp9pPROFL12Gwi5umCC0wpIxtrDVmEC45VsmCwW55BZ5X3mDkTyu3XMurulEYHGfVocN3P6strqD90ioxQpBE77Um+KB1UdlFDycBbelvt7rR9w2yqEG4XO/Y47jpQB8acxpF2ttla9vBntWosWdlLBzP0HXtJwKlFDA1vdYfaeRLg2Wtpe6q0zWHv5Hack7Epv9jypnxzZNx3bbK5knlMT4jWycmdKT88yPD1me2b1rkYQZlJaOowX+Yo7K3c3mq5EZpSAS10LGkS+cw1ZW8sKFZLElzozfFCz4hFAmRWFgN43s/eG1C6oTYf7LejkiJDomkLj0WXJZVuZZCu9Xf4uiznymt0hy5RdCUNwZkQ644yvPuoa88ujRO+GCuEpjRRLO+0cSs1AVozHxpLcl9YtDnLyBktfPc2QyODZaUOH+a4xO3Jg+hz0ua/4F4NWBo7uGwzNPDJMo0rhxFt0pXFkSINR+v3Ta+vsWzp18OsBQOrr2FfTm1g4c5p2eZ3us/QnYWXZEwIOwhCy1CjMYPtER+GSb5buDjbgVLooF6Hh2vWUzyqOWIEx7eno9JvvLD5pRCJ0CR9yvFZk6wz+vi470b/Yr68dCWgNE+50+wXxZQHT3Q6w+IR8T3yidskEX0HizxYU5lJpg6hQ4LmEQ1teYPiBNfJiuum4ZjvZ+vKbuCSMBeWb0oaOGMERri6wgOwYZ5Uva499lhy3fHq5JejCt+WBHdVNVe1FhrjpE3TNdxi1pE3rV1rhcVh8GwSNI5JfSZcfw0qNk5wPnBWW3hRbRKLJiTzNldNFWb55EwEtV2CWMUHyGZzzxljFtcp8MOLsxuiY77qwXdYZ9EB9shQ9arSxI6PEsvBg9/+aKUVC1j10J7+ELlfxxy3Y3cv4+0KAlxM9qGhW4hsI5xNyEDjRFgb0tabZybnyUWev2zHswtQp+Ptk3BSSFht+ei5le8ffPNeRqXXJA/bcavIDDcLiKMCRXjE/mjSRt3wxw/4XFq2p0nnGXy6RzWLNIdfMvHc3UXTwv1m+3TSiVThYfstblA8DG+E6+zB5OWbb+i0Tj2MJ0RZw+fdJ4su7TkYivjcCFF8GKPHbdLidOtIgqAdb48GNPaOfHHqOqp89PyRQChMlt8fibLAcqoGudHw4cE8fpU0leNUiXM2fq3bQkkhJ6/Qw1BkcnTHj4vPeFHym3kp9P/KkRX2CBWARQH6R9cJIEZ8SDSew4dvSPgMkIeHpQBxm0UpeSqFmYCJgs8e0eg70d8/LubmjJQ4NY0cPeI31akH5kIWe5wqQ22O6zSduQR51C9QXQzHfnhFe15lC41nEUSoV9fo8REPZV5jDu9TwKwV4r8S8KyqJWbw4Z1gmGzfHS5YXtJkER+lo2mSzCVOP24YzNam33cRxStEMf4L/XAx8IJsi2/NcKHVDP/Zz6pHmkxIgf3q9Bqv3x1BgTklQV0oFm2EPLtYb9Jq3SmpeLdafXfpSy+almb9cdH+1Z40bdumFBmr5/UCjSxZy6uUeBb3y40HDBlpf8TwkiyTg22Qlb047H6BR/Wgz8oYeYS4yPbTj0S5XtB08H22IYdQbdzvafS3vvtvIt1Pv489ck7WeP998FEpdxNZERpBY3zkWbbBdb4zzCMcoKcn+LC0OH2fP6VCUbB1GMcL/ob0e3/oX0H/C3mDtBfDLZKYAAAAAElFTkSuQmCC">
            <a:hlinkClick r:id="rId2"/>
          </p:cNvPr>
          <p:cNvSpPr>
            <a:spLocks noChangeAspect="1" noChangeArrowheads="1"/>
          </p:cNvSpPr>
          <p:nvPr/>
        </p:nvSpPr>
        <p:spPr bwMode="auto">
          <a:xfrm>
            <a:off x="57150" y="-669925"/>
            <a:ext cx="6991350" cy="1409700"/>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pic>
        <p:nvPicPr>
          <p:cNvPr id="48131" name="Picture 3"/>
          <p:cNvPicPr>
            <a:picLocks noChangeAspect="1" noChangeArrowheads="1"/>
          </p:cNvPicPr>
          <p:nvPr/>
        </p:nvPicPr>
        <p:blipFill>
          <a:blip r:embed="rId3" cstate="print"/>
          <a:srcRect/>
          <a:stretch>
            <a:fillRect/>
          </a:stretch>
        </p:blipFill>
        <p:spPr bwMode="auto">
          <a:xfrm>
            <a:off x="1524000" y="4114800"/>
            <a:ext cx="5297905" cy="1065187"/>
          </a:xfrm>
          <a:prstGeom prst="rect">
            <a:avLst/>
          </a:prstGeom>
          <a:noFill/>
          <a:ln w="9525">
            <a:noFill/>
            <a:miter lim="800000"/>
            <a:headEnd/>
            <a:tailEnd/>
          </a:ln>
        </p:spPr>
      </p:pic>
      <p:sp>
        <p:nvSpPr>
          <p:cNvPr id="5" name="Date Placeholder 4"/>
          <p:cNvSpPr>
            <a:spLocks noGrp="1"/>
          </p:cNvSpPr>
          <p:nvPr>
            <p:ph type="dt" sz="half" idx="10"/>
          </p:nvPr>
        </p:nvSpPr>
        <p:spPr>
          <a:xfrm>
            <a:off x="34090" y="6493374"/>
            <a:ext cx="2480510" cy="364625"/>
          </a:xfrm>
        </p:spPr>
        <p:txBody>
          <a:bodyPr/>
          <a:lstStyle/>
          <a:p>
            <a:r>
              <a:rPr lang="en-US" dirty="0"/>
              <a:t>1/25/2015 – Dr. Anil D Chaturvedi The University of Chicago</a:t>
            </a:r>
          </a:p>
        </p:txBody>
      </p:sp>
    </p:spTree>
    <p:extLst>
      <p:ext uri="{BB962C8B-B14F-4D97-AF65-F5344CB8AC3E}">
        <p14:creationId xmlns:p14="http://schemas.microsoft.com/office/powerpoint/2010/main" val="5516504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F1603351-4B6F-4165-9BA8-84F7C3F5FEB2}"/>
              </a:ext>
            </a:extLst>
          </p:cNvPr>
          <p:cNvSpPr>
            <a:spLocks noGrp="1" noChangeArrowheads="1"/>
          </p:cNvSpPr>
          <p:nvPr>
            <p:ph type="title" idx="4294967295"/>
          </p:nvPr>
        </p:nvSpPr>
        <p:spPr>
          <a:xfrm>
            <a:off x="0" y="922338"/>
            <a:ext cx="7772400" cy="1016000"/>
          </a:xfrm>
        </p:spPr>
        <p:txBody>
          <a:bodyPr/>
          <a:lstStyle/>
          <a:p>
            <a:pPr eaLnBrk="1" hangingPunct="1"/>
            <a:r>
              <a:rPr lang="en-US" altLang="en-US" dirty="0">
                <a:ea typeface="ＭＳ Ｐゴシック" panose="020B0600070205080204" pitchFamily="34" charset="-128"/>
              </a:rPr>
              <a:t>Spousal Age Example</a:t>
            </a:r>
          </a:p>
        </p:txBody>
      </p:sp>
      <p:sp>
        <p:nvSpPr>
          <p:cNvPr id="17411" name="Rectangle 3">
            <a:extLst>
              <a:ext uri="{FF2B5EF4-FFF2-40B4-BE49-F238E27FC236}">
                <a16:creationId xmlns:a16="http://schemas.microsoft.com/office/drawing/2014/main" id="{E29DA093-F160-44EC-985A-5783F3570C2F}"/>
              </a:ext>
            </a:extLst>
          </p:cNvPr>
          <p:cNvSpPr>
            <a:spLocks noGrp="1" noChangeArrowheads="1"/>
          </p:cNvSpPr>
          <p:nvPr>
            <p:ph type="body" sz="half" idx="4294967295"/>
          </p:nvPr>
        </p:nvSpPr>
        <p:spPr>
          <a:xfrm>
            <a:off x="0" y="1803400"/>
            <a:ext cx="7370763" cy="2641600"/>
          </a:xfrm>
        </p:spPr>
        <p:txBody>
          <a:bodyPr/>
          <a:lstStyle/>
          <a:p>
            <a:pPr eaLnBrk="1" hangingPunct="1">
              <a:lnSpc>
                <a:spcPct val="90000"/>
              </a:lnSpc>
            </a:pPr>
            <a:r>
              <a:rPr lang="en-US" altLang="en-US" sz="2778" dirty="0">
                <a:ea typeface="ＭＳ Ｐゴシック" panose="020B0600070205080204" pitchFamily="34" charset="-128"/>
              </a:rPr>
              <a:t>One way to address the question is to look at pairs of ages for a sample of married couples.</a:t>
            </a:r>
            <a:br>
              <a:rPr lang="en-US" altLang="en-US" sz="2778" dirty="0">
                <a:ea typeface="ＭＳ Ｐゴシック" panose="020B0600070205080204" pitchFamily="34" charset="-128"/>
              </a:rPr>
            </a:br>
            <a:endParaRPr lang="en-US" altLang="en-US" sz="2778" dirty="0">
              <a:ea typeface="ＭＳ Ｐゴシック" panose="020B0600070205080204" pitchFamily="34" charset="-128"/>
            </a:endParaRPr>
          </a:p>
          <a:p>
            <a:pPr eaLnBrk="1" hangingPunct="1">
              <a:lnSpc>
                <a:spcPct val="90000"/>
              </a:lnSpc>
            </a:pPr>
            <a:r>
              <a:rPr lang="en-US" altLang="en-US" sz="2778" dirty="0">
                <a:ea typeface="ＭＳ Ｐゴシック" panose="020B0600070205080204" pitchFamily="34" charset="-128"/>
              </a:rPr>
              <a:t>The table shows the ages of 10 married couples</a:t>
            </a:r>
            <a:r>
              <a:rPr lang="en-US" altLang="en-US" dirty="0">
                <a:ea typeface="ＭＳ Ｐゴシック" panose="020B0600070205080204" pitchFamily="34" charset="-128"/>
              </a:rPr>
              <a:t>.</a:t>
            </a:r>
          </a:p>
        </p:txBody>
      </p:sp>
      <p:pic>
        <p:nvPicPr>
          <p:cNvPr id="17412" name="Picture 7">
            <a:extLst>
              <a:ext uri="{FF2B5EF4-FFF2-40B4-BE49-F238E27FC236}">
                <a16:creationId xmlns:a16="http://schemas.microsoft.com/office/drawing/2014/main" id="{BDF4C30E-11D0-4A10-A939-33A10227D09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201" y="4426360"/>
            <a:ext cx="8001000" cy="1363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Click="0" advTm="12000"/>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Picture 6">
            <a:extLst>
              <a:ext uri="{FF2B5EF4-FFF2-40B4-BE49-F238E27FC236}">
                <a16:creationId xmlns:a16="http://schemas.microsoft.com/office/drawing/2014/main" id="{03502342-CA38-475A-BB2E-355EBC60DC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295577"/>
            <a:ext cx="6114521" cy="4182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Tm="41000"/>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7">
            <a:extLst>
              <a:ext uri="{FF2B5EF4-FFF2-40B4-BE49-F238E27FC236}">
                <a16:creationId xmlns:a16="http://schemas.microsoft.com/office/drawing/2014/main" id="{1478F02F-7949-4B1D-B4CC-BFE7CD3735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1557" y="381000"/>
            <a:ext cx="5593644" cy="5440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Tm="53904"/>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DE3C4B7C-3524-46EC-B246-04E1C830D978}"/>
              </a:ext>
            </a:extLst>
          </p:cNvPr>
          <p:cNvSpPr>
            <a:spLocks noGrp="1" noChangeArrowheads="1"/>
          </p:cNvSpPr>
          <p:nvPr>
            <p:ph type="title" idx="4294967295"/>
          </p:nvPr>
        </p:nvSpPr>
        <p:spPr>
          <a:xfrm>
            <a:off x="0" y="274638"/>
            <a:ext cx="8229600" cy="1143000"/>
          </a:xfrm>
        </p:spPr>
        <p:txBody>
          <a:bodyPr/>
          <a:lstStyle/>
          <a:p>
            <a:pPr eaLnBrk="1" hangingPunct="1"/>
            <a:r>
              <a:rPr lang="en-US" altLang="en-US" dirty="0"/>
              <a:t>Difference of Means</a:t>
            </a:r>
          </a:p>
        </p:txBody>
      </p:sp>
      <p:sp>
        <p:nvSpPr>
          <p:cNvPr id="14339" name="Rectangle 3">
            <a:extLst>
              <a:ext uri="{FF2B5EF4-FFF2-40B4-BE49-F238E27FC236}">
                <a16:creationId xmlns:a16="http://schemas.microsoft.com/office/drawing/2014/main" id="{6999D48D-5944-474A-9E24-7542AA691A11}"/>
              </a:ext>
            </a:extLst>
          </p:cNvPr>
          <p:cNvSpPr>
            <a:spLocks noGrp="1" noChangeArrowheads="1"/>
          </p:cNvSpPr>
          <p:nvPr>
            <p:ph type="body" idx="4294967295"/>
          </p:nvPr>
        </p:nvSpPr>
        <p:spPr>
          <a:xfrm>
            <a:off x="0" y="1600200"/>
            <a:ext cx="8229600" cy="4525963"/>
          </a:xfrm>
        </p:spPr>
        <p:txBody>
          <a:bodyPr/>
          <a:lstStyle/>
          <a:p>
            <a:pPr eaLnBrk="1" hangingPunct="1"/>
            <a:r>
              <a:rPr lang="en-US" altLang="en-US" dirty="0"/>
              <a:t>Differences between means are often of interest</a:t>
            </a:r>
            <a:br>
              <a:rPr lang="en-US" altLang="en-US" dirty="0"/>
            </a:br>
            <a:endParaRPr lang="en-US" altLang="en-US" dirty="0"/>
          </a:p>
          <a:p>
            <a:pPr eaLnBrk="1" hangingPunct="1"/>
            <a:r>
              <a:rPr lang="en-US" altLang="en-US" dirty="0"/>
              <a:t>Inferential statistics are based on the sampling distribution of the difference between means</a:t>
            </a:r>
          </a:p>
        </p:txBody>
      </p:sp>
    </p:spTree>
  </p:cSld>
  <p:clrMapOvr>
    <a:masterClrMapping/>
  </p:clrMapOvr>
  <p:transition advTm="21696"/>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06B08906-9225-40E6-B6DE-155BC29B49C3}"/>
              </a:ext>
            </a:extLst>
          </p:cNvPr>
          <p:cNvSpPr>
            <a:spLocks noGrp="1" noChangeArrowheads="1"/>
          </p:cNvSpPr>
          <p:nvPr>
            <p:ph type="title" idx="4294967295"/>
          </p:nvPr>
        </p:nvSpPr>
        <p:spPr>
          <a:xfrm>
            <a:off x="0" y="274638"/>
            <a:ext cx="8229600" cy="1143000"/>
          </a:xfrm>
        </p:spPr>
        <p:txBody>
          <a:bodyPr/>
          <a:lstStyle/>
          <a:p>
            <a:pPr eaLnBrk="1" hangingPunct="1"/>
            <a:r>
              <a:rPr lang="en-US" altLang="en-US"/>
              <a:t>What is this Sampling Distribution?</a:t>
            </a:r>
          </a:p>
        </p:txBody>
      </p:sp>
      <p:sp>
        <p:nvSpPr>
          <p:cNvPr id="16387" name="Rectangle 3">
            <a:extLst>
              <a:ext uri="{FF2B5EF4-FFF2-40B4-BE49-F238E27FC236}">
                <a16:creationId xmlns:a16="http://schemas.microsoft.com/office/drawing/2014/main" id="{E53C244F-6CE9-4AC2-BBA9-26C186989FC2}"/>
              </a:ext>
            </a:extLst>
          </p:cNvPr>
          <p:cNvSpPr>
            <a:spLocks noGrp="1" noChangeArrowheads="1"/>
          </p:cNvSpPr>
          <p:nvPr>
            <p:ph type="body" idx="4294967295"/>
          </p:nvPr>
        </p:nvSpPr>
        <p:spPr>
          <a:xfrm>
            <a:off x="0" y="1600200"/>
            <a:ext cx="8229600" cy="4525963"/>
          </a:xfrm>
        </p:spPr>
        <p:txBody>
          <a:bodyPr/>
          <a:lstStyle/>
          <a:p>
            <a:pPr eaLnBrk="1" hangingPunct="1"/>
            <a:r>
              <a:rPr lang="en-US" altLang="en-US" sz="2500"/>
              <a:t>Repeat the following steps over and over</a:t>
            </a:r>
          </a:p>
          <a:p>
            <a:pPr lvl="1" eaLnBrk="1" hangingPunct="1"/>
            <a:r>
              <a:rPr lang="en-US" altLang="en-US" sz="2222">
                <a:ea typeface="ＭＳ Ｐゴシック" panose="020B0600070205080204" pitchFamily="34" charset="-128"/>
              </a:rPr>
              <a:t>1. Sample </a:t>
            </a:r>
            <a:r>
              <a:rPr lang="en-US" altLang="en-US" sz="2222">
                <a:ea typeface="ＭＳ Ｐゴシック" panose="020B0600070205080204" pitchFamily="34" charset="-128"/>
                <a:cs typeface="Times New Roman" panose="02020603050405020304" pitchFamily="18" charset="0"/>
              </a:rPr>
              <a:t>n</a:t>
            </a:r>
            <a:r>
              <a:rPr lang="en-US" altLang="en-US" sz="2222" baseline="-30000">
                <a:ea typeface="ＭＳ Ｐゴシック" panose="020B0600070205080204" pitchFamily="34" charset="-128"/>
                <a:cs typeface="Times New Roman" panose="02020603050405020304" pitchFamily="18" charset="0"/>
              </a:rPr>
              <a:t>1</a:t>
            </a:r>
            <a:r>
              <a:rPr lang="en-US" altLang="en-US" sz="2222">
                <a:ea typeface="ＭＳ Ｐゴシック" panose="020B0600070205080204" pitchFamily="34" charset="-128"/>
              </a:rPr>
              <a:t> scores from Population 1 and </a:t>
            </a:r>
            <a:r>
              <a:rPr lang="en-US" altLang="en-US" sz="2222">
                <a:ea typeface="ＭＳ Ｐゴシック" panose="020B0600070205080204" pitchFamily="34" charset="-128"/>
                <a:cs typeface="Times New Roman" panose="02020603050405020304" pitchFamily="18" charset="0"/>
              </a:rPr>
              <a:t>n</a:t>
            </a:r>
            <a:r>
              <a:rPr lang="en-US" altLang="en-US" sz="2222" baseline="-30000">
                <a:ea typeface="ＭＳ Ｐゴシック" panose="020B0600070205080204" pitchFamily="34" charset="-128"/>
                <a:cs typeface="Times New Roman" panose="02020603050405020304" pitchFamily="18" charset="0"/>
              </a:rPr>
              <a:t>2 </a:t>
            </a:r>
            <a:r>
              <a:rPr lang="en-US" altLang="en-US" sz="2222">
                <a:ea typeface="ＭＳ Ｐゴシック" panose="020B0600070205080204" pitchFamily="34" charset="-128"/>
                <a:cs typeface="Times New Roman" panose="02020603050405020304" pitchFamily="18" charset="0"/>
              </a:rPr>
              <a:t>scores from Population 2.</a:t>
            </a:r>
            <a:endParaRPr lang="en-US" altLang="en-US" sz="2222" baseline="-30000">
              <a:ea typeface="ＭＳ Ｐゴシック" panose="020B0600070205080204" pitchFamily="34" charset="-128"/>
              <a:cs typeface="Times New Roman" panose="02020603050405020304" pitchFamily="18" charset="0"/>
            </a:endParaRPr>
          </a:p>
          <a:p>
            <a:pPr lvl="1" eaLnBrk="1" hangingPunct="1"/>
            <a:r>
              <a:rPr lang="en-US" altLang="en-US" sz="2222">
                <a:ea typeface="ＭＳ Ｐゴシック" panose="020B0600070205080204" pitchFamily="34" charset="-128"/>
              </a:rPr>
              <a:t>2. Compute the means of the two samples (M</a:t>
            </a:r>
            <a:r>
              <a:rPr lang="en-US" altLang="en-US" sz="2222" baseline="-25000">
                <a:ea typeface="ＭＳ Ｐゴシック" panose="020B0600070205080204" pitchFamily="34" charset="-128"/>
              </a:rPr>
              <a:t>1</a:t>
            </a:r>
            <a:r>
              <a:rPr lang="en-US" altLang="en-US" sz="2222">
                <a:ea typeface="ＭＳ Ｐゴシック" panose="020B0600070205080204" pitchFamily="34" charset="-128"/>
              </a:rPr>
              <a:t> and M</a:t>
            </a:r>
            <a:r>
              <a:rPr lang="en-US" altLang="en-US" sz="2222" baseline="-25000">
                <a:ea typeface="ＭＳ Ｐゴシック" panose="020B0600070205080204" pitchFamily="34" charset="-128"/>
              </a:rPr>
              <a:t>2</a:t>
            </a:r>
            <a:r>
              <a:rPr lang="en-US" altLang="en-US" sz="2222">
                <a:ea typeface="ＭＳ Ｐゴシック" panose="020B0600070205080204" pitchFamily="34" charset="-128"/>
              </a:rPr>
              <a:t>).</a:t>
            </a:r>
          </a:p>
          <a:p>
            <a:pPr lvl="1" eaLnBrk="1" hangingPunct="1"/>
            <a:r>
              <a:rPr lang="en-US" altLang="en-US" sz="2222">
                <a:ea typeface="ＭＳ Ｐゴシック" panose="020B0600070205080204" pitchFamily="34" charset="-128"/>
              </a:rPr>
              <a:t>3.  Compute the difference in means (M</a:t>
            </a:r>
            <a:r>
              <a:rPr lang="en-US" altLang="en-US" sz="2222" baseline="-25000">
                <a:ea typeface="ＭＳ Ｐゴシック" panose="020B0600070205080204" pitchFamily="34" charset="-128"/>
              </a:rPr>
              <a:t>1</a:t>
            </a:r>
            <a:r>
              <a:rPr lang="en-US" altLang="en-US" sz="2222">
                <a:ea typeface="ＭＳ Ｐゴシック" panose="020B0600070205080204" pitchFamily="34" charset="-128"/>
              </a:rPr>
              <a:t>- M</a:t>
            </a:r>
            <a:r>
              <a:rPr lang="en-US" altLang="en-US" sz="2222" baseline="-25000">
                <a:ea typeface="ＭＳ Ｐゴシック" panose="020B0600070205080204" pitchFamily="34" charset="-128"/>
              </a:rPr>
              <a:t>2</a:t>
            </a:r>
            <a:r>
              <a:rPr lang="en-US" altLang="en-US" sz="2222">
                <a:ea typeface="ＭＳ Ｐゴシック" panose="020B0600070205080204" pitchFamily="34" charset="-128"/>
              </a:rPr>
              <a:t>)</a:t>
            </a:r>
          </a:p>
          <a:p>
            <a:pPr eaLnBrk="1" hangingPunct="1">
              <a:buFontTx/>
              <a:buNone/>
            </a:pPr>
            <a:endParaRPr lang="en-US" altLang="en-US" sz="2500"/>
          </a:p>
          <a:p>
            <a:pPr eaLnBrk="1" hangingPunct="1"/>
            <a:r>
              <a:rPr lang="en-US" altLang="en-US" sz="2500"/>
              <a:t>The distribution of (M</a:t>
            </a:r>
            <a:r>
              <a:rPr lang="en-US" altLang="en-US" sz="2500" baseline="-25000"/>
              <a:t>1</a:t>
            </a:r>
            <a:r>
              <a:rPr lang="en-US" altLang="en-US" sz="2500"/>
              <a:t>-M</a:t>
            </a:r>
            <a:r>
              <a:rPr lang="en-US" altLang="en-US" sz="2500" baseline="-25000"/>
              <a:t>2</a:t>
            </a:r>
            <a:r>
              <a:rPr lang="en-US" altLang="en-US" sz="2500"/>
              <a:t>) is the sampling distribution of the difference between means.</a:t>
            </a:r>
            <a:endParaRPr lang="en-US" altLang="en-US"/>
          </a:p>
        </p:txBody>
      </p:sp>
    </p:spTree>
  </p:cSld>
  <p:clrMapOvr>
    <a:masterClrMapping/>
  </p:clrMapOvr>
  <p:transition advTm="34432"/>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B5DDDF83-9641-4FBF-87B4-2C561FFA9C29}"/>
              </a:ext>
            </a:extLst>
          </p:cNvPr>
          <p:cNvSpPr>
            <a:spLocks noGrp="1" noChangeArrowheads="1"/>
          </p:cNvSpPr>
          <p:nvPr>
            <p:ph type="title" idx="4294967295"/>
          </p:nvPr>
        </p:nvSpPr>
        <p:spPr>
          <a:xfrm>
            <a:off x="0" y="274638"/>
            <a:ext cx="8229600" cy="1143000"/>
          </a:xfrm>
        </p:spPr>
        <p:txBody>
          <a:bodyPr/>
          <a:lstStyle/>
          <a:p>
            <a:pPr eaLnBrk="1" hangingPunct="1"/>
            <a:r>
              <a:rPr lang="en-US" altLang="en-US"/>
              <a:t>Mean of the Distribution</a:t>
            </a:r>
          </a:p>
        </p:txBody>
      </p:sp>
      <p:sp>
        <p:nvSpPr>
          <p:cNvPr id="18435" name="Rectangle 3">
            <a:extLst>
              <a:ext uri="{FF2B5EF4-FFF2-40B4-BE49-F238E27FC236}">
                <a16:creationId xmlns:a16="http://schemas.microsoft.com/office/drawing/2014/main" id="{787D766B-A033-46C9-99E1-9089CBB10D17}"/>
              </a:ext>
            </a:extLst>
          </p:cNvPr>
          <p:cNvSpPr>
            <a:spLocks noGrp="1" noChangeArrowheads="1"/>
          </p:cNvSpPr>
          <p:nvPr>
            <p:ph type="body" idx="4294967295"/>
          </p:nvPr>
        </p:nvSpPr>
        <p:spPr>
          <a:xfrm>
            <a:off x="0" y="1600200"/>
            <a:ext cx="8229600" cy="4525963"/>
          </a:xfrm>
        </p:spPr>
        <p:txBody>
          <a:bodyPr/>
          <a:lstStyle/>
          <a:p>
            <a:pPr eaLnBrk="1" hangingPunct="1"/>
            <a:r>
              <a:rPr lang="en-US" altLang="en-US" sz="2778"/>
              <a:t> </a:t>
            </a:r>
          </a:p>
          <a:p>
            <a:pPr eaLnBrk="1" hangingPunct="1"/>
            <a:endParaRPr lang="en-US" altLang="en-US" sz="2778"/>
          </a:p>
          <a:p>
            <a:pPr eaLnBrk="1" hangingPunct="1"/>
            <a:r>
              <a:rPr lang="en-US" altLang="en-US" sz="2778"/>
              <a:t>Mean test score for 12-year-olds is 34, Mean test score for 10-year-olds is 25.</a:t>
            </a:r>
          </a:p>
          <a:p>
            <a:pPr eaLnBrk="1" hangingPunct="1"/>
            <a:endParaRPr lang="en-US" altLang="en-US" sz="2778"/>
          </a:p>
          <a:p>
            <a:pPr eaLnBrk="1" hangingPunct="1"/>
            <a:r>
              <a:rPr lang="en-US" altLang="en-US" sz="2778"/>
              <a:t>So mean of difference between sample means would be 34 – 25 = 9</a:t>
            </a:r>
          </a:p>
        </p:txBody>
      </p:sp>
      <p:pic>
        <p:nvPicPr>
          <p:cNvPr id="18436" name="Picture 6">
            <a:extLst>
              <a:ext uri="{FF2B5EF4-FFF2-40B4-BE49-F238E27FC236}">
                <a16:creationId xmlns:a16="http://schemas.microsoft.com/office/drawing/2014/main" id="{7D185789-45AD-4DB1-A451-454A41100A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15522" y="2210153"/>
            <a:ext cx="2847798" cy="456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Tm="49000"/>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8182DB09-A27C-4798-877A-49EEA565D401}"/>
              </a:ext>
            </a:extLst>
          </p:cNvPr>
          <p:cNvSpPr>
            <a:spLocks noGrp="1" noChangeArrowheads="1"/>
          </p:cNvSpPr>
          <p:nvPr>
            <p:ph type="title" idx="4294967295"/>
          </p:nvPr>
        </p:nvSpPr>
        <p:spPr>
          <a:xfrm>
            <a:off x="0" y="274638"/>
            <a:ext cx="8229600" cy="1143000"/>
          </a:xfrm>
        </p:spPr>
        <p:txBody>
          <a:bodyPr/>
          <a:lstStyle/>
          <a:p>
            <a:pPr eaLnBrk="1" hangingPunct="1"/>
            <a:r>
              <a:rPr lang="en-US" altLang="en-US"/>
              <a:t>Variance of the Distribution</a:t>
            </a:r>
          </a:p>
        </p:txBody>
      </p:sp>
      <p:sp>
        <p:nvSpPr>
          <p:cNvPr id="20483" name="Rectangle 3">
            <a:extLst>
              <a:ext uri="{FF2B5EF4-FFF2-40B4-BE49-F238E27FC236}">
                <a16:creationId xmlns:a16="http://schemas.microsoft.com/office/drawing/2014/main" id="{2CD3936C-61BA-4539-BA93-ED1E089D2256}"/>
              </a:ext>
            </a:extLst>
          </p:cNvPr>
          <p:cNvSpPr>
            <a:spLocks noGrp="1" noChangeArrowheads="1"/>
          </p:cNvSpPr>
          <p:nvPr>
            <p:ph type="body" idx="4294967295"/>
          </p:nvPr>
        </p:nvSpPr>
        <p:spPr>
          <a:xfrm>
            <a:off x="0" y="1600200"/>
            <a:ext cx="8229600" cy="4525963"/>
          </a:xfrm>
        </p:spPr>
        <p:txBody>
          <a:bodyPr/>
          <a:lstStyle/>
          <a:p>
            <a:pPr eaLnBrk="1" hangingPunct="1"/>
            <a:r>
              <a:rPr lang="en-US" altLang="en-US"/>
              <a:t>The variance of (M</a:t>
            </a:r>
            <a:r>
              <a:rPr lang="en-US" altLang="en-US" baseline="-25000"/>
              <a:t>1</a:t>
            </a:r>
            <a:r>
              <a:rPr lang="en-US" altLang="en-US"/>
              <a:t>- M</a:t>
            </a:r>
            <a:r>
              <a:rPr lang="en-US" altLang="en-US" baseline="-25000"/>
              <a:t>2</a:t>
            </a:r>
            <a:r>
              <a:rPr lang="en-US" altLang="en-US"/>
              <a:t>) is the sum of the variances of the two sampling distributions.</a:t>
            </a:r>
            <a:br>
              <a:rPr lang="en-US" altLang="en-US"/>
            </a:br>
            <a:endParaRPr lang="en-US" altLang="en-US"/>
          </a:p>
          <a:p>
            <a:pPr eaLnBrk="1" hangingPunct="1"/>
            <a:br>
              <a:rPr lang="en-US" altLang="en-US"/>
            </a:br>
            <a:endParaRPr lang="en-US" altLang="en-US"/>
          </a:p>
        </p:txBody>
      </p:sp>
      <p:pic>
        <p:nvPicPr>
          <p:cNvPr id="20484" name="Picture 4">
            <a:extLst>
              <a:ext uri="{FF2B5EF4-FFF2-40B4-BE49-F238E27FC236}">
                <a16:creationId xmlns:a16="http://schemas.microsoft.com/office/drawing/2014/main" id="{8895D2C8-3E0D-49C3-B53E-6A3B8E971D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6161" y="4242153"/>
            <a:ext cx="3719159"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Tm="16912"/>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BC3B394E-0639-4027-81E2-936DD3FE6352}"/>
              </a:ext>
            </a:extLst>
          </p:cNvPr>
          <p:cNvSpPr>
            <a:spLocks noGrp="1" noChangeArrowheads="1"/>
          </p:cNvSpPr>
          <p:nvPr>
            <p:ph type="title" idx="4294967295"/>
          </p:nvPr>
        </p:nvSpPr>
        <p:spPr>
          <a:xfrm>
            <a:off x="0" y="274638"/>
            <a:ext cx="8229600" cy="1143000"/>
          </a:xfrm>
        </p:spPr>
        <p:txBody>
          <a:bodyPr/>
          <a:lstStyle/>
          <a:p>
            <a:pPr eaLnBrk="1" hangingPunct="1"/>
            <a:r>
              <a:rPr lang="en-US" altLang="en-US"/>
              <a:t>Variance</a:t>
            </a:r>
          </a:p>
        </p:txBody>
      </p:sp>
      <p:pic>
        <p:nvPicPr>
          <p:cNvPr id="22531" name="Picture 4">
            <a:extLst>
              <a:ext uri="{FF2B5EF4-FFF2-40B4-BE49-F238E27FC236}">
                <a16:creationId xmlns:a16="http://schemas.microsoft.com/office/drawing/2014/main" id="{AA494B2B-8AD3-4CB5-9E52-F03A1A567E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21681" y="2006424"/>
            <a:ext cx="1831799" cy="1135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Tm="7000"/>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B3EAEE7A-0F55-4A4B-B3D6-DFD9E54C8DFD}"/>
              </a:ext>
            </a:extLst>
          </p:cNvPr>
          <p:cNvSpPr>
            <a:spLocks noGrp="1" noChangeArrowheads="1"/>
          </p:cNvSpPr>
          <p:nvPr>
            <p:ph type="title" idx="4294967295"/>
          </p:nvPr>
        </p:nvSpPr>
        <p:spPr>
          <a:xfrm>
            <a:off x="0" y="274638"/>
            <a:ext cx="8229600" cy="1143000"/>
          </a:xfrm>
        </p:spPr>
        <p:txBody>
          <a:bodyPr/>
          <a:lstStyle/>
          <a:p>
            <a:pPr eaLnBrk="1" hangingPunct="1"/>
            <a:r>
              <a:rPr lang="en-US" altLang="en-US"/>
              <a:t>Variance</a:t>
            </a:r>
          </a:p>
        </p:txBody>
      </p:sp>
      <p:pic>
        <p:nvPicPr>
          <p:cNvPr id="24579" name="Picture 3">
            <a:extLst>
              <a:ext uri="{FF2B5EF4-FFF2-40B4-BE49-F238E27FC236}">
                <a16:creationId xmlns:a16="http://schemas.microsoft.com/office/drawing/2014/main" id="{A9F6309F-6A13-4D1F-AB15-768FC611A2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21681" y="2006424"/>
            <a:ext cx="1831799" cy="1135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0" name="Picture 4">
            <a:extLst>
              <a:ext uri="{FF2B5EF4-FFF2-40B4-BE49-F238E27FC236}">
                <a16:creationId xmlns:a16="http://schemas.microsoft.com/office/drawing/2014/main" id="{B9C20460-D1A5-4BF4-AFDB-678DA0EF455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21681" y="4445000"/>
            <a:ext cx="3374319" cy="1321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1" name="Picture 5">
            <a:extLst>
              <a:ext uri="{FF2B5EF4-FFF2-40B4-BE49-F238E27FC236}">
                <a16:creationId xmlns:a16="http://schemas.microsoft.com/office/drawing/2014/main" id="{D1816C1D-12E5-47D7-BF91-B1EEA955740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21681" y="3530424"/>
            <a:ext cx="371916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Tm="22032"/>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E4CD2955-5EBE-4CD4-BEF6-47CE99999379}"/>
              </a:ext>
            </a:extLst>
          </p:cNvPr>
          <p:cNvSpPr>
            <a:spLocks noGrp="1" noChangeArrowheads="1"/>
          </p:cNvSpPr>
          <p:nvPr>
            <p:ph type="title" idx="4294967295"/>
          </p:nvPr>
        </p:nvSpPr>
        <p:spPr>
          <a:xfrm>
            <a:off x="0" y="274638"/>
            <a:ext cx="8229600" cy="1143000"/>
          </a:xfrm>
        </p:spPr>
        <p:txBody>
          <a:bodyPr/>
          <a:lstStyle/>
          <a:p>
            <a:pPr eaLnBrk="1" hangingPunct="1"/>
            <a:r>
              <a:rPr lang="en-US" altLang="en-US"/>
              <a:t>Standard Deviation</a:t>
            </a:r>
          </a:p>
        </p:txBody>
      </p:sp>
      <p:pic>
        <p:nvPicPr>
          <p:cNvPr id="26627" name="Picture 4">
            <a:extLst>
              <a:ext uri="{FF2B5EF4-FFF2-40B4-BE49-F238E27FC236}">
                <a16:creationId xmlns:a16="http://schemas.microsoft.com/office/drawing/2014/main" id="{F1864D6A-E4E5-4687-8933-9F6002CBE7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32480" y="2210153"/>
            <a:ext cx="3375201" cy="1320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Tm="12160"/>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00EE6E30-F162-4A2A-BBE4-853FE13C4CA9}"/>
              </a:ext>
            </a:extLst>
          </p:cNvPr>
          <p:cNvSpPr>
            <a:spLocks noGrp="1" noChangeArrowheads="1"/>
          </p:cNvSpPr>
          <p:nvPr>
            <p:ph type="title" idx="4294967295"/>
          </p:nvPr>
        </p:nvSpPr>
        <p:spPr>
          <a:xfrm>
            <a:off x="0" y="274638"/>
            <a:ext cx="8229600" cy="1143000"/>
          </a:xfrm>
        </p:spPr>
        <p:txBody>
          <a:bodyPr/>
          <a:lstStyle/>
          <a:p>
            <a:pPr eaLnBrk="1" hangingPunct="1"/>
            <a:r>
              <a:rPr lang="en-US" altLang="en-US"/>
              <a:t>Standard Deviation</a:t>
            </a:r>
          </a:p>
        </p:txBody>
      </p:sp>
      <p:pic>
        <p:nvPicPr>
          <p:cNvPr id="28675" name="Picture 3">
            <a:extLst>
              <a:ext uri="{FF2B5EF4-FFF2-40B4-BE49-F238E27FC236}">
                <a16:creationId xmlns:a16="http://schemas.microsoft.com/office/drawing/2014/main" id="{36D27E88-E3CD-414F-9278-353D36EF5F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32480" y="2210153"/>
            <a:ext cx="3375201" cy="1320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76" name="Picture 4">
            <a:extLst>
              <a:ext uri="{FF2B5EF4-FFF2-40B4-BE49-F238E27FC236}">
                <a16:creationId xmlns:a16="http://schemas.microsoft.com/office/drawing/2014/main" id="{314E4C3A-331D-438F-935E-F048195F0CA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32480" y="3734153"/>
            <a:ext cx="3792361" cy="17100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Tm="7696"/>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93D79C4B-A8DF-4F76-AC21-8C344171FBFA}"/>
              </a:ext>
            </a:extLst>
          </p:cNvPr>
          <p:cNvSpPr>
            <a:spLocks noGrp="1" noChangeArrowheads="1"/>
          </p:cNvSpPr>
          <p:nvPr>
            <p:ph type="title" idx="4294967295"/>
          </p:nvPr>
        </p:nvSpPr>
        <p:spPr>
          <a:xfrm>
            <a:off x="0" y="922338"/>
            <a:ext cx="7772400" cy="1016000"/>
          </a:xfrm>
        </p:spPr>
        <p:txBody>
          <a:bodyPr/>
          <a:lstStyle/>
          <a:p>
            <a:pPr eaLnBrk="1" hangingPunct="1"/>
            <a:r>
              <a:rPr lang="en-US" altLang="en-US" dirty="0">
                <a:ea typeface="ＭＳ Ｐゴシック" panose="020B0600070205080204" pitchFamily="34" charset="-128"/>
              </a:rPr>
              <a:t>Spousal Age Example</a:t>
            </a:r>
          </a:p>
        </p:txBody>
      </p:sp>
      <p:sp>
        <p:nvSpPr>
          <p:cNvPr id="19459" name="Rectangle 3">
            <a:extLst>
              <a:ext uri="{FF2B5EF4-FFF2-40B4-BE49-F238E27FC236}">
                <a16:creationId xmlns:a16="http://schemas.microsoft.com/office/drawing/2014/main" id="{F4129330-C0AE-4F7F-947D-AE5058D86D41}"/>
              </a:ext>
            </a:extLst>
          </p:cNvPr>
          <p:cNvSpPr>
            <a:spLocks noGrp="1" noChangeArrowheads="1"/>
          </p:cNvSpPr>
          <p:nvPr>
            <p:ph type="body" sz="half" idx="4294967295"/>
          </p:nvPr>
        </p:nvSpPr>
        <p:spPr>
          <a:xfrm>
            <a:off x="0" y="1803400"/>
            <a:ext cx="7370763" cy="2641600"/>
          </a:xfrm>
        </p:spPr>
        <p:txBody>
          <a:bodyPr/>
          <a:lstStyle/>
          <a:p>
            <a:pPr eaLnBrk="1" hangingPunct="1">
              <a:lnSpc>
                <a:spcPct val="90000"/>
              </a:lnSpc>
            </a:pPr>
            <a:r>
              <a:rPr lang="en-US" altLang="en-US" sz="3000" dirty="0">
                <a:ea typeface="ＭＳ Ｐゴシック" panose="020B0600070205080204" pitchFamily="34" charset="-128"/>
              </a:rPr>
              <a:t>Husbands and wives tend to be about the same age</a:t>
            </a:r>
            <a:br>
              <a:rPr lang="en-US" altLang="en-US" sz="2778" dirty="0">
                <a:ea typeface="ＭＳ Ｐゴシック" panose="020B0600070205080204" pitchFamily="34" charset="-128"/>
              </a:rPr>
            </a:br>
            <a:endParaRPr lang="en-US" altLang="en-US" sz="2778" dirty="0">
              <a:ea typeface="ＭＳ Ｐゴシック" panose="020B0600070205080204" pitchFamily="34" charset="-128"/>
            </a:endParaRPr>
          </a:p>
          <a:p>
            <a:pPr eaLnBrk="1" hangingPunct="1"/>
            <a:r>
              <a:rPr lang="en-US" altLang="en-US" sz="3000" dirty="0">
                <a:ea typeface="ＭＳ Ｐゴシック" panose="020B0600070205080204" pitchFamily="34" charset="-128"/>
              </a:rPr>
              <a:t>Men having a tendency to be slightly older than their wives.</a:t>
            </a:r>
            <a:endParaRPr lang="en-US" altLang="en-US" sz="2667" dirty="0">
              <a:ea typeface="ＭＳ Ｐゴシック" panose="020B0600070205080204" pitchFamily="34" charset="-128"/>
            </a:endParaRPr>
          </a:p>
        </p:txBody>
      </p:sp>
      <p:pic>
        <p:nvPicPr>
          <p:cNvPr id="19460" name="Picture 7">
            <a:extLst>
              <a:ext uri="{FF2B5EF4-FFF2-40B4-BE49-F238E27FC236}">
                <a16:creationId xmlns:a16="http://schemas.microsoft.com/office/drawing/2014/main" id="{2403262A-101B-4378-AEBD-8813C2EE019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2400" y="4599156"/>
            <a:ext cx="7772400" cy="1324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Click="0" advTm="12000"/>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96367143-E39E-45ED-9D6C-6746517DF067}"/>
              </a:ext>
            </a:extLst>
          </p:cNvPr>
          <p:cNvSpPr>
            <a:spLocks noGrp="1" noChangeArrowheads="1"/>
          </p:cNvSpPr>
          <p:nvPr>
            <p:ph type="title" idx="4294967295"/>
          </p:nvPr>
        </p:nvSpPr>
        <p:spPr>
          <a:xfrm>
            <a:off x="0" y="274638"/>
            <a:ext cx="8229600" cy="1143000"/>
          </a:xfrm>
        </p:spPr>
        <p:txBody>
          <a:bodyPr/>
          <a:lstStyle/>
          <a:p>
            <a:pPr eaLnBrk="1" hangingPunct="1"/>
            <a:r>
              <a:rPr lang="en-US" altLang="en-US"/>
              <a:t>Green Beings from Mars</a:t>
            </a:r>
            <a:endParaRPr lang="en-US" altLang="en-US">
              <a:solidFill>
                <a:srgbClr val="CC0000"/>
              </a:solidFill>
            </a:endParaRPr>
          </a:p>
        </p:txBody>
      </p:sp>
      <p:pic>
        <p:nvPicPr>
          <p:cNvPr id="30723" name="Picture 3">
            <a:extLst>
              <a:ext uri="{FF2B5EF4-FFF2-40B4-BE49-F238E27FC236}">
                <a16:creationId xmlns:a16="http://schemas.microsoft.com/office/drawing/2014/main" id="{09B38B0C-AB50-463F-97CF-7328E51E3C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0615" y="1524000"/>
            <a:ext cx="1678340" cy="2949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4" name="Picture 4">
            <a:extLst>
              <a:ext uri="{FF2B5EF4-FFF2-40B4-BE49-F238E27FC236}">
                <a16:creationId xmlns:a16="http://schemas.microsoft.com/office/drawing/2014/main" id="{67A5D979-5302-4C11-9CF5-808D14304FD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69616" y="2337153"/>
            <a:ext cx="2614965" cy="2150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5" name="Text Box 5">
            <a:extLst>
              <a:ext uri="{FF2B5EF4-FFF2-40B4-BE49-F238E27FC236}">
                <a16:creationId xmlns:a16="http://schemas.microsoft.com/office/drawing/2014/main" id="{18C6E023-75D8-443E-944C-BC7FBD300CCE}"/>
              </a:ext>
            </a:extLst>
          </p:cNvPr>
          <p:cNvSpPr txBox="1">
            <a:spLocks noChangeArrowheads="1"/>
          </p:cNvSpPr>
          <p:nvPr/>
        </p:nvSpPr>
        <p:spPr bwMode="auto">
          <a:xfrm>
            <a:off x="762000" y="4572000"/>
            <a:ext cx="3069288" cy="11137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7083" tIns="43542" rIns="87083" bIns="43542">
            <a:spAutoFit/>
          </a:bodyPr>
          <a:lstStyle>
            <a:lvl1pPr defTabSz="1566863" eaLnBrk="0" hangingPunct="0">
              <a:defRPr sz="6000">
                <a:solidFill>
                  <a:schemeClr val="tx1"/>
                </a:solidFill>
                <a:latin typeface="Times New Roman" panose="02020603050405020304" pitchFamily="18" charset="0"/>
                <a:ea typeface="ＭＳ Ｐゴシック" panose="020B0600070205080204" pitchFamily="34" charset="-128"/>
              </a:defRPr>
            </a:lvl1pPr>
            <a:lvl2pPr marL="37931725" indent="-37474525" defTabSz="1566863" eaLnBrk="0" hangingPunct="0">
              <a:defRPr sz="6000">
                <a:solidFill>
                  <a:schemeClr val="tx1"/>
                </a:solidFill>
                <a:latin typeface="Times New Roman" panose="02020603050405020304" pitchFamily="18" charset="0"/>
                <a:ea typeface="ＭＳ Ｐゴシック" panose="020B0600070205080204" pitchFamily="34" charset="-128"/>
              </a:defRPr>
            </a:lvl2pPr>
            <a:lvl3pPr eaLnBrk="0" hangingPunct="0">
              <a:defRPr sz="6000">
                <a:solidFill>
                  <a:schemeClr val="tx1"/>
                </a:solidFill>
                <a:latin typeface="Times New Roman" panose="02020603050405020304" pitchFamily="18" charset="0"/>
                <a:ea typeface="ＭＳ Ｐゴシック" panose="020B0600070205080204" pitchFamily="34" charset="-128"/>
              </a:defRPr>
            </a:lvl3pPr>
            <a:lvl4pPr eaLnBrk="0" hangingPunct="0">
              <a:defRPr sz="6000">
                <a:solidFill>
                  <a:schemeClr val="tx1"/>
                </a:solidFill>
                <a:latin typeface="Times New Roman" panose="02020603050405020304" pitchFamily="18" charset="0"/>
                <a:ea typeface="ＭＳ Ｐゴシック" panose="020B0600070205080204" pitchFamily="34" charset="-128"/>
              </a:defRPr>
            </a:lvl4pPr>
            <a:lvl5pPr eaLnBrk="0" hangingPunct="0">
              <a:defRPr sz="60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60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60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60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6000">
                <a:solidFill>
                  <a:schemeClr val="tx1"/>
                </a:solidFill>
                <a:latin typeface="Times New Roman" panose="02020603050405020304" pitchFamily="18" charset="0"/>
                <a:ea typeface="ＭＳ Ｐゴシック" panose="020B0600070205080204" pitchFamily="34" charset="-128"/>
              </a:defRPr>
            </a:lvl9pPr>
          </a:lstStyle>
          <a:p>
            <a:pPr algn="ctr" eaLnBrk="1" hangingPunct="1"/>
            <a:r>
              <a:rPr lang="en-US" altLang="en-US" sz="2222"/>
              <a:t>10 Members of Species 1</a:t>
            </a:r>
          </a:p>
          <a:p>
            <a:pPr algn="ctr" eaLnBrk="1" hangingPunct="1"/>
            <a:r>
              <a:rPr lang="en-US" altLang="en-US" sz="2222"/>
              <a:t>Mean Height: 32</a:t>
            </a:r>
          </a:p>
          <a:p>
            <a:pPr algn="ctr" eaLnBrk="1" hangingPunct="1"/>
            <a:r>
              <a:rPr lang="en-US" altLang="en-US" sz="2222"/>
              <a:t>Variance of Height: 60</a:t>
            </a:r>
          </a:p>
        </p:txBody>
      </p:sp>
      <p:sp>
        <p:nvSpPr>
          <p:cNvPr id="30726" name="Text Box 6">
            <a:extLst>
              <a:ext uri="{FF2B5EF4-FFF2-40B4-BE49-F238E27FC236}">
                <a16:creationId xmlns:a16="http://schemas.microsoft.com/office/drawing/2014/main" id="{1F2FC3B2-72BB-4CA4-8E16-649A5AA41D64}"/>
              </a:ext>
            </a:extLst>
          </p:cNvPr>
          <p:cNvSpPr txBox="1">
            <a:spLocks noChangeArrowheads="1"/>
          </p:cNvSpPr>
          <p:nvPr/>
        </p:nvSpPr>
        <p:spPr bwMode="auto">
          <a:xfrm>
            <a:off x="4418100" y="4572000"/>
            <a:ext cx="3069288" cy="11137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7083" tIns="43542" rIns="87083" bIns="43542">
            <a:spAutoFit/>
          </a:bodyPr>
          <a:lstStyle>
            <a:lvl1pPr defTabSz="1566863" eaLnBrk="0" hangingPunct="0">
              <a:defRPr sz="6000">
                <a:solidFill>
                  <a:schemeClr val="tx1"/>
                </a:solidFill>
                <a:latin typeface="Times New Roman" panose="02020603050405020304" pitchFamily="18" charset="0"/>
                <a:ea typeface="ＭＳ Ｐゴシック" panose="020B0600070205080204" pitchFamily="34" charset="-128"/>
              </a:defRPr>
            </a:lvl1pPr>
            <a:lvl2pPr marL="37931725" indent="-37474525" defTabSz="1566863" eaLnBrk="0" hangingPunct="0">
              <a:defRPr sz="6000">
                <a:solidFill>
                  <a:schemeClr val="tx1"/>
                </a:solidFill>
                <a:latin typeface="Times New Roman" panose="02020603050405020304" pitchFamily="18" charset="0"/>
                <a:ea typeface="ＭＳ Ｐゴシック" panose="020B0600070205080204" pitchFamily="34" charset="-128"/>
              </a:defRPr>
            </a:lvl2pPr>
            <a:lvl3pPr eaLnBrk="0" hangingPunct="0">
              <a:defRPr sz="6000">
                <a:solidFill>
                  <a:schemeClr val="tx1"/>
                </a:solidFill>
                <a:latin typeface="Times New Roman" panose="02020603050405020304" pitchFamily="18" charset="0"/>
                <a:ea typeface="ＭＳ Ｐゴシック" panose="020B0600070205080204" pitchFamily="34" charset="-128"/>
              </a:defRPr>
            </a:lvl3pPr>
            <a:lvl4pPr eaLnBrk="0" hangingPunct="0">
              <a:defRPr sz="6000">
                <a:solidFill>
                  <a:schemeClr val="tx1"/>
                </a:solidFill>
                <a:latin typeface="Times New Roman" panose="02020603050405020304" pitchFamily="18" charset="0"/>
                <a:ea typeface="ＭＳ Ｐゴシック" panose="020B0600070205080204" pitchFamily="34" charset="-128"/>
              </a:defRPr>
            </a:lvl4pPr>
            <a:lvl5pPr eaLnBrk="0" hangingPunct="0">
              <a:defRPr sz="60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60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60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60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6000">
                <a:solidFill>
                  <a:schemeClr val="tx1"/>
                </a:solidFill>
                <a:latin typeface="Times New Roman" panose="02020603050405020304" pitchFamily="18" charset="0"/>
                <a:ea typeface="ＭＳ Ｐゴシック" panose="020B0600070205080204" pitchFamily="34" charset="-128"/>
              </a:defRPr>
            </a:lvl9pPr>
          </a:lstStyle>
          <a:p>
            <a:pPr algn="ctr" eaLnBrk="1" hangingPunct="1"/>
            <a:r>
              <a:rPr lang="en-US" altLang="en-US" sz="2222"/>
              <a:t>14 Members of Species 2</a:t>
            </a:r>
          </a:p>
          <a:p>
            <a:pPr algn="ctr" eaLnBrk="1" hangingPunct="1"/>
            <a:r>
              <a:rPr lang="en-US" altLang="en-US" sz="2222"/>
              <a:t>Mean Height: 22</a:t>
            </a:r>
          </a:p>
          <a:p>
            <a:pPr algn="ctr" eaLnBrk="1" hangingPunct="1"/>
            <a:r>
              <a:rPr lang="en-US" altLang="en-US" sz="2222"/>
              <a:t>Variance of Height: 70</a:t>
            </a:r>
          </a:p>
        </p:txBody>
      </p:sp>
    </p:spTree>
  </p:cSld>
  <p:clrMapOvr>
    <a:masterClrMapping/>
  </p:clrMapOvr>
  <p:transition advTm="41000"/>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A2A4AA16-D4F5-43D4-B7ED-D8AFB9837CE0}"/>
              </a:ext>
            </a:extLst>
          </p:cNvPr>
          <p:cNvSpPr>
            <a:spLocks noGrp="1" noChangeArrowheads="1"/>
          </p:cNvSpPr>
          <p:nvPr>
            <p:ph type="title" idx="4294967295"/>
          </p:nvPr>
        </p:nvSpPr>
        <p:spPr>
          <a:xfrm>
            <a:off x="0" y="274638"/>
            <a:ext cx="8229600" cy="1143000"/>
          </a:xfrm>
        </p:spPr>
        <p:txBody>
          <a:bodyPr/>
          <a:lstStyle/>
          <a:p>
            <a:pPr eaLnBrk="1" hangingPunct="1"/>
            <a:r>
              <a:rPr lang="en-US" altLang="en-US"/>
              <a:t>Calculations</a:t>
            </a:r>
            <a:endParaRPr lang="en-US" altLang="en-US">
              <a:solidFill>
                <a:srgbClr val="CC0000"/>
              </a:solidFill>
            </a:endParaRPr>
          </a:p>
        </p:txBody>
      </p:sp>
      <p:pic>
        <p:nvPicPr>
          <p:cNvPr id="32771" name="Picture 10">
            <a:extLst>
              <a:ext uri="{FF2B5EF4-FFF2-40B4-BE49-F238E27FC236}">
                <a16:creationId xmlns:a16="http://schemas.microsoft.com/office/drawing/2014/main" id="{3298BCBB-2FAB-4475-8A0B-AAFB338CCE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94480" y="2107847"/>
            <a:ext cx="3883201" cy="6949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72" name="Picture 11">
            <a:extLst>
              <a:ext uri="{FF2B5EF4-FFF2-40B4-BE49-F238E27FC236}">
                <a16:creationId xmlns:a16="http://schemas.microsoft.com/office/drawing/2014/main" id="{C12A9105-67F3-4457-955D-63E62F8D365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77521" y="2921000"/>
            <a:ext cx="5080000" cy="1354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Tm="24448"/>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a:extLst>
              <a:ext uri="{FF2B5EF4-FFF2-40B4-BE49-F238E27FC236}">
                <a16:creationId xmlns:a16="http://schemas.microsoft.com/office/drawing/2014/main" id="{484CD90E-3F98-462D-A188-6B39A63947DA}"/>
              </a:ext>
            </a:extLst>
          </p:cNvPr>
          <p:cNvSpPr>
            <a:spLocks noGrp="1" noChangeArrowheads="1"/>
          </p:cNvSpPr>
          <p:nvPr>
            <p:ph type="title" idx="4294967295"/>
          </p:nvPr>
        </p:nvSpPr>
        <p:spPr>
          <a:xfrm>
            <a:off x="0" y="274638"/>
            <a:ext cx="8229600" cy="1143000"/>
          </a:xfrm>
        </p:spPr>
        <p:txBody>
          <a:bodyPr/>
          <a:lstStyle/>
          <a:p>
            <a:pPr eaLnBrk="1" hangingPunct="1"/>
            <a:r>
              <a:rPr lang="en-US" altLang="en-US"/>
              <a:t>Calculations</a:t>
            </a:r>
            <a:endParaRPr lang="en-US" altLang="en-US">
              <a:solidFill>
                <a:srgbClr val="CC0000"/>
              </a:solidFill>
            </a:endParaRPr>
          </a:p>
        </p:txBody>
      </p:sp>
      <p:pic>
        <p:nvPicPr>
          <p:cNvPr id="34820" name="Picture 3">
            <a:extLst>
              <a:ext uri="{FF2B5EF4-FFF2-40B4-BE49-F238E27FC236}">
                <a16:creationId xmlns:a16="http://schemas.microsoft.com/office/drawing/2014/main" id="{DF86B8A1-F166-4926-AB15-FE3AEDA82AC8}"/>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30160" y="2514424"/>
            <a:ext cx="3760611" cy="1877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21" name="Text Box 4">
            <a:extLst>
              <a:ext uri="{FF2B5EF4-FFF2-40B4-BE49-F238E27FC236}">
                <a16:creationId xmlns:a16="http://schemas.microsoft.com/office/drawing/2014/main" id="{3FA20463-0185-4DF7-84BB-D63DE601E322}"/>
              </a:ext>
            </a:extLst>
          </p:cNvPr>
          <p:cNvSpPr txBox="1">
            <a:spLocks noChangeArrowheads="1"/>
          </p:cNvSpPr>
          <p:nvPr/>
        </p:nvSpPr>
        <p:spPr bwMode="auto">
          <a:xfrm>
            <a:off x="5225521" y="2413000"/>
            <a:ext cx="2566265" cy="42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7083" tIns="43542" rIns="87083" bIns="43542">
            <a:spAutoFit/>
          </a:bodyPr>
          <a:lstStyle>
            <a:lvl1pPr defTabSz="1566863" eaLnBrk="0" hangingPunct="0">
              <a:defRPr sz="6000">
                <a:solidFill>
                  <a:schemeClr val="tx1"/>
                </a:solidFill>
                <a:latin typeface="Times New Roman" panose="02020603050405020304" pitchFamily="18" charset="0"/>
                <a:ea typeface="ＭＳ Ｐゴシック" panose="020B0600070205080204" pitchFamily="34" charset="-128"/>
              </a:defRPr>
            </a:lvl1pPr>
            <a:lvl2pPr marL="37931725" indent="-37474525" defTabSz="1566863" eaLnBrk="0" hangingPunct="0">
              <a:defRPr sz="6000">
                <a:solidFill>
                  <a:schemeClr val="tx1"/>
                </a:solidFill>
                <a:latin typeface="Times New Roman" panose="02020603050405020304" pitchFamily="18" charset="0"/>
                <a:ea typeface="ＭＳ Ｐゴシック" panose="020B0600070205080204" pitchFamily="34" charset="-128"/>
              </a:defRPr>
            </a:lvl2pPr>
            <a:lvl3pPr eaLnBrk="0" hangingPunct="0">
              <a:defRPr sz="6000">
                <a:solidFill>
                  <a:schemeClr val="tx1"/>
                </a:solidFill>
                <a:latin typeface="Times New Roman" panose="02020603050405020304" pitchFamily="18" charset="0"/>
                <a:ea typeface="ＭＳ Ｐゴシック" panose="020B0600070205080204" pitchFamily="34" charset="-128"/>
              </a:defRPr>
            </a:lvl3pPr>
            <a:lvl4pPr eaLnBrk="0" hangingPunct="0">
              <a:defRPr sz="6000">
                <a:solidFill>
                  <a:schemeClr val="tx1"/>
                </a:solidFill>
                <a:latin typeface="Times New Roman" panose="02020603050405020304" pitchFamily="18" charset="0"/>
                <a:ea typeface="ＭＳ Ｐゴシック" panose="020B0600070205080204" pitchFamily="34" charset="-128"/>
              </a:defRPr>
            </a:lvl4pPr>
            <a:lvl5pPr eaLnBrk="0" hangingPunct="0">
              <a:defRPr sz="60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60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60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60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60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en-US" sz="2222"/>
              <a:t>Shaded Area = 0.934</a:t>
            </a:r>
          </a:p>
        </p:txBody>
      </p:sp>
      <p:sp>
        <p:nvSpPr>
          <p:cNvPr id="34822" name="Text Box 7">
            <a:extLst>
              <a:ext uri="{FF2B5EF4-FFF2-40B4-BE49-F238E27FC236}">
                <a16:creationId xmlns:a16="http://schemas.microsoft.com/office/drawing/2014/main" id="{7D56CE77-1EFB-4ED8-982A-F340EC3710D1}"/>
              </a:ext>
            </a:extLst>
          </p:cNvPr>
          <p:cNvSpPr txBox="1">
            <a:spLocks noChangeArrowheads="1"/>
          </p:cNvSpPr>
          <p:nvPr/>
        </p:nvSpPr>
        <p:spPr bwMode="auto">
          <a:xfrm>
            <a:off x="4027841" y="4766910"/>
            <a:ext cx="1344920" cy="3847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000" tIns="63500" rIns="127000" bIns="63500">
            <a:spAutoFit/>
          </a:bodyPr>
          <a:lstStyle>
            <a:lvl1pPr eaLnBrk="0" hangingPunct="0">
              <a:defRPr sz="60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6000">
                <a:solidFill>
                  <a:schemeClr val="tx1"/>
                </a:solidFill>
                <a:latin typeface="Times New Roman" panose="02020603050405020304" pitchFamily="18" charset="0"/>
                <a:ea typeface="ＭＳ Ｐゴシック" panose="020B0600070205080204" pitchFamily="34" charset="-128"/>
              </a:defRPr>
            </a:lvl2pPr>
            <a:lvl3pPr eaLnBrk="0" hangingPunct="0">
              <a:defRPr sz="6000">
                <a:solidFill>
                  <a:schemeClr val="tx1"/>
                </a:solidFill>
                <a:latin typeface="Times New Roman" panose="02020603050405020304" pitchFamily="18" charset="0"/>
                <a:ea typeface="ＭＳ Ｐゴシック" panose="020B0600070205080204" pitchFamily="34" charset="-128"/>
              </a:defRPr>
            </a:lvl3pPr>
            <a:lvl4pPr eaLnBrk="0" hangingPunct="0">
              <a:defRPr sz="6000">
                <a:solidFill>
                  <a:schemeClr val="tx1"/>
                </a:solidFill>
                <a:latin typeface="Times New Roman" panose="02020603050405020304" pitchFamily="18" charset="0"/>
                <a:ea typeface="ＭＳ Ｐゴシック" panose="020B0600070205080204" pitchFamily="34" charset="-128"/>
              </a:defRPr>
            </a:lvl4pPr>
            <a:lvl5pPr eaLnBrk="0" hangingPunct="0">
              <a:defRPr sz="60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60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60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60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60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en-US" sz="1667"/>
              <a:t>Mean = 10.0</a:t>
            </a:r>
          </a:p>
        </p:txBody>
      </p:sp>
      <p:sp>
        <p:nvSpPr>
          <p:cNvPr id="34823" name="Line 8">
            <a:extLst>
              <a:ext uri="{FF2B5EF4-FFF2-40B4-BE49-F238E27FC236}">
                <a16:creationId xmlns:a16="http://schemas.microsoft.com/office/drawing/2014/main" id="{03629EBD-1CE4-41DD-B853-B8A9F3835D7E}"/>
              </a:ext>
            </a:extLst>
          </p:cNvPr>
          <p:cNvSpPr>
            <a:spLocks noChangeShapeType="1"/>
          </p:cNvSpPr>
          <p:nvPr/>
        </p:nvSpPr>
        <p:spPr bwMode="auto">
          <a:xfrm flipV="1">
            <a:off x="4644319" y="4343577"/>
            <a:ext cx="0" cy="508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127000" tIns="63500" rIns="127000" bIns="63500" anchor="ctr"/>
          <a:lstStyle/>
          <a:p>
            <a:endParaRPr lang="en-US" sz="1000"/>
          </a:p>
        </p:txBody>
      </p:sp>
      <p:sp>
        <p:nvSpPr>
          <p:cNvPr id="34824" name="Text Box 9">
            <a:extLst>
              <a:ext uri="{FF2B5EF4-FFF2-40B4-BE49-F238E27FC236}">
                <a16:creationId xmlns:a16="http://schemas.microsoft.com/office/drawing/2014/main" id="{89C57703-BC85-42CB-9525-459E4D89AB7D}"/>
              </a:ext>
            </a:extLst>
          </p:cNvPr>
          <p:cNvSpPr txBox="1">
            <a:spLocks noChangeArrowheads="1"/>
          </p:cNvSpPr>
          <p:nvPr/>
        </p:nvSpPr>
        <p:spPr bwMode="auto">
          <a:xfrm>
            <a:off x="3029480" y="5223757"/>
            <a:ext cx="2042226" cy="3847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000" tIns="63500" rIns="127000" bIns="63500">
            <a:spAutoFit/>
          </a:bodyPr>
          <a:lstStyle>
            <a:lvl1pPr eaLnBrk="0" hangingPunct="0">
              <a:defRPr sz="60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6000">
                <a:solidFill>
                  <a:schemeClr val="tx1"/>
                </a:solidFill>
                <a:latin typeface="Times New Roman" panose="02020603050405020304" pitchFamily="18" charset="0"/>
                <a:ea typeface="ＭＳ Ｐゴシック" panose="020B0600070205080204" pitchFamily="34" charset="-128"/>
              </a:defRPr>
            </a:lvl2pPr>
            <a:lvl3pPr eaLnBrk="0" hangingPunct="0">
              <a:defRPr sz="6000">
                <a:solidFill>
                  <a:schemeClr val="tx1"/>
                </a:solidFill>
                <a:latin typeface="Times New Roman" panose="02020603050405020304" pitchFamily="18" charset="0"/>
                <a:ea typeface="ＭＳ Ｐゴシック" panose="020B0600070205080204" pitchFamily="34" charset="-128"/>
              </a:defRPr>
            </a:lvl3pPr>
            <a:lvl4pPr eaLnBrk="0" hangingPunct="0">
              <a:defRPr sz="6000">
                <a:solidFill>
                  <a:schemeClr val="tx1"/>
                </a:solidFill>
                <a:latin typeface="Times New Roman" panose="02020603050405020304" pitchFamily="18" charset="0"/>
                <a:ea typeface="ＭＳ Ｐゴシック" panose="020B0600070205080204" pitchFamily="34" charset="-128"/>
              </a:defRPr>
            </a:lvl4pPr>
            <a:lvl5pPr eaLnBrk="0" hangingPunct="0">
              <a:defRPr sz="60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60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60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60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60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en-US" sz="1667"/>
              <a:t>Mean</a:t>
            </a:r>
            <a:r>
              <a:rPr lang="en-US" altLang="en-US" sz="1667" baseline="-25000"/>
              <a:t>1</a:t>
            </a:r>
            <a:r>
              <a:rPr lang="en-US" altLang="en-US" sz="1667"/>
              <a:t> - Mean</a:t>
            </a:r>
            <a:r>
              <a:rPr lang="en-US" altLang="en-US" sz="1667" baseline="-25000"/>
              <a:t>2</a:t>
            </a:r>
            <a:r>
              <a:rPr lang="en-US" altLang="en-US" sz="1667"/>
              <a:t> = 5.0</a:t>
            </a:r>
          </a:p>
        </p:txBody>
      </p:sp>
      <p:sp>
        <p:nvSpPr>
          <p:cNvPr id="34825" name="Line 10">
            <a:extLst>
              <a:ext uri="{FF2B5EF4-FFF2-40B4-BE49-F238E27FC236}">
                <a16:creationId xmlns:a16="http://schemas.microsoft.com/office/drawing/2014/main" id="{CB1D4C7C-C67A-4AAF-9AFC-C767E0D6C77E}"/>
              </a:ext>
            </a:extLst>
          </p:cNvPr>
          <p:cNvSpPr>
            <a:spLocks noChangeShapeType="1"/>
          </p:cNvSpPr>
          <p:nvPr/>
        </p:nvSpPr>
        <p:spPr bwMode="auto">
          <a:xfrm flipV="1">
            <a:off x="3991681" y="4343577"/>
            <a:ext cx="0" cy="84666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127000" tIns="63500" rIns="127000" bIns="63500" anchor="ctr"/>
          <a:lstStyle/>
          <a:p>
            <a:endParaRPr lang="en-US" sz="1000"/>
          </a:p>
        </p:txBody>
      </p:sp>
      <p:sp>
        <p:nvSpPr>
          <p:cNvPr id="34826" name="Text Box 11">
            <a:extLst>
              <a:ext uri="{FF2B5EF4-FFF2-40B4-BE49-F238E27FC236}">
                <a16:creationId xmlns:a16="http://schemas.microsoft.com/office/drawing/2014/main" id="{7AEF6109-B0C6-4E03-B1C4-5DE164A8F9C8}"/>
              </a:ext>
            </a:extLst>
          </p:cNvPr>
          <p:cNvSpPr txBox="1">
            <a:spLocks noChangeArrowheads="1"/>
          </p:cNvSpPr>
          <p:nvPr/>
        </p:nvSpPr>
        <p:spPr bwMode="auto">
          <a:xfrm>
            <a:off x="1378480" y="2157237"/>
            <a:ext cx="1572083" cy="387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7083" tIns="43542" rIns="87083" bIns="43542">
            <a:spAutoFit/>
          </a:bodyPr>
          <a:lstStyle>
            <a:lvl1pPr defTabSz="1566863" eaLnBrk="0" hangingPunct="0">
              <a:defRPr sz="6000">
                <a:solidFill>
                  <a:schemeClr val="tx1"/>
                </a:solidFill>
                <a:latin typeface="Times New Roman" panose="02020603050405020304" pitchFamily="18" charset="0"/>
                <a:ea typeface="ＭＳ Ｐゴシック" panose="020B0600070205080204" pitchFamily="34" charset="-128"/>
              </a:defRPr>
            </a:lvl1pPr>
            <a:lvl2pPr marL="37931725" indent="-37474525" defTabSz="1566863" eaLnBrk="0" hangingPunct="0">
              <a:defRPr sz="6000">
                <a:solidFill>
                  <a:schemeClr val="tx1"/>
                </a:solidFill>
                <a:latin typeface="Times New Roman" panose="02020603050405020304" pitchFamily="18" charset="0"/>
                <a:ea typeface="ＭＳ Ｐゴシック" panose="020B0600070205080204" pitchFamily="34" charset="-128"/>
              </a:defRPr>
            </a:lvl2pPr>
            <a:lvl3pPr eaLnBrk="0" hangingPunct="0">
              <a:defRPr sz="6000">
                <a:solidFill>
                  <a:schemeClr val="tx1"/>
                </a:solidFill>
                <a:latin typeface="Times New Roman" panose="02020603050405020304" pitchFamily="18" charset="0"/>
                <a:ea typeface="ＭＳ Ｐゴシック" panose="020B0600070205080204" pitchFamily="34" charset="-128"/>
              </a:defRPr>
            </a:lvl3pPr>
            <a:lvl4pPr eaLnBrk="0" hangingPunct="0">
              <a:defRPr sz="6000">
                <a:solidFill>
                  <a:schemeClr val="tx1"/>
                </a:solidFill>
                <a:latin typeface="Times New Roman" panose="02020603050405020304" pitchFamily="18" charset="0"/>
                <a:ea typeface="ＭＳ Ｐゴシック" panose="020B0600070205080204" pitchFamily="34" charset="-128"/>
              </a:defRPr>
            </a:lvl4pPr>
            <a:lvl5pPr eaLnBrk="0" hangingPunct="0">
              <a:defRPr sz="60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60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60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60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60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en-US" sz="1945">
                <a:latin typeface="Geneva" charset="0"/>
              </a:rPr>
              <a:t>Mean    = 10</a:t>
            </a:r>
            <a:endParaRPr lang="en-US" altLang="en-US" sz="1667">
              <a:latin typeface="Geneva" charset="0"/>
            </a:endParaRPr>
          </a:p>
        </p:txBody>
      </p:sp>
      <p:graphicFrame>
        <p:nvGraphicFramePr>
          <p:cNvPr id="34818" name="Object 2">
            <a:extLst>
              <a:ext uri="{FF2B5EF4-FFF2-40B4-BE49-F238E27FC236}">
                <a16:creationId xmlns:a16="http://schemas.microsoft.com/office/drawing/2014/main" id="{C1067727-68E9-46C3-A193-632EF48616BB}"/>
              </a:ext>
            </a:extLst>
          </p:cNvPr>
          <p:cNvGraphicFramePr>
            <a:graphicFrameLocks noChangeAspect="1"/>
          </p:cNvGraphicFramePr>
          <p:nvPr/>
        </p:nvGraphicFramePr>
        <p:xfrm>
          <a:off x="1469320" y="2633486"/>
          <a:ext cx="1955271" cy="388938"/>
        </p:xfrm>
        <a:graphic>
          <a:graphicData uri="http://schemas.openxmlformats.org/presentationml/2006/ole">
            <mc:AlternateContent xmlns:mc="http://schemas.openxmlformats.org/markup-compatibility/2006">
              <mc:Choice xmlns:v="urn:schemas-microsoft-com:vml" Requires="v">
                <p:oleObj spid="_x0000_s33795" name="Equation" r:id="rId5" imgW="952500" imgH="203200" progId="Equation.3">
                  <p:embed/>
                </p:oleObj>
              </mc:Choice>
              <mc:Fallback>
                <p:oleObj name="Equation" r:id="rId5" imgW="952500" imgH="203200" progId="Equation.3">
                  <p:embed/>
                  <p:pic>
                    <p:nvPicPr>
                      <p:cNvPr id="34818" name="Object 2">
                        <a:extLst>
                          <a:ext uri="{FF2B5EF4-FFF2-40B4-BE49-F238E27FC236}">
                            <a16:creationId xmlns:a16="http://schemas.microsoft.com/office/drawing/2014/main" id="{C1067727-68E9-46C3-A193-632EF48616B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69320" y="2633486"/>
                        <a:ext cx="1955271" cy="388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advTm="34512"/>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58F4DF29-F6D1-4B84-A449-2885A763C099}"/>
              </a:ext>
            </a:extLst>
          </p:cNvPr>
          <p:cNvSpPr>
            <a:spLocks noGrp="1" noChangeArrowheads="1"/>
          </p:cNvSpPr>
          <p:nvPr>
            <p:ph type="title" idx="4294967295"/>
          </p:nvPr>
        </p:nvSpPr>
        <p:spPr>
          <a:xfrm>
            <a:off x="0" y="274638"/>
            <a:ext cx="8229600" cy="1143000"/>
          </a:xfrm>
        </p:spPr>
        <p:txBody>
          <a:bodyPr/>
          <a:lstStyle/>
          <a:p>
            <a:pPr eaLnBrk="1" hangingPunct="1"/>
            <a:r>
              <a:rPr lang="en-US" altLang="en-US"/>
              <a:t>Equal Sample Sizes</a:t>
            </a:r>
            <a:endParaRPr lang="en-US" altLang="en-US">
              <a:solidFill>
                <a:srgbClr val="CC0000"/>
              </a:solidFill>
            </a:endParaRPr>
          </a:p>
        </p:txBody>
      </p:sp>
      <p:sp>
        <p:nvSpPr>
          <p:cNvPr id="36867" name="Rectangle 3">
            <a:extLst>
              <a:ext uri="{FF2B5EF4-FFF2-40B4-BE49-F238E27FC236}">
                <a16:creationId xmlns:a16="http://schemas.microsoft.com/office/drawing/2014/main" id="{954569B2-B118-4730-9F08-A113C5ECCDD7}"/>
              </a:ext>
            </a:extLst>
          </p:cNvPr>
          <p:cNvSpPr>
            <a:spLocks noGrp="1" noChangeArrowheads="1"/>
          </p:cNvSpPr>
          <p:nvPr>
            <p:ph type="body" idx="4294967295"/>
          </p:nvPr>
        </p:nvSpPr>
        <p:spPr>
          <a:xfrm>
            <a:off x="0" y="1600200"/>
            <a:ext cx="8229600" cy="4525963"/>
          </a:xfrm>
        </p:spPr>
        <p:txBody>
          <a:bodyPr/>
          <a:lstStyle/>
          <a:p>
            <a:pPr eaLnBrk="1" hangingPunct="1"/>
            <a:r>
              <a:rPr lang="en-US" altLang="en-US"/>
              <a:t>The formula for standard deviation simplifies with equal sample sizes:</a:t>
            </a:r>
          </a:p>
          <a:p>
            <a:pPr eaLnBrk="1" hangingPunct="1"/>
            <a:endParaRPr lang="en-US" altLang="en-US"/>
          </a:p>
        </p:txBody>
      </p:sp>
      <p:pic>
        <p:nvPicPr>
          <p:cNvPr id="36868" name="Picture 5">
            <a:extLst>
              <a:ext uri="{FF2B5EF4-FFF2-40B4-BE49-F238E27FC236}">
                <a16:creationId xmlns:a16="http://schemas.microsoft.com/office/drawing/2014/main" id="{3E4DEA1F-1719-4964-8316-732472C305E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2971800"/>
            <a:ext cx="7510639" cy="1845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Tm="28624"/>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C758ED01-CAA7-4C0E-94FC-9CFA89BCA94B}"/>
              </a:ext>
            </a:extLst>
          </p:cNvPr>
          <p:cNvSpPr>
            <a:spLocks noGrp="1" noChangeArrowheads="1"/>
          </p:cNvSpPr>
          <p:nvPr>
            <p:ph type="title" idx="4294967295"/>
          </p:nvPr>
        </p:nvSpPr>
        <p:spPr>
          <a:xfrm>
            <a:off x="0" y="274638"/>
            <a:ext cx="8229600" cy="1143000"/>
          </a:xfrm>
        </p:spPr>
        <p:txBody>
          <a:bodyPr/>
          <a:lstStyle/>
          <a:p>
            <a:pPr eaLnBrk="1" hangingPunct="1"/>
            <a:r>
              <a:rPr lang="en-US" altLang="en-US"/>
              <a:t>15 Year-old Beings From Earth</a:t>
            </a:r>
            <a:endParaRPr lang="en-US" altLang="en-US">
              <a:solidFill>
                <a:srgbClr val="CC0000"/>
              </a:solidFill>
            </a:endParaRPr>
          </a:p>
        </p:txBody>
      </p:sp>
      <p:pic>
        <p:nvPicPr>
          <p:cNvPr id="38915" name="Picture 4">
            <a:extLst>
              <a:ext uri="{FF2B5EF4-FFF2-40B4-BE49-F238E27FC236}">
                <a16:creationId xmlns:a16="http://schemas.microsoft.com/office/drawing/2014/main" id="{35229132-9821-4C48-96B3-0C8D0D8B5A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9597" y="1874233"/>
            <a:ext cx="1256771" cy="29800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16" name="Picture 5">
            <a:extLst>
              <a:ext uri="{FF2B5EF4-FFF2-40B4-BE49-F238E27FC236}">
                <a16:creationId xmlns:a16="http://schemas.microsoft.com/office/drawing/2014/main" id="{1C9AA50D-8CB1-42DC-AD2E-053508E253D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62600" y="1779941"/>
            <a:ext cx="1002771"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7" name="Text Box 6">
            <a:extLst>
              <a:ext uri="{FF2B5EF4-FFF2-40B4-BE49-F238E27FC236}">
                <a16:creationId xmlns:a16="http://schemas.microsoft.com/office/drawing/2014/main" id="{DCC6DD9C-5EEA-483A-80F7-71B5F73A293D}"/>
              </a:ext>
            </a:extLst>
          </p:cNvPr>
          <p:cNvSpPr txBox="1">
            <a:spLocks noChangeArrowheads="1"/>
          </p:cNvSpPr>
          <p:nvPr/>
        </p:nvSpPr>
        <p:spPr bwMode="auto">
          <a:xfrm>
            <a:off x="1467597" y="4882259"/>
            <a:ext cx="2758754" cy="11137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7083" tIns="43542" rIns="87083" bIns="43542">
            <a:spAutoFit/>
          </a:bodyPr>
          <a:lstStyle>
            <a:lvl1pPr defTabSz="1566863" eaLnBrk="0" hangingPunct="0">
              <a:defRPr sz="6000">
                <a:solidFill>
                  <a:schemeClr val="tx1"/>
                </a:solidFill>
                <a:latin typeface="Times New Roman" panose="02020603050405020304" pitchFamily="18" charset="0"/>
                <a:ea typeface="ＭＳ Ｐゴシック" panose="020B0600070205080204" pitchFamily="34" charset="-128"/>
              </a:defRPr>
            </a:lvl1pPr>
            <a:lvl2pPr marL="37931725" indent="-37474525" defTabSz="1566863" eaLnBrk="0" hangingPunct="0">
              <a:defRPr sz="6000">
                <a:solidFill>
                  <a:schemeClr val="tx1"/>
                </a:solidFill>
                <a:latin typeface="Times New Roman" panose="02020603050405020304" pitchFamily="18" charset="0"/>
                <a:ea typeface="ＭＳ Ｐゴシック" panose="020B0600070205080204" pitchFamily="34" charset="-128"/>
              </a:defRPr>
            </a:lvl2pPr>
            <a:lvl3pPr eaLnBrk="0" hangingPunct="0">
              <a:defRPr sz="6000">
                <a:solidFill>
                  <a:schemeClr val="tx1"/>
                </a:solidFill>
                <a:latin typeface="Times New Roman" panose="02020603050405020304" pitchFamily="18" charset="0"/>
                <a:ea typeface="ＭＳ Ｐゴシック" panose="020B0600070205080204" pitchFamily="34" charset="-128"/>
              </a:defRPr>
            </a:lvl3pPr>
            <a:lvl4pPr eaLnBrk="0" hangingPunct="0">
              <a:defRPr sz="6000">
                <a:solidFill>
                  <a:schemeClr val="tx1"/>
                </a:solidFill>
                <a:latin typeface="Times New Roman" panose="02020603050405020304" pitchFamily="18" charset="0"/>
                <a:ea typeface="ＭＳ Ｐゴシック" panose="020B0600070205080204" pitchFamily="34" charset="-128"/>
              </a:defRPr>
            </a:lvl4pPr>
            <a:lvl5pPr eaLnBrk="0" hangingPunct="0">
              <a:defRPr sz="60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60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60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60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6000">
                <a:solidFill>
                  <a:schemeClr val="tx1"/>
                </a:solidFill>
                <a:latin typeface="Times New Roman" panose="02020603050405020304" pitchFamily="18" charset="0"/>
                <a:ea typeface="ＭＳ Ｐゴシック" panose="020B0600070205080204" pitchFamily="34" charset="-128"/>
              </a:defRPr>
            </a:lvl9pPr>
          </a:lstStyle>
          <a:p>
            <a:pPr algn="ctr" eaLnBrk="1" hangingPunct="1"/>
            <a:r>
              <a:rPr lang="en-US" altLang="en-US" sz="2222" dirty="0"/>
              <a:t>8 boys</a:t>
            </a:r>
          </a:p>
          <a:p>
            <a:pPr algn="ctr" eaLnBrk="1" hangingPunct="1"/>
            <a:r>
              <a:rPr lang="en-US" altLang="en-US" sz="2222" dirty="0"/>
              <a:t>Mean Height: 175</a:t>
            </a:r>
          </a:p>
          <a:p>
            <a:pPr algn="ctr" eaLnBrk="1" hangingPunct="1"/>
            <a:r>
              <a:rPr lang="en-US" altLang="en-US" sz="2222" dirty="0"/>
              <a:t>Variance of Height: 64</a:t>
            </a:r>
          </a:p>
        </p:txBody>
      </p:sp>
      <p:sp>
        <p:nvSpPr>
          <p:cNvPr id="38918" name="Text Box 7">
            <a:extLst>
              <a:ext uri="{FF2B5EF4-FFF2-40B4-BE49-F238E27FC236}">
                <a16:creationId xmlns:a16="http://schemas.microsoft.com/office/drawing/2014/main" id="{429A9014-F54B-411E-BE45-B916AE4DD86A}"/>
              </a:ext>
            </a:extLst>
          </p:cNvPr>
          <p:cNvSpPr txBox="1">
            <a:spLocks noChangeArrowheads="1"/>
          </p:cNvSpPr>
          <p:nvPr/>
        </p:nvSpPr>
        <p:spPr bwMode="auto">
          <a:xfrm>
            <a:off x="4800600" y="4827941"/>
            <a:ext cx="2758754" cy="11137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7083" tIns="43542" rIns="87083" bIns="43542">
            <a:spAutoFit/>
          </a:bodyPr>
          <a:lstStyle>
            <a:lvl1pPr defTabSz="1566863" eaLnBrk="0" hangingPunct="0">
              <a:defRPr sz="6000">
                <a:solidFill>
                  <a:schemeClr val="tx1"/>
                </a:solidFill>
                <a:latin typeface="Times New Roman" panose="02020603050405020304" pitchFamily="18" charset="0"/>
                <a:ea typeface="ＭＳ Ｐゴシック" panose="020B0600070205080204" pitchFamily="34" charset="-128"/>
              </a:defRPr>
            </a:lvl1pPr>
            <a:lvl2pPr marL="37931725" indent="-37474525" defTabSz="1566863" eaLnBrk="0" hangingPunct="0">
              <a:defRPr sz="6000">
                <a:solidFill>
                  <a:schemeClr val="tx1"/>
                </a:solidFill>
                <a:latin typeface="Times New Roman" panose="02020603050405020304" pitchFamily="18" charset="0"/>
                <a:ea typeface="ＭＳ Ｐゴシック" panose="020B0600070205080204" pitchFamily="34" charset="-128"/>
              </a:defRPr>
            </a:lvl2pPr>
            <a:lvl3pPr eaLnBrk="0" hangingPunct="0">
              <a:defRPr sz="6000">
                <a:solidFill>
                  <a:schemeClr val="tx1"/>
                </a:solidFill>
                <a:latin typeface="Times New Roman" panose="02020603050405020304" pitchFamily="18" charset="0"/>
                <a:ea typeface="ＭＳ Ｐゴシック" panose="020B0600070205080204" pitchFamily="34" charset="-128"/>
              </a:defRPr>
            </a:lvl3pPr>
            <a:lvl4pPr eaLnBrk="0" hangingPunct="0">
              <a:defRPr sz="6000">
                <a:solidFill>
                  <a:schemeClr val="tx1"/>
                </a:solidFill>
                <a:latin typeface="Times New Roman" panose="02020603050405020304" pitchFamily="18" charset="0"/>
                <a:ea typeface="ＭＳ Ｐゴシック" panose="020B0600070205080204" pitchFamily="34" charset="-128"/>
              </a:defRPr>
            </a:lvl4pPr>
            <a:lvl5pPr eaLnBrk="0" hangingPunct="0">
              <a:defRPr sz="60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60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60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60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6000">
                <a:solidFill>
                  <a:schemeClr val="tx1"/>
                </a:solidFill>
                <a:latin typeface="Times New Roman" panose="02020603050405020304" pitchFamily="18" charset="0"/>
                <a:ea typeface="ＭＳ Ｐゴシック" panose="020B0600070205080204" pitchFamily="34" charset="-128"/>
              </a:defRPr>
            </a:lvl9pPr>
          </a:lstStyle>
          <a:p>
            <a:pPr algn="ctr" eaLnBrk="1" hangingPunct="1"/>
            <a:r>
              <a:rPr lang="en-US" altLang="en-US" sz="2222" dirty="0"/>
              <a:t>8 girls</a:t>
            </a:r>
          </a:p>
          <a:p>
            <a:pPr algn="ctr" eaLnBrk="1" hangingPunct="1"/>
            <a:r>
              <a:rPr lang="en-US" altLang="en-US" sz="2222" dirty="0"/>
              <a:t>Mean Height: 165</a:t>
            </a:r>
          </a:p>
          <a:p>
            <a:pPr algn="ctr" eaLnBrk="1" hangingPunct="1"/>
            <a:r>
              <a:rPr lang="en-US" altLang="en-US" sz="2222" dirty="0"/>
              <a:t>Variance of Height: 64</a:t>
            </a:r>
          </a:p>
        </p:txBody>
      </p:sp>
    </p:spTree>
  </p:cSld>
  <p:clrMapOvr>
    <a:masterClrMapping/>
  </p:clrMapOvr>
  <p:transition advTm="38000"/>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583B96B8-144F-4882-A6EE-13F140A7A18F}"/>
              </a:ext>
            </a:extLst>
          </p:cNvPr>
          <p:cNvSpPr>
            <a:spLocks noGrp="1" noChangeArrowheads="1"/>
          </p:cNvSpPr>
          <p:nvPr>
            <p:ph type="title" idx="4294967295"/>
          </p:nvPr>
        </p:nvSpPr>
        <p:spPr>
          <a:xfrm>
            <a:off x="0" y="274638"/>
            <a:ext cx="8229600" cy="1143000"/>
          </a:xfrm>
        </p:spPr>
        <p:txBody>
          <a:bodyPr/>
          <a:lstStyle/>
          <a:p>
            <a:pPr eaLnBrk="1" hangingPunct="1"/>
            <a:r>
              <a:rPr lang="en-US" altLang="en-US"/>
              <a:t>Calculations</a:t>
            </a:r>
            <a:endParaRPr lang="en-US" altLang="en-US">
              <a:solidFill>
                <a:srgbClr val="CC0000"/>
              </a:solidFill>
            </a:endParaRPr>
          </a:p>
        </p:txBody>
      </p:sp>
      <p:sp>
        <p:nvSpPr>
          <p:cNvPr id="40963" name="Text Box 5">
            <a:extLst>
              <a:ext uri="{FF2B5EF4-FFF2-40B4-BE49-F238E27FC236}">
                <a16:creationId xmlns:a16="http://schemas.microsoft.com/office/drawing/2014/main" id="{1FAF1F84-6BBF-4E57-9A6A-F13CE608FF04}"/>
              </a:ext>
            </a:extLst>
          </p:cNvPr>
          <p:cNvSpPr txBox="1">
            <a:spLocks noChangeArrowheads="1"/>
          </p:cNvSpPr>
          <p:nvPr/>
        </p:nvSpPr>
        <p:spPr bwMode="auto">
          <a:xfrm>
            <a:off x="1632480" y="2004660"/>
            <a:ext cx="4401383" cy="6010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7083" tIns="43542" rIns="87083" bIns="43542">
            <a:spAutoFit/>
          </a:bodyPr>
          <a:lstStyle>
            <a:lvl1pPr defTabSz="1566863" eaLnBrk="0" hangingPunct="0">
              <a:defRPr sz="6000">
                <a:solidFill>
                  <a:schemeClr val="tx1"/>
                </a:solidFill>
                <a:latin typeface="Times New Roman" panose="02020603050405020304" pitchFamily="18" charset="0"/>
                <a:ea typeface="ＭＳ Ｐゴシック" panose="020B0600070205080204" pitchFamily="34" charset="-128"/>
              </a:defRPr>
            </a:lvl1pPr>
            <a:lvl2pPr marL="37931725" indent="-37474525" defTabSz="1566863" eaLnBrk="0" hangingPunct="0">
              <a:defRPr sz="6000">
                <a:solidFill>
                  <a:schemeClr val="tx1"/>
                </a:solidFill>
                <a:latin typeface="Times New Roman" panose="02020603050405020304" pitchFamily="18" charset="0"/>
                <a:ea typeface="ＭＳ Ｐゴシック" panose="020B0600070205080204" pitchFamily="34" charset="-128"/>
              </a:defRPr>
            </a:lvl2pPr>
            <a:lvl3pPr eaLnBrk="0" hangingPunct="0">
              <a:defRPr sz="6000">
                <a:solidFill>
                  <a:schemeClr val="tx1"/>
                </a:solidFill>
                <a:latin typeface="Times New Roman" panose="02020603050405020304" pitchFamily="18" charset="0"/>
                <a:ea typeface="ＭＳ Ｐゴシック" panose="020B0600070205080204" pitchFamily="34" charset="-128"/>
              </a:defRPr>
            </a:lvl3pPr>
            <a:lvl4pPr eaLnBrk="0" hangingPunct="0">
              <a:defRPr sz="6000">
                <a:solidFill>
                  <a:schemeClr val="tx1"/>
                </a:solidFill>
                <a:latin typeface="Times New Roman" panose="02020603050405020304" pitchFamily="18" charset="0"/>
                <a:ea typeface="ＭＳ Ｐゴシック" panose="020B0600070205080204" pitchFamily="34" charset="-128"/>
              </a:defRPr>
            </a:lvl4pPr>
            <a:lvl5pPr eaLnBrk="0" hangingPunct="0">
              <a:defRPr sz="60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60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60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60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60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en-US" sz="3334">
                <a:latin typeface="Geneva" charset="0"/>
              </a:rPr>
              <a:t>Mean = 165-175 = -10</a:t>
            </a:r>
            <a:endParaRPr lang="en-US" altLang="en-US" sz="2778">
              <a:latin typeface="Geneva" charset="0"/>
            </a:endParaRPr>
          </a:p>
        </p:txBody>
      </p:sp>
      <p:pic>
        <p:nvPicPr>
          <p:cNvPr id="40964" name="Picture 9">
            <a:extLst>
              <a:ext uri="{FF2B5EF4-FFF2-40B4-BE49-F238E27FC236}">
                <a16:creationId xmlns:a16="http://schemas.microsoft.com/office/drawing/2014/main" id="{186D92E5-B279-4577-B31D-82C62FD68F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1" y="2718153"/>
            <a:ext cx="5696479" cy="17100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Tm="22320"/>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a:extLst>
              <a:ext uri="{FF2B5EF4-FFF2-40B4-BE49-F238E27FC236}">
                <a16:creationId xmlns:a16="http://schemas.microsoft.com/office/drawing/2014/main" id="{00EFB9E4-82F4-4870-834E-EB4991FA2D61}"/>
              </a:ext>
            </a:extLst>
          </p:cNvPr>
          <p:cNvSpPr>
            <a:spLocks noGrp="1" noChangeArrowheads="1"/>
          </p:cNvSpPr>
          <p:nvPr>
            <p:ph type="title" idx="4294967295"/>
          </p:nvPr>
        </p:nvSpPr>
        <p:spPr>
          <a:xfrm>
            <a:off x="0" y="274638"/>
            <a:ext cx="8229600" cy="1143000"/>
          </a:xfrm>
        </p:spPr>
        <p:txBody>
          <a:bodyPr/>
          <a:lstStyle/>
          <a:p>
            <a:pPr eaLnBrk="1" hangingPunct="1"/>
            <a:r>
              <a:rPr lang="en-US" altLang="en-US"/>
              <a:t>Calculations</a:t>
            </a:r>
            <a:endParaRPr lang="en-US" altLang="en-US">
              <a:solidFill>
                <a:srgbClr val="CC0000"/>
              </a:solidFill>
            </a:endParaRPr>
          </a:p>
        </p:txBody>
      </p:sp>
      <p:pic>
        <p:nvPicPr>
          <p:cNvPr id="43012" name="Picture 4">
            <a:extLst>
              <a:ext uri="{FF2B5EF4-FFF2-40B4-BE49-F238E27FC236}">
                <a16:creationId xmlns:a16="http://schemas.microsoft.com/office/drawing/2014/main" id="{9703191E-EC03-47BE-BF6B-5D6B0C1285D9}"/>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53772" y="2667000"/>
            <a:ext cx="3877909" cy="1790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13" name="Text Box 5">
            <a:extLst>
              <a:ext uri="{FF2B5EF4-FFF2-40B4-BE49-F238E27FC236}">
                <a16:creationId xmlns:a16="http://schemas.microsoft.com/office/drawing/2014/main" id="{D83D66A1-115E-4F7E-BCEB-29F3C075A601}"/>
              </a:ext>
            </a:extLst>
          </p:cNvPr>
          <p:cNvSpPr txBox="1">
            <a:spLocks noChangeArrowheads="1"/>
          </p:cNvSpPr>
          <p:nvPr/>
        </p:nvSpPr>
        <p:spPr bwMode="auto">
          <a:xfrm>
            <a:off x="5416021" y="2449160"/>
            <a:ext cx="2708933" cy="42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7083" tIns="43542" rIns="87083" bIns="43542">
            <a:spAutoFit/>
          </a:bodyPr>
          <a:lstStyle>
            <a:lvl1pPr defTabSz="1566863" eaLnBrk="0" hangingPunct="0">
              <a:defRPr sz="6000">
                <a:solidFill>
                  <a:schemeClr val="tx1"/>
                </a:solidFill>
                <a:latin typeface="Times New Roman" panose="02020603050405020304" pitchFamily="18" charset="0"/>
                <a:ea typeface="ＭＳ Ｐゴシック" panose="020B0600070205080204" pitchFamily="34" charset="-128"/>
              </a:defRPr>
            </a:lvl1pPr>
            <a:lvl2pPr marL="37931725" indent="-37474525" defTabSz="1566863" eaLnBrk="0" hangingPunct="0">
              <a:defRPr sz="6000">
                <a:solidFill>
                  <a:schemeClr val="tx1"/>
                </a:solidFill>
                <a:latin typeface="Times New Roman" panose="02020603050405020304" pitchFamily="18" charset="0"/>
                <a:ea typeface="ＭＳ Ｐゴシック" panose="020B0600070205080204" pitchFamily="34" charset="-128"/>
              </a:defRPr>
            </a:lvl2pPr>
            <a:lvl3pPr eaLnBrk="0" hangingPunct="0">
              <a:defRPr sz="6000">
                <a:solidFill>
                  <a:schemeClr val="tx1"/>
                </a:solidFill>
                <a:latin typeface="Times New Roman" panose="02020603050405020304" pitchFamily="18" charset="0"/>
                <a:ea typeface="ＭＳ Ｐゴシック" panose="020B0600070205080204" pitchFamily="34" charset="-128"/>
              </a:defRPr>
            </a:lvl3pPr>
            <a:lvl4pPr eaLnBrk="0" hangingPunct="0">
              <a:defRPr sz="6000">
                <a:solidFill>
                  <a:schemeClr val="tx1"/>
                </a:solidFill>
                <a:latin typeface="Times New Roman" panose="02020603050405020304" pitchFamily="18" charset="0"/>
                <a:ea typeface="ＭＳ Ｐゴシック" panose="020B0600070205080204" pitchFamily="34" charset="-128"/>
              </a:defRPr>
            </a:lvl4pPr>
            <a:lvl5pPr eaLnBrk="0" hangingPunct="0">
              <a:defRPr sz="60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60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60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60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60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en-US" sz="2222"/>
              <a:t>Shaded Area = 0.0062</a:t>
            </a:r>
          </a:p>
        </p:txBody>
      </p:sp>
      <p:sp>
        <p:nvSpPr>
          <p:cNvPr id="43014" name="Text Box 7">
            <a:extLst>
              <a:ext uri="{FF2B5EF4-FFF2-40B4-BE49-F238E27FC236}">
                <a16:creationId xmlns:a16="http://schemas.microsoft.com/office/drawing/2014/main" id="{DAFC5B8E-280F-486A-8859-5EF080507A5B}"/>
              </a:ext>
            </a:extLst>
          </p:cNvPr>
          <p:cNvSpPr txBox="1">
            <a:spLocks noChangeArrowheads="1"/>
          </p:cNvSpPr>
          <p:nvPr/>
        </p:nvSpPr>
        <p:spPr bwMode="auto">
          <a:xfrm>
            <a:off x="4771320" y="5427486"/>
            <a:ext cx="2042226" cy="3847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000" tIns="63500" rIns="127000" bIns="63500">
            <a:spAutoFit/>
          </a:bodyPr>
          <a:lstStyle>
            <a:lvl1pPr eaLnBrk="0" hangingPunct="0">
              <a:defRPr sz="60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6000">
                <a:solidFill>
                  <a:schemeClr val="tx1"/>
                </a:solidFill>
                <a:latin typeface="Times New Roman" panose="02020603050405020304" pitchFamily="18" charset="0"/>
                <a:ea typeface="ＭＳ Ｐゴシック" panose="020B0600070205080204" pitchFamily="34" charset="-128"/>
              </a:defRPr>
            </a:lvl2pPr>
            <a:lvl3pPr eaLnBrk="0" hangingPunct="0">
              <a:defRPr sz="6000">
                <a:solidFill>
                  <a:schemeClr val="tx1"/>
                </a:solidFill>
                <a:latin typeface="Times New Roman" panose="02020603050405020304" pitchFamily="18" charset="0"/>
                <a:ea typeface="ＭＳ Ｐゴシック" panose="020B0600070205080204" pitchFamily="34" charset="-128"/>
              </a:defRPr>
            </a:lvl3pPr>
            <a:lvl4pPr eaLnBrk="0" hangingPunct="0">
              <a:defRPr sz="6000">
                <a:solidFill>
                  <a:schemeClr val="tx1"/>
                </a:solidFill>
                <a:latin typeface="Times New Roman" panose="02020603050405020304" pitchFamily="18" charset="0"/>
                <a:ea typeface="ＭＳ Ｐゴシック" panose="020B0600070205080204" pitchFamily="34" charset="-128"/>
              </a:defRPr>
            </a:lvl4pPr>
            <a:lvl5pPr eaLnBrk="0" hangingPunct="0">
              <a:defRPr sz="60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60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60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60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60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en-US" sz="1667"/>
              <a:t>Mean</a:t>
            </a:r>
            <a:r>
              <a:rPr lang="en-US" altLang="en-US" sz="1667" baseline="-25000"/>
              <a:t>1</a:t>
            </a:r>
            <a:r>
              <a:rPr lang="en-US" altLang="en-US" sz="1667"/>
              <a:t> - Mean</a:t>
            </a:r>
            <a:r>
              <a:rPr lang="en-US" altLang="en-US" sz="1667" baseline="-25000"/>
              <a:t>2</a:t>
            </a:r>
            <a:r>
              <a:rPr lang="en-US" altLang="en-US" sz="1667"/>
              <a:t> = 0.0</a:t>
            </a:r>
          </a:p>
        </p:txBody>
      </p:sp>
      <p:sp>
        <p:nvSpPr>
          <p:cNvPr id="43015" name="Line 8">
            <a:extLst>
              <a:ext uri="{FF2B5EF4-FFF2-40B4-BE49-F238E27FC236}">
                <a16:creationId xmlns:a16="http://schemas.microsoft.com/office/drawing/2014/main" id="{A3BFE441-D9C5-412D-9B90-B7714B957060}"/>
              </a:ext>
            </a:extLst>
          </p:cNvPr>
          <p:cNvSpPr>
            <a:spLocks noChangeShapeType="1"/>
          </p:cNvSpPr>
          <p:nvPr/>
        </p:nvSpPr>
        <p:spPr bwMode="auto">
          <a:xfrm flipV="1">
            <a:off x="4590521" y="4546424"/>
            <a:ext cx="0" cy="508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127000" tIns="63500" rIns="127000" bIns="63500" anchor="ctr"/>
          <a:lstStyle/>
          <a:p>
            <a:endParaRPr lang="en-US" sz="1000"/>
          </a:p>
        </p:txBody>
      </p:sp>
      <p:sp>
        <p:nvSpPr>
          <p:cNvPr id="43016" name="Line 9">
            <a:extLst>
              <a:ext uri="{FF2B5EF4-FFF2-40B4-BE49-F238E27FC236}">
                <a16:creationId xmlns:a16="http://schemas.microsoft.com/office/drawing/2014/main" id="{607710A9-2AA4-40C2-B3AA-92AE48567CFC}"/>
              </a:ext>
            </a:extLst>
          </p:cNvPr>
          <p:cNvSpPr>
            <a:spLocks noChangeShapeType="1"/>
          </p:cNvSpPr>
          <p:nvPr/>
        </p:nvSpPr>
        <p:spPr bwMode="auto">
          <a:xfrm flipV="1">
            <a:off x="5678841" y="4546424"/>
            <a:ext cx="0" cy="84666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127000" tIns="63500" rIns="127000" bIns="63500" anchor="ctr"/>
          <a:lstStyle/>
          <a:p>
            <a:endParaRPr lang="en-US" sz="1000"/>
          </a:p>
        </p:txBody>
      </p:sp>
      <p:sp>
        <p:nvSpPr>
          <p:cNvPr id="43017" name="Text Box 10">
            <a:extLst>
              <a:ext uri="{FF2B5EF4-FFF2-40B4-BE49-F238E27FC236}">
                <a16:creationId xmlns:a16="http://schemas.microsoft.com/office/drawing/2014/main" id="{C3F0F3FC-4AA3-4880-9CD2-0F10CE5244D3}"/>
              </a:ext>
            </a:extLst>
          </p:cNvPr>
          <p:cNvSpPr txBox="1">
            <a:spLocks noChangeArrowheads="1"/>
          </p:cNvSpPr>
          <p:nvPr/>
        </p:nvSpPr>
        <p:spPr bwMode="auto">
          <a:xfrm>
            <a:off x="3900841" y="4986514"/>
            <a:ext cx="1415452" cy="3847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000" tIns="63500" rIns="127000" bIns="63500">
            <a:spAutoFit/>
          </a:bodyPr>
          <a:lstStyle>
            <a:lvl1pPr eaLnBrk="0" hangingPunct="0">
              <a:defRPr sz="60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6000">
                <a:solidFill>
                  <a:schemeClr val="tx1"/>
                </a:solidFill>
                <a:latin typeface="Times New Roman" panose="02020603050405020304" pitchFamily="18" charset="0"/>
                <a:ea typeface="ＭＳ Ｐゴシック" panose="020B0600070205080204" pitchFamily="34" charset="-128"/>
              </a:defRPr>
            </a:lvl2pPr>
            <a:lvl3pPr eaLnBrk="0" hangingPunct="0">
              <a:defRPr sz="6000">
                <a:solidFill>
                  <a:schemeClr val="tx1"/>
                </a:solidFill>
                <a:latin typeface="Times New Roman" panose="02020603050405020304" pitchFamily="18" charset="0"/>
                <a:ea typeface="ＭＳ Ｐゴシック" panose="020B0600070205080204" pitchFamily="34" charset="-128"/>
              </a:defRPr>
            </a:lvl3pPr>
            <a:lvl4pPr eaLnBrk="0" hangingPunct="0">
              <a:defRPr sz="6000">
                <a:solidFill>
                  <a:schemeClr val="tx1"/>
                </a:solidFill>
                <a:latin typeface="Times New Roman" panose="02020603050405020304" pitchFamily="18" charset="0"/>
                <a:ea typeface="ＭＳ Ｐゴシック" panose="020B0600070205080204" pitchFamily="34" charset="-128"/>
              </a:defRPr>
            </a:lvl4pPr>
            <a:lvl5pPr eaLnBrk="0" hangingPunct="0">
              <a:defRPr sz="60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60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60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60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60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en-US" sz="1667"/>
              <a:t>Mean = -10.0</a:t>
            </a:r>
          </a:p>
        </p:txBody>
      </p:sp>
      <p:sp>
        <p:nvSpPr>
          <p:cNvPr id="43018" name="Text Box 11">
            <a:extLst>
              <a:ext uri="{FF2B5EF4-FFF2-40B4-BE49-F238E27FC236}">
                <a16:creationId xmlns:a16="http://schemas.microsoft.com/office/drawing/2014/main" id="{792ADB32-46F8-4B3D-8678-B4514DE7271F}"/>
              </a:ext>
            </a:extLst>
          </p:cNvPr>
          <p:cNvSpPr txBox="1">
            <a:spLocks noChangeArrowheads="1"/>
          </p:cNvSpPr>
          <p:nvPr/>
        </p:nvSpPr>
        <p:spPr bwMode="auto">
          <a:xfrm>
            <a:off x="1378480" y="2157237"/>
            <a:ext cx="1655439" cy="387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7083" tIns="43542" rIns="87083" bIns="43542">
            <a:spAutoFit/>
          </a:bodyPr>
          <a:lstStyle>
            <a:lvl1pPr defTabSz="1566863" eaLnBrk="0" hangingPunct="0">
              <a:defRPr sz="6000">
                <a:solidFill>
                  <a:schemeClr val="tx1"/>
                </a:solidFill>
                <a:latin typeface="Times New Roman" panose="02020603050405020304" pitchFamily="18" charset="0"/>
                <a:ea typeface="ＭＳ Ｐゴシック" panose="020B0600070205080204" pitchFamily="34" charset="-128"/>
              </a:defRPr>
            </a:lvl1pPr>
            <a:lvl2pPr marL="37931725" indent="-37474525" defTabSz="1566863" eaLnBrk="0" hangingPunct="0">
              <a:defRPr sz="6000">
                <a:solidFill>
                  <a:schemeClr val="tx1"/>
                </a:solidFill>
                <a:latin typeface="Times New Roman" panose="02020603050405020304" pitchFamily="18" charset="0"/>
                <a:ea typeface="ＭＳ Ｐゴシック" panose="020B0600070205080204" pitchFamily="34" charset="-128"/>
              </a:defRPr>
            </a:lvl2pPr>
            <a:lvl3pPr eaLnBrk="0" hangingPunct="0">
              <a:defRPr sz="6000">
                <a:solidFill>
                  <a:schemeClr val="tx1"/>
                </a:solidFill>
                <a:latin typeface="Times New Roman" panose="02020603050405020304" pitchFamily="18" charset="0"/>
                <a:ea typeface="ＭＳ Ｐゴシック" panose="020B0600070205080204" pitchFamily="34" charset="-128"/>
              </a:defRPr>
            </a:lvl3pPr>
            <a:lvl4pPr eaLnBrk="0" hangingPunct="0">
              <a:defRPr sz="6000">
                <a:solidFill>
                  <a:schemeClr val="tx1"/>
                </a:solidFill>
                <a:latin typeface="Times New Roman" panose="02020603050405020304" pitchFamily="18" charset="0"/>
                <a:ea typeface="ＭＳ Ｐゴシック" panose="020B0600070205080204" pitchFamily="34" charset="-128"/>
              </a:defRPr>
            </a:lvl4pPr>
            <a:lvl5pPr eaLnBrk="0" hangingPunct="0">
              <a:defRPr sz="60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60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60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60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60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en-US" sz="1945">
                <a:latin typeface="Geneva" charset="0"/>
              </a:rPr>
              <a:t>Mean    = -10</a:t>
            </a:r>
            <a:endParaRPr lang="en-US" altLang="en-US" sz="1667">
              <a:latin typeface="Geneva" charset="0"/>
            </a:endParaRPr>
          </a:p>
        </p:txBody>
      </p:sp>
      <p:graphicFrame>
        <p:nvGraphicFramePr>
          <p:cNvPr id="43010" name="Object 2">
            <a:extLst>
              <a:ext uri="{FF2B5EF4-FFF2-40B4-BE49-F238E27FC236}">
                <a16:creationId xmlns:a16="http://schemas.microsoft.com/office/drawing/2014/main" id="{2056AB14-974B-4DA3-92D6-44E09B722CA1}"/>
              </a:ext>
            </a:extLst>
          </p:cNvPr>
          <p:cNvGraphicFramePr>
            <a:graphicFrameLocks noChangeAspect="1"/>
          </p:cNvGraphicFramePr>
          <p:nvPr/>
        </p:nvGraphicFramePr>
        <p:xfrm>
          <a:off x="1451680" y="2633486"/>
          <a:ext cx="1408466" cy="388938"/>
        </p:xfrm>
        <a:graphic>
          <a:graphicData uri="http://schemas.openxmlformats.org/presentationml/2006/ole">
            <mc:AlternateContent xmlns:mc="http://schemas.openxmlformats.org/markup-compatibility/2006">
              <mc:Choice xmlns:v="urn:schemas-microsoft-com:vml" Requires="v">
                <p:oleObj spid="_x0000_s34819" name="Equation" r:id="rId5" imgW="685800" imgH="203200" progId="Equation.3">
                  <p:embed/>
                </p:oleObj>
              </mc:Choice>
              <mc:Fallback>
                <p:oleObj name="Equation" r:id="rId5" imgW="685800" imgH="203200" progId="Equation.3">
                  <p:embed/>
                  <p:pic>
                    <p:nvPicPr>
                      <p:cNvPr id="43010" name="Object 2">
                        <a:extLst>
                          <a:ext uri="{FF2B5EF4-FFF2-40B4-BE49-F238E27FC236}">
                            <a16:creationId xmlns:a16="http://schemas.microsoft.com/office/drawing/2014/main" id="{2056AB14-974B-4DA3-92D6-44E09B722CA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51680" y="2633486"/>
                        <a:ext cx="1408466" cy="388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advTm="37648"/>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4E721584-FDC3-479F-9813-345201CB3BC5}"/>
              </a:ext>
            </a:extLst>
          </p:cNvPr>
          <p:cNvSpPr>
            <a:spLocks noGrp="1" noChangeArrowheads="1"/>
          </p:cNvSpPr>
          <p:nvPr>
            <p:ph type="title" idx="4294967295"/>
          </p:nvPr>
        </p:nvSpPr>
        <p:spPr>
          <a:xfrm>
            <a:off x="0" y="274638"/>
            <a:ext cx="8229600" cy="1143000"/>
          </a:xfrm>
        </p:spPr>
        <p:txBody>
          <a:bodyPr>
            <a:normAutofit fontScale="90000"/>
          </a:bodyPr>
          <a:lstStyle/>
          <a:p>
            <a:pPr eaLnBrk="1" hangingPunct="1"/>
            <a:r>
              <a:rPr lang="en-US" altLang="en-US"/>
              <a:t>Sampling Distribution of Pearson’s r</a:t>
            </a:r>
          </a:p>
        </p:txBody>
      </p:sp>
      <p:sp>
        <p:nvSpPr>
          <p:cNvPr id="14339" name="Rectangle 3">
            <a:extLst>
              <a:ext uri="{FF2B5EF4-FFF2-40B4-BE49-F238E27FC236}">
                <a16:creationId xmlns:a16="http://schemas.microsoft.com/office/drawing/2014/main" id="{FB3A229F-45A0-4DAE-AE90-F01B80C9DAB2}"/>
              </a:ext>
            </a:extLst>
          </p:cNvPr>
          <p:cNvSpPr>
            <a:spLocks noGrp="1" noChangeArrowheads="1"/>
          </p:cNvSpPr>
          <p:nvPr>
            <p:ph type="body" idx="4294967295"/>
          </p:nvPr>
        </p:nvSpPr>
        <p:spPr>
          <a:xfrm>
            <a:off x="0" y="1600200"/>
            <a:ext cx="8229600" cy="4525963"/>
          </a:xfrm>
        </p:spPr>
        <p:txBody>
          <a:bodyPr/>
          <a:lstStyle/>
          <a:p>
            <a:pPr eaLnBrk="1" hangingPunct="1">
              <a:lnSpc>
                <a:spcPct val="90000"/>
              </a:lnSpc>
            </a:pPr>
            <a:r>
              <a:rPr lang="en-US" altLang="en-US" dirty="0"/>
              <a:t>Population correlation  = 0.60</a:t>
            </a:r>
            <a:br>
              <a:rPr lang="en-US" altLang="en-US" dirty="0"/>
            </a:br>
            <a:endParaRPr lang="en-US" altLang="en-US" dirty="0"/>
          </a:p>
          <a:p>
            <a:pPr eaLnBrk="1" hangingPunct="1">
              <a:lnSpc>
                <a:spcPct val="90000"/>
              </a:lnSpc>
            </a:pPr>
            <a:r>
              <a:rPr lang="en-US" altLang="en-US" dirty="0"/>
              <a:t>Different samples yield different values of r</a:t>
            </a:r>
            <a:br>
              <a:rPr lang="en-US" altLang="en-US" dirty="0"/>
            </a:br>
            <a:endParaRPr lang="en-US" altLang="en-US" dirty="0"/>
          </a:p>
          <a:p>
            <a:pPr eaLnBrk="1" hangingPunct="1">
              <a:lnSpc>
                <a:spcPct val="90000"/>
              </a:lnSpc>
            </a:pPr>
            <a:r>
              <a:rPr lang="en-US" altLang="en-US" dirty="0"/>
              <a:t>The distribution of r after repeated samples is the sampling distribution</a:t>
            </a:r>
          </a:p>
        </p:txBody>
      </p:sp>
    </p:spTree>
  </p:cSld>
  <p:clrMapOvr>
    <a:masterClrMapping/>
  </p:clrMapOvr>
  <p:transition advTm="38864"/>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8EF44818-0BB5-4E95-A34F-38F0E4995038}"/>
              </a:ext>
            </a:extLst>
          </p:cNvPr>
          <p:cNvSpPr>
            <a:spLocks noGrp="1" noChangeArrowheads="1"/>
          </p:cNvSpPr>
          <p:nvPr>
            <p:ph type="title" idx="4294967295"/>
          </p:nvPr>
        </p:nvSpPr>
        <p:spPr>
          <a:xfrm>
            <a:off x="0" y="274638"/>
            <a:ext cx="8229600" cy="1143000"/>
          </a:xfrm>
        </p:spPr>
        <p:txBody>
          <a:bodyPr/>
          <a:lstStyle/>
          <a:p>
            <a:pPr eaLnBrk="1" hangingPunct="1"/>
            <a:r>
              <a:rPr lang="en-US" altLang="en-US"/>
              <a:t>Shape of the Distribution</a:t>
            </a:r>
          </a:p>
        </p:txBody>
      </p:sp>
      <p:pic>
        <p:nvPicPr>
          <p:cNvPr id="16387" name="Picture 5">
            <a:extLst>
              <a:ext uri="{FF2B5EF4-FFF2-40B4-BE49-F238E27FC236}">
                <a16:creationId xmlns:a16="http://schemas.microsoft.com/office/drawing/2014/main" id="{EA55CAC7-FBF5-4BE2-86EB-738194544B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8160" y="2413000"/>
            <a:ext cx="4662840" cy="3471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Tm="29008"/>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35D7F9CA-2F8C-4D8A-A4A7-5DE419937448}"/>
              </a:ext>
            </a:extLst>
          </p:cNvPr>
          <p:cNvSpPr>
            <a:spLocks noGrp="1" noChangeArrowheads="1"/>
          </p:cNvSpPr>
          <p:nvPr>
            <p:ph type="title" idx="4294967295"/>
          </p:nvPr>
        </p:nvSpPr>
        <p:spPr>
          <a:xfrm>
            <a:off x="0" y="274638"/>
            <a:ext cx="8229600" cy="1143000"/>
          </a:xfrm>
        </p:spPr>
        <p:txBody>
          <a:bodyPr/>
          <a:lstStyle/>
          <a:p>
            <a:pPr eaLnBrk="1" hangingPunct="1"/>
            <a:r>
              <a:rPr lang="en-US" altLang="en-US"/>
              <a:t>More Skew</a:t>
            </a:r>
          </a:p>
        </p:txBody>
      </p:sp>
      <p:pic>
        <p:nvPicPr>
          <p:cNvPr id="18435" name="Picture 3">
            <a:extLst>
              <a:ext uri="{FF2B5EF4-FFF2-40B4-BE49-F238E27FC236}">
                <a16:creationId xmlns:a16="http://schemas.microsoft.com/office/drawing/2014/main" id="{D3C0ED31-9F7C-491E-AB97-FBF8F33FB7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1348805"/>
            <a:ext cx="4572000" cy="42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Tm="12080"/>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19E168AB-40C0-4FD0-9904-8BEF3F76432D}"/>
              </a:ext>
            </a:extLst>
          </p:cNvPr>
          <p:cNvSpPr>
            <a:spLocks noGrp="1" noChangeArrowheads="1"/>
          </p:cNvSpPr>
          <p:nvPr>
            <p:ph type="title" idx="4294967295"/>
          </p:nvPr>
        </p:nvSpPr>
        <p:spPr>
          <a:xfrm>
            <a:off x="0" y="584200"/>
            <a:ext cx="7772400" cy="1016000"/>
          </a:xfrm>
        </p:spPr>
        <p:txBody>
          <a:bodyPr/>
          <a:lstStyle/>
          <a:p>
            <a:pPr eaLnBrk="1" hangingPunct="1"/>
            <a:r>
              <a:rPr lang="en-US" altLang="en-US" dirty="0">
                <a:ea typeface="ＭＳ Ｐゴシック" panose="020B0600070205080204" pitchFamily="34" charset="-128"/>
              </a:rPr>
              <a:t>Spousal Age Example 	</a:t>
            </a:r>
          </a:p>
        </p:txBody>
      </p:sp>
      <p:graphicFrame>
        <p:nvGraphicFramePr>
          <p:cNvPr id="21508" name="Object 2">
            <a:extLst>
              <a:ext uri="{FF2B5EF4-FFF2-40B4-BE49-F238E27FC236}">
                <a16:creationId xmlns:a16="http://schemas.microsoft.com/office/drawing/2014/main" id="{8D007E93-DD5E-4FC8-B1C8-53EC6086F9E6}"/>
              </a:ext>
            </a:extLst>
          </p:cNvPr>
          <p:cNvGraphicFramePr>
            <a:graphicFrameLocks noGrp="1" noChangeAspect="1"/>
          </p:cNvGraphicFramePr>
          <p:nvPr>
            <p:ph sz="quarter" idx="4294967295"/>
          </p:nvPr>
        </p:nvGraphicFramePr>
        <p:xfrm>
          <a:off x="0" y="4953000"/>
          <a:ext cx="3778250" cy="839788"/>
        </p:xfrm>
        <a:graphic>
          <a:graphicData uri="http://schemas.openxmlformats.org/presentationml/2006/ole">
            <mc:AlternateContent xmlns:mc="http://schemas.openxmlformats.org/markup-compatibility/2006">
              <mc:Choice xmlns:v="urn:schemas-microsoft-com:vml" Requires="v">
                <p:oleObj spid="_x0000_s1027" name="Worksheet" r:id="rId4" imgW="3462648" imgH="825997" progId="Excel.Sheet.8">
                  <p:embed/>
                </p:oleObj>
              </mc:Choice>
              <mc:Fallback>
                <p:oleObj name="Worksheet" r:id="rId4" imgW="3462648" imgH="825997" progId="Excel.Sheet.8">
                  <p:embed/>
                  <p:pic>
                    <p:nvPicPr>
                      <p:cNvPr id="21508" name="Object 2">
                        <a:extLst>
                          <a:ext uri="{FF2B5EF4-FFF2-40B4-BE49-F238E27FC236}">
                            <a16:creationId xmlns:a16="http://schemas.microsoft.com/office/drawing/2014/main" id="{8D007E93-DD5E-4FC8-B1C8-53EC6086F9E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4953000"/>
                        <a:ext cx="3778250" cy="839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1507" name="Rectangle 17">
            <a:extLst>
              <a:ext uri="{FF2B5EF4-FFF2-40B4-BE49-F238E27FC236}">
                <a16:creationId xmlns:a16="http://schemas.microsoft.com/office/drawing/2014/main" id="{DFB6607D-D74E-4DBF-B259-DF3BD296426F}"/>
              </a:ext>
            </a:extLst>
          </p:cNvPr>
          <p:cNvSpPr>
            <a:spLocks noChangeArrowheads="1"/>
          </p:cNvSpPr>
          <p:nvPr/>
        </p:nvSpPr>
        <p:spPr bwMode="auto">
          <a:xfrm>
            <a:off x="1590146" y="4887902"/>
            <a:ext cx="346249" cy="5129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000" tIns="63500" rIns="127000" bIns="63500" anchor="ctr">
            <a:spAutoFit/>
          </a:bodyPr>
          <a:lstStyle>
            <a:lvl1pPr>
              <a:defRPr sz="6000">
                <a:solidFill>
                  <a:schemeClr val="tx1"/>
                </a:solidFill>
                <a:latin typeface="Times" panose="02020603050405020304" pitchFamily="18" charset="0"/>
                <a:ea typeface="ＭＳ Ｐゴシック" panose="020B0600070205080204" pitchFamily="34" charset="-128"/>
              </a:defRPr>
            </a:lvl1pPr>
            <a:lvl2pPr marL="37931725" indent="-37474525">
              <a:defRPr sz="6000">
                <a:solidFill>
                  <a:schemeClr val="tx1"/>
                </a:solidFill>
                <a:latin typeface="Times" panose="02020603050405020304" pitchFamily="18" charset="0"/>
                <a:ea typeface="ＭＳ Ｐゴシック" panose="020B0600070205080204" pitchFamily="34" charset="-128"/>
              </a:defRPr>
            </a:lvl2pPr>
            <a:lvl3pPr>
              <a:defRPr sz="6000">
                <a:solidFill>
                  <a:schemeClr val="tx1"/>
                </a:solidFill>
                <a:latin typeface="Times" panose="02020603050405020304" pitchFamily="18" charset="0"/>
                <a:ea typeface="ＭＳ Ｐゴシック" panose="020B0600070205080204" pitchFamily="34" charset="-128"/>
              </a:defRPr>
            </a:lvl3pPr>
            <a:lvl4pPr>
              <a:defRPr sz="6000">
                <a:solidFill>
                  <a:schemeClr val="tx1"/>
                </a:solidFill>
                <a:latin typeface="Times" panose="02020603050405020304" pitchFamily="18" charset="0"/>
                <a:ea typeface="ＭＳ Ｐゴシック" panose="020B0600070205080204" pitchFamily="34" charset="-128"/>
              </a:defRPr>
            </a:lvl4pPr>
            <a:lvl5pPr>
              <a:defRPr sz="6000">
                <a:solidFill>
                  <a:schemeClr val="tx1"/>
                </a:solidFill>
                <a:latin typeface="Times" panose="02020603050405020304" pitchFamily="18" charset="0"/>
                <a:ea typeface="ＭＳ Ｐゴシック" panose="020B0600070205080204" pitchFamily="34" charset="-128"/>
              </a:defRPr>
            </a:lvl5pPr>
            <a:lvl6pPr marL="5029200" indent="-27432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6pPr>
            <a:lvl7pPr marL="5486400" indent="-27432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7pPr>
            <a:lvl8pPr marL="5943600" indent="-27432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8pPr>
            <a:lvl9pPr marL="6400800" indent="-27432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9pPr>
          </a:lstStyle>
          <a:p>
            <a:pPr eaLnBrk="1" hangingPunct="1"/>
            <a:r>
              <a:rPr lang="en-US" altLang="en-US" sz="2500" dirty="0">
                <a:latin typeface="Arial" panose="020B0604020202020204" pitchFamily="34" charset="0"/>
              </a:rPr>
              <a:t> </a:t>
            </a:r>
          </a:p>
        </p:txBody>
      </p:sp>
      <p:pic>
        <p:nvPicPr>
          <p:cNvPr id="21509" name="Picture 5">
            <a:extLst>
              <a:ext uri="{FF2B5EF4-FFF2-40B4-BE49-F238E27FC236}">
                <a16:creationId xmlns:a16="http://schemas.microsoft.com/office/drawing/2014/main" id="{251A380B-91D2-4D35-A313-580821001687}"/>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508001" y="2159000"/>
            <a:ext cx="7035800" cy="1902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Click="0" advTm="28000"/>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1DCCF3EB-4C2A-4819-B43A-266FED60A00D}"/>
              </a:ext>
            </a:extLst>
          </p:cNvPr>
          <p:cNvSpPr>
            <a:spLocks noGrp="1" noChangeArrowheads="1"/>
          </p:cNvSpPr>
          <p:nvPr>
            <p:ph type="title" idx="4294967295"/>
          </p:nvPr>
        </p:nvSpPr>
        <p:spPr>
          <a:xfrm>
            <a:off x="0" y="274638"/>
            <a:ext cx="8229600" cy="1143000"/>
          </a:xfrm>
        </p:spPr>
        <p:txBody>
          <a:bodyPr/>
          <a:lstStyle/>
          <a:p>
            <a:pPr eaLnBrk="1" hangingPunct="1"/>
            <a:r>
              <a:rPr lang="en-US" altLang="en-US"/>
              <a:t>Negative Correlation</a:t>
            </a:r>
          </a:p>
        </p:txBody>
      </p:sp>
      <p:pic>
        <p:nvPicPr>
          <p:cNvPr id="20483" name="Picture 3">
            <a:extLst>
              <a:ext uri="{FF2B5EF4-FFF2-40B4-BE49-F238E27FC236}">
                <a16:creationId xmlns:a16="http://schemas.microsoft.com/office/drawing/2014/main" id="{A5F37245-9E40-4216-A191-0B59821489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1295400"/>
            <a:ext cx="4915958" cy="4741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Tm="9200"/>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6613A745-0FAB-4572-9D59-71968A0B1461}"/>
              </a:ext>
            </a:extLst>
          </p:cNvPr>
          <p:cNvSpPr>
            <a:spLocks noGrp="1" noChangeArrowheads="1"/>
          </p:cNvSpPr>
          <p:nvPr>
            <p:ph type="title" idx="4294967295"/>
          </p:nvPr>
        </p:nvSpPr>
        <p:spPr>
          <a:xfrm>
            <a:off x="0" y="274638"/>
            <a:ext cx="8229600" cy="1143000"/>
          </a:xfrm>
        </p:spPr>
        <p:txBody>
          <a:bodyPr/>
          <a:lstStyle/>
          <a:p>
            <a:pPr eaLnBrk="1" hangingPunct="1"/>
            <a:r>
              <a:rPr lang="en-US" altLang="en-US"/>
              <a:t>Fisher’s z’ Transformation</a:t>
            </a:r>
          </a:p>
        </p:txBody>
      </p:sp>
      <p:pic>
        <p:nvPicPr>
          <p:cNvPr id="22531" name="Picture 4">
            <a:extLst>
              <a:ext uri="{FF2B5EF4-FFF2-40B4-BE49-F238E27FC236}">
                <a16:creationId xmlns:a16="http://schemas.microsoft.com/office/drawing/2014/main" id="{15F68DB4-1717-4DA0-B18B-0A2C1AD893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21681" y="3327577"/>
            <a:ext cx="3029479" cy="127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Tm="56320"/>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61C962DF-5F0F-405D-8C94-B4B0373F3A79}"/>
              </a:ext>
            </a:extLst>
          </p:cNvPr>
          <p:cNvSpPr>
            <a:spLocks noGrp="1" noChangeArrowheads="1"/>
          </p:cNvSpPr>
          <p:nvPr>
            <p:ph type="title" idx="4294967295"/>
          </p:nvPr>
        </p:nvSpPr>
        <p:spPr>
          <a:xfrm>
            <a:off x="0" y="274638"/>
            <a:ext cx="8229600" cy="1143000"/>
          </a:xfrm>
        </p:spPr>
        <p:txBody>
          <a:bodyPr/>
          <a:lstStyle/>
          <a:p>
            <a:pPr eaLnBrk="1" hangingPunct="1"/>
            <a:r>
              <a:rPr lang="en-US" altLang="en-US"/>
              <a:t>Standard Error of z’</a:t>
            </a:r>
          </a:p>
        </p:txBody>
      </p:sp>
      <p:pic>
        <p:nvPicPr>
          <p:cNvPr id="24579" name="Picture 5">
            <a:extLst>
              <a:ext uri="{FF2B5EF4-FFF2-40B4-BE49-F238E27FC236}">
                <a16:creationId xmlns:a16="http://schemas.microsoft.com/office/drawing/2014/main" id="{B0137E08-D9D3-4382-A3E9-BB9E90CD84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0" y="2514424"/>
            <a:ext cx="2594681" cy="1845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0" name="Text Box 6">
            <a:extLst>
              <a:ext uri="{FF2B5EF4-FFF2-40B4-BE49-F238E27FC236}">
                <a16:creationId xmlns:a16="http://schemas.microsoft.com/office/drawing/2014/main" id="{5441CFE2-57E3-45F4-AEF2-08447AC3A269}"/>
              </a:ext>
            </a:extLst>
          </p:cNvPr>
          <p:cNvSpPr txBox="1">
            <a:spLocks noChangeArrowheads="1"/>
          </p:cNvSpPr>
          <p:nvPr/>
        </p:nvSpPr>
        <p:spPr bwMode="auto">
          <a:xfrm>
            <a:off x="1088319" y="5258153"/>
            <a:ext cx="6756658" cy="641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000" tIns="63500" rIns="127000" bIns="63500">
            <a:spAutoFit/>
          </a:bodyPr>
          <a:lstStyle>
            <a:lvl1pPr>
              <a:defRPr sz="6000">
                <a:solidFill>
                  <a:schemeClr val="tx1"/>
                </a:solidFill>
                <a:latin typeface="Times" panose="02020603050405020304" pitchFamily="18" charset="0"/>
                <a:ea typeface="ＭＳ Ｐゴシック" panose="020B0600070205080204" pitchFamily="34" charset="-128"/>
              </a:defRPr>
            </a:lvl1pPr>
            <a:lvl2pPr marL="37931725" indent="-37474525">
              <a:defRPr sz="6000">
                <a:solidFill>
                  <a:schemeClr val="tx1"/>
                </a:solidFill>
                <a:latin typeface="Times" panose="02020603050405020304" pitchFamily="18" charset="0"/>
                <a:ea typeface="ＭＳ Ｐゴシック" panose="020B0600070205080204" pitchFamily="34" charset="-128"/>
              </a:defRPr>
            </a:lvl2pPr>
            <a:lvl3pPr>
              <a:defRPr sz="6000">
                <a:solidFill>
                  <a:schemeClr val="tx1"/>
                </a:solidFill>
                <a:latin typeface="Times" panose="02020603050405020304" pitchFamily="18" charset="0"/>
                <a:ea typeface="ＭＳ Ｐゴシック" panose="020B0600070205080204" pitchFamily="34" charset="-128"/>
              </a:defRPr>
            </a:lvl3pPr>
            <a:lvl4pPr>
              <a:defRPr sz="6000">
                <a:solidFill>
                  <a:schemeClr val="tx1"/>
                </a:solidFill>
                <a:latin typeface="Times" panose="02020603050405020304" pitchFamily="18" charset="0"/>
                <a:ea typeface="ＭＳ Ｐゴシック" panose="020B0600070205080204" pitchFamily="34" charset="-128"/>
              </a:defRPr>
            </a:lvl4pPr>
            <a:lvl5pPr>
              <a:defRPr sz="60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9pPr>
          </a:lstStyle>
          <a:p>
            <a:r>
              <a:rPr lang="en-US" altLang="en-US" sz="3334">
                <a:latin typeface="Geneva" charset="0"/>
              </a:rPr>
              <a:t>N is the number of pairs of scores.</a:t>
            </a:r>
          </a:p>
        </p:txBody>
      </p:sp>
    </p:spTree>
  </p:cSld>
  <p:clrMapOvr>
    <a:masterClrMapping/>
  </p:clrMapOvr>
  <p:transition advTm="20720"/>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CC7DF675-6477-49FF-AA62-30F893DEA022}"/>
              </a:ext>
            </a:extLst>
          </p:cNvPr>
          <p:cNvSpPr>
            <a:spLocks noGrp="1" noChangeArrowheads="1"/>
          </p:cNvSpPr>
          <p:nvPr>
            <p:ph type="title" idx="4294967295"/>
          </p:nvPr>
        </p:nvSpPr>
        <p:spPr>
          <a:xfrm>
            <a:off x="0" y="274638"/>
            <a:ext cx="8229600" cy="1143000"/>
          </a:xfrm>
        </p:spPr>
        <p:txBody>
          <a:bodyPr/>
          <a:lstStyle/>
          <a:p>
            <a:pPr eaLnBrk="1" hangingPunct="1"/>
            <a:r>
              <a:rPr lang="en-US" altLang="en-US"/>
              <a:t>Calculations</a:t>
            </a:r>
          </a:p>
        </p:txBody>
      </p:sp>
      <p:sp>
        <p:nvSpPr>
          <p:cNvPr id="26627" name="Rectangle 3">
            <a:extLst>
              <a:ext uri="{FF2B5EF4-FFF2-40B4-BE49-F238E27FC236}">
                <a16:creationId xmlns:a16="http://schemas.microsoft.com/office/drawing/2014/main" id="{BEF214F7-AB49-4312-B9C1-619734605EFF}"/>
              </a:ext>
            </a:extLst>
          </p:cNvPr>
          <p:cNvSpPr>
            <a:spLocks noGrp="1" noChangeArrowheads="1"/>
          </p:cNvSpPr>
          <p:nvPr>
            <p:ph type="body" idx="4294967295"/>
          </p:nvPr>
        </p:nvSpPr>
        <p:spPr>
          <a:xfrm>
            <a:off x="0" y="1600200"/>
            <a:ext cx="8229600" cy="4525963"/>
          </a:xfrm>
        </p:spPr>
        <p:txBody>
          <a:bodyPr/>
          <a:lstStyle/>
          <a:p>
            <a:pPr eaLnBrk="1" hangingPunct="1"/>
            <a:r>
              <a:rPr lang="en-US" altLang="en-US"/>
              <a:t> </a:t>
            </a:r>
            <a:r>
              <a:rPr lang="en-US" altLang="en-US">
                <a:latin typeface="Symbol" panose="05050102010706020507" pitchFamily="18" charset="2"/>
              </a:rPr>
              <a:t>r</a:t>
            </a:r>
            <a:r>
              <a:rPr lang="en-US" altLang="en-US"/>
              <a:t> = .60, N = 12, r &gt; .75</a:t>
            </a:r>
          </a:p>
          <a:p>
            <a:pPr eaLnBrk="1" hangingPunct="1"/>
            <a:r>
              <a:rPr lang="en-US" altLang="en-US"/>
              <a:t>.60 </a:t>
            </a:r>
            <a:r>
              <a:rPr lang="en-US" altLang="en-US">
                <a:sym typeface="Zapf Dingbats" charset="2"/>
              </a:rPr>
              <a:t> 0.693</a:t>
            </a:r>
          </a:p>
          <a:p>
            <a:pPr eaLnBrk="1" hangingPunct="1"/>
            <a:r>
              <a:rPr lang="en-US" altLang="en-US">
                <a:sym typeface="Zapf Dingbats" charset="2"/>
              </a:rPr>
              <a:t>.75  0.973</a:t>
            </a:r>
          </a:p>
          <a:p>
            <a:pPr eaLnBrk="1" hangingPunct="1"/>
            <a:r>
              <a:rPr lang="en-US" altLang="en-US">
                <a:sym typeface="Zapf Dingbats" charset="2"/>
              </a:rPr>
              <a:t>Standard error = </a:t>
            </a:r>
          </a:p>
        </p:txBody>
      </p:sp>
      <p:pic>
        <p:nvPicPr>
          <p:cNvPr id="26628" name="Picture 4">
            <a:extLst>
              <a:ext uri="{FF2B5EF4-FFF2-40B4-BE49-F238E27FC236}">
                <a16:creationId xmlns:a16="http://schemas.microsoft.com/office/drawing/2014/main" id="{94A40D8E-E397-408A-B386-CDE9755B80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8160" y="4647847"/>
            <a:ext cx="4953000" cy="1337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Tm="38000"/>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6">
            <a:extLst>
              <a:ext uri="{FF2B5EF4-FFF2-40B4-BE49-F238E27FC236}">
                <a16:creationId xmlns:a16="http://schemas.microsoft.com/office/drawing/2014/main" id="{4D661AED-C5FD-427B-B521-182B7AC25A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23181" y="787577"/>
            <a:ext cx="5097639" cy="5282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Tm="26640"/>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14459AEE-260A-4E22-96E0-CBD2524A22B1}"/>
              </a:ext>
            </a:extLst>
          </p:cNvPr>
          <p:cNvSpPr>
            <a:spLocks noGrp="1" noChangeArrowheads="1"/>
          </p:cNvSpPr>
          <p:nvPr>
            <p:ph type="title" idx="4294967295"/>
          </p:nvPr>
        </p:nvSpPr>
        <p:spPr>
          <a:xfrm>
            <a:off x="0" y="274638"/>
            <a:ext cx="8229600" cy="1143000"/>
          </a:xfrm>
        </p:spPr>
        <p:txBody>
          <a:bodyPr/>
          <a:lstStyle/>
          <a:p>
            <a:pPr eaLnBrk="1" hangingPunct="1"/>
            <a:r>
              <a:rPr lang="en-US" altLang="en-US" dirty="0">
                <a:ea typeface="ＭＳ Ｐゴシック" panose="020B0600070205080204" pitchFamily="34" charset="-128"/>
              </a:rPr>
              <a:t>Proportions</a:t>
            </a:r>
          </a:p>
        </p:txBody>
      </p:sp>
      <p:pic>
        <p:nvPicPr>
          <p:cNvPr id="14339" name="Picture 4">
            <a:extLst>
              <a:ext uri="{FF2B5EF4-FFF2-40B4-BE49-F238E27FC236}">
                <a16:creationId xmlns:a16="http://schemas.microsoft.com/office/drawing/2014/main" id="{C33462B1-56BC-49C7-82C9-D6C97D762B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96319" y="2633486"/>
            <a:ext cx="1814160" cy="1693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0" name="Picture 5">
            <a:extLst>
              <a:ext uri="{FF2B5EF4-FFF2-40B4-BE49-F238E27FC236}">
                <a16:creationId xmlns:a16="http://schemas.microsoft.com/office/drawing/2014/main" id="{F05DC11C-7D34-40CC-81AA-E20E483FA72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87319" y="2633486"/>
            <a:ext cx="1814160" cy="1693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1" name="Rectangle 6">
            <a:extLst>
              <a:ext uri="{FF2B5EF4-FFF2-40B4-BE49-F238E27FC236}">
                <a16:creationId xmlns:a16="http://schemas.microsoft.com/office/drawing/2014/main" id="{A5EA8E42-367E-45E4-A249-1FA59141BD31}"/>
              </a:ext>
            </a:extLst>
          </p:cNvPr>
          <p:cNvSpPr>
            <a:spLocks noChangeArrowheads="1"/>
          </p:cNvSpPr>
          <p:nvPr/>
        </p:nvSpPr>
        <p:spPr bwMode="auto">
          <a:xfrm>
            <a:off x="1428751" y="2311577"/>
            <a:ext cx="2584979"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814" tIns="39907" rIns="79814" bIns="39907"/>
          <a:lstStyle>
            <a:lvl1pPr marL="539750" indent="-539750" defTabSz="1436688">
              <a:defRPr sz="6000">
                <a:solidFill>
                  <a:schemeClr val="tx1"/>
                </a:solidFill>
                <a:latin typeface="Times" panose="02020603050405020304" pitchFamily="18" charset="0"/>
                <a:ea typeface="ＭＳ Ｐゴシック" panose="020B0600070205080204" pitchFamily="34" charset="-128"/>
              </a:defRPr>
            </a:lvl1pPr>
            <a:lvl2pPr marL="37931725" indent="-37474525" defTabSz="1436688">
              <a:defRPr sz="6000">
                <a:solidFill>
                  <a:schemeClr val="tx1"/>
                </a:solidFill>
                <a:latin typeface="Times" panose="02020603050405020304" pitchFamily="18" charset="0"/>
                <a:ea typeface="ＭＳ Ｐゴシック" panose="020B0600070205080204" pitchFamily="34" charset="-128"/>
              </a:defRPr>
            </a:lvl2pPr>
            <a:lvl3pPr>
              <a:defRPr sz="6000">
                <a:solidFill>
                  <a:schemeClr val="tx1"/>
                </a:solidFill>
                <a:latin typeface="Times" panose="02020603050405020304" pitchFamily="18" charset="0"/>
                <a:ea typeface="ＭＳ Ｐゴシック" panose="020B0600070205080204" pitchFamily="34" charset="-128"/>
              </a:defRPr>
            </a:lvl3pPr>
            <a:lvl4pPr>
              <a:defRPr sz="6000">
                <a:solidFill>
                  <a:schemeClr val="tx1"/>
                </a:solidFill>
                <a:latin typeface="Times" panose="02020603050405020304" pitchFamily="18" charset="0"/>
                <a:ea typeface="ＭＳ Ｐゴシック" panose="020B0600070205080204" pitchFamily="34" charset="-128"/>
              </a:defRPr>
            </a:lvl4pPr>
            <a:lvl5pPr>
              <a:defRPr sz="60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9pPr>
          </a:lstStyle>
          <a:p>
            <a:pPr eaLnBrk="1" hangingPunct="1">
              <a:spcBef>
                <a:spcPct val="20000"/>
              </a:spcBef>
              <a:buClr>
                <a:schemeClr val="hlink"/>
              </a:buClr>
            </a:pPr>
            <a:r>
              <a:rPr lang="en-US" altLang="en-US" sz="2945" dirty="0">
                <a:latin typeface="Geneva" charset="0"/>
              </a:rPr>
              <a:t>Candidate A</a:t>
            </a:r>
            <a:endParaRPr lang="en-US" altLang="en-US" sz="3334" dirty="0">
              <a:latin typeface="Geneva" charset="0"/>
            </a:endParaRPr>
          </a:p>
        </p:txBody>
      </p:sp>
      <p:sp>
        <p:nvSpPr>
          <p:cNvPr id="14342" name="Rectangle 7">
            <a:extLst>
              <a:ext uri="{FF2B5EF4-FFF2-40B4-BE49-F238E27FC236}">
                <a16:creationId xmlns:a16="http://schemas.microsoft.com/office/drawing/2014/main" id="{C5ED6992-1927-4390-90BF-4D3BA5BF92EB}"/>
              </a:ext>
            </a:extLst>
          </p:cNvPr>
          <p:cNvSpPr>
            <a:spLocks noChangeArrowheads="1"/>
          </p:cNvSpPr>
          <p:nvPr/>
        </p:nvSpPr>
        <p:spPr bwMode="auto">
          <a:xfrm>
            <a:off x="5583591" y="2311577"/>
            <a:ext cx="2584979"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814" tIns="39907" rIns="79814" bIns="39907"/>
          <a:lstStyle>
            <a:lvl1pPr marL="539750" indent="-539750" defTabSz="1436688">
              <a:defRPr sz="6000">
                <a:solidFill>
                  <a:schemeClr val="tx1"/>
                </a:solidFill>
                <a:latin typeface="Times" panose="02020603050405020304" pitchFamily="18" charset="0"/>
                <a:ea typeface="ＭＳ Ｐゴシック" panose="020B0600070205080204" pitchFamily="34" charset="-128"/>
              </a:defRPr>
            </a:lvl1pPr>
            <a:lvl2pPr marL="37931725" indent="-37474525" defTabSz="1436688">
              <a:defRPr sz="6000">
                <a:solidFill>
                  <a:schemeClr val="tx1"/>
                </a:solidFill>
                <a:latin typeface="Times" panose="02020603050405020304" pitchFamily="18" charset="0"/>
                <a:ea typeface="ＭＳ Ｐゴシック" panose="020B0600070205080204" pitchFamily="34" charset="-128"/>
              </a:defRPr>
            </a:lvl2pPr>
            <a:lvl3pPr>
              <a:defRPr sz="6000">
                <a:solidFill>
                  <a:schemeClr val="tx1"/>
                </a:solidFill>
                <a:latin typeface="Times" panose="02020603050405020304" pitchFamily="18" charset="0"/>
                <a:ea typeface="ＭＳ Ｐゴシック" panose="020B0600070205080204" pitchFamily="34" charset="-128"/>
              </a:defRPr>
            </a:lvl3pPr>
            <a:lvl4pPr>
              <a:defRPr sz="6000">
                <a:solidFill>
                  <a:schemeClr val="tx1"/>
                </a:solidFill>
                <a:latin typeface="Times" panose="02020603050405020304" pitchFamily="18" charset="0"/>
                <a:ea typeface="ＭＳ Ｐゴシック" panose="020B0600070205080204" pitchFamily="34" charset="-128"/>
              </a:defRPr>
            </a:lvl4pPr>
            <a:lvl5pPr>
              <a:defRPr sz="60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9pPr>
          </a:lstStyle>
          <a:p>
            <a:pPr eaLnBrk="1" hangingPunct="1">
              <a:spcBef>
                <a:spcPct val="20000"/>
              </a:spcBef>
              <a:buClr>
                <a:schemeClr val="hlink"/>
              </a:buClr>
            </a:pPr>
            <a:r>
              <a:rPr lang="en-US" altLang="en-US" sz="2945" dirty="0">
                <a:latin typeface="Geneva" charset="0"/>
              </a:rPr>
              <a:t>Candidate B</a:t>
            </a:r>
            <a:endParaRPr lang="en-US" altLang="en-US" sz="3334" dirty="0">
              <a:latin typeface="Geneva" charset="0"/>
            </a:endParaRPr>
          </a:p>
        </p:txBody>
      </p:sp>
      <p:sp>
        <p:nvSpPr>
          <p:cNvPr id="14343" name="Rectangle 8">
            <a:extLst>
              <a:ext uri="{FF2B5EF4-FFF2-40B4-BE49-F238E27FC236}">
                <a16:creationId xmlns:a16="http://schemas.microsoft.com/office/drawing/2014/main" id="{5AFAEB51-F37E-48D8-B15E-0C48BF23339C}"/>
              </a:ext>
            </a:extLst>
          </p:cNvPr>
          <p:cNvSpPr>
            <a:spLocks noChangeArrowheads="1"/>
          </p:cNvSpPr>
          <p:nvPr/>
        </p:nvSpPr>
        <p:spPr bwMode="auto">
          <a:xfrm>
            <a:off x="848431" y="4445001"/>
            <a:ext cx="3401660" cy="8978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814" tIns="39907" rIns="79814" bIns="39907"/>
          <a:lstStyle>
            <a:lvl1pPr defTabSz="984250">
              <a:defRPr sz="6000">
                <a:solidFill>
                  <a:schemeClr val="tx1"/>
                </a:solidFill>
                <a:latin typeface="Times" panose="02020603050405020304" pitchFamily="18" charset="0"/>
                <a:ea typeface="ＭＳ Ｐゴシック" panose="020B0600070205080204" pitchFamily="34" charset="-128"/>
              </a:defRPr>
            </a:lvl1pPr>
            <a:lvl2pPr marL="37931725" indent="-37474525" defTabSz="984250">
              <a:defRPr sz="6000">
                <a:solidFill>
                  <a:schemeClr val="tx1"/>
                </a:solidFill>
                <a:latin typeface="Times" panose="02020603050405020304" pitchFamily="18" charset="0"/>
                <a:ea typeface="ＭＳ Ｐゴシック" panose="020B0600070205080204" pitchFamily="34" charset="-128"/>
              </a:defRPr>
            </a:lvl2pPr>
            <a:lvl3pPr>
              <a:defRPr sz="6000">
                <a:solidFill>
                  <a:schemeClr val="tx1"/>
                </a:solidFill>
                <a:latin typeface="Times" panose="02020603050405020304" pitchFamily="18" charset="0"/>
                <a:ea typeface="ＭＳ Ｐゴシック" panose="020B0600070205080204" pitchFamily="34" charset="-128"/>
              </a:defRPr>
            </a:lvl3pPr>
            <a:lvl4pPr>
              <a:defRPr sz="6000">
                <a:solidFill>
                  <a:schemeClr val="tx1"/>
                </a:solidFill>
                <a:latin typeface="Times" panose="02020603050405020304" pitchFamily="18" charset="0"/>
                <a:ea typeface="ＭＳ Ｐゴシック" panose="020B0600070205080204" pitchFamily="34" charset="-128"/>
              </a:defRPr>
            </a:lvl4pPr>
            <a:lvl5pPr>
              <a:defRPr sz="60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9pPr>
          </a:lstStyle>
          <a:p>
            <a:pPr algn="ctr" eaLnBrk="1" hangingPunct="1">
              <a:spcBef>
                <a:spcPct val="20000"/>
              </a:spcBef>
              <a:buClr>
                <a:schemeClr val="hlink"/>
              </a:buClr>
            </a:pPr>
            <a:r>
              <a:rPr lang="en-US" altLang="en-US" sz="2667" dirty="0">
                <a:latin typeface="Geneva" charset="0"/>
              </a:rPr>
              <a:t>Favored by 0.60</a:t>
            </a:r>
          </a:p>
        </p:txBody>
      </p:sp>
      <p:sp>
        <p:nvSpPr>
          <p:cNvPr id="14344" name="Rectangle 9">
            <a:extLst>
              <a:ext uri="{FF2B5EF4-FFF2-40B4-BE49-F238E27FC236}">
                <a16:creationId xmlns:a16="http://schemas.microsoft.com/office/drawing/2014/main" id="{8509DD01-B7B4-4466-B4A9-E0029ACD3B5C}"/>
              </a:ext>
            </a:extLst>
          </p:cNvPr>
          <p:cNvSpPr>
            <a:spLocks noChangeArrowheads="1"/>
          </p:cNvSpPr>
          <p:nvPr/>
        </p:nvSpPr>
        <p:spPr bwMode="auto">
          <a:xfrm>
            <a:off x="5003272" y="4461758"/>
            <a:ext cx="3401659" cy="8978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814" tIns="39907" rIns="79814" bIns="39907"/>
          <a:lstStyle>
            <a:lvl1pPr defTabSz="984250">
              <a:defRPr sz="6000">
                <a:solidFill>
                  <a:schemeClr val="tx1"/>
                </a:solidFill>
                <a:latin typeface="Times" panose="02020603050405020304" pitchFamily="18" charset="0"/>
                <a:ea typeface="ＭＳ Ｐゴシック" panose="020B0600070205080204" pitchFamily="34" charset="-128"/>
              </a:defRPr>
            </a:lvl1pPr>
            <a:lvl2pPr marL="37931725" indent="-37474525" defTabSz="984250">
              <a:defRPr sz="6000">
                <a:solidFill>
                  <a:schemeClr val="tx1"/>
                </a:solidFill>
                <a:latin typeface="Times" panose="02020603050405020304" pitchFamily="18" charset="0"/>
                <a:ea typeface="ＭＳ Ｐゴシック" panose="020B0600070205080204" pitchFamily="34" charset="-128"/>
              </a:defRPr>
            </a:lvl2pPr>
            <a:lvl3pPr>
              <a:defRPr sz="6000">
                <a:solidFill>
                  <a:schemeClr val="tx1"/>
                </a:solidFill>
                <a:latin typeface="Times" panose="02020603050405020304" pitchFamily="18" charset="0"/>
                <a:ea typeface="ＭＳ Ｐゴシック" panose="020B0600070205080204" pitchFamily="34" charset="-128"/>
              </a:defRPr>
            </a:lvl3pPr>
            <a:lvl4pPr>
              <a:defRPr sz="6000">
                <a:solidFill>
                  <a:schemeClr val="tx1"/>
                </a:solidFill>
                <a:latin typeface="Times" panose="02020603050405020304" pitchFamily="18" charset="0"/>
                <a:ea typeface="ＭＳ Ｐゴシック" panose="020B0600070205080204" pitchFamily="34" charset="-128"/>
              </a:defRPr>
            </a:lvl4pPr>
            <a:lvl5pPr>
              <a:defRPr sz="60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9pPr>
          </a:lstStyle>
          <a:p>
            <a:pPr algn="ctr" eaLnBrk="1" hangingPunct="1">
              <a:spcBef>
                <a:spcPct val="20000"/>
              </a:spcBef>
              <a:buClr>
                <a:schemeClr val="hlink"/>
              </a:buClr>
            </a:pPr>
            <a:r>
              <a:rPr lang="en-US" altLang="en-US" sz="2667" dirty="0">
                <a:latin typeface="Geneva" charset="0"/>
              </a:rPr>
              <a:t>Favored by 0.40</a:t>
            </a:r>
          </a:p>
        </p:txBody>
      </p:sp>
    </p:spTree>
  </p:cSld>
  <p:clrMapOvr>
    <a:masterClrMapping/>
  </p:clrMapOvr>
  <mc:AlternateContent xmlns:mc="http://schemas.openxmlformats.org/markup-compatibility/2006" xmlns:p14="http://schemas.microsoft.com/office/powerpoint/2010/main">
    <mc:Choice Requires="p14">
      <p:transition spd="slow" p14:dur="2000" advClick="0" advTm="13000"/>
    </mc:Choice>
    <mc:Fallback xmlns="">
      <p:transition spd="slow" advClick="0" advTm="13000"/>
    </mc:Fallback>
  </mc:AlternateContent>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30">
            <a:extLst>
              <a:ext uri="{FF2B5EF4-FFF2-40B4-BE49-F238E27FC236}">
                <a16:creationId xmlns:a16="http://schemas.microsoft.com/office/drawing/2014/main" id="{F6F92342-385E-485E-9708-67FB5EE2B1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75341" y="1126243"/>
            <a:ext cx="852840" cy="1354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7" name="Picture 31">
            <a:extLst>
              <a:ext uri="{FF2B5EF4-FFF2-40B4-BE49-F238E27FC236}">
                <a16:creationId xmlns:a16="http://schemas.microsoft.com/office/drawing/2014/main" id="{A8C7B625-5013-4D64-B853-5BE9CF47BAE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8500" y="3903486"/>
            <a:ext cx="852841" cy="1354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8" name="Picture 32">
            <a:extLst>
              <a:ext uri="{FF2B5EF4-FFF2-40B4-BE49-F238E27FC236}">
                <a16:creationId xmlns:a16="http://schemas.microsoft.com/office/drawing/2014/main" id="{125D0579-868E-4DD1-9D6E-F39FF587958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97341" y="1176514"/>
            <a:ext cx="489479" cy="1354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9" name="Picture 33">
            <a:extLst>
              <a:ext uri="{FF2B5EF4-FFF2-40B4-BE49-F238E27FC236}">
                <a16:creationId xmlns:a16="http://schemas.microsoft.com/office/drawing/2014/main" id="{0440F898-EB0E-480B-AE3C-A41D454388B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33660" y="956910"/>
            <a:ext cx="1034521" cy="1354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0" name="Picture 34">
            <a:extLst>
              <a:ext uri="{FF2B5EF4-FFF2-40B4-BE49-F238E27FC236}">
                <a16:creationId xmlns:a16="http://schemas.microsoft.com/office/drawing/2014/main" id="{E728A7B0-A8F1-4B42-8296-8AA2ECD0275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39320" y="3480153"/>
            <a:ext cx="835202" cy="1354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1" name="Picture 35">
            <a:extLst>
              <a:ext uri="{FF2B5EF4-FFF2-40B4-BE49-F238E27FC236}">
                <a16:creationId xmlns:a16="http://schemas.microsoft.com/office/drawing/2014/main" id="{35FF77BA-0C85-4FAF-B0DC-569C0304151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094802" y="1068803"/>
            <a:ext cx="997479" cy="1354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2" name="Picture 36">
            <a:extLst>
              <a:ext uri="{FF2B5EF4-FFF2-40B4-BE49-F238E27FC236}">
                <a16:creationId xmlns:a16="http://schemas.microsoft.com/office/drawing/2014/main" id="{4553C9BE-09C2-460D-BD33-A604CEFEE1AB}"/>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955521" y="2768424"/>
            <a:ext cx="1016000" cy="1354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3" name="Picture 37">
            <a:extLst>
              <a:ext uri="{FF2B5EF4-FFF2-40B4-BE49-F238E27FC236}">
                <a16:creationId xmlns:a16="http://schemas.microsoft.com/office/drawing/2014/main" id="{D0998DD9-EB26-48F5-9BFD-88003D1B1126}"/>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246657" y="3679487"/>
            <a:ext cx="598841" cy="1354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4" name="Picture 38">
            <a:extLst>
              <a:ext uri="{FF2B5EF4-FFF2-40B4-BE49-F238E27FC236}">
                <a16:creationId xmlns:a16="http://schemas.microsoft.com/office/drawing/2014/main" id="{E0A214F4-6C44-4941-8FC6-E89D13084F1F}"/>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624160" y="3462514"/>
            <a:ext cx="871361" cy="1354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5" name="Picture 39">
            <a:extLst>
              <a:ext uri="{FF2B5EF4-FFF2-40B4-BE49-F238E27FC236}">
                <a16:creationId xmlns:a16="http://schemas.microsoft.com/office/drawing/2014/main" id="{8FBB0B3A-8177-400C-B495-DCBA1BA6AC9B}"/>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472341" y="4647847"/>
            <a:ext cx="707319" cy="1354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96" name="Text Box 40">
            <a:extLst>
              <a:ext uri="{FF2B5EF4-FFF2-40B4-BE49-F238E27FC236}">
                <a16:creationId xmlns:a16="http://schemas.microsoft.com/office/drawing/2014/main" id="{67C4FE92-7B13-42F5-9DFD-E0D7EB553243}"/>
              </a:ext>
            </a:extLst>
          </p:cNvPr>
          <p:cNvSpPr txBox="1">
            <a:spLocks noChangeArrowheads="1"/>
          </p:cNvSpPr>
          <p:nvPr/>
        </p:nvSpPr>
        <p:spPr bwMode="auto">
          <a:xfrm>
            <a:off x="1060980" y="2478264"/>
            <a:ext cx="943681" cy="7268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0" tIns="63500" rIns="127000" bIns="63500">
            <a:spAutoFit/>
          </a:bodyPr>
          <a:lstStyle>
            <a:lvl1pPr>
              <a:defRPr sz="6000">
                <a:solidFill>
                  <a:schemeClr val="tx1"/>
                </a:solidFill>
                <a:latin typeface="Times" panose="02020603050405020304" pitchFamily="18" charset="0"/>
                <a:ea typeface="ＭＳ Ｐゴシック" panose="020B0600070205080204" pitchFamily="34" charset="-128"/>
              </a:defRPr>
            </a:lvl1pPr>
            <a:lvl2pPr marL="37931725" indent="-37474525">
              <a:defRPr sz="6000">
                <a:solidFill>
                  <a:schemeClr val="tx1"/>
                </a:solidFill>
                <a:latin typeface="Times" panose="02020603050405020304" pitchFamily="18" charset="0"/>
                <a:ea typeface="ＭＳ Ｐゴシック" panose="020B0600070205080204" pitchFamily="34" charset="-128"/>
              </a:defRPr>
            </a:lvl2pPr>
            <a:lvl3pPr>
              <a:defRPr sz="6000">
                <a:solidFill>
                  <a:schemeClr val="tx1"/>
                </a:solidFill>
                <a:latin typeface="Times" panose="02020603050405020304" pitchFamily="18" charset="0"/>
                <a:ea typeface="ＭＳ Ｐゴシック" panose="020B0600070205080204" pitchFamily="34" charset="-128"/>
              </a:defRPr>
            </a:lvl3pPr>
            <a:lvl4pPr>
              <a:defRPr sz="6000">
                <a:solidFill>
                  <a:schemeClr val="tx1"/>
                </a:solidFill>
                <a:latin typeface="Times" panose="02020603050405020304" pitchFamily="18" charset="0"/>
                <a:ea typeface="ＭＳ Ｐゴシック" panose="020B0600070205080204" pitchFamily="34" charset="-128"/>
              </a:defRPr>
            </a:lvl4pPr>
            <a:lvl5pPr>
              <a:defRPr sz="60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9pPr>
          </a:lstStyle>
          <a:p>
            <a:pPr algn="ctr"/>
            <a:r>
              <a:rPr lang="en-US" altLang="en-US" sz="1945" dirty="0">
                <a:solidFill>
                  <a:srgbClr val="396DEF"/>
                </a:solidFill>
                <a:latin typeface="Arial" panose="020B0604020202020204" pitchFamily="34" charset="0"/>
              </a:rPr>
              <a:t>Vote</a:t>
            </a:r>
            <a:br>
              <a:rPr lang="en-US" altLang="en-US" sz="1945" dirty="0">
                <a:solidFill>
                  <a:srgbClr val="396DEF"/>
                </a:solidFill>
                <a:latin typeface="Arial" panose="020B0604020202020204" pitchFamily="34" charset="0"/>
              </a:rPr>
            </a:br>
            <a:r>
              <a:rPr lang="en-US" altLang="en-US" sz="1945" dirty="0">
                <a:solidFill>
                  <a:srgbClr val="396DEF"/>
                </a:solidFill>
                <a:latin typeface="Arial" panose="020B0604020202020204" pitchFamily="34" charset="0"/>
              </a:rPr>
              <a:t>for A</a:t>
            </a:r>
          </a:p>
        </p:txBody>
      </p:sp>
      <p:sp>
        <p:nvSpPr>
          <p:cNvPr id="16397" name="Text Box 41">
            <a:extLst>
              <a:ext uri="{FF2B5EF4-FFF2-40B4-BE49-F238E27FC236}">
                <a16:creationId xmlns:a16="http://schemas.microsoft.com/office/drawing/2014/main" id="{9477D294-4F25-4108-AC27-3D869553BF11}"/>
              </a:ext>
            </a:extLst>
          </p:cNvPr>
          <p:cNvSpPr txBox="1">
            <a:spLocks noChangeArrowheads="1"/>
          </p:cNvSpPr>
          <p:nvPr/>
        </p:nvSpPr>
        <p:spPr bwMode="auto">
          <a:xfrm>
            <a:off x="2658181" y="4747507"/>
            <a:ext cx="942799" cy="7268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0" tIns="63500" rIns="127000" bIns="63500">
            <a:spAutoFit/>
          </a:bodyPr>
          <a:lstStyle>
            <a:lvl1pPr>
              <a:defRPr sz="6000">
                <a:solidFill>
                  <a:schemeClr val="tx1"/>
                </a:solidFill>
                <a:latin typeface="Times" panose="02020603050405020304" pitchFamily="18" charset="0"/>
                <a:ea typeface="ＭＳ Ｐゴシック" panose="020B0600070205080204" pitchFamily="34" charset="-128"/>
              </a:defRPr>
            </a:lvl1pPr>
            <a:lvl2pPr marL="37931725" indent="-37474525">
              <a:defRPr sz="6000">
                <a:solidFill>
                  <a:schemeClr val="tx1"/>
                </a:solidFill>
                <a:latin typeface="Times" panose="02020603050405020304" pitchFamily="18" charset="0"/>
                <a:ea typeface="ＭＳ Ｐゴシック" panose="020B0600070205080204" pitchFamily="34" charset="-128"/>
              </a:defRPr>
            </a:lvl2pPr>
            <a:lvl3pPr>
              <a:defRPr sz="6000">
                <a:solidFill>
                  <a:schemeClr val="tx1"/>
                </a:solidFill>
                <a:latin typeface="Times" panose="02020603050405020304" pitchFamily="18" charset="0"/>
                <a:ea typeface="ＭＳ Ｐゴシック" panose="020B0600070205080204" pitchFamily="34" charset="-128"/>
              </a:defRPr>
            </a:lvl3pPr>
            <a:lvl4pPr>
              <a:defRPr sz="6000">
                <a:solidFill>
                  <a:schemeClr val="tx1"/>
                </a:solidFill>
                <a:latin typeface="Times" panose="02020603050405020304" pitchFamily="18" charset="0"/>
                <a:ea typeface="ＭＳ Ｐゴシック" panose="020B0600070205080204" pitchFamily="34" charset="-128"/>
              </a:defRPr>
            </a:lvl4pPr>
            <a:lvl5pPr>
              <a:defRPr sz="60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9pPr>
          </a:lstStyle>
          <a:p>
            <a:pPr algn="ctr"/>
            <a:r>
              <a:rPr lang="en-US" altLang="en-US" sz="1945" dirty="0">
                <a:solidFill>
                  <a:srgbClr val="396DEF"/>
                </a:solidFill>
                <a:latin typeface="Arial" panose="020B0604020202020204" pitchFamily="34" charset="0"/>
              </a:rPr>
              <a:t>Vote</a:t>
            </a:r>
            <a:br>
              <a:rPr lang="en-US" altLang="en-US" sz="1945" dirty="0">
                <a:solidFill>
                  <a:srgbClr val="396DEF"/>
                </a:solidFill>
                <a:latin typeface="Arial" panose="020B0604020202020204" pitchFamily="34" charset="0"/>
              </a:rPr>
            </a:br>
            <a:r>
              <a:rPr lang="en-US" altLang="en-US" sz="1945" dirty="0">
                <a:solidFill>
                  <a:srgbClr val="396DEF"/>
                </a:solidFill>
                <a:latin typeface="Arial" panose="020B0604020202020204" pitchFamily="34" charset="0"/>
              </a:rPr>
              <a:t>for A</a:t>
            </a:r>
          </a:p>
        </p:txBody>
      </p:sp>
      <p:sp>
        <p:nvSpPr>
          <p:cNvPr id="16398" name="Text Box 42">
            <a:extLst>
              <a:ext uri="{FF2B5EF4-FFF2-40B4-BE49-F238E27FC236}">
                <a16:creationId xmlns:a16="http://schemas.microsoft.com/office/drawing/2014/main" id="{34E70B98-E890-41A5-BE7A-C41066ED4E13}"/>
              </a:ext>
            </a:extLst>
          </p:cNvPr>
          <p:cNvSpPr txBox="1">
            <a:spLocks noChangeArrowheads="1"/>
          </p:cNvSpPr>
          <p:nvPr/>
        </p:nvSpPr>
        <p:spPr bwMode="auto">
          <a:xfrm>
            <a:off x="5505980" y="4730750"/>
            <a:ext cx="943681" cy="7268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0" tIns="63500" rIns="127000" bIns="63500">
            <a:spAutoFit/>
          </a:bodyPr>
          <a:lstStyle>
            <a:lvl1pPr>
              <a:defRPr sz="6000">
                <a:solidFill>
                  <a:schemeClr val="tx1"/>
                </a:solidFill>
                <a:latin typeface="Times" panose="02020603050405020304" pitchFamily="18" charset="0"/>
                <a:ea typeface="ＭＳ Ｐゴシック" panose="020B0600070205080204" pitchFamily="34" charset="-128"/>
              </a:defRPr>
            </a:lvl1pPr>
            <a:lvl2pPr marL="37931725" indent="-37474525">
              <a:defRPr sz="6000">
                <a:solidFill>
                  <a:schemeClr val="tx1"/>
                </a:solidFill>
                <a:latin typeface="Times" panose="02020603050405020304" pitchFamily="18" charset="0"/>
                <a:ea typeface="ＭＳ Ｐゴシック" panose="020B0600070205080204" pitchFamily="34" charset="-128"/>
              </a:defRPr>
            </a:lvl2pPr>
            <a:lvl3pPr>
              <a:defRPr sz="6000">
                <a:solidFill>
                  <a:schemeClr val="tx1"/>
                </a:solidFill>
                <a:latin typeface="Times" panose="02020603050405020304" pitchFamily="18" charset="0"/>
                <a:ea typeface="ＭＳ Ｐゴシック" panose="020B0600070205080204" pitchFamily="34" charset="-128"/>
              </a:defRPr>
            </a:lvl3pPr>
            <a:lvl4pPr>
              <a:defRPr sz="6000">
                <a:solidFill>
                  <a:schemeClr val="tx1"/>
                </a:solidFill>
                <a:latin typeface="Times" panose="02020603050405020304" pitchFamily="18" charset="0"/>
                <a:ea typeface="ＭＳ Ｐゴシック" panose="020B0600070205080204" pitchFamily="34" charset="-128"/>
              </a:defRPr>
            </a:lvl4pPr>
            <a:lvl5pPr>
              <a:defRPr sz="60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9pPr>
          </a:lstStyle>
          <a:p>
            <a:pPr algn="ctr"/>
            <a:r>
              <a:rPr lang="en-US" altLang="en-US" sz="1945" dirty="0">
                <a:solidFill>
                  <a:srgbClr val="396DEF"/>
                </a:solidFill>
                <a:latin typeface="Arial" panose="020B0604020202020204" pitchFamily="34" charset="0"/>
              </a:rPr>
              <a:t>Vote</a:t>
            </a:r>
            <a:br>
              <a:rPr lang="en-US" altLang="en-US" sz="1945" dirty="0">
                <a:solidFill>
                  <a:srgbClr val="396DEF"/>
                </a:solidFill>
                <a:latin typeface="Arial" panose="020B0604020202020204" pitchFamily="34" charset="0"/>
              </a:rPr>
            </a:br>
            <a:r>
              <a:rPr lang="en-US" altLang="en-US" sz="1945" dirty="0">
                <a:solidFill>
                  <a:srgbClr val="396DEF"/>
                </a:solidFill>
                <a:latin typeface="Arial" panose="020B0604020202020204" pitchFamily="34" charset="0"/>
              </a:rPr>
              <a:t>for A</a:t>
            </a:r>
          </a:p>
        </p:txBody>
      </p:sp>
      <p:sp>
        <p:nvSpPr>
          <p:cNvPr id="16399" name="Text Box 43">
            <a:extLst>
              <a:ext uri="{FF2B5EF4-FFF2-40B4-BE49-F238E27FC236}">
                <a16:creationId xmlns:a16="http://schemas.microsoft.com/office/drawing/2014/main" id="{2AEED4C7-AF80-4155-B864-D8832021C45C}"/>
              </a:ext>
            </a:extLst>
          </p:cNvPr>
          <p:cNvSpPr txBox="1">
            <a:spLocks noChangeArrowheads="1"/>
          </p:cNvSpPr>
          <p:nvPr/>
        </p:nvSpPr>
        <p:spPr bwMode="auto">
          <a:xfrm>
            <a:off x="825500" y="5187597"/>
            <a:ext cx="943681" cy="7268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0" tIns="63500" rIns="127000" bIns="63500">
            <a:spAutoFit/>
          </a:bodyPr>
          <a:lstStyle>
            <a:lvl1pPr>
              <a:defRPr sz="6000">
                <a:solidFill>
                  <a:schemeClr val="tx1"/>
                </a:solidFill>
                <a:latin typeface="Times" panose="02020603050405020304" pitchFamily="18" charset="0"/>
                <a:ea typeface="ＭＳ Ｐゴシック" panose="020B0600070205080204" pitchFamily="34" charset="-128"/>
              </a:defRPr>
            </a:lvl1pPr>
            <a:lvl2pPr marL="37931725" indent="-37474525">
              <a:defRPr sz="6000">
                <a:solidFill>
                  <a:schemeClr val="tx1"/>
                </a:solidFill>
                <a:latin typeface="Times" panose="02020603050405020304" pitchFamily="18" charset="0"/>
                <a:ea typeface="ＭＳ Ｐゴシック" panose="020B0600070205080204" pitchFamily="34" charset="-128"/>
              </a:defRPr>
            </a:lvl2pPr>
            <a:lvl3pPr>
              <a:defRPr sz="6000">
                <a:solidFill>
                  <a:schemeClr val="tx1"/>
                </a:solidFill>
                <a:latin typeface="Times" panose="02020603050405020304" pitchFamily="18" charset="0"/>
                <a:ea typeface="ＭＳ Ｐゴシック" panose="020B0600070205080204" pitchFamily="34" charset="-128"/>
              </a:defRPr>
            </a:lvl3pPr>
            <a:lvl4pPr>
              <a:defRPr sz="6000">
                <a:solidFill>
                  <a:schemeClr val="tx1"/>
                </a:solidFill>
                <a:latin typeface="Times" panose="02020603050405020304" pitchFamily="18" charset="0"/>
                <a:ea typeface="ＭＳ Ｐゴシック" panose="020B0600070205080204" pitchFamily="34" charset="-128"/>
              </a:defRPr>
            </a:lvl4pPr>
            <a:lvl5pPr>
              <a:defRPr sz="60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9pPr>
          </a:lstStyle>
          <a:p>
            <a:pPr algn="ctr"/>
            <a:r>
              <a:rPr lang="en-US" altLang="en-US" sz="1945" dirty="0">
                <a:solidFill>
                  <a:srgbClr val="396DEF"/>
                </a:solidFill>
                <a:latin typeface="Arial" panose="020B0604020202020204" pitchFamily="34" charset="0"/>
              </a:rPr>
              <a:t>Vote</a:t>
            </a:r>
            <a:br>
              <a:rPr lang="en-US" altLang="en-US" sz="1945" dirty="0">
                <a:solidFill>
                  <a:srgbClr val="396DEF"/>
                </a:solidFill>
                <a:latin typeface="Arial" panose="020B0604020202020204" pitchFamily="34" charset="0"/>
              </a:rPr>
            </a:br>
            <a:r>
              <a:rPr lang="en-US" altLang="en-US" sz="1945" dirty="0">
                <a:solidFill>
                  <a:srgbClr val="396DEF"/>
                </a:solidFill>
                <a:latin typeface="Arial" panose="020B0604020202020204" pitchFamily="34" charset="0"/>
              </a:rPr>
              <a:t>for A</a:t>
            </a:r>
          </a:p>
        </p:txBody>
      </p:sp>
      <p:sp>
        <p:nvSpPr>
          <p:cNvPr id="16400" name="Text Box 44">
            <a:extLst>
              <a:ext uri="{FF2B5EF4-FFF2-40B4-BE49-F238E27FC236}">
                <a16:creationId xmlns:a16="http://schemas.microsoft.com/office/drawing/2014/main" id="{4EF779B3-4240-4DF2-9539-FBA9BF72B9E1}"/>
              </a:ext>
            </a:extLst>
          </p:cNvPr>
          <p:cNvSpPr txBox="1">
            <a:spLocks noChangeArrowheads="1"/>
          </p:cNvSpPr>
          <p:nvPr/>
        </p:nvSpPr>
        <p:spPr bwMode="auto">
          <a:xfrm>
            <a:off x="7246657" y="5117671"/>
            <a:ext cx="943681" cy="7268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0" tIns="63500" rIns="127000" bIns="63500">
            <a:spAutoFit/>
          </a:bodyPr>
          <a:lstStyle>
            <a:lvl1pPr>
              <a:defRPr sz="6000">
                <a:solidFill>
                  <a:schemeClr val="tx1"/>
                </a:solidFill>
                <a:latin typeface="Times" panose="02020603050405020304" pitchFamily="18" charset="0"/>
                <a:ea typeface="ＭＳ Ｐゴシック" panose="020B0600070205080204" pitchFamily="34" charset="-128"/>
              </a:defRPr>
            </a:lvl1pPr>
            <a:lvl2pPr marL="37931725" indent="-37474525">
              <a:defRPr sz="6000">
                <a:solidFill>
                  <a:schemeClr val="tx1"/>
                </a:solidFill>
                <a:latin typeface="Times" panose="02020603050405020304" pitchFamily="18" charset="0"/>
                <a:ea typeface="ＭＳ Ｐゴシック" panose="020B0600070205080204" pitchFamily="34" charset="-128"/>
              </a:defRPr>
            </a:lvl2pPr>
            <a:lvl3pPr>
              <a:defRPr sz="6000">
                <a:solidFill>
                  <a:schemeClr val="tx1"/>
                </a:solidFill>
                <a:latin typeface="Times" panose="02020603050405020304" pitchFamily="18" charset="0"/>
                <a:ea typeface="ＭＳ Ｐゴシック" panose="020B0600070205080204" pitchFamily="34" charset="-128"/>
              </a:defRPr>
            </a:lvl3pPr>
            <a:lvl4pPr>
              <a:defRPr sz="6000">
                <a:solidFill>
                  <a:schemeClr val="tx1"/>
                </a:solidFill>
                <a:latin typeface="Times" panose="02020603050405020304" pitchFamily="18" charset="0"/>
                <a:ea typeface="ＭＳ Ｐゴシック" panose="020B0600070205080204" pitchFamily="34" charset="-128"/>
              </a:defRPr>
            </a:lvl4pPr>
            <a:lvl5pPr>
              <a:defRPr sz="60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9pPr>
          </a:lstStyle>
          <a:p>
            <a:pPr algn="ctr"/>
            <a:r>
              <a:rPr lang="en-US" altLang="en-US" sz="1945" dirty="0">
                <a:solidFill>
                  <a:srgbClr val="396DEF"/>
                </a:solidFill>
                <a:latin typeface="Arial" panose="020B0604020202020204" pitchFamily="34" charset="0"/>
              </a:rPr>
              <a:t>Vote</a:t>
            </a:r>
            <a:br>
              <a:rPr lang="en-US" altLang="en-US" sz="1945" dirty="0">
                <a:solidFill>
                  <a:srgbClr val="396DEF"/>
                </a:solidFill>
                <a:latin typeface="Arial" panose="020B0604020202020204" pitchFamily="34" charset="0"/>
              </a:rPr>
            </a:br>
            <a:r>
              <a:rPr lang="en-US" altLang="en-US" sz="1945" dirty="0">
                <a:solidFill>
                  <a:srgbClr val="396DEF"/>
                </a:solidFill>
                <a:latin typeface="Arial" panose="020B0604020202020204" pitchFamily="34" charset="0"/>
              </a:rPr>
              <a:t>for A</a:t>
            </a:r>
          </a:p>
        </p:txBody>
      </p:sp>
      <p:sp>
        <p:nvSpPr>
          <p:cNvPr id="16401" name="Text Box 45">
            <a:extLst>
              <a:ext uri="{FF2B5EF4-FFF2-40B4-BE49-F238E27FC236}">
                <a16:creationId xmlns:a16="http://schemas.microsoft.com/office/drawing/2014/main" id="{094C5B86-BC80-4AE4-B425-77D2C0494933}"/>
              </a:ext>
            </a:extLst>
          </p:cNvPr>
          <p:cNvSpPr txBox="1">
            <a:spLocks noChangeArrowheads="1"/>
          </p:cNvSpPr>
          <p:nvPr/>
        </p:nvSpPr>
        <p:spPr bwMode="auto">
          <a:xfrm>
            <a:off x="7156376" y="2593727"/>
            <a:ext cx="943681" cy="7268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0" tIns="63500" rIns="127000" bIns="63500">
            <a:spAutoFit/>
          </a:bodyPr>
          <a:lstStyle>
            <a:lvl1pPr>
              <a:defRPr sz="6000">
                <a:solidFill>
                  <a:schemeClr val="tx1"/>
                </a:solidFill>
                <a:latin typeface="Times" panose="02020603050405020304" pitchFamily="18" charset="0"/>
                <a:ea typeface="ＭＳ Ｐゴシック" panose="020B0600070205080204" pitchFamily="34" charset="-128"/>
              </a:defRPr>
            </a:lvl1pPr>
            <a:lvl2pPr marL="37931725" indent="-37474525">
              <a:defRPr sz="6000">
                <a:solidFill>
                  <a:schemeClr val="tx1"/>
                </a:solidFill>
                <a:latin typeface="Times" panose="02020603050405020304" pitchFamily="18" charset="0"/>
                <a:ea typeface="ＭＳ Ｐゴシック" panose="020B0600070205080204" pitchFamily="34" charset="-128"/>
              </a:defRPr>
            </a:lvl2pPr>
            <a:lvl3pPr>
              <a:defRPr sz="6000">
                <a:solidFill>
                  <a:schemeClr val="tx1"/>
                </a:solidFill>
                <a:latin typeface="Times" panose="02020603050405020304" pitchFamily="18" charset="0"/>
                <a:ea typeface="ＭＳ Ｐゴシック" panose="020B0600070205080204" pitchFamily="34" charset="-128"/>
              </a:defRPr>
            </a:lvl3pPr>
            <a:lvl4pPr>
              <a:defRPr sz="6000">
                <a:solidFill>
                  <a:schemeClr val="tx1"/>
                </a:solidFill>
                <a:latin typeface="Times" panose="02020603050405020304" pitchFamily="18" charset="0"/>
                <a:ea typeface="ＭＳ Ｐゴシック" panose="020B0600070205080204" pitchFamily="34" charset="-128"/>
              </a:defRPr>
            </a:lvl4pPr>
            <a:lvl5pPr>
              <a:defRPr sz="60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9pPr>
          </a:lstStyle>
          <a:p>
            <a:pPr algn="ctr"/>
            <a:r>
              <a:rPr lang="en-US" altLang="en-US" sz="1945" dirty="0">
                <a:solidFill>
                  <a:srgbClr val="396DEF"/>
                </a:solidFill>
                <a:latin typeface="Arial" panose="020B0604020202020204" pitchFamily="34" charset="0"/>
              </a:rPr>
              <a:t>Vote</a:t>
            </a:r>
            <a:br>
              <a:rPr lang="en-US" altLang="en-US" sz="1945" dirty="0">
                <a:solidFill>
                  <a:srgbClr val="396DEF"/>
                </a:solidFill>
                <a:latin typeface="Arial" panose="020B0604020202020204" pitchFamily="34" charset="0"/>
              </a:rPr>
            </a:br>
            <a:r>
              <a:rPr lang="en-US" altLang="en-US" sz="1945" dirty="0">
                <a:solidFill>
                  <a:srgbClr val="396DEF"/>
                </a:solidFill>
                <a:latin typeface="Arial" panose="020B0604020202020204" pitchFamily="34" charset="0"/>
              </a:rPr>
              <a:t>for A</a:t>
            </a:r>
          </a:p>
        </p:txBody>
      </p:sp>
      <p:sp>
        <p:nvSpPr>
          <p:cNvPr id="16402" name="Text Box 46">
            <a:extLst>
              <a:ext uri="{FF2B5EF4-FFF2-40B4-BE49-F238E27FC236}">
                <a16:creationId xmlns:a16="http://schemas.microsoft.com/office/drawing/2014/main" id="{CF4B1600-E692-450F-8868-0C23F80D70DE}"/>
              </a:ext>
            </a:extLst>
          </p:cNvPr>
          <p:cNvSpPr txBox="1">
            <a:spLocks noChangeArrowheads="1"/>
          </p:cNvSpPr>
          <p:nvPr/>
        </p:nvSpPr>
        <p:spPr bwMode="auto">
          <a:xfrm>
            <a:off x="5670022" y="2224264"/>
            <a:ext cx="942798" cy="7268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0" tIns="63500" rIns="127000" bIns="63500">
            <a:spAutoFit/>
          </a:bodyPr>
          <a:lstStyle>
            <a:lvl1pPr>
              <a:defRPr sz="6000">
                <a:solidFill>
                  <a:schemeClr val="tx1"/>
                </a:solidFill>
                <a:latin typeface="Times" panose="02020603050405020304" pitchFamily="18" charset="0"/>
                <a:ea typeface="ＭＳ Ｐゴシック" panose="020B0600070205080204" pitchFamily="34" charset="-128"/>
              </a:defRPr>
            </a:lvl1pPr>
            <a:lvl2pPr marL="37931725" indent="-37474525">
              <a:defRPr sz="6000">
                <a:solidFill>
                  <a:schemeClr val="tx1"/>
                </a:solidFill>
                <a:latin typeface="Times" panose="02020603050405020304" pitchFamily="18" charset="0"/>
                <a:ea typeface="ＭＳ Ｐゴシック" panose="020B0600070205080204" pitchFamily="34" charset="-128"/>
              </a:defRPr>
            </a:lvl2pPr>
            <a:lvl3pPr>
              <a:defRPr sz="6000">
                <a:solidFill>
                  <a:schemeClr val="tx1"/>
                </a:solidFill>
                <a:latin typeface="Times" panose="02020603050405020304" pitchFamily="18" charset="0"/>
                <a:ea typeface="ＭＳ Ｐゴシック" panose="020B0600070205080204" pitchFamily="34" charset="-128"/>
              </a:defRPr>
            </a:lvl3pPr>
            <a:lvl4pPr>
              <a:defRPr sz="6000">
                <a:solidFill>
                  <a:schemeClr val="tx1"/>
                </a:solidFill>
                <a:latin typeface="Times" panose="02020603050405020304" pitchFamily="18" charset="0"/>
                <a:ea typeface="ＭＳ Ｐゴシック" panose="020B0600070205080204" pitchFamily="34" charset="-128"/>
              </a:defRPr>
            </a:lvl4pPr>
            <a:lvl5pPr>
              <a:defRPr sz="60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9pPr>
          </a:lstStyle>
          <a:p>
            <a:pPr algn="ctr"/>
            <a:r>
              <a:rPr lang="en-US" altLang="en-US" sz="1945" dirty="0">
                <a:solidFill>
                  <a:srgbClr val="396DEF"/>
                </a:solidFill>
                <a:latin typeface="Arial" panose="020B0604020202020204" pitchFamily="34" charset="0"/>
              </a:rPr>
              <a:t>Vote</a:t>
            </a:r>
            <a:br>
              <a:rPr lang="en-US" altLang="en-US" sz="1945" dirty="0">
                <a:solidFill>
                  <a:srgbClr val="396DEF"/>
                </a:solidFill>
                <a:latin typeface="Arial" panose="020B0604020202020204" pitchFamily="34" charset="0"/>
              </a:rPr>
            </a:br>
            <a:r>
              <a:rPr lang="en-US" altLang="en-US" sz="1945" dirty="0">
                <a:solidFill>
                  <a:srgbClr val="396DEF"/>
                </a:solidFill>
                <a:latin typeface="Arial" panose="020B0604020202020204" pitchFamily="34" charset="0"/>
              </a:rPr>
              <a:t>for A</a:t>
            </a:r>
          </a:p>
        </p:txBody>
      </p:sp>
    </p:spTree>
  </p:cSld>
  <p:clrMapOvr>
    <a:masterClrMapping/>
  </p:clrMapOvr>
  <mc:AlternateContent xmlns:mc="http://schemas.openxmlformats.org/markup-compatibility/2006" xmlns:p14="http://schemas.microsoft.com/office/powerpoint/2010/main">
    <mc:Choice Requires="p14">
      <p:transition spd="slow" p14:dur="2000" advClick="0" advTm="28000"/>
    </mc:Choice>
    <mc:Fallback xmlns="">
      <p:transition spd="slow" advClick="0" advTm="28000"/>
    </mc:Fallback>
  </mc:AlternateContent>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626" name="Group 2">
            <a:extLst>
              <a:ext uri="{FF2B5EF4-FFF2-40B4-BE49-F238E27FC236}">
                <a16:creationId xmlns:a16="http://schemas.microsoft.com/office/drawing/2014/main" id="{3CB4EF10-99F6-4677-9172-B8D595ABD707}"/>
              </a:ext>
            </a:extLst>
          </p:cNvPr>
          <p:cNvGraphicFramePr>
            <a:graphicFrameLocks noGrp="1"/>
          </p:cNvGraphicFramePr>
          <p:nvPr/>
        </p:nvGraphicFramePr>
        <p:xfrm>
          <a:off x="1251480" y="1024819"/>
          <a:ext cx="3610680" cy="4693854"/>
        </p:xfrm>
        <a:graphic>
          <a:graphicData uri="http://schemas.openxmlformats.org/drawingml/2006/table">
            <a:tbl>
              <a:tblPr/>
              <a:tblGrid>
                <a:gridCol w="1923277">
                  <a:extLst>
                    <a:ext uri="{9D8B030D-6E8A-4147-A177-3AD203B41FA5}">
                      <a16:colId xmlns:a16="http://schemas.microsoft.com/office/drawing/2014/main" val="20000"/>
                    </a:ext>
                  </a:extLst>
                </a:gridCol>
                <a:gridCol w="1687403">
                  <a:extLst>
                    <a:ext uri="{9D8B030D-6E8A-4147-A177-3AD203B41FA5}">
                      <a16:colId xmlns:a16="http://schemas.microsoft.com/office/drawing/2014/main" val="20001"/>
                    </a:ext>
                  </a:extLst>
                </a:gridCol>
              </a:tblGrid>
              <a:tr h="426714">
                <a:tc>
                  <a:txBody>
                    <a:bodyPr/>
                    <a:lstStyle/>
                    <a:p>
                      <a:pPr marL="0" marR="0" lvl="0" indent="0" algn="ctr" defTabSz="574675" rtl="0" eaLnBrk="1" fontAlgn="base" latinLnBrk="0" hangingPunct="1">
                        <a:lnSpc>
                          <a:spcPct val="100000"/>
                        </a:lnSpc>
                        <a:spcBef>
                          <a:spcPct val="20000"/>
                        </a:spcBef>
                        <a:spcAft>
                          <a:spcPct val="0"/>
                        </a:spcAft>
                        <a:buClr>
                          <a:schemeClr val="hlink"/>
                        </a:buClr>
                        <a:buSzTx/>
                        <a:buFontTx/>
                        <a:buNone/>
                        <a:tabLst/>
                      </a:pPr>
                      <a:r>
                        <a:rPr kumimoji="0" lang="en-US" sz="2000" b="0" i="0" u="none" strike="noStrike" cap="none" normalizeH="0" baseline="0" dirty="0">
                          <a:ln>
                            <a:noFill/>
                          </a:ln>
                          <a:solidFill>
                            <a:schemeClr val="tx1"/>
                          </a:solidFill>
                          <a:effectLst/>
                          <a:latin typeface="Geneva" charset="0"/>
                        </a:rPr>
                        <a:t>Voter</a:t>
                      </a:r>
                    </a:p>
                  </a:txBody>
                  <a:tcPr marL="130637" marR="130637" marT="60957" marB="6095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574675" rtl="0" eaLnBrk="1" fontAlgn="base" latinLnBrk="0" hangingPunct="1">
                        <a:lnSpc>
                          <a:spcPct val="100000"/>
                        </a:lnSpc>
                        <a:spcBef>
                          <a:spcPct val="20000"/>
                        </a:spcBef>
                        <a:spcAft>
                          <a:spcPct val="0"/>
                        </a:spcAft>
                        <a:buClr>
                          <a:schemeClr val="hlink"/>
                        </a:buClr>
                        <a:buSzTx/>
                        <a:buFontTx/>
                        <a:buNone/>
                        <a:tabLst/>
                      </a:pPr>
                      <a:r>
                        <a:rPr kumimoji="0" lang="en-US" sz="2000" b="0" i="0" u="none" strike="noStrike" cap="none" normalizeH="0" baseline="0" dirty="0">
                          <a:ln>
                            <a:noFill/>
                          </a:ln>
                          <a:solidFill>
                            <a:schemeClr val="tx1"/>
                          </a:solidFill>
                          <a:effectLst/>
                          <a:latin typeface="Geneva" charset="0"/>
                        </a:rPr>
                        <a:t>Preference</a:t>
                      </a:r>
                    </a:p>
                  </a:txBody>
                  <a:tcPr marL="130637" marR="130637" marT="60957" marB="6095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26714">
                <a:tc>
                  <a:txBody>
                    <a:bodyPr/>
                    <a:lstStyle/>
                    <a:p>
                      <a:pPr marL="0" marR="0" lvl="0" indent="0" algn="ctr" defTabSz="574675" rtl="0" eaLnBrk="1" fontAlgn="base" latinLnBrk="0" hangingPunct="1">
                        <a:lnSpc>
                          <a:spcPct val="100000"/>
                        </a:lnSpc>
                        <a:spcBef>
                          <a:spcPct val="20000"/>
                        </a:spcBef>
                        <a:spcAft>
                          <a:spcPct val="0"/>
                        </a:spcAft>
                        <a:buClr>
                          <a:schemeClr val="hlink"/>
                        </a:buClr>
                        <a:buSzTx/>
                        <a:buFontTx/>
                        <a:buNone/>
                        <a:tabLst/>
                      </a:pPr>
                      <a:r>
                        <a:rPr kumimoji="0" lang="en-US" sz="2000" b="0" i="0" u="none" strike="noStrike" cap="none" normalizeH="0" baseline="0" dirty="0">
                          <a:ln>
                            <a:noFill/>
                          </a:ln>
                          <a:solidFill>
                            <a:schemeClr val="bg1"/>
                          </a:solidFill>
                          <a:effectLst/>
                          <a:latin typeface="Geneva" charset="0"/>
                        </a:rPr>
                        <a:t>0</a:t>
                      </a:r>
                      <a:r>
                        <a:rPr kumimoji="0" lang="en-US" sz="2000" b="0" i="0" u="none" strike="noStrike" cap="none" normalizeH="0" baseline="0" dirty="0">
                          <a:ln>
                            <a:noFill/>
                          </a:ln>
                          <a:solidFill>
                            <a:schemeClr val="tx1"/>
                          </a:solidFill>
                          <a:effectLst/>
                          <a:latin typeface="Geneva" charset="0"/>
                        </a:rPr>
                        <a:t>1</a:t>
                      </a:r>
                    </a:p>
                  </a:txBody>
                  <a:tcPr marL="130637" marR="130637" marT="60957" marB="6095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574675" rtl="0" eaLnBrk="1" fontAlgn="base" latinLnBrk="0" hangingPunct="1">
                        <a:lnSpc>
                          <a:spcPct val="100000"/>
                        </a:lnSpc>
                        <a:spcBef>
                          <a:spcPct val="20000"/>
                        </a:spcBef>
                        <a:spcAft>
                          <a:spcPct val="0"/>
                        </a:spcAft>
                        <a:buClr>
                          <a:schemeClr val="hlink"/>
                        </a:buClr>
                        <a:buSzTx/>
                        <a:buFontTx/>
                        <a:buNone/>
                        <a:tabLst/>
                      </a:pPr>
                      <a:r>
                        <a:rPr kumimoji="0" lang="en-US" sz="2000" b="0" i="0" u="none" strike="noStrike" cap="none" normalizeH="0" baseline="0" dirty="0">
                          <a:ln>
                            <a:noFill/>
                          </a:ln>
                          <a:solidFill>
                            <a:schemeClr val="tx1"/>
                          </a:solidFill>
                          <a:effectLst/>
                          <a:latin typeface="Geneva" charset="0"/>
                        </a:rPr>
                        <a:t>1</a:t>
                      </a:r>
                    </a:p>
                  </a:txBody>
                  <a:tcPr marL="130637" marR="130637" marT="60957" marB="6095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26714">
                <a:tc>
                  <a:txBody>
                    <a:bodyPr/>
                    <a:lstStyle/>
                    <a:p>
                      <a:pPr marL="0" marR="0" lvl="0" indent="0" algn="ctr" defTabSz="574675" rtl="0" eaLnBrk="1" fontAlgn="base" latinLnBrk="0" hangingPunct="1">
                        <a:lnSpc>
                          <a:spcPct val="100000"/>
                        </a:lnSpc>
                        <a:spcBef>
                          <a:spcPct val="20000"/>
                        </a:spcBef>
                        <a:spcAft>
                          <a:spcPct val="0"/>
                        </a:spcAft>
                        <a:buClr>
                          <a:schemeClr val="hlink"/>
                        </a:buClr>
                        <a:buSzTx/>
                        <a:buFontTx/>
                        <a:buNone/>
                        <a:tabLst/>
                      </a:pPr>
                      <a:r>
                        <a:rPr kumimoji="0" lang="en-US" sz="2000" b="0" i="0" u="none" strike="noStrike" cap="none" normalizeH="0" baseline="0" dirty="0">
                          <a:ln>
                            <a:noFill/>
                          </a:ln>
                          <a:solidFill>
                            <a:schemeClr val="bg1"/>
                          </a:solidFill>
                          <a:effectLst/>
                          <a:latin typeface="Geneva" charset="0"/>
                        </a:rPr>
                        <a:t>0</a:t>
                      </a:r>
                      <a:r>
                        <a:rPr kumimoji="0" lang="en-US" sz="2000" b="0" i="0" u="none" strike="noStrike" cap="none" normalizeH="0" baseline="0" dirty="0">
                          <a:ln>
                            <a:noFill/>
                          </a:ln>
                          <a:solidFill>
                            <a:schemeClr val="tx1"/>
                          </a:solidFill>
                          <a:effectLst/>
                          <a:latin typeface="Geneva" charset="0"/>
                        </a:rPr>
                        <a:t>2</a:t>
                      </a:r>
                    </a:p>
                  </a:txBody>
                  <a:tcPr marL="130637" marR="130637" marT="60957" marB="6095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574675" rtl="0" eaLnBrk="1" fontAlgn="base" latinLnBrk="0" hangingPunct="1">
                        <a:lnSpc>
                          <a:spcPct val="100000"/>
                        </a:lnSpc>
                        <a:spcBef>
                          <a:spcPct val="20000"/>
                        </a:spcBef>
                        <a:spcAft>
                          <a:spcPct val="0"/>
                        </a:spcAft>
                        <a:buClr>
                          <a:schemeClr val="hlink"/>
                        </a:buClr>
                        <a:buSzTx/>
                        <a:buFontTx/>
                        <a:buNone/>
                        <a:tabLst/>
                      </a:pPr>
                      <a:r>
                        <a:rPr kumimoji="0" lang="en-US" sz="2000" b="0" i="0" u="none" strike="noStrike" cap="none" normalizeH="0" baseline="0" dirty="0">
                          <a:ln>
                            <a:noFill/>
                          </a:ln>
                          <a:solidFill>
                            <a:schemeClr val="tx1"/>
                          </a:solidFill>
                          <a:effectLst/>
                          <a:latin typeface="Geneva" charset="0"/>
                        </a:rPr>
                        <a:t>0</a:t>
                      </a:r>
                    </a:p>
                  </a:txBody>
                  <a:tcPr marL="130637" marR="130637" marT="60957" marB="6095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26714">
                <a:tc>
                  <a:txBody>
                    <a:bodyPr/>
                    <a:lstStyle/>
                    <a:p>
                      <a:pPr marL="0" marR="0" lvl="0" indent="0" algn="ctr" defTabSz="574675" rtl="0" eaLnBrk="1" fontAlgn="base" latinLnBrk="0" hangingPunct="1">
                        <a:lnSpc>
                          <a:spcPct val="100000"/>
                        </a:lnSpc>
                        <a:spcBef>
                          <a:spcPct val="20000"/>
                        </a:spcBef>
                        <a:spcAft>
                          <a:spcPct val="0"/>
                        </a:spcAft>
                        <a:buClr>
                          <a:schemeClr val="hlink"/>
                        </a:buClr>
                        <a:buSzTx/>
                        <a:buFontTx/>
                        <a:buNone/>
                        <a:tabLst/>
                      </a:pPr>
                      <a:r>
                        <a:rPr kumimoji="0" lang="en-US" sz="2000" b="0" i="0" u="none" strike="noStrike" cap="none" normalizeH="0" baseline="0" dirty="0">
                          <a:ln>
                            <a:noFill/>
                          </a:ln>
                          <a:solidFill>
                            <a:schemeClr val="bg1"/>
                          </a:solidFill>
                          <a:effectLst/>
                          <a:latin typeface="Geneva" charset="0"/>
                        </a:rPr>
                        <a:t>0</a:t>
                      </a:r>
                      <a:r>
                        <a:rPr kumimoji="0" lang="en-US" sz="2000" b="0" i="0" u="none" strike="noStrike" cap="none" normalizeH="0" baseline="0" dirty="0">
                          <a:ln>
                            <a:noFill/>
                          </a:ln>
                          <a:solidFill>
                            <a:schemeClr val="tx1"/>
                          </a:solidFill>
                          <a:effectLst/>
                          <a:latin typeface="Geneva" charset="0"/>
                        </a:rPr>
                        <a:t>3</a:t>
                      </a:r>
                    </a:p>
                  </a:txBody>
                  <a:tcPr marL="130637" marR="130637" marT="60957" marB="6095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574675" rtl="0" eaLnBrk="1" fontAlgn="base" latinLnBrk="0" hangingPunct="1">
                        <a:lnSpc>
                          <a:spcPct val="100000"/>
                        </a:lnSpc>
                        <a:spcBef>
                          <a:spcPct val="20000"/>
                        </a:spcBef>
                        <a:spcAft>
                          <a:spcPct val="0"/>
                        </a:spcAft>
                        <a:buClr>
                          <a:schemeClr val="hlink"/>
                        </a:buClr>
                        <a:buSzTx/>
                        <a:buFontTx/>
                        <a:buNone/>
                        <a:tabLst/>
                      </a:pPr>
                      <a:r>
                        <a:rPr kumimoji="0" lang="en-US" sz="2000" b="0" i="0" u="none" strike="noStrike" cap="none" normalizeH="0" baseline="0" dirty="0">
                          <a:ln>
                            <a:noFill/>
                          </a:ln>
                          <a:solidFill>
                            <a:schemeClr val="tx1"/>
                          </a:solidFill>
                          <a:effectLst/>
                          <a:latin typeface="Geneva" charset="0"/>
                        </a:rPr>
                        <a:t>1</a:t>
                      </a:r>
                    </a:p>
                  </a:txBody>
                  <a:tcPr marL="130637" marR="130637" marT="60957" marB="6095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26714">
                <a:tc>
                  <a:txBody>
                    <a:bodyPr/>
                    <a:lstStyle/>
                    <a:p>
                      <a:pPr marL="0" marR="0" lvl="0" indent="0" algn="ctr" defTabSz="574675" rtl="0" eaLnBrk="1" fontAlgn="base" latinLnBrk="0" hangingPunct="1">
                        <a:lnSpc>
                          <a:spcPct val="100000"/>
                        </a:lnSpc>
                        <a:spcBef>
                          <a:spcPct val="20000"/>
                        </a:spcBef>
                        <a:spcAft>
                          <a:spcPct val="0"/>
                        </a:spcAft>
                        <a:buClr>
                          <a:schemeClr val="hlink"/>
                        </a:buClr>
                        <a:buSzTx/>
                        <a:buFontTx/>
                        <a:buNone/>
                        <a:tabLst/>
                      </a:pPr>
                      <a:r>
                        <a:rPr kumimoji="0" lang="en-US" sz="2000" b="0" i="0" u="none" strike="noStrike" cap="none" normalizeH="0" baseline="0" dirty="0">
                          <a:ln>
                            <a:noFill/>
                          </a:ln>
                          <a:solidFill>
                            <a:schemeClr val="bg1"/>
                          </a:solidFill>
                          <a:effectLst/>
                          <a:latin typeface="Geneva" charset="0"/>
                        </a:rPr>
                        <a:t>0</a:t>
                      </a:r>
                      <a:r>
                        <a:rPr kumimoji="0" lang="en-US" sz="2000" b="0" i="0" u="none" strike="noStrike" cap="none" normalizeH="0" baseline="0" dirty="0">
                          <a:ln>
                            <a:noFill/>
                          </a:ln>
                          <a:solidFill>
                            <a:schemeClr val="tx1"/>
                          </a:solidFill>
                          <a:effectLst/>
                          <a:latin typeface="Geneva" charset="0"/>
                        </a:rPr>
                        <a:t>4</a:t>
                      </a:r>
                    </a:p>
                  </a:txBody>
                  <a:tcPr marL="130637" marR="130637" marT="60957" marB="6095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574675" rtl="0" eaLnBrk="1" fontAlgn="base" latinLnBrk="0" hangingPunct="1">
                        <a:lnSpc>
                          <a:spcPct val="100000"/>
                        </a:lnSpc>
                        <a:spcBef>
                          <a:spcPct val="20000"/>
                        </a:spcBef>
                        <a:spcAft>
                          <a:spcPct val="0"/>
                        </a:spcAft>
                        <a:buClr>
                          <a:schemeClr val="hlink"/>
                        </a:buClr>
                        <a:buSzTx/>
                        <a:buFontTx/>
                        <a:buNone/>
                        <a:tabLst/>
                      </a:pPr>
                      <a:r>
                        <a:rPr kumimoji="0" lang="en-US" sz="2000" b="0" i="0" u="none" strike="noStrike" cap="none" normalizeH="0" baseline="0" dirty="0">
                          <a:ln>
                            <a:noFill/>
                          </a:ln>
                          <a:solidFill>
                            <a:schemeClr val="tx1"/>
                          </a:solidFill>
                          <a:effectLst/>
                          <a:latin typeface="Geneva" charset="0"/>
                        </a:rPr>
                        <a:t>1</a:t>
                      </a:r>
                    </a:p>
                  </a:txBody>
                  <a:tcPr marL="130637" marR="130637" marT="60957" marB="6095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26714">
                <a:tc>
                  <a:txBody>
                    <a:bodyPr/>
                    <a:lstStyle/>
                    <a:p>
                      <a:pPr marL="0" marR="0" lvl="0" indent="0" algn="ctr" defTabSz="574675" rtl="0" eaLnBrk="1" fontAlgn="base" latinLnBrk="0" hangingPunct="1">
                        <a:lnSpc>
                          <a:spcPct val="100000"/>
                        </a:lnSpc>
                        <a:spcBef>
                          <a:spcPct val="20000"/>
                        </a:spcBef>
                        <a:spcAft>
                          <a:spcPct val="0"/>
                        </a:spcAft>
                        <a:buClr>
                          <a:schemeClr val="hlink"/>
                        </a:buClr>
                        <a:buSzTx/>
                        <a:buFontTx/>
                        <a:buNone/>
                        <a:tabLst/>
                      </a:pPr>
                      <a:r>
                        <a:rPr kumimoji="0" lang="en-US" sz="2000" b="0" i="0" u="none" strike="noStrike" cap="none" normalizeH="0" baseline="0" dirty="0">
                          <a:ln>
                            <a:noFill/>
                          </a:ln>
                          <a:solidFill>
                            <a:schemeClr val="bg1"/>
                          </a:solidFill>
                          <a:effectLst/>
                          <a:latin typeface="Geneva" charset="0"/>
                        </a:rPr>
                        <a:t>0</a:t>
                      </a:r>
                      <a:r>
                        <a:rPr kumimoji="0" lang="en-US" sz="2000" b="0" i="0" u="none" strike="noStrike" cap="none" normalizeH="0" baseline="0" dirty="0">
                          <a:ln>
                            <a:noFill/>
                          </a:ln>
                          <a:solidFill>
                            <a:schemeClr val="tx1"/>
                          </a:solidFill>
                          <a:effectLst/>
                          <a:latin typeface="Geneva" charset="0"/>
                        </a:rPr>
                        <a:t>5</a:t>
                      </a:r>
                    </a:p>
                  </a:txBody>
                  <a:tcPr marL="130637" marR="130637" marT="60957" marB="6095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574675" rtl="0" eaLnBrk="1" fontAlgn="base" latinLnBrk="0" hangingPunct="1">
                        <a:lnSpc>
                          <a:spcPct val="100000"/>
                        </a:lnSpc>
                        <a:spcBef>
                          <a:spcPct val="20000"/>
                        </a:spcBef>
                        <a:spcAft>
                          <a:spcPct val="0"/>
                        </a:spcAft>
                        <a:buClr>
                          <a:schemeClr val="hlink"/>
                        </a:buClr>
                        <a:buSzTx/>
                        <a:buFontTx/>
                        <a:buNone/>
                        <a:tabLst/>
                      </a:pPr>
                      <a:r>
                        <a:rPr kumimoji="0" lang="en-US" sz="2000" b="0" i="0" u="none" strike="noStrike" cap="none" normalizeH="0" baseline="0" dirty="0">
                          <a:ln>
                            <a:noFill/>
                          </a:ln>
                          <a:solidFill>
                            <a:schemeClr val="tx1"/>
                          </a:solidFill>
                          <a:effectLst/>
                          <a:latin typeface="Geneva" charset="0"/>
                        </a:rPr>
                        <a:t>1</a:t>
                      </a:r>
                    </a:p>
                  </a:txBody>
                  <a:tcPr marL="130637" marR="130637" marT="60957" marB="6095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26714">
                <a:tc>
                  <a:txBody>
                    <a:bodyPr/>
                    <a:lstStyle/>
                    <a:p>
                      <a:pPr marL="0" marR="0" lvl="0" indent="0" algn="ctr" defTabSz="574675" rtl="0" eaLnBrk="1" fontAlgn="base" latinLnBrk="0" hangingPunct="1">
                        <a:lnSpc>
                          <a:spcPct val="100000"/>
                        </a:lnSpc>
                        <a:spcBef>
                          <a:spcPct val="20000"/>
                        </a:spcBef>
                        <a:spcAft>
                          <a:spcPct val="0"/>
                        </a:spcAft>
                        <a:buClr>
                          <a:schemeClr val="hlink"/>
                        </a:buClr>
                        <a:buSzTx/>
                        <a:buFontTx/>
                        <a:buNone/>
                        <a:tabLst/>
                      </a:pPr>
                      <a:r>
                        <a:rPr kumimoji="0" lang="en-US" sz="2000" b="0" i="0" u="none" strike="noStrike" cap="none" normalizeH="0" baseline="0" dirty="0">
                          <a:ln>
                            <a:noFill/>
                          </a:ln>
                          <a:solidFill>
                            <a:schemeClr val="bg1"/>
                          </a:solidFill>
                          <a:effectLst/>
                          <a:latin typeface="Geneva" charset="0"/>
                        </a:rPr>
                        <a:t>0</a:t>
                      </a:r>
                      <a:r>
                        <a:rPr kumimoji="0" lang="en-US" sz="2000" b="0" i="0" u="none" strike="noStrike" cap="none" normalizeH="0" baseline="0" dirty="0">
                          <a:ln>
                            <a:noFill/>
                          </a:ln>
                          <a:solidFill>
                            <a:schemeClr val="tx1"/>
                          </a:solidFill>
                          <a:effectLst/>
                          <a:latin typeface="Geneva" charset="0"/>
                        </a:rPr>
                        <a:t>6</a:t>
                      </a:r>
                    </a:p>
                  </a:txBody>
                  <a:tcPr marL="130637" marR="130637" marT="60957" marB="6095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574675" rtl="0" eaLnBrk="1" fontAlgn="base" latinLnBrk="0" hangingPunct="1">
                        <a:lnSpc>
                          <a:spcPct val="100000"/>
                        </a:lnSpc>
                        <a:spcBef>
                          <a:spcPct val="20000"/>
                        </a:spcBef>
                        <a:spcAft>
                          <a:spcPct val="0"/>
                        </a:spcAft>
                        <a:buClr>
                          <a:schemeClr val="hlink"/>
                        </a:buClr>
                        <a:buSzTx/>
                        <a:buFontTx/>
                        <a:buNone/>
                        <a:tabLst/>
                      </a:pPr>
                      <a:r>
                        <a:rPr kumimoji="0" lang="en-US" sz="2000" b="0" i="0" u="none" strike="noStrike" cap="none" normalizeH="0" baseline="0" dirty="0">
                          <a:ln>
                            <a:noFill/>
                          </a:ln>
                          <a:solidFill>
                            <a:schemeClr val="tx1"/>
                          </a:solidFill>
                          <a:effectLst/>
                          <a:latin typeface="Geneva" charset="0"/>
                        </a:rPr>
                        <a:t>0</a:t>
                      </a:r>
                    </a:p>
                  </a:txBody>
                  <a:tcPr marL="130637" marR="130637" marT="60957" marB="6095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26714">
                <a:tc>
                  <a:txBody>
                    <a:bodyPr/>
                    <a:lstStyle/>
                    <a:p>
                      <a:pPr marL="0" marR="0" lvl="0" indent="0" algn="ctr" defTabSz="574675" rtl="0" eaLnBrk="1" fontAlgn="base" latinLnBrk="0" hangingPunct="1">
                        <a:lnSpc>
                          <a:spcPct val="100000"/>
                        </a:lnSpc>
                        <a:spcBef>
                          <a:spcPct val="20000"/>
                        </a:spcBef>
                        <a:spcAft>
                          <a:spcPct val="0"/>
                        </a:spcAft>
                        <a:buClr>
                          <a:schemeClr val="hlink"/>
                        </a:buClr>
                        <a:buSzTx/>
                        <a:buFontTx/>
                        <a:buNone/>
                        <a:tabLst/>
                      </a:pPr>
                      <a:r>
                        <a:rPr kumimoji="0" lang="en-US" sz="2000" b="0" i="0" u="none" strike="noStrike" cap="none" normalizeH="0" baseline="0" dirty="0">
                          <a:ln>
                            <a:noFill/>
                          </a:ln>
                          <a:solidFill>
                            <a:schemeClr val="bg1"/>
                          </a:solidFill>
                          <a:effectLst/>
                          <a:latin typeface="Geneva" charset="0"/>
                        </a:rPr>
                        <a:t>0</a:t>
                      </a:r>
                      <a:r>
                        <a:rPr kumimoji="0" lang="en-US" sz="2000" b="0" i="0" u="none" strike="noStrike" cap="none" normalizeH="0" baseline="0" dirty="0">
                          <a:ln>
                            <a:noFill/>
                          </a:ln>
                          <a:solidFill>
                            <a:schemeClr val="tx1"/>
                          </a:solidFill>
                          <a:effectLst/>
                          <a:latin typeface="Geneva" charset="0"/>
                        </a:rPr>
                        <a:t>7</a:t>
                      </a:r>
                    </a:p>
                  </a:txBody>
                  <a:tcPr marL="130637" marR="130637" marT="60957" marB="6095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574675" rtl="0" eaLnBrk="1" fontAlgn="base" latinLnBrk="0" hangingPunct="1">
                        <a:lnSpc>
                          <a:spcPct val="100000"/>
                        </a:lnSpc>
                        <a:spcBef>
                          <a:spcPct val="20000"/>
                        </a:spcBef>
                        <a:spcAft>
                          <a:spcPct val="0"/>
                        </a:spcAft>
                        <a:buClr>
                          <a:schemeClr val="hlink"/>
                        </a:buClr>
                        <a:buSzTx/>
                        <a:buFontTx/>
                        <a:buNone/>
                        <a:tabLst/>
                      </a:pPr>
                      <a:r>
                        <a:rPr kumimoji="0" lang="en-US" sz="2000" b="0" i="0" u="none" strike="noStrike" cap="none" normalizeH="0" baseline="0" dirty="0">
                          <a:ln>
                            <a:noFill/>
                          </a:ln>
                          <a:solidFill>
                            <a:schemeClr val="tx1"/>
                          </a:solidFill>
                          <a:effectLst/>
                          <a:latin typeface="Geneva" charset="0"/>
                        </a:rPr>
                        <a:t>1</a:t>
                      </a:r>
                    </a:p>
                  </a:txBody>
                  <a:tcPr marL="130637" marR="130637" marT="60957" marB="6095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26714">
                <a:tc>
                  <a:txBody>
                    <a:bodyPr/>
                    <a:lstStyle/>
                    <a:p>
                      <a:pPr marL="0" marR="0" lvl="0" indent="0" algn="ctr" defTabSz="574675" rtl="0" eaLnBrk="1" fontAlgn="base" latinLnBrk="0" hangingPunct="1">
                        <a:lnSpc>
                          <a:spcPct val="100000"/>
                        </a:lnSpc>
                        <a:spcBef>
                          <a:spcPct val="20000"/>
                        </a:spcBef>
                        <a:spcAft>
                          <a:spcPct val="0"/>
                        </a:spcAft>
                        <a:buClr>
                          <a:schemeClr val="hlink"/>
                        </a:buClr>
                        <a:buSzTx/>
                        <a:buFontTx/>
                        <a:buNone/>
                        <a:tabLst/>
                      </a:pPr>
                      <a:r>
                        <a:rPr kumimoji="0" lang="en-US" sz="2000" b="0" i="0" u="none" strike="noStrike" cap="none" normalizeH="0" baseline="0" dirty="0">
                          <a:ln>
                            <a:noFill/>
                          </a:ln>
                          <a:solidFill>
                            <a:schemeClr val="bg1"/>
                          </a:solidFill>
                          <a:effectLst/>
                          <a:latin typeface="Geneva" charset="0"/>
                        </a:rPr>
                        <a:t>0</a:t>
                      </a:r>
                      <a:r>
                        <a:rPr kumimoji="0" lang="en-US" sz="2000" b="0" i="0" u="none" strike="noStrike" cap="none" normalizeH="0" baseline="0" dirty="0">
                          <a:ln>
                            <a:noFill/>
                          </a:ln>
                          <a:solidFill>
                            <a:schemeClr val="tx1"/>
                          </a:solidFill>
                          <a:effectLst/>
                          <a:latin typeface="Geneva" charset="0"/>
                        </a:rPr>
                        <a:t>8</a:t>
                      </a:r>
                    </a:p>
                  </a:txBody>
                  <a:tcPr marL="130637" marR="130637" marT="60957" marB="6095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574675" rtl="0" eaLnBrk="1" fontAlgn="base" latinLnBrk="0" hangingPunct="1">
                        <a:lnSpc>
                          <a:spcPct val="100000"/>
                        </a:lnSpc>
                        <a:spcBef>
                          <a:spcPct val="20000"/>
                        </a:spcBef>
                        <a:spcAft>
                          <a:spcPct val="0"/>
                        </a:spcAft>
                        <a:buClr>
                          <a:schemeClr val="hlink"/>
                        </a:buClr>
                        <a:buSzTx/>
                        <a:buFontTx/>
                        <a:buNone/>
                        <a:tabLst/>
                      </a:pPr>
                      <a:r>
                        <a:rPr kumimoji="0" lang="en-US" sz="2000" b="0" i="0" u="none" strike="noStrike" cap="none" normalizeH="0" baseline="0" dirty="0">
                          <a:ln>
                            <a:noFill/>
                          </a:ln>
                          <a:solidFill>
                            <a:schemeClr val="tx1"/>
                          </a:solidFill>
                          <a:effectLst/>
                          <a:latin typeface="Geneva" charset="0"/>
                        </a:rPr>
                        <a:t>0</a:t>
                      </a:r>
                    </a:p>
                  </a:txBody>
                  <a:tcPr marL="130637" marR="130637" marT="60957" marB="6095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426714">
                <a:tc>
                  <a:txBody>
                    <a:bodyPr/>
                    <a:lstStyle/>
                    <a:p>
                      <a:pPr marL="0" marR="0" lvl="0" indent="0" algn="ctr" defTabSz="574675" rtl="0" eaLnBrk="1" fontAlgn="base" latinLnBrk="0" hangingPunct="1">
                        <a:lnSpc>
                          <a:spcPct val="100000"/>
                        </a:lnSpc>
                        <a:spcBef>
                          <a:spcPct val="20000"/>
                        </a:spcBef>
                        <a:spcAft>
                          <a:spcPct val="0"/>
                        </a:spcAft>
                        <a:buClr>
                          <a:schemeClr val="hlink"/>
                        </a:buClr>
                        <a:buSzTx/>
                        <a:buFontTx/>
                        <a:buNone/>
                        <a:tabLst/>
                      </a:pPr>
                      <a:r>
                        <a:rPr kumimoji="0" lang="en-US" sz="2000" b="0" i="0" u="none" strike="noStrike" cap="none" normalizeH="0" baseline="0" dirty="0">
                          <a:ln>
                            <a:noFill/>
                          </a:ln>
                          <a:solidFill>
                            <a:schemeClr val="bg1"/>
                          </a:solidFill>
                          <a:effectLst/>
                          <a:latin typeface="Geneva" charset="0"/>
                        </a:rPr>
                        <a:t>0</a:t>
                      </a:r>
                      <a:r>
                        <a:rPr kumimoji="0" lang="en-US" sz="2000" b="0" i="0" u="none" strike="noStrike" cap="none" normalizeH="0" baseline="0" dirty="0">
                          <a:ln>
                            <a:noFill/>
                          </a:ln>
                          <a:solidFill>
                            <a:schemeClr val="tx1"/>
                          </a:solidFill>
                          <a:effectLst/>
                          <a:latin typeface="Geneva" charset="0"/>
                        </a:rPr>
                        <a:t>9</a:t>
                      </a:r>
                    </a:p>
                  </a:txBody>
                  <a:tcPr marL="130637" marR="130637" marT="60957" marB="6095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574675" rtl="0" eaLnBrk="1" fontAlgn="base" latinLnBrk="0" hangingPunct="1">
                        <a:lnSpc>
                          <a:spcPct val="100000"/>
                        </a:lnSpc>
                        <a:spcBef>
                          <a:spcPct val="20000"/>
                        </a:spcBef>
                        <a:spcAft>
                          <a:spcPct val="0"/>
                        </a:spcAft>
                        <a:buClr>
                          <a:schemeClr val="hlink"/>
                        </a:buClr>
                        <a:buSzTx/>
                        <a:buFontTx/>
                        <a:buNone/>
                        <a:tabLst/>
                      </a:pPr>
                      <a:r>
                        <a:rPr kumimoji="0" lang="en-US" sz="2000" b="0" i="0" u="none" strike="noStrike" cap="none" normalizeH="0" baseline="0" dirty="0">
                          <a:ln>
                            <a:noFill/>
                          </a:ln>
                          <a:solidFill>
                            <a:schemeClr val="tx1"/>
                          </a:solidFill>
                          <a:effectLst/>
                          <a:latin typeface="Geneva" charset="0"/>
                        </a:rPr>
                        <a:t>1</a:t>
                      </a:r>
                    </a:p>
                  </a:txBody>
                  <a:tcPr marL="130637" marR="130637" marT="60957" marB="6095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426714">
                <a:tc>
                  <a:txBody>
                    <a:bodyPr/>
                    <a:lstStyle/>
                    <a:p>
                      <a:pPr marL="0" marR="0" lvl="0" indent="0" algn="ctr" defTabSz="574675" rtl="0" eaLnBrk="1" fontAlgn="base" latinLnBrk="0" hangingPunct="1">
                        <a:lnSpc>
                          <a:spcPct val="100000"/>
                        </a:lnSpc>
                        <a:spcBef>
                          <a:spcPct val="20000"/>
                        </a:spcBef>
                        <a:spcAft>
                          <a:spcPct val="0"/>
                        </a:spcAft>
                        <a:buClr>
                          <a:schemeClr val="hlink"/>
                        </a:buClr>
                        <a:buSzTx/>
                        <a:buFontTx/>
                        <a:buNone/>
                        <a:tabLst/>
                      </a:pPr>
                      <a:r>
                        <a:rPr kumimoji="0" lang="en-US" sz="2000" b="0" i="0" u="none" strike="noStrike" cap="none" normalizeH="0" baseline="0" dirty="0">
                          <a:ln>
                            <a:noFill/>
                          </a:ln>
                          <a:solidFill>
                            <a:schemeClr val="tx1"/>
                          </a:solidFill>
                          <a:effectLst/>
                          <a:latin typeface="Geneva" charset="0"/>
                        </a:rPr>
                        <a:t>10</a:t>
                      </a:r>
                    </a:p>
                  </a:txBody>
                  <a:tcPr marL="130637" marR="130637" marT="60957" marB="6095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574675" rtl="0" eaLnBrk="1" fontAlgn="base" latinLnBrk="0" hangingPunct="1">
                        <a:lnSpc>
                          <a:spcPct val="100000"/>
                        </a:lnSpc>
                        <a:spcBef>
                          <a:spcPct val="20000"/>
                        </a:spcBef>
                        <a:spcAft>
                          <a:spcPct val="0"/>
                        </a:spcAft>
                        <a:buClr>
                          <a:schemeClr val="hlink"/>
                        </a:buClr>
                        <a:buSzTx/>
                        <a:buFontTx/>
                        <a:buNone/>
                        <a:tabLst/>
                      </a:pPr>
                      <a:r>
                        <a:rPr kumimoji="0" lang="en-US" sz="2000" b="0" i="0" u="none" strike="noStrike" cap="none" normalizeH="0" baseline="0" dirty="0">
                          <a:ln>
                            <a:noFill/>
                          </a:ln>
                          <a:solidFill>
                            <a:schemeClr val="tx1"/>
                          </a:solidFill>
                          <a:effectLst/>
                          <a:latin typeface="Geneva" charset="0"/>
                        </a:rPr>
                        <a:t>1</a:t>
                      </a:r>
                    </a:p>
                  </a:txBody>
                  <a:tcPr marL="130637" marR="130637" marT="60957" marB="6095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2000" advClick="0" advTm="14000"/>
    </mc:Choice>
    <mc:Fallback xmlns="">
      <p:transition spd="slow" advClick="0" advTm="14000"/>
    </mc:Fallback>
  </mc:AlternateContent>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227" name="Group 83">
            <a:extLst>
              <a:ext uri="{FF2B5EF4-FFF2-40B4-BE49-F238E27FC236}">
                <a16:creationId xmlns:a16="http://schemas.microsoft.com/office/drawing/2014/main" id="{56EA3A6B-4EF0-4F39-A5F3-D2C7C2B02663}"/>
              </a:ext>
            </a:extLst>
          </p:cNvPr>
          <p:cNvGraphicFramePr>
            <a:graphicFrameLocks noGrp="1"/>
          </p:cNvGraphicFramePr>
          <p:nvPr/>
        </p:nvGraphicFramePr>
        <p:xfrm>
          <a:off x="1251480" y="1024819"/>
          <a:ext cx="3610680" cy="4693854"/>
        </p:xfrm>
        <a:graphic>
          <a:graphicData uri="http://schemas.openxmlformats.org/drawingml/2006/table">
            <a:tbl>
              <a:tblPr/>
              <a:tblGrid>
                <a:gridCol w="1923277">
                  <a:extLst>
                    <a:ext uri="{9D8B030D-6E8A-4147-A177-3AD203B41FA5}">
                      <a16:colId xmlns:a16="http://schemas.microsoft.com/office/drawing/2014/main" val="20000"/>
                    </a:ext>
                  </a:extLst>
                </a:gridCol>
                <a:gridCol w="1687403">
                  <a:extLst>
                    <a:ext uri="{9D8B030D-6E8A-4147-A177-3AD203B41FA5}">
                      <a16:colId xmlns:a16="http://schemas.microsoft.com/office/drawing/2014/main" val="20001"/>
                    </a:ext>
                  </a:extLst>
                </a:gridCol>
              </a:tblGrid>
              <a:tr h="426714">
                <a:tc>
                  <a:txBody>
                    <a:bodyPr/>
                    <a:lstStyle/>
                    <a:p>
                      <a:pPr marL="0" marR="0" lvl="0" indent="0" algn="ctr" defTabSz="574675" rtl="0" eaLnBrk="1" fontAlgn="base" latinLnBrk="0" hangingPunct="1">
                        <a:lnSpc>
                          <a:spcPct val="100000"/>
                        </a:lnSpc>
                        <a:spcBef>
                          <a:spcPct val="20000"/>
                        </a:spcBef>
                        <a:spcAft>
                          <a:spcPct val="0"/>
                        </a:spcAft>
                        <a:buClr>
                          <a:schemeClr val="hlink"/>
                        </a:buClr>
                        <a:buSzTx/>
                        <a:buFontTx/>
                        <a:buNone/>
                        <a:tabLst/>
                      </a:pPr>
                      <a:r>
                        <a:rPr kumimoji="0" lang="en-US" sz="2000" b="0" i="0" u="none" strike="noStrike" cap="none" normalizeH="0" baseline="0" dirty="0">
                          <a:ln>
                            <a:noFill/>
                          </a:ln>
                          <a:solidFill>
                            <a:schemeClr val="tx1"/>
                          </a:solidFill>
                          <a:effectLst/>
                          <a:latin typeface="Geneva" charset="0"/>
                        </a:rPr>
                        <a:t>Voter</a:t>
                      </a:r>
                    </a:p>
                  </a:txBody>
                  <a:tcPr marL="130637" marR="130637" marT="60957" marB="6095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574675" rtl="0" eaLnBrk="1" fontAlgn="base" latinLnBrk="0" hangingPunct="1">
                        <a:lnSpc>
                          <a:spcPct val="100000"/>
                        </a:lnSpc>
                        <a:spcBef>
                          <a:spcPct val="20000"/>
                        </a:spcBef>
                        <a:spcAft>
                          <a:spcPct val="0"/>
                        </a:spcAft>
                        <a:buClr>
                          <a:schemeClr val="hlink"/>
                        </a:buClr>
                        <a:buSzTx/>
                        <a:buFontTx/>
                        <a:buNone/>
                        <a:tabLst/>
                      </a:pPr>
                      <a:r>
                        <a:rPr kumimoji="0" lang="en-US" sz="2000" b="0" i="0" u="none" strike="noStrike" cap="none" normalizeH="0" baseline="0" dirty="0">
                          <a:ln>
                            <a:noFill/>
                          </a:ln>
                          <a:solidFill>
                            <a:schemeClr val="tx1"/>
                          </a:solidFill>
                          <a:effectLst/>
                          <a:latin typeface="Geneva" charset="0"/>
                        </a:rPr>
                        <a:t>Preference</a:t>
                      </a:r>
                    </a:p>
                  </a:txBody>
                  <a:tcPr marL="130637" marR="130637" marT="60957" marB="6095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26714">
                <a:tc>
                  <a:txBody>
                    <a:bodyPr/>
                    <a:lstStyle/>
                    <a:p>
                      <a:pPr marL="0" marR="0" lvl="0" indent="0" algn="ctr" defTabSz="574675" rtl="0" eaLnBrk="1" fontAlgn="base" latinLnBrk="0" hangingPunct="1">
                        <a:lnSpc>
                          <a:spcPct val="100000"/>
                        </a:lnSpc>
                        <a:spcBef>
                          <a:spcPct val="20000"/>
                        </a:spcBef>
                        <a:spcAft>
                          <a:spcPct val="0"/>
                        </a:spcAft>
                        <a:buClr>
                          <a:schemeClr val="hlink"/>
                        </a:buClr>
                        <a:buSzTx/>
                        <a:buFontTx/>
                        <a:buNone/>
                        <a:tabLst/>
                      </a:pPr>
                      <a:r>
                        <a:rPr kumimoji="0" lang="en-US" sz="2000" b="0" i="0" u="none" strike="noStrike" cap="none" normalizeH="0" baseline="0" dirty="0">
                          <a:ln>
                            <a:noFill/>
                          </a:ln>
                          <a:solidFill>
                            <a:schemeClr val="bg1"/>
                          </a:solidFill>
                          <a:effectLst/>
                          <a:latin typeface="Geneva" charset="0"/>
                        </a:rPr>
                        <a:t>0</a:t>
                      </a:r>
                      <a:r>
                        <a:rPr kumimoji="0" lang="en-US" sz="2000" b="0" i="0" u="none" strike="noStrike" cap="none" normalizeH="0" baseline="0" dirty="0">
                          <a:ln>
                            <a:noFill/>
                          </a:ln>
                          <a:solidFill>
                            <a:schemeClr val="tx1"/>
                          </a:solidFill>
                          <a:effectLst/>
                          <a:latin typeface="Geneva" charset="0"/>
                        </a:rPr>
                        <a:t>1</a:t>
                      </a:r>
                    </a:p>
                  </a:txBody>
                  <a:tcPr marL="130637" marR="130637" marT="60957" marB="6095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574675" rtl="0" eaLnBrk="1" fontAlgn="base" latinLnBrk="0" hangingPunct="1">
                        <a:lnSpc>
                          <a:spcPct val="100000"/>
                        </a:lnSpc>
                        <a:spcBef>
                          <a:spcPct val="20000"/>
                        </a:spcBef>
                        <a:spcAft>
                          <a:spcPct val="0"/>
                        </a:spcAft>
                        <a:buClr>
                          <a:schemeClr val="hlink"/>
                        </a:buClr>
                        <a:buSzTx/>
                        <a:buFontTx/>
                        <a:buNone/>
                        <a:tabLst/>
                      </a:pPr>
                      <a:r>
                        <a:rPr kumimoji="0" lang="en-US" sz="2000" b="0" i="0" u="none" strike="noStrike" cap="none" normalizeH="0" baseline="0" dirty="0">
                          <a:ln>
                            <a:noFill/>
                          </a:ln>
                          <a:solidFill>
                            <a:schemeClr val="tx1"/>
                          </a:solidFill>
                          <a:effectLst/>
                          <a:latin typeface="Geneva" charset="0"/>
                        </a:rPr>
                        <a:t>1</a:t>
                      </a:r>
                    </a:p>
                  </a:txBody>
                  <a:tcPr marL="130637" marR="130637" marT="60957" marB="6095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26714">
                <a:tc>
                  <a:txBody>
                    <a:bodyPr/>
                    <a:lstStyle/>
                    <a:p>
                      <a:pPr marL="0" marR="0" lvl="0" indent="0" algn="ctr" defTabSz="574675" rtl="0" eaLnBrk="1" fontAlgn="base" latinLnBrk="0" hangingPunct="1">
                        <a:lnSpc>
                          <a:spcPct val="100000"/>
                        </a:lnSpc>
                        <a:spcBef>
                          <a:spcPct val="20000"/>
                        </a:spcBef>
                        <a:spcAft>
                          <a:spcPct val="0"/>
                        </a:spcAft>
                        <a:buClr>
                          <a:schemeClr val="hlink"/>
                        </a:buClr>
                        <a:buSzTx/>
                        <a:buFontTx/>
                        <a:buNone/>
                        <a:tabLst/>
                      </a:pPr>
                      <a:r>
                        <a:rPr kumimoji="0" lang="en-US" sz="2000" b="0" i="0" u="none" strike="noStrike" cap="none" normalizeH="0" baseline="0" dirty="0">
                          <a:ln>
                            <a:noFill/>
                          </a:ln>
                          <a:solidFill>
                            <a:schemeClr val="bg1"/>
                          </a:solidFill>
                          <a:effectLst/>
                          <a:latin typeface="Geneva" charset="0"/>
                        </a:rPr>
                        <a:t>0</a:t>
                      </a:r>
                      <a:r>
                        <a:rPr kumimoji="0" lang="en-US" sz="2000" b="0" i="0" u="none" strike="noStrike" cap="none" normalizeH="0" baseline="0" dirty="0">
                          <a:ln>
                            <a:noFill/>
                          </a:ln>
                          <a:solidFill>
                            <a:schemeClr val="tx1"/>
                          </a:solidFill>
                          <a:effectLst/>
                          <a:latin typeface="Geneva" charset="0"/>
                        </a:rPr>
                        <a:t>2</a:t>
                      </a:r>
                    </a:p>
                  </a:txBody>
                  <a:tcPr marL="130637" marR="130637" marT="60957" marB="6095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574675" rtl="0" eaLnBrk="1" fontAlgn="base" latinLnBrk="0" hangingPunct="1">
                        <a:lnSpc>
                          <a:spcPct val="100000"/>
                        </a:lnSpc>
                        <a:spcBef>
                          <a:spcPct val="20000"/>
                        </a:spcBef>
                        <a:spcAft>
                          <a:spcPct val="0"/>
                        </a:spcAft>
                        <a:buClr>
                          <a:schemeClr val="hlink"/>
                        </a:buClr>
                        <a:buSzTx/>
                        <a:buFontTx/>
                        <a:buNone/>
                        <a:tabLst/>
                      </a:pPr>
                      <a:r>
                        <a:rPr kumimoji="0" lang="en-US" sz="2000" b="0" i="0" u="none" strike="noStrike" cap="none" normalizeH="0" baseline="0" dirty="0">
                          <a:ln>
                            <a:noFill/>
                          </a:ln>
                          <a:solidFill>
                            <a:schemeClr val="tx1"/>
                          </a:solidFill>
                          <a:effectLst/>
                          <a:latin typeface="Geneva" charset="0"/>
                        </a:rPr>
                        <a:t>0</a:t>
                      </a:r>
                    </a:p>
                  </a:txBody>
                  <a:tcPr marL="130637" marR="130637" marT="60957" marB="6095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26714">
                <a:tc>
                  <a:txBody>
                    <a:bodyPr/>
                    <a:lstStyle/>
                    <a:p>
                      <a:pPr marL="0" marR="0" lvl="0" indent="0" algn="ctr" defTabSz="574675" rtl="0" eaLnBrk="1" fontAlgn="base" latinLnBrk="0" hangingPunct="1">
                        <a:lnSpc>
                          <a:spcPct val="100000"/>
                        </a:lnSpc>
                        <a:spcBef>
                          <a:spcPct val="20000"/>
                        </a:spcBef>
                        <a:spcAft>
                          <a:spcPct val="0"/>
                        </a:spcAft>
                        <a:buClr>
                          <a:schemeClr val="hlink"/>
                        </a:buClr>
                        <a:buSzTx/>
                        <a:buFontTx/>
                        <a:buNone/>
                        <a:tabLst/>
                      </a:pPr>
                      <a:r>
                        <a:rPr kumimoji="0" lang="en-US" sz="2000" b="0" i="0" u="none" strike="noStrike" cap="none" normalizeH="0" baseline="0" dirty="0">
                          <a:ln>
                            <a:noFill/>
                          </a:ln>
                          <a:solidFill>
                            <a:schemeClr val="bg1"/>
                          </a:solidFill>
                          <a:effectLst/>
                          <a:latin typeface="Geneva" charset="0"/>
                        </a:rPr>
                        <a:t>0</a:t>
                      </a:r>
                      <a:r>
                        <a:rPr kumimoji="0" lang="en-US" sz="2000" b="0" i="0" u="none" strike="noStrike" cap="none" normalizeH="0" baseline="0" dirty="0">
                          <a:ln>
                            <a:noFill/>
                          </a:ln>
                          <a:solidFill>
                            <a:schemeClr val="tx1"/>
                          </a:solidFill>
                          <a:effectLst/>
                          <a:latin typeface="Geneva" charset="0"/>
                        </a:rPr>
                        <a:t>3</a:t>
                      </a:r>
                    </a:p>
                  </a:txBody>
                  <a:tcPr marL="130637" marR="130637" marT="60957" marB="6095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574675" rtl="0" eaLnBrk="1" fontAlgn="base" latinLnBrk="0" hangingPunct="1">
                        <a:lnSpc>
                          <a:spcPct val="100000"/>
                        </a:lnSpc>
                        <a:spcBef>
                          <a:spcPct val="20000"/>
                        </a:spcBef>
                        <a:spcAft>
                          <a:spcPct val="0"/>
                        </a:spcAft>
                        <a:buClr>
                          <a:schemeClr val="hlink"/>
                        </a:buClr>
                        <a:buSzTx/>
                        <a:buFontTx/>
                        <a:buNone/>
                        <a:tabLst/>
                      </a:pPr>
                      <a:r>
                        <a:rPr kumimoji="0" lang="en-US" sz="2000" b="0" i="0" u="none" strike="noStrike" cap="none" normalizeH="0" baseline="0" dirty="0">
                          <a:ln>
                            <a:noFill/>
                          </a:ln>
                          <a:solidFill>
                            <a:schemeClr val="tx1"/>
                          </a:solidFill>
                          <a:effectLst/>
                          <a:latin typeface="Geneva" charset="0"/>
                        </a:rPr>
                        <a:t>1</a:t>
                      </a:r>
                    </a:p>
                  </a:txBody>
                  <a:tcPr marL="130637" marR="130637" marT="60957" marB="6095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26714">
                <a:tc>
                  <a:txBody>
                    <a:bodyPr/>
                    <a:lstStyle/>
                    <a:p>
                      <a:pPr marL="0" marR="0" lvl="0" indent="0" algn="ctr" defTabSz="574675" rtl="0" eaLnBrk="1" fontAlgn="base" latinLnBrk="0" hangingPunct="1">
                        <a:lnSpc>
                          <a:spcPct val="100000"/>
                        </a:lnSpc>
                        <a:spcBef>
                          <a:spcPct val="20000"/>
                        </a:spcBef>
                        <a:spcAft>
                          <a:spcPct val="0"/>
                        </a:spcAft>
                        <a:buClr>
                          <a:schemeClr val="hlink"/>
                        </a:buClr>
                        <a:buSzTx/>
                        <a:buFontTx/>
                        <a:buNone/>
                        <a:tabLst/>
                      </a:pPr>
                      <a:r>
                        <a:rPr kumimoji="0" lang="en-US" sz="2000" b="0" i="0" u="none" strike="noStrike" cap="none" normalizeH="0" baseline="0" dirty="0">
                          <a:ln>
                            <a:noFill/>
                          </a:ln>
                          <a:solidFill>
                            <a:schemeClr val="bg1"/>
                          </a:solidFill>
                          <a:effectLst/>
                          <a:latin typeface="Geneva" charset="0"/>
                        </a:rPr>
                        <a:t>0</a:t>
                      </a:r>
                      <a:r>
                        <a:rPr kumimoji="0" lang="en-US" sz="2000" b="0" i="0" u="none" strike="noStrike" cap="none" normalizeH="0" baseline="0" dirty="0">
                          <a:ln>
                            <a:noFill/>
                          </a:ln>
                          <a:solidFill>
                            <a:schemeClr val="tx1"/>
                          </a:solidFill>
                          <a:effectLst/>
                          <a:latin typeface="Geneva" charset="0"/>
                        </a:rPr>
                        <a:t>4</a:t>
                      </a:r>
                    </a:p>
                  </a:txBody>
                  <a:tcPr marL="130637" marR="130637" marT="60957" marB="6095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574675" rtl="0" eaLnBrk="1" fontAlgn="base" latinLnBrk="0" hangingPunct="1">
                        <a:lnSpc>
                          <a:spcPct val="100000"/>
                        </a:lnSpc>
                        <a:spcBef>
                          <a:spcPct val="20000"/>
                        </a:spcBef>
                        <a:spcAft>
                          <a:spcPct val="0"/>
                        </a:spcAft>
                        <a:buClr>
                          <a:schemeClr val="hlink"/>
                        </a:buClr>
                        <a:buSzTx/>
                        <a:buFontTx/>
                        <a:buNone/>
                        <a:tabLst/>
                      </a:pPr>
                      <a:r>
                        <a:rPr kumimoji="0" lang="en-US" sz="2000" b="0" i="0" u="none" strike="noStrike" cap="none" normalizeH="0" baseline="0" dirty="0">
                          <a:ln>
                            <a:noFill/>
                          </a:ln>
                          <a:solidFill>
                            <a:schemeClr val="tx1"/>
                          </a:solidFill>
                          <a:effectLst/>
                          <a:latin typeface="Geneva" charset="0"/>
                        </a:rPr>
                        <a:t>1</a:t>
                      </a:r>
                    </a:p>
                  </a:txBody>
                  <a:tcPr marL="130637" marR="130637" marT="60957" marB="6095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26714">
                <a:tc>
                  <a:txBody>
                    <a:bodyPr/>
                    <a:lstStyle/>
                    <a:p>
                      <a:pPr marL="0" marR="0" lvl="0" indent="0" algn="ctr" defTabSz="574675" rtl="0" eaLnBrk="1" fontAlgn="base" latinLnBrk="0" hangingPunct="1">
                        <a:lnSpc>
                          <a:spcPct val="100000"/>
                        </a:lnSpc>
                        <a:spcBef>
                          <a:spcPct val="20000"/>
                        </a:spcBef>
                        <a:spcAft>
                          <a:spcPct val="0"/>
                        </a:spcAft>
                        <a:buClr>
                          <a:schemeClr val="hlink"/>
                        </a:buClr>
                        <a:buSzTx/>
                        <a:buFontTx/>
                        <a:buNone/>
                        <a:tabLst/>
                      </a:pPr>
                      <a:r>
                        <a:rPr kumimoji="0" lang="en-US" sz="2000" b="0" i="0" u="none" strike="noStrike" cap="none" normalizeH="0" baseline="0" dirty="0">
                          <a:ln>
                            <a:noFill/>
                          </a:ln>
                          <a:solidFill>
                            <a:schemeClr val="bg1"/>
                          </a:solidFill>
                          <a:effectLst/>
                          <a:latin typeface="Geneva" charset="0"/>
                        </a:rPr>
                        <a:t>0</a:t>
                      </a:r>
                      <a:r>
                        <a:rPr kumimoji="0" lang="en-US" sz="2000" b="0" i="0" u="none" strike="noStrike" cap="none" normalizeH="0" baseline="0" dirty="0">
                          <a:ln>
                            <a:noFill/>
                          </a:ln>
                          <a:solidFill>
                            <a:schemeClr val="tx1"/>
                          </a:solidFill>
                          <a:effectLst/>
                          <a:latin typeface="Geneva" charset="0"/>
                        </a:rPr>
                        <a:t>5</a:t>
                      </a:r>
                    </a:p>
                  </a:txBody>
                  <a:tcPr marL="130637" marR="130637" marT="60957" marB="6095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574675" rtl="0" eaLnBrk="1" fontAlgn="base" latinLnBrk="0" hangingPunct="1">
                        <a:lnSpc>
                          <a:spcPct val="100000"/>
                        </a:lnSpc>
                        <a:spcBef>
                          <a:spcPct val="20000"/>
                        </a:spcBef>
                        <a:spcAft>
                          <a:spcPct val="0"/>
                        </a:spcAft>
                        <a:buClr>
                          <a:schemeClr val="hlink"/>
                        </a:buClr>
                        <a:buSzTx/>
                        <a:buFontTx/>
                        <a:buNone/>
                        <a:tabLst/>
                      </a:pPr>
                      <a:r>
                        <a:rPr kumimoji="0" lang="en-US" sz="2000" b="0" i="0" u="none" strike="noStrike" cap="none" normalizeH="0" baseline="0" dirty="0">
                          <a:ln>
                            <a:noFill/>
                          </a:ln>
                          <a:solidFill>
                            <a:schemeClr val="tx1"/>
                          </a:solidFill>
                          <a:effectLst/>
                          <a:latin typeface="Geneva" charset="0"/>
                        </a:rPr>
                        <a:t>1</a:t>
                      </a:r>
                    </a:p>
                  </a:txBody>
                  <a:tcPr marL="130637" marR="130637" marT="60957" marB="6095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26714">
                <a:tc>
                  <a:txBody>
                    <a:bodyPr/>
                    <a:lstStyle/>
                    <a:p>
                      <a:pPr marL="0" marR="0" lvl="0" indent="0" algn="ctr" defTabSz="574675" rtl="0" eaLnBrk="1" fontAlgn="base" latinLnBrk="0" hangingPunct="1">
                        <a:lnSpc>
                          <a:spcPct val="100000"/>
                        </a:lnSpc>
                        <a:spcBef>
                          <a:spcPct val="20000"/>
                        </a:spcBef>
                        <a:spcAft>
                          <a:spcPct val="0"/>
                        </a:spcAft>
                        <a:buClr>
                          <a:schemeClr val="hlink"/>
                        </a:buClr>
                        <a:buSzTx/>
                        <a:buFontTx/>
                        <a:buNone/>
                        <a:tabLst/>
                      </a:pPr>
                      <a:r>
                        <a:rPr kumimoji="0" lang="en-US" sz="2000" b="0" i="0" u="none" strike="noStrike" cap="none" normalizeH="0" baseline="0" dirty="0">
                          <a:ln>
                            <a:noFill/>
                          </a:ln>
                          <a:solidFill>
                            <a:schemeClr val="bg1"/>
                          </a:solidFill>
                          <a:effectLst/>
                          <a:latin typeface="Geneva" charset="0"/>
                        </a:rPr>
                        <a:t>0</a:t>
                      </a:r>
                      <a:r>
                        <a:rPr kumimoji="0" lang="en-US" sz="2000" b="0" i="0" u="none" strike="noStrike" cap="none" normalizeH="0" baseline="0" dirty="0">
                          <a:ln>
                            <a:noFill/>
                          </a:ln>
                          <a:solidFill>
                            <a:schemeClr val="tx1"/>
                          </a:solidFill>
                          <a:effectLst/>
                          <a:latin typeface="Geneva" charset="0"/>
                        </a:rPr>
                        <a:t>6</a:t>
                      </a:r>
                    </a:p>
                  </a:txBody>
                  <a:tcPr marL="130637" marR="130637" marT="60957" marB="6095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574675" rtl="0" eaLnBrk="1" fontAlgn="base" latinLnBrk="0" hangingPunct="1">
                        <a:lnSpc>
                          <a:spcPct val="100000"/>
                        </a:lnSpc>
                        <a:spcBef>
                          <a:spcPct val="20000"/>
                        </a:spcBef>
                        <a:spcAft>
                          <a:spcPct val="0"/>
                        </a:spcAft>
                        <a:buClr>
                          <a:schemeClr val="hlink"/>
                        </a:buClr>
                        <a:buSzTx/>
                        <a:buFontTx/>
                        <a:buNone/>
                        <a:tabLst/>
                      </a:pPr>
                      <a:r>
                        <a:rPr kumimoji="0" lang="en-US" sz="2000" b="0" i="0" u="none" strike="noStrike" cap="none" normalizeH="0" baseline="0" dirty="0">
                          <a:ln>
                            <a:noFill/>
                          </a:ln>
                          <a:solidFill>
                            <a:schemeClr val="tx1"/>
                          </a:solidFill>
                          <a:effectLst/>
                          <a:latin typeface="Geneva" charset="0"/>
                        </a:rPr>
                        <a:t>0</a:t>
                      </a:r>
                    </a:p>
                  </a:txBody>
                  <a:tcPr marL="130637" marR="130637" marT="60957" marB="6095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26714">
                <a:tc>
                  <a:txBody>
                    <a:bodyPr/>
                    <a:lstStyle/>
                    <a:p>
                      <a:pPr marL="0" marR="0" lvl="0" indent="0" algn="ctr" defTabSz="574675" rtl="0" eaLnBrk="1" fontAlgn="base" latinLnBrk="0" hangingPunct="1">
                        <a:lnSpc>
                          <a:spcPct val="100000"/>
                        </a:lnSpc>
                        <a:spcBef>
                          <a:spcPct val="20000"/>
                        </a:spcBef>
                        <a:spcAft>
                          <a:spcPct val="0"/>
                        </a:spcAft>
                        <a:buClr>
                          <a:schemeClr val="hlink"/>
                        </a:buClr>
                        <a:buSzTx/>
                        <a:buFontTx/>
                        <a:buNone/>
                        <a:tabLst/>
                      </a:pPr>
                      <a:r>
                        <a:rPr kumimoji="0" lang="en-US" sz="2000" b="0" i="0" u="none" strike="noStrike" cap="none" normalizeH="0" baseline="0" dirty="0">
                          <a:ln>
                            <a:noFill/>
                          </a:ln>
                          <a:solidFill>
                            <a:schemeClr val="bg1"/>
                          </a:solidFill>
                          <a:effectLst/>
                          <a:latin typeface="Geneva" charset="0"/>
                        </a:rPr>
                        <a:t>0</a:t>
                      </a:r>
                      <a:r>
                        <a:rPr kumimoji="0" lang="en-US" sz="2000" b="0" i="0" u="none" strike="noStrike" cap="none" normalizeH="0" baseline="0" dirty="0">
                          <a:ln>
                            <a:noFill/>
                          </a:ln>
                          <a:solidFill>
                            <a:schemeClr val="tx1"/>
                          </a:solidFill>
                          <a:effectLst/>
                          <a:latin typeface="Geneva" charset="0"/>
                        </a:rPr>
                        <a:t>7</a:t>
                      </a:r>
                    </a:p>
                  </a:txBody>
                  <a:tcPr marL="130637" marR="130637" marT="60957" marB="6095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574675" rtl="0" eaLnBrk="1" fontAlgn="base" latinLnBrk="0" hangingPunct="1">
                        <a:lnSpc>
                          <a:spcPct val="100000"/>
                        </a:lnSpc>
                        <a:spcBef>
                          <a:spcPct val="20000"/>
                        </a:spcBef>
                        <a:spcAft>
                          <a:spcPct val="0"/>
                        </a:spcAft>
                        <a:buClr>
                          <a:schemeClr val="hlink"/>
                        </a:buClr>
                        <a:buSzTx/>
                        <a:buFontTx/>
                        <a:buNone/>
                        <a:tabLst/>
                      </a:pPr>
                      <a:r>
                        <a:rPr kumimoji="0" lang="en-US" sz="2000" b="0" i="0" u="none" strike="noStrike" cap="none" normalizeH="0" baseline="0" dirty="0">
                          <a:ln>
                            <a:noFill/>
                          </a:ln>
                          <a:solidFill>
                            <a:schemeClr val="tx1"/>
                          </a:solidFill>
                          <a:effectLst/>
                          <a:latin typeface="Geneva" charset="0"/>
                        </a:rPr>
                        <a:t>1</a:t>
                      </a:r>
                    </a:p>
                  </a:txBody>
                  <a:tcPr marL="130637" marR="130637" marT="60957" marB="6095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26714">
                <a:tc>
                  <a:txBody>
                    <a:bodyPr/>
                    <a:lstStyle/>
                    <a:p>
                      <a:pPr marL="0" marR="0" lvl="0" indent="0" algn="ctr" defTabSz="574675" rtl="0" eaLnBrk="1" fontAlgn="base" latinLnBrk="0" hangingPunct="1">
                        <a:lnSpc>
                          <a:spcPct val="100000"/>
                        </a:lnSpc>
                        <a:spcBef>
                          <a:spcPct val="20000"/>
                        </a:spcBef>
                        <a:spcAft>
                          <a:spcPct val="0"/>
                        </a:spcAft>
                        <a:buClr>
                          <a:schemeClr val="hlink"/>
                        </a:buClr>
                        <a:buSzTx/>
                        <a:buFontTx/>
                        <a:buNone/>
                        <a:tabLst/>
                      </a:pPr>
                      <a:r>
                        <a:rPr kumimoji="0" lang="en-US" sz="2000" b="0" i="0" u="none" strike="noStrike" cap="none" normalizeH="0" baseline="0" dirty="0">
                          <a:ln>
                            <a:noFill/>
                          </a:ln>
                          <a:solidFill>
                            <a:schemeClr val="bg1"/>
                          </a:solidFill>
                          <a:effectLst/>
                          <a:latin typeface="Geneva" charset="0"/>
                        </a:rPr>
                        <a:t>0</a:t>
                      </a:r>
                      <a:r>
                        <a:rPr kumimoji="0" lang="en-US" sz="2000" b="0" i="0" u="none" strike="noStrike" cap="none" normalizeH="0" baseline="0" dirty="0">
                          <a:ln>
                            <a:noFill/>
                          </a:ln>
                          <a:solidFill>
                            <a:schemeClr val="tx1"/>
                          </a:solidFill>
                          <a:effectLst/>
                          <a:latin typeface="Geneva" charset="0"/>
                        </a:rPr>
                        <a:t>8</a:t>
                      </a:r>
                    </a:p>
                  </a:txBody>
                  <a:tcPr marL="130637" marR="130637" marT="60957" marB="6095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574675" rtl="0" eaLnBrk="1" fontAlgn="base" latinLnBrk="0" hangingPunct="1">
                        <a:lnSpc>
                          <a:spcPct val="100000"/>
                        </a:lnSpc>
                        <a:spcBef>
                          <a:spcPct val="20000"/>
                        </a:spcBef>
                        <a:spcAft>
                          <a:spcPct val="0"/>
                        </a:spcAft>
                        <a:buClr>
                          <a:schemeClr val="hlink"/>
                        </a:buClr>
                        <a:buSzTx/>
                        <a:buFontTx/>
                        <a:buNone/>
                        <a:tabLst/>
                      </a:pPr>
                      <a:r>
                        <a:rPr kumimoji="0" lang="en-US" sz="2000" b="0" i="0" u="none" strike="noStrike" cap="none" normalizeH="0" baseline="0" dirty="0">
                          <a:ln>
                            <a:noFill/>
                          </a:ln>
                          <a:solidFill>
                            <a:schemeClr val="tx1"/>
                          </a:solidFill>
                          <a:effectLst/>
                          <a:latin typeface="Geneva" charset="0"/>
                        </a:rPr>
                        <a:t>0</a:t>
                      </a:r>
                    </a:p>
                  </a:txBody>
                  <a:tcPr marL="130637" marR="130637" marT="60957" marB="6095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426714">
                <a:tc>
                  <a:txBody>
                    <a:bodyPr/>
                    <a:lstStyle/>
                    <a:p>
                      <a:pPr marL="0" marR="0" lvl="0" indent="0" algn="ctr" defTabSz="574675" rtl="0" eaLnBrk="1" fontAlgn="base" latinLnBrk="0" hangingPunct="1">
                        <a:lnSpc>
                          <a:spcPct val="100000"/>
                        </a:lnSpc>
                        <a:spcBef>
                          <a:spcPct val="20000"/>
                        </a:spcBef>
                        <a:spcAft>
                          <a:spcPct val="0"/>
                        </a:spcAft>
                        <a:buClr>
                          <a:schemeClr val="hlink"/>
                        </a:buClr>
                        <a:buSzTx/>
                        <a:buFontTx/>
                        <a:buNone/>
                        <a:tabLst/>
                      </a:pPr>
                      <a:r>
                        <a:rPr kumimoji="0" lang="en-US" sz="2000" b="0" i="0" u="none" strike="noStrike" cap="none" normalizeH="0" baseline="0" dirty="0">
                          <a:ln>
                            <a:noFill/>
                          </a:ln>
                          <a:solidFill>
                            <a:schemeClr val="bg1"/>
                          </a:solidFill>
                          <a:effectLst/>
                          <a:latin typeface="Geneva" charset="0"/>
                        </a:rPr>
                        <a:t>0</a:t>
                      </a:r>
                      <a:r>
                        <a:rPr kumimoji="0" lang="en-US" sz="2000" b="0" i="0" u="none" strike="noStrike" cap="none" normalizeH="0" baseline="0" dirty="0">
                          <a:ln>
                            <a:noFill/>
                          </a:ln>
                          <a:solidFill>
                            <a:schemeClr val="tx1"/>
                          </a:solidFill>
                          <a:effectLst/>
                          <a:latin typeface="Geneva" charset="0"/>
                        </a:rPr>
                        <a:t>9</a:t>
                      </a:r>
                    </a:p>
                  </a:txBody>
                  <a:tcPr marL="130637" marR="130637" marT="60957" marB="6095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574675" rtl="0" eaLnBrk="1" fontAlgn="base" latinLnBrk="0" hangingPunct="1">
                        <a:lnSpc>
                          <a:spcPct val="100000"/>
                        </a:lnSpc>
                        <a:spcBef>
                          <a:spcPct val="20000"/>
                        </a:spcBef>
                        <a:spcAft>
                          <a:spcPct val="0"/>
                        </a:spcAft>
                        <a:buClr>
                          <a:schemeClr val="hlink"/>
                        </a:buClr>
                        <a:buSzTx/>
                        <a:buFontTx/>
                        <a:buNone/>
                        <a:tabLst/>
                      </a:pPr>
                      <a:r>
                        <a:rPr kumimoji="0" lang="en-US" sz="2000" b="0" i="0" u="none" strike="noStrike" cap="none" normalizeH="0" baseline="0" dirty="0">
                          <a:ln>
                            <a:noFill/>
                          </a:ln>
                          <a:solidFill>
                            <a:schemeClr val="tx1"/>
                          </a:solidFill>
                          <a:effectLst/>
                          <a:latin typeface="Geneva" charset="0"/>
                        </a:rPr>
                        <a:t>1</a:t>
                      </a:r>
                    </a:p>
                  </a:txBody>
                  <a:tcPr marL="130637" marR="130637" marT="60957" marB="6095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426714">
                <a:tc>
                  <a:txBody>
                    <a:bodyPr/>
                    <a:lstStyle/>
                    <a:p>
                      <a:pPr marL="0" marR="0" lvl="0" indent="0" algn="ctr" defTabSz="574675" rtl="0" eaLnBrk="1" fontAlgn="base" latinLnBrk="0" hangingPunct="1">
                        <a:lnSpc>
                          <a:spcPct val="100000"/>
                        </a:lnSpc>
                        <a:spcBef>
                          <a:spcPct val="20000"/>
                        </a:spcBef>
                        <a:spcAft>
                          <a:spcPct val="0"/>
                        </a:spcAft>
                        <a:buClr>
                          <a:schemeClr val="hlink"/>
                        </a:buClr>
                        <a:buSzTx/>
                        <a:buFontTx/>
                        <a:buNone/>
                        <a:tabLst/>
                      </a:pPr>
                      <a:r>
                        <a:rPr kumimoji="0" lang="en-US" sz="2000" b="0" i="0" u="none" strike="noStrike" cap="none" normalizeH="0" baseline="0" dirty="0">
                          <a:ln>
                            <a:noFill/>
                          </a:ln>
                          <a:solidFill>
                            <a:schemeClr val="tx1"/>
                          </a:solidFill>
                          <a:effectLst/>
                          <a:latin typeface="Geneva" charset="0"/>
                        </a:rPr>
                        <a:t>10</a:t>
                      </a:r>
                    </a:p>
                  </a:txBody>
                  <a:tcPr marL="130637" marR="130637" marT="60957" marB="6095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574675" rtl="0" eaLnBrk="1" fontAlgn="base" latinLnBrk="0" hangingPunct="1">
                        <a:lnSpc>
                          <a:spcPct val="100000"/>
                        </a:lnSpc>
                        <a:spcBef>
                          <a:spcPct val="20000"/>
                        </a:spcBef>
                        <a:spcAft>
                          <a:spcPct val="0"/>
                        </a:spcAft>
                        <a:buClr>
                          <a:schemeClr val="hlink"/>
                        </a:buClr>
                        <a:buSzTx/>
                        <a:buFontTx/>
                        <a:buNone/>
                        <a:tabLst/>
                      </a:pPr>
                      <a:r>
                        <a:rPr kumimoji="0" lang="en-US" sz="2000" b="0" i="0" u="none" strike="noStrike" cap="none" normalizeH="0" baseline="0" dirty="0">
                          <a:ln>
                            <a:noFill/>
                          </a:ln>
                          <a:solidFill>
                            <a:schemeClr val="tx1"/>
                          </a:solidFill>
                          <a:effectLst/>
                          <a:latin typeface="Geneva" charset="0"/>
                        </a:rPr>
                        <a:t>1</a:t>
                      </a:r>
                    </a:p>
                  </a:txBody>
                  <a:tcPr marL="130637" marR="130637" marT="60957" marB="6095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bl>
          </a:graphicData>
        </a:graphic>
      </p:graphicFrame>
      <p:sp>
        <p:nvSpPr>
          <p:cNvPr id="20520" name="Text Box 85">
            <a:extLst>
              <a:ext uri="{FF2B5EF4-FFF2-40B4-BE49-F238E27FC236}">
                <a16:creationId xmlns:a16="http://schemas.microsoft.com/office/drawing/2014/main" id="{31522A6A-88B9-4B6F-989F-FB2F8BDBAAA3}"/>
              </a:ext>
            </a:extLst>
          </p:cNvPr>
          <p:cNvSpPr txBox="1">
            <a:spLocks noChangeArrowheads="1"/>
          </p:cNvSpPr>
          <p:nvPr/>
        </p:nvSpPr>
        <p:spPr bwMode="auto">
          <a:xfrm>
            <a:off x="5420430" y="2635250"/>
            <a:ext cx="2891817" cy="641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000" tIns="63500" rIns="127000" bIns="63500">
            <a:spAutoFit/>
          </a:bodyPr>
          <a:lstStyle>
            <a:lvl1pPr>
              <a:defRPr sz="6000">
                <a:solidFill>
                  <a:schemeClr val="tx1"/>
                </a:solidFill>
                <a:latin typeface="Times" panose="02020603050405020304" pitchFamily="18" charset="0"/>
                <a:ea typeface="ＭＳ Ｐゴシック" panose="020B0600070205080204" pitchFamily="34" charset="-128"/>
              </a:defRPr>
            </a:lvl1pPr>
            <a:lvl2pPr marL="37931725" indent="-37474525">
              <a:defRPr sz="6000">
                <a:solidFill>
                  <a:schemeClr val="tx1"/>
                </a:solidFill>
                <a:latin typeface="Times" panose="02020603050405020304" pitchFamily="18" charset="0"/>
                <a:ea typeface="ＭＳ Ｐゴシック" panose="020B0600070205080204" pitchFamily="34" charset="-128"/>
              </a:defRPr>
            </a:lvl2pPr>
            <a:lvl3pPr>
              <a:defRPr sz="6000">
                <a:solidFill>
                  <a:schemeClr val="tx1"/>
                </a:solidFill>
                <a:latin typeface="Times" panose="02020603050405020304" pitchFamily="18" charset="0"/>
                <a:ea typeface="ＭＳ Ｐゴシック" panose="020B0600070205080204" pitchFamily="34" charset="-128"/>
              </a:defRPr>
            </a:lvl3pPr>
            <a:lvl4pPr>
              <a:defRPr sz="6000">
                <a:solidFill>
                  <a:schemeClr val="tx1"/>
                </a:solidFill>
                <a:latin typeface="Times" panose="02020603050405020304" pitchFamily="18" charset="0"/>
                <a:ea typeface="ＭＳ Ｐゴシック" panose="020B0600070205080204" pitchFamily="34" charset="-128"/>
              </a:defRPr>
            </a:lvl4pPr>
            <a:lvl5pPr>
              <a:defRPr sz="60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9pPr>
          </a:lstStyle>
          <a:p>
            <a:r>
              <a:rPr lang="en-US" altLang="en-US" sz="3334" dirty="0">
                <a:solidFill>
                  <a:srgbClr val="1B22EF"/>
                </a:solidFill>
                <a:latin typeface="Arial" panose="020B0604020202020204" pitchFamily="34" charset="0"/>
              </a:rPr>
              <a:t>p = 7/10 = 0.7</a:t>
            </a:r>
            <a:endParaRPr lang="en-US" altLang="en-US" sz="3334" dirty="0">
              <a:solidFill>
                <a:srgbClr val="1B22EF"/>
              </a:solidFill>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7000"/>
    </mc:Choice>
    <mc:Fallback xmlns="">
      <p:transition spd="slow" advClick="0" advTm="7000"/>
    </mc:Fallback>
  </mc:AlternateContent>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81">
            <a:extLst>
              <a:ext uri="{FF2B5EF4-FFF2-40B4-BE49-F238E27FC236}">
                <a16:creationId xmlns:a16="http://schemas.microsoft.com/office/drawing/2014/main" id="{BA94B764-2B50-4AB9-8022-1BCB9F922054}"/>
              </a:ext>
            </a:extLst>
          </p:cNvPr>
          <p:cNvSpPr>
            <a:spLocks noGrp="1" noChangeArrowheads="1"/>
          </p:cNvSpPr>
          <p:nvPr>
            <p:ph type="title" idx="4294967295"/>
          </p:nvPr>
        </p:nvSpPr>
        <p:spPr>
          <a:xfrm>
            <a:off x="0" y="274638"/>
            <a:ext cx="8229600" cy="1143000"/>
          </a:xfrm>
        </p:spPr>
        <p:txBody>
          <a:bodyPr/>
          <a:lstStyle/>
          <a:p>
            <a:pPr eaLnBrk="1" hangingPunct="1"/>
            <a:r>
              <a:rPr lang="en-US" altLang="en-US" dirty="0">
                <a:ea typeface="ＭＳ Ｐゴシック" panose="020B0600070205080204" pitchFamily="34" charset="-128"/>
              </a:rPr>
              <a:t>Binomial Distribution</a:t>
            </a:r>
          </a:p>
        </p:txBody>
      </p:sp>
      <p:sp>
        <p:nvSpPr>
          <p:cNvPr id="22531" name="Rectangle 82">
            <a:extLst>
              <a:ext uri="{FF2B5EF4-FFF2-40B4-BE49-F238E27FC236}">
                <a16:creationId xmlns:a16="http://schemas.microsoft.com/office/drawing/2014/main" id="{443283B6-785A-49F2-A0D2-1855136B5A03}"/>
              </a:ext>
            </a:extLst>
          </p:cNvPr>
          <p:cNvSpPr>
            <a:spLocks noGrp="1" noChangeArrowheads="1"/>
          </p:cNvSpPr>
          <p:nvPr>
            <p:ph type="body" idx="4294967295"/>
          </p:nvPr>
        </p:nvSpPr>
        <p:spPr>
          <a:xfrm>
            <a:off x="0" y="1600200"/>
            <a:ext cx="8229600" cy="4525963"/>
          </a:xfrm>
        </p:spPr>
        <p:txBody>
          <a:bodyPr/>
          <a:lstStyle/>
          <a:p>
            <a:pPr eaLnBrk="1" hangingPunct="1"/>
            <a:r>
              <a:rPr lang="en-US" altLang="en-US" dirty="0">
                <a:ea typeface="ＭＳ Ｐゴシック" panose="020B0600070205080204" pitchFamily="34" charset="-128"/>
              </a:rPr>
              <a:t>Binomial distribution is the distribution of the number of successes</a:t>
            </a:r>
          </a:p>
          <a:p>
            <a:pPr eaLnBrk="1" hangingPunct="1"/>
            <a:r>
              <a:rPr lang="en-US" altLang="en-US" dirty="0">
                <a:ea typeface="ＭＳ Ｐゴシック" panose="020B0600070205080204" pitchFamily="34" charset="-128"/>
              </a:rPr>
              <a:t>The sampling distribution of p is the distribution of the proportion of successes</a:t>
            </a:r>
          </a:p>
        </p:txBody>
      </p:sp>
    </p:spTree>
  </p:cSld>
  <p:clrMapOvr>
    <a:masterClrMapping/>
  </p:clrMapOvr>
  <mc:AlternateContent xmlns:mc="http://schemas.openxmlformats.org/markup-compatibility/2006" xmlns:p14="http://schemas.microsoft.com/office/powerpoint/2010/main">
    <mc:Choice Requires="p14">
      <p:transition spd="slow" p14:dur="2000" advClick="0" advTm="16000"/>
    </mc:Choice>
    <mc:Fallback xmlns="">
      <p:transition spd="slow" advClick="0" advTm="16000"/>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60363C0C-D75B-49D0-A586-6BFD43A2BADA}"/>
              </a:ext>
            </a:extLst>
          </p:cNvPr>
          <p:cNvSpPr>
            <a:spLocks noGrp="1" noChangeArrowheads="1"/>
          </p:cNvSpPr>
          <p:nvPr>
            <p:ph type="title" idx="4294967295"/>
          </p:nvPr>
        </p:nvSpPr>
        <p:spPr>
          <a:xfrm>
            <a:off x="0" y="274638"/>
            <a:ext cx="8229600" cy="1143000"/>
          </a:xfrm>
        </p:spPr>
        <p:txBody>
          <a:bodyPr/>
          <a:lstStyle/>
          <a:p>
            <a:pPr eaLnBrk="1" hangingPunct="1"/>
            <a:r>
              <a:rPr lang="en-US" altLang="en-US" dirty="0">
                <a:ea typeface="ＭＳ Ｐゴシック" panose="020B0600070205080204" pitchFamily="34" charset="-128"/>
              </a:rPr>
              <a:t>Unavailable Information</a:t>
            </a:r>
          </a:p>
        </p:txBody>
      </p:sp>
      <p:sp>
        <p:nvSpPr>
          <p:cNvPr id="23555" name="Rectangle 3">
            <a:extLst>
              <a:ext uri="{FF2B5EF4-FFF2-40B4-BE49-F238E27FC236}">
                <a16:creationId xmlns:a16="http://schemas.microsoft.com/office/drawing/2014/main" id="{742F588B-F383-4600-8657-8CA8A24D1B52}"/>
              </a:ext>
            </a:extLst>
          </p:cNvPr>
          <p:cNvSpPr>
            <a:spLocks noGrp="1" noChangeArrowheads="1"/>
          </p:cNvSpPr>
          <p:nvPr>
            <p:ph type="body" idx="4294967295"/>
          </p:nvPr>
        </p:nvSpPr>
        <p:spPr>
          <a:xfrm>
            <a:off x="0" y="1905000"/>
            <a:ext cx="8382000" cy="4267200"/>
          </a:xfrm>
        </p:spPr>
        <p:txBody>
          <a:bodyPr/>
          <a:lstStyle/>
          <a:p>
            <a:pPr eaLnBrk="1" hangingPunct="1"/>
            <a:r>
              <a:rPr lang="en-US" altLang="en-US" dirty="0">
                <a:ea typeface="ＭＳ Ｐゴシック" panose="020B0600070205080204" pitchFamily="34" charset="-128"/>
              </a:rPr>
              <a:t>Mean age of husbands with wives of a certain age.</a:t>
            </a:r>
          </a:p>
          <a:p>
            <a:pPr eaLnBrk="1" hangingPunct="1"/>
            <a:r>
              <a:rPr lang="en-US" altLang="en-US" dirty="0">
                <a:ea typeface="ＭＳ Ｐゴシック" panose="020B0600070205080204" pitchFamily="34" charset="-128"/>
              </a:rPr>
              <a:t>The average age of husbands with 45-year-old wives.</a:t>
            </a:r>
          </a:p>
          <a:p>
            <a:pPr eaLnBrk="1" hangingPunct="1"/>
            <a:r>
              <a:rPr lang="en-US" altLang="en-US" dirty="0">
                <a:ea typeface="ＭＳ Ｐゴシック" panose="020B0600070205080204" pitchFamily="34" charset="-128"/>
              </a:rPr>
              <a:t>The relationship between the husband’s age and the wife’s age.</a:t>
            </a:r>
          </a:p>
        </p:txBody>
      </p:sp>
    </p:spTree>
  </p:cSld>
  <p:clrMapOvr>
    <a:masterClrMapping/>
  </p:clrMapOvr>
  <p:transition spd="slow" advClick="0" advTm="23000"/>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10">
            <a:extLst>
              <a:ext uri="{FF2B5EF4-FFF2-40B4-BE49-F238E27FC236}">
                <a16:creationId xmlns:a16="http://schemas.microsoft.com/office/drawing/2014/main" id="{23F6C6F5-149E-464F-8FF1-1C4E3A3D473B}"/>
              </a:ext>
            </a:extLst>
          </p:cNvPr>
          <p:cNvSpPr>
            <a:spLocks noGrp="1" noChangeArrowheads="1"/>
          </p:cNvSpPr>
          <p:nvPr>
            <p:ph type="title" idx="4294967295"/>
          </p:nvPr>
        </p:nvSpPr>
        <p:spPr>
          <a:xfrm>
            <a:off x="0" y="274638"/>
            <a:ext cx="8229600" cy="1143000"/>
          </a:xfrm>
        </p:spPr>
        <p:txBody>
          <a:bodyPr/>
          <a:lstStyle/>
          <a:p>
            <a:pPr eaLnBrk="1" hangingPunct="1"/>
            <a:r>
              <a:rPr lang="en-US" altLang="en-US" dirty="0">
                <a:ea typeface="ＭＳ Ｐゴシック" panose="020B0600070205080204" pitchFamily="34" charset="-128"/>
              </a:rPr>
              <a:t>Mean</a:t>
            </a:r>
          </a:p>
        </p:txBody>
      </p:sp>
      <p:sp>
        <p:nvSpPr>
          <p:cNvPr id="24579" name="Rectangle 11">
            <a:extLst>
              <a:ext uri="{FF2B5EF4-FFF2-40B4-BE49-F238E27FC236}">
                <a16:creationId xmlns:a16="http://schemas.microsoft.com/office/drawing/2014/main" id="{1DAE5E55-17F4-4BDB-B7DD-F8BC6B6C25EA}"/>
              </a:ext>
            </a:extLst>
          </p:cNvPr>
          <p:cNvSpPr>
            <a:spLocks noGrp="1" noChangeArrowheads="1"/>
          </p:cNvSpPr>
          <p:nvPr>
            <p:ph type="body" idx="4294967295"/>
          </p:nvPr>
        </p:nvSpPr>
        <p:spPr>
          <a:xfrm>
            <a:off x="0" y="1600200"/>
            <a:ext cx="8229600" cy="4525963"/>
          </a:xfrm>
        </p:spPr>
        <p:txBody>
          <a:bodyPr/>
          <a:lstStyle/>
          <a:p>
            <a:pPr eaLnBrk="1" hangingPunct="1"/>
            <a:r>
              <a:rPr lang="en-US" altLang="en-US" dirty="0">
                <a:ea typeface="ＭＳ Ｐゴシック" panose="020B0600070205080204" pitchFamily="34" charset="-128"/>
              </a:rPr>
              <a:t>Mean of binomial</a:t>
            </a:r>
            <a:endParaRPr lang="en-US" altLang="en-US" dirty="0">
              <a:latin typeface="Symbol" panose="05050102010706020507" pitchFamily="18" charset="2"/>
              <a:ea typeface="ＭＳ Ｐゴシック" panose="020B0600070205080204" pitchFamily="34" charset="-128"/>
              <a:sym typeface="Symbol" panose="05050102010706020507" pitchFamily="18" charset="2"/>
            </a:endParaRPr>
          </a:p>
          <a:p>
            <a:pPr lvl="1" eaLnBrk="1" hangingPunct="1"/>
            <a:r>
              <a:rPr lang="en-US" altLang="en-US" dirty="0">
                <a:latin typeface="Symbol" panose="05050102010706020507" pitchFamily="18" charset="2"/>
                <a:ea typeface="ＭＳ Ｐゴシック" panose="020B0600070205080204" pitchFamily="34" charset="-128"/>
                <a:sym typeface="Symbol" panose="05050102010706020507" pitchFamily="18" charset="2"/>
              </a:rPr>
              <a:t></a:t>
            </a:r>
            <a:r>
              <a:rPr lang="en-US" altLang="en-US" dirty="0">
                <a:ea typeface="ＭＳ Ｐゴシック" panose="020B0600070205080204" pitchFamily="34" charset="-128"/>
              </a:rPr>
              <a:t> = N</a:t>
            </a:r>
            <a:r>
              <a:rPr lang="en-US" altLang="en-US" dirty="0">
                <a:latin typeface="Symbol" panose="05050102010706020507" pitchFamily="18" charset="2"/>
                <a:ea typeface="ＭＳ Ｐゴシック" panose="020B0600070205080204" pitchFamily="34" charset="-128"/>
                <a:sym typeface="Symbol" panose="05050102010706020507" pitchFamily="18" charset="2"/>
              </a:rPr>
              <a:t></a:t>
            </a:r>
            <a:br>
              <a:rPr lang="en-US" altLang="en-US" dirty="0">
                <a:latin typeface="Symbol" panose="05050102010706020507" pitchFamily="18" charset="2"/>
                <a:ea typeface="ＭＳ Ｐゴシック" panose="020B0600070205080204" pitchFamily="34" charset="-128"/>
                <a:sym typeface="Symbol" panose="05050102010706020507" pitchFamily="18" charset="2"/>
              </a:rPr>
            </a:br>
            <a:endParaRPr lang="en-US" altLang="en-US" dirty="0">
              <a:latin typeface="Symbol" panose="05050102010706020507" pitchFamily="18" charset="2"/>
              <a:ea typeface="ＭＳ Ｐゴシック" panose="020B0600070205080204" pitchFamily="34" charset="-128"/>
              <a:sym typeface="Symbol" panose="05050102010706020507" pitchFamily="18" charset="2"/>
            </a:endParaRPr>
          </a:p>
          <a:p>
            <a:pPr eaLnBrk="1" hangingPunct="1"/>
            <a:r>
              <a:rPr lang="en-US" altLang="en-US" dirty="0">
                <a:ea typeface="ＭＳ Ｐゴシック" panose="020B0600070205080204" pitchFamily="34" charset="-128"/>
              </a:rPr>
              <a:t>Mean of sampling distribution of p</a:t>
            </a:r>
          </a:p>
          <a:p>
            <a:pPr lvl="1" eaLnBrk="1" hangingPunct="1"/>
            <a:r>
              <a:rPr lang="en-US" altLang="en-US" dirty="0">
                <a:latin typeface="Symbol" panose="05050102010706020507" pitchFamily="18" charset="2"/>
                <a:ea typeface="ＭＳ Ｐゴシック" panose="020B0600070205080204" pitchFamily="34" charset="-128"/>
                <a:sym typeface="Symbol" panose="05050102010706020507" pitchFamily="18" charset="2"/>
              </a:rPr>
              <a:t></a:t>
            </a:r>
            <a:r>
              <a:rPr lang="en-US" altLang="en-US" dirty="0">
                <a:ea typeface="ＭＳ Ｐゴシック" panose="020B0600070205080204" pitchFamily="34" charset="-128"/>
              </a:rPr>
              <a:t> = </a:t>
            </a:r>
            <a:r>
              <a:rPr lang="en-US" altLang="en-US" dirty="0">
                <a:latin typeface="Symbol" panose="05050102010706020507" pitchFamily="18" charset="2"/>
                <a:ea typeface="ＭＳ Ｐゴシック" panose="020B0600070205080204" pitchFamily="34" charset="-128"/>
                <a:sym typeface="Symbol" panose="05050102010706020507" pitchFamily="18" charset="2"/>
              </a:rPr>
              <a:t></a:t>
            </a:r>
          </a:p>
        </p:txBody>
      </p:sp>
    </p:spTree>
  </p:cSld>
  <p:clrMapOvr>
    <a:masterClrMapping/>
  </p:clrMapOvr>
  <mc:AlternateContent xmlns:mc="http://schemas.openxmlformats.org/markup-compatibility/2006" xmlns:p14="http://schemas.microsoft.com/office/powerpoint/2010/main">
    <mc:Choice Requires="p14">
      <p:transition spd="slow" p14:dur="2000" advClick="0" advTm="17000"/>
    </mc:Choice>
    <mc:Fallback xmlns="">
      <p:transition spd="slow" advClick="0" advTm="17000"/>
    </mc:Fallback>
  </mc:AlternateContent>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12">
            <a:extLst>
              <a:ext uri="{FF2B5EF4-FFF2-40B4-BE49-F238E27FC236}">
                <a16:creationId xmlns:a16="http://schemas.microsoft.com/office/drawing/2014/main" id="{039C50CC-1A11-4421-893E-EBC9B6B31D18}"/>
              </a:ext>
            </a:extLst>
          </p:cNvPr>
          <p:cNvSpPr>
            <a:spLocks noGrp="1" noChangeArrowheads="1"/>
          </p:cNvSpPr>
          <p:nvPr>
            <p:ph type="title" idx="4294967295"/>
          </p:nvPr>
        </p:nvSpPr>
        <p:spPr>
          <a:xfrm>
            <a:off x="0" y="274638"/>
            <a:ext cx="8229600" cy="1143000"/>
          </a:xfrm>
        </p:spPr>
        <p:txBody>
          <a:bodyPr/>
          <a:lstStyle/>
          <a:p>
            <a:pPr eaLnBrk="1" hangingPunct="1"/>
            <a:r>
              <a:rPr lang="en-US" altLang="en-US" dirty="0">
                <a:ea typeface="ＭＳ Ｐゴシック" panose="020B0600070205080204" pitchFamily="34" charset="-128"/>
              </a:rPr>
              <a:t>Standard Deviation</a:t>
            </a:r>
          </a:p>
        </p:txBody>
      </p:sp>
      <p:sp>
        <p:nvSpPr>
          <p:cNvPr id="26627" name="Rectangle 13">
            <a:extLst>
              <a:ext uri="{FF2B5EF4-FFF2-40B4-BE49-F238E27FC236}">
                <a16:creationId xmlns:a16="http://schemas.microsoft.com/office/drawing/2014/main" id="{A9FD190D-BF6D-4BE0-880E-503E9BDD50FE}"/>
              </a:ext>
            </a:extLst>
          </p:cNvPr>
          <p:cNvSpPr>
            <a:spLocks noGrp="1" noChangeArrowheads="1"/>
          </p:cNvSpPr>
          <p:nvPr>
            <p:ph type="body" idx="4294967295"/>
          </p:nvPr>
        </p:nvSpPr>
        <p:spPr>
          <a:xfrm>
            <a:off x="0" y="1600200"/>
            <a:ext cx="8229600" cy="4525963"/>
          </a:xfrm>
        </p:spPr>
        <p:txBody>
          <a:bodyPr/>
          <a:lstStyle/>
          <a:p>
            <a:pPr eaLnBrk="1" hangingPunct="1"/>
            <a:r>
              <a:rPr lang="en-US" altLang="en-US" dirty="0">
                <a:ea typeface="ＭＳ Ｐゴシック" panose="020B0600070205080204" pitchFamily="34" charset="-128"/>
              </a:rPr>
              <a:t>Binomial Distribution</a:t>
            </a:r>
            <a:br>
              <a:rPr lang="en-US" altLang="en-US" dirty="0">
                <a:ea typeface="ＭＳ Ｐゴシック" panose="020B0600070205080204" pitchFamily="34" charset="-128"/>
              </a:rPr>
            </a:br>
            <a:br>
              <a:rPr lang="en-US" altLang="en-US" dirty="0">
                <a:ea typeface="ＭＳ Ｐゴシック" panose="020B0600070205080204" pitchFamily="34" charset="-128"/>
              </a:rPr>
            </a:br>
            <a:endParaRPr lang="en-US" altLang="en-US" dirty="0">
              <a:ea typeface="ＭＳ Ｐゴシック" panose="020B0600070205080204" pitchFamily="34" charset="-128"/>
            </a:endParaRPr>
          </a:p>
          <a:p>
            <a:pPr eaLnBrk="1" hangingPunct="1"/>
            <a:r>
              <a:rPr lang="en-US" altLang="en-US" dirty="0">
                <a:ea typeface="ＭＳ Ｐゴシック" panose="020B0600070205080204" pitchFamily="34" charset="-128"/>
              </a:rPr>
              <a:t>Sampling Distribution of p</a:t>
            </a:r>
          </a:p>
        </p:txBody>
      </p:sp>
      <p:pic>
        <p:nvPicPr>
          <p:cNvPr id="26628" name="Picture 15">
            <a:extLst>
              <a:ext uri="{FF2B5EF4-FFF2-40B4-BE49-F238E27FC236}">
                <a16:creationId xmlns:a16="http://schemas.microsoft.com/office/drawing/2014/main" id="{22123357-1345-4792-B646-E4D7FC7B9C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2800" y="2235465"/>
            <a:ext cx="2176639" cy="710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29" name="Picture 16">
            <a:extLst>
              <a:ext uri="{FF2B5EF4-FFF2-40B4-BE49-F238E27FC236}">
                <a16:creationId xmlns:a16="http://schemas.microsoft.com/office/drawing/2014/main" id="{021EE9C1-7986-4615-9BAD-65ED6A70672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49980" y="4292424"/>
            <a:ext cx="5388681" cy="1473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advClick="0" advTm="14000"/>
    </mc:Choice>
    <mc:Fallback xmlns="">
      <p:transition spd="slow" advClick="0" advTm="14000"/>
    </mc:Fallback>
  </mc:AlternateContent>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a:extLst>
              <a:ext uri="{FF2B5EF4-FFF2-40B4-BE49-F238E27FC236}">
                <a16:creationId xmlns:a16="http://schemas.microsoft.com/office/drawing/2014/main" id="{5A476856-5538-434B-BE5E-AF6B2E2CD9CD}"/>
              </a:ext>
            </a:extLst>
          </p:cNvPr>
          <p:cNvSpPr>
            <a:spLocks noGrp="1" noChangeArrowheads="1"/>
          </p:cNvSpPr>
          <p:nvPr>
            <p:ph type="title" idx="4294967295"/>
          </p:nvPr>
        </p:nvSpPr>
        <p:spPr>
          <a:xfrm>
            <a:off x="0" y="274638"/>
            <a:ext cx="8229600" cy="1143000"/>
          </a:xfrm>
        </p:spPr>
        <p:txBody>
          <a:bodyPr/>
          <a:lstStyle/>
          <a:p>
            <a:pPr eaLnBrk="1" hangingPunct="1"/>
            <a:r>
              <a:rPr lang="en-US" altLang="en-US" dirty="0">
                <a:ea typeface="ＭＳ Ｐゴシック" panose="020B0600070205080204" pitchFamily="34" charset="-128"/>
              </a:rPr>
              <a:t>Back to the Example</a:t>
            </a:r>
          </a:p>
        </p:txBody>
      </p:sp>
      <p:sp>
        <p:nvSpPr>
          <p:cNvPr id="28675" name="Rectangle 8">
            <a:extLst>
              <a:ext uri="{FF2B5EF4-FFF2-40B4-BE49-F238E27FC236}">
                <a16:creationId xmlns:a16="http://schemas.microsoft.com/office/drawing/2014/main" id="{8A494660-3718-480D-86C7-A00275589528}"/>
              </a:ext>
            </a:extLst>
          </p:cNvPr>
          <p:cNvSpPr>
            <a:spLocks noGrp="1" noChangeArrowheads="1"/>
          </p:cNvSpPr>
          <p:nvPr>
            <p:ph type="body" idx="4294967295"/>
          </p:nvPr>
        </p:nvSpPr>
        <p:spPr>
          <a:xfrm>
            <a:off x="0" y="1600200"/>
            <a:ext cx="8229600" cy="4525963"/>
          </a:xfrm>
        </p:spPr>
        <p:txBody>
          <a:bodyPr/>
          <a:lstStyle/>
          <a:p>
            <a:pPr eaLnBrk="1" hangingPunct="1"/>
            <a:r>
              <a:rPr lang="en-US" altLang="en-US" dirty="0">
                <a:ea typeface="ＭＳ Ｐゴシック" panose="020B0600070205080204" pitchFamily="34" charset="-128"/>
              </a:rPr>
              <a:t> </a:t>
            </a:r>
            <a:r>
              <a:rPr lang="en-US" altLang="en-US" dirty="0">
                <a:latin typeface="Symbol" panose="05050102010706020507" pitchFamily="18" charset="2"/>
                <a:ea typeface="ＭＳ Ｐゴシック" panose="020B0600070205080204" pitchFamily="34" charset="-128"/>
                <a:sym typeface="Symbol" panose="05050102010706020507" pitchFamily="18" charset="2"/>
              </a:rPr>
              <a:t></a:t>
            </a:r>
            <a:r>
              <a:rPr lang="en-US" altLang="en-US" dirty="0">
                <a:ea typeface="ＭＳ Ｐゴシック" panose="020B0600070205080204" pitchFamily="34" charset="-128"/>
              </a:rPr>
              <a:t> = </a:t>
            </a:r>
            <a:r>
              <a:rPr lang="en-US" altLang="en-US" dirty="0">
                <a:latin typeface="Symbol" panose="05050102010706020507" pitchFamily="18" charset="2"/>
                <a:ea typeface="ＭＳ Ｐゴシック" panose="020B0600070205080204" pitchFamily="34" charset="-128"/>
                <a:sym typeface="Symbol" panose="05050102010706020507" pitchFamily="18" charset="2"/>
              </a:rPr>
              <a:t></a:t>
            </a:r>
            <a:r>
              <a:rPr lang="en-US" altLang="en-US" dirty="0">
                <a:ea typeface="ＭＳ Ｐゴシック" panose="020B0600070205080204" pitchFamily="34" charset="-128"/>
              </a:rPr>
              <a:t> = 0.60</a:t>
            </a:r>
          </a:p>
        </p:txBody>
      </p:sp>
      <p:pic>
        <p:nvPicPr>
          <p:cNvPr id="28676" name="Picture 10">
            <a:extLst>
              <a:ext uri="{FF2B5EF4-FFF2-40B4-BE49-F238E27FC236}">
                <a16:creationId xmlns:a16="http://schemas.microsoft.com/office/drawing/2014/main" id="{8431A015-F82F-49B4-A094-7BE5F3B7F0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41841" y="4758091"/>
            <a:ext cx="5007681" cy="127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77" name="Picture 11">
            <a:extLst>
              <a:ext uri="{FF2B5EF4-FFF2-40B4-BE49-F238E27FC236}">
                <a16:creationId xmlns:a16="http://schemas.microsoft.com/office/drawing/2014/main" id="{4B9D4A8F-4FCC-484F-92A6-AF6E412A203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59681" y="3056820"/>
            <a:ext cx="1958799" cy="1252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advClick="0" advTm="20000"/>
    </mc:Choice>
    <mc:Fallback xmlns="">
      <p:transition spd="slow" advClick="0" advTm="20000"/>
    </mc:Fallback>
  </mc:AlternateContent>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E74979F9-373F-45A3-A8FC-CA9300DDD10B}"/>
              </a:ext>
            </a:extLst>
          </p:cNvPr>
          <p:cNvSpPr>
            <a:spLocks noGrp="1" noChangeArrowheads="1"/>
          </p:cNvSpPr>
          <p:nvPr>
            <p:ph type="title" idx="4294967295"/>
          </p:nvPr>
        </p:nvSpPr>
        <p:spPr>
          <a:xfrm>
            <a:off x="0" y="274638"/>
            <a:ext cx="8229600" cy="1143000"/>
          </a:xfrm>
        </p:spPr>
        <p:txBody>
          <a:bodyPr/>
          <a:lstStyle/>
          <a:p>
            <a:pPr eaLnBrk="1" hangingPunct="1"/>
            <a:r>
              <a:rPr lang="en-US" altLang="en-US" dirty="0">
                <a:ea typeface="ＭＳ Ｐゴシック" panose="020B0600070205080204" pitchFamily="34" charset="-128"/>
              </a:rPr>
              <a:t>Normal Approximation</a:t>
            </a:r>
          </a:p>
        </p:txBody>
      </p:sp>
      <p:sp>
        <p:nvSpPr>
          <p:cNvPr id="30723" name="Rectangle 3">
            <a:extLst>
              <a:ext uri="{FF2B5EF4-FFF2-40B4-BE49-F238E27FC236}">
                <a16:creationId xmlns:a16="http://schemas.microsoft.com/office/drawing/2014/main" id="{4A1FCD74-BEE4-47F3-9C1D-74F4C624B49B}"/>
              </a:ext>
            </a:extLst>
          </p:cNvPr>
          <p:cNvSpPr>
            <a:spLocks noGrp="1" noChangeArrowheads="1"/>
          </p:cNvSpPr>
          <p:nvPr>
            <p:ph type="body" idx="4294967295"/>
          </p:nvPr>
        </p:nvSpPr>
        <p:spPr>
          <a:xfrm>
            <a:off x="0" y="1600200"/>
            <a:ext cx="8229600" cy="4525963"/>
          </a:xfrm>
        </p:spPr>
        <p:txBody>
          <a:bodyPr/>
          <a:lstStyle/>
          <a:p>
            <a:pPr eaLnBrk="1" hangingPunct="1"/>
            <a:r>
              <a:rPr lang="en-US" altLang="en-US" sz="2778" dirty="0">
                <a:ea typeface="ＭＳ Ｐゴシック" panose="020B0600070205080204" pitchFamily="34" charset="-128"/>
              </a:rPr>
              <a:t>Rule of thumb: the approximation is good if N</a:t>
            </a:r>
            <a:r>
              <a:rPr lang="en-US" altLang="en-US" sz="2778" dirty="0">
                <a:latin typeface="Symbol" panose="05050102010706020507" pitchFamily="18" charset="2"/>
                <a:ea typeface="ＭＳ Ｐゴシック" panose="020B0600070205080204" pitchFamily="34" charset="-128"/>
                <a:sym typeface="Symbol" panose="05050102010706020507" pitchFamily="18" charset="2"/>
              </a:rPr>
              <a:t></a:t>
            </a:r>
            <a:r>
              <a:rPr lang="en-US" altLang="en-US" sz="2778" dirty="0">
                <a:ea typeface="ＭＳ Ｐゴシック" panose="020B0600070205080204" pitchFamily="34" charset="-128"/>
              </a:rPr>
              <a:t> and N(1-</a:t>
            </a:r>
            <a:r>
              <a:rPr lang="en-US" altLang="en-US" sz="2778" dirty="0">
                <a:latin typeface="Symbol" panose="05050102010706020507" pitchFamily="18" charset="2"/>
                <a:ea typeface="ＭＳ Ｐゴシック" panose="020B0600070205080204" pitchFamily="34" charset="-128"/>
                <a:sym typeface="Symbol" panose="05050102010706020507" pitchFamily="18" charset="2"/>
              </a:rPr>
              <a:t></a:t>
            </a:r>
            <a:r>
              <a:rPr lang="en-US" altLang="en-US" sz="2778" dirty="0">
                <a:ea typeface="ＭＳ Ｐゴシック" panose="020B0600070205080204" pitchFamily="34" charset="-128"/>
              </a:rPr>
              <a:t>) are both greater than 10.</a:t>
            </a:r>
            <a:endParaRPr lang="en-US" altLang="en-US" dirty="0">
              <a:ea typeface="ＭＳ Ｐゴシック" panose="020B0600070205080204" pitchFamily="34" charset="-128"/>
            </a:endParaRPr>
          </a:p>
        </p:txBody>
      </p:sp>
      <p:pic>
        <p:nvPicPr>
          <p:cNvPr id="30724" name="Picture 4">
            <a:extLst>
              <a:ext uri="{FF2B5EF4-FFF2-40B4-BE49-F238E27FC236}">
                <a16:creationId xmlns:a16="http://schemas.microsoft.com/office/drawing/2014/main" id="{40D543A9-531B-4FA4-8208-97D014EDDB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2562348"/>
            <a:ext cx="4335639" cy="2723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advClick="0" advTm="45000"/>
    </mc:Choice>
    <mc:Fallback xmlns="">
      <p:transition spd="slow" advClick="0" advTm="45000"/>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4">
            <a:extLst>
              <a:ext uri="{FF2B5EF4-FFF2-40B4-BE49-F238E27FC236}">
                <a16:creationId xmlns:a16="http://schemas.microsoft.com/office/drawing/2014/main" id="{90F0BEED-B54E-4909-9B36-FBAFF3C55AB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73667" y="381000"/>
            <a:ext cx="7443611" cy="5833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advClick="0" advTm="31000"/>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A9A662FD-E317-4776-AE62-B342F9CE5509}"/>
              </a:ext>
            </a:extLst>
          </p:cNvPr>
          <p:cNvSpPr>
            <a:spLocks noGrp="1" noChangeArrowheads="1"/>
          </p:cNvSpPr>
          <p:nvPr>
            <p:ph type="title" idx="4294967295"/>
          </p:nvPr>
        </p:nvSpPr>
        <p:spPr>
          <a:xfrm>
            <a:off x="0" y="685800"/>
            <a:ext cx="7772400" cy="1016000"/>
          </a:xfrm>
        </p:spPr>
        <p:txBody>
          <a:bodyPr/>
          <a:lstStyle/>
          <a:p>
            <a:pPr eaLnBrk="1" hangingPunct="1"/>
            <a:r>
              <a:rPr lang="en-US" altLang="en-US" dirty="0">
                <a:ea typeface="ＭＳ Ｐゴシック" panose="020B0600070205080204" pitchFamily="34" charset="-128"/>
              </a:rPr>
              <a:t>Associations</a:t>
            </a:r>
          </a:p>
        </p:txBody>
      </p:sp>
      <p:sp>
        <p:nvSpPr>
          <p:cNvPr id="27651" name="Rectangle 3">
            <a:extLst>
              <a:ext uri="{FF2B5EF4-FFF2-40B4-BE49-F238E27FC236}">
                <a16:creationId xmlns:a16="http://schemas.microsoft.com/office/drawing/2014/main" id="{1B086F14-4AC3-4247-B510-C1ACBACF6DD8}"/>
              </a:ext>
            </a:extLst>
          </p:cNvPr>
          <p:cNvSpPr>
            <a:spLocks noGrp="1" noChangeArrowheads="1"/>
          </p:cNvSpPr>
          <p:nvPr>
            <p:ph type="body" idx="4294967295"/>
          </p:nvPr>
        </p:nvSpPr>
        <p:spPr>
          <a:xfrm>
            <a:off x="0" y="1701800"/>
            <a:ext cx="7775575" cy="4267200"/>
          </a:xfrm>
        </p:spPr>
        <p:txBody>
          <a:bodyPr/>
          <a:lstStyle/>
          <a:p>
            <a:pPr eaLnBrk="1" hangingPunct="1"/>
            <a:r>
              <a:rPr lang="en-US" altLang="en-US" dirty="0">
                <a:ea typeface="ＭＳ Ｐゴシック" panose="020B0600070205080204" pitchFamily="34" charset="-128"/>
              </a:rPr>
              <a:t>When one variable increases with the second variable, there is a </a:t>
            </a:r>
            <a:r>
              <a:rPr lang="en-US" altLang="en-US" b="1" dirty="0">
                <a:ea typeface="ＭＳ Ｐゴシック" panose="020B0600070205080204" pitchFamily="34" charset="-128"/>
              </a:rPr>
              <a:t>positive association.</a:t>
            </a:r>
            <a:endParaRPr lang="en-US" altLang="en-US" b="1" dirty="0">
              <a:solidFill>
                <a:schemeClr val="hlink"/>
              </a:solidFill>
              <a:ea typeface="ＭＳ Ｐゴシック" panose="020B0600070205080204" pitchFamily="34" charset="-128"/>
            </a:endParaRPr>
          </a:p>
          <a:p>
            <a:pPr eaLnBrk="1" hangingPunct="1">
              <a:buFontTx/>
              <a:buNone/>
            </a:pPr>
            <a:r>
              <a:rPr lang="en-US" altLang="en-US" dirty="0">
                <a:ea typeface="ＭＳ Ｐゴシック" panose="020B0600070205080204" pitchFamily="34" charset="-128"/>
              </a:rPr>
              <a:t>  </a:t>
            </a:r>
          </a:p>
          <a:p>
            <a:pPr eaLnBrk="1" hangingPunct="1"/>
            <a:r>
              <a:rPr lang="en-US" altLang="en-US" dirty="0">
                <a:ea typeface="ＭＳ Ｐゴシック" panose="020B0600070205080204" pitchFamily="34" charset="-128"/>
              </a:rPr>
              <a:t>When one variable decreases with the second variable, there is a </a:t>
            </a:r>
            <a:r>
              <a:rPr lang="en-US" altLang="en-US" b="1" dirty="0">
                <a:ea typeface="ＭＳ Ｐゴシック" panose="020B0600070205080204" pitchFamily="34" charset="-128"/>
              </a:rPr>
              <a:t>negative association.</a:t>
            </a:r>
          </a:p>
        </p:txBody>
      </p:sp>
      <p:pic>
        <p:nvPicPr>
          <p:cNvPr id="27652" name="Picture 6" descr="j0239195">
            <a:extLst>
              <a:ext uri="{FF2B5EF4-FFF2-40B4-BE49-F238E27FC236}">
                <a16:creationId xmlns:a16="http://schemas.microsoft.com/office/drawing/2014/main" id="{757E4BD0-60A1-4AAF-9B1D-D1FDFB20C9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6096000" y="4396404"/>
            <a:ext cx="1807104" cy="15195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advClick="0" advTm="20000"/>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10">
            <a:extLst>
              <a:ext uri="{FF2B5EF4-FFF2-40B4-BE49-F238E27FC236}">
                <a16:creationId xmlns:a16="http://schemas.microsoft.com/office/drawing/2014/main" id="{C37EC19C-D931-41D8-B1D9-E4950E7464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9499" y="457201"/>
            <a:ext cx="6994979" cy="5935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Click="0" advTm="11000"/>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7" descr="j0295531">
            <a:extLst>
              <a:ext uri="{FF2B5EF4-FFF2-40B4-BE49-F238E27FC236}">
                <a16:creationId xmlns:a16="http://schemas.microsoft.com/office/drawing/2014/main" id="{84D4D006-7D88-4761-B439-FD1F31BCA3A2}"/>
              </a:ext>
            </a:extLst>
          </p:cNvPr>
          <p:cNvPicPr>
            <a:picLocks noGrp="1" noChangeAspect="1" noChangeArrowheads="1"/>
          </p:cNvPicPr>
          <p:nvPr>
            <p:ph sz="quarter" idx="4294967295"/>
          </p:nvPr>
        </p:nvPicPr>
        <p:blipFill>
          <a:blip r:embed="rId3">
            <a:extLst>
              <a:ext uri="{28A0092B-C50C-407E-A947-70E740481C1C}">
                <a14:useLocalDpi xmlns:a14="http://schemas.microsoft.com/office/drawing/2010/main" val="0"/>
              </a:ext>
            </a:extLst>
          </a:blip>
          <a:srcRect/>
          <a:stretch>
            <a:fillRect/>
          </a:stretch>
        </p:blipFill>
        <p:spPr>
          <a:xfrm>
            <a:off x="6096000" y="3733800"/>
            <a:ext cx="1886316" cy="1930400"/>
          </a:xfrm>
          <a:noFill/>
        </p:spPr>
      </p:pic>
      <p:pic>
        <p:nvPicPr>
          <p:cNvPr id="31747" name="Picture 4">
            <a:extLst>
              <a:ext uri="{FF2B5EF4-FFF2-40B4-BE49-F238E27FC236}">
                <a16:creationId xmlns:a16="http://schemas.microsoft.com/office/drawing/2014/main" id="{5C8F242A-7A7B-46EF-9204-177E3B7C682C}"/>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65792" y="1028700"/>
            <a:ext cx="5854008"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48" name="Picture 26" descr="j0310246">
            <a:extLst>
              <a:ext uri="{FF2B5EF4-FFF2-40B4-BE49-F238E27FC236}">
                <a16:creationId xmlns:a16="http://schemas.microsoft.com/office/drawing/2014/main" id="{C35A4B7E-FFA5-4EFE-AFE7-372C9E9343E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62858" y="1046610"/>
            <a:ext cx="1752600" cy="2077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Click="0" advTm="36000"/>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0871264E-BD29-43DF-9F40-F70D75A7AE8A}"/>
              </a:ext>
            </a:extLst>
          </p:cNvPr>
          <p:cNvSpPr>
            <a:spLocks noGrp="1" noChangeArrowheads="1"/>
          </p:cNvSpPr>
          <p:nvPr>
            <p:ph type="title" idx="4294967295"/>
          </p:nvPr>
        </p:nvSpPr>
        <p:spPr>
          <a:xfrm>
            <a:off x="0" y="584200"/>
            <a:ext cx="7772400" cy="1016000"/>
          </a:xfrm>
        </p:spPr>
        <p:txBody>
          <a:bodyPr/>
          <a:lstStyle/>
          <a:p>
            <a:pPr eaLnBrk="1" hangingPunct="1"/>
            <a:r>
              <a:rPr lang="en-US" altLang="en-US" dirty="0">
                <a:ea typeface="ＭＳ Ｐゴシック" panose="020B0600070205080204" pitchFamily="34" charset="-128"/>
              </a:rPr>
              <a:t>Ways Scatter Plots Can Differ</a:t>
            </a:r>
          </a:p>
        </p:txBody>
      </p:sp>
      <p:sp>
        <p:nvSpPr>
          <p:cNvPr id="35843" name="Rectangle 3">
            <a:extLst>
              <a:ext uri="{FF2B5EF4-FFF2-40B4-BE49-F238E27FC236}">
                <a16:creationId xmlns:a16="http://schemas.microsoft.com/office/drawing/2014/main" id="{7E7D1103-2A85-4242-B65B-4FE10F3825E8}"/>
              </a:ext>
            </a:extLst>
          </p:cNvPr>
          <p:cNvSpPr>
            <a:spLocks noGrp="1" noChangeArrowheads="1"/>
          </p:cNvSpPr>
          <p:nvPr>
            <p:ph type="body" idx="4294967295"/>
          </p:nvPr>
        </p:nvSpPr>
        <p:spPr>
          <a:xfrm>
            <a:off x="0" y="1600200"/>
            <a:ext cx="8491538" cy="4368800"/>
          </a:xfrm>
        </p:spPr>
        <p:txBody>
          <a:bodyPr/>
          <a:lstStyle/>
          <a:p>
            <a:pPr eaLnBrk="1" hangingPunct="1"/>
            <a:r>
              <a:rPr lang="en-US" altLang="en-US" dirty="0">
                <a:ea typeface="ＭＳ Ｐゴシック" panose="020B0600070205080204" pitchFamily="34" charset="-128"/>
              </a:rPr>
              <a:t>The slope of the line about which they cluster</a:t>
            </a:r>
            <a:br>
              <a:rPr lang="en-US" altLang="en-US" dirty="0">
                <a:ea typeface="ＭＳ Ｐゴシック" panose="020B0600070205080204" pitchFamily="34" charset="-128"/>
              </a:rPr>
            </a:br>
            <a:endParaRPr lang="en-US" altLang="en-US" dirty="0">
              <a:ea typeface="ＭＳ Ｐゴシック" panose="020B0600070205080204" pitchFamily="34" charset="-128"/>
            </a:endParaRPr>
          </a:p>
          <a:p>
            <a:pPr eaLnBrk="1" hangingPunct="1"/>
            <a:r>
              <a:rPr lang="en-US" altLang="en-US" dirty="0">
                <a:ea typeface="ＭＳ Ｐゴシック" panose="020B0600070205080204" pitchFamily="34" charset="-128"/>
              </a:rPr>
              <a:t>How tightly the points cluster about the line</a:t>
            </a:r>
          </a:p>
        </p:txBody>
      </p:sp>
      <p:pic>
        <p:nvPicPr>
          <p:cNvPr id="35844" name="Picture 4" descr="j0299717">
            <a:extLst>
              <a:ext uri="{FF2B5EF4-FFF2-40B4-BE49-F238E27FC236}">
                <a16:creationId xmlns:a16="http://schemas.microsoft.com/office/drawing/2014/main" id="{8EAAF96D-AA9F-4294-B845-4ED2D43199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86655" y="3505200"/>
            <a:ext cx="2599090" cy="21378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advClick="0" advTm="23000"/>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1E7D050B-4544-421A-BA42-39965B097B90}"/>
              </a:ext>
            </a:extLst>
          </p:cNvPr>
          <p:cNvSpPr>
            <a:spLocks noGrp="1" noChangeArrowheads="1"/>
          </p:cNvSpPr>
          <p:nvPr>
            <p:ph type="title" idx="4294967295"/>
          </p:nvPr>
        </p:nvSpPr>
        <p:spPr>
          <a:xfrm>
            <a:off x="1230313" y="685800"/>
            <a:ext cx="7913687" cy="1016000"/>
          </a:xfrm>
        </p:spPr>
        <p:txBody>
          <a:bodyPr>
            <a:normAutofit fontScale="90000"/>
          </a:bodyPr>
          <a:lstStyle/>
          <a:p>
            <a:pPr eaLnBrk="1" hangingPunct="1"/>
            <a:r>
              <a:rPr lang="en-US" altLang="en-US" dirty="0">
                <a:ea typeface="ＭＳ Ｐゴシック" panose="020B0600070205080204" pitchFamily="34" charset="-128"/>
              </a:rPr>
              <a:t>Pearson Product-Moment Correlation</a:t>
            </a:r>
          </a:p>
        </p:txBody>
      </p:sp>
      <p:sp>
        <p:nvSpPr>
          <p:cNvPr id="37891" name="Rectangle 3">
            <a:extLst>
              <a:ext uri="{FF2B5EF4-FFF2-40B4-BE49-F238E27FC236}">
                <a16:creationId xmlns:a16="http://schemas.microsoft.com/office/drawing/2014/main" id="{CFD09039-683B-49A0-A316-236322DFAC8C}"/>
              </a:ext>
            </a:extLst>
          </p:cNvPr>
          <p:cNvSpPr>
            <a:spLocks noGrp="1" noChangeArrowheads="1"/>
          </p:cNvSpPr>
          <p:nvPr>
            <p:ph type="body" idx="4294967295"/>
          </p:nvPr>
        </p:nvSpPr>
        <p:spPr>
          <a:xfrm>
            <a:off x="0" y="1905000"/>
            <a:ext cx="8489950" cy="4267200"/>
          </a:xfrm>
        </p:spPr>
        <p:txBody>
          <a:bodyPr/>
          <a:lstStyle/>
          <a:p>
            <a:pPr eaLnBrk="1" hangingPunct="1"/>
            <a:r>
              <a:rPr lang="en-US" altLang="en-US" dirty="0">
                <a:ea typeface="ＭＳ Ｐゴシック" panose="020B0600070205080204" pitchFamily="34" charset="-128"/>
              </a:rPr>
              <a:t>Strength of the linear relationship between two variables.</a:t>
            </a:r>
          </a:p>
          <a:p>
            <a:pPr eaLnBrk="1" hangingPunct="1"/>
            <a:endParaRPr lang="en-US" altLang="en-US" dirty="0">
              <a:ea typeface="ＭＳ Ｐゴシック" panose="020B0600070205080204" pitchFamily="34" charset="-128"/>
            </a:endParaRPr>
          </a:p>
          <a:p>
            <a:pPr eaLnBrk="1" hangingPunct="1"/>
            <a:r>
              <a:rPr lang="en-US" altLang="en-US" dirty="0">
                <a:ea typeface="ＭＳ Ｐゴシック" panose="020B0600070205080204" pitchFamily="34" charset="-128"/>
              </a:rPr>
              <a:t>It is referred to as Pearson’s correlation or the correlation coefficient.</a:t>
            </a:r>
          </a:p>
        </p:txBody>
      </p:sp>
      <p:pic>
        <p:nvPicPr>
          <p:cNvPr id="37892" name="Picture 4" descr="j0078746">
            <a:extLst>
              <a:ext uri="{FF2B5EF4-FFF2-40B4-BE49-F238E27FC236}">
                <a16:creationId xmlns:a16="http://schemas.microsoft.com/office/drawing/2014/main" id="{DEB7FFC5-0ECD-4A11-8186-61F4DB2BA66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19800" y="4191000"/>
            <a:ext cx="2219854"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advClick="0" advTm="16000"/>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784087"/>
            <a:ext cx="7331765" cy="707886"/>
          </a:xfrm>
          <a:solidFill>
            <a:schemeClr val="accent2">
              <a:lumMod val="75000"/>
              <a:alpha val="75000"/>
            </a:schemeClr>
          </a:solidFill>
        </p:spPr>
        <p:txBody>
          <a:bodyPr>
            <a:spAutoFit/>
          </a:bodyPr>
          <a:lstStyle/>
          <a:p>
            <a:r>
              <a:rPr lang="en-US" sz="4000" b="1" dirty="0">
                <a:solidFill>
                  <a:schemeClr val="bg1"/>
                </a:solidFill>
                <a:latin typeface="Arial" panose="020B0604020202020204" pitchFamily="34" charset="0"/>
                <a:cs typeface="Arial" panose="020B0604020202020204" pitchFamily="34" charset="0"/>
              </a:rPr>
              <a:t>Session 2: Topics</a:t>
            </a:r>
          </a:p>
        </p:txBody>
      </p:sp>
      <p:sp>
        <p:nvSpPr>
          <p:cNvPr id="5" name="Rounded Rectangle 4"/>
          <p:cNvSpPr/>
          <p:nvPr/>
        </p:nvSpPr>
        <p:spPr>
          <a:xfrm>
            <a:off x="1235763" y="2755142"/>
            <a:ext cx="6384235" cy="1940957"/>
          </a:xfrm>
          <a:prstGeom prst="roundRect">
            <a:avLst/>
          </a:prstGeom>
          <a:solidFill>
            <a:schemeClr val="accent2">
              <a:lumMod val="75000"/>
            </a:schemeClr>
          </a:solidFill>
        </p:spPr>
        <p:style>
          <a:lnRef idx="1">
            <a:schemeClr val="accent1"/>
          </a:lnRef>
          <a:fillRef idx="3">
            <a:schemeClr val="accent1"/>
          </a:fillRef>
          <a:effectRef idx="2">
            <a:schemeClr val="accent1"/>
          </a:effectRef>
          <a:fontRef idx="minor">
            <a:schemeClr val="lt1"/>
          </a:fontRef>
        </p:style>
        <p:txBody>
          <a:bodyPr wrap="square" rtlCol="0" anchor="ctr" anchorCtr="1">
            <a:spAutoFit/>
          </a:bodyPr>
          <a:lstStyle/>
          <a:p>
            <a:pPr marL="457200" indent="-457200">
              <a:buFont typeface="+mj-lt"/>
              <a:buAutoNum type="arabicPeriod"/>
            </a:pPr>
            <a:r>
              <a:rPr lang="en-US" b="1" dirty="0">
                <a:solidFill>
                  <a:prstClr val="white"/>
                </a:solidFill>
                <a:latin typeface="Arial" panose="020B0604020202020204" pitchFamily="34" charset="0"/>
                <a:cs typeface="Arial" panose="020B0604020202020204" pitchFamily="34" charset="0"/>
              </a:rPr>
              <a:t>Complete conversation on Skewness </a:t>
            </a:r>
            <a:r>
              <a:rPr lang="en-US" b="1" dirty="0" err="1">
                <a:solidFill>
                  <a:prstClr val="white"/>
                </a:solidFill>
                <a:latin typeface="Arial" panose="020B0604020202020204" pitchFamily="34" charset="0"/>
                <a:cs typeface="Arial" panose="020B0604020202020204" pitchFamily="34" charset="0"/>
              </a:rPr>
              <a:t>Kursotis</a:t>
            </a:r>
            <a:r>
              <a:rPr lang="en-US" b="1" dirty="0">
                <a:solidFill>
                  <a:prstClr val="white"/>
                </a:solidFill>
                <a:latin typeface="Arial" panose="020B0604020202020204" pitchFamily="34" charset="0"/>
                <a:cs typeface="Arial" panose="020B0604020202020204" pitchFamily="34" charset="0"/>
              </a:rPr>
              <a:t> and </a:t>
            </a:r>
            <a:r>
              <a:rPr lang="en-US" b="1">
                <a:solidFill>
                  <a:prstClr val="white"/>
                </a:solidFill>
                <a:latin typeface="Arial" panose="020B0604020202020204" pitchFamily="34" charset="0"/>
                <a:cs typeface="Arial" panose="020B0604020202020204" pitchFamily="34" charset="0"/>
              </a:rPr>
              <a:t>Bivariate associations.</a:t>
            </a:r>
          </a:p>
          <a:p>
            <a:pPr marL="457200" indent="-457200">
              <a:buFont typeface="+mj-lt"/>
              <a:buAutoNum type="arabicPeriod"/>
            </a:pPr>
            <a:r>
              <a:rPr lang="en-US" b="1" dirty="0">
                <a:solidFill>
                  <a:prstClr val="white"/>
                </a:solidFill>
                <a:latin typeface="Arial" panose="020B0604020202020204" pitchFamily="34" charset="0"/>
                <a:cs typeface="Arial" panose="020B0604020202020204" pitchFamily="34" charset="0"/>
              </a:rPr>
              <a:t>Concept of Probability</a:t>
            </a:r>
          </a:p>
          <a:p>
            <a:pPr marL="457200" indent="-457200">
              <a:buFont typeface="+mj-lt"/>
              <a:buAutoNum type="arabicPeriod"/>
            </a:pPr>
            <a:r>
              <a:rPr lang="en-US" b="1" dirty="0">
                <a:solidFill>
                  <a:prstClr val="white"/>
                </a:solidFill>
                <a:latin typeface="Arial" panose="020B0604020202020204" pitchFamily="34" charset="0"/>
                <a:cs typeface="Arial" panose="020B0604020202020204" pitchFamily="34" charset="0"/>
              </a:rPr>
              <a:t>Bayes Theorem</a:t>
            </a:r>
          </a:p>
          <a:p>
            <a:pPr marL="457200" indent="-457200">
              <a:buFont typeface="+mj-lt"/>
              <a:buAutoNum type="arabicPeriod"/>
            </a:pPr>
            <a:r>
              <a:rPr lang="en-US" b="1" dirty="0">
                <a:solidFill>
                  <a:prstClr val="white"/>
                </a:solidFill>
                <a:latin typeface="Arial" panose="020B0604020202020204" pitchFamily="34" charset="0"/>
                <a:cs typeface="Arial" panose="020B0604020202020204" pitchFamily="34" charset="0"/>
              </a:rPr>
              <a:t>Common Theoretical Distributions</a:t>
            </a:r>
          </a:p>
          <a:p>
            <a:pPr marL="457200" indent="-457200">
              <a:buFont typeface="+mj-lt"/>
              <a:buAutoNum type="arabicPeriod"/>
            </a:pPr>
            <a:r>
              <a:rPr lang="en-US" b="1" dirty="0">
                <a:solidFill>
                  <a:prstClr val="white"/>
                </a:solidFill>
                <a:latin typeface="Arial" panose="020B0604020202020204" pitchFamily="34" charset="0"/>
                <a:cs typeface="Arial" panose="020B0604020202020204" pitchFamily="34" charset="0"/>
              </a:rPr>
              <a:t>Concept of the Sampling Distribution</a:t>
            </a:r>
          </a:p>
        </p:txBody>
      </p:sp>
      <p:sp>
        <p:nvSpPr>
          <p:cNvPr id="4" name="Date Placeholder 4"/>
          <p:cNvSpPr>
            <a:spLocks noGrp="1"/>
          </p:cNvSpPr>
          <p:nvPr>
            <p:ph type="dt" sz="half" idx="10"/>
          </p:nvPr>
        </p:nvSpPr>
        <p:spPr>
          <a:xfrm>
            <a:off x="34090" y="6493374"/>
            <a:ext cx="2480510" cy="364625"/>
          </a:xfrm>
        </p:spPr>
        <p:txBody>
          <a:bodyPr/>
          <a:lstStyle/>
          <a:p>
            <a:r>
              <a:rPr lang="en-US" dirty="0"/>
              <a:t>1/25/2015 – Dr. Anil D Chaturvedi The University of Chicago</a:t>
            </a:r>
          </a:p>
        </p:txBody>
      </p:sp>
    </p:spTree>
    <p:extLst>
      <p:ext uri="{BB962C8B-B14F-4D97-AF65-F5344CB8AC3E}">
        <p14:creationId xmlns:p14="http://schemas.microsoft.com/office/powerpoint/2010/main" val="4793655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115E8813-EEA3-43D9-9269-E4B1E16EE399}"/>
              </a:ext>
            </a:extLst>
          </p:cNvPr>
          <p:cNvSpPr>
            <a:spLocks noGrp="1" noChangeArrowheads="1"/>
          </p:cNvSpPr>
          <p:nvPr>
            <p:ph type="title" idx="4294967295"/>
          </p:nvPr>
        </p:nvSpPr>
        <p:spPr>
          <a:xfrm>
            <a:off x="1230313" y="922338"/>
            <a:ext cx="7913687" cy="1016000"/>
          </a:xfrm>
        </p:spPr>
        <p:txBody>
          <a:bodyPr/>
          <a:lstStyle/>
          <a:p>
            <a:pPr eaLnBrk="1" hangingPunct="1"/>
            <a:r>
              <a:rPr lang="en-US" altLang="en-US" dirty="0">
                <a:ea typeface="ＭＳ Ｐゴシック" panose="020B0600070205080204" pitchFamily="34" charset="-128"/>
              </a:rPr>
              <a:t>Not Adequate for Nonlinear</a:t>
            </a:r>
          </a:p>
        </p:txBody>
      </p:sp>
      <p:graphicFrame>
        <p:nvGraphicFramePr>
          <p:cNvPr id="39939" name="Object 2">
            <a:extLst>
              <a:ext uri="{FF2B5EF4-FFF2-40B4-BE49-F238E27FC236}">
                <a16:creationId xmlns:a16="http://schemas.microsoft.com/office/drawing/2014/main" id="{2DB85309-9A5B-4035-963F-CB60FF02005A}"/>
              </a:ext>
            </a:extLst>
          </p:cNvPr>
          <p:cNvGraphicFramePr>
            <a:graphicFrameLocks noChangeAspect="1"/>
          </p:cNvGraphicFramePr>
          <p:nvPr/>
        </p:nvGraphicFramePr>
        <p:xfrm>
          <a:off x="1741841" y="1905000"/>
          <a:ext cx="5842000" cy="3776486"/>
        </p:xfrm>
        <a:graphic>
          <a:graphicData uri="http://schemas.openxmlformats.org/presentationml/2006/ole">
            <mc:AlternateContent xmlns:mc="http://schemas.openxmlformats.org/markup-compatibility/2006">
              <mc:Choice xmlns:v="urn:schemas-microsoft-com:vml" Requires="v">
                <p:oleObj spid="_x0000_s2051" name="Worksheet" r:id="rId4" imgW="4089400" imgH="2832100" progId="Excel.Sheet.8">
                  <p:embed/>
                </p:oleObj>
              </mc:Choice>
              <mc:Fallback>
                <p:oleObj name="Worksheet" r:id="rId4" imgW="4089400" imgH="2832100" progId="Excel.Sheet.8">
                  <p:embed/>
                  <p:pic>
                    <p:nvPicPr>
                      <p:cNvPr id="39939" name="Object 2">
                        <a:extLst>
                          <a:ext uri="{FF2B5EF4-FFF2-40B4-BE49-F238E27FC236}">
                            <a16:creationId xmlns:a16="http://schemas.microsoft.com/office/drawing/2014/main" id="{2DB85309-9A5B-4035-963F-CB60FF02005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41841" y="1905000"/>
                        <a:ext cx="5842000" cy="37764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slow" advClick="0" advTm="21000"/>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A40EED59-292F-4A64-A893-23A4BD89E3DC}"/>
              </a:ext>
            </a:extLst>
          </p:cNvPr>
          <p:cNvSpPr>
            <a:spLocks noGrp="1" noChangeArrowheads="1"/>
          </p:cNvSpPr>
          <p:nvPr>
            <p:ph type="title" idx="4294967295"/>
          </p:nvPr>
        </p:nvSpPr>
        <p:spPr>
          <a:xfrm>
            <a:off x="1230313" y="922338"/>
            <a:ext cx="7913687" cy="1016000"/>
          </a:xfrm>
        </p:spPr>
        <p:txBody>
          <a:bodyPr>
            <a:normAutofit fontScale="90000"/>
          </a:bodyPr>
          <a:lstStyle/>
          <a:p>
            <a:pPr eaLnBrk="1" hangingPunct="1"/>
            <a:r>
              <a:rPr lang="en-US" altLang="en-US" dirty="0">
                <a:ea typeface="ＭＳ Ｐゴシック" panose="020B0600070205080204" pitchFamily="34" charset="-128"/>
              </a:rPr>
              <a:t>Symbols for</a:t>
            </a:r>
            <a:br>
              <a:rPr lang="en-US" altLang="en-US" dirty="0">
                <a:ea typeface="ＭＳ Ｐゴシック" panose="020B0600070205080204" pitchFamily="34" charset="-128"/>
              </a:rPr>
            </a:br>
            <a:r>
              <a:rPr lang="en-US" altLang="en-US" dirty="0">
                <a:ea typeface="ＭＳ Ｐゴシック" panose="020B0600070205080204" pitchFamily="34" charset="-128"/>
              </a:rPr>
              <a:t>Pearson’s Correlation</a:t>
            </a:r>
          </a:p>
        </p:txBody>
      </p:sp>
      <p:sp>
        <p:nvSpPr>
          <p:cNvPr id="41987" name="Rectangle 3">
            <a:extLst>
              <a:ext uri="{FF2B5EF4-FFF2-40B4-BE49-F238E27FC236}">
                <a16:creationId xmlns:a16="http://schemas.microsoft.com/office/drawing/2014/main" id="{B4088D34-8C79-4BDB-BF78-EFFEB2C5034B}"/>
              </a:ext>
            </a:extLst>
          </p:cNvPr>
          <p:cNvSpPr>
            <a:spLocks noGrp="1" noChangeArrowheads="1"/>
          </p:cNvSpPr>
          <p:nvPr>
            <p:ph type="body" idx="4294967295"/>
          </p:nvPr>
        </p:nvSpPr>
        <p:spPr>
          <a:xfrm>
            <a:off x="1230313" y="2819400"/>
            <a:ext cx="8229600" cy="2286000"/>
          </a:xfrm>
        </p:spPr>
        <p:txBody>
          <a:bodyPr/>
          <a:lstStyle/>
          <a:p>
            <a:pPr eaLnBrk="1" hangingPunct="1"/>
            <a:r>
              <a:rPr lang="en-US" altLang="en-US" dirty="0">
                <a:ea typeface="ＭＳ Ｐゴシック" panose="020B0600070205080204" pitchFamily="34" charset="-128"/>
              </a:rPr>
              <a:t>Greek letter </a:t>
            </a:r>
            <a:r>
              <a:rPr lang="en-US" altLang="en-US" i="1" dirty="0">
                <a:latin typeface="Symbol" panose="05050102010706020507" pitchFamily="18" charset="2"/>
                <a:ea typeface="ＭＳ Ｐゴシック" panose="020B0600070205080204" pitchFamily="34" charset="-128"/>
              </a:rPr>
              <a:t> </a:t>
            </a:r>
            <a:r>
              <a:rPr lang="en-US" altLang="en-US" dirty="0">
                <a:ea typeface="ＭＳ Ｐゴシック" panose="020B0600070205080204" pitchFamily="34" charset="-128"/>
              </a:rPr>
              <a:t>for the population</a:t>
            </a:r>
            <a:br>
              <a:rPr lang="en-US" altLang="en-US" dirty="0">
                <a:ea typeface="ＭＳ Ｐゴシック" panose="020B0600070205080204" pitchFamily="34" charset="-128"/>
              </a:rPr>
            </a:br>
            <a:endParaRPr lang="en-US" altLang="en-US" dirty="0">
              <a:ea typeface="ＭＳ Ｐゴシック" panose="020B0600070205080204" pitchFamily="34" charset="-128"/>
            </a:endParaRPr>
          </a:p>
          <a:p>
            <a:pPr eaLnBrk="1" hangingPunct="1"/>
            <a:r>
              <a:rPr lang="en-US" altLang="en-US" i="1" dirty="0">
                <a:ea typeface="ＭＳ Ｐゴシック" panose="020B0600070205080204" pitchFamily="34" charset="-128"/>
              </a:rPr>
              <a:t>r</a:t>
            </a:r>
            <a:r>
              <a:rPr lang="en-US" altLang="en-US" dirty="0">
                <a:ea typeface="ＭＳ Ｐゴシック" panose="020B0600070205080204" pitchFamily="34" charset="-128"/>
              </a:rPr>
              <a:t> for a sample  </a:t>
            </a:r>
            <a:endParaRPr lang="en-US" altLang="en-US" i="1" dirty="0">
              <a:ea typeface="ＭＳ Ｐゴシック" panose="020B0600070205080204" pitchFamily="34" charset="-128"/>
            </a:endParaRPr>
          </a:p>
        </p:txBody>
      </p:sp>
      <p:sp>
        <p:nvSpPr>
          <p:cNvPr id="41988" name="Rectangle 5">
            <a:extLst>
              <a:ext uri="{FF2B5EF4-FFF2-40B4-BE49-F238E27FC236}">
                <a16:creationId xmlns:a16="http://schemas.microsoft.com/office/drawing/2014/main" id="{73FEC608-6785-436F-B318-F54063DA04CF}"/>
              </a:ext>
            </a:extLst>
          </p:cNvPr>
          <p:cNvSpPr>
            <a:spLocks noChangeArrowheads="1"/>
          </p:cNvSpPr>
          <p:nvPr/>
        </p:nvSpPr>
        <p:spPr bwMode="auto">
          <a:xfrm>
            <a:off x="7941910" y="768174"/>
            <a:ext cx="256545" cy="470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000" tIns="63500" rIns="127000" bIns="63500">
            <a:spAutoFit/>
          </a:bodyPr>
          <a:lstStyle>
            <a:lvl1pPr>
              <a:defRPr sz="6000">
                <a:solidFill>
                  <a:schemeClr val="tx1"/>
                </a:solidFill>
                <a:latin typeface="Times" panose="02020603050405020304" pitchFamily="18" charset="0"/>
                <a:ea typeface="ＭＳ Ｐゴシック" panose="020B0600070205080204" pitchFamily="34" charset="-128"/>
              </a:defRPr>
            </a:lvl1pPr>
            <a:lvl2pPr marL="37931725" indent="-37474525">
              <a:defRPr sz="6000">
                <a:solidFill>
                  <a:schemeClr val="tx1"/>
                </a:solidFill>
                <a:latin typeface="Times" panose="02020603050405020304" pitchFamily="18" charset="0"/>
                <a:ea typeface="ＭＳ Ｐゴシック" panose="020B0600070205080204" pitchFamily="34" charset="-128"/>
              </a:defRPr>
            </a:lvl2pPr>
            <a:lvl3pPr>
              <a:defRPr sz="6000">
                <a:solidFill>
                  <a:schemeClr val="tx1"/>
                </a:solidFill>
                <a:latin typeface="Times" panose="02020603050405020304" pitchFamily="18" charset="0"/>
                <a:ea typeface="ＭＳ Ｐゴシック" panose="020B0600070205080204" pitchFamily="34" charset="-128"/>
              </a:defRPr>
            </a:lvl3pPr>
            <a:lvl4pPr>
              <a:defRPr sz="6000">
                <a:solidFill>
                  <a:schemeClr val="tx1"/>
                </a:solidFill>
                <a:latin typeface="Times" panose="02020603050405020304" pitchFamily="18" charset="0"/>
                <a:ea typeface="ＭＳ Ｐゴシック" panose="020B0600070205080204" pitchFamily="34" charset="-128"/>
              </a:defRPr>
            </a:lvl4pPr>
            <a:lvl5pPr>
              <a:defRPr sz="6000">
                <a:solidFill>
                  <a:schemeClr val="tx1"/>
                </a:solidFill>
                <a:latin typeface="Times" panose="02020603050405020304" pitchFamily="18" charset="0"/>
                <a:ea typeface="ＭＳ Ｐゴシック" panose="020B0600070205080204" pitchFamily="34" charset="-128"/>
              </a:defRPr>
            </a:lvl5pPr>
            <a:lvl6pPr marL="5029200" indent="-27432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6pPr>
            <a:lvl7pPr marL="5486400" indent="-27432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7pPr>
            <a:lvl8pPr marL="5943600" indent="-27432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8pPr>
            <a:lvl9pPr marL="6400800" indent="-27432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9pPr>
          </a:lstStyle>
          <a:p>
            <a:endParaRPr lang="en-US" altLang="en-US" sz="2222" dirty="0"/>
          </a:p>
        </p:txBody>
      </p:sp>
    </p:spTree>
  </p:cSld>
  <p:clrMapOvr>
    <a:masterClrMapping/>
  </p:clrMapOvr>
  <p:transition spd="slow" advClick="0" advTm="19000"/>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8D2890EF-F74F-412E-8A46-CB1404DBDFA7}"/>
              </a:ext>
            </a:extLst>
          </p:cNvPr>
          <p:cNvSpPr>
            <a:spLocks noGrp="1" noChangeArrowheads="1"/>
          </p:cNvSpPr>
          <p:nvPr>
            <p:ph type="title" idx="4294967295"/>
          </p:nvPr>
        </p:nvSpPr>
        <p:spPr>
          <a:xfrm>
            <a:off x="529655" y="533400"/>
            <a:ext cx="8233345" cy="685800"/>
          </a:xfrm>
        </p:spPr>
        <p:txBody>
          <a:bodyPr>
            <a:normAutofit fontScale="90000"/>
          </a:bodyPr>
          <a:lstStyle/>
          <a:p>
            <a:pPr eaLnBrk="1" hangingPunct="1"/>
            <a:r>
              <a:rPr lang="en-US" altLang="en-US" dirty="0">
                <a:ea typeface="ＭＳ Ｐゴシック" panose="020B0600070205080204" pitchFamily="34" charset="-128"/>
              </a:rPr>
              <a:t>Values of the Pearson Correlation</a:t>
            </a:r>
          </a:p>
        </p:txBody>
      </p:sp>
      <p:sp>
        <p:nvSpPr>
          <p:cNvPr id="44035" name="Rectangle 3">
            <a:extLst>
              <a:ext uri="{FF2B5EF4-FFF2-40B4-BE49-F238E27FC236}">
                <a16:creationId xmlns:a16="http://schemas.microsoft.com/office/drawing/2014/main" id="{D12CA3E6-AD30-41F6-976A-386D594E29D3}"/>
              </a:ext>
            </a:extLst>
          </p:cNvPr>
          <p:cNvSpPr>
            <a:spLocks noGrp="1" noChangeArrowheads="1"/>
          </p:cNvSpPr>
          <p:nvPr>
            <p:ph type="body" idx="4294967295"/>
          </p:nvPr>
        </p:nvSpPr>
        <p:spPr>
          <a:xfrm>
            <a:off x="609600" y="1943223"/>
            <a:ext cx="8382000" cy="4368800"/>
          </a:xfrm>
        </p:spPr>
        <p:txBody>
          <a:bodyPr/>
          <a:lstStyle/>
          <a:p>
            <a:pPr eaLnBrk="1" hangingPunct="1"/>
            <a:r>
              <a:rPr lang="en-US" altLang="en-US" dirty="0">
                <a:ea typeface="ＭＳ Ｐゴシック" panose="020B0600070205080204" pitchFamily="34" charset="-128"/>
              </a:rPr>
              <a:t>Range: -1 to 1</a:t>
            </a:r>
            <a:br>
              <a:rPr lang="en-US" altLang="en-US" dirty="0">
                <a:ea typeface="ＭＳ Ｐゴシック" panose="020B0600070205080204" pitchFamily="34" charset="-128"/>
              </a:rPr>
            </a:br>
            <a:endParaRPr lang="en-US" altLang="en-US" dirty="0">
              <a:ea typeface="ＭＳ Ｐゴシック" panose="020B0600070205080204" pitchFamily="34" charset="-128"/>
            </a:endParaRPr>
          </a:p>
          <a:p>
            <a:pPr eaLnBrk="1" hangingPunct="1"/>
            <a:r>
              <a:rPr lang="en-US" altLang="en-US" dirty="0">
                <a:ea typeface="ＭＳ Ｐゴシック" panose="020B0600070205080204" pitchFamily="34" charset="-128"/>
              </a:rPr>
              <a:t>-1: perfect negative relationship</a:t>
            </a:r>
            <a:br>
              <a:rPr lang="en-US" altLang="en-US" dirty="0">
                <a:ea typeface="ＭＳ Ｐゴシック" panose="020B0600070205080204" pitchFamily="34" charset="-128"/>
              </a:rPr>
            </a:br>
            <a:endParaRPr lang="en-US" altLang="en-US" dirty="0">
              <a:ea typeface="ＭＳ Ｐゴシック" panose="020B0600070205080204" pitchFamily="34" charset="-128"/>
            </a:endParaRPr>
          </a:p>
          <a:p>
            <a:pPr eaLnBrk="1" hangingPunct="1"/>
            <a:r>
              <a:rPr lang="en-US" altLang="en-US" dirty="0">
                <a:ea typeface="ＭＳ Ｐゴシック" panose="020B0600070205080204" pitchFamily="34" charset="-128"/>
              </a:rPr>
              <a:t> 0: no linear relationship</a:t>
            </a:r>
            <a:br>
              <a:rPr lang="en-US" altLang="en-US" dirty="0">
                <a:ea typeface="ＭＳ Ｐゴシック" panose="020B0600070205080204" pitchFamily="34" charset="-128"/>
              </a:rPr>
            </a:br>
            <a:endParaRPr lang="en-US" altLang="en-US" dirty="0">
              <a:ea typeface="ＭＳ Ｐゴシック" panose="020B0600070205080204" pitchFamily="34" charset="-128"/>
            </a:endParaRPr>
          </a:p>
          <a:p>
            <a:pPr eaLnBrk="1" hangingPunct="1"/>
            <a:r>
              <a:rPr lang="en-US" altLang="en-US" dirty="0">
                <a:ea typeface="ＭＳ Ｐゴシック" panose="020B0600070205080204" pitchFamily="34" charset="-128"/>
              </a:rPr>
              <a:t> 1: perfect positive relationship</a:t>
            </a:r>
          </a:p>
        </p:txBody>
      </p:sp>
    </p:spTree>
  </p:cSld>
  <p:clrMapOvr>
    <a:masterClrMapping/>
  </p:clrMapOvr>
  <p:transition spd="slow" advClick="0" advTm="21000"/>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D5DB06CA-72C5-4682-B706-D55014FC3970}"/>
              </a:ext>
            </a:extLst>
          </p:cNvPr>
          <p:cNvSpPr>
            <a:spLocks noGrp="1" noChangeArrowheads="1"/>
          </p:cNvSpPr>
          <p:nvPr>
            <p:ph type="title" idx="4294967295"/>
          </p:nvPr>
        </p:nvSpPr>
        <p:spPr>
          <a:xfrm>
            <a:off x="0" y="584200"/>
            <a:ext cx="8054975" cy="1016000"/>
          </a:xfrm>
        </p:spPr>
        <p:txBody>
          <a:bodyPr/>
          <a:lstStyle/>
          <a:p>
            <a:pPr eaLnBrk="1" hangingPunct="1"/>
            <a:r>
              <a:rPr lang="en-US" altLang="en-US">
                <a:ea typeface="ＭＳ Ｐゴシック" panose="020B0600070205080204" pitchFamily="34" charset="-128"/>
              </a:rPr>
              <a:t>Perfect Linear Relationship</a:t>
            </a:r>
          </a:p>
        </p:txBody>
      </p:sp>
      <p:pic>
        <p:nvPicPr>
          <p:cNvPr id="46083" name="Picture 3">
            <a:extLst>
              <a:ext uri="{FF2B5EF4-FFF2-40B4-BE49-F238E27FC236}">
                <a16:creationId xmlns:a16="http://schemas.microsoft.com/office/drawing/2014/main" id="{35DFCC74-1847-461F-9611-AB8AA6A6392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439335" y="1608667"/>
            <a:ext cx="5571066" cy="40818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advClick="0" advTm="9000"/>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F0E437AF-6AFC-4942-91B4-DE4EC0385BC1}"/>
              </a:ext>
            </a:extLst>
          </p:cNvPr>
          <p:cNvSpPr>
            <a:spLocks noGrp="1" noChangeArrowheads="1"/>
          </p:cNvSpPr>
          <p:nvPr>
            <p:ph type="title" idx="4294967295"/>
          </p:nvPr>
        </p:nvSpPr>
        <p:spPr>
          <a:xfrm>
            <a:off x="0" y="685800"/>
            <a:ext cx="8164513" cy="1016000"/>
          </a:xfrm>
        </p:spPr>
        <p:txBody>
          <a:bodyPr/>
          <a:lstStyle/>
          <a:p>
            <a:pPr eaLnBrk="1" hangingPunct="1"/>
            <a:r>
              <a:rPr lang="en-US" altLang="en-US">
                <a:ea typeface="ＭＳ Ｐゴシック" panose="020B0600070205080204" pitchFamily="34" charset="-128"/>
              </a:rPr>
              <a:t>Perfect Negative Relationship</a:t>
            </a:r>
          </a:p>
        </p:txBody>
      </p:sp>
      <p:pic>
        <p:nvPicPr>
          <p:cNvPr id="48131" name="Picture 3">
            <a:extLst>
              <a:ext uri="{FF2B5EF4-FFF2-40B4-BE49-F238E27FC236}">
                <a16:creationId xmlns:a16="http://schemas.microsoft.com/office/drawing/2014/main" id="{3D5C19BE-B5F3-404B-BE8D-372D5A4B465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439334" y="1895299"/>
            <a:ext cx="5647266" cy="40387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advClick="0" advTm="11000"/>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026B6309-BA5D-4053-8D8C-066AA8F5C7F2}"/>
              </a:ext>
            </a:extLst>
          </p:cNvPr>
          <p:cNvSpPr>
            <a:spLocks noGrp="1" noChangeArrowheads="1"/>
          </p:cNvSpPr>
          <p:nvPr>
            <p:ph type="title" idx="4294967295"/>
          </p:nvPr>
        </p:nvSpPr>
        <p:spPr>
          <a:xfrm>
            <a:off x="0" y="584200"/>
            <a:ext cx="8054975" cy="1016000"/>
          </a:xfrm>
        </p:spPr>
        <p:txBody>
          <a:bodyPr/>
          <a:lstStyle/>
          <a:p>
            <a:pPr eaLnBrk="1" hangingPunct="1"/>
            <a:r>
              <a:rPr lang="en-US" altLang="en-US">
                <a:ea typeface="ＭＳ Ｐゴシック" panose="020B0600070205080204" pitchFamily="34" charset="-128"/>
              </a:rPr>
              <a:t>No Linear Relationship</a:t>
            </a:r>
          </a:p>
        </p:txBody>
      </p:sp>
      <p:pic>
        <p:nvPicPr>
          <p:cNvPr id="50179" name="Picture 3">
            <a:extLst>
              <a:ext uri="{FF2B5EF4-FFF2-40B4-BE49-F238E27FC236}">
                <a16:creationId xmlns:a16="http://schemas.microsoft.com/office/drawing/2014/main" id="{7616FAA3-9203-4B52-9A5E-2D796C2E275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89667" y="1862667"/>
            <a:ext cx="6138333" cy="4298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advClick="0" advTm="11000"/>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226" name="Picture 3">
            <a:extLst>
              <a:ext uri="{FF2B5EF4-FFF2-40B4-BE49-F238E27FC236}">
                <a16:creationId xmlns:a16="http://schemas.microsoft.com/office/drawing/2014/main" id="{17E37387-6E47-4054-9F61-C5616264200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381000"/>
            <a:ext cx="6147297"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advClick="0" advTm="19000"/>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7C1C62E2-1CB6-4FA7-AD36-3A79B26653FA}"/>
              </a:ext>
            </a:extLst>
          </p:cNvPr>
          <p:cNvSpPr>
            <a:spLocks noGrp="1" noChangeArrowheads="1"/>
          </p:cNvSpPr>
          <p:nvPr>
            <p:ph type="title" idx="4294967295"/>
          </p:nvPr>
        </p:nvSpPr>
        <p:spPr>
          <a:xfrm>
            <a:off x="0" y="584200"/>
            <a:ext cx="7772400" cy="1016000"/>
          </a:xfrm>
        </p:spPr>
        <p:txBody>
          <a:bodyPr/>
          <a:lstStyle/>
          <a:p>
            <a:pPr eaLnBrk="1" hangingPunct="1"/>
            <a:r>
              <a:rPr lang="en-US" altLang="en-US">
                <a:ea typeface="ＭＳ Ｐゴシック" panose="020B0600070205080204" pitchFamily="34" charset="-128"/>
              </a:rPr>
              <a:t>Range of Pearson’s r</a:t>
            </a:r>
          </a:p>
        </p:txBody>
      </p:sp>
      <p:sp>
        <p:nvSpPr>
          <p:cNvPr id="54275" name="Rectangle 3">
            <a:extLst>
              <a:ext uri="{FF2B5EF4-FFF2-40B4-BE49-F238E27FC236}">
                <a16:creationId xmlns:a16="http://schemas.microsoft.com/office/drawing/2014/main" id="{4507203C-5143-448C-B298-D53A0D4374D8}"/>
              </a:ext>
            </a:extLst>
          </p:cNvPr>
          <p:cNvSpPr>
            <a:spLocks noGrp="1" noChangeArrowheads="1"/>
          </p:cNvSpPr>
          <p:nvPr>
            <p:ph type="body" idx="4294967295"/>
          </p:nvPr>
        </p:nvSpPr>
        <p:spPr>
          <a:xfrm>
            <a:off x="0" y="1600200"/>
            <a:ext cx="8274050" cy="4368800"/>
          </a:xfrm>
        </p:spPr>
        <p:txBody>
          <a:bodyPr/>
          <a:lstStyle/>
          <a:p>
            <a:pPr eaLnBrk="1" hangingPunct="1"/>
            <a:r>
              <a:rPr lang="en-US" altLang="en-US">
                <a:ea typeface="ＭＳ Ｐゴシック" panose="020B0600070205080204" pitchFamily="34" charset="-128"/>
              </a:rPr>
              <a:t>-1 for a perfect negative linear relationship</a:t>
            </a:r>
            <a:br>
              <a:rPr lang="en-US" altLang="en-US">
                <a:ea typeface="ＭＳ Ｐゴシック" panose="020B0600070205080204" pitchFamily="34" charset="-128"/>
              </a:rPr>
            </a:br>
            <a:endParaRPr lang="en-US" altLang="en-US">
              <a:ea typeface="ＭＳ Ｐゴシック" panose="020B0600070205080204" pitchFamily="34" charset="-128"/>
            </a:endParaRPr>
          </a:p>
          <a:p>
            <a:pPr eaLnBrk="1" hangingPunct="1"/>
            <a:r>
              <a:rPr lang="en-US" altLang="en-US">
                <a:ea typeface="ＭＳ Ｐゴシック" panose="020B0600070205080204" pitchFamily="34" charset="-128"/>
              </a:rPr>
              <a:t>0 for no linear relationships</a:t>
            </a:r>
            <a:br>
              <a:rPr lang="en-US" altLang="en-US" b="1">
                <a:solidFill>
                  <a:srgbClr val="33CC33"/>
                </a:solidFill>
                <a:ea typeface="ＭＳ Ｐゴシック" panose="020B0600070205080204" pitchFamily="34" charset="-128"/>
              </a:rPr>
            </a:br>
            <a:endParaRPr lang="en-US" altLang="en-US" b="1">
              <a:solidFill>
                <a:srgbClr val="33CC33"/>
              </a:solidFill>
              <a:ea typeface="ＭＳ Ｐゴシック" panose="020B0600070205080204" pitchFamily="34" charset="-128"/>
            </a:endParaRPr>
          </a:p>
          <a:p>
            <a:pPr eaLnBrk="1" hangingPunct="1"/>
            <a:r>
              <a:rPr lang="en-US" altLang="en-US">
                <a:ea typeface="ＭＳ Ｐゴシック" panose="020B0600070205080204" pitchFamily="34" charset="-128"/>
              </a:rPr>
              <a:t>1 for a perfect positive linear relationship</a:t>
            </a:r>
          </a:p>
        </p:txBody>
      </p:sp>
    </p:spTree>
  </p:cSld>
  <p:clrMapOvr>
    <a:masterClrMapping/>
  </p:clrMapOvr>
  <p:transition spd="slow" advClick="0" advTm="25000"/>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F9FD86F2-E290-48A5-8126-37E414F54D37}"/>
              </a:ext>
            </a:extLst>
          </p:cNvPr>
          <p:cNvSpPr>
            <a:spLocks noGrp="1" noChangeArrowheads="1"/>
          </p:cNvSpPr>
          <p:nvPr>
            <p:ph type="title" idx="4294967295"/>
          </p:nvPr>
        </p:nvSpPr>
        <p:spPr>
          <a:xfrm>
            <a:off x="1370013" y="482600"/>
            <a:ext cx="7773987" cy="1016000"/>
          </a:xfrm>
        </p:spPr>
        <p:txBody>
          <a:bodyPr/>
          <a:lstStyle/>
          <a:p>
            <a:pPr eaLnBrk="1" hangingPunct="1"/>
            <a:r>
              <a:rPr lang="en-US" altLang="en-US">
                <a:ea typeface="ＭＳ Ｐゴシック" panose="020B0600070205080204" pitchFamily="34" charset="-128"/>
              </a:rPr>
              <a:t>Symmetry</a:t>
            </a:r>
          </a:p>
        </p:txBody>
      </p:sp>
      <p:sp>
        <p:nvSpPr>
          <p:cNvPr id="56323" name="Rectangle 3">
            <a:extLst>
              <a:ext uri="{FF2B5EF4-FFF2-40B4-BE49-F238E27FC236}">
                <a16:creationId xmlns:a16="http://schemas.microsoft.com/office/drawing/2014/main" id="{0FC468A8-8284-4643-A70A-8D0D52A33569}"/>
              </a:ext>
            </a:extLst>
          </p:cNvPr>
          <p:cNvSpPr>
            <a:spLocks noGrp="1" noChangeArrowheads="1"/>
          </p:cNvSpPr>
          <p:nvPr>
            <p:ph type="body" sz="half" idx="4294967295"/>
          </p:nvPr>
        </p:nvSpPr>
        <p:spPr>
          <a:xfrm>
            <a:off x="0" y="1600200"/>
            <a:ext cx="7620000" cy="4368800"/>
          </a:xfrm>
        </p:spPr>
        <p:txBody>
          <a:bodyPr/>
          <a:lstStyle/>
          <a:p>
            <a:pPr eaLnBrk="1" hangingPunct="1">
              <a:buFontTx/>
              <a:buNone/>
            </a:pPr>
            <a:endParaRPr lang="en-US" altLang="en-US">
              <a:ea typeface="ＭＳ Ｐゴシック" panose="020B0600070205080204" pitchFamily="34" charset="-128"/>
            </a:endParaRPr>
          </a:p>
          <a:p>
            <a:pPr eaLnBrk="1" hangingPunct="1"/>
            <a:r>
              <a:rPr lang="en-US" altLang="en-US">
                <a:ea typeface="ＭＳ Ｐゴシック" panose="020B0600070205080204" pitchFamily="34" charset="-128"/>
              </a:rPr>
              <a:t>The correlation of Weight with Height is the same as the correlation of Height with Weight.</a:t>
            </a:r>
          </a:p>
        </p:txBody>
      </p:sp>
    </p:spTree>
  </p:cSld>
  <p:clrMapOvr>
    <a:masterClrMapping/>
  </p:clrMapOvr>
  <p:transition advClick="0" advTm="16000"/>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F6A1ADE9-42FC-45CF-B0AB-3805824A511A}"/>
              </a:ext>
            </a:extLst>
          </p:cNvPr>
          <p:cNvSpPr>
            <a:spLocks noGrp="1" noChangeArrowheads="1"/>
          </p:cNvSpPr>
          <p:nvPr>
            <p:ph type="title" idx="4294967295"/>
          </p:nvPr>
        </p:nvSpPr>
        <p:spPr>
          <a:xfrm>
            <a:off x="0" y="685800"/>
            <a:ext cx="7772400" cy="1016000"/>
          </a:xfrm>
        </p:spPr>
        <p:txBody>
          <a:bodyPr>
            <a:normAutofit fontScale="90000"/>
          </a:bodyPr>
          <a:lstStyle/>
          <a:p>
            <a:pPr eaLnBrk="1" hangingPunct="1"/>
            <a:r>
              <a:rPr lang="en-US" altLang="en-US" dirty="0">
                <a:ea typeface="ＭＳ Ｐゴシック" panose="020B0600070205080204" pitchFamily="34" charset="-128"/>
              </a:rPr>
              <a:t>Unaffected by positive Linear Transformations</a:t>
            </a:r>
          </a:p>
        </p:txBody>
      </p:sp>
      <p:sp>
        <p:nvSpPr>
          <p:cNvPr id="58371" name="Rectangle 3">
            <a:extLst>
              <a:ext uri="{FF2B5EF4-FFF2-40B4-BE49-F238E27FC236}">
                <a16:creationId xmlns:a16="http://schemas.microsoft.com/office/drawing/2014/main" id="{E7895A8B-4419-4A3D-91F0-D53FE7148027}"/>
              </a:ext>
            </a:extLst>
          </p:cNvPr>
          <p:cNvSpPr>
            <a:spLocks noGrp="1" noChangeArrowheads="1"/>
          </p:cNvSpPr>
          <p:nvPr>
            <p:ph type="body" idx="4294967295"/>
          </p:nvPr>
        </p:nvSpPr>
        <p:spPr>
          <a:xfrm>
            <a:off x="0" y="2006600"/>
            <a:ext cx="8382000" cy="4064000"/>
          </a:xfrm>
        </p:spPr>
        <p:txBody>
          <a:bodyPr/>
          <a:lstStyle/>
          <a:p>
            <a:pPr eaLnBrk="1" hangingPunct="1"/>
            <a:r>
              <a:rPr lang="en-US" altLang="en-US" dirty="0">
                <a:ea typeface="ＭＳ Ｐゴシック" panose="020B0600070205080204" pitchFamily="34" charset="-128"/>
              </a:rPr>
              <a:t>Multiplying a variable by a positive constant and/or adding a constant does not change the correlation of that variable with other variables.  </a:t>
            </a:r>
          </a:p>
        </p:txBody>
      </p:sp>
      <p:pic>
        <p:nvPicPr>
          <p:cNvPr id="58372" name="Picture 4" descr="j0283977">
            <a:extLst>
              <a:ext uri="{FF2B5EF4-FFF2-40B4-BE49-F238E27FC236}">
                <a16:creationId xmlns:a16="http://schemas.microsoft.com/office/drawing/2014/main" id="{33C2E84C-9682-4443-9BED-C48ADFFFEF92}"/>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3374320" y="4647847"/>
            <a:ext cx="1510771" cy="1194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advClick="0" advTm="17000"/>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a:extLst>
              <a:ext uri="{FF2B5EF4-FFF2-40B4-BE49-F238E27FC236}">
                <a16:creationId xmlns:a16="http://schemas.microsoft.com/office/drawing/2014/main" id="{92F7F71D-1A83-4A35-8712-655CA5A224C6}"/>
              </a:ext>
            </a:extLst>
          </p:cNvPr>
          <p:cNvSpPr>
            <a:spLocks noGrp="1" noChangeArrowheads="1"/>
          </p:cNvSpPr>
          <p:nvPr>
            <p:ph type="title" idx="4294967295"/>
          </p:nvPr>
        </p:nvSpPr>
        <p:spPr>
          <a:xfrm>
            <a:off x="152400" y="609600"/>
            <a:ext cx="8229600" cy="1143000"/>
          </a:xfrm>
        </p:spPr>
        <p:txBody>
          <a:bodyPr/>
          <a:lstStyle/>
          <a:p>
            <a:pPr eaLnBrk="1" hangingPunct="1"/>
            <a:r>
              <a:rPr lang="en-US" altLang="en-US" dirty="0">
                <a:ea typeface="ＭＳ Ｐゴシック" panose="020B0600070205080204" pitchFamily="34" charset="-128"/>
              </a:rPr>
              <a:t>Measuring Skew and Kurtosis</a:t>
            </a:r>
          </a:p>
        </p:txBody>
      </p:sp>
      <p:sp>
        <p:nvSpPr>
          <p:cNvPr id="166915" name="Rectangle 85">
            <a:extLst>
              <a:ext uri="{FF2B5EF4-FFF2-40B4-BE49-F238E27FC236}">
                <a16:creationId xmlns:a16="http://schemas.microsoft.com/office/drawing/2014/main" id="{C1141852-E171-4F0C-8BA5-28C6A81651EC}"/>
              </a:ext>
            </a:extLst>
          </p:cNvPr>
          <p:cNvSpPr>
            <a:spLocks noGrp="1" noChangeArrowheads="1"/>
          </p:cNvSpPr>
          <p:nvPr>
            <p:ph type="body" idx="4294967295"/>
          </p:nvPr>
        </p:nvSpPr>
        <p:spPr>
          <a:xfrm>
            <a:off x="0" y="1600200"/>
            <a:ext cx="8229600" cy="4525963"/>
          </a:xfrm>
        </p:spPr>
        <p:txBody>
          <a:bodyPr/>
          <a:lstStyle/>
          <a:p>
            <a:pPr eaLnBrk="1" hangingPunct="1">
              <a:buFontTx/>
              <a:buNone/>
            </a:pPr>
            <a:endParaRPr lang="en-US" altLang="en-US" dirty="0">
              <a:ea typeface="ＭＳ Ｐゴシック" panose="020B0600070205080204" pitchFamily="34" charset="-128"/>
            </a:endParaRPr>
          </a:p>
          <a:p>
            <a:pPr eaLnBrk="1" hangingPunct="1"/>
            <a:r>
              <a:rPr lang="en-US" altLang="en-US" dirty="0">
                <a:ea typeface="ＭＳ Ｐゴシック" panose="020B0600070205080204" pitchFamily="34" charset="-128"/>
              </a:rPr>
              <a:t>Distributions can vary in:</a:t>
            </a:r>
          </a:p>
          <a:p>
            <a:pPr lvl="1" eaLnBrk="1" hangingPunct="1"/>
            <a:r>
              <a:rPr lang="en-US" altLang="en-US" dirty="0">
                <a:ea typeface="ＭＳ Ｐゴシック" panose="020B0600070205080204" pitchFamily="34" charset="-128"/>
              </a:rPr>
              <a:t>skew</a:t>
            </a:r>
          </a:p>
          <a:p>
            <a:pPr lvl="1" eaLnBrk="1" hangingPunct="1"/>
            <a:r>
              <a:rPr lang="en-US" altLang="en-US" dirty="0">
                <a:ea typeface="ＭＳ Ｐゴシック" panose="020B0600070205080204" pitchFamily="34" charset="-128"/>
              </a:rPr>
              <a:t>kurtosis</a:t>
            </a:r>
          </a:p>
          <a:p>
            <a:pPr eaLnBrk="1" hangingPunct="1">
              <a:buFontTx/>
              <a:buNone/>
            </a:pPr>
            <a:endParaRPr lang="en-US" altLang="en-US" dirty="0">
              <a:ea typeface="ＭＳ Ｐゴシック" panose="020B0600070205080204" pitchFamily="34" charset="-128"/>
            </a:endParaRPr>
          </a:p>
        </p:txBody>
      </p:sp>
    </p:spTree>
  </p:cSld>
  <p:clrMapOvr>
    <a:masterClrMapping/>
  </p:clrMapOvr>
  <p:transition spd="slow" advClick="0" advTm="13000"/>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BE6E644F-2659-4564-B25E-536110927437}"/>
              </a:ext>
            </a:extLst>
          </p:cNvPr>
          <p:cNvSpPr>
            <a:spLocks noGrp="1" noChangeArrowheads="1"/>
          </p:cNvSpPr>
          <p:nvPr>
            <p:ph type="title" idx="4294967295"/>
          </p:nvPr>
        </p:nvSpPr>
        <p:spPr>
          <a:xfrm>
            <a:off x="0" y="685800"/>
            <a:ext cx="7772400" cy="1016000"/>
          </a:xfrm>
        </p:spPr>
        <p:txBody>
          <a:bodyPr>
            <a:normAutofit fontScale="90000"/>
          </a:bodyPr>
          <a:lstStyle/>
          <a:p>
            <a:pPr eaLnBrk="1" hangingPunct="1"/>
            <a:r>
              <a:rPr lang="en-US" altLang="en-US" dirty="0">
                <a:ea typeface="ＭＳ Ｐゴシック" panose="020B0600070205080204" pitchFamily="34" charset="-128"/>
              </a:rPr>
              <a:t>Unaffected </a:t>
            </a:r>
            <a:r>
              <a:rPr lang="en-US" altLang="en-US">
                <a:ea typeface="ＭＳ Ｐゴシック" panose="020B0600070205080204" pitchFamily="34" charset="-128"/>
              </a:rPr>
              <a:t>by Positive Linear </a:t>
            </a:r>
            <a:r>
              <a:rPr lang="en-US" altLang="en-US" dirty="0">
                <a:ea typeface="ＭＳ Ｐゴシック" panose="020B0600070205080204" pitchFamily="34" charset="-128"/>
              </a:rPr>
              <a:t>Transformations</a:t>
            </a:r>
          </a:p>
        </p:txBody>
      </p:sp>
      <p:sp>
        <p:nvSpPr>
          <p:cNvPr id="60419" name="Rectangle 3">
            <a:extLst>
              <a:ext uri="{FF2B5EF4-FFF2-40B4-BE49-F238E27FC236}">
                <a16:creationId xmlns:a16="http://schemas.microsoft.com/office/drawing/2014/main" id="{6BD62000-8971-4D9F-B494-EA475A881833}"/>
              </a:ext>
            </a:extLst>
          </p:cNvPr>
          <p:cNvSpPr>
            <a:spLocks noGrp="1" noChangeArrowheads="1"/>
          </p:cNvSpPr>
          <p:nvPr>
            <p:ph type="body" sz="half" idx="4294967295"/>
          </p:nvPr>
        </p:nvSpPr>
        <p:spPr>
          <a:xfrm>
            <a:off x="0" y="1905000"/>
            <a:ext cx="4430713" cy="4368800"/>
          </a:xfrm>
        </p:spPr>
        <p:txBody>
          <a:bodyPr/>
          <a:lstStyle/>
          <a:p>
            <a:pPr eaLnBrk="1" hangingPunct="1"/>
            <a:r>
              <a:rPr lang="en-US" altLang="en-US">
                <a:ea typeface="ＭＳ Ｐゴシック" panose="020B0600070205080204" pitchFamily="34" charset="-128"/>
              </a:rPr>
              <a:t>The correlation of Weight and Height does not depend on whether Height is measured in inches, feet, or even miles.</a:t>
            </a:r>
          </a:p>
        </p:txBody>
      </p:sp>
      <p:pic>
        <p:nvPicPr>
          <p:cNvPr id="60420" name="Picture 4" descr="j0182948">
            <a:extLst>
              <a:ext uri="{FF2B5EF4-FFF2-40B4-BE49-F238E27FC236}">
                <a16:creationId xmlns:a16="http://schemas.microsoft.com/office/drawing/2014/main" id="{26811CE3-D673-424E-809B-D6D689BA3804}"/>
              </a:ext>
            </a:extLst>
          </p:cNvPr>
          <p:cNvPicPr>
            <a:picLocks noGrp="1" noChangeAspect="1" noChangeArrowheads="1"/>
          </p:cNvPicPr>
          <p:nvPr>
            <p:ph sz="quarter" idx="4294967295"/>
          </p:nvPr>
        </p:nvPicPr>
        <p:blipFill>
          <a:blip r:embed="rId3">
            <a:extLst>
              <a:ext uri="{28A0092B-C50C-407E-A947-70E740481C1C}">
                <a14:useLocalDpi xmlns:a14="http://schemas.microsoft.com/office/drawing/2010/main" val="0"/>
              </a:ext>
            </a:extLst>
          </a:blip>
          <a:srcRect/>
          <a:stretch>
            <a:fillRect/>
          </a:stretch>
        </p:blipFill>
        <p:spPr>
          <a:xfrm>
            <a:off x="4572000" y="1905000"/>
            <a:ext cx="2566987" cy="1914525"/>
          </a:xfrm>
          <a:noFill/>
        </p:spPr>
      </p:pic>
      <p:pic>
        <p:nvPicPr>
          <p:cNvPr id="60421" name="Picture 6" descr="j0174175">
            <a:extLst>
              <a:ext uri="{FF2B5EF4-FFF2-40B4-BE49-F238E27FC236}">
                <a16:creationId xmlns:a16="http://schemas.microsoft.com/office/drawing/2014/main" id="{65EB812B-741D-470C-9A5C-87F22B18CCF1}"/>
              </a:ext>
            </a:extLst>
          </p:cNvPr>
          <p:cNvPicPr>
            <a:picLocks noGrp="1" noChangeAspect="1" noChangeArrowheads="1"/>
          </p:cNvPicPr>
          <p:nvPr>
            <p:ph sz="quarter" idx="4294967295"/>
          </p:nvPr>
        </p:nvPicPr>
        <p:blipFill>
          <a:blip r:embed="rId4">
            <a:extLst>
              <a:ext uri="{28A0092B-C50C-407E-A947-70E740481C1C}">
                <a14:useLocalDpi xmlns:a14="http://schemas.microsoft.com/office/drawing/2010/main" val="0"/>
              </a:ext>
            </a:extLst>
          </a:blip>
          <a:srcRect/>
          <a:stretch>
            <a:fillRect/>
          </a:stretch>
        </p:blipFill>
        <p:spPr>
          <a:xfrm>
            <a:off x="5008562" y="3937000"/>
            <a:ext cx="2130425" cy="1914525"/>
          </a:xfrm>
          <a:noFill/>
        </p:spPr>
      </p:pic>
    </p:spTree>
  </p:cSld>
  <p:clrMapOvr>
    <a:masterClrMapping/>
  </p:clrMapOvr>
  <p:transition advClick="0" advTm="9000"/>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7810849E-BC4B-4C62-84DA-99C8993664AE}"/>
              </a:ext>
            </a:extLst>
          </p:cNvPr>
          <p:cNvSpPr>
            <a:spLocks noGrp="1" noChangeArrowheads="1"/>
          </p:cNvSpPr>
          <p:nvPr>
            <p:ph type="title" idx="4294967295"/>
          </p:nvPr>
        </p:nvSpPr>
        <p:spPr>
          <a:xfrm>
            <a:off x="0" y="922338"/>
            <a:ext cx="7772400" cy="1016000"/>
          </a:xfrm>
        </p:spPr>
        <p:txBody>
          <a:bodyPr>
            <a:normAutofit fontScale="90000"/>
          </a:bodyPr>
          <a:lstStyle/>
          <a:p>
            <a:pPr eaLnBrk="1" hangingPunct="1"/>
            <a:r>
              <a:rPr lang="en-US" altLang="en-US" dirty="0">
                <a:ea typeface="ＭＳ Ｐゴシック" panose="020B0600070205080204" pitchFamily="34" charset="-128"/>
              </a:rPr>
              <a:t>Unaffected by Linear Transformations with positive slope</a:t>
            </a:r>
          </a:p>
        </p:txBody>
      </p:sp>
      <p:sp>
        <p:nvSpPr>
          <p:cNvPr id="62467" name="Rectangle 3">
            <a:extLst>
              <a:ext uri="{FF2B5EF4-FFF2-40B4-BE49-F238E27FC236}">
                <a16:creationId xmlns:a16="http://schemas.microsoft.com/office/drawing/2014/main" id="{B3887C28-4C52-4C88-80F9-3049986B6389}"/>
              </a:ext>
            </a:extLst>
          </p:cNvPr>
          <p:cNvSpPr>
            <a:spLocks noGrp="1" noChangeArrowheads="1"/>
          </p:cNvSpPr>
          <p:nvPr>
            <p:ph type="body" sz="half" idx="4294967295"/>
          </p:nvPr>
        </p:nvSpPr>
        <p:spPr>
          <a:xfrm>
            <a:off x="0" y="2141538"/>
            <a:ext cx="7261225" cy="2201862"/>
          </a:xfrm>
        </p:spPr>
        <p:txBody>
          <a:bodyPr/>
          <a:lstStyle/>
          <a:p>
            <a:pPr eaLnBrk="1" hangingPunct="1"/>
            <a:r>
              <a:rPr lang="en-US" altLang="en-US">
                <a:ea typeface="ＭＳ Ｐゴシック" panose="020B0600070205080204" pitchFamily="34" charset="-128"/>
              </a:rPr>
              <a:t>Adding five points to every student’s test score would not change the correlation of the test score with other variables such as GPA</a:t>
            </a:r>
          </a:p>
        </p:txBody>
      </p:sp>
      <p:pic>
        <p:nvPicPr>
          <p:cNvPr id="62468" name="Picture 7" descr="j0251265">
            <a:extLst>
              <a:ext uri="{FF2B5EF4-FFF2-40B4-BE49-F238E27FC236}">
                <a16:creationId xmlns:a16="http://schemas.microsoft.com/office/drawing/2014/main" id="{F55C3EA4-7B8C-4FB1-92E4-806058254110}"/>
              </a:ext>
            </a:extLst>
          </p:cNvPr>
          <p:cNvPicPr>
            <a:picLocks noGrp="1" noChangeAspect="1" noChangeArrowheads="1"/>
          </p:cNvPicPr>
          <p:nvPr>
            <p:ph sz="half" idx="4294967295"/>
          </p:nvPr>
        </p:nvPicPr>
        <p:blipFill>
          <a:blip r:embed="rId3">
            <a:extLst>
              <a:ext uri="{28A0092B-C50C-407E-A947-70E740481C1C}">
                <a14:useLocalDpi xmlns:a14="http://schemas.microsoft.com/office/drawing/2010/main" val="0"/>
              </a:ext>
            </a:extLst>
          </a:blip>
          <a:srcRect/>
          <a:stretch>
            <a:fillRect/>
          </a:stretch>
        </p:blipFill>
        <p:spPr>
          <a:xfrm>
            <a:off x="5715000" y="3955256"/>
            <a:ext cx="2103437" cy="1928813"/>
          </a:xfrm>
          <a:noFill/>
        </p:spPr>
      </p:pic>
    </p:spTree>
  </p:cSld>
  <p:clrMapOvr>
    <a:masterClrMapping/>
  </p:clrMapOvr>
  <p:transition advClick="0" advTm="11000"/>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6C444147-11A5-4FF3-875D-A90EDA6E2F6F}"/>
              </a:ext>
            </a:extLst>
          </p:cNvPr>
          <p:cNvSpPr>
            <a:spLocks noGrp="1" noChangeArrowheads="1"/>
          </p:cNvSpPr>
          <p:nvPr>
            <p:ph type="title" idx="4294967295"/>
          </p:nvPr>
        </p:nvSpPr>
        <p:spPr>
          <a:xfrm>
            <a:off x="0" y="274638"/>
            <a:ext cx="8229600" cy="1143000"/>
          </a:xfrm>
        </p:spPr>
        <p:txBody>
          <a:bodyPr/>
          <a:lstStyle/>
          <a:p>
            <a:r>
              <a:rPr lang="en-US" altLang="en-US">
                <a:ea typeface="ＭＳ Ｐゴシック" panose="020B0600070205080204" pitchFamily="34" charset="-128"/>
              </a:rPr>
              <a:t>Computing Pearson’s r</a:t>
            </a:r>
          </a:p>
        </p:txBody>
      </p:sp>
      <p:sp>
        <p:nvSpPr>
          <p:cNvPr id="64515" name="Rectangle 3">
            <a:extLst>
              <a:ext uri="{FF2B5EF4-FFF2-40B4-BE49-F238E27FC236}">
                <a16:creationId xmlns:a16="http://schemas.microsoft.com/office/drawing/2014/main" id="{E617D482-EE23-44F5-B6FA-17FA30421166}"/>
              </a:ext>
            </a:extLst>
          </p:cNvPr>
          <p:cNvSpPr>
            <a:spLocks noGrp="1" noChangeArrowheads="1"/>
          </p:cNvSpPr>
          <p:nvPr>
            <p:ph type="body" idx="4294967295"/>
          </p:nvPr>
        </p:nvSpPr>
        <p:spPr>
          <a:xfrm>
            <a:off x="0" y="2006600"/>
            <a:ext cx="7773988" cy="4030663"/>
          </a:xfrm>
        </p:spPr>
        <p:txBody>
          <a:bodyPr/>
          <a:lstStyle/>
          <a:p>
            <a:r>
              <a:rPr lang="en-US" altLang="en-US">
                <a:ea typeface="ＭＳ Ｐゴシック" panose="020B0600070205080204" pitchFamily="34" charset="-128"/>
              </a:rPr>
              <a:t>Several formulas that can be used to compute Pearson’s correlation</a:t>
            </a:r>
          </a:p>
          <a:p>
            <a:endParaRPr lang="en-US" altLang="en-US">
              <a:ea typeface="ＭＳ Ｐゴシック" panose="020B0600070205080204" pitchFamily="34" charset="-128"/>
            </a:endParaRPr>
          </a:p>
          <a:p>
            <a:r>
              <a:rPr lang="en-US" altLang="en-US">
                <a:ea typeface="ＭＳ Ｐゴシック" panose="020B0600070205080204" pitchFamily="34" charset="-128"/>
              </a:rPr>
              <a:t>Some formulas make more conceptual sense and others are easier to actually compute</a:t>
            </a:r>
          </a:p>
          <a:p>
            <a:pPr>
              <a:buFontTx/>
              <a:buNone/>
            </a:pPr>
            <a:endParaRPr lang="en-US" altLang="en-US">
              <a:ea typeface="ＭＳ Ｐゴシック" panose="020B0600070205080204" pitchFamily="34" charset="-128"/>
            </a:endParaRPr>
          </a:p>
        </p:txBody>
      </p:sp>
      <p:pic>
        <p:nvPicPr>
          <p:cNvPr id="64516" name="Picture 4" descr="j0299125">
            <a:extLst>
              <a:ext uri="{FF2B5EF4-FFF2-40B4-BE49-F238E27FC236}">
                <a16:creationId xmlns:a16="http://schemas.microsoft.com/office/drawing/2014/main" id="{D0FED0ED-94E0-441A-B04D-8625F81301B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57975" y="1615105"/>
            <a:ext cx="1571625" cy="2406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advClick="0" advTm="16000"/>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8CAB2BE1-62D4-4AC8-A397-AED331541694}"/>
              </a:ext>
            </a:extLst>
          </p:cNvPr>
          <p:cNvSpPr>
            <a:spLocks noGrp="1" noChangeArrowheads="1"/>
          </p:cNvSpPr>
          <p:nvPr>
            <p:ph type="title" idx="4294967295"/>
          </p:nvPr>
        </p:nvSpPr>
        <p:spPr>
          <a:xfrm>
            <a:off x="1370013" y="584200"/>
            <a:ext cx="7773987" cy="1016000"/>
          </a:xfrm>
        </p:spPr>
        <p:txBody>
          <a:bodyPr/>
          <a:lstStyle/>
          <a:p>
            <a:r>
              <a:rPr lang="en-US" altLang="en-US">
                <a:ea typeface="ＭＳ Ｐゴシック" panose="020B0600070205080204" pitchFamily="34" charset="-128"/>
              </a:rPr>
              <a:t>Computing Pearson’s r</a:t>
            </a:r>
          </a:p>
        </p:txBody>
      </p:sp>
      <p:graphicFrame>
        <p:nvGraphicFramePr>
          <p:cNvPr id="182423" name="Group 151">
            <a:extLst>
              <a:ext uri="{FF2B5EF4-FFF2-40B4-BE49-F238E27FC236}">
                <a16:creationId xmlns:a16="http://schemas.microsoft.com/office/drawing/2014/main" id="{2298CA88-D522-434E-A04E-36F34E4B6BB0}"/>
              </a:ext>
            </a:extLst>
          </p:cNvPr>
          <p:cNvGraphicFramePr>
            <a:graphicFrameLocks noGrp="1"/>
          </p:cNvGraphicFramePr>
          <p:nvPr/>
        </p:nvGraphicFramePr>
        <p:xfrm>
          <a:off x="1415522" y="2006424"/>
          <a:ext cx="6530798" cy="3556002"/>
        </p:xfrm>
        <a:graphic>
          <a:graphicData uri="http://schemas.openxmlformats.org/drawingml/2006/table">
            <a:tbl>
              <a:tblPr/>
              <a:tblGrid>
                <a:gridCol w="1244934">
                  <a:extLst>
                    <a:ext uri="{9D8B030D-6E8A-4147-A177-3AD203B41FA5}">
                      <a16:colId xmlns:a16="http://schemas.microsoft.com/office/drawing/2014/main" val="20000"/>
                    </a:ext>
                  </a:extLst>
                </a:gridCol>
                <a:gridCol w="752856">
                  <a:extLst>
                    <a:ext uri="{9D8B030D-6E8A-4147-A177-3AD203B41FA5}">
                      <a16:colId xmlns:a16="http://schemas.microsoft.com/office/drawing/2014/main" val="20001"/>
                    </a:ext>
                  </a:extLst>
                </a:gridCol>
                <a:gridCol w="757391">
                  <a:extLst>
                    <a:ext uri="{9D8B030D-6E8A-4147-A177-3AD203B41FA5}">
                      <a16:colId xmlns:a16="http://schemas.microsoft.com/office/drawing/2014/main" val="20002"/>
                    </a:ext>
                  </a:extLst>
                </a:gridCol>
                <a:gridCol w="755123">
                  <a:extLst>
                    <a:ext uri="{9D8B030D-6E8A-4147-A177-3AD203B41FA5}">
                      <a16:colId xmlns:a16="http://schemas.microsoft.com/office/drawing/2014/main" val="20003"/>
                    </a:ext>
                  </a:extLst>
                </a:gridCol>
                <a:gridCol w="755124">
                  <a:extLst>
                    <a:ext uri="{9D8B030D-6E8A-4147-A177-3AD203B41FA5}">
                      <a16:colId xmlns:a16="http://schemas.microsoft.com/office/drawing/2014/main" val="20004"/>
                    </a:ext>
                  </a:extLst>
                </a:gridCol>
                <a:gridCol w="757391">
                  <a:extLst>
                    <a:ext uri="{9D8B030D-6E8A-4147-A177-3AD203B41FA5}">
                      <a16:colId xmlns:a16="http://schemas.microsoft.com/office/drawing/2014/main" val="20005"/>
                    </a:ext>
                  </a:extLst>
                </a:gridCol>
                <a:gridCol w="750588">
                  <a:extLst>
                    <a:ext uri="{9D8B030D-6E8A-4147-A177-3AD203B41FA5}">
                      <a16:colId xmlns:a16="http://schemas.microsoft.com/office/drawing/2014/main" val="20006"/>
                    </a:ext>
                  </a:extLst>
                </a:gridCol>
                <a:gridCol w="757391">
                  <a:extLst>
                    <a:ext uri="{9D8B030D-6E8A-4147-A177-3AD203B41FA5}">
                      <a16:colId xmlns:a16="http://schemas.microsoft.com/office/drawing/2014/main" val="20007"/>
                    </a:ext>
                  </a:extLst>
                </a:gridCol>
              </a:tblGrid>
              <a:tr h="4445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chemeClr val="tx1"/>
                          </a:solidFill>
                          <a:effectLst/>
                          <a:latin typeface="Courier" charset="0"/>
                        </a:rPr>
                        <a:t> </a:t>
                      </a:r>
                    </a:p>
                  </a:txBody>
                  <a:tcPr marL="130616" marR="130616" marT="60960" marB="60960" anchor="ctr" horzOverflow="overflow">
                    <a:lnL cap="flat">
                      <a:noFill/>
                    </a:lnL>
                    <a:lnR>
                      <a:noFill/>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dirty="0">
                          <a:ln>
                            <a:noFill/>
                          </a:ln>
                          <a:solidFill>
                            <a:schemeClr val="hlink"/>
                          </a:solidFill>
                          <a:effectLst/>
                          <a:latin typeface="Courier" charset="0"/>
                        </a:rPr>
                        <a:t>X</a:t>
                      </a:r>
                    </a:p>
                  </a:txBody>
                  <a:tcPr marL="130616" marR="130616" marT="60960" marB="60960" anchor="ctr" horzOverflow="overflow">
                    <a:lnL>
                      <a:noFill/>
                    </a:lnL>
                    <a:lnR>
                      <a:noFill/>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dirty="0">
                          <a:ln>
                            <a:noFill/>
                          </a:ln>
                          <a:solidFill>
                            <a:schemeClr val="tx1"/>
                          </a:solidFill>
                          <a:effectLst/>
                          <a:latin typeface="Courier" charset="0"/>
                        </a:rPr>
                        <a:t>Y</a:t>
                      </a:r>
                    </a:p>
                  </a:txBody>
                  <a:tcPr marL="130616" marR="130616" marT="60960" marB="60960" anchor="ctr" horzOverflow="overflow">
                    <a:lnL>
                      <a:noFill/>
                    </a:lnL>
                    <a:lnR>
                      <a:noFill/>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dirty="0" err="1">
                          <a:ln>
                            <a:noFill/>
                          </a:ln>
                          <a:solidFill>
                            <a:schemeClr val="tx1"/>
                          </a:solidFill>
                          <a:effectLst/>
                          <a:latin typeface="Courier" charset="0"/>
                        </a:rPr>
                        <a:t>x</a:t>
                      </a:r>
                      <a:endParaRPr kumimoji="0" lang="en-US" sz="1900" b="1" i="0" u="none" strike="noStrike" cap="none" normalizeH="0" baseline="0" dirty="0">
                        <a:ln>
                          <a:noFill/>
                        </a:ln>
                        <a:solidFill>
                          <a:schemeClr val="tx1"/>
                        </a:solidFill>
                        <a:effectLst/>
                        <a:latin typeface="Courier" charset="0"/>
                      </a:endParaRPr>
                    </a:p>
                  </a:txBody>
                  <a:tcPr marL="130616" marR="130616" marT="60960" marB="60960" anchor="ctr" horzOverflow="overflow">
                    <a:lnL>
                      <a:noFill/>
                    </a:lnL>
                    <a:lnR>
                      <a:noFill/>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dirty="0" err="1">
                          <a:ln>
                            <a:noFill/>
                          </a:ln>
                          <a:solidFill>
                            <a:schemeClr val="tx1"/>
                          </a:solidFill>
                          <a:effectLst/>
                          <a:latin typeface="Courier" charset="0"/>
                        </a:rPr>
                        <a:t>y</a:t>
                      </a:r>
                      <a:endParaRPr kumimoji="0" lang="en-US" sz="1900" b="1" i="0" u="none" strike="noStrike" cap="none" normalizeH="0" baseline="0" dirty="0">
                        <a:ln>
                          <a:noFill/>
                        </a:ln>
                        <a:solidFill>
                          <a:schemeClr val="tx1"/>
                        </a:solidFill>
                        <a:effectLst/>
                        <a:latin typeface="Courier" charset="0"/>
                      </a:endParaRPr>
                    </a:p>
                  </a:txBody>
                  <a:tcPr marL="130616" marR="130616" marT="60960" marB="60960" anchor="ctr" horzOverflow="overflow">
                    <a:lnL>
                      <a:noFill/>
                    </a:lnL>
                    <a:lnR>
                      <a:noFill/>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dirty="0" err="1">
                          <a:ln>
                            <a:noFill/>
                          </a:ln>
                          <a:solidFill>
                            <a:schemeClr val="tx1"/>
                          </a:solidFill>
                          <a:effectLst/>
                          <a:latin typeface="Courier" charset="0"/>
                        </a:rPr>
                        <a:t>xy</a:t>
                      </a:r>
                      <a:endParaRPr kumimoji="0" lang="en-US" sz="1900" b="1" i="0" u="none" strike="noStrike" cap="none" normalizeH="0" baseline="0" dirty="0">
                        <a:ln>
                          <a:noFill/>
                        </a:ln>
                        <a:solidFill>
                          <a:schemeClr val="tx1"/>
                        </a:solidFill>
                        <a:effectLst/>
                        <a:latin typeface="Courier" charset="0"/>
                      </a:endParaRPr>
                    </a:p>
                  </a:txBody>
                  <a:tcPr marL="130616" marR="130616" marT="60960" marB="60960" anchor="ctr" horzOverflow="overflow">
                    <a:lnL>
                      <a:noFill/>
                    </a:lnL>
                    <a:lnR>
                      <a:noFill/>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dirty="0">
                          <a:ln>
                            <a:noFill/>
                          </a:ln>
                          <a:solidFill>
                            <a:schemeClr val="tx1"/>
                          </a:solidFill>
                          <a:effectLst/>
                          <a:latin typeface="Courier" charset="0"/>
                        </a:rPr>
                        <a:t>x</a:t>
                      </a:r>
                      <a:r>
                        <a:rPr kumimoji="0" lang="en-US" sz="1900" b="1" i="0" u="none" strike="noStrike" cap="none" normalizeH="0" baseline="30000" dirty="0">
                          <a:ln>
                            <a:noFill/>
                          </a:ln>
                          <a:solidFill>
                            <a:schemeClr val="tx1"/>
                          </a:solidFill>
                          <a:effectLst/>
                          <a:latin typeface="Courier" charset="0"/>
                        </a:rPr>
                        <a:t>2</a:t>
                      </a:r>
                      <a:endParaRPr kumimoji="0" lang="en-US" sz="1900" b="1" i="0" u="none" strike="noStrike" cap="none" normalizeH="0" baseline="0" dirty="0">
                        <a:ln>
                          <a:noFill/>
                        </a:ln>
                        <a:solidFill>
                          <a:schemeClr val="tx1"/>
                        </a:solidFill>
                        <a:effectLst/>
                        <a:latin typeface="Courier" charset="0"/>
                      </a:endParaRPr>
                    </a:p>
                  </a:txBody>
                  <a:tcPr marL="130616" marR="130616" marT="60960" marB="60960" anchor="ctr" horzOverflow="overflow">
                    <a:lnL>
                      <a:noFill/>
                    </a:lnL>
                    <a:lnR>
                      <a:noFill/>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dirty="0">
                          <a:ln>
                            <a:noFill/>
                          </a:ln>
                          <a:solidFill>
                            <a:schemeClr val="tx1"/>
                          </a:solidFill>
                          <a:effectLst/>
                          <a:latin typeface="Courier" charset="0"/>
                        </a:rPr>
                        <a:t>y</a:t>
                      </a:r>
                      <a:r>
                        <a:rPr kumimoji="0" lang="en-US" sz="1900" b="1" i="0" u="none" strike="noStrike" cap="none" normalizeH="0" baseline="30000" dirty="0">
                          <a:ln>
                            <a:noFill/>
                          </a:ln>
                          <a:solidFill>
                            <a:schemeClr val="tx1"/>
                          </a:solidFill>
                          <a:effectLst/>
                          <a:latin typeface="Courier" charset="0"/>
                        </a:rPr>
                        <a:t>2</a:t>
                      </a:r>
                      <a:endParaRPr kumimoji="0" lang="en-US" sz="1900" b="1" i="0" u="none" strike="noStrike" cap="none" normalizeH="0" baseline="0" dirty="0">
                        <a:ln>
                          <a:noFill/>
                        </a:ln>
                        <a:solidFill>
                          <a:schemeClr val="tx1"/>
                        </a:solidFill>
                        <a:effectLst/>
                        <a:latin typeface="Courier" charset="0"/>
                      </a:endParaRPr>
                    </a:p>
                  </a:txBody>
                  <a:tcPr marL="130616" marR="130616" marT="60960" marB="60960" anchor="ctr" horzOverflow="overflow">
                    <a:lnL>
                      <a:noFill/>
                    </a:lnL>
                    <a:lnR cap="flat">
                      <a:noFill/>
                    </a:lnR>
                    <a:lnT cap="flat">
                      <a:noFill/>
                    </a:lnT>
                    <a:lnB>
                      <a:noFill/>
                    </a:lnB>
                    <a:lnTlToBr>
                      <a:noFill/>
                    </a:lnTlToBr>
                    <a:lnBlToTr>
                      <a:noFill/>
                    </a:lnBlToTr>
                    <a:noFill/>
                  </a:tcPr>
                </a:tc>
                <a:extLst>
                  <a:ext uri="{0D108BD9-81ED-4DB2-BD59-A6C34878D82A}">
                    <a16:rowId xmlns:a16="http://schemas.microsoft.com/office/drawing/2014/main" val="10000"/>
                  </a:ext>
                </a:extLst>
              </a:tr>
              <a:tr h="446617">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chemeClr val="tx1"/>
                          </a:solidFill>
                          <a:effectLst/>
                          <a:latin typeface="Courier" charset="0"/>
                        </a:rPr>
                        <a:t> </a:t>
                      </a:r>
                    </a:p>
                  </a:txBody>
                  <a:tcPr marL="130616" marR="130616" marT="60960" marB="60960" anchor="ctr" horzOverflow="overflow">
                    <a:lnL cap="flat">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chemeClr val="hlink"/>
                          </a:solidFill>
                          <a:effectLst/>
                          <a:latin typeface="Courier" charset="0"/>
                        </a:rPr>
                        <a:t> 1</a:t>
                      </a:r>
                    </a:p>
                  </a:txBody>
                  <a:tcPr marL="130616" marR="130616" marT="60960" marB="6096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chemeClr val="tx1"/>
                          </a:solidFill>
                          <a:effectLst/>
                          <a:latin typeface="Courier" charset="0"/>
                        </a:rPr>
                        <a:t> 4</a:t>
                      </a:r>
                    </a:p>
                  </a:txBody>
                  <a:tcPr marL="130616" marR="130616" marT="60960" marB="6096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chemeClr val="tx1"/>
                          </a:solidFill>
                          <a:effectLst/>
                          <a:latin typeface="Courier" charset="0"/>
                        </a:rPr>
                        <a:t>-3</a:t>
                      </a:r>
                    </a:p>
                  </a:txBody>
                  <a:tcPr marL="130616" marR="130616" marT="60960" marB="6096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chemeClr val="tx1"/>
                          </a:solidFill>
                          <a:effectLst/>
                          <a:latin typeface="Courier" charset="0"/>
                        </a:rPr>
                        <a:t>-5</a:t>
                      </a:r>
                    </a:p>
                  </a:txBody>
                  <a:tcPr marL="130616" marR="130616" marT="60960" marB="6096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chemeClr val="tx1"/>
                          </a:solidFill>
                          <a:effectLst/>
                          <a:latin typeface="Courier" charset="0"/>
                        </a:rPr>
                        <a:t>15</a:t>
                      </a:r>
                    </a:p>
                  </a:txBody>
                  <a:tcPr marL="130616" marR="130616" marT="60960" marB="6096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chemeClr val="tx1"/>
                          </a:solidFill>
                          <a:effectLst/>
                          <a:latin typeface="Courier" charset="0"/>
                        </a:rPr>
                        <a:t> 9</a:t>
                      </a:r>
                    </a:p>
                  </a:txBody>
                  <a:tcPr marL="130616" marR="130616" marT="60960" marB="6096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chemeClr val="tx1"/>
                          </a:solidFill>
                          <a:effectLst/>
                          <a:latin typeface="Courier" charset="0"/>
                        </a:rPr>
                        <a:t>25</a:t>
                      </a:r>
                    </a:p>
                  </a:txBody>
                  <a:tcPr marL="130616" marR="130616" marT="60960" marB="60960" anchor="ct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1"/>
                  </a:ext>
                </a:extLst>
              </a:tr>
              <a:tr h="442384">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chemeClr val="tx1"/>
                          </a:solidFill>
                          <a:effectLst/>
                          <a:latin typeface="Courier" charset="0"/>
                        </a:rPr>
                        <a:t> </a:t>
                      </a:r>
                    </a:p>
                  </a:txBody>
                  <a:tcPr marL="130616" marR="130616" marT="60960" marB="60960" anchor="ctr" horzOverflow="overflow">
                    <a:lnL cap="flat">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chemeClr val="hlink"/>
                          </a:solidFill>
                          <a:effectLst/>
                          <a:latin typeface="Courier" charset="0"/>
                        </a:rPr>
                        <a:t> 3</a:t>
                      </a:r>
                    </a:p>
                  </a:txBody>
                  <a:tcPr marL="130616" marR="130616" marT="60960" marB="6096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chemeClr val="tx1"/>
                          </a:solidFill>
                          <a:effectLst/>
                          <a:latin typeface="Courier" charset="0"/>
                        </a:rPr>
                        <a:t> 6</a:t>
                      </a:r>
                    </a:p>
                  </a:txBody>
                  <a:tcPr marL="130616" marR="130616" marT="60960" marB="6096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chemeClr val="tx1"/>
                          </a:solidFill>
                          <a:effectLst/>
                          <a:latin typeface="Courier" charset="0"/>
                        </a:rPr>
                        <a:t>-1</a:t>
                      </a:r>
                    </a:p>
                  </a:txBody>
                  <a:tcPr marL="130616" marR="130616" marT="60960" marB="6096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chemeClr val="tx1"/>
                          </a:solidFill>
                          <a:effectLst/>
                          <a:latin typeface="Courier" charset="0"/>
                        </a:rPr>
                        <a:t>-3</a:t>
                      </a:r>
                    </a:p>
                  </a:txBody>
                  <a:tcPr marL="130616" marR="130616" marT="60960" marB="6096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chemeClr val="tx1"/>
                          </a:solidFill>
                          <a:effectLst/>
                          <a:latin typeface="Courier" charset="0"/>
                        </a:rPr>
                        <a:t> 3</a:t>
                      </a:r>
                    </a:p>
                  </a:txBody>
                  <a:tcPr marL="130616" marR="130616" marT="60960" marB="6096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chemeClr val="tx1"/>
                          </a:solidFill>
                          <a:effectLst/>
                          <a:latin typeface="Courier" charset="0"/>
                        </a:rPr>
                        <a:t> 1</a:t>
                      </a:r>
                    </a:p>
                  </a:txBody>
                  <a:tcPr marL="130616" marR="130616" marT="60960" marB="6096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chemeClr val="tx1"/>
                          </a:solidFill>
                          <a:effectLst/>
                          <a:latin typeface="Courier" charset="0"/>
                        </a:rPr>
                        <a:t> 9</a:t>
                      </a:r>
                    </a:p>
                  </a:txBody>
                  <a:tcPr marL="130616" marR="130616" marT="60960" marB="60960" anchor="ct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2"/>
                  </a:ext>
                </a:extLst>
              </a:tr>
              <a:tr h="4445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chemeClr val="tx1"/>
                          </a:solidFill>
                          <a:effectLst/>
                          <a:latin typeface="Courier" charset="0"/>
                        </a:rPr>
                        <a:t> </a:t>
                      </a:r>
                    </a:p>
                  </a:txBody>
                  <a:tcPr marL="130616" marR="130616" marT="60960" marB="60960" anchor="ctr" horzOverflow="overflow">
                    <a:lnL cap="flat">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chemeClr val="hlink"/>
                          </a:solidFill>
                          <a:effectLst/>
                          <a:latin typeface="Courier" charset="0"/>
                        </a:rPr>
                        <a:t> 5</a:t>
                      </a:r>
                    </a:p>
                  </a:txBody>
                  <a:tcPr marL="130616" marR="130616" marT="60960" marB="6096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chemeClr val="tx1"/>
                          </a:solidFill>
                          <a:effectLst/>
                          <a:latin typeface="Courier" charset="0"/>
                        </a:rPr>
                        <a:t>10</a:t>
                      </a:r>
                    </a:p>
                  </a:txBody>
                  <a:tcPr marL="130616" marR="130616" marT="60960" marB="6096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chemeClr val="tx1"/>
                          </a:solidFill>
                          <a:effectLst/>
                          <a:latin typeface="Courier" charset="0"/>
                        </a:rPr>
                        <a:t> 1</a:t>
                      </a:r>
                    </a:p>
                  </a:txBody>
                  <a:tcPr marL="130616" marR="130616" marT="60960" marB="6096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chemeClr val="tx1"/>
                          </a:solidFill>
                          <a:effectLst/>
                          <a:latin typeface="Courier" charset="0"/>
                        </a:rPr>
                        <a:t> 1</a:t>
                      </a:r>
                    </a:p>
                  </a:txBody>
                  <a:tcPr marL="130616" marR="130616" marT="60960" marB="6096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chemeClr val="tx1"/>
                          </a:solidFill>
                          <a:effectLst/>
                          <a:latin typeface="Courier" charset="0"/>
                        </a:rPr>
                        <a:t> 1</a:t>
                      </a:r>
                    </a:p>
                  </a:txBody>
                  <a:tcPr marL="130616" marR="130616" marT="60960" marB="6096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chemeClr val="tx1"/>
                          </a:solidFill>
                          <a:effectLst/>
                          <a:latin typeface="Courier" charset="0"/>
                        </a:rPr>
                        <a:t> 1</a:t>
                      </a:r>
                    </a:p>
                  </a:txBody>
                  <a:tcPr marL="130616" marR="130616" marT="60960" marB="6096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dirty="0">
                          <a:ln>
                            <a:noFill/>
                          </a:ln>
                          <a:solidFill>
                            <a:schemeClr val="tx1"/>
                          </a:solidFill>
                          <a:effectLst/>
                          <a:latin typeface="Courier" charset="0"/>
                        </a:rPr>
                        <a:t> 1</a:t>
                      </a:r>
                    </a:p>
                  </a:txBody>
                  <a:tcPr marL="130616" marR="130616" marT="60960" marB="60960" anchor="ct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3"/>
                  </a:ext>
                </a:extLst>
              </a:tr>
              <a:tr h="4445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chemeClr val="tx1"/>
                          </a:solidFill>
                          <a:effectLst/>
                          <a:latin typeface="Courier" charset="0"/>
                        </a:rPr>
                        <a:t> </a:t>
                      </a:r>
                    </a:p>
                  </a:txBody>
                  <a:tcPr marL="130616" marR="130616" marT="60960" marB="60960" anchor="ctr" horzOverflow="overflow">
                    <a:lnL cap="flat">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chemeClr val="hlink"/>
                          </a:solidFill>
                          <a:effectLst/>
                          <a:latin typeface="Courier" charset="0"/>
                        </a:rPr>
                        <a:t> 5</a:t>
                      </a:r>
                    </a:p>
                  </a:txBody>
                  <a:tcPr marL="130616" marR="130616" marT="60960" marB="6096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dirty="0">
                          <a:ln>
                            <a:noFill/>
                          </a:ln>
                          <a:solidFill>
                            <a:schemeClr val="tx1"/>
                          </a:solidFill>
                          <a:effectLst/>
                          <a:latin typeface="Courier" charset="0"/>
                        </a:rPr>
                        <a:t>12</a:t>
                      </a:r>
                    </a:p>
                  </a:txBody>
                  <a:tcPr marL="130616" marR="130616" marT="60960" marB="6096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chemeClr val="tx1"/>
                          </a:solidFill>
                          <a:effectLst/>
                          <a:latin typeface="Courier" charset="0"/>
                        </a:rPr>
                        <a:t> 1</a:t>
                      </a:r>
                    </a:p>
                  </a:txBody>
                  <a:tcPr marL="130616" marR="130616" marT="60960" marB="6096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chemeClr val="tx1"/>
                          </a:solidFill>
                          <a:effectLst/>
                          <a:latin typeface="Courier" charset="0"/>
                        </a:rPr>
                        <a:t> 3</a:t>
                      </a:r>
                    </a:p>
                  </a:txBody>
                  <a:tcPr marL="130616" marR="130616" marT="60960" marB="6096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chemeClr val="tx1"/>
                          </a:solidFill>
                          <a:effectLst/>
                          <a:latin typeface="Courier" charset="0"/>
                        </a:rPr>
                        <a:t> 3</a:t>
                      </a:r>
                    </a:p>
                  </a:txBody>
                  <a:tcPr marL="130616" marR="130616" marT="60960" marB="6096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chemeClr val="tx1"/>
                          </a:solidFill>
                          <a:effectLst/>
                          <a:latin typeface="Courier" charset="0"/>
                        </a:rPr>
                        <a:t> 1</a:t>
                      </a:r>
                    </a:p>
                  </a:txBody>
                  <a:tcPr marL="130616" marR="130616" marT="60960" marB="6096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chemeClr val="tx1"/>
                          </a:solidFill>
                          <a:effectLst/>
                          <a:latin typeface="Courier" charset="0"/>
                        </a:rPr>
                        <a:t> 9</a:t>
                      </a:r>
                    </a:p>
                  </a:txBody>
                  <a:tcPr marL="130616" marR="130616" marT="60960" marB="60960" anchor="ct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4"/>
                  </a:ext>
                </a:extLst>
              </a:tr>
              <a:tr h="446617">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chemeClr val="tx1"/>
                          </a:solidFill>
                          <a:effectLst/>
                          <a:latin typeface="Courier" charset="0"/>
                        </a:rPr>
                        <a:t> </a:t>
                      </a:r>
                    </a:p>
                  </a:txBody>
                  <a:tcPr marL="130616" marR="130616" marT="60960" marB="60960" anchor="ctr" horzOverflow="overflow">
                    <a:lnL cap="flat">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chemeClr val="hlink"/>
                          </a:solidFill>
                          <a:effectLst/>
                          <a:latin typeface="Courier" charset="0"/>
                        </a:rPr>
                        <a:t> 6</a:t>
                      </a:r>
                    </a:p>
                  </a:txBody>
                  <a:tcPr marL="130616" marR="130616" marT="60960" marB="6096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chemeClr val="tx1"/>
                          </a:solidFill>
                          <a:effectLst/>
                          <a:latin typeface="Courier" charset="0"/>
                        </a:rPr>
                        <a:t>13</a:t>
                      </a:r>
                    </a:p>
                  </a:txBody>
                  <a:tcPr marL="130616" marR="130616" marT="60960" marB="6096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chemeClr val="tx1"/>
                          </a:solidFill>
                          <a:effectLst/>
                          <a:latin typeface="Courier" charset="0"/>
                        </a:rPr>
                        <a:t> 2</a:t>
                      </a:r>
                    </a:p>
                  </a:txBody>
                  <a:tcPr marL="130616" marR="130616" marT="60960" marB="6096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chemeClr val="tx1"/>
                          </a:solidFill>
                          <a:effectLst/>
                          <a:latin typeface="Courier" charset="0"/>
                        </a:rPr>
                        <a:t> 4</a:t>
                      </a:r>
                    </a:p>
                  </a:txBody>
                  <a:tcPr marL="130616" marR="130616" marT="60960" marB="6096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chemeClr val="tx1"/>
                          </a:solidFill>
                          <a:effectLst/>
                          <a:latin typeface="Courier" charset="0"/>
                        </a:rPr>
                        <a:t> 8</a:t>
                      </a:r>
                    </a:p>
                  </a:txBody>
                  <a:tcPr marL="130616" marR="130616" marT="60960" marB="6096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chemeClr val="tx1"/>
                          </a:solidFill>
                          <a:effectLst/>
                          <a:latin typeface="Courier" charset="0"/>
                        </a:rPr>
                        <a:t> 4</a:t>
                      </a:r>
                    </a:p>
                  </a:txBody>
                  <a:tcPr marL="130616" marR="130616" marT="60960" marB="6096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chemeClr val="tx1"/>
                          </a:solidFill>
                          <a:effectLst/>
                          <a:latin typeface="Courier" charset="0"/>
                        </a:rPr>
                        <a:t>16</a:t>
                      </a:r>
                    </a:p>
                  </a:txBody>
                  <a:tcPr marL="130616" marR="130616" marT="60960" marB="60960" anchor="ct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5"/>
                  </a:ext>
                </a:extLst>
              </a:tr>
              <a:tr h="442384">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chemeClr val="tx1"/>
                          </a:solidFill>
                          <a:effectLst/>
                          <a:latin typeface="Courier" charset="0"/>
                        </a:rPr>
                        <a:t>Total</a:t>
                      </a:r>
                    </a:p>
                  </a:txBody>
                  <a:tcPr marL="130616" marR="130616" marT="60960" marB="60960" anchor="ctr" horzOverflow="overflow">
                    <a:lnL cap="flat">
                      <a:noFill/>
                    </a:lnL>
                    <a:lnR>
                      <a:noFill/>
                    </a:lnR>
                    <a:lnT>
                      <a:noFill/>
                    </a:lnT>
                    <a:lnB>
                      <a:noFill/>
                    </a:lnB>
                    <a:lnTlToBr>
                      <a:noFill/>
                    </a:lnTlToBr>
                    <a:lnBlToTr>
                      <a:noFill/>
                    </a:lnBlToTr>
                    <a:solidFill>
                      <a:srgbClr val="CCCC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chemeClr val="hlink"/>
                          </a:solidFill>
                          <a:effectLst/>
                          <a:latin typeface="Courier" charset="0"/>
                        </a:rPr>
                        <a:t>20</a:t>
                      </a:r>
                    </a:p>
                  </a:txBody>
                  <a:tcPr marL="130616" marR="130616" marT="60960" marB="60960" anchor="ctr" horzOverflow="overflow">
                    <a:lnL>
                      <a:noFill/>
                    </a:lnL>
                    <a:lnR>
                      <a:noFill/>
                    </a:lnR>
                    <a:lnT>
                      <a:noFill/>
                    </a:lnT>
                    <a:lnB>
                      <a:noFill/>
                    </a:lnB>
                    <a:lnTlToBr>
                      <a:noFill/>
                    </a:lnTlToBr>
                    <a:lnBlToTr>
                      <a:noFill/>
                    </a:lnBlToTr>
                    <a:solidFill>
                      <a:srgbClr val="CCCC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900" b="1" i="0" u="none" strike="noStrike" cap="none" normalizeH="0" baseline="0">
                        <a:ln>
                          <a:noFill/>
                        </a:ln>
                        <a:solidFill>
                          <a:schemeClr val="tx1"/>
                        </a:solidFill>
                        <a:effectLst/>
                        <a:latin typeface="Courier" charset="0"/>
                      </a:endParaRPr>
                    </a:p>
                  </a:txBody>
                  <a:tcPr marL="130616" marR="130616" marT="60960" marB="60960" anchor="ctr" horzOverflow="overflow">
                    <a:lnL>
                      <a:noFill/>
                    </a:lnL>
                    <a:lnR>
                      <a:noFill/>
                    </a:lnR>
                    <a:lnT>
                      <a:noFill/>
                    </a:lnT>
                    <a:lnB>
                      <a:noFill/>
                    </a:lnB>
                    <a:lnTlToBr>
                      <a:noFill/>
                    </a:lnTlToBr>
                    <a:lnBlToTr>
                      <a:noFill/>
                    </a:lnBlToTr>
                    <a:solidFill>
                      <a:srgbClr val="CCCC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900" b="1" i="0" u="none" strike="noStrike" cap="none" normalizeH="0" baseline="0">
                        <a:ln>
                          <a:noFill/>
                        </a:ln>
                        <a:solidFill>
                          <a:schemeClr val="tx1"/>
                        </a:solidFill>
                        <a:effectLst/>
                        <a:latin typeface="Courier" charset="0"/>
                      </a:endParaRPr>
                    </a:p>
                  </a:txBody>
                  <a:tcPr marL="130616" marR="130616" marT="60960" marB="60960" anchor="ctr" horzOverflow="overflow">
                    <a:lnL>
                      <a:noFill/>
                    </a:lnL>
                    <a:lnR>
                      <a:noFill/>
                    </a:lnR>
                    <a:lnT>
                      <a:noFill/>
                    </a:lnT>
                    <a:lnB>
                      <a:noFill/>
                    </a:lnB>
                    <a:lnTlToBr>
                      <a:noFill/>
                    </a:lnTlToBr>
                    <a:lnBlToTr>
                      <a:noFill/>
                    </a:lnBlToTr>
                    <a:solidFill>
                      <a:srgbClr val="CCCC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900" b="1" i="0" u="none" strike="noStrike" cap="none" normalizeH="0" baseline="0">
                        <a:ln>
                          <a:noFill/>
                        </a:ln>
                        <a:solidFill>
                          <a:schemeClr val="tx1"/>
                        </a:solidFill>
                        <a:effectLst/>
                        <a:latin typeface="Courier" charset="0"/>
                      </a:endParaRPr>
                    </a:p>
                  </a:txBody>
                  <a:tcPr marL="130616" marR="130616" marT="60960" marB="60960" anchor="ctr" horzOverflow="overflow">
                    <a:lnL>
                      <a:noFill/>
                    </a:lnL>
                    <a:lnR>
                      <a:noFill/>
                    </a:lnR>
                    <a:lnT>
                      <a:noFill/>
                    </a:lnT>
                    <a:lnB>
                      <a:noFill/>
                    </a:lnB>
                    <a:lnTlToBr>
                      <a:noFill/>
                    </a:lnTlToBr>
                    <a:lnBlToTr>
                      <a:noFill/>
                    </a:lnBlToTr>
                    <a:solidFill>
                      <a:srgbClr val="CCCC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900" b="1" i="0" u="none" strike="noStrike" cap="none" normalizeH="0" baseline="0">
                        <a:ln>
                          <a:noFill/>
                        </a:ln>
                        <a:solidFill>
                          <a:schemeClr val="tx1"/>
                        </a:solidFill>
                        <a:effectLst/>
                        <a:latin typeface="Courier" charset="0"/>
                      </a:endParaRPr>
                    </a:p>
                  </a:txBody>
                  <a:tcPr marL="130616" marR="130616" marT="60960" marB="60960" anchor="ctr" horzOverflow="overflow">
                    <a:lnL>
                      <a:noFill/>
                    </a:lnL>
                    <a:lnR>
                      <a:noFill/>
                    </a:lnR>
                    <a:lnT>
                      <a:noFill/>
                    </a:lnT>
                    <a:lnB>
                      <a:noFill/>
                    </a:lnB>
                    <a:lnTlToBr>
                      <a:noFill/>
                    </a:lnTlToBr>
                    <a:lnBlToTr>
                      <a:noFill/>
                    </a:lnBlToTr>
                    <a:solidFill>
                      <a:srgbClr val="CCCC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900" b="1" i="0" u="none" strike="noStrike" cap="none" normalizeH="0" baseline="0">
                        <a:ln>
                          <a:noFill/>
                        </a:ln>
                        <a:solidFill>
                          <a:schemeClr val="tx1"/>
                        </a:solidFill>
                        <a:effectLst/>
                        <a:latin typeface="Courier" charset="0"/>
                      </a:endParaRPr>
                    </a:p>
                  </a:txBody>
                  <a:tcPr marL="130616" marR="130616" marT="60960" marB="60960" anchor="ctr" horzOverflow="overflow">
                    <a:lnL>
                      <a:noFill/>
                    </a:lnL>
                    <a:lnR>
                      <a:noFill/>
                    </a:lnR>
                    <a:lnT>
                      <a:noFill/>
                    </a:lnT>
                    <a:lnB>
                      <a:noFill/>
                    </a:lnB>
                    <a:lnTlToBr>
                      <a:noFill/>
                    </a:lnTlToBr>
                    <a:lnBlToTr>
                      <a:noFill/>
                    </a:lnBlToTr>
                    <a:solidFill>
                      <a:srgbClr val="CCCC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900" b="1" i="0" u="none" strike="noStrike" cap="none" normalizeH="0" baseline="0">
                        <a:ln>
                          <a:noFill/>
                        </a:ln>
                        <a:solidFill>
                          <a:schemeClr val="tx1"/>
                        </a:solidFill>
                        <a:effectLst/>
                        <a:latin typeface="Courier" charset="0"/>
                      </a:endParaRPr>
                    </a:p>
                  </a:txBody>
                  <a:tcPr marL="130616" marR="130616" marT="60960" marB="60960" anchor="ctr" horzOverflow="overflow">
                    <a:lnL>
                      <a:noFill/>
                    </a:lnL>
                    <a:lnR cap="flat">
                      <a:noFill/>
                    </a:lnR>
                    <a:lnT>
                      <a:noFill/>
                    </a:lnT>
                    <a:lnB>
                      <a:noFill/>
                    </a:lnB>
                    <a:lnTlToBr>
                      <a:noFill/>
                    </a:lnTlToBr>
                    <a:lnBlToTr>
                      <a:noFill/>
                    </a:lnBlToTr>
                    <a:solidFill>
                      <a:srgbClr val="CCCCCC"/>
                    </a:solidFill>
                  </a:tcPr>
                </a:tc>
                <a:extLst>
                  <a:ext uri="{0D108BD9-81ED-4DB2-BD59-A6C34878D82A}">
                    <a16:rowId xmlns:a16="http://schemas.microsoft.com/office/drawing/2014/main" val="10006"/>
                  </a:ext>
                </a:extLst>
              </a:tr>
              <a:tr h="4445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chemeClr val="tx1"/>
                          </a:solidFill>
                          <a:effectLst/>
                          <a:latin typeface="Courier" charset="0"/>
                        </a:rPr>
                        <a:t>Mean</a:t>
                      </a:r>
                    </a:p>
                  </a:txBody>
                  <a:tcPr marL="130616" marR="130616" marT="60960" marB="60960" anchor="ctr" horzOverflow="overflow">
                    <a:lnL cap="flat">
                      <a:noFill/>
                    </a:lnL>
                    <a:lnR>
                      <a:noFill/>
                    </a:lnR>
                    <a:lnT>
                      <a:noFill/>
                    </a:lnT>
                    <a:lnB cap="flat">
                      <a:noFill/>
                    </a:lnB>
                    <a:lnTlToBr>
                      <a:noFill/>
                    </a:lnTlToBr>
                    <a:lnBlToTr>
                      <a:noFill/>
                    </a:lnBlToTr>
                    <a:solidFill>
                      <a:srgbClr val="CCCC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chemeClr val="hlink"/>
                          </a:solidFill>
                          <a:effectLst/>
                          <a:latin typeface="Courier" charset="0"/>
                        </a:rPr>
                        <a:t> 4</a:t>
                      </a:r>
                    </a:p>
                  </a:txBody>
                  <a:tcPr marL="130616" marR="130616" marT="60960" marB="60960" anchor="ctr" horzOverflow="overflow">
                    <a:lnL>
                      <a:noFill/>
                    </a:lnL>
                    <a:lnR>
                      <a:noFill/>
                    </a:lnR>
                    <a:lnT>
                      <a:noFill/>
                    </a:lnT>
                    <a:lnB cap="flat">
                      <a:noFill/>
                    </a:lnB>
                    <a:lnTlToBr>
                      <a:noFill/>
                    </a:lnTlToBr>
                    <a:lnBlToTr>
                      <a:noFill/>
                    </a:lnBlToTr>
                    <a:solidFill>
                      <a:srgbClr val="CCCC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900" b="1" i="0" u="none" strike="noStrike" cap="none" normalizeH="0" baseline="0">
                        <a:ln>
                          <a:noFill/>
                        </a:ln>
                        <a:solidFill>
                          <a:schemeClr val="tx1"/>
                        </a:solidFill>
                        <a:effectLst/>
                        <a:latin typeface="Courier" charset="0"/>
                      </a:endParaRPr>
                    </a:p>
                  </a:txBody>
                  <a:tcPr marL="130616" marR="130616" marT="60960" marB="60960" anchor="ctr" horzOverflow="overflow">
                    <a:lnL>
                      <a:noFill/>
                    </a:lnL>
                    <a:lnR>
                      <a:noFill/>
                    </a:lnR>
                    <a:lnT>
                      <a:noFill/>
                    </a:lnT>
                    <a:lnB cap="flat">
                      <a:noFill/>
                    </a:lnB>
                    <a:lnTlToBr>
                      <a:noFill/>
                    </a:lnTlToBr>
                    <a:lnBlToTr>
                      <a:noFill/>
                    </a:lnBlToTr>
                    <a:solidFill>
                      <a:srgbClr val="CCCC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900" b="1" i="0" u="none" strike="noStrike" cap="none" normalizeH="0" baseline="0">
                        <a:ln>
                          <a:noFill/>
                        </a:ln>
                        <a:solidFill>
                          <a:schemeClr val="tx1"/>
                        </a:solidFill>
                        <a:effectLst/>
                        <a:latin typeface="Courier" charset="0"/>
                      </a:endParaRPr>
                    </a:p>
                  </a:txBody>
                  <a:tcPr marL="130616" marR="130616" marT="60960" marB="60960" anchor="ctr" horzOverflow="overflow">
                    <a:lnL>
                      <a:noFill/>
                    </a:lnL>
                    <a:lnR>
                      <a:noFill/>
                    </a:lnR>
                    <a:lnT>
                      <a:noFill/>
                    </a:lnT>
                    <a:lnB cap="flat">
                      <a:noFill/>
                    </a:lnB>
                    <a:lnTlToBr>
                      <a:noFill/>
                    </a:lnTlToBr>
                    <a:lnBlToTr>
                      <a:noFill/>
                    </a:lnBlToTr>
                    <a:solidFill>
                      <a:srgbClr val="CCCC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900" b="1" i="0" u="none" strike="noStrike" cap="none" normalizeH="0" baseline="0">
                        <a:ln>
                          <a:noFill/>
                        </a:ln>
                        <a:solidFill>
                          <a:schemeClr val="tx1"/>
                        </a:solidFill>
                        <a:effectLst/>
                        <a:latin typeface="Courier" charset="0"/>
                      </a:endParaRPr>
                    </a:p>
                  </a:txBody>
                  <a:tcPr marL="130616" marR="130616" marT="60960" marB="60960" anchor="ctr" horzOverflow="overflow">
                    <a:lnL>
                      <a:noFill/>
                    </a:lnL>
                    <a:lnR>
                      <a:noFill/>
                    </a:lnR>
                    <a:lnT>
                      <a:noFill/>
                    </a:lnT>
                    <a:lnB cap="flat">
                      <a:noFill/>
                    </a:lnB>
                    <a:lnTlToBr>
                      <a:noFill/>
                    </a:lnTlToBr>
                    <a:lnBlToTr>
                      <a:noFill/>
                    </a:lnBlToTr>
                    <a:solidFill>
                      <a:srgbClr val="CCCC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900" b="1" i="0" u="none" strike="noStrike" cap="none" normalizeH="0" baseline="0">
                        <a:ln>
                          <a:noFill/>
                        </a:ln>
                        <a:solidFill>
                          <a:schemeClr val="tx1"/>
                        </a:solidFill>
                        <a:effectLst/>
                        <a:latin typeface="Courier" charset="0"/>
                      </a:endParaRPr>
                    </a:p>
                  </a:txBody>
                  <a:tcPr marL="130616" marR="130616" marT="60960" marB="60960" anchor="ctr" horzOverflow="overflow">
                    <a:lnL>
                      <a:noFill/>
                    </a:lnL>
                    <a:lnR>
                      <a:noFill/>
                    </a:lnR>
                    <a:lnT>
                      <a:noFill/>
                    </a:lnT>
                    <a:lnB cap="flat">
                      <a:noFill/>
                    </a:lnB>
                    <a:lnTlToBr>
                      <a:noFill/>
                    </a:lnTlToBr>
                    <a:lnBlToTr>
                      <a:noFill/>
                    </a:lnBlToTr>
                    <a:solidFill>
                      <a:srgbClr val="CCCC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chemeClr val="tx1"/>
                          </a:solidFill>
                          <a:effectLst/>
                          <a:latin typeface="Courier" charset="0"/>
                        </a:rPr>
                        <a:t> </a:t>
                      </a:r>
                    </a:p>
                  </a:txBody>
                  <a:tcPr marL="130616" marR="130616" marT="60960" marB="60960" anchor="ctr" horzOverflow="overflow">
                    <a:lnL>
                      <a:noFill/>
                    </a:lnL>
                    <a:lnR>
                      <a:noFill/>
                    </a:lnR>
                    <a:lnT>
                      <a:noFill/>
                    </a:lnT>
                    <a:lnB cap="flat">
                      <a:noFill/>
                    </a:lnB>
                    <a:lnTlToBr>
                      <a:noFill/>
                    </a:lnTlToBr>
                    <a:lnBlToTr>
                      <a:noFill/>
                    </a:lnBlToTr>
                    <a:solidFill>
                      <a:srgbClr val="CCCC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dirty="0">
                          <a:ln>
                            <a:noFill/>
                          </a:ln>
                          <a:solidFill>
                            <a:schemeClr val="tx1"/>
                          </a:solidFill>
                          <a:effectLst/>
                          <a:latin typeface="Courier" charset="0"/>
                        </a:rPr>
                        <a:t> </a:t>
                      </a:r>
                    </a:p>
                  </a:txBody>
                  <a:tcPr marL="130616" marR="130616" marT="60960" marB="60960" anchor="ctr" horzOverflow="overflow">
                    <a:lnL>
                      <a:noFill/>
                    </a:lnL>
                    <a:lnR cap="flat">
                      <a:noFill/>
                    </a:lnR>
                    <a:lnT>
                      <a:noFill/>
                    </a:lnT>
                    <a:lnB cap="flat">
                      <a:noFill/>
                    </a:lnB>
                    <a:lnTlToBr>
                      <a:noFill/>
                    </a:lnTlToBr>
                    <a:lnBlToTr>
                      <a:noFill/>
                    </a:lnBlToTr>
                    <a:solidFill>
                      <a:srgbClr val="CCCCCC"/>
                    </a:solidFill>
                  </a:tcPr>
                </a:tc>
                <a:extLst>
                  <a:ext uri="{0D108BD9-81ED-4DB2-BD59-A6C34878D82A}">
                    <a16:rowId xmlns:a16="http://schemas.microsoft.com/office/drawing/2014/main" val="10007"/>
                  </a:ext>
                </a:extLst>
              </a:tr>
            </a:tbl>
          </a:graphicData>
        </a:graphic>
      </p:graphicFrame>
    </p:spTree>
  </p:cSld>
  <p:clrMapOvr>
    <a:masterClrMapping/>
  </p:clrMapOvr>
  <p:transition spd="slow" advClick="0" advTm="18000"/>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C9D861A2-6FF6-40A8-B471-49BB9088275B}"/>
              </a:ext>
            </a:extLst>
          </p:cNvPr>
          <p:cNvSpPr>
            <a:spLocks noGrp="1" noChangeArrowheads="1"/>
          </p:cNvSpPr>
          <p:nvPr>
            <p:ph type="title" idx="4294967295"/>
          </p:nvPr>
        </p:nvSpPr>
        <p:spPr>
          <a:xfrm>
            <a:off x="1370013" y="584200"/>
            <a:ext cx="7773987" cy="1016000"/>
          </a:xfrm>
        </p:spPr>
        <p:txBody>
          <a:bodyPr/>
          <a:lstStyle/>
          <a:p>
            <a:r>
              <a:rPr lang="en-US" altLang="en-US">
                <a:ea typeface="ＭＳ Ｐゴシック" panose="020B0600070205080204" pitchFamily="34" charset="-128"/>
              </a:rPr>
              <a:t>Computing Pearson’s r</a:t>
            </a:r>
          </a:p>
        </p:txBody>
      </p:sp>
      <p:graphicFrame>
        <p:nvGraphicFramePr>
          <p:cNvPr id="218115" name="Group 3">
            <a:extLst>
              <a:ext uri="{FF2B5EF4-FFF2-40B4-BE49-F238E27FC236}">
                <a16:creationId xmlns:a16="http://schemas.microsoft.com/office/drawing/2014/main" id="{75A16216-CCDE-4110-9FE1-AB422B6CFA08}"/>
              </a:ext>
            </a:extLst>
          </p:cNvPr>
          <p:cNvGraphicFramePr>
            <a:graphicFrameLocks noGrp="1"/>
          </p:cNvGraphicFramePr>
          <p:nvPr/>
        </p:nvGraphicFramePr>
        <p:xfrm>
          <a:off x="1415522" y="2006424"/>
          <a:ext cx="6530798" cy="3556002"/>
        </p:xfrm>
        <a:graphic>
          <a:graphicData uri="http://schemas.openxmlformats.org/drawingml/2006/table">
            <a:tbl>
              <a:tblPr/>
              <a:tblGrid>
                <a:gridCol w="1244934">
                  <a:extLst>
                    <a:ext uri="{9D8B030D-6E8A-4147-A177-3AD203B41FA5}">
                      <a16:colId xmlns:a16="http://schemas.microsoft.com/office/drawing/2014/main" val="20000"/>
                    </a:ext>
                  </a:extLst>
                </a:gridCol>
                <a:gridCol w="752856">
                  <a:extLst>
                    <a:ext uri="{9D8B030D-6E8A-4147-A177-3AD203B41FA5}">
                      <a16:colId xmlns:a16="http://schemas.microsoft.com/office/drawing/2014/main" val="20001"/>
                    </a:ext>
                  </a:extLst>
                </a:gridCol>
                <a:gridCol w="757391">
                  <a:extLst>
                    <a:ext uri="{9D8B030D-6E8A-4147-A177-3AD203B41FA5}">
                      <a16:colId xmlns:a16="http://schemas.microsoft.com/office/drawing/2014/main" val="20002"/>
                    </a:ext>
                  </a:extLst>
                </a:gridCol>
                <a:gridCol w="755123">
                  <a:extLst>
                    <a:ext uri="{9D8B030D-6E8A-4147-A177-3AD203B41FA5}">
                      <a16:colId xmlns:a16="http://schemas.microsoft.com/office/drawing/2014/main" val="20003"/>
                    </a:ext>
                  </a:extLst>
                </a:gridCol>
                <a:gridCol w="755124">
                  <a:extLst>
                    <a:ext uri="{9D8B030D-6E8A-4147-A177-3AD203B41FA5}">
                      <a16:colId xmlns:a16="http://schemas.microsoft.com/office/drawing/2014/main" val="20004"/>
                    </a:ext>
                  </a:extLst>
                </a:gridCol>
                <a:gridCol w="757391">
                  <a:extLst>
                    <a:ext uri="{9D8B030D-6E8A-4147-A177-3AD203B41FA5}">
                      <a16:colId xmlns:a16="http://schemas.microsoft.com/office/drawing/2014/main" val="20005"/>
                    </a:ext>
                  </a:extLst>
                </a:gridCol>
                <a:gridCol w="750588">
                  <a:extLst>
                    <a:ext uri="{9D8B030D-6E8A-4147-A177-3AD203B41FA5}">
                      <a16:colId xmlns:a16="http://schemas.microsoft.com/office/drawing/2014/main" val="20006"/>
                    </a:ext>
                  </a:extLst>
                </a:gridCol>
                <a:gridCol w="757391">
                  <a:extLst>
                    <a:ext uri="{9D8B030D-6E8A-4147-A177-3AD203B41FA5}">
                      <a16:colId xmlns:a16="http://schemas.microsoft.com/office/drawing/2014/main" val="20007"/>
                    </a:ext>
                  </a:extLst>
                </a:gridCol>
              </a:tblGrid>
              <a:tr h="4445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chemeClr val="tx1"/>
                          </a:solidFill>
                          <a:effectLst/>
                          <a:latin typeface="Courier" charset="0"/>
                        </a:rPr>
                        <a:t> </a:t>
                      </a:r>
                    </a:p>
                  </a:txBody>
                  <a:tcPr marL="130616" marR="130616" marT="60960" marB="60960" anchor="ctr" horzOverflow="overflow">
                    <a:lnL cap="flat">
                      <a:noFill/>
                    </a:lnL>
                    <a:lnR>
                      <a:noFill/>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chemeClr val="tx1"/>
                          </a:solidFill>
                          <a:effectLst/>
                          <a:latin typeface="Courier" charset="0"/>
                        </a:rPr>
                        <a:t>X</a:t>
                      </a:r>
                    </a:p>
                  </a:txBody>
                  <a:tcPr marL="130616" marR="130616" marT="60960" marB="60960" anchor="ctr" horzOverflow="overflow">
                    <a:lnL>
                      <a:noFill/>
                    </a:lnL>
                    <a:lnR>
                      <a:noFill/>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chemeClr val="tx1"/>
                          </a:solidFill>
                          <a:effectLst/>
                          <a:latin typeface="Courier" charset="0"/>
                        </a:rPr>
                        <a:t>Y</a:t>
                      </a:r>
                    </a:p>
                  </a:txBody>
                  <a:tcPr marL="130616" marR="130616" marT="60960" marB="60960" anchor="ctr" horzOverflow="overflow">
                    <a:lnL>
                      <a:noFill/>
                    </a:lnL>
                    <a:lnR>
                      <a:noFill/>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chemeClr val="hlink"/>
                          </a:solidFill>
                          <a:effectLst/>
                          <a:latin typeface="Courier" charset="0"/>
                        </a:rPr>
                        <a:t>x</a:t>
                      </a:r>
                    </a:p>
                  </a:txBody>
                  <a:tcPr marL="130616" marR="130616" marT="60960" marB="60960" anchor="ctr" horzOverflow="overflow">
                    <a:lnL>
                      <a:noFill/>
                    </a:lnL>
                    <a:lnR>
                      <a:noFill/>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chemeClr val="tx1"/>
                          </a:solidFill>
                          <a:effectLst/>
                          <a:latin typeface="Courier" charset="0"/>
                        </a:rPr>
                        <a:t>y</a:t>
                      </a:r>
                    </a:p>
                  </a:txBody>
                  <a:tcPr marL="130616" marR="130616" marT="60960" marB="60960" anchor="ctr" horzOverflow="overflow">
                    <a:lnL>
                      <a:noFill/>
                    </a:lnL>
                    <a:lnR>
                      <a:noFill/>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chemeClr val="tx1"/>
                          </a:solidFill>
                          <a:effectLst/>
                          <a:latin typeface="Courier" charset="0"/>
                        </a:rPr>
                        <a:t>xy</a:t>
                      </a:r>
                    </a:p>
                  </a:txBody>
                  <a:tcPr marL="130616" marR="130616" marT="60960" marB="60960" anchor="ctr" horzOverflow="overflow">
                    <a:lnL>
                      <a:noFill/>
                    </a:lnL>
                    <a:lnR>
                      <a:noFill/>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chemeClr val="tx1"/>
                          </a:solidFill>
                          <a:effectLst/>
                          <a:latin typeface="Courier" charset="0"/>
                        </a:rPr>
                        <a:t>x</a:t>
                      </a:r>
                      <a:r>
                        <a:rPr kumimoji="0" lang="en-US" sz="1900" b="1" i="0" u="none" strike="noStrike" cap="none" normalizeH="0" baseline="30000">
                          <a:ln>
                            <a:noFill/>
                          </a:ln>
                          <a:solidFill>
                            <a:schemeClr val="tx1"/>
                          </a:solidFill>
                          <a:effectLst/>
                          <a:latin typeface="Courier" charset="0"/>
                        </a:rPr>
                        <a:t>2</a:t>
                      </a:r>
                      <a:endParaRPr kumimoji="0" lang="en-US" sz="1900" b="1" i="0" u="none" strike="noStrike" cap="none" normalizeH="0" baseline="0">
                        <a:ln>
                          <a:noFill/>
                        </a:ln>
                        <a:solidFill>
                          <a:schemeClr val="tx1"/>
                        </a:solidFill>
                        <a:effectLst/>
                        <a:latin typeface="Courier" charset="0"/>
                      </a:endParaRPr>
                    </a:p>
                  </a:txBody>
                  <a:tcPr marL="130616" marR="130616" marT="60960" marB="60960" anchor="ctr" horzOverflow="overflow">
                    <a:lnL>
                      <a:noFill/>
                    </a:lnL>
                    <a:lnR>
                      <a:noFill/>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chemeClr val="tx1"/>
                          </a:solidFill>
                          <a:effectLst/>
                          <a:latin typeface="Courier" charset="0"/>
                        </a:rPr>
                        <a:t>y</a:t>
                      </a:r>
                      <a:r>
                        <a:rPr kumimoji="0" lang="en-US" sz="1900" b="1" i="0" u="none" strike="noStrike" cap="none" normalizeH="0" baseline="30000">
                          <a:ln>
                            <a:noFill/>
                          </a:ln>
                          <a:solidFill>
                            <a:schemeClr val="tx1"/>
                          </a:solidFill>
                          <a:effectLst/>
                          <a:latin typeface="Courier" charset="0"/>
                        </a:rPr>
                        <a:t>2</a:t>
                      </a:r>
                      <a:endParaRPr kumimoji="0" lang="en-US" sz="1900" b="1" i="0" u="none" strike="noStrike" cap="none" normalizeH="0" baseline="0">
                        <a:ln>
                          <a:noFill/>
                        </a:ln>
                        <a:solidFill>
                          <a:schemeClr val="tx1"/>
                        </a:solidFill>
                        <a:effectLst/>
                        <a:latin typeface="Courier" charset="0"/>
                      </a:endParaRPr>
                    </a:p>
                  </a:txBody>
                  <a:tcPr marL="130616" marR="130616" marT="60960" marB="60960" anchor="ctr" horzOverflow="overflow">
                    <a:lnL>
                      <a:noFill/>
                    </a:lnL>
                    <a:lnR cap="flat">
                      <a:noFill/>
                    </a:lnR>
                    <a:lnT cap="flat">
                      <a:noFill/>
                    </a:lnT>
                    <a:lnB>
                      <a:noFill/>
                    </a:lnB>
                    <a:lnTlToBr>
                      <a:noFill/>
                    </a:lnTlToBr>
                    <a:lnBlToTr>
                      <a:noFill/>
                    </a:lnBlToTr>
                    <a:noFill/>
                  </a:tcPr>
                </a:tc>
                <a:extLst>
                  <a:ext uri="{0D108BD9-81ED-4DB2-BD59-A6C34878D82A}">
                    <a16:rowId xmlns:a16="http://schemas.microsoft.com/office/drawing/2014/main" val="10000"/>
                  </a:ext>
                </a:extLst>
              </a:tr>
              <a:tr h="446617">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chemeClr val="tx1"/>
                          </a:solidFill>
                          <a:effectLst/>
                          <a:latin typeface="Courier" charset="0"/>
                        </a:rPr>
                        <a:t> </a:t>
                      </a:r>
                    </a:p>
                  </a:txBody>
                  <a:tcPr marL="130616" marR="130616" marT="60960" marB="60960" anchor="ctr" horzOverflow="overflow">
                    <a:lnL cap="flat">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chemeClr val="tx1"/>
                          </a:solidFill>
                          <a:effectLst/>
                          <a:latin typeface="Courier" charset="0"/>
                        </a:rPr>
                        <a:t> 1</a:t>
                      </a:r>
                    </a:p>
                  </a:txBody>
                  <a:tcPr marL="130616" marR="130616" marT="60960" marB="6096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chemeClr val="tx1"/>
                          </a:solidFill>
                          <a:effectLst/>
                          <a:latin typeface="Courier" charset="0"/>
                        </a:rPr>
                        <a:t> 4</a:t>
                      </a:r>
                    </a:p>
                  </a:txBody>
                  <a:tcPr marL="130616" marR="130616" marT="60960" marB="6096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chemeClr val="hlink"/>
                          </a:solidFill>
                          <a:effectLst/>
                          <a:latin typeface="Courier" charset="0"/>
                        </a:rPr>
                        <a:t>-3</a:t>
                      </a:r>
                    </a:p>
                  </a:txBody>
                  <a:tcPr marL="130616" marR="130616" marT="60960" marB="6096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chemeClr val="tx1"/>
                          </a:solidFill>
                          <a:effectLst/>
                          <a:latin typeface="Courier" charset="0"/>
                        </a:rPr>
                        <a:t>-5</a:t>
                      </a:r>
                    </a:p>
                  </a:txBody>
                  <a:tcPr marL="130616" marR="130616" marT="60960" marB="6096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chemeClr val="tx1"/>
                          </a:solidFill>
                          <a:effectLst/>
                          <a:latin typeface="Courier" charset="0"/>
                        </a:rPr>
                        <a:t>15</a:t>
                      </a:r>
                    </a:p>
                  </a:txBody>
                  <a:tcPr marL="130616" marR="130616" marT="60960" marB="6096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chemeClr val="tx1"/>
                          </a:solidFill>
                          <a:effectLst/>
                          <a:latin typeface="Courier" charset="0"/>
                        </a:rPr>
                        <a:t> 9</a:t>
                      </a:r>
                    </a:p>
                  </a:txBody>
                  <a:tcPr marL="130616" marR="130616" marT="60960" marB="6096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chemeClr val="tx1"/>
                          </a:solidFill>
                          <a:effectLst/>
                          <a:latin typeface="Courier" charset="0"/>
                        </a:rPr>
                        <a:t>25</a:t>
                      </a:r>
                    </a:p>
                  </a:txBody>
                  <a:tcPr marL="130616" marR="130616" marT="60960" marB="60960" anchor="ct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1"/>
                  </a:ext>
                </a:extLst>
              </a:tr>
              <a:tr h="442384">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chemeClr val="tx1"/>
                          </a:solidFill>
                          <a:effectLst/>
                          <a:latin typeface="Courier" charset="0"/>
                        </a:rPr>
                        <a:t> </a:t>
                      </a:r>
                    </a:p>
                  </a:txBody>
                  <a:tcPr marL="130616" marR="130616" marT="60960" marB="60960" anchor="ctr" horzOverflow="overflow">
                    <a:lnL cap="flat">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chemeClr val="tx1"/>
                          </a:solidFill>
                          <a:effectLst/>
                          <a:latin typeface="Courier" charset="0"/>
                        </a:rPr>
                        <a:t> 3</a:t>
                      </a:r>
                    </a:p>
                  </a:txBody>
                  <a:tcPr marL="130616" marR="130616" marT="60960" marB="6096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chemeClr val="tx1"/>
                          </a:solidFill>
                          <a:effectLst/>
                          <a:latin typeface="Courier" charset="0"/>
                        </a:rPr>
                        <a:t> 6</a:t>
                      </a:r>
                    </a:p>
                  </a:txBody>
                  <a:tcPr marL="130616" marR="130616" marT="60960" marB="6096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chemeClr val="hlink"/>
                          </a:solidFill>
                          <a:effectLst/>
                          <a:latin typeface="Courier" charset="0"/>
                        </a:rPr>
                        <a:t>-1</a:t>
                      </a:r>
                    </a:p>
                  </a:txBody>
                  <a:tcPr marL="130616" marR="130616" marT="60960" marB="6096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chemeClr val="tx1"/>
                          </a:solidFill>
                          <a:effectLst/>
                          <a:latin typeface="Courier" charset="0"/>
                        </a:rPr>
                        <a:t>-3</a:t>
                      </a:r>
                    </a:p>
                  </a:txBody>
                  <a:tcPr marL="130616" marR="130616" marT="60960" marB="6096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chemeClr val="tx1"/>
                          </a:solidFill>
                          <a:effectLst/>
                          <a:latin typeface="Courier" charset="0"/>
                        </a:rPr>
                        <a:t> 3</a:t>
                      </a:r>
                    </a:p>
                  </a:txBody>
                  <a:tcPr marL="130616" marR="130616" marT="60960" marB="6096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chemeClr val="tx1"/>
                          </a:solidFill>
                          <a:effectLst/>
                          <a:latin typeface="Courier" charset="0"/>
                        </a:rPr>
                        <a:t> 1</a:t>
                      </a:r>
                    </a:p>
                  </a:txBody>
                  <a:tcPr marL="130616" marR="130616" marT="60960" marB="6096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chemeClr val="tx1"/>
                          </a:solidFill>
                          <a:effectLst/>
                          <a:latin typeface="Courier" charset="0"/>
                        </a:rPr>
                        <a:t> 9</a:t>
                      </a:r>
                    </a:p>
                  </a:txBody>
                  <a:tcPr marL="130616" marR="130616" marT="60960" marB="60960" anchor="ct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2"/>
                  </a:ext>
                </a:extLst>
              </a:tr>
              <a:tr h="4445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dirty="0">
                          <a:ln>
                            <a:noFill/>
                          </a:ln>
                          <a:solidFill>
                            <a:schemeClr val="tx1"/>
                          </a:solidFill>
                          <a:effectLst/>
                          <a:latin typeface="Courier" charset="0"/>
                        </a:rPr>
                        <a:t> </a:t>
                      </a:r>
                    </a:p>
                  </a:txBody>
                  <a:tcPr marL="130616" marR="130616" marT="60960" marB="60960" anchor="ctr" horzOverflow="overflow">
                    <a:lnL cap="flat">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chemeClr val="tx1"/>
                          </a:solidFill>
                          <a:effectLst/>
                          <a:latin typeface="Courier" charset="0"/>
                        </a:rPr>
                        <a:t> 5</a:t>
                      </a:r>
                    </a:p>
                  </a:txBody>
                  <a:tcPr marL="130616" marR="130616" marT="60960" marB="6096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chemeClr val="tx1"/>
                          </a:solidFill>
                          <a:effectLst/>
                          <a:latin typeface="Courier" charset="0"/>
                        </a:rPr>
                        <a:t>10</a:t>
                      </a:r>
                    </a:p>
                  </a:txBody>
                  <a:tcPr marL="130616" marR="130616" marT="60960" marB="6096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chemeClr val="hlink"/>
                          </a:solidFill>
                          <a:effectLst/>
                          <a:latin typeface="Courier" charset="0"/>
                        </a:rPr>
                        <a:t> 1</a:t>
                      </a:r>
                    </a:p>
                  </a:txBody>
                  <a:tcPr marL="130616" marR="130616" marT="60960" marB="6096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chemeClr val="tx1"/>
                          </a:solidFill>
                          <a:effectLst/>
                          <a:latin typeface="Courier" charset="0"/>
                        </a:rPr>
                        <a:t> 1</a:t>
                      </a:r>
                    </a:p>
                  </a:txBody>
                  <a:tcPr marL="130616" marR="130616" marT="60960" marB="6096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chemeClr val="tx1"/>
                          </a:solidFill>
                          <a:effectLst/>
                          <a:latin typeface="Courier" charset="0"/>
                        </a:rPr>
                        <a:t> 1</a:t>
                      </a:r>
                    </a:p>
                  </a:txBody>
                  <a:tcPr marL="130616" marR="130616" marT="60960" marB="6096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chemeClr val="tx1"/>
                          </a:solidFill>
                          <a:effectLst/>
                          <a:latin typeface="Courier" charset="0"/>
                        </a:rPr>
                        <a:t> 1</a:t>
                      </a:r>
                    </a:p>
                  </a:txBody>
                  <a:tcPr marL="130616" marR="130616" marT="60960" marB="6096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chemeClr val="tx1"/>
                          </a:solidFill>
                          <a:effectLst/>
                          <a:latin typeface="Courier" charset="0"/>
                        </a:rPr>
                        <a:t> 1</a:t>
                      </a:r>
                    </a:p>
                  </a:txBody>
                  <a:tcPr marL="130616" marR="130616" marT="60960" marB="60960" anchor="ct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3"/>
                  </a:ext>
                </a:extLst>
              </a:tr>
              <a:tr h="4445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chemeClr val="tx1"/>
                          </a:solidFill>
                          <a:effectLst/>
                          <a:latin typeface="Courier" charset="0"/>
                        </a:rPr>
                        <a:t> </a:t>
                      </a:r>
                    </a:p>
                  </a:txBody>
                  <a:tcPr marL="130616" marR="130616" marT="60960" marB="60960" anchor="ctr" horzOverflow="overflow">
                    <a:lnL cap="flat">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chemeClr val="tx1"/>
                          </a:solidFill>
                          <a:effectLst/>
                          <a:latin typeface="Courier" charset="0"/>
                        </a:rPr>
                        <a:t> 5</a:t>
                      </a:r>
                    </a:p>
                  </a:txBody>
                  <a:tcPr marL="130616" marR="130616" marT="60960" marB="6096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chemeClr val="tx1"/>
                          </a:solidFill>
                          <a:effectLst/>
                          <a:latin typeface="Courier" charset="0"/>
                        </a:rPr>
                        <a:t>12</a:t>
                      </a:r>
                    </a:p>
                  </a:txBody>
                  <a:tcPr marL="130616" marR="130616" marT="60960" marB="6096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chemeClr val="hlink"/>
                          </a:solidFill>
                          <a:effectLst/>
                          <a:latin typeface="Courier" charset="0"/>
                        </a:rPr>
                        <a:t> 1</a:t>
                      </a:r>
                    </a:p>
                  </a:txBody>
                  <a:tcPr marL="130616" marR="130616" marT="60960" marB="6096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chemeClr val="tx1"/>
                          </a:solidFill>
                          <a:effectLst/>
                          <a:latin typeface="Courier" charset="0"/>
                        </a:rPr>
                        <a:t> 3</a:t>
                      </a:r>
                    </a:p>
                  </a:txBody>
                  <a:tcPr marL="130616" marR="130616" marT="60960" marB="6096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chemeClr val="tx1"/>
                          </a:solidFill>
                          <a:effectLst/>
                          <a:latin typeface="Courier" charset="0"/>
                        </a:rPr>
                        <a:t> 3</a:t>
                      </a:r>
                    </a:p>
                  </a:txBody>
                  <a:tcPr marL="130616" marR="130616" marT="60960" marB="6096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chemeClr val="tx1"/>
                          </a:solidFill>
                          <a:effectLst/>
                          <a:latin typeface="Courier" charset="0"/>
                        </a:rPr>
                        <a:t> 1</a:t>
                      </a:r>
                    </a:p>
                  </a:txBody>
                  <a:tcPr marL="130616" marR="130616" marT="60960" marB="6096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chemeClr val="tx1"/>
                          </a:solidFill>
                          <a:effectLst/>
                          <a:latin typeface="Courier" charset="0"/>
                        </a:rPr>
                        <a:t> 9</a:t>
                      </a:r>
                    </a:p>
                  </a:txBody>
                  <a:tcPr marL="130616" marR="130616" marT="60960" marB="60960" anchor="ct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4"/>
                  </a:ext>
                </a:extLst>
              </a:tr>
              <a:tr h="446617">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chemeClr val="tx1"/>
                          </a:solidFill>
                          <a:effectLst/>
                          <a:latin typeface="Courier" charset="0"/>
                        </a:rPr>
                        <a:t> </a:t>
                      </a:r>
                    </a:p>
                  </a:txBody>
                  <a:tcPr marL="130616" marR="130616" marT="60960" marB="60960" anchor="ctr" horzOverflow="overflow">
                    <a:lnL cap="flat">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chemeClr val="tx1"/>
                          </a:solidFill>
                          <a:effectLst/>
                          <a:latin typeface="Courier" charset="0"/>
                        </a:rPr>
                        <a:t> 6</a:t>
                      </a:r>
                    </a:p>
                  </a:txBody>
                  <a:tcPr marL="130616" marR="130616" marT="60960" marB="6096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chemeClr val="tx1"/>
                          </a:solidFill>
                          <a:effectLst/>
                          <a:latin typeface="Courier" charset="0"/>
                        </a:rPr>
                        <a:t>13</a:t>
                      </a:r>
                    </a:p>
                  </a:txBody>
                  <a:tcPr marL="130616" marR="130616" marT="60960" marB="6096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chemeClr val="hlink"/>
                          </a:solidFill>
                          <a:effectLst/>
                          <a:latin typeface="Courier" charset="0"/>
                        </a:rPr>
                        <a:t> 2</a:t>
                      </a:r>
                    </a:p>
                  </a:txBody>
                  <a:tcPr marL="130616" marR="130616" marT="60960" marB="6096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chemeClr val="tx1"/>
                          </a:solidFill>
                          <a:effectLst/>
                          <a:latin typeface="Courier" charset="0"/>
                        </a:rPr>
                        <a:t> 4</a:t>
                      </a:r>
                    </a:p>
                  </a:txBody>
                  <a:tcPr marL="130616" marR="130616" marT="60960" marB="6096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chemeClr val="tx1"/>
                          </a:solidFill>
                          <a:effectLst/>
                          <a:latin typeface="Courier" charset="0"/>
                        </a:rPr>
                        <a:t> 8</a:t>
                      </a:r>
                    </a:p>
                  </a:txBody>
                  <a:tcPr marL="130616" marR="130616" marT="60960" marB="6096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chemeClr val="tx1"/>
                          </a:solidFill>
                          <a:effectLst/>
                          <a:latin typeface="Courier" charset="0"/>
                        </a:rPr>
                        <a:t> 4</a:t>
                      </a:r>
                    </a:p>
                  </a:txBody>
                  <a:tcPr marL="130616" marR="130616" marT="60960" marB="6096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chemeClr val="tx1"/>
                          </a:solidFill>
                          <a:effectLst/>
                          <a:latin typeface="Courier" charset="0"/>
                        </a:rPr>
                        <a:t>16</a:t>
                      </a:r>
                    </a:p>
                  </a:txBody>
                  <a:tcPr marL="130616" marR="130616" marT="60960" marB="60960" anchor="ct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5"/>
                  </a:ext>
                </a:extLst>
              </a:tr>
              <a:tr h="442384">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chemeClr val="tx1"/>
                          </a:solidFill>
                          <a:effectLst/>
                          <a:latin typeface="Courier" charset="0"/>
                        </a:rPr>
                        <a:t>Total</a:t>
                      </a:r>
                    </a:p>
                  </a:txBody>
                  <a:tcPr marL="130616" marR="130616" marT="60960" marB="60960" anchor="ctr" horzOverflow="overflow">
                    <a:lnL cap="flat">
                      <a:noFill/>
                    </a:lnL>
                    <a:lnR>
                      <a:noFill/>
                    </a:lnR>
                    <a:lnT>
                      <a:noFill/>
                    </a:lnT>
                    <a:lnB>
                      <a:noFill/>
                    </a:lnB>
                    <a:lnTlToBr>
                      <a:noFill/>
                    </a:lnTlToBr>
                    <a:lnBlToTr>
                      <a:noFill/>
                    </a:lnBlToTr>
                    <a:solidFill>
                      <a:srgbClr val="CCCC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chemeClr val="tx1"/>
                          </a:solidFill>
                          <a:effectLst/>
                          <a:latin typeface="Courier" charset="0"/>
                        </a:rPr>
                        <a:t>20</a:t>
                      </a:r>
                    </a:p>
                  </a:txBody>
                  <a:tcPr marL="130616" marR="130616" marT="60960" marB="60960" anchor="ctr" horzOverflow="overflow">
                    <a:lnL>
                      <a:noFill/>
                    </a:lnL>
                    <a:lnR>
                      <a:noFill/>
                    </a:lnR>
                    <a:lnT>
                      <a:noFill/>
                    </a:lnT>
                    <a:lnB>
                      <a:noFill/>
                    </a:lnB>
                    <a:lnTlToBr>
                      <a:noFill/>
                    </a:lnTlToBr>
                    <a:lnBlToTr>
                      <a:noFill/>
                    </a:lnBlToTr>
                    <a:solidFill>
                      <a:srgbClr val="CCCC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900" b="1" i="0" u="none" strike="noStrike" cap="none" normalizeH="0" baseline="0">
                        <a:ln>
                          <a:noFill/>
                        </a:ln>
                        <a:solidFill>
                          <a:schemeClr val="tx1"/>
                        </a:solidFill>
                        <a:effectLst/>
                        <a:latin typeface="Courier" charset="0"/>
                      </a:endParaRPr>
                    </a:p>
                  </a:txBody>
                  <a:tcPr marL="130616" marR="130616" marT="60960" marB="60960" anchor="ctr" horzOverflow="overflow">
                    <a:lnL>
                      <a:noFill/>
                    </a:lnL>
                    <a:lnR>
                      <a:noFill/>
                    </a:lnR>
                    <a:lnT>
                      <a:noFill/>
                    </a:lnT>
                    <a:lnB>
                      <a:noFill/>
                    </a:lnB>
                    <a:lnTlToBr>
                      <a:noFill/>
                    </a:lnTlToBr>
                    <a:lnBlToTr>
                      <a:noFill/>
                    </a:lnBlToTr>
                    <a:solidFill>
                      <a:srgbClr val="CCCC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chemeClr val="hlink"/>
                          </a:solidFill>
                          <a:effectLst/>
                          <a:latin typeface="Courier" charset="0"/>
                        </a:rPr>
                        <a:t> 0</a:t>
                      </a:r>
                    </a:p>
                  </a:txBody>
                  <a:tcPr marL="130616" marR="130616" marT="60960" marB="60960" anchor="ctr" horzOverflow="overflow">
                    <a:lnL>
                      <a:noFill/>
                    </a:lnL>
                    <a:lnR>
                      <a:noFill/>
                    </a:lnR>
                    <a:lnT>
                      <a:noFill/>
                    </a:lnT>
                    <a:lnB>
                      <a:noFill/>
                    </a:lnB>
                    <a:lnTlToBr>
                      <a:noFill/>
                    </a:lnTlToBr>
                    <a:lnBlToTr>
                      <a:noFill/>
                    </a:lnBlToTr>
                    <a:solidFill>
                      <a:srgbClr val="CCCC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chemeClr val="tx1"/>
                          </a:solidFill>
                          <a:effectLst/>
                          <a:latin typeface="Courier" charset="0"/>
                        </a:rPr>
                        <a:t> </a:t>
                      </a:r>
                    </a:p>
                  </a:txBody>
                  <a:tcPr marL="130616" marR="130616" marT="60960" marB="60960" anchor="ctr" horzOverflow="overflow">
                    <a:lnL>
                      <a:noFill/>
                    </a:lnL>
                    <a:lnR>
                      <a:noFill/>
                    </a:lnR>
                    <a:lnT>
                      <a:noFill/>
                    </a:lnT>
                    <a:lnB>
                      <a:noFill/>
                    </a:lnB>
                    <a:lnTlToBr>
                      <a:noFill/>
                    </a:lnTlToBr>
                    <a:lnBlToTr>
                      <a:noFill/>
                    </a:lnBlToTr>
                    <a:solidFill>
                      <a:srgbClr val="CCCC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900" b="1" i="0" u="none" strike="noStrike" cap="none" normalizeH="0" baseline="0">
                        <a:ln>
                          <a:noFill/>
                        </a:ln>
                        <a:solidFill>
                          <a:schemeClr val="tx1"/>
                        </a:solidFill>
                        <a:effectLst/>
                        <a:latin typeface="Courier" charset="0"/>
                      </a:endParaRPr>
                    </a:p>
                  </a:txBody>
                  <a:tcPr marL="130616" marR="130616" marT="60960" marB="60960" anchor="ctr" horzOverflow="overflow">
                    <a:lnL>
                      <a:noFill/>
                    </a:lnL>
                    <a:lnR>
                      <a:noFill/>
                    </a:lnR>
                    <a:lnT>
                      <a:noFill/>
                    </a:lnT>
                    <a:lnB>
                      <a:noFill/>
                    </a:lnB>
                    <a:lnTlToBr>
                      <a:noFill/>
                    </a:lnTlToBr>
                    <a:lnBlToTr>
                      <a:noFill/>
                    </a:lnBlToTr>
                    <a:solidFill>
                      <a:srgbClr val="CCCC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900" b="1" i="0" u="none" strike="noStrike" cap="none" normalizeH="0" baseline="0">
                        <a:ln>
                          <a:noFill/>
                        </a:ln>
                        <a:solidFill>
                          <a:schemeClr val="tx1"/>
                        </a:solidFill>
                        <a:effectLst/>
                        <a:latin typeface="Courier" charset="0"/>
                      </a:endParaRPr>
                    </a:p>
                  </a:txBody>
                  <a:tcPr marL="130616" marR="130616" marT="60960" marB="60960" anchor="ctr" horzOverflow="overflow">
                    <a:lnL>
                      <a:noFill/>
                    </a:lnL>
                    <a:lnR>
                      <a:noFill/>
                    </a:lnR>
                    <a:lnT>
                      <a:noFill/>
                    </a:lnT>
                    <a:lnB>
                      <a:noFill/>
                    </a:lnB>
                    <a:lnTlToBr>
                      <a:noFill/>
                    </a:lnTlToBr>
                    <a:lnBlToTr>
                      <a:noFill/>
                    </a:lnBlToTr>
                    <a:solidFill>
                      <a:srgbClr val="CCCC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900" b="1" i="0" u="none" strike="noStrike" cap="none" normalizeH="0" baseline="0">
                        <a:ln>
                          <a:noFill/>
                        </a:ln>
                        <a:solidFill>
                          <a:schemeClr val="tx1"/>
                        </a:solidFill>
                        <a:effectLst/>
                        <a:latin typeface="Courier" charset="0"/>
                      </a:endParaRPr>
                    </a:p>
                  </a:txBody>
                  <a:tcPr marL="130616" marR="130616" marT="60960" marB="60960" anchor="ctr" horzOverflow="overflow">
                    <a:lnL>
                      <a:noFill/>
                    </a:lnL>
                    <a:lnR cap="flat">
                      <a:noFill/>
                    </a:lnR>
                    <a:lnT>
                      <a:noFill/>
                    </a:lnT>
                    <a:lnB>
                      <a:noFill/>
                    </a:lnB>
                    <a:lnTlToBr>
                      <a:noFill/>
                    </a:lnTlToBr>
                    <a:lnBlToTr>
                      <a:noFill/>
                    </a:lnBlToTr>
                    <a:solidFill>
                      <a:srgbClr val="CCCCCC"/>
                    </a:solidFill>
                  </a:tcPr>
                </a:tc>
                <a:extLst>
                  <a:ext uri="{0D108BD9-81ED-4DB2-BD59-A6C34878D82A}">
                    <a16:rowId xmlns:a16="http://schemas.microsoft.com/office/drawing/2014/main" val="10006"/>
                  </a:ext>
                </a:extLst>
              </a:tr>
              <a:tr h="4445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chemeClr val="tx1"/>
                          </a:solidFill>
                          <a:effectLst/>
                          <a:latin typeface="Courier" charset="0"/>
                        </a:rPr>
                        <a:t>Mean</a:t>
                      </a:r>
                    </a:p>
                  </a:txBody>
                  <a:tcPr marL="130616" marR="130616" marT="60960" marB="60960" anchor="ctr" horzOverflow="overflow">
                    <a:lnL cap="flat">
                      <a:noFill/>
                    </a:lnL>
                    <a:lnR>
                      <a:noFill/>
                    </a:lnR>
                    <a:lnT>
                      <a:noFill/>
                    </a:lnT>
                    <a:lnB cap="flat">
                      <a:noFill/>
                    </a:lnB>
                    <a:lnTlToBr>
                      <a:noFill/>
                    </a:lnTlToBr>
                    <a:lnBlToTr>
                      <a:noFill/>
                    </a:lnBlToTr>
                    <a:solidFill>
                      <a:srgbClr val="CCCC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chemeClr val="tx1"/>
                          </a:solidFill>
                          <a:effectLst/>
                          <a:latin typeface="Courier" charset="0"/>
                        </a:rPr>
                        <a:t> 4</a:t>
                      </a:r>
                    </a:p>
                  </a:txBody>
                  <a:tcPr marL="130616" marR="130616" marT="60960" marB="60960" anchor="ctr" horzOverflow="overflow">
                    <a:lnL>
                      <a:noFill/>
                    </a:lnL>
                    <a:lnR>
                      <a:noFill/>
                    </a:lnR>
                    <a:lnT>
                      <a:noFill/>
                    </a:lnT>
                    <a:lnB cap="flat">
                      <a:noFill/>
                    </a:lnB>
                    <a:lnTlToBr>
                      <a:noFill/>
                    </a:lnTlToBr>
                    <a:lnBlToTr>
                      <a:noFill/>
                    </a:lnBlToTr>
                    <a:solidFill>
                      <a:srgbClr val="CCCC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chemeClr val="tx1"/>
                          </a:solidFill>
                          <a:effectLst/>
                          <a:latin typeface="Courier" charset="0"/>
                        </a:rPr>
                        <a:t> </a:t>
                      </a:r>
                    </a:p>
                  </a:txBody>
                  <a:tcPr marL="130616" marR="130616" marT="60960" marB="60960" anchor="ctr" horzOverflow="overflow">
                    <a:lnL>
                      <a:noFill/>
                    </a:lnL>
                    <a:lnR>
                      <a:noFill/>
                    </a:lnR>
                    <a:lnT>
                      <a:noFill/>
                    </a:lnT>
                    <a:lnB cap="flat">
                      <a:noFill/>
                    </a:lnB>
                    <a:lnTlToBr>
                      <a:noFill/>
                    </a:lnTlToBr>
                    <a:lnBlToTr>
                      <a:noFill/>
                    </a:lnBlToTr>
                    <a:solidFill>
                      <a:srgbClr val="CCCC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chemeClr val="hlink"/>
                          </a:solidFill>
                          <a:effectLst/>
                          <a:latin typeface="Courier" charset="0"/>
                        </a:rPr>
                        <a:t> 0</a:t>
                      </a:r>
                    </a:p>
                  </a:txBody>
                  <a:tcPr marL="130616" marR="130616" marT="60960" marB="60960" anchor="ctr" horzOverflow="overflow">
                    <a:lnL>
                      <a:noFill/>
                    </a:lnL>
                    <a:lnR>
                      <a:noFill/>
                    </a:lnR>
                    <a:lnT>
                      <a:noFill/>
                    </a:lnT>
                    <a:lnB cap="flat">
                      <a:noFill/>
                    </a:lnB>
                    <a:lnTlToBr>
                      <a:noFill/>
                    </a:lnTlToBr>
                    <a:lnBlToTr>
                      <a:noFill/>
                    </a:lnBlToTr>
                    <a:solidFill>
                      <a:srgbClr val="CCCC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chemeClr val="tx1"/>
                          </a:solidFill>
                          <a:effectLst/>
                          <a:latin typeface="Courier" charset="0"/>
                        </a:rPr>
                        <a:t> </a:t>
                      </a:r>
                    </a:p>
                  </a:txBody>
                  <a:tcPr marL="130616" marR="130616" marT="60960" marB="60960" anchor="ctr" horzOverflow="overflow">
                    <a:lnL>
                      <a:noFill/>
                    </a:lnL>
                    <a:lnR>
                      <a:noFill/>
                    </a:lnR>
                    <a:lnT>
                      <a:noFill/>
                    </a:lnT>
                    <a:lnB cap="flat">
                      <a:noFill/>
                    </a:lnB>
                    <a:lnTlToBr>
                      <a:noFill/>
                    </a:lnTlToBr>
                    <a:lnBlToTr>
                      <a:noFill/>
                    </a:lnBlToTr>
                    <a:solidFill>
                      <a:srgbClr val="CCCC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chemeClr val="tx1"/>
                          </a:solidFill>
                          <a:effectLst/>
                          <a:latin typeface="Courier" charset="0"/>
                        </a:rPr>
                        <a:t> </a:t>
                      </a:r>
                    </a:p>
                  </a:txBody>
                  <a:tcPr marL="130616" marR="130616" marT="60960" marB="60960" anchor="ctr" horzOverflow="overflow">
                    <a:lnL>
                      <a:noFill/>
                    </a:lnL>
                    <a:lnR>
                      <a:noFill/>
                    </a:lnR>
                    <a:lnT>
                      <a:noFill/>
                    </a:lnT>
                    <a:lnB cap="flat">
                      <a:noFill/>
                    </a:lnB>
                    <a:lnTlToBr>
                      <a:noFill/>
                    </a:lnTlToBr>
                    <a:lnBlToTr>
                      <a:noFill/>
                    </a:lnBlToTr>
                    <a:solidFill>
                      <a:srgbClr val="CCCC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chemeClr val="tx1"/>
                          </a:solidFill>
                          <a:effectLst/>
                          <a:latin typeface="Courier" charset="0"/>
                        </a:rPr>
                        <a:t> </a:t>
                      </a:r>
                    </a:p>
                  </a:txBody>
                  <a:tcPr marL="130616" marR="130616" marT="60960" marB="60960" anchor="ctr" horzOverflow="overflow">
                    <a:lnL>
                      <a:noFill/>
                    </a:lnL>
                    <a:lnR>
                      <a:noFill/>
                    </a:lnR>
                    <a:lnT>
                      <a:noFill/>
                    </a:lnT>
                    <a:lnB cap="flat">
                      <a:noFill/>
                    </a:lnB>
                    <a:lnTlToBr>
                      <a:noFill/>
                    </a:lnTlToBr>
                    <a:lnBlToTr>
                      <a:noFill/>
                    </a:lnBlToTr>
                    <a:solidFill>
                      <a:srgbClr val="CCCC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dirty="0">
                          <a:ln>
                            <a:noFill/>
                          </a:ln>
                          <a:solidFill>
                            <a:schemeClr val="tx1"/>
                          </a:solidFill>
                          <a:effectLst/>
                          <a:latin typeface="Courier" charset="0"/>
                        </a:rPr>
                        <a:t> </a:t>
                      </a:r>
                    </a:p>
                  </a:txBody>
                  <a:tcPr marL="130616" marR="130616" marT="60960" marB="60960" anchor="ctr" horzOverflow="overflow">
                    <a:lnL>
                      <a:noFill/>
                    </a:lnL>
                    <a:lnR cap="flat">
                      <a:noFill/>
                    </a:lnR>
                    <a:lnT>
                      <a:noFill/>
                    </a:lnT>
                    <a:lnB cap="flat">
                      <a:noFill/>
                    </a:lnB>
                    <a:lnTlToBr>
                      <a:noFill/>
                    </a:lnTlToBr>
                    <a:lnBlToTr>
                      <a:noFill/>
                    </a:lnBlToTr>
                    <a:solidFill>
                      <a:srgbClr val="CCCCCC"/>
                    </a:solidFill>
                  </a:tcPr>
                </a:tc>
                <a:extLst>
                  <a:ext uri="{0D108BD9-81ED-4DB2-BD59-A6C34878D82A}">
                    <a16:rowId xmlns:a16="http://schemas.microsoft.com/office/drawing/2014/main" val="10007"/>
                  </a:ext>
                </a:extLst>
              </a:tr>
            </a:tbl>
          </a:graphicData>
        </a:graphic>
      </p:graphicFrame>
    </p:spTree>
  </p:cSld>
  <p:clrMapOvr>
    <a:masterClrMapping/>
  </p:clrMapOvr>
  <p:transition spd="slow" advClick="0" advTm="11000"/>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id="{0E142FEE-0205-4D02-9057-73B7FE6C19C4}"/>
              </a:ext>
            </a:extLst>
          </p:cNvPr>
          <p:cNvSpPr>
            <a:spLocks noGrp="1" noChangeArrowheads="1"/>
          </p:cNvSpPr>
          <p:nvPr>
            <p:ph type="title" idx="4294967295"/>
          </p:nvPr>
        </p:nvSpPr>
        <p:spPr>
          <a:xfrm>
            <a:off x="1370013" y="584200"/>
            <a:ext cx="7773987" cy="1016000"/>
          </a:xfrm>
        </p:spPr>
        <p:txBody>
          <a:bodyPr/>
          <a:lstStyle/>
          <a:p>
            <a:r>
              <a:rPr lang="en-US" altLang="en-US">
                <a:ea typeface="ＭＳ Ｐゴシック" panose="020B0600070205080204" pitchFamily="34" charset="-128"/>
              </a:rPr>
              <a:t>Computing Pearson’s r</a:t>
            </a:r>
          </a:p>
        </p:txBody>
      </p:sp>
      <p:graphicFrame>
        <p:nvGraphicFramePr>
          <p:cNvPr id="220163" name="Group 3">
            <a:extLst>
              <a:ext uri="{FF2B5EF4-FFF2-40B4-BE49-F238E27FC236}">
                <a16:creationId xmlns:a16="http://schemas.microsoft.com/office/drawing/2014/main" id="{7F862333-9CE4-4DAF-8236-B472471B6C49}"/>
              </a:ext>
            </a:extLst>
          </p:cNvPr>
          <p:cNvGraphicFramePr>
            <a:graphicFrameLocks noGrp="1"/>
          </p:cNvGraphicFramePr>
          <p:nvPr/>
        </p:nvGraphicFramePr>
        <p:xfrm>
          <a:off x="1415522" y="2006424"/>
          <a:ext cx="6530798" cy="3556002"/>
        </p:xfrm>
        <a:graphic>
          <a:graphicData uri="http://schemas.openxmlformats.org/drawingml/2006/table">
            <a:tbl>
              <a:tblPr/>
              <a:tblGrid>
                <a:gridCol w="1244934">
                  <a:extLst>
                    <a:ext uri="{9D8B030D-6E8A-4147-A177-3AD203B41FA5}">
                      <a16:colId xmlns:a16="http://schemas.microsoft.com/office/drawing/2014/main" val="20000"/>
                    </a:ext>
                  </a:extLst>
                </a:gridCol>
                <a:gridCol w="752856">
                  <a:extLst>
                    <a:ext uri="{9D8B030D-6E8A-4147-A177-3AD203B41FA5}">
                      <a16:colId xmlns:a16="http://schemas.microsoft.com/office/drawing/2014/main" val="20001"/>
                    </a:ext>
                  </a:extLst>
                </a:gridCol>
                <a:gridCol w="757391">
                  <a:extLst>
                    <a:ext uri="{9D8B030D-6E8A-4147-A177-3AD203B41FA5}">
                      <a16:colId xmlns:a16="http://schemas.microsoft.com/office/drawing/2014/main" val="20002"/>
                    </a:ext>
                  </a:extLst>
                </a:gridCol>
                <a:gridCol w="755123">
                  <a:extLst>
                    <a:ext uri="{9D8B030D-6E8A-4147-A177-3AD203B41FA5}">
                      <a16:colId xmlns:a16="http://schemas.microsoft.com/office/drawing/2014/main" val="20003"/>
                    </a:ext>
                  </a:extLst>
                </a:gridCol>
                <a:gridCol w="755124">
                  <a:extLst>
                    <a:ext uri="{9D8B030D-6E8A-4147-A177-3AD203B41FA5}">
                      <a16:colId xmlns:a16="http://schemas.microsoft.com/office/drawing/2014/main" val="20004"/>
                    </a:ext>
                  </a:extLst>
                </a:gridCol>
                <a:gridCol w="757391">
                  <a:extLst>
                    <a:ext uri="{9D8B030D-6E8A-4147-A177-3AD203B41FA5}">
                      <a16:colId xmlns:a16="http://schemas.microsoft.com/office/drawing/2014/main" val="20005"/>
                    </a:ext>
                  </a:extLst>
                </a:gridCol>
                <a:gridCol w="750588">
                  <a:extLst>
                    <a:ext uri="{9D8B030D-6E8A-4147-A177-3AD203B41FA5}">
                      <a16:colId xmlns:a16="http://schemas.microsoft.com/office/drawing/2014/main" val="20006"/>
                    </a:ext>
                  </a:extLst>
                </a:gridCol>
                <a:gridCol w="757391">
                  <a:extLst>
                    <a:ext uri="{9D8B030D-6E8A-4147-A177-3AD203B41FA5}">
                      <a16:colId xmlns:a16="http://schemas.microsoft.com/office/drawing/2014/main" val="20007"/>
                    </a:ext>
                  </a:extLst>
                </a:gridCol>
              </a:tblGrid>
              <a:tr h="4445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chemeClr val="tx1"/>
                          </a:solidFill>
                          <a:effectLst/>
                          <a:latin typeface="Courier" charset="0"/>
                        </a:rPr>
                        <a:t> </a:t>
                      </a:r>
                    </a:p>
                  </a:txBody>
                  <a:tcPr marL="130616" marR="130616" marT="60960" marB="60960" anchor="ctr" horzOverflow="overflow">
                    <a:lnL cap="flat">
                      <a:noFill/>
                    </a:lnL>
                    <a:lnR>
                      <a:noFill/>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chemeClr val="tx1"/>
                          </a:solidFill>
                          <a:effectLst/>
                          <a:latin typeface="Courier" charset="0"/>
                        </a:rPr>
                        <a:t>X</a:t>
                      </a:r>
                    </a:p>
                  </a:txBody>
                  <a:tcPr marL="130616" marR="130616" marT="60960" marB="60960" anchor="ctr" horzOverflow="overflow">
                    <a:lnL>
                      <a:noFill/>
                    </a:lnL>
                    <a:lnR>
                      <a:noFill/>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chemeClr val="hlink"/>
                          </a:solidFill>
                          <a:effectLst/>
                          <a:latin typeface="Courier" charset="0"/>
                        </a:rPr>
                        <a:t>Y</a:t>
                      </a:r>
                    </a:p>
                  </a:txBody>
                  <a:tcPr marL="130616" marR="130616" marT="60960" marB="60960" anchor="ctr" horzOverflow="overflow">
                    <a:lnL>
                      <a:noFill/>
                    </a:lnL>
                    <a:lnR>
                      <a:noFill/>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chemeClr val="tx1"/>
                          </a:solidFill>
                          <a:effectLst/>
                          <a:latin typeface="Courier" charset="0"/>
                        </a:rPr>
                        <a:t>x</a:t>
                      </a:r>
                    </a:p>
                  </a:txBody>
                  <a:tcPr marL="130616" marR="130616" marT="60960" marB="60960" anchor="ctr" horzOverflow="overflow">
                    <a:lnL>
                      <a:noFill/>
                    </a:lnL>
                    <a:lnR>
                      <a:noFill/>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chemeClr val="hlink"/>
                          </a:solidFill>
                          <a:effectLst/>
                          <a:latin typeface="Courier" charset="0"/>
                        </a:rPr>
                        <a:t>y</a:t>
                      </a:r>
                    </a:p>
                  </a:txBody>
                  <a:tcPr marL="130616" marR="130616" marT="60960" marB="60960" anchor="ctr" horzOverflow="overflow">
                    <a:lnL>
                      <a:noFill/>
                    </a:lnL>
                    <a:lnR>
                      <a:noFill/>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chemeClr val="tx1"/>
                          </a:solidFill>
                          <a:effectLst/>
                          <a:latin typeface="Courier" charset="0"/>
                        </a:rPr>
                        <a:t>xy</a:t>
                      </a:r>
                    </a:p>
                  </a:txBody>
                  <a:tcPr marL="130616" marR="130616" marT="60960" marB="60960" anchor="ctr" horzOverflow="overflow">
                    <a:lnL>
                      <a:noFill/>
                    </a:lnL>
                    <a:lnR>
                      <a:noFill/>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chemeClr val="tx1"/>
                          </a:solidFill>
                          <a:effectLst/>
                          <a:latin typeface="Courier" charset="0"/>
                        </a:rPr>
                        <a:t>x</a:t>
                      </a:r>
                      <a:r>
                        <a:rPr kumimoji="0" lang="en-US" sz="1900" b="1" i="0" u="none" strike="noStrike" cap="none" normalizeH="0" baseline="30000">
                          <a:ln>
                            <a:noFill/>
                          </a:ln>
                          <a:solidFill>
                            <a:schemeClr val="tx1"/>
                          </a:solidFill>
                          <a:effectLst/>
                          <a:latin typeface="Courier" charset="0"/>
                        </a:rPr>
                        <a:t>2</a:t>
                      </a:r>
                      <a:endParaRPr kumimoji="0" lang="en-US" sz="1900" b="1" i="0" u="none" strike="noStrike" cap="none" normalizeH="0" baseline="0">
                        <a:ln>
                          <a:noFill/>
                        </a:ln>
                        <a:solidFill>
                          <a:schemeClr val="tx1"/>
                        </a:solidFill>
                        <a:effectLst/>
                        <a:latin typeface="Courier" charset="0"/>
                      </a:endParaRPr>
                    </a:p>
                  </a:txBody>
                  <a:tcPr marL="130616" marR="130616" marT="60960" marB="60960" anchor="ctr" horzOverflow="overflow">
                    <a:lnL>
                      <a:noFill/>
                    </a:lnL>
                    <a:lnR>
                      <a:noFill/>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chemeClr val="tx1"/>
                          </a:solidFill>
                          <a:effectLst/>
                          <a:latin typeface="Courier" charset="0"/>
                        </a:rPr>
                        <a:t>y</a:t>
                      </a:r>
                      <a:r>
                        <a:rPr kumimoji="0" lang="en-US" sz="1900" b="1" i="0" u="none" strike="noStrike" cap="none" normalizeH="0" baseline="30000">
                          <a:ln>
                            <a:noFill/>
                          </a:ln>
                          <a:solidFill>
                            <a:schemeClr val="tx1"/>
                          </a:solidFill>
                          <a:effectLst/>
                          <a:latin typeface="Courier" charset="0"/>
                        </a:rPr>
                        <a:t>2</a:t>
                      </a:r>
                      <a:endParaRPr kumimoji="0" lang="en-US" sz="1900" b="1" i="0" u="none" strike="noStrike" cap="none" normalizeH="0" baseline="0">
                        <a:ln>
                          <a:noFill/>
                        </a:ln>
                        <a:solidFill>
                          <a:schemeClr val="tx1"/>
                        </a:solidFill>
                        <a:effectLst/>
                        <a:latin typeface="Courier" charset="0"/>
                      </a:endParaRPr>
                    </a:p>
                  </a:txBody>
                  <a:tcPr marL="130616" marR="130616" marT="60960" marB="60960" anchor="ctr" horzOverflow="overflow">
                    <a:lnL>
                      <a:noFill/>
                    </a:lnL>
                    <a:lnR cap="flat">
                      <a:noFill/>
                    </a:lnR>
                    <a:lnT cap="flat">
                      <a:noFill/>
                    </a:lnT>
                    <a:lnB>
                      <a:noFill/>
                    </a:lnB>
                    <a:lnTlToBr>
                      <a:noFill/>
                    </a:lnTlToBr>
                    <a:lnBlToTr>
                      <a:noFill/>
                    </a:lnBlToTr>
                    <a:noFill/>
                  </a:tcPr>
                </a:tc>
                <a:extLst>
                  <a:ext uri="{0D108BD9-81ED-4DB2-BD59-A6C34878D82A}">
                    <a16:rowId xmlns:a16="http://schemas.microsoft.com/office/drawing/2014/main" val="10000"/>
                  </a:ext>
                </a:extLst>
              </a:tr>
              <a:tr h="446617">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chemeClr val="tx1"/>
                          </a:solidFill>
                          <a:effectLst/>
                          <a:latin typeface="Courier" charset="0"/>
                        </a:rPr>
                        <a:t> </a:t>
                      </a:r>
                    </a:p>
                  </a:txBody>
                  <a:tcPr marL="130616" marR="130616" marT="60960" marB="60960" anchor="ctr" horzOverflow="overflow">
                    <a:lnL cap="flat">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chemeClr val="tx1"/>
                          </a:solidFill>
                          <a:effectLst/>
                          <a:latin typeface="Courier" charset="0"/>
                        </a:rPr>
                        <a:t> 1</a:t>
                      </a:r>
                    </a:p>
                  </a:txBody>
                  <a:tcPr marL="130616" marR="130616" marT="60960" marB="6096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chemeClr val="hlink"/>
                          </a:solidFill>
                          <a:effectLst/>
                          <a:latin typeface="Courier" charset="0"/>
                        </a:rPr>
                        <a:t> 4</a:t>
                      </a:r>
                    </a:p>
                  </a:txBody>
                  <a:tcPr marL="130616" marR="130616" marT="60960" marB="6096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chemeClr val="tx1"/>
                          </a:solidFill>
                          <a:effectLst/>
                          <a:latin typeface="Courier" charset="0"/>
                        </a:rPr>
                        <a:t>-3</a:t>
                      </a:r>
                    </a:p>
                  </a:txBody>
                  <a:tcPr marL="130616" marR="130616" marT="60960" marB="6096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chemeClr val="hlink"/>
                          </a:solidFill>
                          <a:effectLst/>
                          <a:latin typeface="Courier" charset="0"/>
                        </a:rPr>
                        <a:t>-5</a:t>
                      </a:r>
                    </a:p>
                  </a:txBody>
                  <a:tcPr marL="130616" marR="130616" marT="60960" marB="6096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chemeClr val="tx1"/>
                          </a:solidFill>
                          <a:effectLst/>
                          <a:latin typeface="Courier" charset="0"/>
                        </a:rPr>
                        <a:t>15</a:t>
                      </a:r>
                    </a:p>
                  </a:txBody>
                  <a:tcPr marL="130616" marR="130616" marT="60960" marB="6096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chemeClr val="tx1"/>
                          </a:solidFill>
                          <a:effectLst/>
                          <a:latin typeface="Courier" charset="0"/>
                        </a:rPr>
                        <a:t> 9</a:t>
                      </a:r>
                    </a:p>
                  </a:txBody>
                  <a:tcPr marL="130616" marR="130616" marT="60960" marB="6096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chemeClr val="tx1"/>
                          </a:solidFill>
                          <a:effectLst/>
                          <a:latin typeface="Courier" charset="0"/>
                        </a:rPr>
                        <a:t>25</a:t>
                      </a:r>
                    </a:p>
                  </a:txBody>
                  <a:tcPr marL="130616" marR="130616" marT="60960" marB="60960" anchor="ct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1"/>
                  </a:ext>
                </a:extLst>
              </a:tr>
              <a:tr h="442384">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chemeClr val="tx1"/>
                          </a:solidFill>
                          <a:effectLst/>
                          <a:latin typeface="Courier" charset="0"/>
                        </a:rPr>
                        <a:t> </a:t>
                      </a:r>
                    </a:p>
                  </a:txBody>
                  <a:tcPr marL="130616" marR="130616" marT="60960" marB="60960" anchor="ctr" horzOverflow="overflow">
                    <a:lnL cap="flat">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chemeClr val="tx1"/>
                          </a:solidFill>
                          <a:effectLst/>
                          <a:latin typeface="Courier" charset="0"/>
                        </a:rPr>
                        <a:t> 3</a:t>
                      </a:r>
                    </a:p>
                  </a:txBody>
                  <a:tcPr marL="130616" marR="130616" marT="60960" marB="6096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chemeClr val="hlink"/>
                          </a:solidFill>
                          <a:effectLst/>
                          <a:latin typeface="Courier" charset="0"/>
                        </a:rPr>
                        <a:t> 6</a:t>
                      </a:r>
                    </a:p>
                  </a:txBody>
                  <a:tcPr marL="130616" marR="130616" marT="60960" marB="6096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chemeClr val="tx1"/>
                          </a:solidFill>
                          <a:effectLst/>
                          <a:latin typeface="Courier" charset="0"/>
                        </a:rPr>
                        <a:t>-1</a:t>
                      </a:r>
                    </a:p>
                  </a:txBody>
                  <a:tcPr marL="130616" marR="130616" marT="60960" marB="6096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chemeClr val="hlink"/>
                          </a:solidFill>
                          <a:effectLst/>
                          <a:latin typeface="Courier" charset="0"/>
                        </a:rPr>
                        <a:t>-3</a:t>
                      </a:r>
                    </a:p>
                  </a:txBody>
                  <a:tcPr marL="130616" marR="130616" marT="60960" marB="6096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chemeClr val="tx1"/>
                          </a:solidFill>
                          <a:effectLst/>
                          <a:latin typeface="Courier" charset="0"/>
                        </a:rPr>
                        <a:t> 3</a:t>
                      </a:r>
                    </a:p>
                  </a:txBody>
                  <a:tcPr marL="130616" marR="130616" marT="60960" marB="6096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chemeClr val="tx1"/>
                          </a:solidFill>
                          <a:effectLst/>
                          <a:latin typeface="Courier" charset="0"/>
                        </a:rPr>
                        <a:t> 1</a:t>
                      </a:r>
                    </a:p>
                  </a:txBody>
                  <a:tcPr marL="130616" marR="130616" marT="60960" marB="6096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chemeClr val="tx1"/>
                          </a:solidFill>
                          <a:effectLst/>
                          <a:latin typeface="Courier" charset="0"/>
                        </a:rPr>
                        <a:t> 9</a:t>
                      </a:r>
                    </a:p>
                  </a:txBody>
                  <a:tcPr marL="130616" marR="130616" marT="60960" marB="60960" anchor="ct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2"/>
                  </a:ext>
                </a:extLst>
              </a:tr>
              <a:tr h="4445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chemeClr val="tx1"/>
                          </a:solidFill>
                          <a:effectLst/>
                          <a:latin typeface="Courier" charset="0"/>
                        </a:rPr>
                        <a:t> </a:t>
                      </a:r>
                    </a:p>
                  </a:txBody>
                  <a:tcPr marL="130616" marR="130616" marT="60960" marB="60960" anchor="ctr" horzOverflow="overflow">
                    <a:lnL cap="flat">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chemeClr val="tx1"/>
                          </a:solidFill>
                          <a:effectLst/>
                          <a:latin typeface="Courier" charset="0"/>
                        </a:rPr>
                        <a:t> 5</a:t>
                      </a:r>
                    </a:p>
                  </a:txBody>
                  <a:tcPr marL="130616" marR="130616" marT="60960" marB="6096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chemeClr val="hlink"/>
                          </a:solidFill>
                          <a:effectLst/>
                          <a:latin typeface="Courier" charset="0"/>
                        </a:rPr>
                        <a:t>10</a:t>
                      </a:r>
                    </a:p>
                  </a:txBody>
                  <a:tcPr marL="130616" marR="130616" marT="60960" marB="6096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chemeClr val="tx1"/>
                          </a:solidFill>
                          <a:effectLst/>
                          <a:latin typeface="Courier" charset="0"/>
                        </a:rPr>
                        <a:t> 1</a:t>
                      </a:r>
                    </a:p>
                  </a:txBody>
                  <a:tcPr marL="130616" marR="130616" marT="60960" marB="6096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chemeClr val="hlink"/>
                          </a:solidFill>
                          <a:effectLst/>
                          <a:latin typeface="Courier" charset="0"/>
                        </a:rPr>
                        <a:t> 1</a:t>
                      </a:r>
                    </a:p>
                  </a:txBody>
                  <a:tcPr marL="130616" marR="130616" marT="60960" marB="6096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chemeClr val="tx1"/>
                          </a:solidFill>
                          <a:effectLst/>
                          <a:latin typeface="Courier" charset="0"/>
                        </a:rPr>
                        <a:t> 1</a:t>
                      </a:r>
                    </a:p>
                  </a:txBody>
                  <a:tcPr marL="130616" marR="130616" marT="60960" marB="6096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chemeClr val="tx1"/>
                          </a:solidFill>
                          <a:effectLst/>
                          <a:latin typeface="Courier" charset="0"/>
                        </a:rPr>
                        <a:t> 1</a:t>
                      </a:r>
                    </a:p>
                  </a:txBody>
                  <a:tcPr marL="130616" marR="130616" marT="60960" marB="6096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chemeClr val="tx1"/>
                          </a:solidFill>
                          <a:effectLst/>
                          <a:latin typeface="Courier" charset="0"/>
                        </a:rPr>
                        <a:t> 1</a:t>
                      </a:r>
                    </a:p>
                  </a:txBody>
                  <a:tcPr marL="130616" marR="130616" marT="60960" marB="60960" anchor="ct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3"/>
                  </a:ext>
                </a:extLst>
              </a:tr>
              <a:tr h="4445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chemeClr val="tx1"/>
                          </a:solidFill>
                          <a:effectLst/>
                          <a:latin typeface="Courier" charset="0"/>
                        </a:rPr>
                        <a:t> </a:t>
                      </a:r>
                    </a:p>
                  </a:txBody>
                  <a:tcPr marL="130616" marR="130616" marT="60960" marB="60960" anchor="ctr" horzOverflow="overflow">
                    <a:lnL cap="flat">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chemeClr val="tx1"/>
                          </a:solidFill>
                          <a:effectLst/>
                          <a:latin typeface="Courier" charset="0"/>
                        </a:rPr>
                        <a:t> 5</a:t>
                      </a:r>
                    </a:p>
                  </a:txBody>
                  <a:tcPr marL="130616" marR="130616" marT="60960" marB="6096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chemeClr val="hlink"/>
                          </a:solidFill>
                          <a:effectLst/>
                          <a:latin typeface="Courier" charset="0"/>
                        </a:rPr>
                        <a:t>12</a:t>
                      </a:r>
                    </a:p>
                  </a:txBody>
                  <a:tcPr marL="130616" marR="130616" marT="60960" marB="6096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chemeClr val="tx1"/>
                          </a:solidFill>
                          <a:effectLst/>
                          <a:latin typeface="Courier" charset="0"/>
                        </a:rPr>
                        <a:t> 1</a:t>
                      </a:r>
                    </a:p>
                  </a:txBody>
                  <a:tcPr marL="130616" marR="130616" marT="60960" marB="6096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chemeClr val="hlink"/>
                          </a:solidFill>
                          <a:effectLst/>
                          <a:latin typeface="Courier" charset="0"/>
                        </a:rPr>
                        <a:t> 3</a:t>
                      </a:r>
                    </a:p>
                  </a:txBody>
                  <a:tcPr marL="130616" marR="130616" marT="60960" marB="6096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chemeClr val="tx1"/>
                          </a:solidFill>
                          <a:effectLst/>
                          <a:latin typeface="Courier" charset="0"/>
                        </a:rPr>
                        <a:t> 3</a:t>
                      </a:r>
                    </a:p>
                  </a:txBody>
                  <a:tcPr marL="130616" marR="130616" marT="60960" marB="6096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chemeClr val="tx1"/>
                          </a:solidFill>
                          <a:effectLst/>
                          <a:latin typeface="Courier" charset="0"/>
                        </a:rPr>
                        <a:t> 1</a:t>
                      </a:r>
                    </a:p>
                  </a:txBody>
                  <a:tcPr marL="130616" marR="130616" marT="60960" marB="6096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chemeClr val="tx1"/>
                          </a:solidFill>
                          <a:effectLst/>
                          <a:latin typeface="Courier" charset="0"/>
                        </a:rPr>
                        <a:t> 9</a:t>
                      </a:r>
                    </a:p>
                  </a:txBody>
                  <a:tcPr marL="130616" marR="130616" marT="60960" marB="60960" anchor="ct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4"/>
                  </a:ext>
                </a:extLst>
              </a:tr>
              <a:tr h="446617">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chemeClr val="tx1"/>
                          </a:solidFill>
                          <a:effectLst/>
                          <a:latin typeface="Courier" charset="0"/>
                        </a:rPr>
                        <a:t> </a:t>
                      </a:r>
                    </a:p>
                  </a:txBody>
                  <a:tcPr marL="130616" marR="130616" marT="60960" marB="60960" anchor="ctr" horzOverflow="overflow">
                    <a:lnL cap="flat">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chemeClr val="tx1"/>
                          </a:solidFill>
                          <a:effectLst/>
                          <a:latin typeface="Courier" charset="0"/>
                        </a:rPr>
                        <a:t> 6</a:t>
                      </a:r>
                    </a:p>
                  </a:txBody>
                  <a:tcPr marL="130616" marR="130616" marT="60960" marB="6096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chemeClr val="hlink"/>
                          </a:solidFill>
                          <a:effectLst/>
                          <a:latin typeface="Courier" charset="0"/>
                        </a:rPr>
                        <a:t>13</a:t>
                      </a:r>
                    </a:p>
                  </a:txBody>
                  <a:tcPr marL="130616" marR="130616" marT="60960" marB="6096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chemeClr val="tx1"/>
                          </a:solidFill>
                          <a:effectLst/>
                          <a:latin typeface="Courier" charset="0"/>
                        </a:rPr>
                        <a:t> 2</a:t>
                      </a:r>
                    </a:p>
                  </a:txBody>
                  <a:tcPr marL="130616" marR="130616" marT="60960" marB="6096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chemeClr val="hlink"/>
                          </a:solidFill>
                          <a:effectLst/>
                          <a:latin typeface="Courier" charset="0"/>
                        </a:rPr>
                        <a:t> 4</a:t>
                      </a:r>
                    </a:p>
                  </a:txBody>
                  <a:tcPr marL="130616" marR="130616" marT="60960" marB="6096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chemeClr val="tx1"/>
                          </a:solidFill>
                          <a:effectLst/>
                          <a:latin typeface="Courier" charset="0"/>
                        </a:rPr>
                        <a:t> 8</a:t>
                      </a:r>
                    </a:p>
                  </a:txBody>
                  <a:tcPr marL="130616" marR="130616" marT="60960" marB="6096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chemeClr val="tx1"/>
                          </a:solidFill>
                          <a:effectLst/>
                          <a:latin typeface="Courier" charset="0"/>
                        </a:rPr>
                        <a:t> 4</a:t>
                      </a:r>
                    </a:p>
                  </a:txBody>
                  <a:tcPr marL="130616" marR="130616" marT="60960" marB="6096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chemeClr val="tx1"/>
                          </a:solidFill>
                          <a:effectLst/>
                          <a:latin typeface="Courier" charset="0"/>
                        </a:rPr>
                        <a:t>16</a:t>
                      </a:r>
                    </a:p>
                  </a:txBody>
                  <a:tcPr marL="130616" marR="130616" marT="60960" marB="60960" anchor="ct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5"/>
                  </a:ext>
                </a:extLst>
              </a:tr>
              <a:tr h="442384">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chemeClr val="tx1"/>
                          </a:solidFill>
                          <a:effectLst/>
                          <a:latin typeface="Courier" charset="0"/>
                        </a:rPr>
                        <a:t>Total</a:t>
                      </a:r>
                    </a:p>
                  </a:txBody>
                  <a:tcPr marL="130616" marR="130616" marT="60960" marB="60960" anchor="ctr" horzOverflow="overflow">
                    <a:lnL cap="flat">
                      <a:noFill/>
                    </a:lnL>
                    <a:lnR>
                      <a:noFill/>
                    </a:lnR>
                    <a:lnT>
                      <a:noFill/>
                    </a:lnT>
                    <a:lnB>
                      <a:noFill/>
                    </a:lnB>
                    <a:lnTlToBr>
                      <a:noFill/>
                    </a:lnTlToBr>
                    <a:lnBlToTr>
                      <a:noFill/>
                    </a:lnBlToTr>
                    <a:solidFill>
                      <a:srgbClr val="CCCC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chemeClr val="tx1"/>
                          </a:solidFill>
                          <a:effectLst/>
                          <a:latin typeface="Courier" charset="0"/>
                        </a:rPr>
                        <a:t>20</a:t>
                      </a:r>
                    </a:p>
                  </a:txBody>
                  <a:tcPr marL="130616" marR="130616" marT="60960" marB="60960" anchor="ctr" horzOverflow="overflow">
                    <a:lnL>
                      <a:noFill/>
                    </a:lnL>
                    <a:lnR>
                      <a:noFill/>
                    </a:lnR>
                    <a:lnT>
                      <a:noFill/>
                    </a:lnT>
                    <a:lnB>
                      <a:noFill/>
                    </a:lnB>
                    <a:lnTlToBr>
                      <a:noFill/>
                    </a:lnTlToBr>
                    <a:lnBlToTr>
                      <a:noFill/>
                    </a:lnBlToTr>
                    <a:solidFill>
                      <a:srgbClr val="CCCC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chemeClr val="hlink"/>
                          </a:solidFill>
                          <a:effectLst/>
                          <a:latin typeface="Courier" charset="0"/>
                        </a:rPr>
                        <a:t>45</a:t>
                      </a:r>
                    </a:p>
                  </a:txBody>
                  <a:tcPr marL="130616" marR="130616" marT="60960" marB="60960" anchor="ctr" horzOverflow="overflow">
                    <a:lnL>
                      <a:noFill/>
                    </a:lnL>
                    <a:lnR>
                      <a:noFill/>
                    </a:lnR>
                    <a:lnT>
                      <a:noFill/>
                    </a:lnT>
                    <a:lnB>
                      <a:noFill/>
                    </a:lnB>
                    <a:lnTlToBr>
                      <a:noFill/>
                    </a:lnTlToBr>
                    <a:lnBlToTr>
                      <a:noFill/>
                    </a:lnBlToTr>
                    <a:solidFill>
                      <a:srgbClr val="CCCC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chemeClr val="tx1"/>
                          </a:solidFill>
                          <a:effectLst/>
                          <a:latin typeface="Courier" charset="0"/>
                        </a:rPr>
                        <a:t> 0</a:t>
                      </a:r>
                    </a:p>
                  </a:txBody>
                  <a:tcPr marL="130616" marR="130616" marT="60960" marB="60960" anchor="ctr" horzOverflow="overflow">
                    <a:lnL>
                      <a:noFill/>
                    </a:lnL>
                    <a:lnR>
                      <a:noFill/>
                    </a:lnR>
                    <a:lnT>
                      <a:noFill/>
                    </a:lnT>
                    <a:lnB>
                      <a:noFill/>
                    </a:lnB>
                    <a:lnTlToBr>
                      <a:noFill/>
                    </a:lnTlToBr>
                    <a:lnBlToTr>
                      <a:noFill/>
                    </a:lnBlToTr>
                    <a:solidFill>
                      <a:srgbClr val="CCCC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chemeClr val="hlink"/>
                          </a:solidFill>
                          <a:effectLst/>
                          <a:latin typeface="Courier" charset="0"/>
                        </a:rPr>
                        <a:t> 0</a:t>
                      </a:r>
                    </a:p>
                  </a:txBody>
                  <a:tcPr marL="130616" marR="130616" marT="60960" marB="60960" anchor="ctr" horzOverflow="overflow">
                    <a:lnL>
                      <a:noFill/>
                    </a:lnL>
                    <a:lnR>
                      <a:noFill/>
                    </a:lnR>
                    <a:lnT>
                      <a:noFill/>
                    </a:lnT>
                    <a:lnB>
                      <a:noFill/>
                    </a:lnB>
                    <a:lnTlToBr>
                      <a:noFill/>
                    </a:lnTlToBr>
                    <a:lnBlToTr>
                      <a:noFill/>
                    </a:lnBlToTr>
                    <a:solidFill>
                      <a:srgbClr val="CCCC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900" b="1" i="0" u="none" strike="noStrike" cap="none" normalizeH="0" baseline="0">
                        <a:ln>
                          <a:noFill/>
                        </a:ln>
                        <a:solidFill>
                          <a:schemeClr val="tx1"/>
                        </a:solidFill>
                        <a:effectLst/>
                        <a:latin typeface="Courier" charset="0"/>
                      </a:endParaRPr>
                    </a:p>
                  </a:txBody>
                  <a:tcPr marL="130616" marR="130616" marT="60960" marB="60960" anchor="ctr" horzOverflow="overflow">
                    <a:lnL>
                      <a:noFill/>
                    </a:lnL>
                    <a:lnR>
                      <a:noFill/>
                    </a:lnR>
                    <a:lnT>
                      <a:noFill/>
                    </a:lnT>
                    <a:lnB>
                      <a:noFill/>
                    </a:lnB>
                    <a:lnTlToBr>
                      <a:noFill/>
                    </a:lnTlToBr>
                    <a:lnBlToTr>
                      <a:noFill/>
                    </a:lnBlToTr>
                    <a:solidFill>
                      <a:srgbClr val="CCCC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900" b="1" i="0" u="none" strike="noStrike" cap="none" normalizeH="0" baseline="0">
                        <a:ln>
                          <a:noFill/>
                        </a:ln>
                        <a:solidFill>
                          <a:schemeClr val="tx1"/>
                        </a:solidFill>
                        <a:effectLst/>
                        <a:latin typeface="Courier" charset="0"/>
                      </a:endParaRPr>
                    </a:p>
                  </a:txBody>
                  <a:tcPr marL="130616" marR="130616" marT="60960" marB="60960" anchor="ctr" horzOverflow="overflow">
                    <a:lnL>
                      <a:noFill/>
                    </a:lnL>
                    <a:lnR>
                      <a:noFill/>
                    </a:lnR>
                    <a:lnT>
                      <a:noFill/>
                    </a:lnT>
                    <a:lnB>
                      <a:noFill/>
                    </a:lnB>
                    <a:lnTlToBr>
                      <a:noFill/>
                    </a:lnTlToBr>
                    <a:lnBlToTr>
                      <a:noFill/>
                    </a:lnBlToTr>
                    <a:solidFill>
                      <a:srgbClr val="CCCC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900" b="1" i="0" u="none" strike="noStrike" cap="none" normalizeH="0" baseline="0">
                        <a:ln>
                          <a:noFill/>
                        </a:ln>
                        <a:solidFill>
                          <a:schemeClr val="tx1"/>
                        </a:solidFill>
                        <a:effectLst/>
                        <a:latin typeface="Courier" charset="0"/>
                      </a:endParaRPr>
                    </a:p>
                  </a:txBody>
                  <a:tcPr marL="130616" marR="130616" marT="60960" marB="60960" anchor="ctr" horzOverflow="overflow">
                    <a:lnL>
                      <a:noFill/>
                    </a:lnL>
                    <a:lnR cap="flat">
                      <a:noFill/>
                    </a:lnR>
                    <a:lnT>
                      <a:noFill/>
                    </a:lnT>
                    <a:lnB>
                      <a:noFill/>
                    </a:lnB>
                    <a:lnTlToBr>
                      <a:noFill/>
                    </a:lnTlToBr>
                    <a:lnBlToTr>
                      <a:noFill/>
                    </a:lnBlToTr>
                    <a:solidFill>
                      <a:srgbClr val="CCCCCC"/>
                    </a:solidFill>
                  </a:tcPr>
                </a:tc>
                <a:extLst>
                  <a:ext uri="{0D108BD9-81ED-4DB2-BD59-A6C34878D82A}">
                    <a16:rowId xmlns:a16="http://schemas.microsoft.com/office/drawing/2014/main" val="10006"/>
                  </a:ext>
                </a:extLst>
              </a:tr>
              <a:tr h="4445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chemeClr val="tx1"/>
                          </a:solidFill>
                          <a:effectLst/>
                          <a:latin typeface="Courier" charset="0"/>
                        </a:rPr>
                        <a:t>Mean</a:t>
                      </a:r>
                    </a:p>
                  </a:txBody>
                  <a:tcPr marL="130616" marR="130616" marT="60960" marB="60960" anchor="ctr" horzOverflow="overflow">
                    <a:lnL cap="flat">
                      <a:noFill/>
                    </a:lnL>
                    <a:lnR>
                      <a:noFill/>
                    </a:lnR>
                    <a:lnT>
                      <a:noFill/>
                    </a:lnT>
                    <a:lnB cap="flat">
                      <a:noFill/>
                    </a:lnB>
                    <a:lnTlToBr>
                      <a:noFill/>
                    </a:lnTlToBr>
                    <a:lnBlToTr>
                      <a:noFill/>
                    </a:lnBlToTr>
                    <a:solidFill>
                      <a:srgbClr val="CCCC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chemeClr val="tx1"/>
                          </a:solidFill>
                          <a:effectLst/>
                          <a:latin typeface="Courier" charset="0"/>
                        </a:rPr>
                        <a:t> 4</a:t>
                      </a:r>
                    </a:p>
                  </a:txBody>
                  <a:tcPr marL="130616" marR="130616" marT="60960" marB="60960" anchor="ctr" horzOverflow="overflow">
                    <a:lnL>
                      <a:noFill/>
                    </a:lnL>
                    <a:lnR>
                      <a:noFill/>
                    </a:lnR>
                    <a:lnT>
                      <a:noFill/>
                    </a:lnT>
                    <a:lnB cap="flat">
                      <a:noFill/>
                    </a:lnB>
                    <a:lnTlToBr>
                      <a:noFill/>
                    </a:lnTlToBr>
                    <a:lnBlToTr>
                      <a:noFill/>
                    </a:lnBlToTr>
                    <a:solidFill>
                      <a:srgbClr val="CCCC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chemeClr val="hlink"/>
                          </a:solidFill>
                          <a:effectLst/>
                          <a:latin typeface="Courier" charset="0"/>
                        </a:rPr>
                        <a:t> 9</a:t>
                      </a:r>
                    </a:p>
                  </a:txBody>
                  <a:tcPr marL="130616" marR="130616" marT="60960" marB="60960" anchor="ctr" horzOverflow="overflow">
                    <a:lnL>
                      <a:noFill/>
                    </a:lnL>
                    <a:lnR>
                      <a:noFill/>
                    </a:lnR>
                    <a:lnT>
                      <a:noFill/>
                    </a:lnT>
                    <a:lnB cap="flat">
                      <a:noFill/>
                    </a:lnB>
                    <a:lnTlToBr>
                      <a:noFill/>
                    </a:lnTlToBr>
                    <a:lnBlToTr>
                      <a:noFill/>
                    </a:lnBlToTr>
                    <a:solidFill>
                      <a:srgbClr val="CCCC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chemeClr val="tx1"/>
                          </a:solidFill>
                          <a:effectLst/>
                          <a:latin typeface="Courier" charset="0"/>
                        </a:rPr>
                        <a:t> 0</a:t>
                      </a:r>
                    </a:p>
                  </a:txBody>
                  <a:tcPr marL="130616" marR="130616" marT="60960" marB="60960" anchor="ctr" horzOverflow="overflow">
                    <a:lnL>
                      <a:noFill/>
                    </a:lnL>
                    <a:lnR>
                      <a:noFill/>
                    </a:lnR>
                    <a:lnT>
                      <a:noFill/>
                    </a:lnT>
                    <a:lnB cap="flat">
                      <a:noFill/>
                    </a:lnB>
                    <a:lnTlToBr>
                      <a:noFill/>
                    </a:lnTlToBr>
                    <a:lnBlToTr>
                      <a:noFill/>
                    </a:lnBlToTr>
                    <a:solidFill>
                      <a:srgbClr val="CCCC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chemeClr val="hlink"/>
                          </a:solidFill>
                          <a:effectLst/>
                          <a:latin typeface="Courier" charset="0"/>
                        </a:rPr>
                        <a:t> 0</a:t>
                      </a:r>
                    </a:p>
                  </a:txBody>
                  <a:tcPr marL="130616" marR="130616" marT="60960" marB="60960" anchor="ctr" horzOverflow="overflow">
                    <a:lnL>
                      <a:noFill/>
                    </a:lnL>
                    <a:lnR>
                      <a:noFill/>
                    </a:lnR>
                    <a:lnT>
                      <a:noFill/>
                    </a:lnT>
                    <a:lnB cap="flat">
                      <a:noFill/>
                    </a:lnB>
                    <a:lnTlToBr>
                      <a:noFill/>
                    </a:lnTlToBr>
                    <a:lnBlToTr>
                      <a:noFill/>
                    </a:lnBlToTr>
                    <a:solidFill>
                      <a:srgbClr val="CCCC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chemeClr val="tx1"/>
                          </a:solidFill>
                          <a:effectLst/>
                          <a:latin typeface="Courier" charset="0"/>
                        </a:rPr>
                        <a:t> </a:t>
                      </a:r>
                    </a:p>
                  </a:txBody>
                  <a:tcPr marL="130616" marR="130616" marT="60960" marB="60960" anchor="ctr" horzOverflow="overflow">
                    <a:lnL>
                      <a:noFill/>
                    </a:lnL>
                    <a:lnR>
                      <a:noFill/>
                    </a:lnR>
                    <a:lnT>
                      <a:noFill/>
                    </a:lnT>
                    <a:lnB cap="flat">
                      <a:noFill/>
                    </a:lnB>
                    <a:lnTlToBr>
                      <a:noFill/>
                    </a:lnTlToBr>
                    <a:lnBlToTr>
                      <a:noFill/>
                    </a:lnBlToTr>
                    <a:solidFill>
                      <a:srgbClr val="CCCC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chemeClr val="tx1"/>
                          </a:solidFill>
                          <a:effectLst/>
                          <a:latin typeface="Courier" charset="0"/>
                        </a:rPr>
                        <a:t> </a:t>
                      </a:r>
                    </a:p>
                  </a:txBody>
                  <a:tcPr marL="130616" marR="130616" marT="60960" marB="60960" anchor="ctr" horzOverflow="overflow">
                    <a:lnL>
                      <a:noFill/>
                    </a:lnL>
                    <a:lnR>
                      <a:noFill/>
                    </a:lnR>
                    <a:lnT>
                      <a:noFill/>
                    </a:lnT>
                    <a:lnB cap="flat">
                      <a:noFill/>
                    </a:lnB>
                    <a:lnTlToBr>
                      <a:noFill/>
                    </a:lnTlToBr>
                    <a:lnBlToTr>
                      <a:noFill/>
                    </a:lnBlToTr>
                    <a:solidFill>
                      <a:srgbClr val="CCCC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dirty="0">
                          <a:ln>
                            <a:noFill/>
                          </a:ln>
                          <a:solidFill>
                            <a:schemeClr val="tx1"/>
                          </a:solidFill>
                          <a:effectLst/>
                          <a:latin typeface="Courier" charset="0"/>
                        </a:rPr>
                        <a:t> </a:t>
                      </a:r>
                    </a:p>
                  </a:txBody>
                  <a:tcPr marL="130616" marR="130616" marT="60960" marB="60960" anchor="ctr" horzOverflow="overflow">
                    <a:lnL>
                      <a:noFill/>
                    </a:lnL>
                    <a:lnR cap="flat">
                      <a:noFill/>
                    </a:lnR>
                    <a:lnT>
                      <a:noFill/>
                    </a:lnT>
                    <a:lnB cap="flat">
                      <a:noFill/>
                    </a:lnB>
                    <a:lnTlToBr>
                      <a:noFill/>
                    </a:lnTlToBr>
                    <a:lnBlToTr>
                      <a:noFill/>
                    </a:lnBlToTr>
                    <a:solidFill>
                      <a:srgbClr val="CCCCCC"/>
                    </a:solidFill>
                  </a:tcPr>
                </a:tc>
                <a:extLst>
                  <a:ext uri="{0D108BD9-81ED-4DB2-BD59-A6C34878D82A}">
                    <a16:rowId xmlns:a16="http://schemas.microsoft.com/office/drawing/2014/main" val="10007"/>
                  </a:ext>
                </a:extLst>
              </a:tr>
            </a:tbl>
          </a:graphicData>
        </a:graphic>
      </p:graphicFrame>
    </p:spTree>
  </p:cSld>
  <p:clrMapOvr>
    <a:masterClrMapping/>
  </p:clrMapOvr>
  <p:transition spd="slow" advClick="0" advTm="14000"/>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a:extLst>
              <a:ext uri="{FF2B5EF4-FFF2-40B4-BE49-F238E27FC236}">
                <a16:creationId xmlns:a16="http://schemas.microsoft.com/office/drawing/2014/main" id="{34409EA9-1251-44C9-A5F1-7EACED9A412D}"/>
              </a:ext>
            </a:extLst>
          </p:cNvPr>
          <p:cNvSpPr>
            <a:spLocks noGrp="1" noChangeArrowheads="1"/>
          </p:cNvSpPr>
          <p:nvPr>
            <p:ph type="title" idx="4294967295"/>
          </p:nvPr>
        </p:nvSpPr>
        <p:spPr>
          <a:xfrm>
            <a:off x="1370013" y="584200"/>
            <a:ext cx="7773987" cy="1016000"/>
          </a:xfrm>
        </p:spPr>
        <p:txBody>
          <a:bodyPr/>
          <a:lstStyle/>
          <a:p>
            <a:r>
              <a:rPr lang="en-US" altLang="en-US">
                <a:ea typeface="ＭＳ Ｐゴシック" panose="020B0600070205080204" pitchFamily="34" charset="-128"/>
              </a:rPr>
              <a:t>Computing Pearson’s r</a:t>
            </a:r>
          </a:p>
        </p:txBody>
      </p:sp>
      <p:graphicFrame>
        <p:nvGraphicFramePr>
          <p:cNvPr id="222211" name="Group 3">
            <a:extLst>
              <a:ext uri="{FF2B5EF4-FFF2-40B4-BE49-F238E27FC236}">
                <a16:creationId xmlns:a16="http://schemas.microsoft.com/office/drawing/2014/main" id="{3831D248-D999-4175-83DB-40E886C3DB36}"/>
              </a:ext>
            </a:extLst>
          </p:cNvPr>
          <p:cNvGraphicFramePr>
            <a:graphicFrameLocks noGrp="1"/>
          </p:cNvGraphicFramePr>
          <p:nvPr/>
        </p:nvGraphicFramePr>
        <p:xfrm>
          <a:off x="1415522" y="2006424"/>
          <a:ext cx="6530798" cy="3556002"/>
        </p:xfrm>
        <a:graphic>
          <a:graphicData uri="http://schemas.openxmlformats.org/drawingml/2006/table">
            <a:tbl>
              <a:tblPr/>
              <a:tblGrid>
                <a:gridCol w="1244934">
                  <a:extLst>
                    <a:ext uri="{9D8B030D-6E8A-4147-A177-3AD203B41FA5}">
                      <a16:colId xmlns:a16="http://schemas.microsoft.com/office/drawing/2014/main" val="20000"/>
                    </a:ext>
                  </a:extLst>
                </a:gridCol>
                <a:gridCol w="752856">
                  <a:extLst>
                    <a:ext uri="{9D8B030D-6E8A-4147-A177-3AD203B41FA5}">
                      <a16:colId xmlns:a16="http://schemas.microsoft.com/office/drawing/2014/main" val="20001"/>
                    </a:ext>
                  </a:extLst>
                </a:gridCol>
                <a:gridCol w="757391">
                  <a:extLst>
                    <a:ext uri="{9D8B030D-6E8A-4147-A177-3AD203B41FA5}">
                      <a16:colId xmlns:a16="http://schemas.microsoft.com/office/drawing/2014/main" val="20002"/>
                    </a:ext>
                  </a:extLst>
                </a:gridCol>
                <a:gridCol w="755123">
                  <a:extLst>
                    <a:ext uri="{9D8B030D-6E8A-4147-A177-3AD203B41FA5}">
                      <a16:colId xmlns:a16="http://schemas.microsoft.com/office/drawing/2014/main" val="20003"/>
                    </a:ext>
                  </a:extLst>
                </a:gridCol>
                <a:gridCol w="755124">
                  <a:extLst>
                    <a:ext uri="{9D8B030D-6E8A-4147-A177-3AD203B41FA5}">
                      <a16:colId xmlns:a16="http://schemas.microsoft.com/office/drawing/2014/main" val="20004"/>
                    </a:ext>
                  </a:extLst>
                </a:gridCol>
                <a:gridCol w="757391">
                  <a:extLst>
                    <a:ext uri="{9D8B030D-6E8A-4147-A177-3AD203B41FA5}">
                      <a16:colId xmlns:a16="http://schemas.microsoft.com/office/drawing/2014/main" val="20005"/>
                    </a:ext>
                  </a:extLst>
                </a:gridCol>
                <a:gridCol w="750588">
                  <a:extLst>
                    <a:ext uri="{9D8B030D-6E8A-4147-A177-3AD203B41FA5}">
                      <a16:colId xmlns:a16="http://schemas.microsoft.com/office/drawing/2014/main" val="20006"/>
                    </a:ext>
                  </a:extLst>
                </a:gridCol>
                <a:gridCol w="757391">
                  <a:extLst>
                    <a:ext uri="{9D8B030D-6E8A-4147-A177-3AD203B41FA5}">
                      <a16:colId xmlns:a16="http://schemas.microsoft.com/office/drawing/2014/main" val="20007"/>
                    </a:ext>
                  </a:extLst>
                </a:gridCol>
              </a:tblGrid>
              <a:tr h="4445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chemeClr val="tx1"/>
                          </a:solidFill>
                          <a:effectLst/>
                          <a:latin typeface="Courier" charset="0"/>
                        </a:rPr>
                        <a:t> </a:t>
                      </a:r>
                    </a:p>
                  </a:txBody>
                  <a:tcPr marL="130616" marR="130616" marT="60960" marB="60960" anchor="ctr" horzOverflow="overflow">
                    <a:lnL cap="flat">
                      <a:noFill/>
                    </a:lnL>
                    <a:lnR>
                      <a:noFill/>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chemeClr val="tx1"/>
                          </a:solidFill>
                          <a:effectLst/>
                          <a:latin typeface="Courier" charset="0"/>
                        </a:rPr>
                        <a:t>X</a:t>
                      </a:r>
                    </a:p>
                  </a:txBody>
                  <a:tcPr marL="130616" marR="130616" marT="60960" marB="60960" anchor="ctr" horzOverflow="overflow">
                    <a:lnL>
                      <a:noFill/>
                    </a:lnL>
                    <a:lnR>
                      <a:noFill/>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chemeClr val="tx1"/>
                          </a:solidFill>
                          <a:effectLst/>
                          <a:latin typeface="Courier" charset="0"/>
                        </a:rPr>
                        <a:t>Y</a:t>
                      </a:r>
                    </a:p>
                  </a:txBody>
                  <a:tcPr marL="130616" marR="130616" marT="60960" marB="60960" anchor="ctr" horzOverflow="overflow">
                    <a:lnL>
                      <a:noFill/>
                    </a:lnL>
                    <a:lnR>
                      <a:noFill/>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chemeClr val="tx1"/>
                          </a:solidFill>
                          <a:effectLst/>
                          <a:latin typeface="Courier" charset="0"/>
                        </a:rPr>
                        <a:t>x</a:t>
                      </a:r>
                    </a:p>
                  </a:txBody>
                  <a:tcPr marL="130616" marR="130616" marT="60960" marB="60960" anchor="ctr" horzOverflow="overflow">
                    <a:lnL>
                      <a:noFill/>
                    </a:lnL>
                    <a:lnR>
                      <a:noFill/>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chemeClr val="tx1"/>
                          </a:solidFill>
                          <a:effectLst/>
                          <a:latin typeface="Courier" charset="0"/>
                        </a:rPr>
                        <a:t>y</a:t>
                      </a:r>
                    </a:p>
                  </a:txBody>
                  <a:tcPr marL="130616" marR="130616" marT="60960" marB="60960" anchor="ctr" horzOverflow="overflow">
                    <a:lnL>
                      <a:noFill/>
                    </a:lnL>
                    <a:lnR>
                      <a:noFill/>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chemeClr val="hlink"/>
                          </a:solidFill>
                          <a:effectLst/>
                          <a:latin typeface="Courier" charset="0"/>
                        </a:rPr>
                        <a:t>xy</a:t>
                      </a:r>
                    </a:p>
                  </a:txBody>
                  <a:tcPr marL="130616" marR="130616" marT="60960" marB="60960" anchor="ctr" horzOverflow="overflow">
                    <a:lnL>
                      <a:noFill/>
                    </a:lnL>
                    <a:lnR>
                      <a:noFill/>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chemeClr val="hlink"/>
                          </a:solidFill>
                          <a:effectLst/>
                          <a:latin typeface="Courier" charset="0"/>
                        </a:rPr>
                        <a:t>x</a:t>
                      </a:r>
                      <a:r>
                        <a:rPr kumimoji="0" lang="en-US" sz="1900" b="1" i="0" u="none" strike="noStrike" cap="none" normalizeH="0" baseline="30000">
                          <a:ln>
                            <a:noFill/>
                          </a:ln>
                          <a:solidFill>
                            <a:schemeClr val="hlink"/>
                          </a:solidFill>
                          <a:effectLst/>
                          <a:latin typeface="Courier" charset="0"/>
                        </a:rPr>
                        <a:t>2</a:t>
                      </a:r>
                      <a:endParaRPr kumimoji="0" lang="en-US" sz="1900" b="1" i="0" u="none" strike="noStrike" cap="none" normalizeH="0" baseline="0">
                        <a:ln>
                          <a:noFill/>
                        </a:ln>
                        <a:solidFill>
                          <a:schemeClr val="hlink"/>
                        </a:solidFill>
                        <a:effectLst/>
                        <a:latin typeface="Courier" charset="0"/>
                      </a:endParaRPr>
                    </a:p>
                  </a:txBody>
                  <a:tcPr marL="130616" marR="130616" marT="60960" marB="60960" anchor="ctr" horzOverflow="overflow">
                    <a:lnL>
                      <a:noFill/>
                    </a:lnL>
                    <a:lnR>
                      <a:noFill/>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chemeClr val="hlink"/>
                          </a:solidFill>
                          <a:effectLst/>
                          <a:latin typeface="Courier" charset="0"/>
                        </a:rPr>
                        <a:t>y</a:t>
                      </a:r>
                      <a:r>
                        <a:rPr kumimoji="0" lang="en-US" sz="1900" b="1" i="0" u="none" strike="noStrike" cap="none" normalizeH="0" baseline="30000">
                          <a:ln>
                            <a:noFill/>
                          </a:ln>
                          <a:solidFill>
                            <a:schemeClr val="hlink"/>
                          </a:solidFill>
                          <a:effectLst/>
                          <a:latin typeface="Courier" charset="0"/>
                        </a:rPr>
                        <a:t>2</a:t>
                      </a:r>
                      <a:endParaRPr kumimoji="0" lang="en-US" sz="1900" b="1" i="0" u="none" strike="noStrike" cap="none" normalizeH="0" baseline="0">
                        <a:ln>
                          <a:noFill/>
                        </a:ln>
                        <a:solidFill>
                          <a:schemeClr val="hlink"/>
                        </a:solidFill>
                        <a:effectLst/>
                        <a:latin typeface="Courier" charset="0"/>
                      </a:endParaRPr>
                    </a:p>
                  </a:txBody>
                  <a:tcPr marL="130616" marR="130616" marT="60960" marB="60960" anchor="ctr" horzOverflow="overflow">
                    <a:lnL>
                      <a:noFill/>
                    </a:lnL>
                    <a:lnR cap="flat">
                      <a:noFill/>
                    </a:lnR>
                    <a:lnT cap="flat">
                      <a:noFill/>
                    </a:lnT>
                    <a:lnB>
                      <a:noFill/>
                    </a:lnB>
                    <a:lnTlToBr>
                      <a:noFill/>
                    </a:lnTlToBr>
                    <a:lnBlToTr>
                      <a:noFill/>
                    </a:lnBlToTr>
                    <a:noFill/>
                  </a:tcPr>
                </a:tc>
                <a:extLst>
                  <a:ext uri="{0D108BD9-81ED-4DB2-BD59-A6C34878D82A}">
                    <a16:rowId xmlns:a16="http://schemas.microsoft.com/office/drawing/2014/main" val="10000"/>
                  </a:ext>
                </a:extLst>
              </a:tr>
              <a:tr h="446617">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chemeClr val="tx1"/>
                          </a:solidFill>
                          <a:effectLst/>
                          <a:latin typeface="Courier" charset="0"/>
                        </a:rPr>
                        <a:t> </a:t>
                      </a:r>
                    </a:p>
                  </a:txBody>
                  <a:tcPr marL="130616" marR="130616" marT="60960" marB="60960" anchor="ctr" horzOverflow="overflow">
                    <a:lnL cap="flat">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chemeClr val="tx1"/>
                          </a:solidFill>
                          <a:effectLst/>
                          <a:latin typeface="Courier" charset="0"/>
                        </a:rPr>
                        <a:t> 1</a:t>
                      </a:r>
                    </a:p>
                  </a:txBody>
                  <a:tcPr marL="130616" marR="130616" marT="60960" marB="6096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chemeClr val="tx1"/>
                          </a:solidFill>
                          <a:effectLst/>
                          <a:latin typeface="Courier" charset="0"/>
                        </a:rPr>
                        <a:t> 4</a:t>
                      </a:r>
                    </a:p>
                  </a:txBody>
                  <a:tcPr marL="130616" marR="130616" marT="60960" marB="6096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chemeClr val="tx1"/>
                          </a:solidFill>
                          <a:effectLst/>
                          <a:latin typeface="Courier" charset="0"/>
                        </a:rPr>
                        <a:t>-3</a:t>
                      </a:r>
                    </a:p>
                  </a:txBody>
                  <a:tcPr marL="130616" marR="130616" marT="60960" marB="6096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chemeClr val="tx1"/>
                          </a:solidFill>
                          <a:effectLst/>
                          <a:latin typeface="Courier" charset="0"/>
                        </a:rPr>
                        <a:t>-5</a:t>
                      </a:r>
                    </a:p>
                  </a:txBody>
                  <a:tcPr marL="130616" marR="130616" marT="60960" marB="6096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chemeClr val="hlink"/>
                          </a:solidFill>
                          <a:effectLst/>
                          <a:latin typeface="Courier" charset="0"/>
                        </a:rPr>
                        <a:t>15</a:t>
                      </a:r>
                    </a:p>
                  </a:txBody>
                  <a:tcPr marL="130616" marR="130616" marT="60960" marB="6096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chemeClr val="hlink"/>
                          </a:solidFill>
                          <a:effectLst/>
                          <a:latin typeface="Courier" charset="0"/>
                        </a:rPr>
                        <a:t> 9</a:t>
                      </a:r>
                    </a:p>
                  </a:txBody>
                  <a:tcPr marL="130616" marR="130616" marT="60960" marB="6096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chemeClr val="hlink"/>
                          </a:solidFill>
                          <a:effectLst/>
                          <a:latin typeface="Courier" charset="0"/>
                        </a:rPr>
                        <a:t>25</a:t>
                      </a:r>
                    </a:p>
                  </a:txBody>
                  <a:tcPr marL="130616" marR="130616" marT="60960" marB="60960" anchor="ct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1"/>
                  </a:ext>
                </a:extLst>
              </a:tr>
              <a:tr h="442384">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chemeClr val="tx1"/>
                          </a:solidFill>
                          <a:effectLst/>
                          <a:latin typeface="Courier" charset="0"/>
                        </a:rPr>
                        <a:t> </a:t>
                      </a:r>
                    </a:p>
                  </a:txBody>
                  <a:tcPr marL="130616" marR="130616" marT="60960" marB="60960" anchor="ctr" horzOverflow="overflow">
                    <a:lnL cap="flat">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chemeClr val="tx1"/>
                          </a:solidFill>
                          <a:effectLst/>
                          <a:latin typeface="Courier" charset="0"/>
                        </a:rPr>
                        <a:t> 3</a:t>
                      </a:r>
                    </a:p>
                  </a:txBody>
                  <a:tcPr marL="130616" marR="130616" marT="60960" marB="6096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chemeClr val="tx1"/>
                          </a:solidFill>
                          <a:effectLst/>
                          <a:latin typeface="Courier" charset="0"/>
                        </a:rPr>
                        <a:t> 6</a:t>
                      </a:r>
                    </a:p>
                  </a:txBody>
                  <a:tcPr marL="130616" marR="130616" marT="60960" marB="6096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chemeClr val="tx1"/>
                          </a:solidFill>
                          <a:effectLst/>
                          <a:latin typeface="Courier" charset="0"/>
                        </a:rPr>
                        <a:t>-1</a:t>
                      </a:r>
                    </a:p>
                  </a:txBody>
                  <a:tcPr marL="130616" marR="130616" marT="60960" marB="6096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chemeClr val="tx1"/>
                          </a:solidFill>
                          <a:effectLst/>
                          <a:latin typeface="Courier" charset="0"/>
                        </a:rPr>
                        <a:t>-3</a:t>
                      </a:r>
                    </a:p>
                  </a:txBody>
                  <a:tcPr marL="130616" marR="130616" marT="60960" marB="6096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chemeClr val="hlink"/>
                          </a:solidFill>
                          <a:effectLst/>
                          <a:latin typeface="Courier" charset="0"/>
                        </a:rPr>
                        <a:t> 3</a:t>
                      </a:r>
                    </a:p>
                  </a:txBody>
                  <a:tcPr marL="130616" marR="130616" marT="60960" marB="6096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chemeClr val="hlink"/>
                          </a:solidFill>
                          <a:effectLst/>
                          <a:latin typeface="Courier" charset="0"/>
                        </a:rPr>
                        <a:t> 1</a:t>
                      </a:r>
                    </a:p>
                  </a:txBody>
                  <a:tcPr marL="130616" marR="130616" marT="60960" marB="6096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chemeClr val="hlink"/>
                          </a:solidFill>
                          <a:effectLst/>
                          <a:latin typeface="Courier" charset="0"/>
                        </a:rPr>
                        <a:t> 9</a:t>
                      </a:r>
                    </a:p>
                  </a:txBody>
                  <a:tcPr marL="130616" marR="130616" marT="60960" marB="60960" anchor="ct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2"/>
                  </a:ext>
                </a:extLst>
              </a:tr>
              <a:tr h="4445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chemeClr val="tx1"/>
                          </a:solidFill>
                          <a:effectLst/>
                          <a:latin typeface="Courier" charset="0"/>
                        </a:rPr>
                        <a:t> </a:t>
                      </a:r>
                    </a:p>
                  </a:txBody>
                  <a:tcPr marL="130616" marR="130616" marT="60960" marB="60960" anchor="ctr" horzOverflow="overflow">
                    <a:lnL cap="flat">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chemeClr val="tx1"/>
                          </a:solidFill>
                          <a:effectLst/>
                          <a:latin typeface="Courier" charset="0"/>
                        </a:rPr>
                        <a:t> 5</a:t>
                      </a:r>
                    </a:p>
                  </a:txBody>
                  <a:tcPr marL="130616" marR="130616" marT="60960" marB="6096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chemeClr val="tx1"/>
                          </a:solidFill>
                          <a:effectLst/>
                          <a:latin typeface="Courier" charset="0"/>
                        </a:rPr>
                        <a:t>10</a:t>
                      </a:r>
                    </a:p>
                  </a:txBody>
                  <a:tcPr marL="130616" marR="130616" marT="60960" marB="6096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chemeClr val="tx1"/>
                          </a:solidFill>
                          <a:effectLst/>
                          <a:latin typeface="Courier" charset="0"/>
                        </a:rPr>
                        <a:t> 1</a:t>
                      </a:r>
                    </a:p>
                  </a:txBody>
                  <a:tcPr marL="130616" marR="130616" marT="60960" marB="6096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chemeClr val="tx1"/>
                          </a:solidFill>
                          <a:effectLst/>
                          <a:latin typeface="Courier" charset="0"/>
                        </a:rPr>
                        <a:t> 1</a:t>
                      </a:r>
                    </a:p>
                  </a:txBody>
                  <a:tcPr marL="130616" marR="130616" marT="60960" marB="6096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chemeClr val="hlink"/>
                          </a:solidFill>
                          <a:effectLst/>
                          <a:latin typeface="Courier" charset="0"/>
                        </a:rPr>
                        <a:t> 1</a:t>
                      </a:r>
                    </a:p>
                  </a:txBody>
                  <a:tcPr marL="130616" marR="130616" marT="60960" marB="6096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chemeClr val="hlink"/>
                          </a:solidFill>
                          <a:effectLst/>
                          <a:latin typeface="Courier" charset="0"/>
                        </a:rPr>
                        <a:t> 1</a:t>
                      </a:r>
                    </a:p>
                  </a:txBody>
                  <a:tcPr marL="130616" marR="130616" marT="60960" marB="6096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chemeClr val="hlink"/>
                          </a:solidFill>
                          <a:effectLst/>
                          <a:latin typeface="Courier" charset="0"/>
                        </a:rPr>
                        <a:t> 1</a:t>
                      </a:r>
                    </a:p>
                  </a:txBody>
                  <a:tcPr marL="130616" marR="130616" marT="60960" marB="60960" anchor="ct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3"/>
                  </a:ext>
                </a:extLst>
              </a:tr>
              <a:tr h="4445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chemeClr val="tx1"/>
                          </a:solidFill>
                          <a:effectLst/>
                          <a:latin typeface="Courier" charset="0"/>
                        </a:rPr>
                        <a:t> </a:t>
                      </a:r>
                    </a:p>
                  </a:txBody>
                  <a:tcPr marL="130616" marR="130616" marT="60960" marB="60960" anchor="ctr" horzOverflow="overflow">
                    <a:lnL cap="flat">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chemeClr val="tx1"/>
                          </a:solidFill>
                          <a:effectLst/>
                          <a:latin typeface="Courier" charset="0"/>
                        </a:rPr>
                        <a:t> 5</a:t>
                      </a:r>
                    </a:p>
                  </a:txBody>
                  <a:tcPr marL="130616" marR="130616" marT="60960" marB="6096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chemeClr val="tx1"/>
                          </a:solidFill>
                          <a:effectLst/>
                          <a:latin typeface="Courier" charset="0"/>
                        </a:rPr>
                        <a:t>12</a:t>
                      </a:r>
                    </a:p>
                  </a:txBody>
                  <a:tcPr marL="130616" marR="130616" marT="60960" marB="6096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chemeClr val="tx1"/>
                          </a:solidFill>
                          <a:effectLst/>
                          <a:latin typeface="Courier" charset="0"/>
                        </a:rPr>
                        <a:t> 1</a:t>
                      </a:r>
                    </a:p>
                  </a:txBody>
                  <a:tcPr marL="130616" marR="130616" marT="60960" marB="6096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chemeClr val="tx1"/>
                          </a:solidFill>
                          <a:effectLst/>
                          <a:latin typeface="Courier" charset="0"/>
                        </a:rPr>
                        <a:t> 3</a:t>
                      </a:r>
                    </a:p>
                  </a:txBody>
                  <a:tcPr marL="130616" marR="130616" marT="60960" marB="6096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chemeClr val="hlink"/>
                          </a:solidFill>
                          <a:effectLst/>
                          <a:latin typeface="Courier" charset="0"/>
                        </a:rPr>
                        <a:t> 3</a:t>
                      </a:r>
                    </a:p>
                  </a:txBody>
                  <a:tcPr marL="130616" marR="130616" marT="60960" marB="6096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chemeClr val="hlink"/>
                          </a:solidFill>
                          <a:effectLst/>
                          <a:latin typeface="Courier" charset="0"/>
                        </a:rPr>
                        <a:t> 1</a:t>
                      </a:r>
                    </a:p>
                  </a:txBody>
                  <a:tcPr marL="130616" marR="130616" marT="60960" marB="6096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chemeClr val="hlink"/>
                          </a:solidFill>
                          <a:effectLst/>
                          <a:latin typeface="Courier" charset="0"/>
                        </a:rPr>
                        <a:t> 9</a:t>
                      </a:r>
                    </a:p>
                  </a:txBody>
                  <a:tcPr marL="130616" marR="130616" marT="60960" marB="60960" anchor="ct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4"/>
                  </a:ext>
                </a:extLst>
              </a:tr>
              <a:tr h="446617">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chemeClr val="tx1"/>
                          </a:solidFill>
                          <a:effectLst/>
                          <a:latin typeface="Courier" charset="0"/>
                        </a:rPr>
                        <a:t> </a:t>
                      </a:r>
                    </a:p>
                  </a:txBody>
                  <a:tcPr marL="130616" marR="130616" marT="60960" marB="60960" anchor="ctr" horzOverflow="overflow">
                    <a:lnL cap="flat">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chemeClr val="tx1"/>
                          </a:solidFill>
                          <a:effectLst/>
                          <a:latin typeface="Courier" charset="0"/>
                        </a:rPr>
                        <a:t> 6</a:t>
                      </a:r>
                    </a:p>
                  </a:txBody>
                  <a:tcPr marL="130616" marR="130616" marT="60960" marB="6096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chemeClr val="tx1"/>
                          </a:solidFill>
                          <a:effectLst/>
                          <a:latin typeface="Courier" charset="0"/>
                        </a:rPr>
                        <a:t>13</a:t>
                      </a:r>
                    </a:p>
                  </a:txBody>
                  <a:tcPr marL="130616" marR="130616" marT="60960" marB="6096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chemeClr val="tx1"/>
                          </a:solidFill>
                          <a:effectLst/>
                          <a:latin typeface="Courier" charset="0"/>
                        </a:rPr>
                        <a:t> 2</a:t>
                      </a:r>
                    </a:p>
                  </a:txBody>
                  <a:tcPr marL="130616" marR="130616" marT="60960" marB="6096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chemeClr val="tx1"/>
                          </a:solidFill>
                          <a:effectLst/>
                          <a:latin typeface="Courier" charset="0"/>
                        </a:rPr>
                        <a:t> 4</a:t>
                      </a:r>
                    </a:p>
                  </a:txBody>
                  <a:tcPr marL="130616" marR="130616" marT="60960" marB="6096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chemeClr val="hlink"/>
                          </a:solidFill>
                          <a:effectLst/>
                          <a:latin typeface="Courier" charset="0"/>
                        </a:rPr>
                        <a:t> 8</a:t>
                      </a:r>
                    </a:p>
                  </a:txBody>
                  <a:tcPr marL="130616" marR="130616" marT="60960" marB="6096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chemeClr val="hlink"/>
                          </a:solidFill>
                          <a:effectLst/>
                          <a:latin typeface="Courier" charset="0"/>
                        </a:rPr>
                        <a:t> 4</a:t>
                      </a:r>
                    </a:p>
                  </a:txBody>
                  <a:tcPr marL="130616" marR="130616" marT="60960" marB="6096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chemeClr val="hlink"/>
                          </a:solidFill>
                          <a:effectLst/>
                          <a:latin typeface="Courier" charset="0"/>
                        </a:rPr>
                        <a:t>16</a:t>
                      </a:r>
                    </a:p>
                  </a:txBody>
                  <a:tcPr marL="130616" marR="130616" marT="60960" marB="60960" anchor="ct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5"/>
                  </a:ext>
                </a:extLst>
              </a:tr>
              <a:tr h="442384">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chemeClr val="tx1"/>
                          </a:solidFill>
                          <a:effectLst/>
                          <a:latin typeface="Courier" charset="0"/>
                        </a:rPr>
                        <a:t>Total</a:t>
                      </a:r>
                    </a:p>
                  </a:txBody>
                  <a:tcPr marL="130616" marR="130616" marT="60960" marB="60960" anchor="ctr" horzOverflow="overflow">
                    <a:lnL cap="flat">
                      <a:noFill/>
                    </a:lnL>
                    <a:lnR>
                      <a:noFill/>
                    </a:lnR>
                    <a:lnT>
                      <a:noFill/>
                    </a:lnT>
                    <a:lnB>
                      <a:noFill/>
                    </a:lnB>
                    <a:lnTlToBr>
                      <a:noFill/>
                    </a:lnTlToBr>
                    <a:lnBlToTr>
                      <a:noFill/>
                    </a:lnBlToTr>
                    <a:solidFill>
                      <a:srgbClr val="CCCC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chemeClr val="tx1"/>
                          </a:solidFill>
                          <a:effectLst/>
                          <a:latin typeface="Courier" charset="0"/>
                        </a:rPr>
                        <a:t>20</a:t>
                      </a:r>
                    </a:p>
                  </a:txBody>
                  <a:tcPr marL="130616" marR="130616" marT="60960" marB="60960" anchor="ctr" horzOverflow="overflow">
                    <a:lnL>
                      <a:noFill/>
                    </a:lnL>
                    <a:lnR>
                      <a:noFill/>
                    </a:lnR>
                    <a:lnT>
                      <a:noFill/>
                    </a:lnT>
                    <a:lnB>
                      <a:noFill/>
                    </a:lnB>
                    <a:lnTlToBr>
                      <a:noFill/>
                    </a:lnTlToBr>
                    <a:lnBlToTr>
                      <a:noFill/>
                    </a:lnBlToTr>
                    <a:solidFill>
                      <a:srgbClr val="CCCC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chemeClr val="tx1"/>
                          </a:solidFill>
                          <a:effectLst/>
                          <a:latin typeface="Courier" charset="0"/>
                        </a:rPr>
                        <a:t>45</a:t>
                      </a:r>
                    </a:p>
                  </a:txBody>
                  <a:tcPr marL="130616" marR="130616" marT="60960" marB="60960" anchor="ctr" horzOverflow="overflow">
                    <a:lnL>
                      <a:noFill/>
                    </a:lnL>
                    <a:lnR>
                      <a:noFill/>
                    </a:lnR>
                    <a:lnT>
                      <a:noFill/>
                    </a:lnT>
                    <a:lnB>
                      <a:noFill/>
                    </a:lnB>
                    <a:lnTlToBr>
                      <a:noFill/>
                    </a:lnTlToBr>
                    <a:lnBlToTr>
                      <a:noFill/>
                    </a:lnBlToTr>
                    <a:solidFill>
                      <a:srgbClr val="CCCC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chemeClr val="tx1"/>
                          </a:solidFill>
                          <a:effectLst/>
                          <a:latin typeface="Courier" charset="0"/>
                        </a:rPr>
                        <a:t> 0</a:t>
                      </a:r>
                    </a:p>
                  </a:txBody>
                  <a:tcPr marL="130616" marR="130616" marT="60960" marB="60960" anchor="ctr" horzOverflow="overflow">
                    <a:lnL>
                      <a:noFill/>
                    </a:lnL>
                    <a:lnR>
                      <a:noFill/>
                    </a:lnR>
                    <a:lnT>
                      <a:noFill/>
                    </a:lnT>
                    <a:lnB>
                      <a:noFill/>
                    </a:lnB>
                    <a:lnTlToBr>
                      <a:noFill/>
                    </a:lnTlToBr>
                    <a:lnBlToTr>
                      <a:noFill/>
                    </a:lnBlToTr>
                    <a:solidFill>
                      <a:srgbClr val="CCCC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chemeClr val="tx1"/>
                          </a:solidFill>
                          <a:effectLst/>
                          <a:latin typeface="Courier" charset="0"/>
                        </a:rPr>
                        <a:t> 0</a:t>
                      </a:r>
                    </a:p>
                  </a:txBody>
                  <a:tcPr marL="130616" marR="130616" marT="60960" marB="60960" anchor="ctr" horzOverflow="overflow">
                    <a:lnL>
                      <a:noFill/>
                    </a:lnL>
                    <a:lnR>
                      <a:noFill/>
                    </a:lnR>
                    <a:lnT>
                      <a:noFill/>
                    </a:lnT>
                    <a:lnB>
                      <a:noFill/>
                    </a:lnB>
                    <a:lnTlToBr>
                      <a:noFill/>
                    </a:lnTlToBr>
                    <a:lnBlToTr>
                      <a:noFill/>
                    </a:lnBlToTr>
                    <a:solidFill>
                      <a:srgbClr val="CCCC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chemeClr val="hlink"/>
                          </a:solidFill>
                          <a:effectLst/>
                          <a:latin typeface="Courier" charset="0"/>
                        </a:rPr>
                        <a:t>30</a:t>
                      </a:r>
                    </a:p>
                  </a:txBody>
                  <a:tcPr marL="130616" marR="130616" marT="60960" marB="60960" anchor="ctr" horzOverflow="overflow">
                    <a:lnL>
                      <a:noFill/>
                    </a:lnL>
                    <a:lnR>
                      <a:noFill/>
                    </a:lnR>
                    <a:lnT>
                      <a:noFill/>
                    </a:lnT>
                    <a:lnB>
                      <a:noFill/>
                    </a:lnB>
                    <a:lnTlToBr>
                      <a:noFill/>
                    </a:lnTlToBr>
                    <a:lnBlToTr>
                      <a:noFill/>
                    </a:lnBlToTr>
                    <a:solidFill>
                      <a:srgbClr val="CCCC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chemeClr val="hlink"/>
                          </a:solidFill>
                          <a:effectLst/>
                          <a:latin typeface="Courier" charset="0"/>
                        </a:rPr>
                        <a:t>16</a:t>
                      </a:r>
                    </a:p>
                  </a:txBody>
                  <a:tcPr marL="130616" marR="130616" marT="60960" marB="60960" anchor="ctr" horzOverflow="overflow">
                    <a:lnL>
                      <a:noFill/>
                    </a:lnL>
                    <a:lnR>
                      <a:noFill/>
                    </a:lnR>
                    <a:lnT>
                      <a:noFill/>
                    </a:lnT>
                    <a:lnB>
                      <a:noFill/>
                    </a:lnB>
                    <a:lnTlToBr>
                      <a:noFill/>
                    </a:lnTlToBr>
                    <a:lnBlToTr>
                      <a:noFill/>
                    </a:lnBlToTr>
                    <a:solidFill>
                      <a:srgbClr val="CCCC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chemeClr val="hlink"/>
                          </a:solidFill>
                          <a:effectLst/>
                          <a:latin typeface="Courier" charset="0"/>
                        </a:rPr>
                        <a:t>60</a:t>
                      </a:r>
                    </a:p>
                  </a:txBody>
                  <a:tcPr marL="130616" marR="130616" marT="60960" marB="60960" anchor="ctr" horzOverflow="overflow">
                    <a:lnL>
                      <a:noFill/>
                    </a:lnL>
                    <a:lnR cap="flat">
                      <a:noFill/>
                    </a:lnR>
                    <a:lnT>
                      <a:noFill/>
                    </a:lnT>
                    <a:lnB>
                      <a:noFill/>
                    </a:lnB>
                    <a:lnTlToBr>
                      <a:noFill/>
                    </a:lnTlToBr>
                    <a:lnBlToTr>
                      <a:noFill/>
                    </a:lnBlToTr>
                    <a:solidFill>
                      <a:srgbClr val="CCCCCC"/>
                    </a:solidFill>
                  </a:tcPr>
                </a:tc>
                <a:extLst>
                  <a:ext uri="{0D108BD9-81ED-4DB2-BD59-A6C34878D82A}">
                    <a16:rowId xmlns:a16="http://schemas.microsoft.com/office/drawing/2014/main" val="10006"/>
                  </a:ext>
                </a:extLst>
              </a:tr>
              <a:tr h="4445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chemeClr val="tx1"/>
                          </a:solidFill>
                          <a:effectLst/>
                          <a:latin typeface="Courier" charset="0"/>
                        </a:rPr>
                        <a:t>Mean</a:t>
                      </a:r>
                    </a:p>
                  </a:txBody>
                  <a:tcPr marL="130616" marR="130616" marT="60960" marB="60960" anchor="ctr" horzOverflow="overflow">
                    <a:lnL cap="flat">
                      <a:noFill/>
                    </a:lnL>
                    <a:lnR>
                      <a:noFill/>
                    </a:lnR>
                    <a:lnT>
                      <a:noFill/>
                    </a:lnT>
                    <a:lnB cap="flat">
                      <a:noFill/>
                    </a:lnB>
                    <a:lnTlToBr>
                      <a:noFill/>
                    </a:lnTlToBr>
                    <a:lnBlToTr>
                      <a:noFill/>
                    </a:lnBlToTr>
                    <a:solidFill>
                      <a:srgbClr val="CCCC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chemeClr val="tx1"/>
                          </a:solidFill>
                          <a:effectLst/>
                          <a:latin typeface="Courier" charset="0"/>
                        </a:rPr>
                        <a:t> 4</a:t>
                      </a:r>
                    </a:p>
                  </a:txBody>
                  <a:tcPr marL="130616" marR="130616" marT="60960" marB="60960" anchor="ctr" horzOverflow="overflow">
                    <a:lnL>
                      <a:noFill/>
                    </a:lnL>
                    <a:lnR>
                      <a:noFill/>
                    </a:lnR>
                    <a:lnT>
                      <a:noFill/>
                    </a:lnT>
                    <a:lnB cap="flat">
                      <a:noFill/>
                    </a:lnB>
                    <a:lnTlToBr>
                      <a:noFill/>
                    </a:lnTlToBr>
                    <a:lnBlToTr>
                      <a:noFill/>
                    </a:lnBlToTr>
                    <a:solidFill>
                      <a:srgbClr val="CCCC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chemeClr val="tx1"/>
                          </a:solidFill>
                          <a:effectLst/>
                          <a:latin typeface="Courier" charset="0"/>
                        </a:rPr>
                        <a:t> 9</a:t>
                      </a:r>
                    </a:p>
                  </a:txBody>
                  <a:tcPr marL="130616" marR="130616" marT="60960" marB="60960" anchor="ctr" horzOverflow="overflow">
                    <a:lnL>
                      <a:noFill/>
                    </a:lnL>
                    <a:lnR>
                      <a:noFill/>
                    </a:lnR>
                    <a:lnT>
                      <a:noFill/>
                    </a:lnT>
                    <a:lnB cap="flat">
                      <a:noFill/>
                    </a:lnB>
                    <a:lnTlToBr>
                      <a:noFill/>
                    </a:lnTlToBr>
                    <a:lnBlToTr>
                      <a:noFill/>
                    </a:lnBlToTr>
                    <a:solidFill>
                      <a:srgbClr val="CCCC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chemeClr val="tx1"/>
                          </a:solidFill>
                          <a:effectLst/>
                          <a:latin typeface="Courier" charset="0"/>
                        </a:rPr>
                        <a:t> 0</a:t>
                      </a:r>
                    </a:p>
                  </a:txBody>
                  <a:tcPr marL="130616" marR="130616" marT="60960" marB="60960" anchor="ctr" horzOverflow="overflow">
                    <a:lnL>
                      <a:noFill/>
                    </a:lnL>
                    <a:lnR>
                      <a:noFill/>
                    </a:lnR>
                    <a:lnT>
                      <a:noFill/>
                    </a:lnT>
                    <a:lnB cap="flat">
                      <a:noFill/>
                    </a:lnB>
                    <a:lnTlToBr>
                      <a:noFill/>
                    </a:lnTlToBr>
                    <a:lnBlToTr>
                      <a:noFill/>
                    </a:lnBlToTr>
                    <a:solidFill>
                      <a:srgbClr val="CCCC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chemeClr val="tx1"/>
                          </a:solidFill>
                          <a:effectLst/>
                          <a:latin typeface="Courier" charset="0"/>
                        </a:rPr>
                        <a:t> 0</a:t>
                      </a:r>
                    </a:p>
                  </a:txBody>
                  <a:tcPr marL="130616" marR="130616" marT="60960" marB="60960" anchor="ctr" horzOverflow="overflow">
                    <a:lnL>
                      <a:noFill/>
                    </a:lnL>
                    <a:lnR>
                      <a:noFill/>
                    </a:lnR>
                    <a:lnT>
                      <a:noFill/>
                    </a:lnT>
                    <a:lnB cap="flat">
                      <a:noFill/>
                    </a:lnB>
                    <a:lnTlToBr>
                      <a:noFill/>
                    </a:lnTlToBr>
                    <a:lnBlToTr>
                      <a:noFill/>
                    </a:lnBlToTr>
                    <a:solidFill>
                      <a:srgbClr val="CCCC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chemeClr val="hlink"/>
                          </a:solidFill>
                          <a:effectLst/>
                          <a:latin typeface="Courier" charset="0"/>
                        </a:rPr>
                        <a:t> 6</a:t>
                      </a:r>
                    </a:p>
                  </a:txBody>
                  <a:tcPr marL="130616" marR="130616" marT="60960" marB="60960" anchor="ctr" horzOverflow="overflow">
                    <a:lnL>
                      <a:noFill/>
                    </a:lnL>
                    <a:lnR>
                      <a:noFill/>
                    </a:lnR>
                    <a:lnT>
                      <a:noFill/>
                    </a:lnT>
                    <a:lnB cap="flat">
                      <a:noFill/>
                    </a:lnB>
                    <a:lnTlToBr>
                      <a:noFill/>
                    </a:lnTlToBr>
                    <a:lnBlToTr>
                      <a:noFill/>
                    </a:lnBlToTr>
                    <a:solidFill>
                      <a:srgbClr val="CCCC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chemeClr val="hlink"/>
                          </a:solidFill>
                          <a:effectLst/>
                          <a:latin typeface="Courier" charset="0"/>
                        </a:rPr>
                        <a:t> </a:t>
                      </a:r>
                    </a:p>
                  </a:txBody>
                  <a:tcPr marL="130616" marR="130616" marT="60960" marB="60960" anchor="ctr" horzOverflow="overflow">
                    <a:lnL>
                      <a:noFill/>
                    </a:lnL>
                    <a:lnR>
                      <a:noFill/>
                    </a:lnR>
                    <a:lnT>
                      <a:noFill/>
                    </a:lnT>
                    <a:lnB cap="flat">
                      <a:noFill/>
                    </a:lnB>
                    <a:lnTlToBr>
                      <a:noFill/>
                    </a:lnTlToBr>
                    <a:lnBlToTr>
                      <a:noFill/>
                    </a:lnBlToTr>
                    <a:solidFill>
                      <a:srgbClr val="CCCC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dirty="0">
                          <a:ln>
                            <a:noFill/>
                          </a:ln>
                          <a:solidFill>
                            <a:schemeClr val="hlink"/>
                          </a:solidFill>
                          <a:effectLst/>
                          <a:latin typeface="Courier" charset="0"/>
                        </a:rPr>
                        <a:t> </a:t>
                      </a:r>
                    </a:p>
                  </a:txBody>
                  <a:tcPr marL="130616" marR="130616" marT="60960" marB="60960" anchor="ctr" horzOverflow="overflow">
                    <a:lnL>
                      <a:noFill/>
                    </a:lnL>
                    <a:lnR cap="flat">
                      <a:noFill/>
                    </a:lnR>
                    <a:lnT>
                      <a:noFill/>
                    </a:lnT>
                    <a:lnB cap="flat">
                      <a:noFill/>
                    </a:lnB>
                    <a:lnTlToBr>
                      <a:noFill/>
                    </a:lnTlToBr>
                    <a:lnBlToTr>
                      <a:noFill/>
                    </a:lnBlToTr>
                    <a:solidFill>
                      <a:srgbClr val="CCCCCC"/>
                    </a:solidFill>
                  </a:tcPr>
                </a:tc>
                <a:extLst>
                  <a:ext uri="{0D108BD9-81ED-4DB2-BD59-A6C34878D82A}">
                    <a16:rowId xmlns:a16="http://schemas.microsoft.com/office/drawing/2014/main" val="10007"/>
                  </a:ext>
                </a:extLst>
              </a:tr>
            </a:tbl>
          </a:graphicData>
        </a:graphic>
      </p:graphicFrame>
    </p:spTree>
  </p:cSld>
  <p:clrMapOvr>
    <a:masterClrMapping/>
  </p:clrMapOvr>
  <p:transition spd="slow" advClick="0" advTm="17000"/>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a:extLst>
              <a:ext uri="{FF2B5EF4-FFF2-40B4-BE49-F238E27FC236}">
                <a16:creationId xmlns:a16="http://schemas.microsoft.com/office/drawing/2014/main" id="{244F07E5-B0CD-4E1F-8434-A7877AF5F52F}"/>
              </a:ext>
            </a:extLst>
          </p:cNvPr>
          <p:cNvSpPr>
            <a:spLocks noGrp="1" noChangeArrowheads="1"/>
          </p:cNvSpPr>
          <p:nvPr>
            <p:ph type="title" idx="4294967295"/>
          </p:nvPr>
        </p:nvSpPr>
        <p:spPr>
          <a:xfrm>
            <a:off x="1370013" y="584200"/>
            <a:ext cx="7773987" cy="1016000"/>
          </a:xfrm>
        </p:spPr>
        <p:txBody>
          <a:bodyPr/>
          <a:lstStyle/>
          <a:p>
            <a:r>
              <a:rPr lang="en-US" altLang="en-US">
                <a:ea typeface="ＭＳ Ｐゴシック" panose="020B0600070205080204" pitchFamily="34" charset="-128"/>
              </a:rPr>
              <a:t>Computing Pearson’s r</a:t>
            </a:r>
          </a:p>
        </p:txBody>
      </p:sp>
      <p:graphicFrame>
        <p:nvGraphicFramePr>
          <p:cNvPr id="224259" name="Group 3">
            <a:extLst>
              <a:ext uri="{FF2B5EF4-FFF2-40B4-BE49-F238E27FC236}">
                <a16:creationId xmlns:a16="http://schemas.microsoft.com/office/drawing/2014/main" id="{68E815BF-4CAA-4B2A-B92D-7059AEFA754A}"/>
              </a:ext>
            </a:extLst>
          </p:cNvPr>
          <p:cNvGraphicFramePr>
            <a:graphicFrameLocks noGrp="1"/>
          </p:cNvGraphicFramePr>
          <p:nvPr/>
        </p:nvGraphicFramePr>
        <p:xfrm>
          <a:off x="1415522" y="2006424"/>
          <a:ext cx="6530798" cy="3556002"/>
        </p:xfrm>
        <a:graphic>
          <a:graphicData uri="http://schemas.openxmlformats.org/drawingml/2006/table">
            <a:tbl>
              <a:tblPr/>
              <a:tblGrid>
                <a:gridCol w="1244934">
                  <a:extLst>
                    <a:ext uri="{9D8B030D-6E8A-4147-A177-3AD203B41FA5}">
                      <a16:colId xmlns:a16="http://schemas.microsoft.com/office/drawing/2014/main" val="20000"/>
                    </a:ext>
                  </a:extLst>
                </a:gridCol>
                <a:gridCol w="752856">
                  <a:extLst>
                    <a:ext uri="{9D8B030D-6E8A-4147-A177-3AD203B41FA5}">
                      <a16:colId xmlns:a16="http://schemas.microsoft.com/office/drawing/2014/main" val="20001"/>
                    </a:ext>
                  </a:extLst>
                </a:gridCol>
                <a:gridCol w="757391">
                  <a:extLst>
                    <a:ext uri="{9D8B030D-6E8A-4147-A177-3AD203B41FA5}">
                      <a16:colId xmlns:a16="http://schemas.microsoft.com/office/drawing/2014/main" val="20002"/>
                    </a:ext>
                  </a:extLst>
                </a:gridCol>
                <a:gridCol w="755123">
                  <a:extLst>
                    <a:ext uri="{9D8B030D-6E8A-4147-A177-3AD203B41FA5}">
                      <a16:colId xmlns:a16="http://schemas.microsoft.com/office/drawing/2014/main" val="20003"/>
                    </a:ext>
                  </a:extLst>
                </a:gridCol>
                <a:gridCol w="755124">
                  <a:extLst>
                    <a:ext uri="{9D8B030D-6E8A-4147-A177-3AD203B41FA5}">
                      <a16:colId xmlns:a16="http://schemas.microsoft.com/office/drawing/2014/main" val="20004"/>
                    </a:ext>
                  </a:extLst>
                </a:gridCol>
                <a:gridCol w="757391">
                  <a:extLst>
                    <a:ext uri="{9D8B030D-6E8A-4147-A177-3AD203B41FA5}">
                      <a16:colId xmlns:a16="http://schemas.microsoft.com/office/drawing/2014/main" val="20005"/>
                    </a:ext>
                  </a:extLst>
                </a:gridCol>
                <a:gridCol w="750588">
                  <a:extLst>
                    <a:ext uri="{9D8B030D-6E8A-4147-A177-3AD203B41FA5}">
                      <a16:colId xmlns:a16="http://schemas.microsoft.com/office/drawing/2014/main" val="20006"/>
                    </a:ext>
                  </a:extLst>
                </a:gridCol>
                <a:gridCol w="757391">
                  <a:extLst>
                    <a:ext uri="{9D8B030D-6E8A-4147-A177-3AD203B41FA5}">
                      <a16:colId xmlns:a16="http://schemas.microsoft.com/office/drawing/2014/main" val="20007"/>
                    </a:ext>
                  </a:extLst>
                </a:gridCol>
              </a:tblGrid>
              <a:tr h="4445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chemeClr val="tx1"/>
                          </a:solidFill>
                          <a:effectLst/>
                          <a:latin typeface="Courier" charset="0"/>
                        </a:rPr>
                        <a:t> </a:t>
                      </a:r>
                    </a:p>
                  </a:txBody>
                  <a:tcPr marL="130616" marR="130616" marT="60960" marB="60960" anchor="ctr" horzOverflow="overflow">
                    <a:lnL cap="flat">
                      <a:noFill/>
                    </a:lnL>
                    <a:lnR>
                      <a:noFill/>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dirty="0">
                          <a:ln>
                            <a:noFill/>
                          </a:ln>
                          <a:solidFill>
                            <a:schemeClr val="tx1"/>
                          </a:solidFill>
                          <a:effectLst/>
                          <a:latin typeface="Courier" charset="0"/>
                        </a:rPr>
                        <a:t>X</a:t>
                      </a:r>
                    </a:p>
                  </a:txBody>
                  <a:tcPr marL="130616" marR="130616" marT="60960" marB="60960" anchor="ctr" horzOverflow="overflow">
                    <a:lnL>
                      <a:noFill/>
                    </a:lnL>
                    <a:lnR>
                      <a:noFill/>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dirty="0">
                          <a:ln>
                            <a:noFill/>
                          </a:ln>
                          <a:solidFill>
                            <a:schemeClr val="tx1"/>
                          </a:solidFill>
                          <a:effectLst/>
                          <a:latin typeface="Courier" charset="0"/>
                        </a:rPr>
                        <a:t>Y</a:t>
                      </a:r>
                    </a:p>
                  </a:txBody>
                  <a:tcPr marL="130616" marR="130616" marT="60960" marB="60960" anchor="ctr" horzOverflow="overflow">
                    <a:lnL>
                      <a:noFill/>
                    </a:lnL>
                    <a:lnR>
                      <a:noFill/>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dirty="0" err="1">
                          <a:ln>
                            <a:noFill/>
                          </a:ln>
                          <a:solidFill>
                            <a:schemeClr val="tx1"/>
                          </a:solidFill>
                          <a:effectLst/>
                          <a:latin typeface="Courier" charset="0"/>
                        </a:rPr>
                        <a:t>x</a:t>
                      </a:r>
                      <a:endParaRPr kumimoji="0" lang="en-US" sz="1900" b="1" i="0" u="none" strike="noStrike" cap="none" normalizeH="0" baseline="0" dirty="0">
                        <a:ln>
                          <a:noFill/>
                        </a:ln>
                        <a:solidFill>
                          <a:schemeClr val="tx1"/>
                        </a:solidFill>
                        <a:effectLst/>
                        <a:latin typeface="Courier" charset="0"/>
                      </a:endParaRPr>
                    </a:p>
                  </a:txBody>
                  <a:tcPr marL="130616" marR="130616" marT="60960" marB="60960" anchor="ctr" horzOverflow="overflow">
                    <a:lnL>
                      <a:noFill/>
                    </a:lnL>
                    <a:lnR>
                      <a:noFill/>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dirty="0" err="1">
                          <a:ln>
                            <a:noFill/>
                          </a:ln>
                          <a:solidFill>
                            <a:schemeClr val="tx1"/>
                          </a:solidFill>
                          <a:effectLst/>
                          <a:latin typeface="Courier" charset="0"/>
                        </a:rPr>
                        <a:t>y</a:t>
                      </a:r>
                      <a:endParaRPr kumimoji="0" lang="en-US" sz="1900" b="1" i="0" u="none" strike="noStrike" cap="none" normalizeH="0" baseline="0" dirty="0">
                        <a:ln>
                          <a:noFill/>
                        </a:ln>
                        <a:solidFill>
                          <a:schemeClr val="tx1"/>
                        </a:solidFill>
                        <a:effectLst/>
                        <a:latin typeface="Courier" charset="0"/>
                      </a:endParaRPr>
                    </a:p>
                  </a:txBody>
                  <a:tcPr marL="130616" marR="130616" marT="60960" marB="60960" anchor="ctr" horzOverflow="overflow">
                    <a:lnL>
                      <a:noFill/>
                    </a:lnL>
                    <a:lnR>
                      <a:noFill/>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dirty="0" err="1">
                          <a:ln>
                            <a:noFill/>
                          </a:ln>
                          <a:solidFill>
                            <a:schemeClr val="hlink"/>
                          </a:solidFill>
                          <a:effectLst/>
                          <a:latin typeface="Courier" charset="0"/>
                        </a:rPr>
                        <a:t>xy</a:t>
                      </a:r>
                      <a:endParaRPr kumimoji="0" lang="en-US" sz="1900" b="1" i="0" u="none" strike="noStrike" cap="none" normalizeH="0" baseline="0" dirty="0">
                        <a:ln>
                          <a:noFill/>
                        </a:ln>
                        <a:solidFill>
                          <a:schemeClr val="hlink"/>
                        </a:solidFill>
                        <a:effectLst/>
                        <a:latin typeface="Courier" charset="0"/>
                      </a:endParaRPr>
                    </a:p>
                  </a:txBody>
                  <a:tcPr marL="130616" marR="130616" marT="60960" marB="60960" anchor="ctr" horzOverflow="overflow">
                    <a:lnL>
                      <a:noFill/>
                    </a:lnL>
                    <a:lnR>
                      <a:noFill/>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dirty="0">
                          <a:ln>
                            <a:noFill/>
                          </a:ln>
                          <a:solidFill>
                            <a:schemeClr val="tx1"/>
                          </a:solidFill>
                          <a:effectLst/>
                          <a:latin typeface="Courier" charset="0"/>
                        </a:rPr>
                        <a:t>x</a:t>
                      </a:r>
                      <a:r>
                        <a:rPr kumimoji="0" lang="en-US" sz="1900" b="1" i="0" u="none" strike="noStrike" cap="none" normalizeH="0" baseline="30000" dirty="0">
                          <a:ln>
                            <a:noFill/>
                          </a:ln>
                          <a:solidFill>
                            <a:schemeClr val="tx1"/>
                          </a:solidFill>
                          <a:effectLst/>
                          <a:latin typeface="Courier" charset="0"/>
                        </a:rPr>
                        <a:t>2</a:t>
                      </a:r>
                      <a:endParaRPr kumimoji="0" lang="en-US" sz="1900" b="1" i="0" u="none" strike="noStrike" cap="none" normalizeH="0" baseline="0" dirty="0">
                        <a:ln>
                          <a:noFill/>
                        </a:ln>
                        <a:solidFill>
                          <a:schemeClr val="tx1"/>
                        </a:solidFill>
                        <a:effectLst/>
                        <a:latin typeface="Courier" charset="0"/>
                      </a:endParaRPr>
                    </a:p>
                  </a:txBody>
                  <a:tcPr marL="130616" marR="130616" marT="60960" marB="60960" anchor="ctr" horzOverflow="overflow">
                    <a:lnL>
                      <a:noFill/>
                    </a:lnL>
                    <a:lnR>
                      <a:noFill/>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dirty="0">
                          <a:ln>
                            <a:noFill/>
                          </a:ln>
                          <a:solidFill>
                            <a:schemeClr val="tx1"/>
                          </a:solidFill>
                          <a:effectLst/>
                          <a:latin typeface="Courier" charset="0"/>
                        </a:rPr>
                        <a:t>y</a:t>
                      </a:r>
                      <a:r>
                        <a:rPr kumimoji="0" lang="en-US" sz="1900" b="1" i="0" u="none" strike="noStrike" cap="none" normalizeH="0" baseline="30000" dirty="0">
                          <a:ln>
                            <a:noFill/>
                          </a:ln>
                          <a:solidFill>
                            <a:schemeClr val="tx1"/>
                          </a:solidFill>
                          <a:effectLst/>
                          <a:latin typeface="Courier" charset="0"/>
                        </a:rPr>
                        <a:t>2</a:t>
                      </a:r>
                      <a:endParaRPr kumimoji="0" lang="en-US" sz="1900" b="1" i="0" u="none" strike="noStrike" cap="none" normalizeH="0" baseline="0" dirty="0">
                        <a:ln>
                          <a:noFill/>
                        </a:ln>
                        <a:solidFill>
                          <a:schemeClr val="tx1"/>
                        </a:solidFill>
                        <a:effectLst/>
                        <a:latin typeface="Courier" charset="0"/>
                      </a:endParaRPr>
                    </a:p>
                  </a:txBody>
                  <a:tcPr marL="130616" marR="130616" marT="60960" marB="60960" anchor="ctr" horzOverflow="overflow">
                    <a:lnL>
                      <a:noFill/>
                    </a:lnL>
                    <a:lnR cap="flat">
                      <a:noFill/>
                    </a:lnR>
                    <a:lnT cap="flat">
                      <a:noFill/>
                    </a:lnT>
                    <a:lnB>
                      <a:noFill/>
                    </a:lnB>
                    <a:lnTlToBr>
                      <a:noFill/>
                    </a:lnTlToBr>
                    <a:lnBlToTr>
                      <a:noFill/>
                    </a:lnBlToTr>
                    <a:noFill/>
                  </a:tcPr>
                </a:tc>
                <a:extLst>
                  <a:ext uri="{0D108BD9-81ED-4DB2-BD59-A6C34878D82A}">
                    <a16:rowId xmlns:a16="http://schemas.microsoft.com/office/drawing/2014/main" val="10000"/>
                  </a:ext>
                </a:extLst>
              </a:tr>
              <a:tr h="446617">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chemeClr val="tx1"/>
                          </a:solidFill>
                          <a:effectLst/>
                          <a:latin typeface="Courier" charset="0"/>
                        </a:rPr>
                        <a:t> </a:t>
                      </a:r>
                    </a:p>
                  </a:txBody>
                  <a:tcPr marL="130616" marR="130616" marT="60960" marB="60960" anchor="ctr" horzOverflow="overflow">
                    <a:lnL cap="flat">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chemeClr val="tx1"/>
                          </a:solidFill>
                          <a:effectLst/>
                          <a:latin typeface="Courier" charset="0"/>
                        </a:rPr>
                        <a:t> 1</a:t>
                      </a:r>
                    </a:p>
                  </a:txBody>
                  <a:tcPr marL="130616" marR="130616" marT="60960" marB="6096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chemeClr val="tx1"/>
                          </a:solidFill>
                          <a:effectLst/>
                          <a:latin typeface="Courier" charset="0"/>
                        </a:rPr>
                        <a:t> 4</a:t>
                      </a:r>
                    </a:p>
                  </a:txBody>
                  <a:tcPr marL="130616" marR="130616" marT="60960" marB="6096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chemeClr val="tx1"/>
                          </a:solidFill>
                          <a:effectLst/>
                          <a:latin typeface="Courier" charset="0"/>
                        </a:rPr>
                        <a:t>-3</a:t>
                      </a:r>
                    </a:p>
                  </a:txBody>
                  <a:tcPr marL="130616" marR="130616" marT="60960" marB="6096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chemeClr val="tx1"/>
                          </a:solidFill>
                          <a:effectLst/>
                          <a:latin typeface="Courier" charset="0"/>
                        </a:rPr>
                        <a:t>-5</a:t>
                      </a:r>
                    </a:p>
                  </a:txBody>
                  <a:tcPr marL="130616" marR="130616" marT="60960" marB="6096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chemeClr val="hlink"/>
                          </a:solidFill>
                          <a:effectLst/>
                          <a:latin typeface="Courier" charset="0"/>
                        </a:rPr>
                        <a:t>15</a:t>
                      </a:r>
                    </a:p>
                  </a:txBody>
                  <a:tcPr marL="130616" marR="130616" marT="60960" marB="6096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chemeClr val="tx1"/>
                          </a:solidFill>
                          <a:effectLst/>
                          <a:latin typeface="Courier" charset="0"/>
                        </a:rPr>
                        <a:t> 9</a:t>
                      </a:r>
                    </a:p>
                  </a:txBody>
                  <a:tcPr marL="130616" marR="130616" marT="60960" marB="6096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dirty="0">
                          <a:ln>
                            <a:noFill/>
                          </a:ln>
                          <a:solidFill>
                            <a:schemeClr val="tx1"/>
                          </a:solidFill>
                          <a:effectLst/>
                          <a:latin typeface="Courier" charset="0"/>
                        </a:rPr>
                        <a:t>25</a:t>
                      </a:r>
                    </a:p>
                  </a:txBody>
                  <a:tcPr marL="130616" marR="130616" marT="60960" marB="60960" anchor="ct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1"/>
                  </a:ext>
                </a:extLst>
              </a:tr>
              <a:tr h="442384">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chemeClr val="tx1"/>
                          </a:solidFill>
                          <a:effectLst/>
                          <a:latin typeface="Courier" charset="0"/>
                        </a:rPr>
                        <a:t> </a:t>
                      </a:r>
                    </a:p>
                  </a:txBody>
                  <a:tcPr marL="130616" marR="130616" marT="60960" marB="60960" anchor="ctr" horzOverflow="overflow">
                    <a:lnL cap="flat">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chemeClr val="tx1"/>
                          </a:solidFill>
                          <a:effectLst/>
                          <a:latin typeface="Courier" charset="0"/>
                        </a:rPr>
                        <a:t> 3</a:t>
                      </a:r>
                    </a:p>
                  </a:txBody>
                  <a:tcPr marL="130616" marR="130616" marT="60960" marB="6096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chemeClr val="tx1"/>
                          </a:solidFill>
                          <a:effectLst/>
                          <a:latin typeface="Courier" charset="0"/>
                        </a:rPr>
                        <a:t> 6</a:t>
                      </a:r>
                    </a:p>
                  </a:txBody>
                  <a:tcPr marL="130616" marR="130616" marT="60960" marB="6096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chemeClr val="tx1"/>
                          </a:solidFill>
                          <a:effectLst/>
                          <a:latin typeface="Courier" charset="0"/>
                        </a:rPr>
                        <a:t>-1</a:t>
                      </a:r>
                    </a:p>
                  </a:txBody>
                  <a:tcPr marL="130616" marR="130616" marT="60960" marB="6096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chemeClr val="tx1"/>
                          </a:solidFill>
                          <a:effectLst/>
                          <a:latin typeface="Courier" charset="0"/>
                        </a:rPr>
                        <a:t>-3</a:t>
                      </a:r>
                    </a:p>
                  </a:txBody>
                  <a:tcPr marL="130616" marR="130616" marT="60960" marB="6096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chemeClr val="hlink"/>
                          </a:solidFill>
                          <a:effectLst/>
                          <a:latin typeface="Courier" charset="0"/>
                        </a:rPr>
                        <a:t> 3</a:t>
                      </a:r>
                    </a:p>
                  </a:txBody>
                  <a:tcPr marL="130616" marR="130616" marT="60960" marB="6096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chemeClr val="tx1"/>
                          </a:solidFill>
                          <a:effectLst/>
                          <a:latin typeface="Courier" charset="0"/>
                        </a:rPr>
                        <a:t> 1</a:t>
                      </a:r>
                    </a:p>
                  </a:txBody>
                  <a:tcPr marL="130616" marR="130616" marT="60960" marB="6096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chemeClr val="tx1"/>
                          </a:solidFill>
                          <a:effectLst/>
                          <a:latin typeface="Courier" charset="0"/>
                        </a:rPr>
                        <a:t> 9</a:t>
                      </a:r>
                    </a:p>
                  </a:txBody>
                  <a:tcPr marL="130616" marR="130616" marT="60960" marB="60960" anchor="ct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2"/>
                  </a:ext>
                </a:extLst>
              </a:tr>
              <a:tr h="4445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chemeClr val="tx1"/>
                          </a:solidFill>
                          <a:effectLst/>
                          <a:latin typeface="Courier" charset="0"/>
                        </a:rPr>
                        <a:t> </a:t>
                      </a:r>
                    </a:p>
                  </a:txBody>
                  <a:tcPr marL="130616" marR="130616" marT="60960" marB="60960" anchor="ctr" horzOverflow="overflow">
                    <a:lnL cap="flat">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chemeClr val="tx1"/>
                          </a:solidFill>
                          <a:effectLst/>
                          <a:latin typeface="Courier" charset="0"/>
                        </a:rPr>
                        <a:t> 5</a:t>
                      </a:r>
                    </a:p>
                  </a:txBody>
                  <a:tcPr marL="130616" marR="130616" marT="60960" marB="6096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chemeClr val="tx1"/>
                          </a:solidFill>
                          <a:effectLst/>
                          <a:latin typeface="Courier" charset="0"/>
                        </a:rPr>
                        <a:t>10</a:t>
                      </a:r>
                    </a:p>
                  </a:txBody>
                  <a:tcPr marL="130616" marR="130616" marT="60960" marB="6096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chemeClr val="tx1"/>
                          </a:solidFill>
                          <a:effectLst/>
                          <a:latin typeface="Courier" charset="0"/>
                        </a:rPr>
                        <a:t> 1</a:t>
                      </a:r>
                    </a:p>
                  </a:txBody>
                  <a:tcPr marL="130616" marR="130616" marT="60960" marB="6096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chemeClr val="tx1"/>
                          </a:solidFill>
                          <a:effectLst/>
                          <a:latin typeface="Courier" charset="0"/>
                        </a:rPr>
                        <a:t> 1</a:t>
                      </a:r>
                    </a:p>
                  </a:txBody>
                  <a:tcPr marL="130616" marR="130616" marT="60960" marB="6096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chemeClr val="hlink"/>
                          </a:solidFill>
                          <a:effectLst/>
                          <a:latin typeface="Courier" charset="0"/>
                        </a:rPr>
                        <a:t> 1</a:t>
                      </a:r>
                    </a:p>
                  </a:txBody>
                  <a:tcPr marL="130616" marR="130616" marT="60960" marB="6096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chemeClr val="tx1"/>
                          </a:solidFill>
                          <a:effectLst/>
                          <a:latin typeface="Courier" charset="0"/>
                        </a:rPr>
                        <a:t> 1</a:t>
                      </a:r>
                    </a:p>
                  </a:txBody>
                  <a:tcPr marL="130616" marR="130616" marT="60960" marB="6096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dirty="0">
                          <a:ln>
                            <a:noFill/>
                          </a:ln>
                          <a:solidFill>
                            <a:schemeClr val="tx1"/>
                          </a:solidFill>
                          <a:effectLst/>
                          <a:latin typeface="Courier" charset="0"/>
                        </a:rPr>
                        <a:t> 1</a:t>
                      </a:r>
                    </a:p>
                  </a:txBody>
                  <a:tcPr marL="130616" marR="130616" marT="60960" marB="60960" anchor="ct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3"/>
                  </a:ext>
                </a:extLst>
              </a:tr>
              <a:tr h="4445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chemeClr val="tx1"/>
                          </a:solidFill>
                          <a:effectLst/>
                          <a:latin typeface="Courier" charset="0"/>
                        </a:rPr>
                        <a:t> </a:t>
                      </a:r>
                    </a:p>
                  </a:txBody>
                  <a:tcPr marL="130616" marR="130616" marT="60960" marB="60960" anchor="ctr" horzOverflow="overflow">
                    <a:lnL cap="flat">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chemeClr val="tx1"/>
                          </a:solidFill>
                          <a:effectLst/>
                          <a:latin typeface="Courier" charset="0"/>
                        </a:rPr>
                        <a:t> 5</a:t>
                      </a:r>
                    </a:p>
                  </a:txBody>
                  <a:tcPr marL="130616" marR="130616" marT="60960" marB="6096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chemeClr val="tx1"/>
                          </a:solidFill>
                          <a:effectLst/>
                          <a:latin typeface="Courier" charset="0"/>
                        </a:rPr>
                        <a:t>12</a:t>
                      </a:r>
                    </a:p>
                  </a:txBody>
                  <a:tcPr marL="130616" marR="130616" marT="60960" marB="6096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chemeClr val="tx1"/>
                          </a:solidFill>
                          <a:effectLst/>
                          <a:latin typeface="Courier" charset="0"/>
                        </a:rPr>
                        <a:t> 1</a:t>
                      </a:r>
                    </a:p>
                  </a:txBody>
                  <a:tcPr marL="130616" marR="130616" marT="60960" marB="6096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chemeClr val="tx1"/>
                          </a:solidFill>
                          <a:effectLst/>
                          <a:latin typeface="Courier" charset="0"/>
                        </a:rPr>
                        <a:t> 3</a:t>
                      </a:r>
                    </a:p>
                  </a:txBody>
                  <a:tcPr marL="130616" marR="130616" marT="60960" marB="6096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chemeClr val="hlink"/>
                          </a:solidFill>
                          <a:effectLst/>
                          <a:latin typeface="Courier" charset="0"/>
                        </a:rPr>
                        <a:t> 3</a:t>
                      </a:r>
                    </a:p>
                  </a:txBody>
                  <a:tcPr marL="130616" marR="130616" marT="60960" marB="6096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chemeClr val="tx1"/>
                          </a:solidFill>
                          <a:effectLst/>
                          <a:latin typeface="Courier" charset="0"/>
                        </a:rPr>
                        <a:t> 1</a:t>
                      </a:r>
                    </a:p>
                  </a:txBody>
                  <a:tcPr marL="130616" marR="130616" marT="60960" marB="6096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chemeClr val="tx1"/>
                          </a:solidFill>
                          <a:effectLst/>
                          <a:latin typeface="Courier" charset="0"/>
                        </a:rPr>
                        <a:t> 9</a:t>
                      </a:r>
                    </a:p>
                  </a:txBody>
                  <a:tcPr marL="130616" marR="130616" marT="60960" marB="60960" anchor="ct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4"/>
                  </a:ext>
                </a:extLst>
              </a:tr>
              <a:tr h="446617">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chemeClr val="tx1"/>
                          </a:solidFill>
                          <a:effectLst/>
                          <a:latin typeface="Courier" charset="0"/>
                        </a:rPr>
                        <a:t> </a:t>
                      </a:r>
                    </a:p>
                  </a:txBody>
                  <a:tcPr marL="130616" marR="130616" marT="60960" marB="60960" anchor="ctr" horzOverflow="overflow">
                    <a:lnL cap="flat">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chemeClr val="tx1"/>
                          </a:solidFill>
                          <a:effectLst/>
                          <a:latin typeface="Courier" charset="0"/>
                        </a:rPr>
                        <a:t> 6</a:t>
                      </a:r>
                    </a:p>
                  </a:txBody>
                  <a:tcPr marL="130616" marR="130616" marT="60960" marB="6096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chemeClr val="tx1"/>
                          </a:solidFill>
                          <a:effectLst/>
                          <a:latin typeface="Courier" charset="0"/>
                        </a:rPr>
                        <a:t>13</a:t>
                      </a:r>
                    </a:p>
                  </a:txBody>
                  <a:tcPr marL="130616" marR="130616" marT="60960" marB="6096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chemeClr val="tx1"/>
                          </a:solidFill>
                          <a:effectLst/>
                          <a:latin typeface="Courier" charset="0"/>
                        </a:rPr>
                        <a:t> 2</a:t>
                      </a:r>
                    </a:p>
                  </a:txBody>
                  <a:tcPr marL="130616" marR="130616" marT="60960" marB="6096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chemeClr val="tx1"/>
                          </a:solidFill>
                          <a:effectLst/>
                          <a:latin typeface="Courier" charset="0"/>
                        </a:rPr>
                        <a:t> 4</a:t>
                      </a:r>
                    </a:p>
                  </a:txBody>
                  <a:tcPr marL="130616" marR="130616" marT="60960" marB="6096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chemeClr val="hlink"/>
                          </a:solidFill>
                          <a:effectLst/>
                          <a:latin typeface="Courier" charset="0"/>
                        </a:rPr>
                        <a:t> 8</a:t>
                      </a:r>
                    </a:p>
                  </a:txBody>
                  <a:tcPr marL="130616" marR="130616" marT="60960" marB="6096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chemeClr val="tx1"/>
                          </a:solidFill>
                          <a:effectLst/>
                          <a:latin typeface="Courier" charset="0"/>
                        </a:rPr>
                        <a:t> 4</a:t>
                      </a:r>
                    </a:p>
                  </a:txBody>
                  <a:tcPr marL="130616" marR="130616" marT="60960" marB="6096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dirty="0">
                          <a:ln>
                            <a:noFill/>
                          </a:ln>
                          <a:solidFill>
                            <a:schemeClr val="tx1"/>
                          </a:solidFill>
                          <a:effectLst/>
                          <a:latin typeface="Courier" charset="0"/>
                        </a:rPr>
                        <a:t>16</a:t>
                      </a:r>
                    </a:p>
                  </a:txBody>
                  <a:tcPr marL="130616" marR="130616" marT="60960" marB="60960" anchor="ct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5"/>
                  </a:ext>
                </a:extLst>
              </a:tr>
              <a:tr h="442384">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chemeClr val="tx1"/>
                          </a:solidFill>
                          <a:effectLst/>
                          <a:latin typeface="Courier" charset="0"/>
                        </a:rPr>
                        <a:t>Total</a:t>
                      </a:r>
                    </a:p>
                  </a:txBody>
                  <a:tcPr marL="130616" marR="130616" marT="60960" marB="60960" anchor="ctr" horzOverflow="overflow">
                    <a:lnL cap="flat">
                      <a:noFill/>
                    </a:lnL>
                    <a:lnR>
                      <a:noFill/>
                    </a:lnR>
                    <a:lnT>
                      <a:noFill/>
                    </a:lnT>
                    <a:lnB>
                      <a:noFill/>
                    </a:lnB>
                    <a:lnTlToBr>
                      <a:noFill/>
                    </a:lnTlToBr>
                    <a:lnBlToTr>
                      <a:noFill/>
                    </a:lnBlToTr>
                    <a:solidFill>
                      <a:srgbClr val="CCCC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chemeClr val="tx1"/>
                          </a:solidFill>
                          <a:effectLst/>
                          <a:latin typeface="Courier" charset="0"/>
                        </a:rPr>
                        <a:t>20</a:t>
                      </a:r>
                    </a:p>
                  </a:txBody>
                  <a:tcPr marL="130616" marR="130616" marT="60960" marB="60960" anchor="ctr" horzOverflow="overflow">
                    <a:lnL>
                      <a:noFill/>
                    </a:lnL>
                    <a:lnR>
                      <a:noFill/>
                    </a:lnR>
                    <a:lnT>
                      <a:noFill/>
                    </a:lnT>
                    <a:lnB>
                      <a:noFill/>
                    </a:lnB>
                    <a:lnTlToBr>
                      <a:noFill/>
                    </a:lnTlToBr>
                    <a:lnBlToTr>
                      <a:noFill/>
                    </a:lnBlToTr>
                    <a:solidFill>
                      <a:srgbClr val="CCCC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chemeClr val="tx1"/>
                          </a:solidFill>
                          <a:effectLst/>
                          <a:latin typeface="Courier" charset="0"/>
                        </a:rPr>
                        <a:t>45</a:t>
                      </a:r>
                    </a:p>
                  </a:txBody>
                  <a:tcPr marL="130616" marR="130616" marT="60960" marB="60960" anchor="ctr" horzOverflow="overflow">
                    <a:lnL>
                      <a:noFill/>
                    </a:lnL>
                    <a:lnR>
                      <a:noFill/>
                    </a:lnR>
                    <a:lnT>
                      <a:noFill/>
                    </a:lnT>
                    <a:lnB>
                      <a:noFill/>
                    </a:lnB>
                    <a:lnTlToBr>
                      <a:noFill/>
                    </a:lnTlToBr>
                    <a:lnBlToTr>
                      <a:noFill/>
                    </a:lnBlToTr>
                    <a:solidFill>
                      <a:srgbClr val="CCCC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chemeClr val="tx1"/>
                          </a:solidFill>
                          <a:effectLst/>
                          <a:latin typeface="Courier" charset="0"/>
                        </a:rPr>
                        <a:t> 0</a:t>
                      </a:r>
                    </a:p>
                  </a:txBody>
                  <a:tcPr marL="130616" marR="130616" marT="60960" marB="60960" anchor="ctr" horzOverflow="overflow">
                    <a:lnL>
                      <a:noFill/>
                    </a:lnL>
                    <a:lnR>
                      <a:noFill/>
                    </a:lnR>
                    <a:lnT>
                      <a:noFill/>
                    </a:lnT>
                    <a:lnB>
                      <a:noFill/>
                    </a:lnB>
                    <a:lnTlToBr>
                      <a:noFill/>
                    </a:lnTlToBr>
                    <a:lnBlToTr>
                      <a:noFill/>
                    </a:lnBlToTr>
                    <a:solidFill>
                      <a:srgbClr val="CCCC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chemeClr val="tx1"/>
                          </a:solidFill>
                          <a:effectLst/>
                          <a:latin typeface="Courier" charset="0"/>
                        </a:rPr>
                        <a:t> 0</a:t>
                      </a:r>
                    </a:p>
                  </a:txBody>
                  <a:tcPr marL="130616" marR="130616" marT="60960" marB="60960" anchor="ctr" horzOverflow="overflow">
                    <a:lnL>
                      <a:noFill/>
                    </a:lnL>
                    <a:lnR>
                      <a:noFill/>
                    </a:lnR>
                    <a:lnT>
                      <a:noFill/>
                    </a:lnT>
                    <a:lnB>
                      <a:noFill/>
                    </a:lnB>
                    <a:lnTlToBr>
                      <a:noFill/>
                    </a:lnTlToBr>
                    <a:lnBlToTr>
                      <a:noFill/>
                    </a:lnBlToTr>
                    <a:solidFill>
                      <a:srgbClr val="CCCC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chemeClr val="hlink"/>
                          </a:solidFill>
                          <a:effectLst/>
                          <a:latin typeface="Courier" charset="0"/>
                        </a:rPr>
                        <a:t>30</a:t>
                      </a:r>
                    </a:p>
                  </a:txBody>
                  <a:tcPr marL="130616" marR="130616" marT="60960" marB="60960" anchor="ctr" horzOverflow="overflow">
                    <a:lnL>
                      <a:noFill/>
                    </a:lnL>
                    <a:lnR>
                      <a:noFill/>
                    </a:lnR>
                    <a:lnT>
                      <a:noFill/>
                    </a:lnT>
                    <a:lnB>
                      <a:noFill/>
                    </a:lnB>
                    <a:lnTlToBr>
                      <a:noFill/>
                    </a:lnTlToBr>
                    <a:lnBlToTr>
                      <a:noFill/>
                    </a:lnBlToTr>
                    <a:solidFill>
                      <a:srgbClr val="CCCC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chemeClr val="tx1"/>
                          </a:solidFill>
                          <a:effectLst/>
                          <a:latin typeface="Courier" charset="0"/>
                        </a:rPr>
                        <a:t>16</a:t>
                      </a:r>
                    </a:p>
                  </a:txBody>
                  <a:tcPr marL="130616" marR="130616" marT="60960" marB="60960" anchor="ctr" horzOverflow="overflow">
                    <a:lnL>
                      <a:noFill/>
                    </a:lnL>
                    <a:lnR>
                      <a:noFill/>
                    </a:lnR>
                    <a:lnT>
                      <a:noFill/>
                    </a:lnT>
                    <a:lnB>
                      <a:noFill/>
                    </a:lnB>
                    <a:lnTlToBr>
                      <a:noFill/>
                    </a:lnTlToBr>
                    <a:lnBlToTr>
                      <a:noFill/>
                    </a:lnBlToTr>
                    <a:solidFill>
                      <a:srgbClr val="CCCC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dirty="0">
                          <a:ln>
                            <a:noFill/>
                          </a:ln>
                          <a:solidFill>
                            <a:schemeClr val="tx1"/>
                          </a:solidFill>
                          <a:effectLst/>
                          <a:latin typeface="Courier" charset="0"/>
                        </a:rPr>
                        <a:t>60</a:t>
                      </a:r>
                    </a:p>
                  </a:txBody>
                  <a:tcPr marL="130616" marR="130616" marT="60960" marB="60960" anchor="ctr" horzOverflow="overflow">
                    <a:lnL>
                      <a:noFill/>
                    </a:lnL>
                    <a:lnR cap="flat">
                      <a:noFill/>
                    </a:lnR>
                    <a:lnT>
                      <a:noFill/>
                    </a:lnT>
                    <a:lnB>
                      <a:noFill/>
                    </a:lnB>
                    <a:lnTlToBr>
                      <a:noFill/>
                    </a:lnTlToBr>
                    <a:lnBlToTr>
                      <a:noFill/>
                    </a:lnBlToTr>
                    <a:solidFill>
                      <a:srgbClr val="CCCCCC"/>
                    </a:solidFill>
                  </a:tcPr>
                </a:tc>
                <a:extLst>
                  <a:ext uri="{0D108BD9-81ED-4DB2-BD59-A6C34878D82A}">
                    <a16:rowId xmlns:a16="http://schemas.microsoft.com/office/drawing/2014/main" val="10006"/>
                  </a:ext>
                </a:extLst>
              </a:tr>
              <a:tr h="4445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chemeClr val="tx1"/>
                          </a:solidFill>
                          <a:effectLst/>
                          <a:latin typeface="Courier" charset="0"/>
                        </a:rPr>
                        <a:t>Mean</a:t>
                      </a:r>
                    </a:p>
                  </a:txBody>
                  <a:tcPr marL="130616" marR="130616" marT="60960" marB="60960" anchor="ctr" horzOverflow="overflow">
                    <a:lnL cap="flat">
                      <a:noFill/>
                    </a:lnL>
                    <a:lnR>
                      <a:noFill/>
                    </a:lnR>
                    <a:lnT>
                      <a:noFill/>
                    </a:lnT>
                    <a:lnB cap="flat">
                      <a:noFill/>
                    </a:lnB>
                    <a:lnTlToBr>
                      <a:noFill/>
                    </a:lnTlToBr>
                    <a:lnBlToTr>
                      <a:noFill/>
                    </a:lnBlToTr>
                    <a:solidFill>
                      <a:srgbClr val="CCCC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chemeClr val="tx1"/>
                          </a:solidFill>
                          <a:effectLst/>
                          <a:latin typeface="Courier" charset="0"/>
                        </a:rPr>
                        <a:t> 4</a:t>
                      </a:r>
                    </a:p>
                  </a:txBody>
                  <a:tcPr marL="130616" marR="130616" marT="60960" marB="60960" anchor="ctr" horzOverflow="overflow">
                    <a:lnL>
                      <a:noFill/>
                    </a:lnL>
                    <a:lnR>
                      <a:noFill/>
                    </a:lnR>
                    <a:lnT>
                      <a:noFill/>
                    </a:lnT>
                    <a:lnB cap="flat">
                      <a:noFill/>
                    </a:lnB>
                    <a:lnTlToBr>
                      <a:noFill/>
                    </a:lnTlToBr>
                    <a:lnBlToTr>
                      <a:noFill/>
                    </a:lnBlToTr>
                    <a:solidFill>
                      <a:srgbClr val="CCCC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chemeClr val="tx1"/>
                          </a:solidFill>
                          <a:effectLst/>
                          <a:latin typeface="Courier" charset="0"/>
                        </a:rPr>
                        <a:t> 9</a:t>
                      </a:r>
                    </a:p>
                  </a:txBody>
                  <a:tcPr marL="130616" marR="130616" marT="60960" marB="60960" anchor="ctr" horzOverflow="overflow">
                    <a:lnL>
                      <a:noFill/>
                    </a:lnL>
                    <a:lnR>
                      <a:noFill/>
                    </a:lnR>
                    <a:lnT>
                      <a:noFill/>
                    </a:lnT>
                    <a:lnB cap="flat">
                      <a:noFill/>
                    </a:lnB>
                    <a:lnTlToBr>
                      <a:noFill/>
                    </a:lnTlToBr>
                    <a:lnBlToTr>
                      <a:noFill/>
                    </a:lnBlToTr>
                    <a:solidFill>
                      <a:srgbClr val="CCCC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chemeClr val="tx1"/>
                          </a:solidFill>
                          <a:effectLst/>
                          <a:latin typeface="Courier" charset="0"/>
                        </a:rPr>
                        <a:t> 0</a:t>
                      </a:r>
                    </a:p>
                  </a:txBody>
                  <a:tcPr marL="130616" marR="130616" marT="60960" marB="60960" anchor="ctr" horzOverflow="overflow">
                    <a:lnL>
                      <a:noFill/>
                    </a:lnL>
                    <a:lnR>
                      <a:noFill/>
                    </a:lnR>
                    <a:lnT>
                      <a:noFill/>
                    </a:lnT>
                    <a:lnB cap="flat">
                      <a:noFill/>
                    </a:lnB>
                    <a:lnTlToBr>
                      <a:noFill/>
                    </a:lnTlToBr>
                    <a:lnBlToTr>
                      <a:noFill/>
                    </a:lnBlToTr>
                    <a:solidFill>
                      <a:srgbClr val="CCCC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chemeClr val="tx1"/>
                          </a:solidFill>
                          <a:effectLst/>
                          <a:latin typeface="Courier" charset="0"/>
                        </a:rPr>
                        <a:t> 0</a:t>
                      </a:r>
                    </a:p>
                  </a:txBody>
                  <a:tcPr marL="130616" marR="130616" marT="60960" marB="60960" anchor="ctr" horzOverflow="overflow">
                    <a:lnL>
                      <a:noFill/>
                    </a:lnL>
                    <a:lnR>
                      <a:noFill/>
                    </a:lnR>
                    <a:lnT>
                      <a:noFill/>
                    </a:lnT>
                    <a:lnB cap="flat">
                      <a:noFill/>
                    </a:lnB>
                    <a:lnTlToBr>
                      <a:noFill/>
                    </a:lnTlToBr>
                    <a:lnBlToTr>
                      <a:noFill/>
                    </a:lnBlToTr>
                    <a:solidFill>
                      <a:srgbClr val="CCCC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chemeClr val="hlink"/>
                          </a:solidFill>
                          <a:effectLst/>
                          <a:latin typeface="Courier" charset="0"/>
                        </a:rPr>
                        <a:t> 6</a:t>
                      </a:r>
                    </a:p>
                  </a:txBody>
                  <a:tcPr marL="130616" marR="130616" marT="60960" marB="60960" anchor="ctr" horzOverflow="overflow">
                    <a:lnL>
                      <a:noFill/>
                    </a:lnL>
                    <a:lnR>
                      <a:noFill/>
                    </a:lnR>
                    <a:lnT>
                      <a:noFill/>
                    </a:lnT>
                    <a:lnB cap="flat">
                      <a:noFill/>
                    </a:lnB>
                    <a:lnTlToBr>
                      <a:noFill/>
                    </a:lnTlToBr>
                    <a:lnBlToTr>
                      <a:noFill/>
                    </a:lnBlToTr>
                    <a:solidFill>
                      <a:srgbClr val="CCCC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chemeClr val="tx1"/>
                          </a:solidFill>
                          <a:effectLst/>
                          <a:latin typeface="Courier" charset="0"/>
                        </a:rPr>
                        <a:t> </a:t>
                      </a:r>
                    </a:p>
                  </a:txBody>
                  <a:tcPr marL="130616" marR="130616" marT="60960" marB="60960" anchor="ctr" horzOverflow="overflow">
                    <a:lnL>
                      <a:noFill/>
                    </a:lnL>
                    <a:lnR>
                      <a:noFill/>
                    </a:lnR>
                    <a:lnT>
                      <a:noFill/>
                    </a:lnT>
                    <a:lnB cap="flat">
                      <a:noFill/>
                    </a:lnB>
                    <a:lnTlToBr>
                      <a:noFill/>
                    </a:lnTlToBr>
                    <a:lnBlToTr>
                      <a:noFill/>
                    </a:lnBlToTr>
                    <a:solidFill>
                      <a:srgbClr val="CCCC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dirty="0">
                          <a:ln>
                            <a:noFill/>
                          </a:ln>
                          <a:solidFill>
                            <a:schemeClr val="tx1"/>
                          </a:solidFill>
                          <a:effectLst/>
                          <a:latin typeface="Courier" charset="0"/>
                        </a:rPr>
                        <a:t> </a:t>
                      </a:r>
                    </a:p>
                  </a:txBody>
                  <a:tcPr marL="130616" marR="130616" marT="60960" marB="60960" anchor="ctr" horzOverflow="overflow">
                    <a:lnL>
                      <a:noFill/>
                    </a:lnL>
                    <a:lnR cap="flat">
                      <a:noFill/>
                    </a:lnR>
                    <a:lnT>
                      <a:noFill/>
                    </a:lnT>
                    <a:lnB cap="flat">
                      <a:noFill/>
                    </a:lnB>
                    <a:lnTlToBr>
                      <a:noFill/>
                    </a:lnTlToBr>
                    <a:lnBlToTr>
                      <a:noFill/>
                    </a:lnBlToTr>
                    <a:solidFill>
                      <a:srgbClr val="CCCCCC"/>
                    </a:solidFill>
                  </a:tcPr>
                </a:tc>
                <a:extLst>
                  <a:ext uri="{0D108BD9-81ED-4DB2-BD59-A6C34878D82A}">
                    <a16:rowId xmlns:a16="http://schemas.microsoft.com/office/drawing/2014/main" val="10007"/>
                  </a:ext>
                </a:extLst>
              </a:tr>
            </a:tbl>
          </a:graphicData>
        </a:graphic>
      </p:graphicFrame>
    </p:spTree>
  </p:cSld>
  <p:clrMapOvr>
    <a:masterClrMapping/>
  </p:clrMapOvr>
  <p:transition spd="slow" advClick="0" advTm="57000"/>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a:extLst>
              <a:ext uri="{FF2B5EF4-FFF2-40B4-BE49-F238E27FC236}">
                <a16:creationId xmlns:a16="http://schemas.microsoft.com/office/drawing/2014/main" id="{896C2BCE-C0EC-48AC-8C40-14497EA76E3E}"/>
              </a:ext>
            </a:extLst>
          </p:cNvPr>
          <p:cNvSpPr>
            <a:spLocks noGrp="1" noChangeArrowheads="1"/>
          </p:cNvSpPr>
          <p:nvPr>
            <p:ph type="title" idx="4294967295"/>
          </p:nvPr>
        </p:nvSpPr>
        <p:spPr>
          <a:xfrm>
            <a:off x="0" y="922338"/>
            <a:ext cx="7772400" cy="1016000"/>
          </a:xfrm>
        </p:spPr>
        <p:txBody>
          <a:bodyPr/>
          <a:lstStyle/>
          <a:p>
            <a:r>
              <a:rPr lang="en-US" altLang="en-US">
                <a:ea typeface="ＭＳ Ｐゴシック" panose="020B0600070205080204" pitchFamily="34" charset="-128"/>
              </a:rPr>
              <a:t>The Formula</a:t>
            </a:r>
          </a:p>
        </p:txBody>
      </p:sp>
      <p:sp>
        <p:nvSpPr>
          <p:cNvPr id="76803" name="Rectangle 3">
            <a:extLst>
              <a:ext uri="{FF2B5EF4-FFF2-40B4-BE49-F238E27FC236}">
                <a16:creationId xmlns:a16="http://schemas.microsoft.com/office/drawing/2014/main" id="{4BB5041C-D51D-4D80-850A-FFDE4219B6B0}"/>
              </a:ext>
            </a:extLst>
          </p:cNvPr>
          <p:cNvSpPr>
            <a:spLocks noGrp="1" noChangeArrowheads="1"/>
          </p:cNvSpPr>
          <p:nvPr>
            <p:ph type="body" sz="half" idx="4294967295"/>
          </p:nvPr>
        </p:nvSpPr>
        <p:spPr>
          <a:xfrm>
            <a:off x="0" y="2108200"/>
            <a:ext cx="5988050" cy="1219200"/>
          </a:xfrm>
        </p:spPr>
        <p:txBody>
          <a:bodyPr/>
          <a:lstStyle/>
          <a:p>
            <a:r>
              <a:rPr lang="en-US" altLang="en-US">
                <a:ea typeface="ＭＳ Ｐゴシック" panose="020B0600070205080204" pitchFamily="34" charset="-128"/>
              </a:rPr>
              <a:t>The resulting formula is:</a:t>
            </a:r>
          </a:p>
          <a:p>
            <a:endParaRPr lang="en-US" altLang="en-US">
              <a:ea typeface="ＭＳ Ｐゴシック" panose="020B0600070205080204" pitchFamily="34" charset="-128"/>
            </a:endParaRPr>
          </a:p>
          <a:p>
            <a:endParaRPr lang="en-US" altLang="en-US">
              <a:ea typeface="ＭＳ Ｐゴシック" panose="020B0600070205080204" pitchFamily="34" charset="-128"/>
            </a:endParaRPr>
          </a:p>
          <a:p>
            <a:endParaRPr lang="en-US" altLang="en-US">
              <a:ea typeface="ＭＳ Ｐゴシック" panose="020B0600070205080204" pitchFamily="34" charset="-128"/>
            </a:endParaRPr>
          </a:p>
          <a:p>
            <a:endParaRPr lang="en-US" altLang="en-US">
              <a:ea typeface="ＭＳ Ｐゴシック" panose="020B0600070205080204" pitchFamily="34" charset="-128"/>
            </a:endParaRPr>
          </a:p>
          <a:p>
            <a:endParaRPr lang="en-US" altLang="en-US">
              <a:ea typeface="ＭＳ Ｐゴシック" panose="020B0600070205080204" pitchFamily="34" charset="-128"/>
            </a:endParaRPr>
          </a:p>
          <a:p>
            <a:pPr>
              <a:buFontTx/>
              <a:buNone/>
            </a:pPr>
            <a:endParaRPr lang="en-US" altLang="en-US">
              <a:ea typeface="ＭＳ Ｐゴシック" panose="020B0600070205080204" pitchFamily="34" charset="-128"/>
            </a:endParaRPr>
          </a:p>
        </p:txBody>
      </p:sp>
      <p:pic>
        <p:nvPicPr>
          <p:cNvPr id="76804" name="Picture 7">
            <a:extLst>
              <a:ext uri="{FF2B5EF4-FFF2-40B4-BE49-F238E27FC236}">
                <a16:creationId xmlns:a16="http://schemas.microsoft.com/office/drawing/2014/main" id="{88A163F3-976B-4DA6-9B1D-A94C98341F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43667" y="2868224"/>
            <a:ext cx="3395133" cy="1358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6805" name="Picture 10">
            <a:extLst>
              <a:ext uri="{FF2B5EF4-FFF2-40B4-BE49-F238E27FC236}">
                <a16:creationId xmlns:a16="http://schemas.microsoft.com/office/drawing/2014/main" id="{2C73B17E-3DDD-45DF-A396-03BA31D3571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000" y="4731970"/>
            <a:ext cx="7772400" cy="818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Click="0" advTm="17000"/>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a:extLst>
              <a:ext uri="{FF2B5EF4-FFF2-40B4-BE49-F238E27FC236}">
                <a16:creationId xmlns:a16="http://schemas.microsoft.com/office/drawing/2014/main" id="{E7F03F86-BBA0-414D-A267-78B3228D24BE}"/>
              </a:ext>
            </a:extLst>
          </p:cNvPr>
          <p:cNvSpPr>
            <a:spLocks noGrp="1" noChangeArrowheads="1"/>
          </p:cNvSpPr>
          <p:nvPr>
            <p:ph type="title" idx="4294967295"/>
          </p:nvPr>
        </p:nvSpPr>
        <p:spPr>
          <a:xfrm>
            <a:off x="0" y="922338"/>
            <a:ext cx="7772400" cy="1016000"/>
          </a:xfrm>
        </p:spPr>
        <p:txBody>
          <a:bodyPr/>
          <a:lstStyle/>
          <a:p>
            <a:r>
              <a:rPr lang="en-US" altLang="en-US">
                <a:ea typeface="ＭＳ Ｐゴシック" panose="020B0600070205080204" pitchFamily="34" charset="-128"/>
              </a:rPr>
              <a:t>Computational Formula</a:t>
            </a:r>
          </a:p>
        </p:txBody>
      </p:sp>
      <p:sp>
        <p:nvSpPr>
          <p:cNvPr id="78851" name="Rectangle 23">
            <a:extLst>
              <a:ext uri="{FF2B5EF4-FFF2-40B4-BE49-F238E27FC236}">
                <a16:creationId xmlns:a16="http://schemas.microsoft.com/office/drawing/2014/main" id="{7212C658-DA5F-4769-9B7E-AD32F379C602}"/>
              </a:ext>
            </a:extLst>
          </p:cNvPr>
          <p:cNvSpPr>
            <a:spLocks noChangeArrowheads="1"/>
          </p:cNvSpPr>
          <p:nvPr/>
        </p:nvSpPr>
        <p:spPr bwMode="auto">
          <a:xfrm>
            <a:off x="6835070" y="6153327"/>
            <a:ext cx="256545" cy="282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000" tIns="63500" rIns="127000" bIns="63500">
            <a:spAutoFit/>
          </a:bodyPr>
          <a:lstStyle/>
          <a:p>
            <a:endParaRPr lang="en-US" altLang="en-US" sz="1000"/>
          </a:p>
        </p:txBody>
      </p:sp>
      <p:graphicFrame>
        <p:nvGraphicFramePr>
          <p:cNvPr id="78852" name="Object 26">
            <a:extLst>
              <a:ext uri="{FF2B5EF4-FFF2-40B4-BE49-F238E27FC236}">
                <a16:creationId xmlns:a16="http://schemas.microsoft.com/office/drawing/2014/main" id="{07A1462E-8296-4FBB-BB60-C60305FF3052}"/>
              </a:ext>
            </a:extLst>
          </p:cNvPr>
          <p:cNvGraphicFramePr>
            <a:graphicFrameLocks noChangeAspect="1"/>
          </p:cNvGraphicFramePr>
          <p:nvPr/>
        </p:nvGraphicFramePr>
        <p:xfrm>
          <a:off x="1439334" y="2540000"/>
          <a:ext cx="6111875" cy="2540000"/>
        </p:xfrm>
        <a:graphic>
          <a:graphicData uri="http://schemas.openxmlformats.org/presentationml/2006/ole">
            <mc:AlternateContent xmlns:mc="http://schemas.openxmlformats.org/markup-compatibility/2006">
              <mc:Choice xmlns:v="urn:schemas-microsoft-com:vml" Requires="v">
                <p:oleObj spid="_x0000_s3075" name="Equation" r:id="rId4" imgW="3911600" imgH="1625600" progId="Equation.3">
                  <p:embed/>
                </p:oleObj>
              </mc:Choice>
              <mc:Fallback>
                <p:oleObj name="Equation" r:id="rId4" imgW="3911600" imgH="1625600" progId="Equation.3">
                  <p:embed/>
                  <p:pic>
                    <p:nvPicPr>
                      <p:cNvPr id="78852" name="Object 26">
                        <a:extLst>
                          <a:ext uri="{FF2B5EF4-FFF2-40B4-BE49-F238E27FC236}">
                            <a16:creationId xmlns:a16="http://schemas.microsoft.com/office/drawing/2014/main" id="{07A1462E-8296-4FBB-BB60-C60305FF305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39334" y="2540000"/>
                        <a:ext cx="6111875" cy="254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advClick="0" advTm="14000"/>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a:extLst>
              <a:ext uri="{FF2B5EF4-FFF2-40B4-BE49-F238E27FC236}">
                <a16:creationId xmlns:a16="http://schemas.microsoft.com/office/drawing/2014/main" id="{AE3D92F2-91F5-4FDE-A382-EC65A4C3CF48}"/>
              </a:ext>
            </a:extLst>
          </p:cNvPr>
          <p:cNvSpPr>
            <a:spLocks noGrp="1" noChangeArrowheads="1"/>
          </p:cNvSpPr>
          <p:nvPr>
            <p:ph type="title" idx="4294967295"/>
          </p:nvPr>
        </p:nvSpPr>
        <p:spPr>
          <a:xfrm>
            <a:off x="405606" y="479926"/>
            <a:ext cx="7773988" cy="1016000"/>
          </a:xfrm>
        </p:spPr>
        <p:txBody>
          <a:bodyPr/>
          <a:lstStyle/>
          <a:p>
            <a:pPr eaLnBrk="1" hangingPunct="1"/>
            <a:r>
              <a:rPr lang="en-US" altLang="en-US" dirty="0">
                <a:ea typeface="ＭＳ Ｐゴシック" panose="020B0600070205080204" pitchFamily="34" charset="-128"/>
              </a:rPr>
              <a:t>Positive Skew</a:t>
            </a:r>
          </a:p>
        </p:txBody>
      </p:sp>
      <p:pic>
        <p:nvPicPr>
          <p:cNvPr id="168963" name="Picture 3">
            <a:extLst>
              <a:ext uri="{FF2B5EF4-FFF2-40B4-BE49-F238E27FC236}">
                <a16:creationId xmlns:a16="http://schemas.microsoft.com/office/drawing/2014/main" id="{16F26E51-6493-4148-9C71-BAA4BB27DDC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524000"/>
            <a:ext cx="7366000" cy="3951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advClick="0" advTm="10000"/>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
            <a:extLst>
              <a:ext uri="{FF2B5EF4-FFF2-40B4-BE49-F238E27FC236}">
                <a16:creationId xmlns:a16="http://schemas.microsoft.com/office/drawing/2014/main" id="{23CEBBF9-9346-4F3A-83C6-4F9D46B2EB94}"/>
              </a:ext>
            </a:extLst>
          </p:cNvPr>
          <p:cNvSpPr>
            <a:spLocks noGrp="1" noChangeArrowheads="1"/>
          </p:cNvSpPr>
          <p:nvPr>
            <p:ph type="title" idx="4294967295"/>
          </p:nvPr>
        </p:nvSpPr>
        <p:spPr>
          <a:xfrm>
            <a:off x="0" y="274638"/>
            <a:ext cx="8229600" cy="1143000"/>
          </a:xfrm>
        </p:spPr>
        <p:txBody>
          <a:bodyPr>
            <a:normAutofit fontScale="90000"/>
          </a:bodyPr>
          <a:lstStyle/>
          <a:p>
            <a:pPr eaLnBrk="1" hangingPunct="1"/>
            <a:r>
              <a:rPr lang="en-US" altLang="en-US" dirty="0">
                <a:ea typeface="ＭＳ Ｐゴシック" panose="020B0600070205080204" pitchFamily="34" charset="-128"/>
              </a:rPr>
              <a:t>Variance of the Sum of</a:t>
            </a:r>
            <a:br>
              <a:rPr lang="en-US" altLang="en-US" dirty="0">
                <a:ea typeface="ＭＳ Ｐゴシック" panose="020B0600070205080204" pitchFamily="34" charset="-128"/>
              </a:rPr>
            </a:br>
            <a:r>
              <a:rPr lang="en-US" altLang="en-US" dirty="0">
                <a:ea typeface="ＭＳ Ｐゴシック" panose="020B0600070205080204" pitchFamily="34" charset="-128"/>
              </a:rPr>
              <a:t>Two Variables</a:t>
            </a:r>
          </a:p>
        </p:txBody>
      </p:sp>
      <p:sp>
        <p:nvSpPr>
          <p:cNvPr id="205827" name="Rectangle 3">
            <a:extLst>
              <a:ext uri="{FF2B5EF4-FFF2-40B4-BE49-F238E27FC236}">
                <a16:creationId xmlns:a16="http://schemas.microsoft.com/office/drawing/2014/main" id="{54EF4A9C-1A99-4F00-B372-440CEC619FE1}"/>
              </a:ext>
            </a:extLst>
          </p:cNvPr>
          <p:cNvSpPr>
            <a:spLocks noGrp="1" noChangeArrowheads="1"/>
          </p:cNvSpPr>
          <p:nvPr>
            <p:ph type="body" idx="4294967295"/>
          </p:nvPr>
        </p:nvSpPr>
        <p:spPr>
          <a:xfrm>
            <a:off x="0" y="1600200"/>
            <a:ext cx="8229600" cy="4525963"/>
          </a:xfrm>
        </p:spPr>
        <p:txBody>
          <a:bodyPr/>
          <a:lstStyle/>
          <a:p>
            <a:pPr eaLnBrk="1" hangingPunct="1"/>
            <a:r>
              <a:rPr lang="en-US" altLang="en-US" dirty="0">
                <a:ea typeface="ＭＳ Ｐゴシック" panose="020B0600070205080204" pitchFamily="34" charset="-128"/>
              </a:rPr>
              <a:t>You have two populations.</a:t>
            </a:r>
          </a:p>
          <a:p>
            <a:pPr eaLnBrk="1" hangingPunct="1"/>
            <a:r>
              <a:rPr lang="en-US" altLang="en-US" dirty="0">
                <a:ea typeface="ＭＳ Ｐゴシック" panose="020B0600070205080204" pitchFamily="34" charset="-128"/>
              </a:rPr>
              <a:t>You sample one number from each.</a:t>
            </a:r>
          </a:p>
          <a:p>
            <a:pPr eaLnBrk="1" hangingPunct="1"/>
            <a:r>
              <a:rPr lang="en-US" altLang="en-US" dirty="0">
                <a:ea typeface="ＭＳ Ｐゴシック" panose="020B0600070205080204" pitchFamily="34" charset="-128"/>
              </a:rPr>
              <a:t>You add the two numbers.</a:t>
            </a:r>
          </a:p>
          <a:p>
            <a:pPr eaLnBrk="1" hangingPunct="1"/>
            <a:r>
              <a:rPr lang="en-US" altLang="en-US" dirty="0">
                <a:ea typeface="ＭＳ Ｐゴシック" panose="020B0600070205080204" pitchFamily="34" charset="-128"/>
              </a:rPr>
              <a:t>Repeat many times</a:t>
            </a:r>
          </a:p>
          <a:p>
            <a:pPr eaLnBrk="1" hangingPunct="1"/>
            <a:r>
              <a:rPr lang="en-US" altLang="en-US" dirty="0">
                <a:ea typeface="ＭＳ Ｐゴシック" panose="020B0600070205080204" pitchFamily="34" charset="-128"/>
              </a:rPr>
              <a:t>What is the variance of the sums?</a:t>
            </a:r>
          </a:p>
        </p:txBody>
      </p:sp>
    </p:spTree>
    <p:extLst>
      <p:ext uri="{BB962C8B-B14F-4D97-AF65-F5344CB8AC3E}">
        <p14:creationId xmlns:p14="http://schemas.microsoft.com/office/powerpoint/2010/main" val="33730265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2">
            <a:extLst>
              <a:ext uri="{FF2B5EF4-FFF2-40B4-BE49-F238E27FC236}">
                <a16:creationId xmlns:a16="http://schemas.microsoft.com/office/drawing/2014/main" id="{28D45C38-226B-4361-B6A3-5D5235724006}"/>
              </a:ext>
            </a:extLst>
          </p:cNvPr>
          <p:cNvSpPr>
            <a:spLocks noGrp="1" noChangeArrowheads="1"/>
          </p:cNvSpPr>
          <p:nvPr>
            <p:ph type="title" idx="4294967295"/>
          </p:nvPr>
        </p:nvSpPr>
        <p:spPr>
          <a:xfrm>
            <a:off x="0" y="274638"/>
            <a:ext cx="8229600" cy="1143000"/>
          </a:xfrm>
        </p:spPr>
        <p:txBody>
          <a:bodyPr>
            <a:normAutofit fontScale="90000"/>
          </a:bodyPr>
          <a:lstStyle/>
          <a:p>
            <a:pPr eaLnBrk="1" hangingPunct="1"/>
            <a:r>
              <a:rPr lang="en-US" altLang="en-US">
                <a:ea typeface="ＭＳ Ｐゴシック" panose="020B0600070205080204" pitchFamily="34" charset="-128"/>
              </a:rPr>
              <a:t>Variance of the Sum of </a:t>
            </a:r>
            <a:br>
              <a:rPr lang="en-US" altLang="en-US">
                <a:ea typeface="ＭＳ Ｐゴシック" panose="020B0600070205080204" pitchFamily="34" charset="-128"/>
              </a:rPr>
            </a:br>
            <a:r>
              <a:rPr lang="en-US" altLang="en-US">
                <a:ea typeface="ＭＳ Ｐゴシック" panose="020B0600070205080204" pitchFamily="34" charset="-128"/>
              </a:rPr>
              <a:t>Two Variables</a:t>
            </a:r>
          </a:p>
        </p:txBody>
      </p:sp>
      <p:pic>
        <p:nvPicPr>
          <p:cNvPr id="207875" name="Picture 18">
            <a:extLst>
              <a:ext uri="{FF2B5EF4-FFF2-40B4-BE49-F238E27FC236}">
                <a16:creationId xmlns:a16="http://schemas.microsoft.com/office/drawing/2014/main" id="{9284C3C7-1EEB-4DD6-80D5-715A65E996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6681" y="2234847"/>
            <a:ext cx="1814160" cy="1507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876" name="Text Box 19">
            <a:extLst>
              <a:ext uri="{FF2B5EF4-FFF2-40B4-BE49-F238E27FC236}">
                <a16:creationId xmlns:a16="http://schemas.microsoft.com/office/drawing/2014/main" id="{28C725AA-0FA5-4A95-AE33-CEA66CC5C7BF}"/>
              </a:ext>
            </a:extLst>
          </p:cNvPr>
          <p:cNvSpPr txBox="1">
            <a:spLocks noChangeArrowheads="1"/>
          </p:cNvSpPr>
          <p:nvPr/>
        </p:nvSpPr>
        <p:spPr bwMode="auto">
          <a:xfrm>
            <a:off x="4458230" y="2281591"/>
            <a:ext cx="1703993" cy="641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000" tIns="63500" rIns="127000" bIns="63500">
            <a:spAutoFit/>
          </a:bodyPr>
          <a:lstStyle>
            <a:lvl1pPr>
              <a:spcBef>
                <a:spcPct val="20000"/>
              </a:spcBef>
              <a:buClr>
                <a:schemeClr val="hlink"/>
              </a:buClr>
              <a:buChar char="•"/>
              <a:defRPr sz="6000">
                <a:solidFill>
                  <a:schemeClr val="tx1"/>
                </a:solidFill>
                <a:latin typeface="Geneva" charset="0"/>
                <a:ea typeface="ＭＳ Ｐゴシック" panose="020B0600070205080204" pitchFamily="34" charset="-128"/>
              </a:defRPr>
            </a:lvl1pPr>
            <a:lvl2pPr marL="37931725" indent="-37474525">
              <a:spcBef>
                <a:spcPct val="20000"/>
              </a:spcBef>
              <a:buClr>
                <a:schemeClr val="hlink"/>
              </a:buClr>
              <a:buChar char="–"/>
              <a:defRPr sz="5000">
                <a:solidFill>
                  <a:schemeClr val="tx1"/>
                </a:solidFill>
                <a:latin typeface="Geneva" charset="0"/>
                <a:ea typeface="ＭＳ Ｐゴシック" panose="020B0600070205080204" pitchFamily="34" charset="-128"/>
              </a:defRPr>
            </a:lvl2pPr>
            <a:lvl3pPr marL="1797050" indent="-360363">
              <a:spcBef>
                <a:spcPct val="20000"/>
              </a:spcBef>
              <a:buChar char="•"/>
              <a:defRPr sz="5000">
                <a:solidFill>
                  <a:schemeClr val="tx1"/>
                </a:solidFill>
                <a:latin typeface="Times" panose="02020603050405020304" pitchFamily="18" charset="0"/>
                <a:ea typeface="ＭＳ Ｐゴシック" panose="020B0600070205080204" pitchFamily="34" charset="-128"/>
              </a:defRPr>
            </a:lvl3pPr>
            <a:lvl4pPr marL="2516188" indent="-360363">
              <a:spcBef>
                <a:spcPct val="20000"/>
              </a:spcBef>
              <a:buChar char="–"/>
              <a:defRPr sz="3300">
                <a:solidFill>
                  <a:schemeClr val="tx1"/>
                </a:solidFill>
                <a:latin typeface="Times" panose="02020603050405020304" pitchFamily="18" charset="0"/>
                <a:ea typeface="ＭＳ Ｐゴシック" panose="020B0600070205080204" pitchFamily="34" charset="-128"/>
              </a:defRPr>
            </a:lvl4pPr>
            <a:lvl5pPr marL="3233738" indent="-360363">
              <a:spcBef>
                <a:spcPct val="20000"/>
              </a:spcBef>
              <a:buChar char="»"/>
              <a:defRPr sz="3300">
                <a:solidFill>
                  <a:schemeClr val="tx1"/>
                </a:solidFill>
                <a:latin typeface="Times" panose="02020603050405020304" pitchFamily="18" charset="0"/>
                <a:ea typeface="ＭＳ Ｐゴシック" panose="020B0600070205080204" pitchFamily="34" charset="-128"/>
              </a:defRPr>
            </a:lvl5pPr>
            <a:lvl6pPr marL="3690938" indent="-360363" eaLnBrk="0" fontAlgn="base" hangingPunct="0">
              <a:spcBef>
                <a:spcPct val="20000"/>
              </a:spcBef>
              <a:spcAft>
                <a:spcPct val="0"/>
              </a:spcAft>
              <a:buChar char="»"/>
              <a:defRPr sz="3300">
                <a:solidFill>
                  <a:schemeClr val="tx1"/>
                </a:solidFill>
                <a:latin typeface="Times" panose="02020603050405020304" pitchFamily="18" charset="0"/>
                <a:ea typeface="ＭＳ Ｐゴシック" panose="020B0600070205080204" pitchFamily="34" charset="-128"/>
              </a:defRPr>
            </a:lvl6pPr>
            <a:lvl7pPr marL="4148138" indent="-360363" eaLnBrk="0" fontAlgn="base" hangingPunct="0">
              <a:spcBef>
                <a:spcPct val="20000"/>
              </a:spcBef>
              <a:spcAft>
                <a:spcPct val="0"/>
              </a:spcAft>
              <a:buChar char="»"/>
              <a:defRPr sz="3300">
                <a:solidFill>
                  <a:schemeClr val="tx1"/>
                </a:solidFill>
                <a:latin typeface="Times" panose="02020603050405020304" pitchFamily="18" charset="0"/>
                <a:ea typeface="ＭＳ Ｐゴシック" panose="020B0600070205080204" pitchFamily="34" charset="-128"/>
              </a:defRPr>
            </a:lvl7pPr>
            <a:lvl8pPr marL="4605338" indent="-360363" eaLnBrk="0" fontAlgn="base" hangingPunct="0">
              <a:spcBef>
                <a:spcPct val="20000"/>
              </a:spcBef>
              <a:spcAft>
                <a:spcPct val="0"/>
              </a:spcAft>
              <a:buChar char="»"/>
              <a:defRPr sz="3300">
                <a:solidFill>
                  <a:schemeClr val="tx1"/>
                </a:solidFill>
                <a:latin typeface="Times" panose="02020603050405020304" pitchFamily="18" charset="0"/>
                <a:ea typeface="ＭＳ Ｐゴシック" panose="020B0600070205080204" pitchFamily="34" charset="-128"/>
              </a:defRPr>
            </a:lvl8pPr>
            <a:lvl9pPr marL="5062538" indent="-360363" eaLnBrk="0" fontAlgn="base" hangingPunct="0">
              <a:spcBef>
                <a:spcPct val="20000"/>
              </a:spcBef>
              <a:spcAft>
                <a:spcPct val="0"/>
              </a:spcAft>
              <a:buChar char="»"/>
              <a:defRPr sz="3300">
                <a:solidFill>
                  <a:schemeClr val="tx1"/>
                </a:solidFill>
                <a:latin typeface="Times" panose="02020603050405020304" pitchFamily="18" charset="0"/>
                <a:ea typeface="ＭＳ Ｐゴシック" panose="020B0600070205080204" pitchFamily="34" charset="-128"/>
              </a:defRPr>
            </a:lvl9pPr>
          </a:lstStyle>
          <a:p>
            <a:pPr eaLnBrk="1" hangingPunct="1">
              <a:spcBef>
                <a:spcPct val="0"/>
              </a:spcBef>
              <a:buClrTx/>
              <a:buFontTx/>
              <a:buNone/>
            </a:pPr>
            <a:r>
              <a:rPr lang="en-US" altLang="en-US" sz="3334">
                <a:latin typeface="Times New Roman" panose="02020603050405020304" pitchFamily="18" charset="0"/>
              </a:rPr>
              <a:t>Houston</a:t>
            </a:r>
          </a:p>
        </p:txBody>
      </p:sp>
      <p:sp>
        <p:nvSpPr>
          <p:cNvPr id="33812" name="AutoShape 20">
            <a:extLst>
              <a:ext uri="{FF2B5EF4-FFF2-40B4-BE49-F238E27FC236}">
                <a16:creationId xmlns:a16="http://schemas.microsoft.com/office/drawing/2014/main" id="{A4257091-D41D-4711-956F-7BF16661FF0D}"/>
              </a:ext>
            </a:extLst>
          </p:cNvPr>
          <p:cNvSpPr>
            <a:spLocks noChangeArrowheads="1"/>
          </p:cNvSpPr>
          <p:nvPr/>
        </p:nvSpPr>
        <p:spPr bwMode="auto">
          <a:xfrm>
            <a:off x="2140479" y="3056820"/>
            <a:ext cx="381000" cy="355424"/>
          </a:xfrm>
          <a:prstGeom prst="star5">
            <a:avLst/>
          </a:prstGeom>
          <a:solidFill>
            <a:schemeClr val="accent1"/>
          </a:solidFill>
          <a:ln w="9525">
            <a:solidFill>
              <a:schemeClr val="tx1"/>
            </a:solidFill>
            <a:miter lim="800000"/>
            <a:headEnd/>
            <a:tailEnd/>
          </a:ln>
          <a:effectLst/>
        </p:spPr>
        <p:txBody>
          <a:bodyPr wrap="none" lIns="127000" tIns="63500" rIns="127000" bIns="63500" anchor="ctr"/>
          <a:lstStyle/>
          <a:p>
            <a:pPr>
              <a:defRPr/>
            </a:pPr>
            <a:endParaRPr lang="en-US" sz="1000">
              <a:latin typeface="Times New Roman" charset="0"/>
            </a:endParaRPr>
          </a:p>
        </p:txBody>
      </p:sp>
      <p:sp>
        <p:nvSpPr>
          <p:cNvPr id="207878" name="Line 21">
            <a:extLst>
              <a:ext uri="{FF2B5EF4-FFF2-40B4-BE49-F238E27FC236}">
                <a16:creationId xmlns:a16="http://schemas.microsoft.com/office/drawing/2014/main" id="{26996BAC-F0D2-4AEE-9768-7C0F4B237A35}"/>
              </a:ext>
            </a:extLst>
          </p:cNvPr>
          <p:cNvSpPr>
            <a:spLocks noChangeShapeType="1"/>
          </p:cNvSpPr>
          <p:nvPr/>
        </p:nvSpPr>
        <p:spPr bwMode="auto">
          <a:xfrm flipH="1">
            <a:off x="2449161" y="2650244"/>
            <a:ext cx="1977319" cy="64293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127000" tIns="63500" rIns="127000" bIns="63500" anchor="ctr"/>
          <a:lstStyle/>
          <a:p>
            <a:endParaRPr lang="en-US" sz="1000"/>
          </a:p>
        </p:txBody>
      </p:sp>
      <p:grpSp>
        <p:nvGrpSpPr>
          <p:cNvPr id="207879" name="Group 41">
            <a:extLst>
              <a:ext uri="{FF2B5EF4-FFF2-40B4-BE49-F238E27FC236}">
                <a16:creationId xmlns:a16="http://schemas.microsoft.com/office/drawing/2014/main" id="{E5EC3ED1-E7DD-4051-A222-42284AD357AA}"/>
              </a:ext>
            </a:extLst>
          </p:cNvPr>
          <p:cNvGrpSpPr>
            <a:grpSpLocks/>
          </p:cNvGrpSpPr>
          <p:nvPr/>
        </p:nvGrpSpPr>
        <p:grpSpPr bwMode="auto">
          <a:xfrm>
            <a:off x="3172477" y="2995083"/>
            <a:ext cx="4027971" cy="2897717"/>
            <a:chOff x="1399" y="1235"/>
            <a:chExt cx="1776" cy="1369"/>
          </a:xfrm>
        </p:grpSpPr>
        <p:grpSp>
          <p:nvGrpSpPr>
            <p:cNvPr id="207880" name="Group 39">
              <a:extLst>
                <a:ext uri="{FF2B5EF4-FFF2-40B4-BE49-F238E27FC236}">
                  <a16:creationId xmlns:a16="http://schemas.microsoft.com/office/drawing/2014/main" id="{97E17102-3C4C-4307-8EB4-1964640EEB0B}"/>
                </a:ext>
              </a:extLst>
            </p:cNvPr>
            <p:cNvGrpSpPr>
              <a:grpSpLocks/>
            </p:cNvGrpSpPr>
            <p:nvPr/>
          </p:nvGrpSpPr>
          <p:grpSpPr bwMode="auto">
            <a:xfrm>
              <a:off x="2552" y="1235"/>
              <a:ext cx="623" cy="1369"/>
              <a:chOff x="1408" y="1227"/>
              <a:chExt cx="623" cy="1369"/>
            </a:xfrm>
          </p:grpSpPr>
          <p:pic>
            <p:nvPicPr>
              <p:cNvPr id="207885" name="Picture 34" descr="girl.jpg                                                       000C6DC2Norman                         BC763FDF:">
                <a:extLst>
                  <a:ext uri="{FF2B5EF4-FFF2-40B4-BE49-F238E27FC236}">
                    <a16:creationId xmlns:a16="http://schemas.microsoft.com/office/drawing/2014/main" id="{7E856B11-676D-454A-9881-7376683DFF0E}"/>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84" y="1227"/>
                <a:ext cx="336" cy="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886" name="Text Box 36">
                <a:extLst>
                  <a:ext uri="{FF2B5EF4-FFF2-40B4-BE49-F238E27FC236}">
                    <a16:creationId xmlns:a16="http://schemas.microsoft.com/office/drawing/2014/main" id="{F9AB24CE-0360-4106-B94F-B934DF14248B}"/>
                  </a:ext>
                </a:extLst>
              </p:cNvPr>
              <p:cNvSpPr txBox="1">
                <a:spLocks noChangeArrowheads="1"/>
              </p:cNvSpPr>
              <p:nvPr/>
            </p:nvSpPr>
            <p:spPr bwMode="auto">
              <a:xfrm>
                <a:off x="1408" y="2007"/>
                <a:ext cx="623" cy="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Char char="•"/>
                  <a:defRPr sz="6000">
                    <a:solidFill>
                      <a:schemeClr val="tx1"/>
                    </a:solidFill>
                    <a:latin typeface="Geneva" charset="0"/>
                    <a:ea typeface="ＭＳ Ｐゴシック" panose="020B0600070205080204" pitchFamily="34" charset="-128"/>
                  </a:defRPr>
                </a:lvl1pPr>
                <a:lvl2pPr marL="37931725" indent="-37474525">
                  <a:spcBef>
                    <a:spcPct val="20000"/>
                  </a:spcBef>
                  <a:buClr>
                    <a:schemeClr val="hlink"/>
                  </a:buClr>
                  <a:buChar char="–"/>
                  <a:defRPr sz="5000">
                    <a:solidFill>
                      <a:schemeClr val="tx1"/>
                    </a:solidFill>
                    <a:latin typeface="Geneva" charset="0"/>
                    <a:ea typeface="ＭＳ Ｐゴシック" panose="020B0600070205080204" pitchFamily="34" charset="-128"/>
                  </a:defRPr>
                </a:lvl2pPr>
                <a:lvl3pPr marL="1797050" indent="-360363">
                  <a:spcBef>
                    <a:spcPct val="20000"/>
                  </a:spcBef>
                  <a:buChar char="•"/>
                  <a:defRPr sz="5000">
                    <a:solidFill>
                      <a:schemeClr val="tx1"/>
                    </a:solidFill>
                    <a:latin typeface="Times" panose="02020603050405020304" pitchFamily="18" charset="0"/>
                    <a:ea typeface="ＭＳ Ｐゴシック" panose="020B0600070205080204" pitchFamily="34" charset="-128"/>
                  </a:defRPr>
                </a:lvl3pPr>
                <a:lvl4pPr marL="2516188" indent="-360363">
                  <a:spcBef>
                    <a:spcPct val="20000"/>
                  </a:spcBef>
                  <a:buChar char="–"/>
                  <a:defRPr sz="3300">
                    <a:solidFill>
                      <a:schemeClr val="tx1"/>
                    </a:solidFill>
                    <a:latin typeface="Times" panose="02020603050405020304" pitchFamily="18" charset="0"/>
                    <a:ea typeface="ＭＳ Ｐゴシック" panose="020B0600070205080204" pitchFamily="34" charset="-128"/>
                  </a:defRPr>
                </a:lvl4pPr>
                <a:lvl5pPr marL="3233738" indent="-360363">
                  <a:spcBef>
                    <a:spcPct val="20000"/>
                  </a:spcBef>
                  <a:buChar char="»"/>
                  <a:defRPr sz="3300">
                    <a:solidFill>
                      <a:schemeClr val="tx1"/>
                    </a:solidFill>
                    <a:latin typeface="Times" panose="02020603050405020304" pitchFamily="18" charset="0"/>
                    <a:ea typeface="ＭＳ Ｐゴシック" panose="020B0600070205080204" pitchFamily="34" charset="-128"/>
                  </a:defRPr>
                </a:lvl5pPr>
                <a:lvl6pPr marL="3690938" indent="-360363" eaLnBrk="0" fontAlgn="base" hangingPunct="0">
                  <a:spcBef>
                    <a:spcPct val="20000"/>
                  </a:spcBef>
                  <a:spcAft>
                    <a:spcPct val="0"/>
                  </a:spcAft>
                  <a:buChar char="»"/>
                  <a:defRPr sz="3300">
                    <a:solidFill>
                      <a:schemeClr val="tx1"/>
                    </a:solidFill>
                    <a:latin typeface="Times" panose="02020603050405020304" pitchFamily="18" charset="0"/>
                    <a:ea typeface="ＭＳ Ｐゴシック" panose="020B0600070205080204" pitchFamily="34" charset="-128"/>
                  </a:defRPr>
                </a:lvl6pPr>
                <a:lvl7pPr marL="4148138" indent="-360363" eaLnBrk="0" fontAlgn="base" hangingPunct="0">
                  <a:spcBef>
                    <a:spcPct val="20000"/>
                  </a:spcBef>
                  <a:spcAft>
                    <a:spcPct val="0"/>
                  </a:spcAft>
                  <a:buChar char="»"/>
                  <a:defRPr sz="3300">
                    <a:solidFill>
                      <a:schemeClr val="tx1"/>
                    </a:solidFill>
                    <a:latin typeface="Times" panose="02020603050405020304" pitchFamily="18" charset="0"/>
                    <a:ea typeface="ＭＳ Ｐゴシック" panose="020B0600070205080204" pitchFamily="34" charset="-128"/>
                  </a:defRPr>
                </a:lvl7pPr>
                <a:lvl8pPr marL="4605338" indent="-360363" eaLnBrk="0" fontAlgn="base" hangingPunct="0">
                  <a:spcBef>
                    <a:spcPct val="20000"/>
                  </a:spcBef>
                  <a:spcAft>
                    <a:spcPct val="0"/>
                  </a:spcAft>
                  <a:buChar char="»"/>
                  <a:defRPr sz="3300">
                    <a:solidFill>
                      <a:schemeClr val="tx1"/>
                    </a:solidFill>
                    <a:latin typeface="Times" panose="02020603050405020304" pitchFamily="18" charset="0"/>
                    <a:ea typeface="ＭＳ Ｐゴシック" panose="020B0600070205080204" pitchFamily="34" charset="-128"/>
                  </a:defRPr>
                </a:lvl8pPr>
                <a:lvl9pPr marL="5062538" indent="-360363" eaLnBrk="0" fontAlgn="base" hangingPunct="0">
                  <a:spcBef>
                    <a:spcPct val="20000"/>
                  </a:spcBef>
                  <a:spcAft>
                    <a:spcPct val="0"/>
                  </a:spcAft>
                  <a:buChar char="»"/>
                  <a:defRPr sz="3300">
                    <a:solidFill>
                      <a:schemeClr val="tx1"/>
                    </a:solidFill>
                    <a:latin typeface="Times" panose="02020603050405020304" pitchFamily="18" charset="0"/>
                    <a:ea typeface="ＭＳ Ｐゴシック" panose="020B0600070205080204" pitchFamily="34" charset="-128"/>
                  </a:defRPr>
                </a:lvl9pPr>
              </a:lstStyle>
              <a:p>
                <a:pPr algn="ctr" eaLnBrk="1" hangingPunct="1">
                  <a:spcBef>
                    <a:spcPct val="0"/>
                  </a:spcBef>
                  <a:buClrTx/>
                  <a:buFontTx/>
                  <a:buNone/>
                </a:pPr>
                <a:r>
                  <a:rPr lang="en-US" altLang="en-US" sz="2500">
                    <a:latin typeface="Arial" panose="020B0604020202020204" pitchFamily="34" charset="0"/>
                  </a:rPr>
                  <a:t>Females</a:t>
                </a:r>
              </a:p>
              <a:p>
                <a:pPr algn="ctr" eaLnBrk="1" hangingPunct="1">
                  <a:spcBef>
                    <a:spcPct val="0"/>
                  </a:spcBef>
                  <a:buClrTx/>
                  <a:buFontTx/>
                  <a:buNone/>
                </a:pPr>
                <a:r>
                  <a:rPr lang="en-US" altLang="en-US" sz="2500">
                    <a:latin typeface="Arial" panose="020B0604020202020204" pitchFamily="34" charset="0"/>
                  </a:rPr>
                  <a:t>Memory</a:t>
                </a:r>
              </a:p>
              <a:p>
                <a:pPr algn="ctr" eaLnBrk="1" hangingPunct="1">
                  <a:spcBef>
                    <a:spcPct val="0"/>
                  </a:spcBef>
                  <a:buClrTx/>
                  <a:buFontTx/>
                  <a:buNone/>
                </a:pPr>
                <a:r>
                  <a:rPr lang="en-US" altLang="en-US" sz="2500">
                    <a:latin typeface="Arial" panose="020B0604020202020204" pitchFamily="34" charset="0"/>
                  </a:rPr>
                  <a:t>Span</a:t>
                </a:r>
                <a:endParaRPr lang="en-US" altLang="en-US" sz="3334">
                  <a:latin typeface="Times New Roman" panose="02020603050405020304" pitchFamily="18" charset="0"/>
                </a:endParaRPr>
              </a:p>
            </p:txBody>
          </p:sp>
        </p:grpSp>
        <p:grpSp>
          <p:nvGrpSpPr>
            <p:cNvPr id="207881" name="Group 40">
              <a:extLst>
                <a:ext uri="{FF2B5EF4-FFF2-40B4-BE49-F238E27FC236}">
                  <a16:creationId xmlns:a16="http://schemas.microsoft.com/office/drawing/2014/main" id="{CEA5546C-3BC4-4F3D-9682-00DB39481BFB}"/>
                </a:ext>
              </a:extLst>
            </p:cNvPr>
            <p:cNvGrpSpPr>
              <a:grpSpLocks/>
            </p:cNvGrpSpPr>
            <p:nvPr/>
          </p:nvGrpSpPr>
          <p:grpSpPr bwMode="auto">
            <a:xfrm>
              <a:off x="1399" y="1291"/>
              <a:ext cx="592" cy="1305"/>
              <a:chOff x="2503" y="1291"/>
              <a:chExt cx="592" cy="1305"/>
            </a:xfrm>
          </p:grpSpPr>
          <p:pic>
            <p:nvPicPr>
              <p:cNvPr id="207883" name="Picture 35" descr="boy.jpg                                                        000C6DC2Norman                         BC763FDF:">
                <a:extLst>
                  <a:ext uri="{FF2B5EF4-FFF2-40B4-BE49-F238E27FC236}">
                    <a16:creationId xmlns:a16="http://schemas.microsoft.com/office/drawing/2014/main" id="{085C4EB4-E62B-4988-B38F-D510D6546CD0}"/>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648" y="1291"/>
                <a:ext cx="288" cy="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884" name="Text Box 37">
                <a:extLst>
                  <a:ext uri="{FF2B5EF4-FFF2-40B4-BE49-F238E27FC236}">
                    <a16:creationId xmlns:a16="http://schemas.microsoft.com/office/drawing/2014/main" id="{78EDCD9B-496B-4ABD-B5CD-F7D9C7D4B28C}"/>
                  </a:ext>
                </a:extLst>
              </p:cNvPr>
              <p:cNvSpPr txBox="1">
                <a:spLocks noChangeArrowheads="1"/>
              </p:cNvSpPr>
              <p:nvPr/>
            </p:nvSpPr>
            <p:spPr bwMode="auto">
              <a:xfrm>
                <a:off x="2503" y="2007"/>
                <a:ext cx="592" cy="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Char char="•"/>
                  <a:defRPr sz="6000">
                    <a:solidFill>
                      <a:schemeClr val="tx1"/>
                    </a:solidFill>
                    <a:latin typeface="Geneva" charset="0"/>
                    <a:ea typeface="ＭＳ Ｐゴシック" panose="020B0600070205080204" pitchFamily="34" charset="-128"/>
                  </a:defRPr>
                </a:lvl1pPr>
                <a:lvl2pPr marL="37931725" indent="-37474525">
                  <a:spcBef>
                    <a:spcPct val="20000"/>
                  </a:spcBef>
                  <a:buClr>
                    <a:schemeClr val="hlink"/>
                  </a:buClr>
                  <a:buChar char="–"/>
                  <a:defRPr sz="5000">
                    <a:solidFill>
                      <a:schemeClr val="tx1"/>
                    </a:solidFill>
                    <a:latin typeface="Geneva" charset="0"/>
                    <a:ea typeface="ＭＳ Ｐゴシック" panose="020B0600070205080204" pitchFamily="34" charset="-128"/>
                  </a:defRPr>
                </a:lvl2pPr>
                <a:lvl3pPr marL="1797050" indent="-360363">
                  <a:spcBef>
                    <a:spcPct val="20000"/>
                  </a:spcBef>
                  <a:buChar char="•"/>
                  <a:defRPr sz="5000">
                    <a:solidFill>
                      <a:schemeClr val="tx1"/>
                    </a:solidFill>
                    <a:latin typeface="Times" panose="02020603050405020304" pitchFamily="18" charset="0"/>
                    <a:ea typeface="ＭＳ Ｐゴシック" panose="020B0600070205080204" pitchFamily="34" charset="-128"/>
                  </a:defRPr>
                </a:lvl3pPr>
                <a:lvl4pPr marL="2516188" indent="-360363">
                  <a:spcBef>
                    <a:spcPct val="20000"/>
                  </a:spcBef>
                  <a:buChar char="–"/>
                  <a:defRPr sz="3300">
                    <a:solidFill>
                      <a:schemeClr val="tx1"/>
                    </a:solidFill>
                    <a:latin typeface="Times" panose="02020603050405020304" pitchFamily="18" charset="0"/>
                    <a:ea typeface="ＭＳ Ｐゴシック" panose="020B0600070205080204" pitchFamily="34" charset="-128"/>
                  </a:defRPr>
                </a:lvl4pPr>
                <a:lvl5pPr marL="3233738" indent="-360363">
                  <a:spcBef>
                    <a:spcPct val="20000"/>
                  </a:spcBef>
                  <a:buChar char="»"/>
                  <a:defRPr sz="3300">
                    <a:solidFill>
                      <a:schemeClr val="tx1"/>
                    </a:solidFill>
                    <a:latin typeface="Times" panose="02020603050405020304" pitchFamily="18" charset="0"/>
                    <a:ea typeface="ＭＳ Ｐゴシック" panose="020B0600070205080204" pitchFamily="34" charset="-128"/>
                  </a:defRPr>
                </a:lvl5pPr>
                <a:lvl6pPr marL="3690938" indent="-360363" eaLnBrk="0" fontAlgn="base" hangingPunct="0">
                  <a:spcBef>
                    <a:spcPct val="20000"/>
                  </a:spcBef>
                  <a:spcAft>
                    <a:spcPct val="0"/>
                  </a:spcAft>
                  <a:buChar char="»"/>
                  <a:defRPr sz="3300">
                    <a:solidFill>
                      <a:schemeClr val="tx1"/>
                    </a:solidFill>
                    <a:latin typeface="Times" panose="02020603050405020304" pitchFamily="18" charset="0"/>
                    <a:ea typeface="ＭＳ Ｐゴシック" panose="020B0600070205080204" pitchFamily="34" charset="-128"/>
                  </a:defRPr>
                </a:lvl6pPr>
                <a:lvl7pPr marL="4148138" indent="-360363" eaLnBrk="0" fontAlgn="base" hangingPunct="0">
                  <a:spcBef>
                    <a:spcPct val="20000"/>
                  </a:spcBef>
                  <a:spcAft>
                    <a:spcPct val="0"/>
                  </a:spcAft>
                  <a:buChar char="»"/>
                  <a:defRPr sz="3300">
                    <a:solidFill>
                      <a:schemeClr val="tx1"/>
                    </a:solidFill>
                    <a:latin typeface="Times" panose="02020603050405020304" pitchFamily="18" charset="0"/>
                    <a:ea typeface="ＭＳ Ｐゴシック" panose="020B0600070205080204" pitchFamily="34" charset="-128"/>
                  </a:defRPr>
                </a:lvl7pPr>
                <a:lvl8pPr marL="4605338" indent="-360363" eaLnBrk="0" fontAlgn="base" hangingPunct="0">
                  <a:spcBef>
                    <a:spcPct val="20000"/>
                  </a:spcBef>
                  <a:spcAft>
                    <a:spcPct val="0"/>
                  </a:spcAft>
                  <a:buChar char="»"/>
                  <a:defRPr sz="3300">
                    <a:solidFill>
                      <a:schemeClr val="tx1"/>
                    </a:solidFill>
                    <a:latin typeface="Times" panose="02020603050405020304" pitchFamily="18" charset="0"/>
                    <a:ea typeface="ＭＳ Ｐゴシック" panose="020B0600070205080204" pitchFamily="34" charset="-128"/>
                  </a:defRPr>
                </a:lvl8pPr>
                <a:lvl9pPr marL="5062538" indent="-360363" eaLnBrk="0" fontAlgn="base" hangingPunct="0">
                  <a:spcBef>
                    <a:spcPct val="20000"/>
                  </a:spcBef>
                  <a:spcAft>
                    <a:spcPct val="0"/>
                  </a:spcAft>
                  <a:buChar char="»"/>
                  <a:defRPr sz="3300">
                    <a:solidFill>
                      <a:schemeClr val="tx1"/>
                    </a:solidFill>
                    <a:latin typeface="Times" panose="02020603050405020304" pitchFamily="18" charset="0"/>
                    <a:ea typeface="ＭＳ Ｐゴシック" panose="020B0600070205080204" pitchFamily="34" charset="-128"/>
                  </a:defRPr>
                </a:lvl9pPr>
              </a:lstStyle>
              <a:p>
                <a:pPr algn="ctr" eaLnBrk="1" hangingPunct="1">
                  <a:spcBef>
                    <a:spcPct val="0"/>
                  </a:spcBef>
                  <a:buClrTx/>
                  <a:buFontTx/>
                  <a:buNone/>
                </a:pPr>
                <a:r>
                  <a:rPr lang="en-US" altLang="en-US" sz="2500">
                    <a:latin typeface="Arial" panose="020B0604020202020204" pitchFamily="34" charset="0"/>
                  </a:rPr>
                  <a:t>Males</a:t>
                </a:r>
              </a:p>
              <a:p>
                <a:pPr algn="ctr" eaLnBrk="1" hangingPunct="1">
                  <a:spcBef>
                    <a:spcPct val="0"/>
                  </a:spcBef>
                  <a:buClrTx/>
                  <a:buFontTx/>
                  <a:buNone/>
                </a:pPr>
                <a:r>
                  <a:rPr lang="en-US" altLang="en-US" sz="2500">
                    <a:latin typeface="Arial" panose="020B0604020202020204" pitchFamily="34" charset="0"/>
                  </a:rPr>
                  <a:t>Memory</a:t>
                </a:r>
              </a:p>
              <a:p>
                <a:pPr algn="ctr" eaLnBrk="1" hangingPunct="1">
                  <a:spcBef>
                    <a:spcPct val="0"/>
                  </a:spcBef>
                  <a:buClrTx/>
                  <a:buFontTx/>
                  <a:buNone/>
                </a:pPr>
                <a:r>
                  <a:rPr lang="en-US" altLang="en-US" sz="2500">
                    <a:latin typeface="Arial" panose="020B0604020202020204" pitchFamily="34" charset="0"/>
                  </a:rPr>
                  <a:t>Span</a:t>
                </a:r>
                <a:endParaRPr lang="en-US" altLang="en-US" sz="3334">
                  <a:latin typeface="Times New Roman" panose="02020603050405020304" pitchFamily="18" charset="0"/>
                </a:endParaRPr>
              </a:p>
            </p:txBody>
          </p:sp>
        </p:grpSp>
        <p:sp>
          <p:nvSpPr>
            <p:cNvPr id="207882" name="Text Box 38">
              <a:extLst>
                <a:ext uri="{FF2B5EF4-FFF2-40B4-BE49-F238E27FC236}">
                  <a16:creationId xmlns:a16="http://schemas.microsoft.com/office/drawing/2014/main" id="{F78B9AC8-83DB-464D-B5D8-3AF62AF58514}"/>
                </a:ext>
              </a:extLst>
            </p:cNvPr>
            <p:cNvSpPr txBox="1">
              <a:spLocks noChangeArrowheads="1"/>
            </p:cNvSpPr>
            <p:nvPr/>
          </p:nvSpPr>
          <p:spPr bwMode="auto">
            <a:xfrm>
              <a:off x="2142" y="2050"/>
              <a:ext cx="187"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Char char="•"/>
                <a:defRPr sz="6000">
                  <a:solidFill>
                    <a:schemeClr val="tx1"/>
                  </a:solidFill>
                  <a:latin typeface="Geneva" charset="0"/>
                  <a:ea typeface="ＭＳ Ｐゴシック" panose="020B0600070205080204" pitchFamily="34" charset="-128"/>
                </a:defRPr>
              </a:lvl1pPr>
              <a:lvl2pPr marL="37931725" indent="-37474525">
                <a:spcBef>
                  <a:spcPct val="20000"/>
                </a:spcBef>
                <a:buClr>
                  <a:schemeClr val="hlink"/>
                </a:buClr>
                <a:buChar char="–"/>
                <a:defRPr sz="5000">
                  <a:solidFill>
                    <a:schemeClr val="tx1"/>
                  </a:solidFill>
                  <a:latin typeface="Geneva" charset="0"/>
                  <a:ea typeface="ＭＳ Ｐゴシック" panose="020B0600070205080204" pitchFamily="34" charset="-128"/>
                </a:defRPr>
              </a:lvl2pPr>
              <a:lvl3pPr marL="1797050" indent="-360363">
                <a:spcBef>
                  <a:spcPct val="20000"/>
                </a:spcBef>
                <a:buChar char="•"/>
                <a:defRPr sz="5000">
                  <a:solidFill>
                    <a:schemeClr val="tx1"/>
                  </a:solidFill>
                  <a:latin typeface="Times" panose="02020603050405020304" pitchFamily="18" charset="0"/>
                  <a:ea typeface="ＭＳ Ｐゴシック" panose="020B0600070205080204" pitchFamily="34" charset="-128"/>
                </a:defRPr>
              </a:lvl3pPr>
              <a:lvl4pPr marL="2516188" indent="-360363">
                <a:spcBef>
                  <a:spcPct val="20000"/>
                </a:spcBef>
                <a:buChar char="–"/>
                <a:defRPr sz="3300">
                  <a:solidFill>
                    <a:schemeClr val="tx1"/>
                  </a:solidFill>
                  <a:latin typeface="Times" panose="02020603050405020304" pitchFamily="18" charset="0"/>
                  <a:ea typeface="ＭＳ Ｐゴシック" panose="020B0600070205080204" pitchFamily="34" charset="-128"/>
                </a:defRPr>
              </a:lvl4pPr>
              <a:lvl5pPr marL="3233738" indent="-360363">
                <a:spcBef>
                  <a:spcPct val="20000"/>
                </a:spcBef>
                <a:buChar char="»"/>
                <a:defRPr sz="3300">
                  <a:solidFill>
                    <a:schemeClr val="tx1"/>
                  </a:solidFill>
                  <a:latin typeface="Times" panose="02020603050405020304" pitchFamily="18" charset="0"/>
                  <a:ea typeface="ＭＳ Ｐゴシック" panose="020B0600070205080204" pitchFamily="34" charset="-128"/>
                </a:defRPr>
              </a:lvl5pPr>
              <a:lvl6pPr marL="3690938" indent="-360363" eaLnBrk="0" fontAlgn="base" hangingPunct="0">
                <a:spcBef>
                  <a:spcPct val="20000"/>
                </a:spcBef>
                <a:spcAft>
                  <a:spcPct val="0"/>
                </a:spcAft>
                <a:buChar char="»"/>
                <a:defRPr sz="3300">
                  <a:solidFill>
                    <a:schemeClr val="tx1"/>
                  </a:solidFill>
                  <a:latin typeface="Times" panose="02020603050405020304" pitchFamily="18" charset="0"/>
                  <a:ea typeface="ＭＳ Ｐゴシック" panose="020B0600070205080204" pitchFamily="34" charset="-128"/>
                </a:defRPr>
              </a:lvl6pPr>
              <a:lvl7pPr marL="4148138" indent="-360363" eaLnBrk="0" fontAlgn="base" hangingPunct="0">
                <a:spcBef>
                  <a:spcPct val="20000"/>
                </a:spcBef>
                <a:spcAft>
                  <a:spcPct val="0"/>
                </a:spcAft>
                <a:buChar char="»"/>
                <a:defRPr sz="3300">
                  <a:solidFill>
                    <a:schemeClr val="tx1"/>
                  </a:solidFill>
                  <a:latin typeface="Times" panose="02020603050405020304" pitchFamily="18" charset="0"/>
                  <a:ea typeface="ＭＳ Ｐゴシック" panose="020B0600070205080204" pitchFamily="34" charset="-128"/>
                </a:defRPr>
              </a:lvl7pPr>
              <a:lvl8pPr marL="4605338" indent="-360363" eaLnBrk="0" fontAlgn="base" hangingPunct="0">
                <a:spcBef>
                  <a:spcPct val="20000"/>
                </a:spcBef>
                <a:spcAft>
                  <a:spcPct val="0"/>
                </a:spcAft>
                <a:buChar char="»"/>
                <a:defRPr sz="3300">
                  <a:solidFill>
                    <a:schemeClr val="tx1"/>
                  </a:solidFill>
                  <a:latin typeface="Times" panose="02020603050405020304" pitchFamily="18" charset="0"/>
                  <a:ea typeface="ＭＳ Ｐゴシック" panose="020B0600070205080204" pitchFamily="34" charset="-128"/>
                </a:defRPr>
              </a:lvl8pPr>
              <a:lvl9pPr marL="5062538" indent="-360363" eaLnBrk="0" fontAlgn="base" hangingPunct="0">
                <a:spcBef>
                  <a:spcPct val="20000"/>
                </a:spcBef>
                <a:spcAft>
                  <a:spcPct val="0"/>
                </a:spcAft>
                <a:buChar char="»"/>
                <a:defRPr sz="3300">
                  <a:solidFill>
                    <a:schemeClr val="tx1"/>
                  </a:solidFill>
                  <a:latin typeface="Times" panose="02020603050405020304" pitchFamily="18" charset="0"/>
                  <a:ea typeface="ＭＳ Ｐゴシック" panose="020B0600070205080204" pitchFamily="34" charset="-128"/>
                </a:defRPr>
              </a:lvl9pPr>
            </a:lstStyle>
            <a:p>
              <a:pPr eaLnBrk="1" hangingPunct="1">
                <a:spcBef>
                  <a:spcPct val="0"/>
                </a:spcBef>
                <a:buClrTx/>
                <a:buFontTx/>
                <a:buNone/>
              </a:pPr>
              <a:r>
                <a:rPr lang="en-US" altLang="en-US" sz="3334">
                  <a:latin typeface="Times New Roman" panose="02020603050405020304" pitchFamily="18" charset="0"/>
                </a:rPr>
                <a:t>+</a:t>
              </a:r>
            </a:p>
          </p:txBody>
        </p:sp>
      </p:grpSp>
    </p:spTree>
    <p:extLst>
      <p:ext uri="{BB962C8B-B14F-4D97-AF65-F5344CB8AC3E}">
        <p14:creationId xmlns:p14="http://schemas.microsoft.com/office/powerpoint/2010/main" val="3896402209"/>
      </p:ext>
    </p:extLst>
  </p:cSld>
  <p:clrMapOvr>
    <a:masterClrMapping/>
  </p:clrMapOvr>
  <p:transition advTm="36000"/>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4">
            <a:extLst>
              <a:ext uri="{FF2B5EF4-FFF2-40B4-BE49-F238E27FC236}">
                <a16:creationId xmlns:a16="http://schemas.microsoft.com/office/drawing/2014/main" id="{9BD5A7E2-2F93-4D93-9744-A54648D3BCC2}"/>
              </a:ext>
            </a:extLst>
          </p:cNvPr>
          <p:cNvSpPr>
            <a:spLocks noGrp="1" noChangeArrowheads="1"/>
          </p:cNvSpPr>
          <p:nvPr>
            <p:ph type="title" idx="4294967295"/>
          </p:nvPr>
        </p:nvSpPr>
        <p:spPr>
          <a:xfrm>
            <a:off x="0" y="274638"/>
            <a:ext cx="8229600" cy="1143000"/>
          </a:xfrm>
        </p:spPr>
        <p:txBody>
          <a:bodyPr/>
          <a:lstStyle/>
          <a:p>
            <a:pPr eaLnBrk="1" hangingPunct="1"/>
            <a:r>
              <a:rPr lang="en-US" altLang="en-US">
                <a:ea typeface="ＭＳ Ｐゴシック" panose="020B0600070205080204" pitchFamily="34" charset="-128"/>
              </a:rPr>
              <a:t>Variance of the Sum</a:t>
            </a:r>
          </a:p>
        </p:txBody>
      </p:sp>
      <p:sp>
        <p:nvSpPr>
          <p:cNvPr id="209923" name="Rectangle 5">
            <a:extLst>
              <a:ext uri="{FF2B5EF4-FFF2-40B4-BE49-F238E27FC236}">
                <a16:creationId xmlns:a16="http://schemas.microsoft.com/office/drawing/2014/main" id="{88536837-CA1F-4C5B-B2CB-C72EA7E33251}"/>
              </a:ext>
            </a:extLst>
          </p:cNvPr>
          <p:cNvSpPr>
            <a:spLocks noGrp="1" noChangeArrowheads="1"/>
          </p:cNvSpPr>
          <p:nvPr>
            <p:ph type="body" idx="4294967295"/>
          </p:nvPr>
        </p:nvSpPr>
        <p:spPr>
          <a:xfrm>
            <a:off x="0" y="1600200"/>
            <a:ext cx="8229600" cy="4525963"/>
          </a:xfrm>
        </p:spPr>
        <p:txBody>
          <a:bodyPr/>
          <a:lstStyle/>
          <a:p>
            <a:pPr>
              <a:buNone/>
              <a:tabLst>
                <a:tab pos="321936" algn="l"/>
              </a:tabLst>
            </a:pPr>
            <a:endParaRPr lang="en-US" altLang="en-US" sz="1000">
              <a:ea typeface="ＭＳ Ｐゴシック" panose="020B0600070205080204" pitchFamily="34" charset="-128"/>
            </a:endParaRPr>
          </a:p>
          <a:p>
            <a:pPr>
              <a:tabLst>
                <a:tab pos="321936" algn="l"/>
              </a:tabLst>
            </a:pPr>
            <a:endParaRPr lang="en-US" altLang="en-US">
              <a:ea typeface="ＭＳ Ｐゴシック" panose="020B0600070205080204" pitchFamily="34" charset="-128"/>
            </a:endParaRPr>
          </a:p>
        </p:txBody>
      </p:sp>
      <p:graphicFrame>
        <p:nvGraphicFramePr>
          <p:cNvPr id="209924" name="Object 2">
            <a:extLst>
              <a:ext uri="{FF2B5EF4-FFF2-40B4-BE49-F238E27FC236}">
                <a16:creationId xmlns:a16="http://schemas.microsoft.com/office/drawing/2014/main" id="{29318E97-76F5-45A0-A17D-E83EDB6199B4}"/>
              </a:ext>
            </a:extLst>
          </p:cNvPr>
          <p:cNvGraphicFramePr>
            <a:graphicFrameLocks noChangeAspect="1"/>
          </p:cNvGraphicFramePr>
          <p:nvPr/>
        </p:nvGraphicFramePr>
        <p:xfrm>
          <a:off x="2978327" y="3193521"/>
          <a:ext cx="3220861" cy="634118"/>
        </p:xfrm>
        <a:graphic>
          <a:graphicData uri="http://schemas.openxmlformats.org/presentationml/2006/ole">
            <mc:AlternateContent xmlns:mc="http://schemas.openxmlformats.org/markup-compatibility/2006">
              <mc:Choice xmlns:v="urn:schemas-microsoft-com:vml" Requires="v">
                <p:oleObj spid="_x0000_s4099" name="Equation" r:id="rId4" imgW="1384300" imgH="292100" progId="Equation.3">
                  <p:embed/>
                </p:oleObj>
              </mc:Choice>
              <mc:Fallback>
                <p:oleObj name="Equation" r:id="rId4" imgW="1384300" imgH="292100" progId="Equation.3">
                  <p:embed/>
                  <p:pic>
                    <p:nvPicPr>
                      <p:cNvPr id="209924" name="Object 2">
                        <a:extLst>
                          <a:ext uri="{FF2B5EF4-FFF2-40B4-BE49-F238E27FC236}">
                            <a16:creationId xmlns:a16="http://schemas.microsoft.com/office/drawing/2014/main" id="{29318E97-76F5-45A0-A17D-E83EDB6199B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78327" y="3193521"/>
                        <a:ext cx="3220861" cy="6341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987570539"/>
      </p:ext>
    </p:extLst>
  </p:cSld>
  <p:clrMapOvr>
    <a:masterClrMapping/>
  </p:clrMapOvr>
  <p:transition advTm="28000"/>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2">
            <a:extLst>
              <a:ext uri="{FF2B5EF4-FFF2-40B4-BE49-F238E27FC236}">
                <a16:creationId xmlns:a16="http://schemas.microsoft.com/office/drawing/2014/main" id="{6654AC8F-DED6-44E3-AB1D-0CC7A941A774}"/>
              </a:ext>
            </a:extLst>
          </p:cNvPr>
          <p:cNvSpPr>
            <a:spLocks noGrp="1" noChangeArrowheads="1"/>
          </p:cNvSpPr>
          <p:nvPr>
            <p:ph type="title" idx="4294967295"/>
          </p:nvPr>
        </p:nvSpPr>
        <p:spPr>
          <a:xfrm>
            <a:off x="0" y="274638"/>
            <a:ext cx="8229600" cy="1143000"/>
          </a:xfrm>
        </p:spPr>
        <p:txBody>
          <a:bodyPr/>
          <a:lstStyle/>
          <a:p>
            <a:pPr eaLnBrk="1" hangingPunct="1"/>
            <a:r>
              <a:rPr lang="en-US" altLang="en-US">
                <a:ea typeface="ＭＳ Ｐゴシック" panose="020B0600070205080204" pitchFamily="34" charset="-128"/>
              </a:rPr>
              <a:t>Variance of the Sum</a:t>
            </a:r>
          </a:p>
        </p:txBody>
      </p:sp>
      <p:sp>
        <p:nvSpPr>
          <p:cNvPr id="211971" name="Rectangle 3">
            <a:extLst>
              <a:ext uri="{FF2B5EF4-FFF2-40B4-BE49-F238E27FC236}">
                <a16:creationId xmlns:a16="http://schemas.microsoft.com/office/drawing/2014/main" id="{35378F44-52B6-46B0-9DB6-3E321A95170B}"/>
              </a:ext>
            </a:extLst>
          </p:cNvPr>
          <p:cNvSpPr>
            <a:spLocks noGrp="1" noChangeArrowheads="1"/>
          </p:cNvSpPr>
          <p:nvPr>
            <p:ph type="body" idx="4294967295"/>
          </p:nvPr>
        </p:nvSpPr>
        <p:spPr>
          <a:xfrm>
            <a:off x="0" y="1600200"/>
            <a:ext cx="8229600" cy="4525963"/>
          </a:xfrm>
        </p:spPr>
        <p:txBody>
          <a:bodyPr/>
          <a:lstStyle/>
          <a:p>
            <a:pPr>
              <a:buNone/>
              <a:tabLst>
                <a:tab pos="321936" algn="l"/>
              </a:tabLst>
            </a:pPr>
            <a:endParaRPr lang="en-US" altLang="en-US" sz="1000">
              <a:ea typeface="ＭＳ Ｐゴシック" panose="020B0600070205080204" pitchFamily="34" charset="-128"/>
            </a:endParaRPr>
          </a:p>
          <a:p>
            <a:pPr>
              <a:tabLst>
                <a:tab pos="321936" algn="l"/>
              </a:tabLst>
            </a:pPr>
            <a:endParaRPr lang="en-US" altLang="en-US">
              <a:ea typeface="ＭＳ Ｐゴシック" panose="020B0600070205080204" pitchFamily="34" charset="-128"/>
            </a:endParaRPr>
          </a:p>
        </p:txBody>
      </p:sp>
      <p:sp>
        <p:nvSpPr>
          <p:cNvPr id="211972" name="Rectangle 17">
            <a:extLst>
              <a:ext uri="{FF2B5EF4-FFF2-40B4-BE49-F238E27FC236}">
                <a16:creationId xmlns:a16="http://schemas.microsoft.com/office/drawing/2014/main" id="{3F69874E-BFD2-46F4-8059-9060B549EE74}"/>
              </a:ext>
            </a:extLst>
          </p:cNvPr>
          <p:cNvSpPr>
            <a:spLocks noChangeArrowheads="1"/>
          </p:cNvSpPr>
          <p:nvPr/>
        </p:nvSpPr>
        <p:spPr bwMode="auto">
          <a:xfrm>
            <a:off x="539750" y="2413000"/>
            <a:ext cx="8064500" cy="20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817" tIns="39908" rIns="79817" bIns="39908"/>
          <a:lstStyle>
            <a:lvl1pPr marL="571500" indent="-571500" defTabSz="1436688">
              <a:spcBef>
                <a:spcPct val="20000"/>
              </a:spcBef>
              <a:buClr>
                <a:schemeClr val="hlink"/>
              </a:buClr>
              <a:buChar char="•"/>
              <a:defRPr sz="6000">
                <a:solidFill>
                  <a:schemeClr val="tx1"/>
                </a:solidFill>
                <a:latin typeface="Geneva" charset="0"/>
                <a:ea typeface="ＭＳ Ｐゴシック" panose="020B0600070205080204" pitchFamily="34" charset="-128"/>
              </a:defRPr>
            </a:lvl1pPr>
            <a:lvl2pPr marL="37931725" indent="-37474525" defTabSz="1436688">
              <a:spcBef>
                <a:spcPct val="20000"/>
              </a:spcBef>
              <a:buClr>
                <a:schemeClr val="hlink"/>
              </a:buClr>
              <a:buChar char="–"/>
              <a:defRPr sz="5000">
                <a:solidFill>
                  <a:schemeClr val="tx1"/>
                </a:solidFill>
                <a:latin typeface="Geneva" charset="0"/>
                <a:ea typeface="ＭＳ Ｐゴシック" panose="020B0600070205080204" pitchFamily="34" charset="-128"/>
              </a:defRPr>
            </a:lvl2pPr>
            <a:lvl3pPr marL="1797050" indent="-360363" defTabSz="1436688">
              <a:spcBef>
                <a:spcPct val="20000"/>
              </a:spcBef>
              <a:buChar char="•"/>
              <a:defRPr sz="5000">
                <a:solidFill>
                  <a:schemeClr val="tx1"/>
                </a:solidFill>
                <a:latin typeface="Times" panose="02020603050405020304" pitchFamily="18" charset="0"/>
                <a:ea typeface="ＭＳ Ｐゴシック" panose="020B0600070205080204" pitchFamily="34" charset="-128"/>
              </a:defRPr>
            </a:lvl3pPr>
            <a:lvl4pPr marL="2516188" indent="-360363" defTabSz="1436688">
              <a:spcBef>
                <a:spcPct val="20000"/>
              </a:spcBef>
              <a:buChar char="–"/>
              <a:defRPr sz="3300">
                <a:solidFill>
                  <a:schemeClr val="tx1"/>
                </a:solidFill>
                <a:latin typeface="Times" panose="02020603050405020304" pitchFamily="18" charset="0"/>
                <a:ea typeface="ＭＳ Ｐゴシック" panose="020B0600070205080204" pitchFamily="34" charset="-128"/>
              </a:defRPr>
            </a:lvl4pPr>
            <a:lvl5pPr marL="3233738" indent="-360363" defTabSz="1436688">
              <a:spcBef>
                <a:spcPct val="20000"/>
              </a:spcBef>
              <a:buChar char="»"/>
              <a:defRPr sz="3300">
                <a:solidFill>
                  <a:schemeClr val="tx1"/>
                </a:solidFill>
                <a:latin typeface="Times" panose="02020603050405020304" pitchFamily="18" charset="0"/>
                <a:ea typeface="ＭＳ Ｐゴシック" panose="020B0600070205080204" pitchFamily="34" charset="-128"/>
              </a:defRPr>
            </a:lvl5pPr>
            <a:lvl6pPr marL="3690938" indent="-360363" defTabSz="1436688" eaLnBrk="0" fontAlgn="base" hangingPunct="0">
              <a:spcBef>
                <a:spcPct val="20000"/>
              </a:spcBef>
              <a:spcAft>
                <a:spcPct val="0"/>
              </a:spcAft>
              <a:buChar char="»"/>
              <a:defRPr sz="3300">
                <a:solidFill>
                  <a:schemeClr val="tx1"/>
                </a:solidFill>
                <a:latin typeface="Times" panose="02020603050405020304" pitchFamily="18" charset="0"/>
                <a:ea typeface="ＭＳ Ｐゴシック" panose="020B0600070205080204" pitchFamily="34" charset="-128"/>
              </a:defRPr>
            </a:lvl6pPr>
            <a:lvl7pPr marL="4148138" indent="-360363" defTabSz="1436688" eaLnBrk="0" fontAlgn="base" hangingPunct="0">
              <a:spcBef>
                <a:spcPct val="20000"/>
              </a:spcBef>
              <a:spcAft>
                <a:spcPct val="0"/>
              </a:spcAft>
              <a:buChar char="»"/>
              <a:defRPr sz="3300">
                <a:solidFill>
                  <a:schemeClr val="tx1"/>
                </a:solidFill>
                <a:latin typeface="Times" panose="02020603050405020304" pitchFamily="18" charset="0"/>
                <a:ea typeface="ＭＳ Ｐゴシック" panose="020B0600070205080204" pitchFamily="34" charset="-128"/>
              </a:defRPr>
            </a:lvl7pPr>
            <a:lvl8pPr marL="4605338" indent="-360363" defTabSz="1436688" eaLnBrk="0" fontAlgn="base" hangingPunct="0">
              <a:spcBef>
                <a:spcPct val="20000"/>
              </a:spcBef>
              <a:spcAft>
                <a:spcPct val="0"/>
              </a:spcAft>
              <a:buChar char="»"/>
              <a:defRPr sz="3300">
                <a:solidFill>
                  <a:schemeClr val="tx1"/>
                </a:solidFill>
                <a:latin typeface="Times" panose="02020603050405020304" pitchFamily="18" charset="0"/>
                <a:ea typeface="ＭＳ Ｐゴシック" panose="020B0600070205080204" pitchFamily="34" charset="-128"/>
              </a:defRPr>
            </a:lvl8pPr>
            <a:lvl9pPr marL="5062538" indent="-360363" defTabSz="1436688" eaLnBrk="0" fontAlgn="base" hangingPunct="0">
              <a:spcBef>
                <a:spcPct val="20000"/>
              </a:spcBef>
              <a:spcAft>
                <a:spcPct val="0"/>
              </a:spcAft>
              <a:buChar char="»"/>
              <a:defRPr sz="3300">
                <a:solidFill>
                  <a:schemeClr val="tx1"/>
                </a:solidFill>
                <a:latin typeface="Times" panose="02020603050405020304" pitchFamily="18" charset="0"/>
                <a:ea typeface="ＭＳ Ｐゴシック" panose="020B0600070205080204" pitchFamily="34" charset="-128"/>
              </a:defRPr>
            </a:lvl9pPr>
          </a:lstStyle>
          <a:p>
            <a:pPr eaLnBrk="1" hangingPunct="1"/>
            <a:endParaRPr lang="en-US" altLang="en-US" sz="2778"/>
          </a:p>
        </p:txBody>
      </p:sp>
      <p:graphicFrame>
        <p:nvGraphicFramePr>
          <p:cNvPr id="211973" name="Object 2">
            <a:extLst>
              <a:ext uri="{FF2B5EF4-FFF2-40B4-BE49-F238E27FC236}">
                <a16:creationId xmlns:a16="http://schemas.microsoft.com/office/drawing/2014/main" id="{238CFF44-B2ED-4D02-AD75-6B52B2CA740A}"/>
              </a:ext>
            </a:extLst>
          </p:cNvPr>
          <p:cNvGraphicFramePr>
            <a:graphicFrameLocks noChangeAspect="1"/>
          </p:cNvGraphicFramePr>
          <p:nvPr/>
        </p:nvGraphicFramePr>
        <p:xfrm>
          <a:off x="3003022" y="4750153"/>
          <a:ext cx="2993319" cy="405694"/>
        </p:xfrm>
        <a:graphic>
          <a:graphicData uri="http://schemas.openxmlformats.org/presentationml/2006/ole">
            <mc:AlternateContent xmlns:mc="http://schemas.openxmlformats.org/markup-compatibility/2006">
              <mc:Choice xmlns:v="urn:schemas-microsoft-com:vml" Requires="v">
                <p:oleObj spid="_x0000_s5125" name="Equation" r:id="rId4" imgW="2095500" imgH="304800" progId="Equation.3">
                  <p:embed/>
                </p:oleObj>
              </mc:Choice>
              <mc:Fallback>
                <p:oleObj name="Equation" r:id="rId4" imgW="2095500" imgH="304800" progId="Equation.3">
                  <p:embed/>
                  <p:pic>
                    <p:nvPicPr>
                      <p:cNvPr id="211973" name="Object 2">
                        <a:extLst>
                          <a:ext uri="{FF2B5EF4-FFF2-40B4-BE49-F238E27FC236}">
                            <a16:creationId xmlns:a16="http://schemas.microsoft.com/office/drawing/2014/main" id="{238CFF44-B2ED-4D02-AD75-6B52B2CA740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03022" y="4750153"/>
                        <a:ext cx="2993319" cy="4056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11974" name="Group 31">
            <a:extLst>
              <a:ext uri="{FF2B5EF4-FFF2-40B4-BE49-F238E27FC236}">
                <a16:creationId xmlns:a16="http://schemas.microsoft.com/office/drawing/2014/main" id="{A0A87054-9DBF-4A56-9351-8DA73EC01F41}"/>
              </a:ext>
            </a:extLst>
          </p:cNvPr>
          <p:cNvGrpSpPr>
            <a:grpSpLocks/>
          </p:cNvGrpSpPr>
          <p:nvPr/>
        </p:nvGrpSpPr>
        <p:grpSpPr bwMode="auto">
          <a:xfrm>
            <a:off x="5071181" y="1894417"/>
            <a:ext cx="1831799" cy="2254250"/>
            <a:chOff x="2236" y="715"/>
            <a:chExt cx="808" cy="1065"/>
          </a:xfrm>
        </p:grpSpPr>
        <p:pic>
          <p:nvPicPr>
            <p:cNvPr id="211978" name="Picture 20" descr="girl.jpg                                                       000C6DC2Norman                         BC763FDF:">
              <a:extLst>
                <a:ext uri="{FF2B5EF4-FFF2-40B4-BE49-F238E27FC236}">
                  <a16:creationId xmlns:a16="http://schemas.microsoft.com/office/drawing/2014/main" id="{2A1CB69A-C728-45BB-AA22-AD492D91FCA4}"/>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552" y="715"/>
              <a:ext cx="336" cy="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11979" name="Object 4">
              <a:extLst>
                <a:ext uri="{FF2B5EF4-FFF2-40B4-BE49-F238E27FC236}">
                  <a16:creationId xmlns:a16="http://schemas.microsoft.com/office/drawing/2014/main" id="{780853D9-6F15-409F-8515-A62619417582}"/>
                </a:ext>
              </a:extLst>
            </p:cNvPr>
            <p:cNvGraphicFramePr>
              <a:graphicFrameLocks noChangeAspect="1"/>
            </p:cNvGraphicFramePr>
            <p:nvPr/>
          </p:nvGraphicFramePr>
          <p:xfrm>
            <a:off x="2236" y="1500"/>
            <a:ext cx="808" cy="280"/>
          </p:xfrm>
          <a:graphic>
            <a:graphicData uri="http://schemas.openxmlformats.org/presentationml/2006/ole">
              <mc:AlternateContent xmlns:mc="http://schemas.openxmlformats.org/markup-compatibility/2006">
                <mc:Choice xmlns:v="urn:schemas-microsoft-com:vml" Requires="v">
                  <p:oleObj spid="_x0000_s5126" name="Equation" r:id="rId7" imgW="1282700" imgH="444500" progId="Equation.3">
                    <p:embed/>
                  </p:oleObj>
                </mc:Choice>
                <mc:Fallback>
                  <p:oleObj name="Equation" r:id="rId7" imgW="1282700" imgH="444500" progId="Equation.3">
                    <p:embed/>
                    <p:pic>
                      <p:nvPicPr>
                        <p:cNvPr id="211979" name="Object 4">
                          <a:extLst>
                            <a:ext uri="{FF2B5EF4-FFF2-40B4-BE49-F238E27FC236}">
                              <a16:creationId xmlns:a16="http://schemas.microsoft.com/office/drawing/2014/main" id="{780853D9-6F15-409F-8515-A6261941758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36" y="1500"/>
                          <a:ext cx="808" cy="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211975" name="Group 30">
            <a:extLst>
              <a:ext uri="{FF2B5EF4-FFF2-40B4-BE49-F238E27FC236}">
                <a16:creationId xmlns:a16="http://schemas.microsoft.com/office/drawing/2014/main" id="{134E2659-6F62-45D9-A789-897D29A444BA}"/>
              </a:ext>
            </a:extLst>
          </p:cNvPr>
          <p:cNvGrpSpPr>
            <a:grpSpLocks/>
          </p:cNvGrpSpPr>
          <p:nvPr/>
        </p:nvGrpSpPr>
        <p:grpSpPr bwMode="auto">
          <a:xfrm>
            <a:off x="2086681" y="2030236"/>
            <a:ext cx="1922639" cy="2118431"/>
            <a:chOff x="920" y="779"/>
            <a:chExt cx="848" cy="1001"/>
          </a:xfrm>
        </p:grpSpPr>
        <p:pic>
          <p:nvPicPr>
            <p:cNvPr id="211976" name="Picture 21" descr="boy.jpg                                                        000C6DC2Norman                         BC763FDF:">
              <a:extLst>
                <a:ext uri="{FF2B5EF4-FFF2-40B4-BE49-F238E27FC236}">
                  <a16:creationId xmlns:a16="http://schemas.microsoft.com/office/drawing/2014/main" id="{FC13963E-C5E0-4C10-9305-1E7F03CE2209}"/>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192" y="779"/>
              <a:ext cx="288" cy="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11977" name="Object 3">
              <a:extLst>
                <a:ext uri="{FF2B5EF4-FFF2-40B4-BE49-F238E27FC236}">
                  <a16:creationId xmlns:a16="http://schemas.microsoft.com/office/drawing/2014/main" id="{9A4D747E-937F-450D-A384-7CDF813522D3}"/>
                </a:ext>
              </a:extLst>
            </p:cNvPr>
            <p:cNvGraphicFramePr>
              <a:graphicFrameLocks noChangeAspect="1"/>
            </p:cNvGraphicFramePr>
            <p:nvPr/>
          </p:nvGraphicFramePr>
          <p:xfrm>
            <a:off x="920" y="1500"/>
            <a:ext cx="848" cy="280"/>
          </p:xfrm>
          <a:graphic>
            <a:graphicData uri="http://schemas.openxmlformats.org/presentationml/2006/ole">
              <mc:AlternateContent xmlns:mc="http://schemas.openxmlformats.org/markup-compatibility/2006">
                <mc:Choice xmlns:v="urn:schemas-microsoft-com:vml" Requires="v">
                  <p:oleObj spid="_x0000_s5127" name="Equation" r:id="rId10" imgW="1346200" imgH="444500" progId="Equation.3">
                    <p:embed/>
                  </p:oleObj>
                </mc:Choice>
                <mc:Fallback>
                  <p:oleObj name="Equation" r:id="rId10" imgW="1346200" imgH="444500" progId="Equation.3">
                    <p:embed/>
                    <p:pic>
                      <p:nvPicPr>
                        <p:cNvPr id="211977" name="Object 3">
                          <a:extLst>
                            <a:ext uri="{FF2B5EF4-FFF2-40B4-BE49-F238E27FC236}">
                              <a16:creationId xmlns:a16="http://schemas.microsoft.com/office/drawing/2014/main" id="{9A4D747E-937F-450D-A384-7CDF813522D3}"/>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20" y="1500"/>
                          <a:ext cx="848" cy="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Tree>
    <p:extLst>
      <p:ext uri="{BB962C8B-B14F-4D97-AF65-F5344CB8AC3E}">
        <p14:creationId xmlns:p14="http://schemas.microsoft.com/office/powerpoint/2010/main" val="3532886623"/>
      </p:ext>
    </p:extLst>
  </p:cSld>
  <p:clrMapOvr>
    <a:masterClrMapping/>
  </p:clrMapOvr>
  <p:transition advTm="17776"/>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a:extLst>
              <a:ext uri="{FF2B5EF4-FFF2-40B4-BE49-F238E27FC236}">
                <a16:creationId xmlns:a16="http://schemas.microsoft.com/office/drawing/2014/main" id="{BC2D19E9-7911-4FD3-9129-48A0341DA450}"/>
              </a:ext>
            </a:extLst>
          </p:cNvPr>
          <p:cNvSpPr>
            <a:spLocks noGrp="1" noChangeArrowheads="1"/>
          </p:cNvSpPr>
          <p:nvPr>
            <p:ph type="title" idx="4294967295"/>
          </p:nvPr>
        </p:nvSpPr>
        <p:spPr>
          <a:xfrm>
            <a:off x="0" y="274638"/>
            <a:ext cx="8229600" cy="1143000"/>
          </a:xfrm>
        </p:spPr>
        <p:txBody>
          <a:bodyPr/>
          <a:lstStyle/>
          <a:p>
            <a:pPr eaLnBrk="1" hangingPunct="1"/>
            <a:r>
              <a:rPr lang="en-US" altLang="en-US">
                <a:ea typeface="ＭＳ Ｐゴシック" panose="020B0600070205080204" pitchFamily="34" charset="-128"/>
              </a:rPr>
              <a:t>Variance of the Difference</a:t>
            </a:r>
          </a:p>
        </p:txBody>
      </p:sp>
      <p:sp>
        <p:nvSpPr>
          <p:cNvPr id="214019" name="Rectangle 3">
            <a:extLst>
              <a:ext uri="{FF2B5EF4-FFF2-40B4-BE49-F238E27FC236}">
                <a16:creationId xmlns:a16="http://schemas.microsoft.com/office/drawing/2014/main" id="{A2E739BD-E37C-4240-A80C-5BEF49252B9B}"/>
              </a:ext>
            </a:extLst>
          </p:cNvPr>
          <p:cNvSpPr>
            <a:spLocks noGrp="1" noChangeArrowheads="1"/>
          </p:cNvSpPr>
          <p:nvPr>
            <p:ph type="body" idx="4294967295"/>
          </p:nvPr>
        </p:nvSpPr>
        <p:spPr>
          <a:xfrm>
            <a:off x="0" y="1600200"/>
            <a:ext cx="8229600" cy="4525963"/>
          </a:xfrm>
        </p:spPr>
        <p:txBody>
          <a:bodyPr/>
          <a:lstStyle/>
          <a:p>
            <a:pPr>
              <a:buNone/>
              <a:tabLst>
                <a:tab pos="321936" algn="l"/>
              </a:tabLst>
            </a:pPr>
            <a:endParaRPr lang="en-US" altLang="en-US" sz="1000">
              <a:ea typeface="ＭＳ Ｐゴシック" panose="020B0600070205080204" pitchFamily="34" charset="-128"/>
            </a:endParaRPr>
          </a:p>
          <a:p>
            <a:pPr>
              <a:tabLst>
                <a:tab pos="321936" algn="l"/>
              </a:tabLst>
            </a:pPr>
            <a:endParaRPr lang="en-US" altLang="en-US">
              <a:ea typeface="ＭＳ Ｐゴシック" panose="020B0600070205080204" pitchFamily="34" charset="-128"/>
            </a:endParaRPr>
          </a:p>
        </p:txBody>
      </p:sp>
      <p:sp>
        <p:nvSpPr>
          <p:cNvPr id="214020" name="Rectangle 21">
            <a:extLst>
              <a:ext uri="{FF2B5EF4-FFF2-40B4-BE49-F238E27FC236}">
                <a16:creationId xmlns:a16="http://schemas.microsoft.com/office/drawing/2014/main" id="{97D3E720-B72C-4A5C-94CD-75B8906FFEFB}"/>
              </a:ext>
            </a:extLst>
          </p:cNvPr>
          <p:cNvSpPr>
            <a:spLocks noChangeArrowheads="1"/>
          </p:cNvSpPr>
          <p:nvPr/>
        </p:nvSpPr>
        <p:spPr bwMode="auto">
          <a:xfrm>
            <a:off x="1202091" y="2107847"/>
            <a:ext cx="6739819" cy="3353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817" tIns="39908" rIns="79817" bIns="39908"/>
          <a:lstStyle>
            <a:lvl1pPr marL="539750" indent="-539750" defTabSz="1436688">
              <a:spcBef>
                <a:spcPct val="20000"/>
              </a:spcBef>
              <a:buClr>
                <a:schemeClr val="hlink"/>
              </a:buClr>
              <a:buChar char="•"/>
              <a:defRPr sz="6000">
                <a:solidFill>
                  <a:schemeClr val="tx1"/>
                </a:solidFill>
                <a:latin typeface="Geneva" charset="0"/>
                <a:ea typeface="ＭＳ Ｐゴシック" panose="020B0600070205080204" pitchFamily="34" charset="-128"/>
              </a:defRPr>
            </a:lvl1pPr>
            <a:lvl2pPr marL="37931725" indent="-37474525" defTabSz="1436688">
              <a:spcBef>
                <a:spcPct val="20000"/>
              </a:spcBef>
              <a:buClr>
                <a:schemeClr val="hlink"/>
              </a:buClr>
              <a:buChar char="–"/>
              <a:defRPr sz="5000">
                <a:solidFill>
                  <a:schemeClr val="tx1"/>
                </a:solidFill>
                <a:latin typeface="Geneva" charset="0"/>
                <a:ea typeface="ＭＳ Ｐゴシック" panose="020B0600070205080204" pitchFamily="34" charset="-128"/>
              </a:defRPr>
            </a:lvl2pPr>
            <a:lvl3pPr marL="1797050" indent="-360363" defTabSz="1436688">
              <a:spcBef>
                <a:spcPct val="20000"/>
              </a:spcBef>
              <a:buChar char="•"/>
              <a:defRPr sz="5000">
                <a:solidFill>
                  <a:schemeClr val="tx1"/>
                </a:solidFill>
                <a:latin typeface="Times" panose="02020603050405020304" pitchFamily="18" charset="0"/>
                <a:ea typeface="ＭＳ Ｐゴシック" panose="020B0600070205080204" pitchFamily="34" charset="-128"/>
              </a:defRPr>
            </a:lvl3pPr>
            <a:lvl4pPr marL="2516188" indent="-360363" defTabSz="1436688">
              <a:spcBef>
                <a:spcPct val="20000"/>
              </a:spcBef>
              <a:buChar char="–"/>
              <a:defRPr sz="3300">
                <a:solidFill>
                  <a:schemeClr val="tx1"/>
                </a:solidFill>
                <a:latin typeface="Times" panose="02020603050405020304" pitchFamily="18" charset="0"/>
                <a:ea typeface="ＭＳ Ｐゴシック" panose="020B0600070205080204" pitchFamily="34" charset="-128"/>
              </a:defRPr>
            </a:lvl4pPr>
            <a:lvl5pPr marL="3233738" indent="-360363" defTabSz="1436688">
              <a:spcBef>
                <a:spcPct val="20000"/>
              </a:spcBef>
              <a:buChar char="»"/>
              <a:defRPr sz="3300">
                <a:solidFill>
                  <a:schemeClr val="tx1"/>
                </a:solidFill>
                <a:latin typeface="Times" panose="02020603050405020304" pitchFamily="18" charset="0"/>
                <a:ea typeface="ＭＳ Ｐゴシック" panose="020B0600070205080204" pitchFamily="34" charset="-128"/>
              </a:defRPr>
            </a:lvl5pPr>
            <a:lvl6pPr marL="3690938" indent="-360363" defTabSz="1436688" eaLnBrk="0" fontAlgn="base" hangingPunct="0">
              <a:spcBef>
                <a:spcPct val="20000"/>
              </a:spcBef>
              <a:spcAft>
                <a:spcPct val="0"/>
              </a:spcAft>
              <a:buChar char="»"/>
              <a:defRPr sz="3300">
                <a:solidFill>
                  <a:schemeClr val="tx1"/>
                </a:solidFill>
                <a:latin typeface="Times" panose="02020603050405020304" pitchFamily="18" charset="0"/>
                <a:ea typeface="ＭＳ Ｐゴシック" panose="020B0600070205080204" pitchFamily="34" charset="-128"/>
              </a:defRPr>
            </a:lvl6pPr>
            <a:lvl7pPr marL="4148138" indent="-360363" defTabSz="1436688" eaLnBrk="0" fontAlgn="base" hangingPunct="0">
              <a:spcBef>
                <a:spcPct val="20000"/>
              </a:spcBef>
              <a:spcAft>
                <a:spcPct val="0"/>
              </a:spcAft>
              <a:buChar char="»"/>
              <a:defRPr sz="3300">
                <a:solidFill>
                  <a:schemeClr val="tx1"/>
                </a:solidFill>
                <a:latin typeface="Times" panose="02020603050405020304" pitchFamily="18" charset="0"/>
                <a:ea typeface="ＭＳ Ｐゴシック" panose="020B0600070205080204" pitchFamily="34" charset="-128"/>
              </a:defRPr>
            </a:lvl7pPr>
            <a:lvl8pPr marL="4605338" indent="-360363" defTabSz="1436688" eaLnBrk="0" fontAlgn="base" hangingPunct="0">
              <a:spcBef>
                <a:spcPct val="20000"/>
              </a:spcBef>
              <a:spcAft>
                <a:spcPct val="0"/>
              </a:spcAft>
              <a:buChar char="»"/>
              <a:defRPr sz="3300">
                <a:solidFill>
                  <a:schemeClr val="tx1"/>
                </a:solidFill>
                <a:latin typeface="Times" panose="02020603050405020304" pitchFamily="18" charset="0"/>
                <a:ea typeface="ＭＳ Ｐゴシック" panose="020B0600070205080204" pitchFamily="34" charset="-128"/>
              </a:defRPr>
            </a:lvl8pPr>
            <a:lvl9pPr marL="5062538" indent="-360363" defTabSz="1436688" eaLnBrk="0" fontAlgn="base" hangingPunct="0">
              <a:spcBef>
                <a:spcPct val="20000"/>
              </a:spcBef>
              <a:spcAft>
                <a:spcPct val="0"/>
              </a:spcAft>
              <a:buChar char="»"/>
              <a:defRPr sz="3300">
                <a:solidFill>
                  <a:schemeClr val="tx1"/>
                </a:solidFill>
                <a:latin typeface="Times" panose="02020603050405020304" pitchFamily="18" charset="0"/>
                <a:ea typeface="ＭＳ Ｐゴシック" panose="020B0600070205080204" pitchFamily="34" charset="-128"/>
              </a:defRPr>
            </a:lvl9pPr>
          </a:lstStyle>
          <a:p>
            <a:pPr eaLnBrk="1" hangingPunct="1">
              <a:buFontTx/>
              <a:buNone/>
            </a:pPr>
            <a:endParaRPr lang="en-US" altLang="en-US" sz="3334"/>
          </a:p>
        </p:txBody>
      </p:sp>
      <p:graphicFrame>
        <p:nvGraphicFramePr>
          <p:cNvPr id="214021" name="Object 2">
            <a:extLst>
              <a:ext uri="{FF2B5EF4-FFF2-40B4-BE49-F238E27FC236}">
                <a16:creationId xmlns:a16="http://schemas.microsoft.com/office/drawing/2014/main" id="{8F0A5433-A0E8-4CB4-B801-C14DB0B28942}"/>
              </a:ext>
            </a:extLst>
          </p:cNvPr>
          <p:cNvGraphicFramePr>
            <a:graphicFrameLocks noChangeAspect="1"/>
          </p:cNvGraphicFramePr>
          <p:nvPr/>
        </p:nvGraphicFramePr>
        <p:xfrm>
          <a:off x="2271007" y="2988910"/>
          <a:ext cx="4673423" cy="792868"/>
        </p:xfrm>
        <a:graphic>
          <a:graphicData uri="http://schemas.openxmlformats.org/presentationml/2006/ole">
            <mc:AlternateContent xmlns:mc="http://schemas.openxmlformats.org/markup-compatibility/2006">
              <mc:Choice xmlns:v="urn:schemas-microsoft-com:vml" Requires="v">
                <p:oleObj spid="_x0000_s6147" name="Equation" r:id="rId4" imgW="2654300" imgH="482600" progId="Equation.3">
                  <p:embed/>
                </p:oleObj>
              </mc:Choice>
              <mc:Fallback>
                <p:oleObj name="Equation" r:id="rId4" imgW="2654300" imgH="482600" progId="Equation.3">
                  <p:embed/>
                  <p:pic>
                    <p:nvPicPr>
                      <p:cNvPr id="214021" name="Object 2">
                        <a:extLst>
                          <a:ext uri="{FF2B5EF4-FFF2-40B4-BE49-F238E27FC236}">
                            <a16:creationId xmlns:a16="http://schemas.microsoft.com/office/drawing/2014/main" id="{8F0A5433-A0E8-4CB4-B801-C14DB0B2894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71007" y="2988910"/>
                        <a:ext cx="4673423" cy="7928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4235159949"/>
      </p:ext>
    </p:extLst>
  </p:cSld>
  <p:clrMapOvr>
    <a:masterClrMapping/>
  </p:clrMapOvr>
  <p:transition advTm="19000"/>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a:extLst>
              <a:ext uri="{FF2B5EF4-FFF2-40B4-BE49-F238E27FC236}">
                <a16:creationId xmlns:a16="http://schemas.microsoft.com/office/drawing/2014/main" id="{C6D3FCFF-D3BB-4E16-9BDA-8A915C0E50B5}"/>
              </a:ext>
            </a:extLst>
          </p:cNvPr>
          <p:cNvSpPr>
            <a:spLocks noGrp="1" noChangeArrowheads="1"/>
          </p:cNvSpPr>
          <p:nvPr>
            <p:ph type="title" idx="4294967295"/>
          </p:nvPr>
        </p:nvSpPr>
        <p:spPr>
          <a:xfrm>
            <a:off x="0" y="274638"/>
            <a:ext cx="8229600" cy="1143000"/>
          </a:xfrm>
        </p:spPr>
        <p:txBody>
          <a:bodyPr/>
          <a:lstStyle/>
          <a:p>
            <a:pPr eaLnBrk="1" hangingPunct="1"/>
            <a:r>
              <a:rPr lang="en-US" altLang="en-US">
                <a:ea typeface="ＭＳ Ｐゴシック" panose="020B0600070205080204" pitchFamily="34" charset="-128"/>
              </a:rPr>
              <a:t>Variance Sum Law</a:t>
            </a:r>
          </a:p>
        </p:txBody>
      </p:sp>
      <p:sp>
        <p:nvSpPr>
          <p:cNvPr id="216067" name="Rectangle 4">
            <a:extLst>
              <a:ext uri="{FF2B5EF4-FFF2-40B4-BE49-F238E27FC236}">
                <a16:creationId xmlns:a16="http://schemas.microsoft.com/office/drawing/2014/main" id="{F7F46E0B-9699-47C7-A5D3-BFBB2DB7A3F7}"/>
              </a:ext>
            </a:extLst>
          </p:cNvPr>
          <p:cNvSpPr>
            <a:spLocks noChangeArrowheads="1"/>
          </p:cNvSpPr>
          <p:nvPr/>
        </p:nvSpPr>
        <p:spPr bwMode="auto">
          <a:xfrm>
            <a:off x="766410" y="1989667"/>
            <a:ext cx="7611181" cy="3353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817" tIns="39908" rIns="79817" bIns="39908"/>
          <a:lstStyle>
            <a:lvl1pPr marL="539750" indent="-539750" defTabSz="1436688">
              <a:spcBef>
                <a:spcPct val="20000"/>
              </a:spcBef>
              <a:buClr>
                <a:schemeClr val="hlink"/>
              </a:buClr>
              <a:buChar char="•"/>
              <a:defRPr sz="6000">
                <a:solidFill>
                  <a:schemeClr val="tx1"/>
                </a:solidFill>
                <a:latin typeface="Geneva" charset="0"/>
                <a:ea typeface="ＭＳ Ｐゴシック" panose="020B0600070205080204" pitchFamily="34" charset="-128"/>
              </a:defRPr>
            </a:lvl1pPr>
            <a:lvl2pPr marL="37931725" indent="-37474525" defTabSz="1436688">
              <a:spcBef>
                <a:spcPct val="20000"/>
              </a:spcBef>
              <a:buClr>
                <a:schemeClr val="hlink"/>
              </a:buClr>
              <a:buChar char="–"/>
              <a:defRPr sz="5000">
                <a:solidFill>
                  <a:schemeClr val="tx1"/>
                </a:solidFill>
                <a:latin typeface="Geneva" charset="0"/>
                <a:ea typeface="ＭＳ Ｐゴシック" panose="020B0600070205080204" pitchFamily="34" charset="-128"/>
              </a:defRPr>
            </a:lvl2pPr>
            <a:lvl3pPr marL="1797050" indent="-360363" defTabSz="1436688">
              <a:spcBef>
                <a:spcPct val="20000"/>
              </a:spcBef>
              <a:buChar char="•"/>
              <a:defRPr sz="5000">
                <a:solidFill>
                  <a:schemeClr val="tx1"/>
                </a:solidFill>
                <a:latin typeface="Times" panose="02020603050405020304" pitchFamily="18" charset="0"/>
                <a:ea typeface="ＭＳ Ｐゴシック" panose="020B0600070205080204" pitchFamily="34" charset="-128"/>
              </a:defRPr>
            </a:lvl3pPr>
            <a:lvl4pPr marL="2516188" indent="-360363" defTabSz="1436688">
              <a:spcBef>
                <a:spcPct val="20000"/>
              </a:spcBef>
              <a:buChar char="–"/>
              <a:defRPr sz="3300">
                <a:solidFill>
                  <a:schemeClr val="tx1"/>
                </a:solidFill>
                <a:latin typeface="Times" panose="02020603050405020304" pitchFamily="18" charset="0"/>
                <a:ea typeface="ＭＳ Ｐゴシック" panose="020B0600070205080204" pitchFamily="34" charset="-128"/>
              </a:defRPr>
            </a:lvl4pPr>
            <a:lvl5pPr marL="3233738" indent="-360363" defTabSz="1436688">
              <a:spcBef>
                <a:spcPct val="20000"/>
              </a:spcBef>
              <a:buChar char="»"/>
              <a:defRPr sz="3300">
                <a:solidFill>
                  <a:schemeClr val="tx1"/>
                </a:solidFill>
                <a:latin typeface="Times" panose="02020603050405020304" pitchFamily="18" charset="0"/>
                <a:ea typeface="ＭＳ Ｐゴシック" panose="020B0600070205080204" pitchFamily="34" charset="-128"/>
              </a:defRPr>
            </a:lvl5pPr>
            <a:lvl6pPr marL="3690938" indent="-360363" defTabSz="1436688" eaLnBrk="0" fontAlgn="base" hangingPunct="0">
              <a:spcBef>
                <a:spcPct val="20000"/>
              </a:spcBef>
              <a:spcAft>
                <a:spcPct val="0"/>
              </a:spcAft>
              <a:buChar char="»"/>
              <a:defRPr sz="3300">
                <a:solidFill>
                  <a:schemeClr val="tx1"/>
                </a:solidFill>
                <a:latin typeface="Times" panose="02020603050405020304" pitchFamily="18" charset="0"/>
                <a:ea typeface="ＭＳ Ｐゴシック" panose="020B0600070205080204" pitchFamily="34" charset="-128"/>
              </a:defRPr>
            </a:lvl6pPr>
            <a:lvl7pPr marL="4148138" indent="-360363" defTabSz="1436688" eaLnBrk="0" fontAlgn="base" hangingPunct="0">
              <a:spcBef>
                <a:spcPct val="20000"/>
              </a:spcBef>
              <a:spcAft>
                <a:spcPct val="0"/>
              </a:spcAft>
              <a:buChar char="»"/>
              <a:defRPr sz="3300">
                <a:solidFill>
                  <a:schemeClr val="tx1"/>
                </a:solidFill>
                <a:latin typeface="Times" panose="02020603050405020304" pitchFamily="18" charset="0"/>
                <a:ea typeface="ＭＳ Ｐゴシック" panose="020B0600070205080204" pitchFamily="34" charset="-128"/>
              </a:defRPr>
            </a:lvl7pPr>
            <a:lvl8pPr marL="4605338" indent="-360363" defTabSz="1436688" eaLnBrk="0" fontAlgn="base" hangingPunct="0">
              <a:spcBef>
                <a:spcPct val="20000"/>
              </a:spcBef>
              <a:spcAft>
                <a:spcPct val="0"/>
              </a:spcAft>
              <a:buChar char="»"/>
              <a:defRPr sz="3300">
                <a:solidFill>
                  <a:schemeClr val="tx1"/>
                </a:solidFill>
                <a:latin typeface="Times" panose="02020603050405020304" pitchFamily="18" charset="0"/>
                <a:ea typeface="ＭＳ Ｐゴシック" panose="020B0600070205080204" pitchFamily="34" charset="-128"/>
              </a:defRPr>
            </a:lvl8pPr>
            <a:lvl9pPr marL="5062538" indent="-360363" defTabSz="1436688" eaLnBrk="0" fontAlgn="base" hangingPunct="0">
              <a:spcBef>
                <a:spcPct val="20000"/>
              </a:spcBef>
              <a:spcAft>
                <a:spcPct val="0"/>
              </a:spcAft>
              <a:buChar char="»"/>
              <a:defRPr sz="3300">
                <a:solidFill>
                  <a:schemeClr val="tx1"/>
                </a:solidFill>
                <a:latin typeface="Times" panose="02020603050405020304" pitchFamily="18" charset="0"/>
                <a:ea typeface="ＭＳ Ｐゴシック" panose="020B0600070205080204" pitchFamily="34" charset="-128"/>
              </a:defRPr>
            </a:lvl9pPr>
          </a:lstStyle>
          <a:p>
            <a:pPr eaLnBrk="1" hangingPunct="1">
              <a:buFontTx/>
              <a:buNone/>
            </a:pPr>
            <a:endParaRPr lang="en-US" altLang="en-US" sz="2778"/>
          </a:p>
        </p:txBody>
      </p:sp>
      <p:graphicFrame>
        <p:nvGraphicFramePr>
          <p:cNvPr id="216068" name="Object 2">
            <a:extLst>
              <a:ext uri="{FF2B5EF4-FFF2-40B4-BE49-F238E27FC236}">
                <a16:creationId xmlns:a16="http://schemas.microsoft.com/office/drawing/2014/main" id="{20EB0E62-77C8-4C8B-8C2D-E122FF6FEE6E}"/>
              </a:ext>
            </a:extLst>
          </p:cNvPr>
          <p:cNvGraphicFramePr>
            <a:graphicFrameLocks noChangeAspect="1"/>
          </p:cNvGraphicFramePr>
          <p:nvPr/>
        </p:nvGraphicFramePr>
        <p:xfrm>
          <a:off x="2512660" y="3014487"/>
          <a:ext cx="4438826" cy="837847"/>
        </p:xfrm>
        <a:graphic>
          <a:graphicData uri="http://schemas.openxmlformats.org/presentationml/2006/ole">
            <mc:AlternateContent xmlns:mc="http://schemas.openxmlformats.org/markup-compatibility/2006">
              <mc:Choice xmlns:v="urn:schemas-microsoft-com:vml" Requires="v">
                <p:oleObj spid="_x0000_s7171" name="Equation" r:id="rId4" imgW="2197100" imgH="444500" progId="Equation.3">
                  <p:embed/>
                </p:oleObj>
              </mc:Choice>
              <mc:Fallback>
                <p:oleObj name="Equation" r:id="rId4" imgW="2197100" imgH="444500" progId="Equation.3">
                  <p:embed/>
                  <p:pic>
                    <p:nvPicPr>
                      <p:cNvPr id="216068" name="Object 2">
                        <a:extLst>
                          <a:ext uri="{FF2B5EF4-FFF2-40B4-BE49-F238E27FC236}">
                            <a16:creationId xmlns:a16="http://schemas.microsoft.com/office/drawing/2014/main" id="{20EB0E62-77C8-4C8B-8C2D-E122FF6FEE6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12660" y="3014487"/>
                        <a:ext cx="4438826" cy="8378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092619629"/>
      </p:ext>
    </p:extLst>
  </p:cSld>
  <p:clrMapOvr>
    <a:masterClrMapping/>
  </p:clrMapOvr>
  <p:transition advTm="24000"/>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0898" name="Object 2">
            <a:extLst>
              <a:ext uri="{FF2B5EF4-FFF2-40B4-BE49-F238E27FC236}">
                <a16:creationId xmlns:a16="http://schemas.microsoft.com/office/drawing/2014/main" id="{72F9E57D-8467-4EF5-9FB7-FACEF1665405}"/>
              </a:ext>
            </a:extLst>
          </p:cNvPr>
          <p:cNvGraphicFramePr>
            <a:graphicFrameLocks noChangeAspect="1"/>
          </p:cNvGraphicFramePr>
          <p:nvPr/>
        </p:nvGraphicFramePr>
        <p:xfrm>
          <a:off x="2721681" y="2921000"/>
          <a:ext cx="3138841" cy="592667"/>
        </p:xfrm>
        <a:graphic>
          <a:graphicData uri="http://schemas.openxmlformats.org/presentationml/2006/ole">
            <mc:AlternateContent xmlns:mc="http://schemas.openxmlformats.org/markup-compatibility/2006">
              <mc:Choice xmlns:v="urn:schemas-microsoft-com:vml" Requires="v">
                <p:oleObj spid="_x0000_s8195" name="Equation" r:id="rId4" imgW="2197100" imgH="444500" progId="Equation.3">
                  <p:embed/>
                </p:oleObj>
              </mc:Choice>
              <mc:Fallback>
                <p:oleObj name="Equation" r:id="rId4" imgW="2197100" imgH="444500" progId="Equation.3">
                  <p:embed/>
                  <p:pic>
                    <p:nvPicPr>
                      <p:cNvPr id="80898" name="Object 2">
                        <a:extLst>
                          <a:ext uri="{FF2B5EF4-FFF2-40B4-BE49-F238E27FC236}">
                            <a16:creationId xmlns:a16="http://schemas.microsoft.com/office/drawing/2014/main" id="{72F9E57D-8467-4EF5-9FB7-FACEF166540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21681" y="2921000"/>
                        <a:ext cx="3138841" cy="5926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0899" name="Rectangle 13">
            <a:extLst>
              <a:ext uri="{FF2B5EF4-FFF2-40B4-BE49-F238E27FC236}">
                <a16:creationId xmlns:a16="http://schemas.microsoft.com/office/drawing/2014/main" id="{EC8EA7E4-AA1C-4F40-AED3-548DCBA8DA56}"/>
              </a:ext>
            </a:extLst>
          </p:cNvPr>
          <p:cNvSpPr>
            <a:spLocks noGrp="1" noChangeArrowheads="1"/>
          </p:cNvSpPr>
          <p:nvPr>
            <p:ph type="title" idx="4294967295"/>
          </p:nvPr>
        </p:nvSpPr>
        <p:spPr>
          <a:xfrm>
            <a:off x="0" y="274638"/>
            <a:ext cx="8229600" cy="1143000"/>
          </a:xfrm>
        </p:spPr>
        <p:txBody>
          <a:bodyPr/>
          <a:lstStyle/>
          <a:p>
            <a:pPr eaLnBrk="1" hangingPunct="1"/>
            <a:r>
              <a:rPr lang="en-US" altLang="en-US">
                <a:ea typeface="ＭＳ Ｐゴシック" panose="020B0600070205080204" pitchFamily="34" charset="-128"/>
              </a:rPr>
              <a:t>Variance Sum Law</a:t>
            </a:r>
          </a:p>
        </p:txBody>
      </p:sp>
      <p:sp>
        <p:nvSpPr>
          <p:cNvPr id="80900" name="Rectangle 14">
            <a:extLst>
              <a:ext uri="{FF2B5EF4-FFF2-40B4-BE49-F238E27FC236}">
                <a16:creationId xmlns:a16="http://schemas.microsoft.com/office/drawing/2014/main" id="{376E0400-EF69-4CD6-8D43-8A63C7999F77}"/>
              </a:ext>
            </a:extLst>
          </p:cNvPr>
          <p:cNvSpPr>
            <a:spLocks noGrp="1" noChangeArrowheads="1"/>
          </p:cNvSpPr>
          <p:nvPr>
            <p:ph type="body" idx="4294967295"/>
          </p:nvPr>
        </p:nvSpPr>
        <p:spPr>
          <a:xfrm>
            <a:off x="0" y="1600200"/>
            <a:ext cx="8229600" cy="4525963"/>
          </a:xfrm>
        </p:spPr>
        <p:txBody>
          <a:bodyPr/>
          <a:lstStyle/>
          <a:p>
            <a:pPr eaLnBrk="1" hangingPunct="1"/>
            <a:r>
              <a:rPr lang="en-US" altLang="en-US">
                <a:ea typeface="ＭＳ Ｐゴシック" panose="020B0600070205080204" pitchFamily="34" charset="-128"/>
              </a:rPr>
              <a:t>If X and Y are Independent</a:t>
            </a:r>
          </a:p>
        </p:txBody>
      </p:sp>
    </p:spTree>
  </p:cSld>
  <p:clrMapOvr>
    <a:masterClrMapping/>
  </p:clrMapOvr>
  <p:transition spd="slow" advClick="0" advTm="16000"/>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12">
            <a:extLst>
              <a:ext uri="{FF2B5EF4-FFF2-40B4-BE49-F238E27FC236}">
                <a16:creationId xmlns:a16="http://schemas.microsoft.com/office/drawing/2014/main" id="{733B5B02-7DE7-4A7C-ADC2-09AEF9929F59}"/>
              </a:ext>
            </a:extLst>
          </p:cNvPr>
          <p:cNvSpPr>
            <a:spLocks noGrp="1" noChangeArrowheads="1"/>
          </p:cNvSpPr>
          <p:nvPr>
            <p:ph type="body" idx="4294967295"/>
          </p:nvPr>
        </p:nvSpPr>
        <p:spPr>
          <a:xfrm>
            <a:off x="0" y="1600200"/>
            <a:ext cx="8229600" cy="4525963"/>
          </a:xfrm>
          <a:noFill/>
        </p:spPr>
        <p:txBody>
          <a:bodyPr/>
          <a:lstStyle/>
          <a:p>
            <a:pPr eaLnBrk="1" hangingPunct="1"/>
            <a:r>
              <a:rPr lang="en-US" altLang="en-US">
                <a:ea typeface="ＭＳ Ｐゴシック" panose="020B0600070205080204" pitchFamily="34" charset="-128"/>
              </a:rPr>
              <a:t>If X and Y are Independent</a:t>
            </a:r>
          </a:p>
          <a:p>
            <a:pPr eaLnBrk="1" hangingPunct="1"/>
            <a:endParaRPr lang="en-US" altLang="en-US">
              <a:ea typeface="ＭＳ Ｐゴシック" panose="020B0600070205080204" pitchFamily="34" charset="-128"/>
            </a:endParaRPr>
          </a:p>
          <a:p>
            <a:pPr eaLnBrk="1" hangingPunct="1"/>
            <a:endParaRPr lang="en-US" altLang="en-US">
              <a:ea typeface="ＭＳ Ｐゴシック" panose="020B0600070205080204" pitchFamily="34" charset="-128"/>
            </a:endParaRPr>
          </a:p>
          <a:p>
            <a:pPr eaLnBrk="1" hangingPunct="1"/>
            <a:r>
              <a:rPr lang="en-US" altLang="en-US">
                <a:ea typeface="ＭＳ Ｐゴシック" panose="020B0600070205080204" pitchFamily="34" charset="-128"/>
              </a:rPr>
              <a:t>If X and Y are Correlated</a:t>
            </a:r>
          </a:p>
        </p:txBody>
      </p:sp>
      <p:sp>
        <p:nvSpPr>
          <p:cNvPr id="82947" name="Rectangle 2">
            <a:extLst>
              <a:ext uri="{FF2B5EF4-FFF2-40B4-BE49-F238E27FC236}">
                <a16:creationId xmlns:a16="http://schemas.microsoft.com/office/drawing/2014/main" id="{EA38D245-B31B-432E-B431-A2101478B29E}"/>
              </a:ext>
            </a:extLst>
          </p:cNvPr>
          <p:cNvSpPr>
            <a:spLocks noGrp="1" noChangeArrowheads="1"/>
          </p:cNvSpPr>
          <p:nvPr>
            <p:ph type="title" idx="4294967295"/>
          </p:nvPr>
        </p:nvSpPr>
        <p:spPr>
          <a:xfrm>
            <a:off x="0" y="274638"/>
            <a:ext cx="8229600" cy="1143000"/>
          </a:xfrm>
        </p:spPr>
        <p:txBody>
          <a:bodyPr/>
          <a:lstStyle/>
          <a:p>
            <a:pPr eaLnBrk="1" hangingPunct="1"/>
            <a:r>
              <a:rPr lang="en-US" altLang="en-US">
                <a:ea typeface="ＭＳ Ｐゴシック" panose="020B0600070205080204" pitchFamily="34" charset="-128"/>
              </a:rPr>
              <a:t>Variance Sum Law </a:t>
            </a:r>
          </a:p>
        </p:txBody>
      </p:sp>
      <p:graphicFrame>
        <p:nvGraphicFramePr>
          <p:cNvPr id="82948" name="Object 2">
            <a:extLst>
              <a:ext uri="{FF2B5EF4-FFF2-40B4-BE49-F238E27FC236}">
                <a16:creationId xmlns:a16="http://schemas.microsoft.com/office/drawing/2014/main" id="{0D0B7A33-21D9-46FA-BA67-4583A53EB711}"/>
              </a:ext>
            </a:extLst>
          </p:cNvPr>
          <p:cNvGraphicFramePr>
            <a:graphicFrameLocks noChangeAspect="1"/>
          </p:cNvGraphicFramePr>
          <p:nvPr>
            <p:extLst>
              <p:ext uri="{D42A27DB-BD31-4B8C-83A1-F6EECF244321}">
                <p14:modId xmlns:p14="http://schemas.microsoft.com/office/powerpoint/2010/main" val="405352833"/>
              </p:ext>
            </p:extLst>
          </p:nvPr>
        </p:nvGraphicFramePr>
        <p:xfrm>
          <a:off x="1583656" y="4419600"/>
          <a:ext cx="5424841" cy="592667"/>
        </p:xfrm>
        <a:graphic>
          <a:graphicData uri="http://schemas.openxmlformats.org/presentationml/2006/ole">
            <mc:AlternateContent xmlns:mc="http://schemas.openxmlformats.org/markup-compatibility/2006">
              <mc:Choice xmlns:v="urn:schemas-microsoft-com:vml" Requires="v">
                <p:oleObj spid="_x0000_s9220" name="Equation" r:id="rId4" imgW="3797300" imgH="444500" progId="Equation.3">
                  <p:embed/>
                </p:oleObj>
              </mc:Choice>
              <mc:Fallback>
                <p:oleObj name="Equation" r:id="rId4" imgW="3797300" imgH="444500" progId="Equation.3">
                  <p:embed/>
                  <p:pic>
                    <p:nvPicPr>
                      <p:cNvPr id="82948" name="Object 2">
                        <a:extLst>
                          <a:ext uri="{FF2B5EF4-FFF2-40B4-BE49-F238E27FC236}">
                            <a16:creationId xmlns:a16="http://schemas.microsoft.com/office/drawing/2014/main" id="{0D0B7A33-21D9-46FA-BA67-4583A53EB71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3656" y="4419600"/>
                        <a:ext cx="5424841" cy="5926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2949" name="Object 3">
            <a:extLst>
              <a:ext uri="{FF2B5EF4-FFF2-40B4-BE49-F238E27FC236}">
                <a16:creationId xmlns:a16="http://schemas.microsoft.com/office/drawing/2014/main" id="{4B36D81C-9018-408F-A30B-33CFAC6236B3}"/>
              </a:ext>
            </a:extLst>
          </p:cNvPr>
          <p:cNvGraphicFramePr>
            <a:graphicFrameLocks noChangeAspect="1"/>
          </p:cNvGraphicFramePr>
          <p:nvPr>
            <p:extLst>
              <p:ext uri="{D42A27DB-BD31-4B8C-83A1-F6EECF244321}">
                <p14:modId xmlns:p14="http://schemas.microsoft.com/office/powerpoint/2010/main" val="3279679346"/>
              </p:ext>
            </p:extLst>
          </p:nvPr>
        </p:nvGraphicFramePr>
        <p:xfrm>
          <a:off x="2726657" y="2362200"/>
          <a:ext cx="3138841" cy="592667"/>
        </p:xfrm>
        <a:graphic>
          <a:graphicData uri="http://schemas.openxmlformats.org/presentationml/2006/ole">
            <mc:AlternateContent xmlns:mc="http://schemas.openxmlformats.org/markup-compatibility/2006">
              <mc:Choice xmlns:v="urn:schemas-microsoft-com:vml" Requires="v">
                <p:oleObj spid="_x0000_s9221" name="Equation" r:id="rId6" imgW="2197100" imgH="444500" progId="Equation.3">
                  <p:embed/>
                </p:oleObj>
              </mc:Choice>
              <mc:Fallback>
                <p:oleObj name="Equation" r:id="rId6" imgW="2197100" imgH="444500" progId="Equation.3">
                  <p:embed/>
                  <p:pic>
                    <p:nvPicPr>
                      <p:cNvPr id="82949" name="Object 3">
                        <a:extLst>
                          <a:ext uri="{FF2B5EF4-FFF2-40B4-BE49-F238E27FC236}">
                            <a16:creationId xmlns:a16="http://schemas.microsoft.com/office/drawing/2014/main" id="{4B36D81C-9018-408F-A30B-33CFAC6236B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26657" y="2362200"/>
                        <a:ext cx="3138841" cy="5926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spd="slow" advClick="0" advTm="42000"/>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a:extLst>
              <a:ext uri="{FF2B5EF4-FFF2-40B4-BE49-F238E27FC236}">
                <a16:creationId xmlns:a16="http://schemas.microsoft.com/office/drawing/2014/main" id="{0A9B436C-801F-4EF3-9668-0FB17256F9F6}"/>
              </a:ext>
            </a:extLst>
          </p:cNvPr>
          <p:cNvSpPr>
            <a:spLocks noGrp="1" noChangeArrowheads="1"/>
          </p:cNvSpPr>
          <p:nvPr>
            <p:ph type="title" idx="4294967295"/>
          </p:nvPr>
        </p:nvSpPr>
        <p:spPr>
          <a:xfrm>
            <a:off x="0" y="274638"/>
            <a:ext cx="8229600" cy="1143000"/>
          </a:xfrm>
        </p:spPr>
        <p:txBody>
          <a:bodyPr>
            <a:normAutofit fontScale="90000"/>
          </a:bodyPr>
          <a:lstStyle/>
          <a:p>
            <a:pPr eaLnBrk="1" hangingPunct="1"/>
            <a:r>
              <a:rPr lang="en-US" altLang="en-US">
                <a:ea typeface="ＭＳ Ｐゴシック" panose="020B0600070205080204" pitchFamily="34" charset="-128"/>
              </a:rPr>
              <a:t>Example</a:t>
            </a:r>
            <a:br>
              <a:rPr lang="en-US" altLang="en-US">
                <a:ea typeface="ＭＳ Ｐゴシック" panose="020B0600070205080204" pitchFamily="34" charset="-128"/>
              </a:rPr>
            </a:br>
            <a:r>
              <a:rPr lang="en-US" altLang="en-US">
                <a:ea typeface="ＭＳ Ｐゴシック" panose="020B0600070205080204" pitchFamily="34" charset="-128"/>
              </a:rPr>
              <a:t>Variance of the SAT</a:t>
            </a:r>
          </a:p>
        </p:txBody>
      </p:sp>
      <p:sp>
        <p:nvSpPr>
          <p:cNvPr id="84995" name="Rectangle 3">
            <a:extLst>
              <a:ext uri="{FF2B5EF4-FFF2-40B4-BE49-F238E27FC236}">
                <a16:creationId xmlns:a16="http://schemas.microsoft.com/office/drawing/2014/main" id="{DF55752B-28BA-48C7-80DA-609FC2AA5346}"/>
              </a:ext>
            </a:extLst>
          </p:cNvPr>
          <p:cNvSpPr>
            <a:spLocks noGrp="1" noChangeArrowheads="1"/>
          </p:cNvSpPr>
          <p:nvPr>
            <p:ph type="body" idx="4294967295"/>
          </p:nvPr>
        </p:nvSpPr>
        <p:spPr>
          <a:xfrm>
            <a:off x="0" y="1600200"/>
            <a:ext cx="8229600" cy="4525963"/>
          </a:xfrm>
        </p:spPr>
        <p:txBody>
          <a:bodyPr/>
          <a:lstStyle/>
          <a:p>
            <a:pPr eaLnBrk="1" hangingPunct="1">
              <a:buFontTx/>
              <a:buNone/>
            </a:pPr>
            <a:endParaRPr lang="en-US" altLang="en-US">
              <a:ea typeface="ＭＳ Ｐゴシック" panose="020B0600070205080204" pitchFamily="34" charset="-128"/>
            </a:endParaRPr>
          </a:p>
          <a:p>
            <a:pPr eaLnBrk="1" hangingPunct="1">
              <a:buFontTx/>
              <a:buNone/>
            </a:pPr>
            <a:r>
              <a:rPr lang="en-US" altLang="en-US">
                <a:ea typeface="ＭＳ Ｐゴシック" panose="020B0600070205080204" pitchFamily="34" charset="-128"/>
              </a:rPr>
              <a:t> </a:t>
            </a:r>
            <a:r>
              <a:rPr lang="en-US" altLang="en-US">
                <a:latin typeface="Symbol" panose="05050102010706020507" pitchFamily="18" charset="2"/>
                <a:ea typeface="ＭＳ Ｐゴシック" panose="020B0600070205080204" pitchFamily="34" charset="-128"/>
              </a:rPr>
              <a:t>s</a:t>
            </a:r>
            <a:r>
              <a:rPr lang="en-US" altLang="en-US" baseline="30000">
                <a:latin typeface="Symbol" panose="05050102010706020507" pitchFamily="18" charset="2"/>
                <a:ea typeface="ＭＳ Ｐゴシック" panose="020B0600070205080204" pitchFamily="34" charset="-128"/>
              </a:rPr>
              <a:t>2</a:t>
            </a:r>
            <a:r>
              <a:rPr lang="en-US" altLang="en-US">
                <a:ea typeface="ＭＳ Ｐゴシック" panose="020B0600070205080204" pitchFamily="34" charset="-128"/>
              </a:rPr>
              <a:t> verbal SAT:               10,000</a:t>
            </a:r>
          </a:p>
          <a:p>
            <a:pPr eaLnBrk="1" hangingPunct="1">
              <a:buFontTx/>
              <a:buNone/>
            </a:pPr>
            <a:r>
              <a:rPr lang="en-US" altLang="en-US">
                <a:ea typeface="ＭＳ Ｐゴシック" panose="020B0600070205080204" pitchFamily="34" charset="-128"/>
              </a:rPr>
              <a:t> </a:t>
            </a:r>
            <a:r>
              <a:rPr lang="en-US" altLang="en-US">
                <a:latin typeface="Symbol" panose="05050102010706020507" pitchFamily="18" charset="2"/>
                <a:ea typeface="ＭＳ Ｐゴシック" panose="020B0600070205080204" pitchFamily="34" charset="-128"/>
              </a:rPr>
              <a:t>s</a:t>
            </a:r>
            <a:r>
              <a:rPr lang="en-US" altLang="en-US" baseline="30000">
                <a:latin typeface="Symbol" panose="05050102010706020507" pitchFamily="18" charset="2"/>
                <a:ea typeface="ＭＳ Ｐゴシック" panose="020B0600070205080204" pitchFamily="34" charset="-128"/>
              </a:rPr>
              <a:t>2</a:t>
            </a:r>
            <a:r>
              <a:rPr lang="en-US" altLang="en-US">
                <a:ea typeface="ＭＳ Ｐゴシック" panose="020B0600070205080204" pitchFamily="34" charset="-128"/>
              </a:rPr>
              <a:t> quantitative SAT:      11,000</a:t>
            </a:r>
          </a:p>
          <a:p>
            <a:pPr eaLnBrk="1" hangingPunct="1">
              <a:buFontTx/>
              <a:buNone/>
            </a:pPr>
            <a:r>
              <a:rPr lang="en-US" altLang="en-US">
                <a:ea typeface="ＭＳ Ｐゴシック" panose="020B0600070205080204" pitchFamily="34" charset="-128"/>
              </a:rPr>
              <a:t> </a:t>
            </a:r>
            <a:r>
              <a:rPr lang="en-US" altLang="en-US">
                <a:latin typeface="Symbol" panose="05050102010706020507" pitchFamily="18" charset="2"/>
                <a:ea typeface="ＭＳ Ｐゴシック" panose="020B0600070205080204" pitchFamily="34" charset="-128"/>
              </a:rPr>
              <a:t>r</a:t>
            </a:r>
            <a:r>
              <a:rPr lang="en-US" altLang="en-US">
                <a:ea typeface="ＭＳ Ｐゴシック" panose="020B0600070205080204" pitchFamily="34" charset="-128"/>
              </a:rPr>
              <a:t>:                                 0.50</a:t>
            </a:r>
          </a:p>
        </p:txBody>
      </p:sp>
    </p:spTree>
  </p:cSld>
  <p:clrMapOvr>
    <a:masterClrMapping/>
  </p:clrMapOvr>
  <p:transition spd="slow" advClick="0" advTm="24000"/>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a:extLst>
              <a:ext uri="{FF2B5EF4-FFF2-40B4-BE49-F238E27FC236}">
                <a16:creationId xmlns:a16="http://schemas.microsoft.com/office/drawing/2014/main" id="{7A7D6C0A-BE92-435C-AEE5-2419AAE0BE67}"/>
              </a:ext>
            </a:extLst>
          </p:cNvPr>
          <p:cNvSpPr>
            <a:spLocks noGrp="1" noChangeArrowheads="1"/>
          </p:cNvSpPr>
          <p:nvPr>
            <p:ph type="title" idx="4294967295"/>
          </p:nvPr>
        </p:nvSpPr>
        <p:spPr>
          <a:xfrm>
            <a:off x="0" y="274638"/>
            <a:ext cx="8229600" cy="1143000"/>
          </a:xfrm>
        </p:spPr>
        <p:txBody>
          <a:bodyPr>
            <a:normAutofit fontScale="90000"/>
          </a:bodyPr>
          <a:lstStyle/>
          <a:p>
            <a:pPr eaLnBrk="1" hangingPunct="1"/>
            <a:r>
              <a:rPr lang="en-US" altLang="en-US">
                <a:ea typeface="ＭＳ Ｐゴシック" panose="020B0600070205080204" pitchFamily="34" charset="-128"/>
              </a:rPr>
              <a:t>Example</a:t>
            </a:r>
            <a:br>
              <a:rPr lang="en-US" altLang="en-US">
                <a:ea typeface="ＭＳ Ｐゴシック" panose="020B0600070205080204" pitchFamily="34" charset="-128"/>
              </a:rPr>
            </a:br>
            <a:r>
              <a:rPr lang="en-US" altLang="en-US">
                <a:ea typeface="ＭＳ Ｐゴシック" panose="020B0600070205080204" pitchFamily="34" charset="-128"/>
              </a:rPr>
              <a:t>VSAT + QSAT</a:t>
            </a:r>
          </a:p>
        </p:txBody>
      </p:sp>
      <p:graphicFrame>
        <p:nvGraphicFramePr>
          <p:cNvPr id="87043" name="Object 2">
            <a:extLst>
              <a:ext uri="{FF2B5EF4-FFF2-40B4-BE49-F238E27FC236}">
                <a16:creationId xmlns:a16="http://schemas.microsoft.com/office/drawing/2014/main" id="{BFD7239F-A722-42DD-B129-846A46606E2E}"/>
              </a:ext>
            </a:extLst>
          </p:cNvPr>
          <p:cNvGraphicFramePr>
            <a:graphicFrameLocks noChangeAspect="1"/>
          </p:cNvGraphicFramePr>
          <p:nvPr>
            <p:extLst>
              <p:ext uri="{D42A27DB-BD31-4B8C-83A1-F6EECF244321}">
                <p14:modId xmlns:p14="http://schemas.microsoft.com/office/powerpoint/2010/main" val="1653269203"/>
              </p:ext>
            </p:extLst>
          </p:nvPr>
        </p:nvGraphicFramePr>
        <p:xfrm>
          <a:off x="458556" y="3556001"/>
          <a:ext cx="7542444" cy="467822"/>
        </p:xfrm>
        <a:graphic>
          <a:graphicData uri="http://schemas.openxmlformats.org/presentationml/2006/ole">
            <mc:AlternateContent xmlns:mc="http://schemas.openxmlformats.org/markup-compatibility/2006">
              <mc:Choice xmlns:v="urn:schemas-microsoft-com:vml" Requires="v">
                <p:oleObj spid="_x0000_s10245" name="Equation" r:id="rId4" imgW="5930900" imgH="393700" progId="Equation.3">
                  <p:embed/>
                </p:oleObj>
              </mc:Choice>
              <mc:Fallback>
                <p:oleObj name="Equation" r:id="rId4" imgW="5930900" imgH="393700" progId="Equation.3">
                  <p:embed/>
                  <p:pic>
                    <p:nvPicPr>
                      <p:cNvPr id="87043" name="Object 2">
                        <a:extLst>
                          <a:ext uri="{FF2B5EF4-FFF2-40B4-BE49-F238E27FC236}">
                            <a16:creationId xmlns:a16="http://schemas.microsoft.com/office/drawing/2014/main" id="{BFD7239F-A722-42DD-B129-846A46606E2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8556" y="3556001"/>
                        <a:ext cx="7542444" cy="467822"/>
                      </a:xfrm>
                      <a:prstGeom prst="rect">
                        <a:avLst/>
                      </a:prstGeom>
                      <a:noFill/>
                      <a:ln>
                        <a:noFill/>
                      </a:ln>
                      <a:effectLst/>
                    </p:spPr>
                  </p:pic>
                </p:oleObj>
              </mc:Fallback>
            </mc:AlternateContent>
          </a:graphicData>
        </a:graphic>
      </p:graphicFrame>
      <p:graphicFrame>
        <p:nvGraphicFramePr>
          <p:cNvPr id="87044" name="Object 3">
            <a:extLst>
              <a:ext uri="{FF2B5EF4-FFF2-40B4-BE49-F238E27FC236}">
                <a16:creationId xmlns:a16="http://schemas.microsoft.com/office/drawing/2014/main" id="{A9960167-F518-4B6A-BD1C-B892A483F588}"/>
              </a:ext>
            </a:extLst>
          </p:cNvPr>
          <p:cNvGraphicFramePr>
            <a:graphicFrameLocks noChangeAspect="1"/>
          </p:cNvGraphicFramePr>
          <p:nvPr/>
        </p:nvGraphicFramePr>
        <p:xfrm>
          <a:off x="444500" y="2514424"/>
          <a:ext cx="7166681" cy="524757"/>
        </p:xfrm>
        <a:graphic>
          <a:graphicData uri="http://schemas.openxmlformats.org/presentationml/2006/ole">
            <mc:AlternateContent xmlns:mc="http://schemas.openxmlformats.org/markup-compatibility/2006">
              <mc:Choice xmlns:v="urn:schemas-microsoft-com:vml" Requires="v">
                <p:oleObj spid="_x0000_s10246" name="Equation" r:id="rId6" imgW="5016500" imgH="393700" progId="Equation.3">
                  <p:embed/>
                </p:oleObj>
              </mc:Choice>
              <mc:Fallback>
                <p:oleObj name="Equation" r:id="rId6" imgW="5016500" imgH="393700" progId="Equation.3">
                  <p:embed/>
                  <p:pic>
                    <p:nvPicPr>
                      <p:cNvPr id="87044" name="Object 3">
                        <a:extLst>
                          <a:ext uri="{FF2B5EF4-FFF2-40B4-BE49-F238E27FC236}">
                            <a16:creationId xmlns:a16="http://schemas.microsoft.com/office/drawing/2014/main" id="{A9960167-F518-4B6A-BD1C-B892A483F58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4500" y="2514424"/>
                        <a:ext cx="7166681" cy="5247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7045" name="Object 4">
            <a:extLst>
              <a:ext uri="{FF2B5EF4-FFF2-40B4-BE49-F238E27FC236}">
                <a16:creationId xmlns:a16="http://schemas.microsoft.com/office/drawing/2014/main" id="{9F9DA672-97D5-4BB2-BC7A-C0AB0DE4C958}"/>
              </a:ext>
            </a:extLst>
          </p:cNvPr>
          <p:cNvGraphicFramePr>
            <a:graphicFrameLocks noChangeAspect="1"/>
          </p:cNvGraphicFramePr>
          <p:nvPr/>
        </p:nvGraphicFramePr>
        <p:xfrm>
          <a:off x="435681" y="4732514"/>
          <a:ext cx="3228799" cy="525639"/>
        </p:xfrm>
        <a:graphic>
          <a:graphicData uri="http://schemas.openxmlformats.org/presentationml/2006/ole">
            <mc:AlternateContent xmlns:mc="http://schemas.openxmlformats.org/markup-compatibility/2006">
              <mc:Choice xmlns:v="urn:schemas-microsoft-com:vml" Requires="v">
                <p:oleObj spid="_x0000_s10247" name="Equation" r:id="rId8" imgW="2260600" imgH="393700" progId="Equation.3">
                  <p:embed/>
                </p:oleObj>
              </mc:Choice>
              <mc:Fallback>
                <p:oleObj name="Equation" r:id="rId8" imgW="2260600" imgH="393700" progId="Equation.3">
                  <p:embed/>
                  <p:pic>
                    <p:nvPicPr>
                      <p:cNvPr id="87045" name="Object 4">
                        <a:extLst>
                          <a:ext uri="{FF2B5EF4-FFF2-40B4-BE49-F238E27FC236}">
                            <a16:creationId xmlns:a16="http://schemas.microsoft.com/office/drawing/2014/main" id="{9F9DA672-97D5-4BB2-BC7A-C0AB0DE4C95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35681" y="4732514"/>
                        <a:ext cx="3228799" cy="525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spd="slow" advClick="0" advTm="25000"/>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a:extLst>
              <a:ext uri="{FF2B5EF4-FFF2-40B4-BE49-F238E27FC236}">
                <a16:creationId xmlns:a16="http://schemas.microsoft.com/office/drawing/2014/main" id="{0E155A91-F93D-411E-8A06-C9CB63BD9F5C}"/>
              </a:ext>
            </a:extLst>
          </p:cNvPr>
          <p:cNvSpPr>
            <a:spLocks noGrp="1" noChangeArrowheads="1"/>
          </p:cNvSpPr>
          <p:nvPr>
            <p:ph type="title" idx="4294967295"/>
          </p:nvPr>
        </p:nvSpPr>
        <p:spPr>
          <a:xfrm>
            <a:off x="191962" y="569272"/>
            <a:ext cx="7773988" cy="1016000"/>
          </a:xfrm>
        </p:spPr>
        <p:txBody>
          <a:bodyPr/>
          <a:lstStyle/>
          <a:p>
            <a:pPr eaLnBrk="1" hangingPunct="1"/>
            <a:r>
              <a:rPr lang="en-US" altLang="en-US" dirty="0">
                <a:ea typeface="ＭＳ Ｐゴシック" panose="020B0600070205080204" pitchFamily="34" charset="-128"/>
              </a:rPr>
              <a:t>Positive Skew</a:t>
            </a:r>
          </a:p>
        </p:txBody>
      </p:sp>
      <p:pic>
        <p:nvPicPr>
          <p:cNvPr id="171011" name="Picture 3">
            <a:extLst>
              <a:ext uri="{FF2B5EF4-FFF2-40B4-BE49-F238E27FC236}">
                <a16:creationId xmlns:a16="http://schemas.microsoft.com/office/drawing/2014/main" id="{CD1AE7C2-5762-4850-97D2-AD6C85E8156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03994" y="1676400"/>
            <a:ext cx="7366000" cy="3951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1012" name="TextBox 5">
            <a:extLst>
              <a:ext uri="{FF2B5EF4-FFF2-40B4-BE49-F238E27FC236}">
                <a16:creationId xmlns:a16="http://schemas.microsoft.com/office/drawing/2014/main" id="{CC695D94-941D-4C62-B7F7-564EAA822E2E}"/>
              </a:ext>
            </a:extLst>
          </p:cNvPr>
          <p:cNvSpPr txBox="1">
            <a:spLocks noChangeArrowheads="1"/>
          </p:cNvSpPr>
          <p:nvPr/>
        </p:nvSpPr>
        <p:spPr bwMode="auto">
          <a:xfrm>
            <a:off x="3048000" y="1409397"/>
            <a:ext cx="5080000" cy="442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6000">
                <a:solidFill>
                  <a:schemeClr val="tx1"/>
                </a:solidFill>
                <a:latin typeface="Times" panose="02020603050405020304" pitchFamily="18" charset="0"/>
                <a:ea typeface="ＭＳ Ｐゴシック" panose="020B0600070205080204" pitchFamily="34" charset="-128"/>
              </a:defRPr>
            </a:lvl1pPr>
            <a:lvl2pPr marL="37931725" indent="-37474525">
              <a:defRPr sz="6000">
                <a:solidFill>
                  <a:schemeClr val="tx1"/>
                </a:solidFill>
                <a:latin typeface="Times" panose="02020603050405020304" pitchFamily="18" charset="0"/>
                <a:ea typeface="ＭＳ Ｐゴシック" panose="020B0600070205080204" pitchFamily="34" charset="-128"/>
              </a:defRPr>
            </a:lvl2pPr>
            <a:lvl3pPr>
              <a:defRPr sz="6000">
                <a:solidFill>
                  <a:schemeClr val="tx1"/>
                </a:solidFill>
                <a:latin typeface="Times" panose="02020603050405020304" pitchFamily="18" charset="0"/>
                <a:ea typeface="ＭＳ Ｐゴシック" panose="020B0600070205080204" pitchFamily="34" charset="-128"/>
              </a:defRPr>
            </a:lvl3pPr>
            <a:lvl4pPr>
              <a:defRPr sz="6000">
                <a:solidFill>
                  <a:schemeClr val="tx1"/>
                </a:solidFill>
                <a:latin typeface="Times" panose="02020603050405020304" pitchFamily="18" charset="0"/>
                <a:ea typeface="ＭＳ Ｐゴシック" panose="020B0600070205080204" pitchFamily="34" charset="-128"/>
              </a:defRPr>
            </a:lvl4pPr>
            <a:lvl5pPr>
              <a:defRPr sz="6000">
                <a:solidFill>
                  <a:schemeClr val="tx1"/>
                </a:solidFill>
                <a:latin typeface="Times" panose="02020603050405020304" pitchFamily="18" charset="0"/>
                <a:ea typeface="ＭＳ Ｐゴシック" panose="020B0600070205080204" pitchFamily="34" charset="-128"/>
              </a:defRPr>
            </a:lvl5pPr>
            <a:lvl6pPr marL="5029200" indent="-27432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6pPr>
            <a:lvl7pPr marL="5486400" indent="-27432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7pPr>
            <a:lvl8pPr marL="5943600" indent="-27432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8pPr>
            <a:lvl9pPr marL="6400800" indent="-2743200" eaLnBrk="0" fontAlgn="base" hangingPunct="0">
              <a:spcBef>
                <a:spcPct val="0"/>
              </a:spcBef>
              <a:spcAft>
                <a:spcPct val="0"/>
              </a:spcAft>
              <a:defRPr sz="6000">
                <a:solidFill>
                  <a:schemeClr val="tx1"/>
                </a:solidFill>
                <a:latin typeface="Times" panose="02020603050405020304" pitchFamily="18" charset="0"/>
                <a:ea typeface="ＭＳ Ｐゴシック" panose="020B0600070205080204" pitchFamily="34" charset="-128"/>
              </a:defRPr>
            </a:lvl9pPr>
          </a:lstStyle>
          <a:p>
            <a:r>
              <a:rPr lang="en-US" altLang="en-US" sz="2278" dirty="0"/>
              <a:t>The mean is larger than the median.</a:t>
            </a:r>
          </a:p>
        </p:txBody>
      </p:sp>
    </p:spTree>
  </p:cSld>
  <p:clrMapOvr>
    <a:masterClrMapping/>
  </p:clrMapOvr>
  <p:transition spd="slow" advClick="0" advTm="10000"/>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a:extLst>
              <a:ext uri="{FF2B5EF4-FFF2-40B4-BE49-F238E27FC236}">
                <a16:creationId xmlns:a16="http://schemas.microsoft.com/office/drawing/2014/main" id="{476005DA-E60A-49C7-AFC3-28E5AFDFC6BF}"/>
              </a:ext>
            </a:extLst>
          </p:cNvPr>
          <p:cNvSpPr>
            <a:spLocks noGrp="1" noChangeArrowheads="1"/>
          </p:cNvSpPr>
          <p:nvPr>
            <p:ph type="title" idx="4294967295"/>
          </p:nvPr>
        </p:nvSpPr>
        <p:spPr>
          <a:xfrm>
            <a:off x="0" y="274638"/>
            <a:ext cx="8229600" cy="1143000"/>
          </a:xfrm>
        </p:spPr>
        <p:txBody>
          <a:bodyPr>
            <a:normAutofit fontScale="90000"/>
          </a:bodyPr>
          <a:lstStyle/>
          <a:p>
            <a:pPr eaLnBrk="1" hangingPunct="1"/>
            <a:r>
              <a:rPr lang="en-US" altLang="en-US">
                <a:ea typeface="ＭＳ Ｐゴシック" panose="020B0600070205080204" pitchFamily="34" charset="-128"/>
              </a:rPr>
              <a:t>Example</a:t>
            </a:r>
            <a:br>
              <a:rPr lang="en-US" altLang="en-US">
                <a:ea typeface="ＭＳ Ｐゴシック" panose="020B0600070205080204" pitchFamily="34" charset="-128"/>
              </a:rPr>
            </a:br>
            <a:r>
              <a:rPr lang="en-US" altLang="en-US">
                <a:ea typeface="ＭＳ Ｐゴシック" panose="020B0600070205080204" pitchFamily="34" charset="-128"/>
              </a:rPr>
              <a:t>VSAT - QSAT</a:t>
            </a:r>
          </a:p>
        </p:txBody>
      </p:sp>
      <p:graphicFrame>
        <p:nvGraphicFramePr>
          <p:cNvPr id="89091" name="Object 2">
            <a:extLst>
              <a:ext uri="{FF2B5EF4-FFF2-40B4-BE49-F238E27FC236}">
                <a16:creationId xmlns:a16="http://schemas.microsoft.com/office/drawing/2014/main" id="{E6A9C8A3-BFCD-4D10-85D0-485C03B58A5F}"/>
              </a:ext>
            </a:extLst>
          </p:cNvPr>
          <p:cNvGraphicFramePr>
            <a:graphicFrameLocks noChangeAspect="1"/>
          </p:cNvGraphicFramePr>
          <p:nvPr>
            <p:extLst>
              <p:ext uri="{D42A27DB-BD31-4B8C-83A1-F6EECF244321}">
                <p14:modId xmlns:p14="http://schemas.microsoft.com/office/powerpoint/2010/main" val="2681667759"/>
              </p:ext>
            </p:extLst>
          </p:nvPr>
        </p:nvGraphicFramePr>
        <p:xfrm>
          <a:off x="435681" y="3634493"/>
          <a:ext cx="7489119" cy="463735"/>
        </p:xfrm>
        <a:graphic>
          <a:graphicData uri="http://schemas.openxmlformats.org/presentationml/2006/ole">
            <mc:AlternateContent xmlns:mc="http://schemas.openxmlformats.org/markup-compatibility/2006">
              <mc:Choice xmlns:v="urn:schemas-microsoft-com:vml" Requires="v">
                <p:oleObj spid="_x0000_s11269" name="Equation" r:id="rId4" imgW="5930900" imgH="393700" progId="Equation.3">
                  <p:embed/>
                </p:oleObj>
              </mc:Choice>
              <mc:Fallback>
                <p:oleObj name="Equation" r:id="rId4" imgW="5930900" imgH="393700" progId="Equation.3">
                  <p:embed/>
                  <p:pic>
                    <p:nvPicPr>
                      <p:cNvPr id="89091" name="Object 2">
                        <a:extLst>
                          <a:ext uri="{FF2B5EF4-FFF2-40B4-BE49-F238E27FC236}">
                            <a16:creationId xmlns:a16="http://schemas.microsoft.com/office/drawing/2014/main" id="{E6A9C8A3-BFCD-4D10-85D0-485C03B58A5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5681" y="3634493"/>
                        <a:ext cx="7489119" cy="463735"/>
                      </a:xfrm>
                      <a:prstGeom prst="rect">
                        <a:avLst/>
                      </a:prstGeom>
                      <a:noFill/>
                      <a:ln>
                        <a:noFill/>
                      </a:ln>
                      <a:effectLst/>
                    </p:spPr>
                  </p:pic>
                </p:oleObj>
              </mc:Fallback>
            </mc:AlternateContent>
          </a:graphicData>
        </a:graphic>
      </p:graphicFrame>
      <p:graphicFrame>
        <p:nvGraphicFramePr>
          <p:cNvPr id="89092" name="Object 3">
            <a:extLst>
              <a:ext uri="{FF2B5EF4-FFF2-40B4-BE49-F238E27FC236}">
                <a16:creationId xmlns:a16="http://schemas.microsoft.com/office/drawing/2014/main" id="{B63281BA-7696-4B80-B9DF-357FE45F0221}"/>
              </a:ext>
            </a:extLst>
          </p:cNvPr>
          <p:cNvGraphicFramePr>
            <a:graphicFrameLocks noChangeAspect="1"/>
          </p:cNvGraphicFramePr>
          <p:nvPr/>
        </p:nvGraphicFramePr>
        <p:xfrm>
          <a:off x="444500" y="2512660"/>
          <a:ext cx="7166681" cy="524757"/>
        </p:xfrm>
        <a:graphic>
          <a:graphicData uri="http://schemas.openxmlformats.org/presentationml/2006/ole">
            <mc:AlternateContent xmlns:mc="http://schemas.openxmlformats.org/markup-compatibility/2006">
              <mc:Choice xmlns:v="urn:schemas-microsoft-com:vml" Requires="v">
                <p:oleObj spid="_x0000_s11270" name="Equation" r:id="rId6" imgW="5016500" imgH="393700" progId="Equation.3">
                  <p:embed/>
                </p:oleObj>
              </mc:Choice>
              <mc:Fallback>
                <p:oleObj name="Equation" r:id="rId6" imgW="5016500" imgH="393700" progId="Equation.3">
                  <p:embed/>
                  <p:pic>
                    <p:nvPicPr>
                      <p:cNvPr id="89092" name="Object 3">
                        <a:extLst>
                          <a:ext uri="{FF2B5EF4-FFF2-40B4-BE49-F238E27FC236}">
                            <a16:creationId xmlns:a16="http://schemas.microsoft.com/office/drawing/2014/main" id="{B63281BA-7696-4B80-B9DF-357FE45F022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4500" y="2512660"/>
                        <a:ext cx="7166681" cy="5247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9093" name="Object 4">
            <a:extLst>
              <a:ext uri="{FF2B5EF4-FFF2-40B4-BE49-F238E27FC236}">
                <a16:creationId xmlns:a16="http://schemas.microsoft.com/office/drawing/2014/main" id="{4426B459-C849-4B91-BE1F-03EC27B989B7}"/>
              </a:ext>
            </a:extLst>
          </p:cNvPr>
          <p:cNvGraphicFramePr>
            <a:graphicFrameLocks noChangeAspect="1"/>
          </p:cNvGraphicFramePr>
          <p:nvPr/>
        </p:nvGraphicFramePr>
        <p:xfrm>
          <a:off x="425980" y="4730750"/>
          <a:ext cx="3248201" cy="524757"/>
        </p:xfrm>
        <a:graphic>
          <a:graphicData uri="http://schemas.openxmlformats.org/presentationml/2006/ole">
            <mc:AlternateContent xmlns:mc="http://schemas.openxmlformats.org/markup-compatibility/2006">
              <mc:Choice xmlns:v="urn:schemas-microsoft-com:vml" Requires="v">
                <p:oleObj spid="_x0000_s11271" name="Equation" r:id="rId8" imgW="2273300" imgH="393700" progId="Equation.3">
                  <p:embed/>
                </p:oleObj>
              </mc:Choice>
              <mc:Fallback>
                <p:oleObj name="Equation" r:id="rId8" imgW="2273300" imgH="393700" progId="Equation.3">
                  <p:embed/>
                  <p:pic>
                    <p:nvPicPr>
                      <p:cNvPr id="89093" name="Object 4">
                        <a:extLst>
                          <a:ext uri="{FF2B5EF4-FFF2-40B4-BE49-F238E27FC236}">
                            <a16:creationId xmlns:a16="http://schemas.microsoft.com/office/drawing/2014/main" id="{4426B459-C849-4B91-BE1F-03EC27B989B7}"/>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25980" y="4730750"/>
                        <a:ext cx="3248201" cy="5247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spd="slow" advClick="0" advTm="19000"/>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10">
            <a:extLst>
              <a:ext uri="{FF2B5EF4-FFF2-40B4-BE49-F238E27FC236}">
                <a16:creationId xmlns:a16="http://schemas.microsoft.com/office/drawing/2014/main" id="{B9632BD6-8D97-44F0-927F-8165F931355F}"/>
              </a:ext>
            </a:extLst>
          </p:cNvPr>
          <p:cNvSpPr>
            <a:spLocks noGrp="1" noChangeArrowheads="1"/>
          </p:cNvSpPr>
          <p:nvPr>
            <p:ph type="body" idx="4294967295"/>
          </p:nvPr>
        </p:nvSpPr>
        <p:spPr>
          <a:xfrm>
            <a:off x="0" y="1600200"/>
            <a:ext cx="8229600" cy="4525963"/>
          </a:xfrm>
          <a:noFill/>
        </p:spPr>
        <p:txBody>
          <a:bodyPr/>
          <a:lstStyle/>
          <a:p>
            <a:pPr eaLnBrk="1" hangingPunct="1"/>
            <a:r>
              <a:rPr lang="en-US" altLang="en-US">
                <a:ea typeface="ＭＳ Ｐゴシック" panose="020B0600070205080204" pitchFamily="34" charset="-128"/>
              </a:rPr>
              <a:t>For a population</a:t>
            </a:r>
          </a:p>
          <a:p>
            <a:pPr eaLnBrk="1" hangingPunct="1"/>
            <a:endParaRPr lang="en-US" altLang="en-US">
              <a:ea typeface="ＭＳ Ｐゴシック" panose="020B0600070205080204" pitchFamily="34" charset="-128"/>
            </a:endParaRPr>
          </a:p>
          <a:p>
            <a:pPr eaLnBrk="1" hangingPunct="1"/>
            <a:endParaRPr lang="en-US" altLang="en-US">
              <a:ea typeface="ＭＳ Ｐゴシック" panose="020B0600070205080204" pitchFamily="34" charset="-128"/>
            </a:endParaRPr>
          </a:p>
          <a:p>
            <a:pPr eaLnBrk="1" hangingPunct="1"/>
            <a:r>
              <a:rPr lang="en-US" altLang="en-US">
                <a:ea typeface="ＭＳ Ｐゴシック" panose="020B0600070205080204" pitchFamily="34" charset="-128"/>
              </a:rPr>
              <a:t>For a sample</a:t>
            </a:r>
          </a:p>
          <a:p>
            <a:pPr eaLnBrk="1" hangingPunct="1"/>
            <a:endParaRPr lang="en-US" altLang="en-US">
              <a:ea typeface="ＭＳ Ｐゴシック" panose="020B0600070205080204" pitchFamily="34" charset="-128"/>
            </a:endParaRPr>
          </a:p>
        </p:txBody>
      </p:sp>
      <p:sp>
        <p:nvSpPr>
          <p:cNvPr id="91139" name="Rectangle 2">
            <a:extLst>
              <a:ext uri="{FF2B5EF4-FFF2-40B4-BE49-F238E27FC236}">
                <a16:creationId xmlns:a16="http://schemas.microsoft.com/office/drawing/2014/main" id="{14C11370-F215-453C-BCF7-DC7A158778EE}"/>
              </a:ext>
            </a:extLst>
          </p:cNvPr>
          <p:cNvSpPr>
            <a:spLocks noGrp="1" noChangeArrowheads="1"/>
          </p:cNvSpPr>
          <p:nvPr>
            <p:ph type="title" idx="4294967295"/>
          </p:nvPr>
        </p:nvSpPr>
        <p:spPr>
          <a:xfrm>
            <a:off x="0" y="274638"/>
            <a:ext cx="8229600" cy="1143000"/>
          </a:xfrm>
        </p:spPr>
        <p:txBody>
          <a:bodyPr/>
          <a:lstStyle/>
          <a:p>
            <a:pPr eaLnBrk="1" hangingPunct="1"/>
            <a:r>
              <a:rPr lang="en-US" altLang="en-US">
                <a:ea typeface="ＭＳ Ｐゴシック" panose="020B0600070205080204" pitchFamily="34" charset="-128"/>
              </a:rPr>
              <a:t>Variance Sum Law II</a:t>
            </a:r>
          </a:p>
        </p:txBody>
      </p:sp>
      <p:graphicFrame>
        <p:nvGraphicFramePr>
          <p:cNvPr id="91140" name="Object 2">
            <a:extLst>
              <a:ext uri="{FF2B5EF4-FFF2-40B4-BE49-F238E27FC236}">
                <a16:creationId xmlns:a16="http://schemas.microsoft.com/office/drawing/2014/main" id="{4A43E983-5449-4D30-B3DC-B4DF43656EE5}"/>
              </a:ext>
            </a:extLst>
          </p:cNvPr>
          <p:cNvGraphicFramePr>
            <a:graphicFrameLocks noChangeAspect="1"/>
          </p:cNvGraphicFramePr>
          <p:nvPr/>
        </p:nvGraphicFramePr>
        <p:xfrm>
          <a:off x="2714625" y="2921000"/>
          <a:ext cx="5424841" cy="592667"/>
        </p:xfrm>
        <a:graphic>
          <a:graphicData uri="http://schemas.openxmlformats.org/presentationml/2006/ole">
            <mc:AlternateContent xmlns:mc="http://schemas.openxmlformats.org/markup-compatibility/2006">
              <mc:Choice xmlns:v="urn:schemas-microsoft-com:vml" Requires="v">
                <p:oleObj spid="_x0000_s12292" name="Equation" r:id="rId4" imgW="3797300" imgH="444500" progId="Equation.3">
                  <p:embed/>
                </p:oleObj>
              </mc:Choice>
              <mc:Fallback>
                <p:oleObj name="Equation" r:id="rId4" imgW="3797300" imgH="444500" progId="Equation.3">
                  <p:embed/>
                  <p:pic>
                    <p:nvPicPr>
                      <p:cNvPr id="91140" name="Object 2">
                        <a:extLst>
                          <a:ext uri="{FF2B5EF4-FFF2-40B4-BE49-F238E27FC236}">
                            <a16:creationId xmlns:a16="http://schemas.microsoft.com/office/drawing/2014/main" id="{4A43E983-5449-4D30-B3DC-B4DF43656EE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14625" y="2921000"/>
                        <a:ext cx="5424841" cy="5926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1141" name="Object 3">
            <a:extLst>
              <a:ext uri="{FF2B5EF4-FFF2-40B4-BE49-F238E27FC236}">
                <a16:creationId xmlns:a16="http://schemas.microsoft.com/office/drawing/2014/main" id="{AE840276-417A-496E-AE69-DE5453FEB0E1}"/>
              </a:ext>
            </a:extLst>
          </p:cNvPr>
          <p:cNvGraphicFramePr>
            <a:graphicFrameLocks noChangeAspect="1"/>
          </p:cNvGraphicFramePr>
          <p:nvPr/>
        </p:nvGraphicFramePr>
        <p:xfrm>
          <a:off x="2866320" y="4647847"/>
          <a:ext cx="4535841" cy="592667"/>
        </p:xfrm>
        <a:graphic>
          <a:graphicData uri="http://schemas.openxmlformats.org/presentationml/2006/ole">
            <mc:AlternateContent xmlns:mc="http://schemas.openxmlformats.org/markup-compatibility/2006">
              <mc:Choice xmlns:v="urn:schemas-microsoft-com:vml" Requires="v">
                <p:oleObj spid="_x0000_s12293" name="Equation" r:id="rId6" imgW="3175000" imgH="444500" progId="Equation.3">
                  <p:embed/>
                </p:oleObj>
              </mc:Choice>
              <mc:Fallback>
                <p:oleObj name="Equation" r:id="rId6" imgW="3175000" imgH="444500" progId="Equation.3">
                  <p:embed/>
                  <p:pic>
                    <p:nvPicPr>
                      <p:cNvPr id="91141" name="Object 3">
                        <a:extLst>
                          <a:ext uri="{FF2B5EF4-FFF2-40B4-BE49-F238E27FC236}">
                            <a16:creationId xmlns:a16="http://schemas.microsoft.com/office/drawing/2014/main" id="{AE840276-417A-496E-AE69-DE5453FEB0E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66320" y="4647847"/>
                        <a:ext cx="4535841" cy="5926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spd="slow" advClick="0" advTm="11000"/>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9B8B87EF-0E2A-4B68-A356-99A516B0C08B}"/>
              </a:ext>
            </a:extLst>
          </p:cNvPr>
          <p:cNvSpPr>
            <a:spLocks noGrp="1" noChangeArrowheads="1"/>
          </p:cNvSpPr>
          <p:nvPr>
            <p:ph type="title" idx="4294967295"/>
          </p:nvPr>
        </p:nvSpPr>
        <p:spPr>
          <a:xfrm>
            <a:off x="914400" y="2286000"/>
            <a:ext cx="8229600" cy="1143000"/>
          </a:xfrm>
        </p:spPr>
        <p:txBody>
          <a:bodyPr/>
          <a:lstStyle/>
          <a:p>
            <a:pPr eaLnBrk="1" hangingPunct="1"/>
            <a:r>
              <a:rPr lang="en-US" altLang="en-US" dirty="0">
                <a:solidFill>
                  <a:srgbClr val="FF3300"/>
                </a:solidFill>
                <a:ea typeface="ＭＳ Ｐゴシック" panose="020B0600070205080204" pitchFamily="34" charset="-128"/>
              </a:rPr>
              <a:t>Probability: Introduction</a:t>
            </a:r>
          </a:p>
        </p:txBody>
      </p:sp>
    </p:spTree>
  </p:cSld>
  <p:clrMapOvr>
    <a:masterClrMapping/>
  </p:clrMapOvr>
  <mc:AlternateContent xmlns:mc="http://schemas.openxmlformats.org/markup-compatibility/2006" xmlns:p14="http://schemas.microsoft.com/office/powerpoint/2010/main">
    <mc:Choice Requires="p14">
      <p:transition spd="slow" p14:dur="2000" advClick="0" advTm="28000"/>
    </mc:Choice>
    <mc:Fallback xmlns="">
      <p:transition spd="slow" advClick="0" advTm="28000"/>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828510CD-586C-4794-A449-A06E301155D5}"/>
              </a:ext>
            </a:extLst>
          </p:cNvPr>
          <p:cNvSpPr>
            <a:spLocks noGrp="1" noChangeArrowheads="1"/>
          </p:cNvSpPr>
          <p:nvPr>
            <p:ph type="title" idx="4294967295"/>
          </p:nvPr>
        </p:nvSpPr>
        <p:spPr>
          <a:xfrm>
            <a:off x="0" y="274638"/>
            <a:ext cx="8229600" cy="1143000"/>
          </a:xfrm>
        </p:spPr>
        <p:txBody>
          <a:bodyPr/>
          <a:lstStyle/>
          <a:p>
            <a:pPr eaLnBrk="1" hangingPunct="1"/>
            <a:r>
              <a:rPr lang="en-US" altLang="en-US">
                <a:solidFill>
                  <a:srgbClr val="FF3300"/>
                </a:solidFill>
                <a:ea typeface="ＭＳ Ｐゴシック" panose="020B0600070205080204" pitchFamily="34" charset="-128"/>
              </a:rPr>
              <a:t>Frequentist Approach</a:t>
            </a:r>
          </a:p>
        </p:txBody>
      </p:sp>
      <p:sp>
        <p:nvSpPr>
          <p:cNvPr id="18435" name="Rectangle 3">
            <a:extLst>
              <a:ext uri="{FF2B5EF4-FFF2-40B4-BE49-F238E27FC236}">
                <a16:creationId xmlns:a16="http://schemas.microsoft.com/office/drawing/2014/main" id="{860C7014-A42A-4B50-BF73-EDEA153FEAD5}"/>
              </a:ext>
            </a:extLst>
          </p:cNvPr>
          <p:cNvSpPr>
            <a:spLocks noGrp="1" noChangeArrowheads="1"/>
          </p:cNvSpPr>
          <p:nvPr>
            <p:ph type="body" idx="4294967295"/>
          </p:nvPr>
        </p:nvSpPr>
        <p:spPr>
          <a:xfrm>
            <a:off x="0" y="2141538"/>
            <a:ext cx="6499225" cy="4030662"/>
          </a:xfrm>
        </p:spPr>
        <p:txBody>
          <a:bodyPr/>
          <a:lstStyle/>
          <a:p>
            <a:pPr eaLnBrk="1" hangingPunct="1">
              <a:buClr>
                <a:srgbClr val="FF3300"/>
              </a:buClr>
            </a:pPr>
            <a:r>
              <a:rPr lang="en-US" altLang="en-US" sz="2778">
                <a:ea typeface="ＭＳ Ｐゴシック" panose="020B0600070205080204" pitchFamily="34" charset="-128"/>
              </a:rPr>
              <a:t>If we flipped millions of coins,</a:t>
            </a:r>
          </a:p>
          <a:p>
            <a:pPr eaLnBrk="1" hangingPunct="1">
              <a:buClr>
                <a:srgbClr val="FF3300"/>
              </a:buClr>
              <a:buFontTx/>
              <a:buNone/>
            </a:pPr>
            <a:r>
              <a:rPr lang="en-US" altLang="en-US" sz="2778">
                <a:ea typeface="ＭＳ Ｐゴシック" panose="020B0600070205080204" pitchFamily="34" charset="-128"/>
              </a:rPr>
              <a:t>   we’d expect half of them to come</a:t>
            </a:r>
          </a:p>
          <a:p>
            <a:pPr eaLnBrk="1" hangingPunct="1">
              <a:buClr>
                <a:srgbClr val="FF3300"/>
              </a:buClr>
              <a:buFontTx/>
              <a:buNone/>
            </a:pPr>
            <a:r>
              <a:rPr lang="en-US" altLang="en-US" sz="2778">
                <a:ea typeface="ＭＳ Ｐゴシック" panose="020B0600070205080204" pitchFamily="34" charset="-128"/>
              </a:rPr>
              <a:t>   up heads.</a:t>
            </a:r>
          </a:p>
          <a:p>
            <a:pPr eaLnBrk="1" hangingPunct="1">
              <a:buClr>
                <a:srgbClr val="FF3300"/>
              </a:buClr>
              <a:buFontTx/>
              <a:buNone/>
            </a:pPr>
            <a:endParaRPr lang="en-US" altLang="en-US" sz="2778">
              <a:ea typeface="ＭＳ Ｐゴシック" panose="020B0600070205080204" pitchFamily="34" charset="-128"/>
            </a:endParaRPr>
          </a:p>
          <a:p>
            <a:pPr eaLnBrk="1" hangingPunct="1">
              <a:buClr>
                <a:srgbClr val="FF3300"/>
              </a:buClr>
            </a:pPr>
            <a:r>
              <a:rPr lang="en-US" altLang="en-US" sz="2778">
                <a:ea typeface="ＭＳ Ｐゴシック" panose="020B0600070205080204" pitchFamily="34" charset="-128"/>
              </a:rPr>
              <a:t>So, we say that the probability of</a:t>
            </a:r>
          </a:p>
          <a:p>
            <a:pPr eaLnBrk="1" hangingPunct="1">
              <a:buClr>
                <a:srgbClr val="FF3300"/>
              </a:buClr>
              <a:buFontTx/>
              <a:buNone/>
            </a:pPr>
            <a:r>
              <a:rPr lang="en-US" altLang="en-US" sz="2778">
                <a:ea typeface="ＭＳ Ｐゴシック" panose="020B0600070205080204" pitchFamily="34" charset="-128"/>
              </a:rPr>
              <a:t>   getting a head is one half.</a:t>
            </a:r>
          </a:p>
        </p:txBody>
      </p:sp>
      <p:pic>
        <p:nvPicPr>
          <p:cNvPr id="18436" name="Picture 4">
            <a:extLst>
              <a:ext uri="{FF2B5EF4-FFF2-40B4-BE49-F238E27FC236}">
                <a16:creationId xmlns:a16="http://schemas.microsoft.com/office/drawing/2014/main" id="{ED2FD32E-37F9-4DFC-934E-85C40AECA7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9800" y="1417638"/>
            <a:ext cx="2076979" cy="435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advClick="0" advTm="25000"/>
    </mc:Choice>
    <mc:Fallback xmlns="">
      <p:transition spd="slow" advClick="0" advTm="25000"/>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813DC497-BD75-4B5E-A92B-AD0144C0AF89}"/>
              </a:ext>
            </a:extLst>
          </p:cNvPr>
          <p:cNvSpPr>
            <a:spLocks noGrp="1" noChangeArrowheads="1"/>
          </p:cNvSpPr>
          <p:nvPr>
            <p:ph type="title" idx="4294967295"/>
          </p:nvPr>
        </p:nvSpPr>
        <p:spPr>
          <a:xfrm>
            <a:off x="0" y="274638"/>
            <a:ext cx="8229600" cy="1143000"/>
          </a:xfrm>
        </p:spPr>
        <p:txBody>
          <a:bodyPr/>
          <a:lstStyle/>
          <a:p>
            <a:pPr eaLnBrk="1" hangingPunct="1"/>
            <a:r>
              <a:rPr lang="en-US" altLang="en-US" dirty="0">
                <a:solidFill>
                  <a:srgbClr val="FF3300"/>
                </a:solidFill>
                <a:ea typeface="ＭＳ Ｐゴシック" panose="020B0600070205080204" pitchFamily="34" charset="-128"/>
              </a:rPr>
              <a:t>More Weather</a:t>
            </a:r>
          </a:p>
        </p:txBody>
      </p:sp>
      <p:sp>
        <p:nvSpPr>
          <p:cNvPr id="30723" name="Rectangle 3">
            <a:extLst>
              <a:ext uri="{FF2B5EF4-FFF2-40B4-BE49-F238E27FC236}">
                <a16:creationId xmlns:a16="http://schemas.microsoft.com/office/drawing/2014/main" id="{9AFEAE6F-6C19-4ECC-9BAC-6E84A6CC79EB}"/>
              </a:ext>
            </a:extLst>
          </p:cNvPr>
          <p:cNvSpPr>
            <a:spLocks noGrp="1" noChangeArrowheads="1"/>
          </p:cNvSpPr>
          <p:nvPr>
            <p:ph type="body" idx="4294967295"/>
          </p:nvPr>
        </p:nvSpPr>
        <p:spPr>
          <a:xfrm>
            <a:off x="-152400" y="1676400"/>
            <a:ext cx="8229600" cy="4525963"/>
          </a:xfrm>
        </p:spPr>
        <p:txBody>
          <a:bodyPr/>
          <a:lstStyle/>
          <a:p>
            <a:pPr eaLnBrk="1" hangingPunct="1">
              <a:buClr>
                <a:srgbClr val="FF3300"/>
              </a:buClr>
            </a:pPr>
            <a:endParaRPr lang="en-US" altLang="en-US" dirty="0">
              <a:ea typeface="ＭＳ Ｐゴシック" panose="020B0600070205080204" pitchFamily="34" charset="-128"/>
            </a:endParaRPr>
          </a:p>
          <a:p>
            <a:pPr algn="ctr" eaLnBrk="1" hangingPunct="1">
              <a:buClr>
                <a:srgbClr val="FF3300"/>
              </a:buClr>
              <a:buFontTx/>
              <a:buNone/>
            </a:pPr>
            <a:r>
              <a:rPr lang="en-US" altLang="en-US" dirty="0">
                <a:ea typeface="ＭＳ Ｐゴシック" panose="020B0600070205080204" pitchFamily="34" charset="-128"/>
              </a:rPr>
              <a:t> A “10% chance of rain”</a:t>
            </a:r>
          </a:p>
          <a:p>
            <a:pPr algn="ctr" eaLnBrk="1" hangingPunct="1">
              <a:buClr>
                <a:srgbClr val="FF3300"/>
              </a:buClr>
              <a:buFontTx/>
              <a:buNone/>
            </a:pPr>
            <a:r>
              <a:rPr lang="en-US" altLang="en-US" dirty="0">
                <a:ea typeface="ＭＳ Ｐゴシック" panose="020B0600070205080204" pitchFamily="34" charset="-128"/>
              </a:rPr>
              <a:t>   means that it will rain on 10% of the</a:t>
            </a:r>
          </a:p>
          <a:p>
            <a:pPr algn="ctr" eaLnBrk="1" hangingPunct="1">
              <a:buClr>
                <a:srgbClr val="FF3300"/>
              </a:buClr>
              <a:buFontTx/>
              <a:buNone/>
            </a:pPr>
            <a:r>
              <a:rPr lang="en-US" altLang="en-US" dirty="0">
                <a:ea typeface="ＭＳ Ｐゴシック" panose="020B0600070205080204" pitchFamily="34" charset="-128"/>
              </a:rPr>
              <a:t>   days on which rain is forecast</a:t>
            </a:r>
          </a:p>
          <a:p>
            <a:pPr algn="ctr" eaLnBrk="1" hangingPunct="1">
              <a:buClr>
                <a:srgbClr val="FF3300"/>
              </a:buClr>
              <a:buFontTx/>
              <a:buNone/>
            </a:pPr>
            <a:r>
              <a:rPr lang="en-US" altLang="en-US" dirty="0">
                <a:ea typeface="ＭＳ Ｐゴシック" panose="020B0600070205080204" pitchFamily="34" charset="-128"/>
              </a:rPr>
              <a:t>   with this probability.</a:t>
            </a:r>
          </a:p>
        </p:txBody>
      </p:sp>
      <p:pic>
        <p:nvPicPr>
          <p:cNvPr id="30724" name="Picture 4">
            <a:extLst>
              <a:ext uri="{FF2B5EF4-FFF2-40B4-BE49-F238E27FC236}">
                <a16:creationId xmlns:a16="http://schemas.microsoft.com/office/drawing/2014/main" id="{792596BB-9A6C-4673-9A8C-9598865A50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6319" y="1091847"/>
            <a:ext cx="1785056" cy="1665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5" name="Picture 5">
            <a:extLst>
              <a:ext uri="{FF2B5EF4-FFF2-40B4-BE49-F238E27FC236}">
                <a16:creationId xmlns:a16="http://schemas.microsoft.com/office/drawing/2014/main" id="{419E7882-9AAC-4864-9369-F7A34FAFB1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2200" y="1112562"/>
            <a:ext cx="1785056" cy="1665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advClick="0" advTm="79000"/>
    </mc:Choice>
    <mc:Fallback xmlns="">
      <p:transition spd="slow" advClick="0" advTm="79000"/>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D967B42D-898C-4559-A6B6-BC37B9C1EF65}"/>
              </a:ext>
            </a:extLst>
          </p:cNvPr>
          <p:cNvSpPr>
            <a:spLocks noGrp="1" noChangeArrowheads="1"/>
          </p:cNvSpPr>
          <p:nvPr>
            <p:ph type="title" idx="4294967295"/>
          </p:nvPr>
        </p:nvSpPr>
        <p:spPr>
          <a:xfrm>
            <a:off x="0" y="274638"/>
            <a:ext cx="8229600" cy="1143000"/>
          </a:xfrm>
        </p:spPr>
        <p:txBody>
          <a:bodyPr/>
          <a:lstStyle/>
          <a:p>
            <a:pPr eaLnBrk="1" hangingPunct="1"/>
            <a:r>
              <a:rPr lang="en-US" altLang="en-US">
                <a:ea typeface="ＭＳ Ｐゴシック" panose="020B0600070205080204" pitchFamily="34" charset="-128"/>
              </a:rPr>
              <a:t>Basic Concepts</a:t>
            </a:r>
          </a:p>
        </p:txBody>
      </p:sp>
      <p:sp>
        <p:nvSpPr>
          <p:cNvPr id="14339" name="Rectangle 3">
            <a:extLst>
              <a:ext uri="{FF2B5EF4-FFF2-40B4-BE49-F238E27FC236}">
                <a16:creationId xmlns:a16="http://schemas.microsoft.com/office/drawing/2014/main" id="{6081A19A-0AC0-4660-8B8B-6DB545E5F8D9}"/>
              </a:ext>
            </a:extLst>
          </p:cNvPr>
          <p:cNvSpPr>
            <a:spLocks noGrp="1" noChangeArrowheads="1"/>
          </p:cNvSpPr>
          <p:nvPr>
            <p:ph type="body" idx="4294967295"/>
          </p:nvPr>
        </p:nvSpPr>
        <p:spPr>
          <a:xfrm>
            <a:off x="0" y="1600200"/>
            <a:ext cx="8229600" cy="4525963"/>
          </a:xfrm>
        </p:spPr>
        <p:txBody>
          <a:bodyPr>
            <a:normAutofit lnSpcReduction="10000"/>
          </a:bodyPr>
          <a:lstStyle/>
          <a:p>
            <a:pPr eaLnBrk="1" hangingPunct="1"/>
            <a:r>
              <a:rPr lang="en-US" altLang="en-US">
                <a:ea typeface="ＭＳ Ｐゴシック" panose="020B0600070205080204" pitchFamily="34" charset="-128"/>
              </a:rPr>
              <a:t>Roll a die: there are six possible outcomes</a:t>
            </a:r>
          </a:p>
          <a:p>
            <a:pPr eaLnBrk="1" hangingPunct="1"/>
            <a:endParaRPr lang="en-US" altLang="en-US">
              <a:ea typeface="ＭＳ Ｐゴシック" panose="020B0600070205080204" pitchFamily="34" charset="-128"/>
            </a:endParaRPr>
          </a:p>
          <a:p>
            <a:pPr eaLnBrk="1" hangingPunct="1"/>
            <a:endParaRPr lang="en-US" altLang="en-US">
              <a:ea typeface="ＭＳ Ｐゴシック" panose="020B0600070205080204" pitchFamily="34" charset="-128"/>
            </a:endParaRPr>
          </a:p>
          <a:p>
            <a:pPr eaLnBrk="1" hangingPunct="1"/>
            <a:endParaRPr lang="en-US" altLang="en-US">
              <a:ea typeface="ＭＳ Ｐゴシック" panose="020B0600070205080204" pitchFamily="34" charset="-128"/>
            </a:endParaRPr>
          </a:p>
          <a:p>
            <a:pPr eaLnBrk="1" hangingPunct="1"/>
            <a:r>
              <a:rPr lang="en-US" altLang="en-US">
                <a:ea typeface="ＭＳ Ｐゴシック" panose="020B0600070205080204" pitchFamily="34" charset="-128"/>
              </a:rPr>
              <a:t>Each outcome is equally likely – so the probability of rolling any number is 1/6.</a:t>
            </a:r>
          </a:p>
          <a:p>
            <a:pPr eaLnBrk="1" hangingPunct="1"/>
            <a:endParaRPr lang="en-US" altLang="en-US">
              <a:ea typeface="ＭＳ Ｐゴシック" panose="020B0600070205080204" pitchFamily="34" charset="-128"/>
            </a:endParaRPr>
          </a:p>
          <a:p>
            <a:pPr eaLnBrk="1" hangingPunct="1"/>
            <a:r>
              <a:rPr lang="en-US" altLang="en-US">
                <a:ea typeface="ＭＳ Ｐゴシック" panose="020B0600070205080204" pitchFamily="34" charset="-128"/>
              </a:rPr>
              <a:t>What is the probability of a 1 </a:t>
            </a:r>
            <a:r>
              <a:rPr lang="en-US" altLang="en-US" b="1">
                <a:ea typeface="ＭＳ Ｐゴシック" panose="020B0600070205080204" pitchFamily="34" charset="-128"/>
              </a:rPr>
              <a:t>or </a:t>
            </a:r>
            <a:r>
              <a:rPr lang="en-US" altLang="en-US">
                <a:ea typeface="ＭＳ Ｐゴシック" panose="020B0600070205080204" pitchFamily="34" charset="-128"/>
              </a:rPr>
              <a:t>a 6?</a:t>
            </a:r>
          </a:p>
        </p:txBody>
      </p:sp>
      <p:pic>
        <p:nvPicPr>
          <p:cNvPr id="14340" name="Picture 8">
            <a:extLst>
              <a:ext uri="{FF2B5EF4-FFF2-40B4-BE49-F238E27FC236}">
                <a16:creationId xmlns:a16="http://schemas.microsoft.com/office/drawing/2014/main" id="{501E6F12-D512-420C-A80B-865399DAC8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2887487"/>
            <a:ext cx="6320896" cy="937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advClick="0" advTm="31000"/>
    </mc:Choice>
    <mc:Fallback xmlns="">
      <p:transition spd="slow" advClick="0" advTm="31000"/>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51FE111A-F271-4C25-8789-C40164DDD60A}"/>
              </a:ext>
            </a:extLst>
          </p:cNvPr>
          <p:cNvSpPr>
            <a:spLocks noGrp="1" noChangeArrowheads="1"/>
          </p:cNvSpPr>
          <p:nvPr>
            <p:ph type="title" idx="4294967295"/>
          </p:nvPr>
        </p:nvSpPr>
        <p:spPr>
          <a:xfrm>
            <a:off x="0" y="274638"/>
            <a:ext cx="8229600" cy="1143000"/>
          </a:xfrm>
        </p:spPr>
        <p:txBody>
          <a:bodyPr/>
          <a:lstStyle/>
          <a:p>
            <a:pPr eaLnBrk="1" hangingPunct="1"/>
            <a:r>
              <a:rPr lang="en-US" altLang="en-US">
                <a:ea typeface="ＭＳ Ｐゴシック" panose="020B0600070205080204" pitchFamily="34" charset="-128"/>
              </a:rPr>
              <a:t>Favorable Outcomes</a:t>
            </a:r>
          </a:p>
        </p:txBody>
      </p:sp>
      <p:sp>
        <p:nvSpPr>
          <p:cNvPr id="16387" name="Rectangle 3">
            <a:extLst>
              <a:ext uri="{FF2B5EF4-FFF2-40B4-BE49-F238E27FC236}">
                <a16:creationId xmlns:a16="http://schemas.microsoft.com/office/drawing/2014/main" id="{DB0FF7A3-0808-44BA-BA59-2796A40E2260}"/>
              </a:ext>
            </a:extLst>
          </p:cNvPr>
          <p:cNvSpPr>
            <a:spLocks noGrp="1" noChangeArrowheads="1"/>
          </p:cNvSpPr>
          <p:nvPr>
            <p:ph type="body" idx="4294967295"/>
          </p:nvPr>
        </p:nvSpPr>
        <p:spPr>
          <a:xfrm>
            <a:off x="0" y="1600200"/>
            <a:ext cx="8229600" cy="4525963"/>
          </a:xfrm>
        </p:spPr>
        <p:txBody>
          <a:bodyPr/>
          <a:lstStyle/>
          <a:p>
            <a:pPr eaLnBrk="1" hangingPunct="1"/>
            <a:r>
              <a:rPr lang="en-US" altLang="en-US">
                <a:latin typeface="Geneva" charset="0"/>
                <a:ea typeface="ＭＳ Ｐゴシック" panose="020B0600070205080204" pitchFamily="34" charset="-128"/>
              </a:rPr>
              <a:t>The outcomes we are interested in (1 or 6) are called favorable outcomes.</a:t>
            </a:r>
          </a:p>
          <a:p>
            <a:pPr eaLnBrk="1" hangingPunct="1"/>
            <a:endParaRPr lang="en-US" altLang="en-US">
              <a:latin typeface="Geneva" charset="0"/>
              <a:ea typeface="ＭＳ Ｐゴシック" panose="020B0600070205080204" pitchFamily="34" charset="-128"/>
            </a:endParaRPr>
          </a:p>
          <a:p>
            <a:pPr eaLnBrk="1" hangingPunct="1"/>
            <a:r>
              <a:rPr lang="en-US" altLang="en-US">
                <a:latin typeface="Geneva" charset="0"/>
                <a:ea typeface="ＭＳ Ｐゴシック" panose="020B0600070205080204" pitchFamily="34" charset="-128"/>
              </a:rPr>
              <a:t>Of the six outcomes, two are favorable so </a:t>
            </a:r>
            <a:br>
              <a:rPr lang="en-US" altLang="en-US">
                <a:latin typeface="Geneva" charset="0"/>
                <a:ea typeface="ＭＳ Ｐゴシック" panose="020B0600070205080204" pitchFamily="34" charset="-128"/>
              </a:rPr>
            </a:br>
            <a:r>
              <a:rPr lang="en-US" altLang="en-US">
                <a:latin typeface="Geneva" charset="0"/>
                <a:ea typeface="ＭＳ Ｐゴシック" panose="020B0600070205080204" pitchFamily="34" charset="-128"/>
              </a:rPr>
              <a:t>the probability is 2/6 = 1/3.</a:t>
            </a:r>
          </a:p>
          <a:p>
            <a:pPr eaLnBrk="1" hangingPunct="1"/>
            <a:endParaRPr lang="en-US" altLang="en-US">
              <a:latin typeface="Geneva" charset="0"/>
              <a:ea typeface="ＭＳ Ｐゴシック" panose="020B0600070205080204" pitchFamily="34" charset="-128"/>
            </a:endParaRPr>
          </a:p>
          <a:p>
            <a:pPr eaLnBrk="1" hangingPunct="1"/>
            <a:r>
              <a:rPr lang="en-US" altLang="en-US">
                <a:latin typeface="Geneva" charset="0"/>
                <a:ea typeface="ＭＳ Ｐゴシック" panose="020B0600070205080204" pitchFamily="34" charset="-128"/>
              </a:rPr>
              <a:t>By favorable, we mean favorable to the event in question happening.</a:t>
            </a:r>
          </a:p>
        </p:txBody>
      </p:sp>
    </p:spTree>
  </p:cSld>
  <p:clrMapOvr>
    <a:masterClrMapping/>
  </p:clrMapOvr>
  <mc:AlternateContent xmlns:mc="http://schemas.openxmlformats.org/markup-compatibility/2006" xmlns:p14="http://schemas.microsoft.com/office/powerpoint/2010/main">
    <mc:Choice Requires="p14">
      <p:transition spd="slow" p14:dur="2000" advClick="0" advTm="49000"/>
    </mc:Choice>
    <mc:Fallback xmlns="">
      <p:transition spd="slow" advClick="0" advTm="49000"/>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A28AF66A-C70C-48FF-8E19-AE26817A3017}"/>
              </a:ext>
            </a:extLst>
          </p:cNvPr>
          <p:cNvSpPr>
            <a:spLocks noGrp="1" noChangeArrowheads="1"/>
          </p:cNvSpPr>
          <p:nvPr>
            <p:ph type="title" idx="4294967295"/>
          </p:nvPr>
        </p:nvSpPr>
        <p:spPr>
          <a:xfrm>
            <a:off x="0" y="274638"/>
            <a:ext cx="8229600" cy="1143000"/>
          </a:xfrm>
        </p:spPr>
        <p:txBody>
          <a:bodyPr/>
          <a:lstStyle/>
          <a:p>
            <a:pPr eaLnBrk="1" hangingPunct="1"/>
            <a:r>
              <a:rPr lang="en-US" altLang="en-US">
                <a:ea typeface="ＭＳ Ｐゴシック" panose="020B0600070205080204" pitchFamily="34" charset="-128"/>
              </a:rPr>
              <a:t>Cards</a:t>
            </a:r>
          </a:p>
        </p:txBody>
      </p:sp>
      <p:sp>
        <p:nvSpPr>
          <p:cNvPr id="18435" name="Rectangle 3">
            <a:extLst>
              <a:ext uri="{FF2B5EF4-FFF2-40B4-BE49-F238E27FC236}">
                <a16:creationId xmlns:a16="http://schemas.microsoft.com/office/drawing/2014/main" id="{5C2757CE-D537-4FA3-8ED2-FF506EFDACF8}"/>
              </a:ext>
            </a:extLst>
          </p:cNvPr>
          <p:cNvSpPr>
            <a:spLocks noGrp="1" noChangeArrowheads="1"/>
          </p:cNvSpPr>
          <p:nvPr>
            <p:ph type="body" idx="4294967295"/>
          </p:nvPr>
        </p:nvSpPr>
        <p:spPr>
          <a:xfrm>
            <a:off x="0" y="1600200"/>
            <a:ext cx="8229600" cy="4525963"/>
          </a:xfrm>
        </p:spPr>
        <p:txBody>
          <a:bodyPr/>
          <a:lstStyle/>
          <a:p>
            <a:pPr eaLnBrk="1" hangingPunct="1"/>
            <a:r>
              <a:rPr lang="en-US" altLang="en-US">
                <a:ea typeface="ＭＳ Ｐゴシック" panose="020B0600070205080204" pitchFamily="34" charset="-128"/>
              </a:rPr>
              <a:t>The same formula also applies to other games of chance.</a:t>
            </a:r>
          </a:p>
          <a:p>
            <a:pPr eaLnBrk="1" hangingPunct="1"/>
            <a:endParaRPr lang="en-US" altLang="en-US">
              <a:ea typeface="ＭＳ Ｐゴシック" panose="020B0600070205080204" pitchFamily="34" charset="-128"/>
            </a:endParaRPr>
          </a:p>
          <a:p>
            <a:pPr eaLnBrk="1" hangingPunct="1"/>
            <a:r>
              <a:rPr lang="en-US" altLang="en-US">
                <a:ea typeface="ＭＳ Ｐゴシック" panose="020B0600070205080204" pitchFamily="34" charset="-128"/>
              </a:rPr>
              <a:t>P(draw an ace) = 4/52 = 1/13</a:t>
            </a:r>
          </a:p>
          <a:p>
            <a:pPr eaLnBrk="1" hangingPunct="1"/>
            <a:endParaRPr lang="en-US" altLang="en-US">
              <a:ea typeface="ＭＳ Ｐゴシック" panose="020B0600070205080204" pitchFamily="34" charset="-128"/>
            </a:endParaRPr>
          </a:p>
          <a:p>
            <a:pPr eaLnBrk="1" hangingPunct="1"/>
            <a:r>
              <a:rPr lang="en-US" altLang="en-US">
                <a:ea typeface="ＭＳ Ｐゴシック" panose="020B0600070205080204" pitchFamily="34" charset="-128"/>
              </a:rPr>
              <a:t>P(draw a club) = 13/52 = 1/4</a:t>
            </a:r>
          </a:p>
        </p:txBody>
      </p:sp>
      <p:pic>
        <p:nvPicPr>
          <p:cNvPr id="18436" name="Picture 6">
            <a:extLst>
              <a:ext uri="{FF2B5EF4-FFF2-40B4-BE49-F238E27FC236}">
                <a16:creationId xmlns:a16="http://schemas.microsoft.com/office/drawing/2014/main" id="{AAF584D1-0F83-48C9-9141-0FBDD6B487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7800" y="2743200"/>
            <a:ext cx="2741966" cy="26096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advClick="0" advTm="40000"/>
    </mc:Choice>
    <mc:Fallback xmlns="">
      <p:transition spd="slow" advClick="0" advTm="40000"/>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F651871D-3468-440F-A6AD-D5AA168C4096}"/>
              </a:ext>
            </a:extLst>
          </p:cNvPr>
          <p:cNvSpPr>
            <a:spLocks noGrp="1" noChangeArrowheads="1"/>
          </p:cNvSpPr>
          <p:nvPr>
            <p:ph type="title" idx="4294967295"/>
          </p:nvPr>
        </p:nvSpPr>
        <p:spPr>
          <a:xfrm>
            <a:off x="0" y="274638"/>
            <a:ext cx="8229600" cy="1143000"/>
          </a:xfrm>
        </p:spPr>
        <p:txBody>
          <a:bodyPr/>
          <a:lstStyle/>
          <a:p>
            <a:pPr eaLnBrk="1" hangingPunct="1"/>
            <a:r>
              <a:rPr lang="en-US" altLang="en-US">
                <a:ea typeface="ＭＳ Ｐゴシック" panose="020B0600070205080204" pitchFamily="34" charset="-128"/>
              </a:rPr>
              <a:t>Bag of Cherries</a:t>
            </a:r>
          </a:p>
        </p:txBody>
      </p:sp>
      <p:sp>
        <p:nvSpPr>
          <p:cNvPr id="20483" name="Rectangle 3">
            <a:extLst>
              <a:ext uri="{FF2B5EF4-FFF2-40B4-BE49-F238E27FC236}">
                <a16:creationId xmlns:a16="http://schemas.microsoft.com/office/drawing/2014/main" id="{B687680C-484F-410B-8362-0FBC6F735DB6}"/>
              </a:ext>
            </a:extLst>
          </p:cNvPr>
          <p:cNvSpPr>
            <a:spLocks noGrp="1" noChangeArrowheads="1"/>
          </p:cNvSpPr>
          <p:nvPr>
            <p:ph type="body" idx="4294967295"/>
          </p:nvPr>
        </p:nvSpPr>
        <p:spPr>
          <a:xfrm>
            <a:off x="0" y="1600200"/>
            <a:ext cx="8229600" cy="4525963"/>
          </a:xfrm>
        </p:spPr>
        <p:txBody>
          <a:bodyPr/>
          <a:lstStyle/>
          <a:p>
            <a:pPr eaLnBrk="1" hangingPunct="1"/>
            <a:r>
              <a:rPr lang="en-US" altLang="en-US">
                <a:ea typeface="ＭＳ Ｐゴシック" panose="020B0600070205080204" pitchFamily="34" charset="-128"/>
              </a:rPr>
              <a:t>Say you have a bag of 20 cherries:</a:t>
            </a:r>
          </a:p>
          <a:p>
            <a:pPr eaLnBrk="1" hangingPunct="1"/>
            <a:endParaRPr lang="en-US" altLang="en-US">
              <a:ea typeface="ＭＳ Ｐゴシック" panose="020B0600070205080204" pitchFamily="34" charset="-128"/>
            </a:endParaRPr>
          </a:p>
          <a:p>
            <a:pPr eaLnBrk="1" hangingPunct="1"/>
            <a:r>
              <a:rPr lang="en-US" altLang="en-US">
                <a:ea typeface="ＭＳ Ｐゴシック" panose="020B0600070205080204" pitchFamily="34" charset="-128"/>
              </a:rPr>
              <a:t>14 are sweet and 6 are sour</a:t>
            </a:r>
          </a:p>
          <a:p>
            <a:pPr eaLnBrk="1" hangingPunct="1"/>
            <a:endParaRPr lang="en-US" altLang="en-US">
              <a:ea typeface="ＭＳ Ｐゴシック" panose="020B0600070205080204" pitchFamily="34" charset="-128"/>
            </a:endParaRPr>
          </a:p>
          <a:p>
            <a:pPr eaLnBrk="1" hangingPunct="1"/>
            <a:r>
              <a:rPr lang="en-US" altLang="en-US">
                <a:ea typeface="ＭＳ Ｐゴシック" panose="020B0600070205080204" pitchFamily="34" charset="-128"/>
              </a:rPr>
              <a:t>So, if you pick a cherry at random,</a:t>
            </a:r>
          </a:p>
          <a:p>
            <a:pPr eaLnBrk="1" hangingPunct="1"/>
            <a:endParaRPr lang="en-US" altLang="en-US">
              <a:ea typeface="ＭＳ Ｐゴシック" panose="020B0600070205080204" pitchFamily="34" charset="-128"/>
            </a:endParaRPr>
          </a:p>
          <a:p>
            <a:pPr eaLnBrk="1" hangingPunct="1"/>
            <a:r>
              <a:rPr lang="en-US" altLang="en-US">
                <a:ea typeface="ＭＳ Ｐゴシック" panose="020B0600070205080204" pitchFamily="34" charset="-128"/>
              </a:rPr>
              <a:t>P(sweet) = 14/20 = 7/10.  Right?</a:t>
            </a:r>
          </a:p>
        </p:txBody>
      </p:sp>
      <p:pic>
        <p:nvPicPr>
          <p:cNvPr id="20484" name="Picture 8">
            <a:extLst>
              <a:ext uri="{FF2B5EF4-FFF2-40B4-BE49-F238E27FC236}">
                <a16:creationId xmlns:a16="http://schemas.microsoft.com/office/drawing/2014/main" id="{21E5F677-C510-4E28-B06D-5B3690720E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1200" y="2514600"/>
            <a:ext cx="2195160" cy="2071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advClick="0" advTm="32000"/>
    </mc:Choice>
    <mc:Fallback xmlns="">
      <p:transition spd="slow" advClick="0" advTm="32000"/>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A6B07ED7-C0AB-4E2B-82E0-69F2242CCD24}"/>
              </a:ext>
            </a:extLst>
          </p:cNvPr>
          <p:cNvSpPr>
            <a:spLocks noGrp="1" noChangeArrowheads="1"/>
          </p:cNvSpPr>
          <p:nvPr>
            <p:ph type="title" idx="4294967295"/>
          </p:nvPr>
        </p:nvSpPr>
        <p:spPr>
          <a:xfrm>
            <a:off x="0" y="584200"/>
            <a:ext cx="7775575" cy="881063"/>
          </a:xfrm>
        </p:spPr>
        <p:txBody>
          <a:bodyPr/>
          <a:lstStyle/>
          <a:p>
            <a:pPr eaLnBrk="1" hangingPunct="1"/>
            <a:r>
              <a:rPr lang="en-US" altLang="en-US">
                <a:ea typeface="ＭＳ Ｐゴシック" panose="020B0600070205080204" pitchFamily="34" charset="-128"/>
              </a:rPr>
              <a:t>Two Dice that Sum to Six</a:t>
            </a:r>
          </a:p>
        </p:txBody>
      </p:sp>
      <p:pic>
        <p:nvPicPr>
          <p:cNvPr id="24579" name="Picture 4">
            <a:extLst>
              <a:ext uri="{FF2B5EF4-FFF2-40B4-BE49-F238E27FC236}">
                <a16:creationId xmlns:a16="http://schemas.microsoft.com/office/drawing/2014/main" id="{62A65AEA-45DC-486D-A2D3-E2187FCA0F0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1371600"/>
            <a:ext cx="5080000" cy="4578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advClick="0" advTm="33000"/>
    </mc:Choice>
    <mc:Fallback xmlns="">
      <p:transition spd="slow" advClick="0" advTm="3300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a:extLst>
              <a:ext uri="{FF2B5EF4-FFF2-40B4-BE49-F238E27FC236}">
                <a16:creationId xmlns:a16="http://schemas.microsoft.com/office/drawing/2014/main" id="{E210BE3D-3576-4C3C-B4F8-0446293DC276}"/>
              </a:ext>
            </a:extLst>
          </p:cNvPr>
          <p:cNvSpPr>
            <a:spLocks noGrp="1" noChangeArrowheads="1"/>
          </p:cNvSpPr>
          <p:nvPr>
            <p:ph type="title" idx="4294967295"/>
          </p:nvPr>
        </p:nvSpPr>
        <p:spPr>
          <a:xfrm>
            <a:off x="0" y="274638"/>
            <a:ext cx="8229600" cy="1143000"/>
          </a:xfrm>
        </p:spPr>
        <p:txBody>
          <a:bodyPr/>
          <a:lstStyle/>
          <a:p>
            <a:pPr eaLnBrk="1" hangingPunct="1"/>
            <a:r>
              <a:rPr lang="en-US" altLang="en-US" dirty="0">
                <a:ea typeface="ＭＳ Ｐゴシック" panose="020B0600070205080204" pitchFamily="34" charset="-128"/>
              </a:rPr>
              <a:t>Pearson’s Measure of Skew</a:t>
            </a:r>
          </a:p>
        </p:txBody>
      </p:sp>
      <p:pic>
        <p:nvPicPr>
          <p:cNvPr id="173059" name="Picture 4">
            <a:extLst>
              <a:ext uri="{FF2B5EF4-FFF2-40B4-BE49-F238E27FC236}">
                <a16:creationId xmlns:a16="http://schemas.microsoft.com/office/drawing/2014/main" id="{D741FE57-1ED3-4DF8-A36F-0F6BE58BFF9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243667" y="3429000"/>
            <a:ext cx="4494389" cy="1146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advClick="0" advTm="23000"/>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04C40097-B01D-471E-91C4-05C6CF2097E7}"/>
              </a:ext>
            </a:extLst>
          </p:cNvPr>
          <p:cNvSpPr>
            <a:spLocks noGrp="1" noChangeArrowheads="1"/>
          </p:cNvSpPr>
          <p:nvPr>
            <p:ph type="title" idx="4294967295"/>
          </p:nvPr>
        </p:nvSpPr>
        <p:spPr>
          <a:xfrm>
            <a:off x="0" y="274638"/>
            <a:ext cx="8229600" cy="1143000"/>
          </a:xfrm>
        </p:spPr>
        <p:txBody>
          <a:bodyPr/>
          <a:lstStyle/>
          <a:p>
            <a:pPr eaLnBrk="1" hangingPunct="1"/>
            <a:r>
              <a:rPr lang="en-US" altLang="en-US">
                <a:ea typeface="ＭＳ Ｐゴシック" panose="020B0600070205080204" pitchFamily="34" charset="-128"/>
              </a:rPr>
              <a:t>Complementary Events</a:t>
            </a:r>
          </a:p>
        </p:txBody>
      </p:sp>
      <p:sp>
        <p:nvSpPr>
          <p:cNvPr id="26627" name="Rectangle 3">
            <a:extLst>
              <a:ext uri="{FF2B5EF4-FFF2-40B4-BE49-F238E27FC236}">
                <a16:creationId xmlns:a16="http://schemas.microsoft.com/office/drawing/2014/main" id="{453926DF-4700-4F90-9673-582303BC277A}"/>
              </a:ext>
            </a:extLst>
          </p:cNvPr>
          <p:cNvSpPr>
            <a:spLocks noGrp="1" noChangeArrowheads="1"/>
          </p:cNvSpPr>
          <p:nvPr>
            <p:ph type="body" idx="4294967295"/>
          </p:nvPr>
        </p:nvSpPr>
        <p:spPr>
          <a:xfrm>
            <a:off x="0" y="1600200"/>
            <a:ext cx="8229600" cy="4525963"/>
          </a:xfrm>
        </p:spPr>
        <p:txBody>
          <a:bodyPr>
            <a:normAutofit lnSpcReduction="10000"/>
          </a:bodyPr>
          <a:lstStyle/>
          <a:p>
            <a:pPr eaLnBrk="1" hangingPunct="1"/>
            <a:r>
              <a:rPr lang="en-US" altLang="en-US">
                <a:ea typeface="ＭＳ Ｐゴシック" panose="020B0600070205080204" pitchFamily="34" charset="-128"/>
              </a:rPr>
              <a:t>The probability that event A occurs </a:t>
            </a:r>
          </a:p>
          <a:p>
            <a:pPr eaLnBrk="1" hangingPunct="1">
              <a:buFontTx/>
              <a:buNone/>
            </a:pPr>
            <a:r>
              <a:rPr lang="en-US" altLang="en-US">
                <a:ea typeface="ＭＳ Ｐゴシック" panose="020B0600070205080204" pitchFamily="34" charset="-128"/>
              </a:rPr>
              <a:t>    is written as P(A)</a:t>
            </a:r>
          </a:p>
          <a:p>
            <a:pPr eaLnBrk="1" hangingPunct="1"/>
            <a:endParaRPr lang="en-US" altLang="en-US">
              <a:ea typeface="ＭＳ Ｐゴシック" panose="020B0600070205080204" pitchFamily="34" charset="-128"/>
            </a:endParaRPr>
          </a:p>
          <a:p>
            <a:pPr eaLnBrk="1" hangingPunct="1"/>
            <a:r>
              <a:rPr lang="en-US" altLang="en-US">
                <a:ea typeface="ＭＳ Ｐゴシック" panose="020B0600070205080204" pitchFamily="34" charset="-128"/>
              </a:rPr>
              <a:t>The probability that event A </a:t>
            </a:r>
            <a:r>
              <a:rPr lang="en-US" altLang="en-US" b="1">
                <a:ea typeface="ＭＳ Ｐゴシック" panose="020B0600070205080204" pitchFamily="34" charset="-128"/>
              </a:rPr>
              <a:t>does not </a:t>
            </a:r>
            <a:r>
              <a:rPr lang="en-US" altLang="en-US">
                <a:ea typeface="ＭＳ Ｐゴシック" panose="020B0600070205080204" pitchFamily="34" charset="-128"/>
              </a:rPr>
              <a:t>occur is then 1-P(A)</a:t>
            </a:r>
          </a:p>
          <a:p>
            <a:pPr eaLnBrk="1" hangingPunct="1"/>
            <a:endParaRPr lang="en-US" altLang="en-US">
              <a:ea typeface="ＭＳ Ｐゴシック" panose="020B0600070205080204" pitchFamily="34" charset="-128"/>
            </a:endParaRPr>
          </a:p>
          <a:p>
            <a:pPr eaLnBrk="1" hangingPunct="1"/>
            <a:r>
              <a:rPr lang="en-US" altLang="en-US">
                <a:ea typeface="ＭＳ Ｐゴシック" panose="020B0600070205080204" pitchFamily="34" charset="-128"/>
              </a:rPr>
              <a:t>So, P(two dice don’t sum to 6) </a:t>
            </a:r>
          </a:p>
          <a:p>
            <a:pPr eaLnBrk="1" hangingPunct="1">
              <a:buFontTx/>
              <a:buNone/>
            </a:pPr>
            <a:r>
              <a:rPr lang="en-US" altLang="en-US">
                <a:ea typeface="ＭＳ Ｐゴシック" panose="020B0600070205080204" pitchFamily="34" charset="-128"/>
              </a:rPr>
              <a:t>    = 1 - (5/36) = 31/36</a:t>
            </a:r>
          </a:p>
        </p:txBody>
      </p:sp>
    </p:spTree>
  </p:cSld>
  <p:clrMapOvr>
    <a:masterClrMapping/>
  </p:clrMapOvr>
  <mc:AlternateContent xmlns:mc="http://schemas.openxmlformats.org/markup-compatibility/2006" xmlns:p14="http://schemas.microsoft.com/office/powerpoint/2010/main">
    <mc:Choice Requires="p14">
      <p:transition spd="slow" p14:dur="2000" advClick="0" advTm="35000"/>
    </mc:Choice>
    <mc:Fallback xmlns="">
      <p:transition spd="slow" advClick="0" advTm="35000"/>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6CC2B61B-DDE3-4362-BF6D-D5CF6B42B65D}"/>
              </a:ext>
            </a:extLst>
          </p:cNvPr>
          <p:cNvSpPr>
            <a:spLocks noGrp="1" noChangeArrowheads="1"/>
          </p:cNvSpPr>
          <p:nvPr>
            <p:ph type="title" idx="4294967295"/>
          </p:nvPr>
        </p:nvSpPr>
        <p:spPr>
          <a:xfrm>
            <a:off x="0" y="274638"/>
            <a:ext cx="8229600" cy="1143000"/>
          </a:xfrm>
        </p:spPr>
        <p:txBody>
          <a:bodyPr/>
          <a:lstStyle/>
          <a:p>
            <a:pPr eaLnBrk="1" hangingPunct="1"/>
            <a:r>
              <a:rPr lang="en-US" altLang="en-US">
                <a:ea typeface="ＭＳ Ｐゴシック" panose="020B0600070205080204" pitchFamily="34" charset="-128"/>
              </a:rPr>
              <a:t>Independent Events</a:t>
            </a:r>
          </a:p>
        </p:txBody>
      </p:sp>
      <p:sp>
        <p:nvSpPr>
          <p:cNvPr id="28675" name="Rectangle 3">
            <a:extLst>
              <a:ext uri="{FF2B5EF4-FFF2-40B4-BE49-F238E27FC236}">
                <a16:creationId xmlns:a16="http://schemas.microsoft.com/office/drawing/2014/main" id="{8F088E24-BE30-4596-B461-24B78D498FF7}"/>
              </a:ext>
            </a:extLst>
          </p:cNvPr>
          <p:cNvSpPr>
            <a:spLocks noGrp="1" noChangeArrowheads="1"/>
          </p:cNvSpPr>
          <p:nvPr>
            <p:ph type="body" idx="4294967295"/>
          </p:nvPr>
        </p:nvSpPr>
        <p:spPr>
          <a:xfrm>
            <a:off x="0" y="1600200"/>
            <a:ext cx="8229600" cy="4525963"/>
          </a:xfrm>
        </p:spPr>
        <p:txBody>
          <a:bodyPr/>
          <a:lstStyle/>
          <a:p>
            <a:pPr eaLnBrk="1" hangingPunct="1">
              <a:lnSpc>
                <a:spcPct val="90000"/>
              </a:lnSpc>
            </a:pPr>
            <a:r>
              <a:rPr lang="en-US" altLang="en-US">
                <a:ea typeface="ＭＳ Ｐゴシック" panose="020B0600070205080204" pitchFamily="34" charset="-128"/>
              </a:rPr>
              <a:t>Events A and B are independent if the probability of event B happening is unaffected by whether event A happens.</a:t>
            </a:r>
          </a:p>
          <a:p>
            <a:pPr eaLnBrk="1" hangingPunct="1">
              <a:lnSpc>
                <a:spcPct val="90000"/>
              </a:lnSpc>
            </a:pPr>
            <a:endParaRPr lang="en-US" altLang="en-US">
              <a:ea typeface="ＭＳ Ｐゴシック" panose="020B0600070205080204" pitchFamily="34" charset="-128"/>
            </a:endParaRPr>
          </a:p>
          <a:p>
            <a:pPr eaLnBrk="1" hangingPunct="1">
              <a:lnSpc>
                <a:spcPct val="90000"/>
              </a:lnSpc>
            </a:pPr>
            <a:r>
              <a:rPr lang="en-US" altLang="en-US">
                <a:ea typeface="ＭＳ Ｐゴシック" panose="020B0600070205080204" pitchFamily="34" charset="-128"/>
              </a:rPr>
              <a:t>Event A = {a fair coin comes up heads on the first toss} and</a:t>
            </a:r>
          </a:p>
          <a:p>
            <a:pPr eaLnBrk="1" hangingPunct="1">
              <a:lnSpc>
                <a:spcPct val="90000"/>
              </a:lnSpc>
            </a:pPr>
            <a:r>
              <a:rPr lang="en-US" altLang="en-US">
                <a:ea typeface="ＭＳ Ｐゴシック" panose="020B0600070205080204" pitchFamily="34" charset="-128"/>
              </a:rPr>
              <a:t>Event B = {a fair coin comes up heads on the second toss}</a:t>
            </a:r>
          </a:p>
          <a:p>
            <a:pPr eaLnBrk="1" hangingPunct="1">
              <a:lnSpc>
                <a:spcPct val="90000"/>
              </a:lnSpc>
            </a:pPr>
            <a:r>
              <a:rPr lang="en-US" altLang="en-US">
                <a:ea typeface="ＭＳ Ｐゴシック" panose="020B0600070205080204" pitchFamily="34" charset="-128"/>
              </a:rPr>
              <a:t>Are independent events</a:t>
            </a:r>
          </a:p>
        </p:txBody>
      </p:sp>
    </p:spTree>
  </p:cSld>
  <p:clrMapOvr>
    <a:masterClrMapping/>
  </p:clrMapOvr>
  <mc:AlternateContent xmlns:mc="http://schemas.openxmlformats.org/markup-compatibility/2006" xmlns:p14="http://schemas.microsoft.com/office/powerpoint/2010/main">
    <mc:Choice Requires="p14">
      <p:transition spd="slow" p14:dur="2000" advClick="0" advTm="40000"/>
    </mc:Choice>
    <mc:Fallback xmlns="">
      <p:transition spd="slow" advClick="0" advTm="40000"/>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EFD3F861-2893-4276-84FD-43A3921325A1}"/>
              </a:ext>
            </a:extLst>
          </p:cNvPr>
          <p:cNvSpPr>
            <a:spLocks noGrp="1" noChangeArrowheads="1"/>
          </p:cNvSpPr>
          <p:nvPr>
            <p:ph type="title" idx="4294967295"/>
          </p:nvPr>
        </p:nvSpPr>
        <p:spPr>
          <a:xfrm>
            <a:off x="0" y="274638"/>
            <a:ext cx="8229600" cy="1143000"/>
          </a:xfrm>
        </p:spPr>
        <p:txBody>
          <a:bodyPr/>
          <a:lstStyle/>
          <a:p>
            <a:pPr eaLnBrk="1" hangingPunct="1"/>
            <a:r>
              <a:rPr lang="en-US" altLang="en-US">
                <a:ea typeface="ＭＳ Ｐゴシック" panose="020B0600070205080204" pitchFamily="34" charset="-128"/>
              </a:rPr>
              <a:t>Probability of A and B</a:t>
            </a:r>
          </a:p>
        </p:txBody>
      </p:sp>
      <p:sp>
        <p:nvSpPr>
          <p:cNvPr id="32771" name="Rectangle 3">
            <a:extLst>
              <a:ext uri="{FF2B5EF4-FFF2-40B4-BE49-F238E27FC236}">
                <a16:creationId xmlns:a16="http://schemas.microsoft.com/office/drawing/2014/main" id="{767B7116-EACC-4C8F-AFE2-9947798B5952}"/>
              </a:ext>
            </a:extLst>
          </p:cNvPr>
          <p:cNvSpPr>
            <a:spLocks noGrp="1" noChangeArrowheads="1"/>
          </p:cNvSpPr>
          <p:nvPr>
            <p:ph type="body" idx="4294967295"/>
          </p:nvPr>
        </p:nvSpPr>
        <p:spPr>
          <a:xfrm>
            <a:off x="0" y="1600200"/>
            <a:ext cx="8229600" cy="4525963"/>
          </a:xfrm>
        </p:spPr>
        <p:txBody>
          <a:bodyPr/>
          <a:lstStyle/>
          <a:p>
            <a:pPr eaLnBrk="1" hangingPunct="1">
              <a:lnSpc>
                <a:spcPct val="90000"/>
              </a:lnSpc>
            </a:pPr>
            <a:r>
              <a:rPr lang="en-US" altLang="en-US">
                <a:ea typeface="ＭＳ Ｐゴシック" panose="020B0600070205080204" pitchFamily="34" charset="-128"/>
              </a:rPr>
              <a:t>If events A and B are independent:</a:t>
            </a:r>
          </a:p>
          <a:p>
            <a:pPr eaLnBrk="1" hangingPunct="1">
              <a:lnSpc>
                <a:spcPct val="90000"/>
              </a:lnSpc>
            </a:pPr>
            <a:endParaRPr lang="en-US" altLang="en-US">
              <a:ea typeface="ＭＳ Ｐゴシック" panose="020B0600070205080204" pitchFamily="34" charset="-128"/>
            </a:endParaRPr>
          </a:p>
          <a:p>
            <a:pPr eaLnBrk="1" hangingPunct="1">
              <a:lnSpc>
                <a:spcPct val="90000"/>
              </a:lnSpc>
            </a:pPr>
            <a:r>
              <a:rPr lang="en-US" altLang="en-US">
                <a:ea typeface="ＭＳ Ｐゴシック" panose="020B0600070205080204" pitchFamily="34" charset="-128"/>
              </a:rPr>
              <a:t>P(A </a:t>
            </a:r>
            <a:r>
              <a:rPr lang="en-US" altLang="en-US" b="1">
                <a:ea typeface="ＭＳ Ｐゴシック" panose="020B0600070205080204" pitchFamily="34" charset="-128"/>
              </a:rPr>
              <a:t>and </a:t>
            </a:r>
            <a:r>
              <a:rPr lang="en-US" altLang="en-US">
                <a:ea typeface="ＭＳ Ｐゴシック" panose="020B0600070205080204" pitchFamily="34" charset="-128"/>
              </a:rPr>
              <a:t>B) = P(A) x P(B)</a:t>
            </a:r>
          </a:p>
          <a:p>
            <a:pPr eaLnBrk="1" hangingPunct="1">
              <a:lnSpc>
                <a:spcPct val="90000"/>
              </a:lnSpc>
            </a:pPr>
            <a:endParaRPr lang="en-US" altLang="en-US">
              <a:ea typeface="ＭＳ Ｐゴシック" panose="020B0600070205080204" pitchFamily="34" charset="-128"/>
            </a:endParaRPr>
          </a:p>
          <a:p>
            <a:pPr eaLnBrk="1" hangingPunct="1">
              <a:lnSpc>
                <a:spcPct val="90000"/>
              </a:lnSpc>
            </a:pPr>
            <a:r>
              <a:rPr lang="en-US" altLang="en-US">
                <a:ea typeface="ＭＳ Ｐゴシック" panose="020B0600070205080204" pitchFamily="34" charset="-128"/>
              </a:rPr>
              <a:t>Thus, if you flip a coin twice:</a:t>
            </a:r>
          </a:p>
          <a:p>
            <a:pPr eaLnBrk="1" hangingPunct="1">
              <a:lnSpc>
                <a:spcPct val="90000"/>
              </a:lnSpc>
            </a:pPr>
            <a:endParaRPr lang="en-US" altLang="en-US">
              <a:ea typeface="ＭＳ Ｐゴシック" panose="020B0600070205080204" pitchFamily="34" charset="-128"/>
            </a:endParaRPr>
          </a:p>
          <a:p>
            <a:pPr eaLnBrk="1" hangingPunct="1">
              <a:lnSpc>
                <a:spcPct val="90000"/>
              </a:lnSpc>
            </a:pPr>
            <a:r>
              <a:rPr lang="en-US" altLang="en-US">
                <a:ea typeface="ＭＳ Ｐゴシック" panose="020B0600070205080204" pitchFamily="34" charset="-128"/>
              </a:rPr>
              <a:t>P(heads on flip 1 </a:t>
            </a:r>
            <a:r>
              <a:rPr lang="en-US" altLang="en-US" b="1">
                <a:ea typeface="ＭＳ Ｐゴシック" panose="020B0600070205080204" pitchFamily="34" charset="-128"/>
              </a:rPr>
              <a:t>and </a:t>
            </a:r>
            <a:r>
              <a:rPr lang="en-US" altLang="en-US">
                <a:ea typeface="ＭＳ Ｐゴシック" panose="020B0600070205080204" pitchFamily="34" charset="-128"/>
              </a:rPr>
              <a:t>heads on flip 2)</a:t>
            </a:r>
          </a:p>
          <a:p>
            <a:pPr eaLnBrk="1" hangingPunct="1">
              <a:lnSpc>
                <a:spcPct val="90000"/>
              </a:lnSpc>
              <a:buFontTx/>
              <a:buNone/>
            </a:pPr>
            <a:r>
              <a:rPr lang="en-US" altLang="en-US">
                <a:ea typeface="ＭＳ Ｐゴシック" panose="020B0600070205080204" pitchFamily="34" charset="-128"/>
              </a:rPr>
              <a:t>    = (1/2) x (1/2) = 1/4 </a:t>
            </a:r>
          </a:p>
          <a:p>
            <a:pPr eaLnBrk="1" hangingPunct="1">
              <a:lnSpc>
                <a:spcPct val="90000"/>
              </a:lnSpc>
            </a:pPr>
            <a:endParaRPr lang="en-US" altLang="en-US">
              <a:ea typeface="ＭＳ Ｐゴシック" panose="020B0600070205080204" pitchFamily="34" charset="-128"/>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66000"/>
    </mc:Choice>
    <mc:Fallback xmlns="">
      <p:transition spd="slow" advClick="0" advTm="66000"/>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6E1F42EB-C6B3-441F-877B-5C44B213E4DD}"/>
              </a:ext>
            </a:extLst>
          </p:cNvPr>
          <p:cNvSpPr>
            <a:spLocks noGrp="1" noChangeArrowheads="1"/>
          </p:cNvSpPr>
          <p:nvPr>
            <p:ph type="title" idx="4294967295"/>
          </p:nvPr>
        </p:nvSpPr>
        <p:spPr>
          <a:xfrm>
            <a:off x="0" y="274638"/>
            <a:ext cx="8229600" cy="1143000"/>
          </a:xfrm>
        </p:spPr>
        <p:txBody>
          <a:bodyPr/>
          <a:lstStyle/>
          <a:p>
            <a:pPr eaLnBrk="1" hangingPunct="1"/>
            <a:r>
              <a:rPr lang="en-US" altLang="en-US">
                <a:ea typeface="ＭＳ Ｐゴシック" panose="020B0600070205080204" pitchFamily="34" charset="-128"/>
              </a:rPr>
              <a:t>Coin and Die</a:t>
            </a:r>
          </a:p>
        </p:txBody>
      </p:sp>
      <p:sp>
        <p:nvSpPr>
          <p:cNvPr id="34819" name="Rectangle 3">
            <a:extLst>
              <a:ext uri="{FF2B5EF4-FFF2-40B4-BE49-F238E27FC236}">
                <a16:creationId xmlns:a16="http://schemas.microsoft.com/office/drawing/2014/main" id="{1E05F9BD-CF1A-4837-8FFF-7E7CF70F21E4}"/>
              </a:ext>
            </a:extLst>
          </p:cNvPr>
          <p:cNvSpPr>
            <a:spLocks noGrp="1" noChangeArrowheads="1"/>
          </p:cNvSpPr>
          <p:nvPr>
            <p:ph type="body" idx="4294967295"/>
          </p:nvPr>
        </p:nvSpPr>
        <p:spPr>
          <a:xfrm>
            <a:off x="0" y="1600200"/>
            <a:ext cx="8229600" cy="4525963"/>
          </a:xfrm>
        </p:spPr>
        <p:txBody>
          <a:bodyPr/>
          <a:lstStyle/>
          <a:p>
            <a:pPr eaLnBrk="1" hangingPunct="1"/>
            <a:r>
              <a:rPr lang="en-US" altLang="en-US">
                <a:ea typeface="ＭＳ Ｐゴシック" panose="020B0600070205080204" pitchFamily="34" charset="-128"/>
              </a:rPr>
              <a:t>Event A = {a fair coin comes up Heads}</a:t>
            </a:r>
          </a:p>
          <a:p>
            <a:pPr eaLnBrk="1" hangingPunct="1"/>
            <a:r>
              <a:rPr lang="en-US" altLang="en-US">
                <a:ea typeface="ＭＳ Ｐゴシック" panose="020B0600070205080204" pitchFamily="34" charset="-128"/>
              </a:rPr>
              <a:t>Event B = {a fair die comes up Six}</a:t>
            </a:r>
          </a:p>
          <a:p>
            <a:pPr eaLnBrk="1" hangingPunct="1"/>
            <a:endParaRPr lang="en-US" altLang="en-US">
              <a:ea typeface="ＭＳ Ｐゴシック" panose="020B0600070205080204" pitchFamily="34" charset="-128"/>
            </a:endParaRPr>
          </a:p>
          <a:p>
            <a:pPr eaLnBrk="1" hangingPunct="1"/>
            <a:r>
              <a:rPr lang="en-US" altLang="en-US">
                <a:ea typeface="ＭＳ Ｐゴシック" panose="020B0600070205080204" pitchFamily="34" charset="-128"/>
              </a:rPr>
              <a:t>Since Events A and B are independent, in an experiment where you flip a coin and then roll a die:</a:t>
            </a:r>
          </a:p>
          <a:p>
            <a:pPr eaLnBrk="1" hangingPunct="1"/>
            <a:endParaRPr lang="en-US" altLang="en-US">
              <a:ea typeface="ＭＳ Ｐゴシック" panose="020B0600070205080204" pitchFamily="34" charset="-128"/>
            </a:endParaRPr>
          </a:p>
          <a:p>
            <a:pPr eaLnBrk="1" hangingPunct="1"/>
            <a:r>
              <a:rPr lang="en-US" altLang="en-US">
                <a:ea typeface="ＭＳ Ｐゴシック" panose="020B0600070205080204" pitchFamily="34" charset="-128"/>
              </a:rPr>
              <a:t>P(Heads </a:t>
            </a:r>
            <a:r>
              <a:rPr lang="en-US" altLang="en-US" b="1">
                <a:ea typeface="ＭＳ Ｐゴシック" panose="020B0600070205080204" pitchFamily="34" charset="-128"/>
              </a:rPr>
              <a:t>and </a:t>
            </a:r>
            <a:r>
              <a:rPr lang="en-US" altLang="en-US">
                <a:ea typeface="ＭＳ Ｐゴシック" panose="020B0600070205080204" pitchFamily="34" charset="-128"/>
              </a:rPr>
              <a:t>6) = 1/2 x 1/6 = 1/12</a:t>
            </a:r>
          </a:p>
        </p:txBody>
      </p:sp>
    </p:spTree>
  </p:cSld>
  <p:clrMapOvr>
    <a:masterClrMapping/>
  </p:clrMapOvr>
  <mc:AlternateContent xmlns:mc="http://schemas.openxmlformats.org/markup-compatibility/2006" xmlns:p14="http://schemas.microsoft.com/office/powerpoint/2010/main">
    <mc:Choice Requires="p14">
      <p:transition spd="slow" p14:dur="2000" advClick="0" advTm="39000"/>
    </mc:Choice>
    <mc:Fallback xmlns="">
      <p:transition spd="slow" advClick="0" advTm="39000"/>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604C8745-B44D-4EFD-A65F-D8F2F381AB38}"/>
              </a:ext>
            </a:extLst>
          </p:cNvPr>
          <p:cNvSpPr>
            <a:spLocks noGrp="1" noChangeArrowheads="1"/>
          </p:cNvSpPr>
          <p:nvPr>
            <p:ph type="title" idx="4294967295"/>
          </p:nvPr>
        </p:nvSpPr>
        <p:spPr>
          <a:xfrm>
            <a:off x="0" y="274638"/>
            <a:ext cx="8229600" cy="1143000"/>
          </a:xfrm>
        </p:spPr>
        <p:txBody>
          <a:bodyPr/>
          <a:lstStyle/>
          <a:p>
            <a:pPr eaLnBrk="1" hangingPunct="1"/>
            <a:r>
              <a:rPr lang="en-US" altLang="en-US">
                <a:ea typeface="ＭＳ Ｐゴシック" panose="020B0600070205080204" pitchFamily="34" charset="-128"/>
              </a:rPr>
              <a:t>Card Trick</a:t>
            </a:r>
          </a:p>
        </p:txBody>
      </p:sp>
      <p:sp>
        <p:nvSpPr>
          <p:cNvPr id="36867" name="Rectangle 3">
            <a:extLst>
              <a:ext uri="{FF2B5EF4-FFF2-40B4-BE49-F238E27FC236}">
                <a16:creationId xmlns:a16="http://schemas.microsoft.com/office/drawing/2014/main" id="{6DB9FB79-7071-4C27-94F1-F1D422C3F4DC}"/>
              </a:ext>
            </a:extLst>
          </p:cNvPr>
          <p:cNvSpPr>
            <a:spLocks noGrp="1" noChangeArrowheads="1"/>
          </p:cNvSpPr>
          <p:nvPr>
            <p:ph type="body" idx="4294967295"/>
          </p:nvPr>
        </p:nvSpPr>
        <p:spPr>
          <a:xfrm>
            <a:off x="0" y="1600200"/>
            <a:ext cx="8229600" cy="4525963"/>
          </a:xfrm>
        </p:spPr>
        <p:txBody>
          <a:bodyPr/>
          <a:lstStyle/>
          <a:p>
            <a:pPr eaLnBrk="1" hangingPunct="1"/>
            <a:r>
              <a:rPr lang="en-US" altLang="en-US">
                <a:ea typeface="ＭＳ Ｐゴシック" panose="020B0600070205080204" pitchFamily="34" charset="-128"/>
              </a:rPr>
              <a:t>Draw a card from a deck of 52.  Put it back.  Then draw another.</a:t>
            </a:r>
          </a:p>
          <a:p>
            <a:pPr eaLnBrk="1" hangingPunct="1"/>
            <a:endParaRPr lang="en-US" altLang="en-US">
              <a:ea typeface="ＭＳ Ｐゴシック" panose="020B0600070205080204" pitchFamily="34" charset="-128"/>
            </a:endParaRPr>
          </a:p>
          <a:p>
            <a:pPr eaLnBrk="1" hangingPunct="1"/>
            <a:endParaRPr lang="en-US" altLang="en-US">
              <a:ea typeface="ＭＳ Ｐゴシック" panose="020B0600070205080204" pitchFamily="34" charset="-128"/>
            </a:endParaRPr>
          </a:p>
          <a:p>
            <a:pPr eaLnBrk="1" hangingPunct="1"/>
            <a:endParaRPr lang="en-US" altLang="en-US">
              <a:ea typeface="ＭＳ Ｐゴシック" panose="020B0600070205080204" pitchFamily="34" charset="-128"/>
            </a:endParaRPr>
          </a:p>
          <a:p>
            <a:pPr eaLnBrk="1" hangingPunct="1"/>
            <a:endParaRPr lang="en-US" altLang="en-US">
              <a:ea typeface="ＭＳ Ｐゴシック" panose="020B0600070205080204" pitchFamily="34" charset="-128"/>
            </a:endParaRPr>
          </a:p>
          <a:p>
            <a:pPr eaLnBrk="1" hangingPunct="1"/>
            <a:r>
              <a:rPr lang="en-US" altLang="en-US">
                <a:ea typeface="ＭＳ Ｐゴシック" panose="020B0600070205080204" pitchFamily="34" charset="-128"/>
              </a:rPr>
              <a:t>P(First card is a Heart </a:t>
            </a:r>
            <a:r>
              <a:rPr lang="en-US" altLang="en-US" b="1">
                <a:ea typeface="ＭＳ Ｐゴシック" panose="020B0600070205080204" pitchFamily="34" charset="-128"/>
              </a:rPr>
              <a:t>and </a:t>
            </a:r>
            <a:r>
              <a:rPr lang="en-US" altLang="en-US">
                <a:ea typeface="ＭＳ Ｐゴシック" panose="020B0600070205080204" pitchFamily="34" charset="-128"/>
              </a:rPr>
              <a:t>Second card is Black) = 1/4 x 1/2 = 1/8</a:t>
            </a:r>
          </a:p>
        </p:txBody>
      </p:sp>
      <p:pic>
        <p:nvPicPr>
          <p:cNvPr id="36868" name="Picture 6">
            <a:extLst>
              <a:ext uri="{FF2B5EF4-FFF2-40B4-BE49-F238E27FC236}">
                <a16:creationId xmlns:a16="http://schemas.microsoft.com/office/drawing/2014/main" id="{6196A85D-ACD6-4381-B0C0-A9B0E83771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1" y="3022424"/>
            <a:ext cx="2743729" cy="1915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advClick="0" advTm="45000"/>
    </mc:Choice>
    <mc:Fallback xmlns="">
      <p:transition spd="slow" advClick="0" advTm="45000"/>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80C4C4AC-E79B-458F-8026-BDC7ECF2AD36}"/>
              </a:ext>
            </a:extLst>
          </p:cNvPr>
          <p:cNvSpPr>
            <a:spLocks noGrp="1" noChangeArrowheads="1"/>
          </p:cNvSpPr>
          <p:nvPr>
            <p:ph type="title" idx="4294967295"/>
          </p:nvPr>
        </p:nvSpPr>
        <p:spPr>
          <a:xfrm>
            <a:off x="0" y="274638"/>
            <a:ext cx="8229600" cy="1143000"/>
          </a:xfrm>
        </p:spPr>
        <p:txBody>
          <a:bodyPr/>
          <a:lstStyle/>
          <a:p>
            <a:pPr eaLnBrk="1" hangingPunct="1"/>
            <a:r>
              <a:rPr lang="en-US" altLang="en-US">
                <a:ea typeface="ＭＳ Ｐゴシック" panose="020B0600070205080204" pitchFamily="34" charset="-128"/>
              </a:rPr>
              <a:t>Probability of A or B</a:t>
            </a:r>
          </a:p>
        </p:txBody>
      </p:sp>
      <p:sp>
        <p:nvSpPr>
          <p:cNvPr id="38915" name="Rectangle 3">
            <a:extLst>
              <a:ext uri="{FF2B5EF4-FFF2-40B4-BE49-F238E27FC236}">
                <a16:creationId xmlns:a16="http://schemas.microsoft.com/office/drawing/2014/main" id="{37628892-916D-4810-B893-6694AD55E4AD}"/>
              </a:ext>
            </a:extLst>
          </p:cNvPr>
          <p:cNvSpPr>
            <a:spLocks noGrp="1" noChangeArrowheads="1"/>
          </p:cNvSpPr>
          <p:nvPr>
            <p:ph type="body" idx="4294967295"/>
          </p:nvPr>
        </p:nvSpPr>
        <p:spPr>
          <a:xfrm>
            <a:off x="0" y="1600200"/>
            <a:ext cx="8229600" cy="4525963"/>
          </a:xfrm>
        </p:spPr>
        <p:txBody>
          <a:bodyPr>
            <a:normAutofit lnSpcReduction="10000"/>
          </a:bodyPr>
          <a:lstStyle/>
          <a:p>
            <a:pPr eaLnBrk="1" hangingPunct="1"/>
            <a:r>
              <a:rPr lang="en-US" altLang="en-US">
                <a:ea typeface="ＭＳ Ｐゴシック" panose="020B0600070205080204" pitchFamily="34" charset="-128"/>
              </a:rPr>
              <a:t>If events A and B are </a:t>
            </a:r>
            <a:r>
              <a:rPr lang="en-US" altLang="en-US" b="1">
                <a:ea typeface="ＭＳ Ｐゴシック" panose="020B0600070205080204" pitchFamily="34" charset="-128"/>
              </a:rPr>
              <a:t>independent</a:t>
            </a:r>
            <a:r>
              <a:rPr lang="en-US" altLang="en-US">
                <a:ea typeface="ＭＳ Ｐゴシック" panose="020B0600070205080204" pitchFamily="34" charset="-128"/>
              </a:rPr>
              <a:t>, then</a:t>
            </a:r>
          </a:p>
          <a:p>
            <a:pPr eaLnBrk="1" hangingPunct="1"/>
            <a:endParaRPr lang="en-US" altLang="en-US">
              <a:ea typeface="ＭＳ Ｐゴシック" panose="020B0600070205080204" pitchFamily="34" charset="-128"/>
            </a:endParaRPr>
          </a:p>
          <a:p>
            <a:pPr eaLnBrk="1" hangingPunct="1"/>
            <a:r>
              <a:rPr lang="en-US" altLang="en-US">
                <a:ea typeface="ＭＳ Ｐゴシック" panose="020B0600070205080204" pitchFamily="34" charset="-128"/>
              </a:rPr>
              <a:t>P(A or B) = P(A)+P(B) – P(A and B)</a:t>
            </a:r>
          </a:p>
          <a:p>
            <a:pPr eaLnBrk="1" hangingPunct="1"/>
            <a:endParaRPr lang="en-US" altLang="en-US">
              <a:ea typeface="ＭＳ Ｐゴシック" panose="020B0600070205080204" pitchFamily="34" charset="-128"/>
            </a:endParaRPr>
          </a:p>
          <a:p>
            <a:pPr eaLnBrk="1" hangingPunct="1"/>
            <a:r>
              <a:rPr lang="en-US" altLang="en-US">
                <a:ea typeface="ＭＳ Ｐゴシック" panose="020B0600070205080204" pitchFamily="34" charset="-128"/>
              </a:rPr>
              <a:t>Note that “A or B” includes:</a:t>
            </a:r>
          </a:p>
          <a:p>
            <a:pPr eaLnBrk="1" hangingPunct="1">
              <a:buFontTx/>
              <a:buNone/>
            </a:pPr>
            <a:r>
              <a:rPr lang="en-US" altLang="en-US">
                <a:ea typeface="ＭＳ Ｐゴシック" panose="020B0600070205080204" pitchFamily="34" charset="-128"/>
              </a:rPr>
              <a:t>	1) Event A occurs but Event B does not</a:t>
            </a:r>
          </a:p>
          <a:p>
            <a:pPr eaLnBrk="1" hangingPunct="1">
              <a:buFontTx/>
              <a:buNone/>
            </a:pPr>
            <a:r>
              <a:rPr lang="en-US" altLang="en-US">
                <a:ea typeface="ＭＳ Ｐゴシック" panose="020B0600070205080204" pitchFamily="34" charset="-128"/>
              </a:rPr>
              <a:t>	2) Event A does not occur but Event B does</a:t>
            </a:r>
          </a:p>
          <a:p>
            <a:pPr eaLnBrk="1" hangingPunct="1">
              <a:buFontTx/>
              <a:buNone/>
            </a:pPr>
            <a:r>
              <a:rPr lang="en-US" altLang="en-US">
                <a:ea typeface="ＭＳ Ｐゴシック" panose="020B0600070205080204" pitchFamily="34" charset="-128"/>
              </a:rPr>
              <a:t>	3) Both Events A and B occur</a:t>
            </a:r>
          </a:p>
        </p:txBody>
      </p:sp>
    </p:spTree>
  </p:cSld>
  <p:clrMapOvr>
    <a:masterClrMapping/>
  </p:clrMapOvr>
  <mc:AlternateContent xmlns:mc="http://schemas.openxmlformats.org/markup-compatibility/2006" xmlns:p14="http://schemas.microsoft.com/office/powerpoint/2010/main">
    <mc:Choice Requires="p14">
      <p:transition spd="slow" p14:dur="2000" advClick="0" advTm="46000"/>
    </mc:Choice>
    <mc:Fallback xmlns="">
      <p:transition spd="slow" advClick="0" advTm="46000"/>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4FEF333D-6025-4BDB-A273-2710C1063F81}"/>
              </a:ext>
            </a:extLst>
          </p:cNvPr>
          <p:cNvSpPr>
            <a:spLocks noGrp="1" noChangeArrowheads="1"/>
          </p:cNvSpPr>
          <p:nvPr>
            <p:ph type="title" idx="4294967295"/>
          </p:nvPr>
        </p:nvSpPr>
        <p:spPr>
          <a:xfrm>
            <a:off x="0" y="274638"/>
            <a:ext cx="8229600" cy="1143000"/>
          </a:xfrm>
        </p:spPr>
        <p:txBody>
          <a:bodyPr>
            <a:normAutofit fontScale="90000"/>
          </a:bodyPr>
          <a:lstStyle/>
          <a:p>
            <a:pPr eaLnBrk="1" hangingPunct="1"/>
            <a:r>
              <a:rPr lang="en-US" altLang="en-US">
                <a:ea typeface="ＭＳ Ｐゴシック" panose="020B0600070205080204" pitchFamily="34" charset="-128"/>
              </a:rPr>
              <a:t>Probability of a Head in the </a:t>
            </a:r>
            <a:br>
              <a:rPr lang="en-US" altLang="en-US">
                <a:ea typeface="ＭＳ Ｐゴシック" panose="020B0600070205080204" pitchFamily="34" charset="-128"/>
              </a:rPr>
            </a:br>
            <a:r>
              <a:rPr lang="en-US" altLang="en-US">
                <a:ea typeface="ＭＳ Ｐゴシック" panose="020B0600070205080204" pitchFamily="34" charset="-128"/>
              </a:rPr>
              <a:t>First Flip Or the Second Flip</a:t>
            </a:r>
          </a:p>
        </p:txBody>
      </p:sp>
      <p:sp>
        <p:nvSpPr>
          <p:cNvPr id="40963" name="Rectangle 3">
            <a:extLst>
              <a:ext uri="{FF2B5EF4-FFF2-40B4-BE49-F238E27FC236}">
                <a16:creationId xmlns:a16="http://schemas.microsoft.com/office/drawing/2014/main" id="{571F01ED-0B2B-43EA-B741-1E758B2EC271}"/>
              </a:ext>
            </a:extLst>
          </p:cNvPr>
          <p:cNvSpPr>
            <a:spLocks noGrp="1" noChangeArrowheads="1"/>
          </p:cNvSpPr>
          <p:nvPr>
            <p:ph type="body" idx="4294967295"/>
          </p:nvPr>
        </p:nvSpPr>
        <p:spPr>
          <a:xfrm>
            <a:off x="0" y="1600200"/>
            <a:ext cx="8229600" cy="4525963"/>
          </a:xfrm>
        </p:spPr>
        <p:txBody>
          <a:bodyPr/>
          <a:lstStyle/>
          <a:p>
            <a:pPr eaLnBrk="1" hangingPunct="1">
              <a:lnSpc>
                <a:spcPct val="90000"/>
              </a:lnSpc>
            </a:pPr>
            <a:endParaRPr lang="en-US" altLang="en-US">
              <a:ea typeface="ＭＳ Ｐゴシック" panose="020B0600070205080204" pitchFamily="34" charset="-128"/>
            </a:endParaRPr>
          </a:p>
          <a:p>
            <a:pPr eaLnBrk="1" hangingPunct="1">
              <a:lnSpc>
                <a:spcPct val="90000"/>
              </a:lnSpc>
            </a:pPr>
            <a:r>
              <a:rPr lang="en-US" altLang="en-US">
                <a:ea typeface="ＭＳ Ｐゴシック" panose="020B0600070205080204" pitchFamily="34" charset="-128"/>
              </a:rPr>
              <a:t>P(Head in 1</a:t>
            </a:r>
            <a:r>
              <a:rPr lang="en-US" altLang="en-US" baseline="30000">
                <a:ea typeface="ＭＳ Ｐゴシック" panose="020B0600070205080204" pitchFamily="34" charset="-128"/>
              </a:rPr>
              <a:t>st</a:t>
            </a:r>
            <a:r>
              <a:rPr lang="en-US" altLang="en-US">
                <a:ea typeface="ＭＳ Ｐゴシック" panose="020B0600070205080204" pitchFamily="34" charset="-128"/>
              </a:rPr>
              <a:t> </a:t>
            </a:r>
            <a:r>
              <a:rPr lang="en-US" altLang="en-US" b="1">
                <a:ea typeface="ＭＳ Ｐゴシック" panose="020B0600070205080204" pitchFamily="34" charset="-128"/>
              </a:rPr>
              <a:t>or </a:t>
            </a:r>
            <a:r>
              <a:rPr lang="en-US" altLang="en-US">
                <a:ea typeface="ＭＳ Ｐゴシック" panose="020B0600070205080204" pitchFamily="34" charset="-128"/>
              </a:rPr>
              <a:t>2</a:t>
            </a:r>
            <a:r>
              <a:rPr lang="en-US" altLang="en-US" baseline="30000">
                <a:ea typeface="ＭＳ Ｐゴシック" panose="020B0600070205080204" pitchFamily="34" charset="-128"/>
              </a:rPr>
              <a:t>nd</a:t>
            </a:r>
            <a:r>
              <a:rPr lang="en-US" altLang="en-US">
                <a:ea typeface="ＭＳ Ｐゴシック" panose="020B0600070205080204" pitchFamily="34" charset="-128"/>
              </a:rPr>
              <a:t> Flip)</a:t>
            </a:r>
          </a:p>
          <a:p>
            <a:pPr eaLnBrk="1" hangingPunct="1">
              <a:lnSpc>
                <a:spcPct val="90000"/>
              </a:lnSpc>
            </a:pPr>
            <a:endParaRPr lang="en-US" altLang="en-US">
              <a:ea typeface="ＭＳ Ｐゴシック" panose="020B0600070205080204" pitchFamily="34" charset="-128"/>
            </a:endParaRPr>
          </a:p>
          <a:p>
            <a:pPr eaLnBrk="1" hangingPunct="1">
              <a:lnSpc>
                <a:spcPct val="90000"/>
              </a:lnSpc>
              <a:buFontTx/>
              <a:buNone/>
            </a:pPr>
            <a:r>
              <a:rPr lang="en-US" altLang="en-US">
                <a:ea typeface="ＭＳ Ｐゴシック" panose="020B0600070205080204" pitchFamily="34" charset="-128"/>
              </a:rPr>
              <a:t> = P(Head in 1</a:t>
            </a:r>
            <a:r>
              <a:rPr lang="en-US" altLang="en-US" baseline="30000">
                <a:ea typeface="ＭＳ Ｐゴシック" panose="020B0600070205080204" pitchFamily="34" charset="-128"/>
              </a:rPr>
              <a:t>st</a:t>
            </a:r>
            <a:r>
              <a:rPr lang="en-US" altLang="en-US">
                <a:ea typeface="ＭＳ Ｐゴシック" panose="020B0600070205080204" pitchFamily="34" charset="-128"/>
              </a:rPr>
              <a:t>)+P(Head in 2</a:t>
            </a:r>
            <a:r>
              <a:rPr lang="en-US" altLang="en-US" baseline="30000">
                <a:ea typeface="ＭＳ Ｐゴシック" panose="020B0600070205080204" pitchFamily="34" charset="-128"/>
              </a:rPr>
              <a:t>nd</a:t>
            </a:r>
            <a:r>
              <a:rPr lang="en-US" altLang="en-US">
                <a:ea typeface="ＭＳ Ｐゴシック" panose="020B0600070205080204" pitchFamily="34" charset="-128"/>
              </a:rPr>
              <a:t>)-P(Head in Both)</a:t>
            </a:r>
          </a:p>
          <a:p>
            <a:pPr eaLnBrk="1" hangingPunct="1">
              <a:lnSpc>
                <a:spcPct val="90000"/>
              </a:lnSpc>
              <a:buFontTx/>
              <a:buNone/>
            </a:pPr>
            <a:endParaRPr lang="en-US" altLang="en-US">
              <a:ea typeface="ＭＳ Ｐゴシック" panose="020B0600070205080204" pitchFamily="34" charset="-128"/>
            </a:endParaRPr>
          </a:p>
          <a:p>
            <a:pPr eaLnBrk="1" hangingPunct="1">
              <a:lnSpc>
                <a:spcPct val="90000"/>
              </a:lnSpc>
              <a:buFontTx/>
              <a:buNone/>
            </a:pPr>
            <a:r>
              <a:rPr lang="en-US" altLang="en-US">
                <a:ea typeface="ＭＳ Ｐゴシック" panose="020B0600070205080204" pitchFamily="34" charset="-128"/>
              </a:rPr>
              <a:t> = 1/2  +  1/2  - 1/4 </a:t>
            </a:r>
          </a:p>
          <a:p>
            <a:pPr eaLnBrk="1" hangingPunct="1">
              <a:lnSpc>
                <a:spcPct val="90000"/>
              </a:lnSpc>
              <a:buFontTx/>
              <a:buNone/>
            </a:pPr>
            <a:endParaRPr lang="en-US" altLang="en-US">
              <a:ea typeface="ＭＳ Ｐゴシック" panose="020B0600070205080204" pitchFamily="34" charset="-128"/>
            </a:endParaRPr>
          </a:p>
          <a:p>
            <a:pPr eaLnBrk="1" hangingPunct="1">
              <a:lnSpc>
                <a:spcPct val="90000"/>
              </a:lnSpc>
              <a:buFontTx/>
              <a:buNone/>
            </a:pPr>
            <a:r>
              <a:rPr lang="en-US" altLang="en-US">
                <a:ea typeface="ＭＳ Ｐゴシック" panose="020B0600070205080204" pitchFamily="34" charset="-128"/>
              </a:rPr>
              <a:t> =  3/4</a:t>
            </a:r>
          </a:p>
          <a:p>
            <a:pPr eaLnBrk="1" hangingPunct="1">
              <a:lnSpc>
                <a:spcPct val="90000"/>
              </a:lnSpc>
              <a:buFontTx/>
              <a:buNone/>
            </a:pPr>
            <a:endParaRPr lang="en-US" altLang="en-US">
              <a:ea typeface="ＭＳ Ｐゴシック" panose="020B0600070205080204" pitchFamily="34" charset="-128"/>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35000"/>
    </mc:Choice>
    <mc:Fallback xmlns="">
      <p:transition spd="slow" advClick="0" advTm="35000"/>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7B025DA4-6AE5-4560-9DD8-414CFD2E6711}"/>
              </a:ext>
            </a:extLst>
          </p:cNvPr>
          <p:cNvSpPr>
            <a:spLocks noGrp="1" noChangeArrowheads="1"/>
          </p:cNvSpPr>
          <p:nvPr>
            <p:ph type="title" idx="4294967295"/>
          </p:nvPr>
        </p:nvSpPr>
        <p:spPr>
          <a:xfrm>
            <a:off x="0" y="274638"/>
            <a:ext cx="8229600" cy="1143000"/>
          </a:xfrm>
        </p:spPr>
        <p:txBody>
          <a:bodyPr/>
          <a:lstStyle/>
          <a:p>
            <a:pPr eaLnBrk="1" hangingPunct="1"/>
            <a:r>
              <a:rPr lang="en-US" altLang="en-US">
                <a:ea typeface="ＭＳ Ｐゴシック" panose="020B0600070205080204" pitchFamily="34" charset="-128"/>
              </a:rPr>
              <a:t>Return of the Coin and Die</a:t>
            </a:r>
          </a:p>
        </p:txBody>
      </p:sp>
      <p:sp>
        <p:nvSpPr>
          <p:cNvPr id="43011" name="Rectangle 3">
            <a:extLst>
              <a:ext uri="{FF2B5EF4-FFF2-40B4-BE49-F238E27FC236}">
                <a16:creationId xmlns:a16="http://schemas.microsoft.com/office/drawing/2014/main" id="{BA585EB2-6BE2-4901-929F-2416DDF7AEE1}"/>
              </a:ext>
            </a:extLst>
          </p:cNvPr>
          <p:cNvSpPr>
            <a:spLocks noGrp="1" noChangeArrowheads="1"/>
          </p:cNvSpPr>
          <p:nvPr>
            <p:ph type="body" idx="4294967295"/>
          </p:nvPr>
        </p:nvSpPr>
        <p:spPr>
          <a:xfrm>
            <a:off x="0" y="1600200"/>
            <a:ext cx="8229600" cy="4525963"/>
          </a:xfrm>
        </p:spPr>
        <p:txBody>
          <a:bodyPr/>
          <a:lstStyle/>
          <a:p>
            <a:pPr eaLnBrk="1" hangingPunct="1"/>
            <a:r>
              <a:rPr lang="en-US" altLang="en-US">
                <a:ea typeface="ＭＳ Ｐゴシック" panose="020B0600070205080204" pitchFamily="34" charset="-128"/>
              </a:rPr>
              <a:t>Event A = {a fair coin comes up Heads}</a:t>
            </a:r>
          </a:p>
          <a:p>
            <a:pPr eaLnBrk="1" hangingPunct="1"/>
            <a:r>
              <a:rPr lang="en-US" altLang="en-US">
                <a:ea typeface="ＭＳ Ｐゴシック" panose="020B0600070205080204" pitchFamily="34" charset="-128"/>
              </a:rPr>
              <a:t>Event B = {a fair die comes up Six}</a:t>
            </a:r>
          </a:p>
          <a:p>
            <a:pPr eaLnBrk="1" hangingPunct="1"/>
            <a:endParaRPr lang="en-US" altLang="en-US">
              <a:ea typeface="ＭＳ Ｐゴシック" panose="020B0600070205080204" pitchFamily="34" charset="-128"/>
            </a:endParaRPr>
          </a:p>
          <a:p>
            <a:pPr eaLnBrk="1" hangingPunct="1"/>
            <a:r>
              <a:rPr lang="en-US" altLang="en-US">
                <a:ea typeface="ＭＳ Ｐゴシック" panose="020B0600070205080204" pitchFamily="34" charset="-128"/>
              </a:rPr>
              <a:t>Since A and B are independent, we get</a:t>
            </a:r>
          </a:p>
          <a:p>
            <a:pPr eaLnBrk="1" hangingPunct="1"/>
            <a:r>
              <a:rPr lang="en-US" altLang="en-US">
                <a:ea typeface="ＭＳ Ｐゴシック" panose="020B0600070205080204" pitchFamily="34" charset="-128"/>
              </a:rPr>
              <a:t>P(6 or head) = P(6)+P(Head)-P(6 </a:t>
            </a:r>
            <a:r>
              <a:rPr lang="en-US" altLang="en-US" b="1">
                <a:ea typeface="ＭＳ Ｐゴシック" panose="020B0600070205080204" pitchFamily="34" charset="-128"/>
              </a:rPr>
              <a:t>and </a:t>
            </a:r>
            <a:r>
              <a:rPr lang="en-US" altLang="en-US">
                <a:ea typeface="ＭＳ Ｐゴシック" panose="020B0600070205080204" pitchFamily="34" charset="-128"/>
              </a:rPr>
              <a:t>Head)</a:t>
            </a:r>
          </a:p>
          <a:p>
            <a:pPr eaLnBrk="1" hangingPunct="1">
              <a:buFontTx/>
              <a:buNone/>
            </a:pPr>
            <a:r>
              <a:rPr lang="en-US" altLang="en-US">
                <a:ea typeface="ＭＳ Ｐゴシック" panose="020B0600070205080204" pitchFamily="34" charset="-128"/>
              </a:rPr>
              <a:t>                        = 1/6  + 1/2 - (1/6)(1/2)</a:t>
            </a:r>
          </a:p>
          <a:p>
            <a:pPr eaLnBrk="1" hangingPunct="1">
              <a:buFontTx/>
              <a:buNone/>
            </a:pPr>
            <a:r>
              <a:rPr lang="en-US" altLang="en-US">
                <a:ea typeface="ＭＳ Ｐゴシック" panose="020B0600070205080204" pitchFamily="34" charset="-128"/>
              </a:rPr>
              <a:t>                        = 7/12</a:t>
            </a:r>
          </a:p>
        </p:txBody>
      </p:sp>
    </p:spTree>
  </p:cSld>
  <p:clrMapOvr>
    <a:masterClrMapping/>
  </p:clrMapOvr>
  <mc:AlternateContent xmlns:mc="http://schemas.openxmlformats.org/markup-compatibility/2006" xmlns:p14="http://schemas.microsoft.com/office/powerpoint/2010/main">
    <mc:Choice Requires="p14">
      <p:transition spd="slow" p14:dur="2000" advClick="0" advTm="18000"/>
    </mc:Choice>
    <mc:Fallback xmlns="">
      <p:transition spd="slow" advClick="0" advTm="18000"/>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398D7E8F-9A80-4D7E-8F13-FE27F787DC73}"/>
              </a:ext>
            </a:extLst>
          </p:cNvPr>
          <p:cNvSpPr>
            <a:spLocks noGrp="1" noChangeArrowheads="1"/>
          </p:cNvSpPr>
          <p:nvPr>
            <p:ph type="title" idx="4294967295"/>
          </p:nvPr>
        </p:nvSpPr>
        <p:spPr>
          <a:xfrm>
            <a:off x="0" y="274638"/>
            <a:ext cx="8229600" cy="1143000"/>
          </a:xfrm>
        </p:spPr>
        <p:txBody>
          <a:bodyPr/>
          <a:lstStyle/>
          <a:p>
            <a:pPr eaLnBrk="1" hangingPunct="1"/>
            <a:r>
              <a:rPr lang="en-US" altLang="en-US">
                <a:ea typeface="ＭＳ Ｐゴシック" panose="020B0600070205080204" pitchFamily="34" charset="-128"/>
              </a:rPr>
              <a:t>Coin and Die III: Negation</a:t>
            </a:r>
          </a:p>
        </p:txBody>
      </p:sp>
      <p:sp>
        <p:nvSpPr>
          <p:cNvPr id="45059" name="Rectangle 3">
            <a:extLst>
              <a:ext uri="{FF2B5EF4-FFF2-40B4-BE49-F238E27FC236}">
                <a16:creationId xmlns:a16="http://schemas.microsoft.com/office/drawing/2014/main" id="{A753A16A-8C73-4654-91B0-362D251E775E}"/>
              </a:ext>
            </a:extLst>
          </p:cNvPr>
          <p:cNvSpPr>
            <a:spLocks noGrp="1" noChangeArrowheads="1"/>
          </p:cNvSpPr>
          <p:nvPr>
            <p:ph type="body" idx="4294967295"/>
          </p:nvPr>
        </p:nvSpPr>
        <p:spPr>
          <a:xfrm>
            <a:off x="0" y="1600200"/>
            <a:ext cx="8229600" cy="4525963"/>
          </a:xfrm>
        </p:spPr>
        <p:txBody>
          <a:bodyPr>
            <a:normAutofit lnSpcReduction="10000"/>
          </a:bodyPr>
          <a:lstStyle/>
          <a:p>
            <a:pPr eaLnBrk="1" hangingPunct="1"/>
            <a:r>
              <a:rPr lang="en-US" altLang="en-US">
                <a:ea typeface="ＭＳ Ｐゴシック" panose="020B0600070205080204" pitchFamily="34" charset="-128"/>
              </a:rPr>
              <a:t>Alternatively, note that </a:t>
            </a:r>
          </a:p>
          <a:p>
            <a:pPr eaLnBrk="1" hangingPunct="1">
              <a:buFontTx/>
              <a:buNone/>
            </a:pPr>
            <a:r>
              <a:rPr lang="en-US" altLang="en-US">
                <a:ea typeface="ＭＳ Ｐゴシック" panose="020B0600070205080204" pitchFamily="34" charset="-128"/>
              </a:rPr>
              <a:t>    P(6 or Head)  </a:t>
            </a:r>
          </a:p>
          <a:p>
            <a:pPr eaLnBrk="1" hangingPunct="1">
              <a:buFontTx/>
              <a:buNone/>
            </a:pPr>
            <a:r>
              <a:rPr lang="en-US" altLang="en-US">
                <a:ea typeface="ＭＳ Ｐゴシック" panose="020B0600070205080204" pitchFamily="34" charset="-128"/>
              </a:rPr>
              <a:t>    = 1-P(not a 6 </a:t>
            </a:r>
            <a:r>
              <a:rPr lang="en-US" altLang="en-US" b="1">
                <a:ea typeface="ＭＳ Ｐゴシック" panose="020B0600070205080204" pitchFamily="34" charset="-128"/>
              </a:rPr>
              <a:t>and </a:t>
            </a:r>
            <a:r>
              <a:rPr lang="en-US" altLang="en-US">
                <a:ea typeface="ＭＳ Ｐゴシック" panose="020B0600070205080204" pitchFamily="34" charset="-128"/>
              </a:rPr>
              <a:t>not a Head)</a:t>
            </a:r>
          </a:p>
          <a:p>
            <a:pPr eaLnBrk="1" hangingPunct="1">
              <a:buFontTx/>
              <a:buNone/>
            </a:pPr>
            <a:r>
              <a:rPr lang="en-US" altLang="en-US">
                <a:ea typeface="ＭＳ Ｐゴシック" panose="020B0600070205080204" pitchFamily="34" charset="-128"/>
              </a:rPr>
              <a:t>    = 1- P(not a 6) x P(not a Head)</a:t>
            </a:r>
          </a:p>
          <a:p>
            <a:pPr eaLnBrk="1" hangingPunct="1">
              <a:buFontTx/>
              <a:buNone/>
            </a:pPr>
            <a:r>
              <a:rPr lang="en-US" altLang="en-US">
                <a:ea typeface="ＭＳ Ｐゴシック" panose="020B0600070205080204" pitchFamily="34" charset="-128"/>
              </a:rPr>
              <a:t>    = 1- (1-1/6)(1-1/2)</a:t>
            </a:r>
          </a:p>
          <a:p>
            <a:pPr eaLnBrk="1" hangingPunct="1">
              <a:buFontTx/>
              <a:buNone/>
            </a:pPr>
            <a:r>
              <a:rPr lang="en-US" altLang="en-US">
                <a:ea typeface="ＭＳ Ｐゴシック" panose="020B0600070205080204" pitchFamily="34" charset="-128"/>
              </a:rPr>
              <a:t>    = 1- (5/6)(1/2)</a:t>
            </a:r>
          </a:p>
          <a:p>
            <a:pPr eaLnBrk="1" hangingPunct="1">
              <a:buFontTx/>
              <a:buNone/>
            </a:pPr>
            <a:r>
              <a:rPr lang="en-US" altLang="en-US">
                <a:ea typeface="ＭＳ Ｐゴシック" panose="020B0600070205080204" pitchFamily="34" charset="-128"/>
              </a:rPr>
              <a:t>    = 7/12</a:t>
            </a:r>
          </a:p>
          <a:p>
            <a:pPr eaLnBrk="1" hangingPunct="1">
              <a:buFontTx/>
              <a:buNone/>
            </a:pPr>
            <a:r>
              <a:rPr lang="en-US" altLang="en-US">
                <a:ea typeface="ＭＳ Ｐゴシック" panose="020B0600070205080204" pitchFamily="34" charset="-128"/>
              </a:rPr>
              <a:t>   </a:t>
            </a:r>
          </a:p>
        </p:txBody>
      </p:sp>
    </p:spTree>
  </p:cSld>
  <p:clrMapOvr>
    <a:masterClrMapping/>
  </p:clrMapOvr>
  <mc:AlternateContent xmlns:mc="http://schemas.openxmlformats.org/markup-compatibility/2006" xmlns:p14="http://schemas.microsoft.com/office/powerpoint/2010/main">
    <mc:Choice Requires="p14">
      <p:transition spd="slow" p14:dur="2000" advClick="0" advTm="88000"/>
    </mc:Choice>
    <mc:Fallback xmlns="">
      <p:transition spd="slow" advClick="0" advTm="88000"/>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77E64D55-3E96-46E5-9E4C-24D7E2309ADC}"/>
              </a:ext>
            </a:extLst>
          </p:cNvPr>
          <p:cNvSpPr>
            <a:spLocks noGrp="1" noChangeArrowheads="1"/>
          </p:cNvSpPr>
          <p:nvPr>
            <p:ph type="title" idx="4294967295"/>
          </p:nvPr>
        </p:nvSpPr>
        <p:spPr>
          <a:xfrm>
            <a:off x="0" y="274638"/>
            <a:ext cx="8229600" cy="1143000"/>
          </a:xfrm>
        </p:spPr>
        <p:txBody>
          <a:bodyPr>
            <a:normAutofit fontScale="90000"/>
          </a:bodyPr>
          <a:lstStyle/>
          <a:p>
            <a:pPr eaLnBrk="1" hangingPunct="1"/>
            <a:r>
              <a:rPr lang="en-US" altLang="en-US">
                <a:ea typeface="ＭＳ Ｐゴシック" panose="020B0600070205080204" pitchFamily="34" charset="-128"/>
              </a:rPr>
              <a:t>P(at least one 6 in three die throws)</a:t>
            </a:r>
          </a:p>
        </p:txBody>
      </p:sp>
      <p:sp>
        <p:nvSpPr>
          <p:cNvPr id="47107" name="Rectangle 3">
            <a:extLst>
              <a:ext uri="{FF2B5EF4-FFF2-40B4-BE49-F238E27FC236}">
                <a16:creationId xmlns:a16="http://schemas.microsoft.com/office/drawing/2014/main" id="{330BDCB7-F596-43B6-B61A-8A697595F5BB}"/>
              </a:ext>
            </a:extLst>
          </p:cNvPr>
          <p:cNvSpPr>
            <a:spLocks noGrp="1" noChangeArrowheads="1"/>
          </p:cNvSpPr>
          <p:nvPr>
            <p:ph type="body" idx="4294967295"/>
          </p:nvPr>
        </p:nvSpPr>
        <p:spPr>
          <a:xfrm>
            <a:off x="0" y="1600200"/>
            <a:ext cx="8229600" cy="4525963"/>
          </a:xfrm>
        </p:spPr>
        <p:txBody>
          <a:bodyPr/>
          <a:lstStyle/>
          <a:p>
            <a:pPr eaLnBrk="1" hangingPunct="1"/>
            <a:endParaRPr lang="en-US" altLang="en-US">
              <a:ea typeface="ＭＳ Ｐゴシック" panose="020B0600070205080204" pitchFamily="34" charset="-128"/>
            </a:endParaRPr>
          </a:p>
          <a:p>
            <a:pPr eaLnBrk="1" hangingPunct="1"/>
            <a:r>
              <a:rPr lang="en-US" altLang="en-US">
                <a:ea typeface="ＭＳ Ｐゴシック" panose="020B0600070205080204" pitchFamily="34" charset="-128"/>
              </a:rPr>
              <a:t>P(6 on 1</a:t>
            </a:r>
            <a:r>
              <a:rPr lang="en-US" altLang="en-US" baseline="30000">
                <a:ea typeface="ＭＳ Ｐゴシック" panose="020B0600070205080204" pitchFamily="34" charset="-128"/>
              </a:rPr>
              <a:t>st</a:t>
            </a:r>
            <a:r>
              <a:rPr lang="en-US" altLang="en-US">
                <a:ea typeface="ＭＳ Ｐゴシック" panose="020B0600070205080204" pitchFamily="34" charset="-128"/>
              </a:rPr>
              <a:t> </a:t>
            </a:r>
            <a:r>
              <a:rPr lang="en-US" altLang="en-US" b="1">
                <a:ea typeface="ＭＳ Ｐゴシック" panose="020B0600070205080204" pitchFamily="34" charset="-128"/>
              </a:rPr>
              <a:t>or </a:t>
            </a:r>
            <a:r>
              <a:rPr lang="en-US" altLang="en-US">
                <a:ea typeface="ＭＳ Ｐゴシック" panose="020B0600070205080204" pitchFamily="34" charset="-128"/>
              </a:rPr>
              <a:t>6 on 2</a:t>
            </a:r>
            <a:r>
              <a:rPr lang="en-US" altLang="en-US" baseline="30000">
                <a:ea typeface="ＭＳ Ｐゴシック" panose="020B0600070205080204" pitchFamily="34" charset="-128"/>
              </a:rPr>
              <a:t>nd</a:t>
            </a:r>
            <a:r>
              <a:rPr lang="en-US" altLang="en-US">
                <a:ea typeface="ＭＳ Ｐゴシック" panose="020B0600070205080204" pitchFamily="34" charset="-128"/>
              </a:rPr>
              <a:t> </a:t>
            </a:r>
            <a:r>
              <a:rPr lang="en-US" altLang="en-US" b="1">
                <a:ea typeface="ＭＳ Ｐゴシック" panose="020B0600070205080204" pitchFamily="34" charset="-128"/>
              </a:rPr>
              <a:t>or </a:t>
            </a:r>
            <a:r>
              <a:rPr lang="en-US" altLang="en-US">
                <a:ea typeface="ＭＳ Ｐゴシック" panose="020B0600070205080204" pitchFamily="34" charset="-128"/>
              </a:rPr>
              <a:t>6 on 3</a:t>
            </a:r>
            <a:r>
              <a:rPr lang="en-US" altLang="en-US" baseline="30000">
                <a:ea typeface="ＭＳ Ｐゴシック" panose="020B0600070205080204" pitchFamily="34" charset="-128"/>
              </a:rPr>
              <a:t>rd</a:t>
            </a:r>
            <a:r>
              <a:rPr lang="en-US" altLang="en-US">
                <a:ea typeface="ＭＳ Ｐゴシック" panose="020B0600070205080204" pitchFamily="34" charset="-128"/>
              </a:rPr>
              <a:t>)</a:t>
            </a:r>
          </a:p>
          <a:p>
            <a:pPr eaLnBrk="1" hangingPunct="1">
              <a:buFontTx/>
              <a:buNone/>
            </a:pPr>
            <a:r>
              <a:rPr lang="en-US" altLang="en-US">
                <a:ea typeface="ＭＳ Ｐゴシック" panose="020B0600070205080204" pitchFamily="34" charset="-128"/>
              </a:rPr>
              <a:t> = 1- P(not 6 on 1</a:t>
            </a:r>
            <a:r>
              <a:rPr lang="en-US" altLang="en-US" baseline="30000">
                <a:ea typeface="ＭＳ Ｐゴシック" panose="020B0600070205080204" pitchFamily="34" charset="-128"/>
              </a:rPr>
              <a:t>st</a:t>
            </a:r>
            <a:r>
              <a:rPr lang="en-US" altLang="en-US">
                <a:ea typeface="ＭＳ Ｐゴシック" panose="020B0600070205080204" pitchFamily="34" charset="-128"/>
              </a:rPr>
              <a:t> </a:t>
            </a:r>
            <a:r>
              <a:rPr lang="en-US" altLang="en-US" b="1">
                <a:ea typeface="ＭＳ Ｐゴシック" panose="020B0600070205080204" pitchFamily="34" charset="-128"/>
              </a:rPr>
              <a:t>and </a:t>
            </a:r>
            <a:r>
              <a:rPr lang="en-US" altLang="en-US">
                <a:ea typeface="ＭＳ Ｐゴシック" panose="020B0600070205080204" pitchFamily="34" charset="-128"/>
              </a:rPr>
              <a:t>2</a:t>
            </a:r>
            <a:r>
              <a:rPr lang="en-US" altLang="en-US" baseline="30000">
                <a:ea typeface="ＭＳ Ｐゴシック" panose="020B0600070205080204" pitchFamily="34" charset="-128"/>
              </a:rPr>
              <a:t>nd</a:t>
            </a:r>
            <a:r>
              <a:rPr lang="en-US" altLang="en-US">
                <a:ea typeface="ＭＳ Ｐゴシック" panose="020B0600070205080204" pitchFamily="34" charset="-128"/>
              </a:rPr>
              <a:t> </a:t>
            </a:r>
            <a:r>
              <a:rPr lang="en-US" altLang="en-US" b="1">
                <a:ea typeface="ＭＳ Ｐゴシック" panose="020B0600070205080204" pitchFamily="34" charset="-128"/>
              </a:rPr>
              <a:t>and </a:t>
            </a:r>
            <a:r>
              <a:rPr lang="en-US" altLang="en-US">
                <a:ea typeface="ＭＳ Ｐゴシック" panose="020B0600070205080204" pitchFamily="34" charset="-128"/>
              </a:rPr>
              <a:t>3</a:t>
            </a:r>
            <a:r>
              <a:rPr lang="en-US" altLang="en-US" baseline="30000">
                <a:ea typeface="ＭＳ Ｐゴシック" panose="020B0600070205080204" pitchFamily="34" charset="-128"/>
              </a:rPr>
              <a:t>rd</a:t>
            </a:r>
            <a:r>
              <a:rPr lang="en-US" altLang="en-US">
                <a:ea typeface="ＭＳ Ｐゴシック" panose="020B0600070205080204" pitchFamily="34" charset="-128"/>
              </a:rPr>
              <a:t> throws)</a:t>
            </a:r>
          </a:p>
          <a:p>
            <a:pPr eaLnBrk="1" hangingPunct="1">
              <a:buFontTx/>
              <a:buNone/>
            </a:pPr>
            <a:r>
              <a:rPr lang="en-US" altLang="en-US">
                <a:ea typeface="ＭＳ Ｐゴシック" panose="020B0600070205080204" pitchFamily="34" charset="-128"/>
              </a:rPr>
              <a:t> = 1- (5/6)(5/6)(5/6)</a:t>
            </a:r>
          </a:p>
          <a:p>
            <a:pPr eaLnBrk="1" hangingPunct="1">
              <a:buFontTx/>
              <a:buNone/>
            </a:pPr>
            <a:r>
              <a:rPr lang="en-US" altLang="en-US">
                <a:ea typeface="ＭＳ Ｐゴシック" panose="020B0600070205080204" pitchFamily="34" charset="-128"/>
              </a:rPr>
              <a:t> = 1- 125/216</a:t>
            </a:r>
          </a:p>
          <a:p>
            <a:pPr eaLnBrk="1" hangingPunct="1">
              <a:buFontTx/>
              <a:buNone/>
            </a:pPr>
            <a:r>
              <a:rPr lang="en-US" altLang="en-US">
                <a:ea typeface="ＭＳ Ｐゴシック" panose="020B0600070205080204" pitchFamily="34" charset="-128"/>
              </a:rPr>
              <a:t> = 91/216</a:t>
            </a:r>
          </a:p>
        </p:txBody>
      </p:sp>
    </p:spTree>
  </p:cSld>
  <p:clrMapOvr>
    <a:masterClrMapping/>
  </p:clrMapOvr>
  <mc:AlternateContent xmlns:mc="http://schemas.openxmlformats.org/markup-compatibility/2006" xmlns:p14="http://schemas.microsoft.com/office/powerpoint/2010/main">
    <mc:Choice Requires="p14">
      <p:transition spd="slow" p14:dur="2000" advClick="0" advTm="64000"/>
    </mc:Choice>
    <mc:Fallback xmlns="">
      <p:transition spd="slow" advClick="0" advTm="6400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a:extLst>
              <a:ext uri="{FF2B5EF4-FFF2-40B4-BE49-F238E27FC236}">
                <a16:creationId xmlns:a16="http://schemas.microsoft.com/office/drawing/2014/main" id="{622D6ED0-1EC3-4E0A-9199-C060BE72E1A9}"/>
              </a:ext>
            </a:extLst>
          </p:cNvPr>
          <p:cNvSpPr>
            <a:spLocks noGrp="1" noChangeArrowheads="1"/>
          </p:cNvSpPr>
          <p:nvPr>
            <p:ph type="title" idx="4294967295"/>
          </p:nvPr>
        </p:nvSpPr>
        <p:spPr>
          <a:xfrm>
            <a:off x="0" y="274638"/>
            <a:ext cx="8229600" cy="1143000"/>
          </a:xfrm>
        </p:spPr>
        <p:txBody>
          <a:bodyPr/>
          <a:lstStyle/>
          <a:p>
            <a:pPr eaLnBrk="1" hangingPunct="1"/>
            <a:r>
              <a:rPr lang="en-US" altLang="en-US" dirty="0">
                <a:ea typeface="ＭＳ Ｐゴシック" panose="020B0600070205080204" pitchFamily="34" charset="-128"/>
              </a:rPr>
              <a:t>Third Moment</a:t>
            </a:r>
          </a:p>
        </p:txBody>
      </p:sp>
      <p:pic>
        <p:nvPicPr>
          <p:cNvPr id="177155" name="Picture 4">
            <a:extLst>
              <a:ext uri="{FF2B5EF4-FFF2-40B4-BE49-F238E27FC236}">
                <a16:creationId xmlns:a16="http://schemas.microsoft.com/office/drawing/2014/main" id="{54AB6D3E-7AF1-4D3D-97C1-2E1B6227CA3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921000" y="3132667"/>
            <a:ext cx="2667000" cy="11615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advClick="0" advTm="25000"/>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B3BA2AC9-67EF-4F0E-A2C6-3F18405D9733}"/>
              </a:ext>
            </a:extLst>
          </p:cNvPr>
          <p:cNvSpPr>
            <a:spLocks noGrp="1" noChangeArrowheads="1"/>
          </p:cNvSpPr>
          <p:nvPr>
            <p:ph type="title" idx="4294967295"/>
          </p:nvPr>
        </p:nvSpPr>
        <p:spPr>
          <a:xfrm>
            <a:off x="0" y="274638"/>
            <a:ext cx="8229600" cy="1143000"/>
          </a:xfrm>
        </p:spPr>
        <p:txBody>
          <a:bodyPr>
            <a:normAutofit/>
          </a:bodyPr>
          <a:lstStyle/>
          <a:p>
            <a:pPr eaLnBrk="1" hangingPunct="1"/>
            <a:r>
              <a:rPr lang="en-US" altLang="en-US" sz="3600" dirty="0">
                <a:ea typeface="ＭＳ Ｐゴシック" panose="020B0600070205080204" pitchFamily="34" charset="-128"/>
              </a:rPr>
              <a:t>P(draw two aces from a deck of 52)</a:t>
            </a:r>
          </a:p>
        </p:txBody>
      </p:sp>
      <p:sp>
        <p:nvSpPr>
          <p:cNvPr id="49155" name="Rectangle 3">
            <a:extLst>
              <a:ext uri="{FF2B5EF4-FFF2-40B4-BE49-F238E27FC236}">
                <a16:creationId xmlns:a16="http://schemas.microsoft.com/office/drawing/2014/main" id="{78284FB9-B02B-4902-9C73-C6F8CD8D7975}"/>
              </a:ext>
            </a:extLst>
          </p:cNvPr>
          <p:cNvSpPr>
            <a:spLocks noGrp="1" noChangeArrowheads="1"/>
          </p:cNvSpPr>
          <p:nvPr>
            <p:ph type="body" idx="4294967295"/>
          </p:nvPr>
        </p:nvSpPr>
        <p:spPr>
          <a:xfrm>
            <a:off x="0" y="1600200"/>
            <a:ext cx="8229600" cy="4525963"/>
          </a:xfrm>
        </p:spPr>
        <p:txBody>
          <a:bodyPr/>
          <a:lstStyle/>
          <a:p>
            <a:pPr eaLnBrk="1" hangingPunct="1">
              <a:lnSpc>
                <a:spcPct val="90000"/>
              </a:lnSpc>
            </a:pPr>
            <a:r>
              <a:rPr lang="en-US" altLang="en-US" sz="2500" dirty="0">
                <a:ea typeface="ＭＳ Ｐゴシック" panose="020B0600070205080204" pitchFamily="34" charset="-128"/>
              </a:rPr>
              <a:t>By what we have done before:</a:t>
            </a:r>
          </a:p>
          <a:p>
            <a:pPr eaLnBrk="1" hangingPunct="1">
              <a:lnSpc>
                <a:spcPct val="90000"/>
              </a:lnSpc>
            </a:pPr>
            <a:endParaRPr lang="en-US" altLang="en-US" sz="2500" dirty="0">
              <a:ea typeface="ＭＳ Ｐゴシック" panose="020B0600070205080204" pitchFamily="34" charset="-128"/>
            </a:endParaRPr>
          </a:p>
          <a:p>
            <a:pPr eaLnBrk="1" hangingPunct="1">
              <a:lnSpc>
                <a:spcPct val="90000"/>
              </a:lnSpc>
            </a:pPr>
            <a:r>
              <a:rPr lang="en-US" altLang="en-US" sz="2500" dirty="0">
                <a:ea typeface="ＭＳ Ｐゴシック" panose="020B0600070205080204" pitchFamily="34" charset="-128"/>
              </a:rPr>
              <a:t>P(Two Aces)</a:t>
            </a:r>
          </a:p>
          <a:p>
            <a:pPr eaLnBrk="1" hangingPunct="1">
              <a:lnSpc>
                <a:spcPct val="90000"/>
              </a:lnSpc>
              <a:buFontTx/>
              <a:buNone/>
            </a:pPr>
            <a:r>
              <a:rPr lang="en-US" altLang="en-US" sz="2500" dirty="0">
                <a:ea typeface="ＭＳ Ｐゴシック" panose="020B0600070205080204" pitchFamily="34" charset="-128"/>
              </a:rPr>
              <a:t>    = P(Ace on 1</a:t>
            </a:r>
            <a:r>
              <a:rPr lang="en-US" altLang="en-US" sz="2500" baseline="30000" dirty="0">
                <a:ea typeface="ＭＳ Ｐゴシック" panose="020B0600070205080204" pitchFamily="34" charset="-128"/>
              </a:rPr>
              <a:t>st</a:t>
            </a:r>
            <a:r>
              <a:rPr lang="en-US" altLang="en-US" sz="2500" dirty="0">
                <a:ea typeface="ＭＳ Ｐゴシック" panose="020B0600070205080204" pitchFamily="34" charset="-128"/>
              </a:rPr>
              <a:t> Draw) x P(Ace on 2</a:t>
            </a:r>
            <a:r>
              <a:rPr lang="en-US" altLang="en-US" sz="2500" baseline="30000" dirty="0">
                <a:ea typeface="ＭＳ Ｐゴシック" panose="020B0600070205080204" pitchFamily="34" charset="-128"/>
              </a:rPr>
              <a:t>nd</a:t>
            </a:r>
            <a:r>
              <a:rPr lang="en-US" altLang="en-US" sz="2500" dirty="0">
                <a:ea typeface="ＭＳ Ｐゴシック" panose="020B0600070205080204" pitchFamily="34" charset="-128"/>
              </a:rPr>
              <a:t> Draw)</a:t>
            </a:r>
          </a:p>
          <a:p>
            <a:pPr eaLnBrk="1" hangingPunct="1">
              <a:lnSpc>
                <a:spcPct val="90000"/>
              </a:lnSpc>
              <a:buFontTx/>
              <a:buNone/>
            </a:pPr>
            <a:r>
              <a:rPr lang="en-US" altLang="en-US" sz="2500" dirty="0">
                <a:ea typeface="ＭＳ Ｐゴシック" panose="020B0600070205080204" pitchFamily="34" charset="-128"/>
              </a:rPr>
              <a:t>    = 1/13  x 1/13</a:t>
            </a:r>
          </a:p>
          <a:p>
            <a:pPr eaLnBrk="1" hangingPunct="1">
              <a:lnSpc>
                <a:spcPct val="90000"/>
              </a:lnSpc>
              <a:buFontTx/>
              <a:buNone/>
            </a:pPr>
            <a:r>
              <a:rPr lang="en-US" altLang="en-US" sz="2500" dirty="0">
                <a:ea typeface="ＭＳ Ｐゴシック" panose="020B0600070205080204" pitchFamily="34" charset="-128"/>
              </a:rPr>
              <a:t>    = 1/169</a:t>
            </a:r>
          </a:p>
          <a:p>
            <a:pPr eaLnBrk="1" hangingPunct="1">
              <a:lnSpc>
                <a:spcPct val="90000"/>
              </a:lnSpc>
            </a:pPr>
            <a:endParaRPr lang="en-US" altLang="en-US" sz="2500" dirty="0">
              <a:ea typeface="ＭＳ Ｐゴシック" panose="020B0600070205080204" pitchFamily="34" charset="-128"/>
            </a:endParaRPr>
          </a:p>
          <a:p>
            <a:pPr eaLnBrk="1" hangingPunct="1">
              <a:lnSpc>
                <a:spcPct val="90000"/>
              </a:lnSpc>
            </a:pPr>
            <a:r>
              <a:rPr lang="en-US" altLang="en-US" sz="2500" dirty="0">
                <a:ea typeface="ＭＳ Ｐゴシック" panose="020B0600070205080204" pitchFamily="34" charset="-128"/>
              </a:rPr>
              <a:t>Is this right?</a:t>
            </a:r>
          </a:p>
          <a:p>
            <a:pPr eaLnBrk="1" hangingPunct="1">
              <a:lnSpc>
                <a:spcPct val="90000"/>
              </a:lnSpc>
              <a:buFontTx/>
              <a:buNone/>
            </a:pPr>
            <a:endParaRPr lang="en-US" altLang="en-US" sz="2500" dirty="0">
              <a:ea typeface="ＭＳ Ｐゴシック" panose="020B0600070205080204" pitchFamily="34" charset="-128"/>
            </a:endParaRPr>
          </a:p>
          <a:p>
            <a:pPr eaLnBrk="1" hangingPunct="1">
              <a:lnSpc>
                <a:spcPct val="90000"/>
              </a:lnSpc>
              <a:buFontTx/>
              <a:buNone/>
            </a:pPr>
            <a:endParaRPr lang="en-US" altLang="en-US" sz="2500" dirty="0">
              <a:ea typeface="ＭＳ Ｐゴシック" panose="020B0600070205080204" pitchFamily="34" charset="-128"/>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29000"/>
    </mc:Choice>
    <mc:Fallback xmlns="">
      <p:transition spd="slow" advClick="0" advTm="29000"/>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84005533-6154-4029-BFAD-A2E6FE42685D}"/>
              </a:ext>
            </a:extLst>
          </p:cNvPr>
          <p:cNvSpPr>
            <a:spLocks noGrp="1" noChangeArrowheads="1"/>
          </p:cNvSpPr>
          <p:nvPr>
            <p:ph type="title" idx="4294967295"/>
          </p:nvPr>
        </p:nvSpPr>
        <p:spPr>
          <a:xfrm>
            <a:off x="685800" y="381000"/>
            <a:ext cx="8229600" cy="990600"/>
          </a:xfrm>
        </p:spPr>
        <p:txBody>
          <a:bodyPr>
            <a:normAutofit/>
          </a:bodyPr>
          <a:lstStyle/>
          <a:p>
            <a:pPr eaLnBrk="1" hangingPunct="1"/>
            <a:r>
              <a:rPr lang="en-US" altLang="en-US" sz="3200" dirty="0">
                <a:ea typeface="ＭＳ Ｐゴシック" panose="020B0600070205080204" pitchFamily="34" charset="-128"/>
              </a:rPr>
              <a:t>No: There are only 4 Aces in the Deck</a:t>
            </a:r>
          </a:p>
        </p:txBody>
      </p:sp>
      <p:sp>
        <p:nvSpPr>
          <p:cNvPr id="51203" name="Rectangle 3">
            <a:extLst>
              <a:ext uri="{FF2B5EF4-FFF2-40B4-BE49-F238E27FC236}">
                <a16:creationId xmlns:a16="http://schemas.microsoft.com/office/drawing/2014/main" id="{AFA36FF3-52C2-46AC-B471-99601B9CF1B5}"/>
              </a:ext>
            </a:extLst>
          </p:cNvPr>
          <p:cNvSpPr>
            <a:spLocks noGrp="1" noChangeArrowheads="1"/>
          </p:cNvSpPr>
          <p:nvPr>
            <p:ph type="body" idx="4294967295"/>
          </p:nvPr>
        </p:nvSpPr>
        <p:spPr>
          <a:xfrm>
            <a:off x="0" y="1600200"/>
            <a:ext cx="8229600" cy="4525963"/>
          </a:xfrm>
        </p:spPr>
        <p:txBody>
          <a:bodyPr/>
          <a:lstStyle/>
          <a:p>
            <a:pPr eaLnBrk="1" hangingPunct="1"/>
            <a:r>
              <a:rPr lang="en-US" altLang="en-US" dirty="0">
                <a:ea typeface="ＭＳ Ｐゴシック" panose="020B0600070205080204" pitchFamily="34" charset="-128"/>
              </a:rPr>
              <a:t>The events are </a:t>
            </a:r>
            <a:r>
              <a:rPr lang="en-US" altLang="en-US" b="1" dirty="0">
                <a:ea typeface="ＭＳ Ｐゴシック" panose="020B0600070205080204" pitchFamily="34" charset="-128"/>
              </a:rPr>
              <a:t>not </a:t>
            </a:r>
            <a:r>
              <a:rPr lang="en-US" altLang="en-US" dirty="0">
                <a:ea typeface="ＭＳ Ｐゴシック" panose="020B0600070205080204" pitchFamily="34" charset="-128"/>
              </a:rPr>
              <a:t>independent:</a:t>
            </a:r>
          </a:p>
          <a:p>
            <a:pPr eaLnBrk="1" hangingPunct="1"/>
            <a:endParaRPr lang="en-US" altLang="en-US" dirty="0">
              <a:ea typeface="ＭＳ Ｐゴシック" panose="020B0600070205080204" pitchFamily="34" charset="-128"/>
            </a:endParaRPr>
          </a:p>
          <a:p>
            <a:pPr eaLnBrk="1" hangingPunct="1"/>
            <a:r>
              <a:rPr lang="en-US" altLang="en-US" dirty="0">
                <a:ea typeface="ＭＳ Ｐゴシック" panose="020B0600070205080204" pitchFamily="34" charset="-128"/>
              </a:rPr>
              <a:t>If the first card drawn is an ace, the probability of getting an ace on the second draw is smaller:</a:t>
            </a:r>
          </a:p>
          <a:p>
            <a:pPr eaLnBrk="1" hangingPunct="1"/>
            <a:endParaRPr lang="en-US" altLang="en-US" dirty="0">
              <a:ea typeface="ＭＳ Ｐゴシック" panose="020B0600070205080204" pitchFamily="34" charset="-128"/>
            </a:endParaRPr>
          </a:p>
          <a:p>
            <a:pPr eaLnBrk="1" hangingPunct="1"/>
            <a:r>
              <a:rPr lang="en-US" altLang="en-US" dirty="0">
                <a:ea typeface="ＭＳ Ｐゴシック" panose="020B0600070205080204" pitchFamily="34" charset="-128"/>
              </a:rPr>
              <a:t>There are only 3 aces left to find in the remaining 51 cards.</a:t>
            </a:r>
          </a:p>
        </p:txBody>
      </p:sp>
    </p:spTree>
  </p:cSld>
  <p:clrMapOvr>
    <a:masterClrMapping/>
  </p:clrMapOvr>
  <mc:AlternateContent xmlns:mc="http://schemas.openxmlformats.org/markup-compatibility/2006" xmlns:p14="http://schemas.microsoft.com/office/powerpoint/2010/main">
    <mc:Choice Requires="p14">
      <p:transition spd="slow" p14:dur="2000" advClick="0" advTm="17000"/>
    </mc:Choice>
    <mc:Fallback xmlns="">
      <p:transition spd="slow" advClick="0" advTm="17000"/>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51CB61E7-121D-48AE-82EA-AE2BA6ED0A4F}"/>
              </a:ext>
            </a:extLst>
          </p:cNvPr>
          <p:cNvSpPr>
            <a:spLocks noGrp="1" noChangeArrowheads="1"/>
          </p:cNvSpPr>
          <p:nvPr>
            <p:ph type="title" idx="4294967295"/>
          </p:nvPr>
        </p:nvSpPr>
        <p:spPr>
          <a:xfrm>
            <a:off x="0" y="274638"/>
            <a:ext cx="8229600" cy="1143000"/>
          </a:xfrm>
        </p:spPr>
        <p:txBody>
          <a:bodyPr/>
          <a:lstStyle/>
          <a:p>
            <a:pPr eaLnBrk="1" hangingPunct="1"/>
            <a:r>
              <a:rPr lang="en-US" altLang="en-US">
                <a:ea typeface="ＭＳ Ｐゴシック" panose="020B0600070205080204" pitchFamily="34" charset="-128"/>
              </a:rPr>
              <a:t>Conditional Probability</a:t>
            </a:r>
          </a:p>
        </p:txBody>
      </p:sp>
      <p:sp>
        <p:nvSpPr>
          <p:cNvPr id="53251" name="Rectangle 3">
            <a:extLst>
              <a:ext uri="{FF2B5EF4-FFF2-40B4-BE49-F238E27FC236}">
                <a16:creationId xmlns:a16="http://schemas.microsoft.com/office/drawing/2014/main" id="{8EC2C322-414A-465B-854A-67D36CF38C3C}"/>
              </a:ext>
            </a:extLst>
          </p:cNvPr>
          <p:cNvSpPr>
            <a:spLocks noGrp="1" noChangeArrowheads="1"/>
          </p:cNvSpPr>
          <p:nvPr>
            <p:ph type="body" idx="4294967295"/>
          </p:nvPr>
        </p:nvSpPr>
        <p:spPr>
          <a:xfrm>
            <a:off x="0" y="1600200"/>
            <a:ext cx="8229600" cy="4525963"/>
          </a:xfrm>
        </p:spPr>
        <p:txBody>
          <a:bodyPr/>
          <a:lstStyle/>
          <a:p>
            <a:pPr eaLnBrk="1" hangingPunct="1"/>
            <a:r>
              <a:rPr lang="en-US" altLang="en-US">
                <a:ea typeface="ＭＳ Ｐゴシック" panose="020B0600070205080204" pitchFamily="34" charset="-128"/>
              </a:rPr>
              <a:t>Once the first card is drawn as an Ace, we are interested in the </a:t>
            </a:r>
            <a:r>
              <a:rPr lang="en-US" altLang="en-US" i="1">
                <a:ea typeface="ＭＳ Ｐゴシック" panose="020B0600070205080204" pitchFamily="34" charset="-128"/>
              </a:rPr>
              <a:t>conditional probability</a:t>
            </a:r>
            <a:r>
              <a:rPr lang="en-US" altLang="en-US">
                <a:ea typeface="ＭＳ Ｐゴシック" panose="020B0600070205080204" pitchFamily="34" charset="-128"/>
              </a:rPr>
              <a:t> that the second card is an ace:</a:t>
            </a:r>
            <a:br>
              <a:rPr lang="en-US" altLang="en-US">
                <a:ea typeface="ＭＳ Ｐゴシック" panose="020B0600070205080204" pitchFamily="34" charset="-128"/>
              </a:rPr>
            </a:br>
            <a:endParaRPr lang="en-US" altLang="en-US">
              <a:ea typeface="ＭＳ Ｐゴシック" panose="020B0600070205080204" pitchFamily="34" charset="-128"/>
            </a:endParaRPr>
          </a:p>
          <a:p>
            <a:pPr eaLnBrk="1" hangingPunct="1"/>
            <a:r>
              <a:rPr lang="en-US" altLang="en-US">
                <a:ea typeface="ＭＳ Ｐゴシック" panose="020B0600070205080204" pitchFamily="34" charset="-128"/>
              </a:rPr>
              <a:t>P(Ace on 2</a:t>
            </a:r>
            <a:r>
              <a:rPr lang="en-US" altLang="en-US" baseline="30000">
                <a:ea typeface="ＭＳ Ｐゴシック" panose="020B0600070205080204" pitchFamily="34" charset="-128"/>
              </a:rPr>
              <a:t>nd</a:t>
            </a:r>
            <a:r>
              <a:rPr lang="en-US" altLang="en-US">
                <a:ea typeface="ＭＳ Ｐゴシック" panose="020B0600070205080204" pitchFamily="34" charset="-128"/>
              </a:rPr>
              <a:t> draw | Ace on 1</a:t>
            </a:r>
            <a:r>
              <a:rPr lang="en-US" altLang="en-US" baseline="30000">
                <a:ea typeface="ＭＳ Ｐゴシック" panose="020B0600070205080204" pitchFamily="34" charset="-128"/>
              </a:rPr>
              <a:t>st</a:t>
            </a:r>
            <a:r>
              <a:rPr lang="en-US" altLang="en-US">
                <a:ea typeface="ＭＳ Ｐゴシック" panose="020B0600070205080204" pitchFamily="34" charset="-128"/>
              </a:rPr>
              <a:t> draw)</a:t>
            </a:r>
            <a:br>
              <a:rPr lang="en-US" altLang="en-US">
                <a:ea typeface="ＭＳ Ｐゴシック" panose="020B0600070205080204" pitchFamily="34" charset="-128"/>
              </a:rPr>
            </a:br>
            <a:endParaRPr lang="en-US" altLang="en-US">
              <a:ea typeface="ＭＳ Ｐゴシック" panose="020B0600070205080204" pitchFamily="34" charset="-128"/>
            </a:endParaRPr>
          </a:p>
          <a:p>
            <a:pPr eaLnBrk="1" hangingPunct="1"/>
            <a:r>
              <a:rPr lang="en-US" altLang="en-US">
                <a:ea typeface="ＭＳ Ｐゴシック" panose="020B0600070205080204" pitchFamily="34" charset="-128"/>
              </a:rPr>
              <a:t>This value is 3/51since there are 3 aces left in the remaining deck of 51</a:t>
            </a:r>
          </a:p>
        </p:txBody>
      </p:sp>
    </p:spTree>
  </p:cSld>
  <p:clrMapOvr>
    <a:masterClrMapping/>
  </p:clrMapOvr>
  <mc:AlternateContent xmlns:mc="http://schemas.openxmlformats.org/markup-compatibility/2006" xmlns:p14="http://schemas.microsoft.com/office/powerpoint/2010/main">
    <mc:Choice Requires="p14">
      <p:transition spd="slow" p14:dur="2000" advClick="0" advTm="52000"/>
    </mc:Choice>
    <mc:Fallback xmlns="">
      <p:transition spd="slow" advClick="0" advTm="52000"/>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5D13CF68-1E5D-4EB2-A955-D7D786E95F01}"/>
              </a:ext>
            </a:extLst>
          </p:cNvPr>
          <p:cNvSpPr>
            <a:spLocks noGrp="1" noChangeArrowheads="1"/>
          </p:cNvSpPr>
          <p:nvPr>
            <p:ph type="title" idx="4294967295"/>
          </p:nvPr>
        </p:nvSpPr>
        <p:spPr>
          <a:xfrm>
            <a:off x="0" y="274638"/>
            <a:ext cx="8229600" cy="1143000"/>
          </a:xfrm>
        </p:spPr>
        <p:txBody>
          <a:bodyPr/>
          <a:lstStyle/>
          <a:p>
            <a:pPr eaLnBrk="1" hangingPunct="1"/>
            <a:r>
              <a:rPr lang="en-US" altLang="en-US">
                <a:ea typeface="ＭＳ Ｐゴシック" panose="020B0600070205080204" pitchFamily="34" charset="-128"/>
              </a:rPr>
              <a:t>General Formula</a:t>
            </a:r>
          </a:p>
        </p:txBody>
      </p:sp>
      <p:sp>
        <p:nvSpPr>
          <p:cNvPr id="55299" name="Rectangle 3">
            <a:extLst>
              <a:ext uri="{FF2B5EF4-FFF2-40B4-BE49-F238E27FC236}">
                <a16:creationId xmlns:a16="http://schemas.microsoft.com/office/drawing/2014/main" id="{D563D237-4296-4838-B9CB-83E306F4000B}"/>
              </a:ext>
            </a:extLst>
          </p:cNvPr>
          <p:cNvSpPr>
            <a:spLocks noGrp="1" noChangeArrowheads="1"/>
          </p:cNvSpPr>
          <p:nvPr>
            <p:ph type="body" idx="4294967295"/>
          </p:nvPr>
        </p:nvSpPr>
        <p:spPr>
          <a:xfrm>
            <a:off x="0" y="1600200"/>
            <a:ext cx="8229600" cy="4525963"/>
          </a:xfrm>
        </p:spPr>
        <p:txBody>
          <a:bodyPr>
            <a:normAutofit lnSpcReduction="10000"/>
          </a:bodyPr>
          <a:lstStyle/>
          <a:p>
            <a:pPr eaLnBrk="1" hangingPunct="1"/>
            <a:r>
              <a:rPr lang="en-US" altLang="en-US">
                <a:ea typeface="ＭＳ Ｐゴシック" panose="020B0600070205080204" pitchFamily="34" charset="-128"/>
              </a:rPr>
              <a:t>So, if Events A and B are </a:t>
            </a:r>
            <a:r>
              <a:rPr lang="en-US" altLang="en-US" b="1">
                <a:ea typeface="ＭＳ Ｐゴシック" panose="020B0600070205080204" pitchFamily="34" charset="-128"/>
              </a:rPr>
              <a:t>not </a:t>
            </a:r>
            <a:r>
              <a:rPr lang="en-US" altLang="en-US">
                <a:ea typeface="ＭＳ Ｐゴシック" panose="020B0600070205080204" pitchFamily="34" charset="-128"/>
              </a:rPr>
              <a:t>independent, we can write:</a:t>
            </a:r>
          </a:p>
          <a:p>
            <a:pPr eaLnBrk="1" hangingPunct="1"/>
            <a:endParaRPr lang="en-US" altLang="en-US">
              <a:ea typeface="ＭＳ Ｐゴシック" panose="020B0600070205080204" pitchFamily="34" charset="-128"/>
            </a:endParaRPr>
          </a:p>
          <a:p>
            <a:pPr eaLnBrk="1" hangingPunct="1"/>
            <a:r>
              <a:rPr lang="en-US" altLang="en-US">
                <a:ea typeface="ＭＳ Ｐゴシック" panose="020B0600070205080204" pitchFamily="34" charset="-128"/>
              </a:rPr>
              <a:t>P(A </a:t>
            </a:r>
            <a:r>
              <a:rPr lang="en-US" altLang="en-US" b="1">
                <a:ea typeface="ＭＳ Ｐゴシック" panose="020B0600070205080204" pitchFamily="34" charset="-128"/>
              </a:rPr>
              <a:t>and </a:t>
            </a:r>
            <a:r>
              <a:rPr lang="en-US" altLang="en-US">
                <a:ea typeface="ＭＳ Ｐゴシック" panose="020B0600070205080204" pitchFamily="34" charset="-128"/>
              </a:rPr>
              <a:t>B) = P(A) x P(B|A)</a:t>
            </a:r>
          </a:p>
          <a:p>
            <a:pPr eaLnBrk="1" hangingPunct="1"/>
            <a:endParaRPr lang="en-US" altLang="en-US">
              <a:ea typeface="ＭＳ Ｐゴシック" panose="020B0600070205080204" pitchFamily="34" charset="-128"/>
            </a:endParaRPr>
          </a:p>
          <a:p>
            <a:pPr eaLnBrk="1" hangingPunct="1"/>
            <a:r>
              <a:rPr lang="en-US" altLang="en-US">
                <a:ea typeface="ＭＳ Ｐゴシック" panose="020B0600070205080204" pitchFamily="34" charset="-128"/>
              </a:rPr>
              <a:t>So P(draw 2 Aces) </a:t>
            </a:r>
          </a:p>
          <a:p>
            <a:pPr eaLnBrk="1" hangingPunct="1">
              <a:buFontTx/>
              <a:buNone/>
            </a:pPr>
            <a:r>
              <a:rPr lang="en-US" altLang="en-US">
                <a:ea typeface="ＭＳ Ｐゴシック" panose="020B0600070205080204" pitchFamily="34" charset="-128"/>
              </a:rPr>
              <a:t>   = (4/52)(3/51) </a:t>
            </a:r>
          </a:p>
          <a:p>
            <a:pPr eaLnBrk="1" hangingPunct="1">
              <a:buFontTx/>
              <a:buNone/>
            </a:pPr>
            <a:r>
              <a:rPr lang="en-US" altLang="en-US">
                <a:ea typeface="ＭＳ Ｐゴシック" panose="020B0600070205080204" pitchFamily="34" charset="-128"/>
              </a:rPr>
              <a:t>   = 12/2652 = 1/221.</a:t>
            </a:r>
          </a:p>
        </p:txBody>
      </p:sp>
    </p:spTree>
  </p:cSld>
  <p:clrMapOvr>
    <a:masterClrMapping/>
  </p:clrMapOvr>
  <mc:AlternateContent xmlns:mc="http://schemas.openxmlformats.org/markup-compatibility/2006" xmlns:p14="http://schemas.microsoft.com/office/powerpoint/2010/main">
    <mc:Choice Requires="p14">
      <p:transition spd="slow" p14:dur="2000" advClick="0" advTm="30000"/>
    </mc:Choice>
    <mc:Fallback xmlns="">
      <p:transition spd="slow" advClick="0" advTm="30000"/>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3A99B0BE-0554-4ECE-BF23-28BBF5F3AFD2}"/>
              </a:ext>
            </a:extLst>
          </p:cNvPr>
          <p:cNvSpPr>
            <a:spLocks noGrp="1" noChangeArrowheads="1"/>
          </p:cNvSpPr>
          <p:nvPr>
            <p:ph type="title" idx="4294967295"/>
          </p:nvPr>
        </p:nvSpPr>
        <p:spPr>
          <a:xfrm>
            <a:off x="457200" y="922338"/>
            <a:ext cx="8686800" cy="1016000"/>
          </a:xfrm>
        </p:spPr>
        <p:txBody>
          <a:bodyPr/>
          <a:lstStyle/>
          <a:p>
            <a:pPr eaLnBrk="1" hangingPunct="1"/>
            <a:r>
              <a:rPr lang="en-US" altLang="en-US">
                <a:ea typeface="ＭＳ Ｐゴシック" panose="020B0600070205080204" pitchFamily="34" charset="-128"/>
              </a:rPr>
              <a:t>P(Ace of Diamonds and a Black Card)</a:t>
            </a:r>
          </a:p>
        </p:txBody>
      </p:sp>
      <p:sp>
        <p:nvSpPr>
          <p:cNvPr id="57347" name="Rectangle 3">
            <a:extLst>
              <a:ext uri="{FF2B5EF4-FFF2-40B4-BE49-F238E27FC236}">
                <a16:creationId xmlns:a16="http://schemas.microsoft.com/office/drawing/2014/main" id="{103F7E93-57E5-4367-A8ED-05C61EF4D9A4}"/>
              </a:ext>
            </a:extLst>
          </p:cNvPr>
          <p:cNvSpPr>
            <a:spLocks noGrp="1" noChangeArrowheads="1"/>
          </p:cNvSpPr>
          <p:nvPr>
            <p:ph type="body" idx="4294967295"/>
          </p:nvPr>
        </p:nvSpPr>
        <p:spPr>
          <a:xfrm>
            <a:off x="0" y="1600200"/>
            <a:ext cx="8229600" cy="4525963"/>
          </a:xfrm>
        </p:spPr>
        <p:txBody>
          <a:bodyPr/>
          <a:lstStyle/>
          <a:p>
            <a:pPr eaLnBrk="1" hangingPunct="1"/>
            <a:r>
              <a:rPr lang="en-US" altLang="en-US">
                <a:ea typeface="ＭＳ Ｐゴシック" panose="020B0600070205080204" pitchFamily="34" charset="-128"/>
              </a:rPr>
              <a:t>Draw two cards from the deck.  What is the probability of getting the Ace of Diamonds and a Black Card?</a:t>
            </a:r>
          </a:p>
          <a:p>
            <a:pPr eaLnBrk="1" hangingPunct="1"/>
            <a:endParaRPr lang="en-US" altLang="en-US">
              <a:ea typeface="ＭＳ Ｐゴシック" panose="020B0600070205080204" pitchFamily="34" charset="-128"/>
            </a:endParaRPr>
          </a:p>
          <a:p>
            <a:pPr eaLnBrk="1" hangingPunct="1"/>
            <a:r>
              <a:rPr lang="en-US" altLang="en-US">
                <a:ea typeface="ＭＳ Ｐゴシック" panose="020B0600070205080204" pitchFamily="34" charset="-128"/>
              </a:rPr>
              <a:t>Remember, you can get the Ace of Diamonds in either the first draw or the second.</a:t>
            </a:r>
          </a:p>
        </p:txBody>
      </p:sp>
      <p:pic>
        <p:nvPicPr>
          <p:cNvPr id="57348" name="Picture 5" descr="20011209-aceofdiamonds">
            <a:hlinkClick r:id="rId3"/>
            <a:extLst>
              <a:ext uri="{FF2B5EF4-FFF2-40B4-BE49-F238E27FC236}">
                <a16:creationId xmlns:a16="http://schemas.microsoft.com/office/drawing/2014/main" id="{329A760F-161C-4774-B2C9-C839BDEEEE5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71694" y="4851577"/>
            <a:ext cx="1154466" cy="1433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advClick="0" advTm="25000"/>
    </mc:Choice>
    <mc:Fallback xmlns="">
      <p:transition spd="slow" advClick="0" advTm="25000"/>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3E3E2053-2DC6-4344-9C90-A96CBB744CC2}"/>
              </a:ext>
            </a:extLst>
          </p:cNvPr>
          <p:cNvSpPr>
            <a:spLocks noGrp="1" noChangeArrowheads="1"/>
          </p:cNvSpPr>
          <p:nvPr>
            <p:ph type="title" idx="4294967295"/>
          </p:nvPr>
        </p:nvSpPr>
        <p:spPr>
          <a:xfrm>
            <a:off x="0" y="274638"/>
            <a:ext cx="8229600" cy="1143000"/>
          </a:xfrm>
        </p:spPr>
        <p:txBody>
          <a:bodyPr/>
          <a:lstStyle/>
          <a:p>
            <a:pPr eaLnBrk="1" hangingPunct="1"/>
            <a:r>
              <a:rPr lang="en-US" altLang="en-US">
                <a:ea typeface="ＭＳ Ｐゴシック" panose="020B0600070205080204" pitchFamily="34" charset="-128"/>
              </a:rPr>
              <a:t>Two Cases</a:t>
            </a:r>
          </a:p>
        </p:txBody>
      </p:sp>
      <p:sp>
        <p:nvSpPr>
          <p:cNvPr id="59395" name="Rectangle 3">
            <a:extLst>
              <a:ext uri="{FF2B5EF4-FFF2-40B4-BE49-F238E27FC236}">
                <a16:creationId xmlns:a16="http://schemas.microsoft.com/office/drawing/2014/main" id="{2BEC778F-3C48-4C57-BF14-012245B4DFFE}"/>
              </a:ext>
            </a:extLst>
          </p:cNvPr>
          <p:cNvSpPr>
            <a:spLocks noGrp="1" noChangeArrowheads="1"/>
          </p:cNvSpPr>
          <p:nvPr>
            <p:ph type="body" idx="4294967295"/>
          </p:nvPr>
        </p:nvSpPr>
        <p:spPr>
          <a:xfrm>
            <a:off x="0" y="1600200"/>
            <a:ext cx="8229600" cy="4525963"/>
          </a:xfrm>
        </p:spPr>
        <p:txBody>
          <a:bodyPr>
            <a:normAutofit fontScale="92500" lnSpcReduction="10000"/>
          </a:bodyPr>
          <a:lstStyle/>
          <a:p>
            <a:pPr eaLnBrk="1" hangingPunct="1">
              <a:lnSpc>
                <a:spcPct val="90000"/>
              </a:lnSpc>
            </a:pPr>
            <a:r>
              <a:rPr lang="en-US" altLang="en-US">
                <a:ea typeface="ＭＳ Ｐゴシック" panose="020B0600070205080204" pitchFamily="34" charset="-128"/>
              </a:rPr>
              <a:t>Case A: the first card is the Ace of Diamonds.</a:t>
            </a:r>
          </a:p>
          <a:p>
            <a:pPr eaLnBrk="1" hangingPunct="1">
              <a:lnSpc>
                <a:spcPct val="90000"/>
              </a:lnSpc>
              <a:buFontTx/>
              <a:buNone/>
            </a:pPr>
            <a:r>
              <a:rPr lang="en-US" altLang="en-US">
                <a:ea typeface="ＭＳ Ｐゴシック" panose="020B0600070205080204" pitchFamily="34" charset="-128"/>
              </a:rPr>
              <a:t>   P(Case A) </a:t>
            </a:r>
          </a:p>
          <a:p>
            <a:pPr eaLnBrk="1" hangingPunct="1">
              <a:lnSpc>
                <a:spcPct val="90000"/>
              </a:lnSpc>
              <a:buFontTx/>
              <a:buNone/>
            </a:pPr>
            <a:r>
              <a:rPr lang="en-US" altLang="en-US">
                <a:ea typeface="ＭＳ Ｐゴシック" panose="020B0600070205080204" pitchFamily="34" charset="-128"/>
              </a:rPr>
              <a:t>    = P(A of D) x  P(Black|A of D)</a:t>
            </a:r>
          </a:p>
          <a:p>
            <a:pPr eaLnBrk="1" hangingPunct="1">
              <a:lnSpc>
                <a:spcPct val="90000"/>
              </a:lnSpc>
              <a:buFontTx/>
              <a:buNone/>
            </a:pPr>
            <a:r>
              <a:rPr lang="en-US" altLang="en-US">
                <a:ea typeface="ＭＳ Ｐゴシック" panose="020B0600070205080204" pitchFamily="34" charset="-128"/>
              </a:rPr>
              <a:t>    = 1/52 x 26/51 = 1/102</a:t>
            </a:r>
          </a:p>
          <a:p>
            <a:pPr eaLnBrk="1" hangingPunct="1">
              <a:lnSpc>
                <a:spcPct val="90000"/>
              </a:lnSpc>
              <a:buFontTx/>
              <a:buNone/>
            </a:pPr>
            <a:endParaRPr lang="en-US" altLang="en-US">
              <a:ea typeface="ＭＳ Ｐゴシック" panose="020B0600070205080204" pitchFamily="34" charset="-128"/>
            </a:endParaRPr>
          </a:p>
          <a:p>
            <a:pPr eaLnBrk="1" hangingPunct="1">
              <a:lnSpc>
                <a:spcPct val="90000"/>
              </a:lnSpc>
            </a:pPr>
            <a:r>
              <a:rPr lang="en-US" altLang="en-US">
                <a:ea typeface="ＭＳ Ｐゴシック" panose="020B0600070205080204" pitchFamily="34" charset="-128"/>
              </a:rPr>
              <a:t>Case B: the second card is the Ace of Diamonds.</a:t>
            </a:r>
          </a:p>
          <a:p>
            <a:pPr eaLnBrk="1" hangingPunct="1">
              <a:lnSpc>
                <a:spcPct val="90000"/>
              </a:lnSpc>
              <a:buFontTx/>
              <a:buNone/>
            </a:pPr>
            <a:r>
              <a:rPr lang="en-US" altLang="en-US">
                <a:ea typeface="ＭＳ Ｐゴシック" panose="020B0600070205080204" pitchFamily="34" charset="-128"/>
              </a:rPr>
              <a:t>   P(Case B) </a:t>
            </a:r>
          </a:p>
          <a:p>
            <a:pPr eaLnBrk="1" hangingPunct="1">
              <a:lnSpc>
                <a:spcPct val="90000"/>
              </a:lnSpc>
              <a:buFontTx/>
              <a:buNone/>
            </a:pPr>
            <a:r>
              <a:rPr lang="en-US" altLang="en-US">
                <a:ea typeface="ＭＳ Ｐゴシック" panose="020B0600070205080204" pitchFamily="34" charset="-128"/>
              </a:rPr>
              <a:t>    = P(Black) x P(A of D|Black)</a:t>
            </a:r>
          </a:p>
          <a:p>
            <a:pPr eaLnBrk="1" hangingPunct="1">
              <a:lnSpc>
                <a:spcPct val="90000"/>
              </a:lnSpc>
              <a:buFontTx/>
              <a:buNone/>
            </a:pPr>
            <a:r>
              <a:rPr lang="en-US" altLang="en-US">
                <a:ea typeface="ＭＳ Ｐゴシック" panose="020B0600070205080204" pitchFamily="34" charset="-128"/>
              </a:rPr>
              <a:t>    = 26/52 x 1/51 = 1/102</a:t>
            </a:r>
          </a:p>
        </p:txBody>
      </p:sp>
      <p:pic>
        <p:nvPicPr>
          <p:cNvPr id="59396" name="Picture 4" descr="20011209-aceofdiamonds">
            <a:hlinkClick r:id="rId3"/>
            <a:extLst>
              <a:ext uri="{FF2B5EF4-FFF2-40B4-BE49-F238E27FC236}">
                <a16:creationId xmlns:a16="http://schemas.microsoft.com/office/drawing/2014/main" id="{2A278D50-5F25-4BFE-AF14-5148E277037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71694" y="4851577"/>
            <a:ext cx="1154466" cy="1433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advClick="0" advTm="63000"/>
    </mc:Choice>
    <mc:Fallback xmlns="">
      <p:transition spd="slow" advClick="0" advTm="63000"/>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36B05E34-8767-43D6-BFD1-E87D11EB7898}"/>
              </a:ext>
            </a:extLst>
          </p:cNvPr>
          <p:cNvSpPr>
            <a:spLocks noGrp="1" noChangeArrowheads="1"/>
          </p:cNvSpPr>
          <p:nvPr>
            <p:ph type="title" idx="4294967295"/>
          </p:nvPr>
        </p:nvSpPr>
        <p:spPr>
          <a:xfrm>
            <a:off x="0" y="274638"/>
            <a:ext cx="8229600" cy="1143000"/>
          </a:xfrm>
        </p:spPr>
        <p:txBody>
          <a:bodyPr/>
          <a:lstStyle/>
          <a:p>
            <a:pPr eaLnBrk="1" hangingPunct="1"/>
            <a:r>
              <a:rPr lang="en-US" altLang="en-US">
                <a:ea typeface="ＭＳ Ｐゴシック" panose="020B0600070205080204" pitchFamily="34" charset="-128"/>
              </a:rPr>
              <a:t>Result</a:t>
            </a:r>
          </a:p>
        </p:txBody>
      </p:sp>
      <p:sp>
        <p:nvSpPr>
          <p:cNvPr id="61443" name="Rectangle 3">
            <a:extLst>
              <a:ext uri="{FF2B5EF4-FFF2-40B4-BE49-F238E27FC236}">
                <a16:creationId xmlns:a16="http://schemas.microsoft.com/office/drawing/2014/main" id="{398CA296-106A-4CFD-8848-C9B4EBD7AD17}"/>
              </a:ext>
            </a:extLst>
          </p:cNvPr>
          <p:cNvSpPr>
            <a:spLocks noGrp="1" noChangeArrowheads="1"/>
          </p:cNvSpPr>
          <p:nvPr>
            <p:ph type="body" idx="4294967295"/>
          </p:nvPr>
        </p:nvSpPr>
        <p:spPr>
          <a:xfrm>
            <a:off x="0" y="1600200"/>
            <a:ext cx="8229600" cy="4525963"/>
          </a:xfrm>
        </p:spPr>
        <p:txBody>
          <a:bodyPr/>
          <a:lstStyle/>
          <a:p>
            <a:pPr eaLnBrk="1" hangingPunct="1"/>
            <a:r>
              <a:rPr lang="en-US" altLang="en-US">
                <a:ea typeface="ＭＳ Ｐゴシック" panose="020B0600070205080204" pitchFamily="34" charset="-128"/>
              </a:rPr>
              <a:t>Thus, P(Ace of Diamonds </a:t>
            </a:r>
            <a:r>
              <a:rPr lang="en-US" altLang="en-US" b="1">
                <a:ea typeface="ＭＳ Ｐゴシック" panose="020B0600070205080204" pitchFamily="34" charset="-128"/>
              </a:rPr>
              <a:t>and </a:t>
            </a:r>
            <a:r>
              <a:rPr lang="en-US" altLang="en-US">
                <a:ea typeface="ＭＳ Ｐゴシック" panose="020B0600070205080204" pitchFamily="34" charset="-128"/>
              </a:rPr>
              <a:t>Black)</a:t>
            </a:r>
          </a:p>
          <a:p>
            <a:pPr eaLnBrk="1" hangingPunct="1">
              <a:buFontTx/>
              <a:buNone/>
            </a:pPr>
            <a:r>
              <a:rPr lang="en-US" altLang="en-US">
                <a:ea typeface="ＭＳ Ｐゴシック" panose="020B0600070205080204" pitchFamily="34" charset="-128"/>
              </a:rPr>
              <a:t>  = P(Case A </a:t>
            </a:r>
            <a:r>
              <a:rPr lang="en-US" altLang="en-US" b="1">
                <a:ea typeface="ＭＳ Ｐゴシック" panose="020B0600070205080204" pitchFamily="34" charset="-128"/>
              </a:rPr>
              <a:t>or </a:t>
            </a:r>
            <a:r>
              <a:rPr lang="en-US" altLang="en-US">
                <a:ea typeface="ＭＳ Ｐゴシック" panose="020B0600070205080204" pitchFamily="34" charset="-128"/>
              </a:rPr>
              <a:t>Case B)</a:t>
            </a:r>
          </a:p>
          <a:p>
            <a:pPr eaLnBrk="1" hangingPunct="1">
              <a:buFontTx/>
              <a:buNone/>
            </a:pPr>
            <a:r>
              <a:rPr lang="en-US" altLang="en-US">
                <a:ea typeface="ＭＳ Ｐゴシック" panose="020B0600070205080204" pitchFamily="34" charset="-128"/>
              </a:rPr>
              <a:t>  = P(Case A) + P(Case B) – P(Case A </a:t>
            </a:r>
            <a:r>
              <a:rPr lang="en-US" altLang="en-US" b="1">
                <a:ea typeface="ＭＳ Ｐゴシック" panose="020B0600070205080204" pitchFamily="34" charset="-128"/>
              </a:rPr>
              <a:t>and </a:t>
            </a:r>
            <a:r>
              <a:rPr lang="en-US" altLang="en-US">
                <a:ea typeface="ＭＳ Ｐゴシック" panose="020B0600070205080204" pitchFamily="34" charset="-128"/>
              </a:rPr>
              <a:t>Case B)</a:t>
            </a:r>
          </a:p>
          <a:p>
            <a:pPr eaLnBrk="1" hangingPunct="1">
              <a:buFontTx/>
              <a:buNone/>
            </a:pPr>
            <a:r>
              <a:rPr lang="en-US" altLang="en-US">
                <a:ea typeface="ＭＳ Ｐゴシック" panose="020B0600070205080204" pitchFamily="34" charset="-128"/>
              </a:rPr>
              <a:t>  = 1/102  + 1/102  -  0</a:t>
            </a:r>
          </a:p>
          <a:p>
            <a:pPr eaLnBrk="1" hangingPunct="1">
              <a:buFontTx/>
              <a:buNone/>
            </a:pPr>
            <a:r>
              <a:rPr lang="en-US" altLang="en-US">
                <a:ea typeface="ＭＳ Ｐゴシック" panose="020B0600070205080204" pitchFamily="34" charset="-128"/>
              </a:rPr>
              <a:t>  = 1/51</a:t>
            </a:r>
          </a:p>
        </p:txBody>
      </p:sp>
    </p:spTree>
  </p:cSld>
  <p:clrMapOvr>
    <a:masterClrMapping/>
  </p:clrMapOvr>
  <mc:AlternateContent xmlns:mc="http://schemas.openxmlformats.org/markup-compatibility/2006" xmlns:p14="http://schemas.microsoft.com/office/powerpoint/2010/main">
    <mc:Choice Requires="p14">
      <p:transition spd="slow" p14:dur="2000" advClick="0" advTm="39000"/>
    </mc:Choice>
    <mc:Fallback xmlns="">
      <p:transition spd="slow" advClick="0" advTm="39000"/>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79B49812-8B22-4487-8AD2-1FDC4C1B4AB5}"/>
              </a:ext>
            </a:extLst>
          </p:cNvPr>
          <p:cNvSpPr>
            <a:spLocks noGrp="1" noChangeArrowheads="1"/>
          </p:cNvSpPr>
          <p:nvPr>
            <p:ph type="title" idx="4294967295"/>
          </p:nvPr>
        </p:nvSpPr>
        <p:spPr>
          <a:xfrm>
            <a:off x="0" y="274638"/>
            <a:ext cx="8229600" cy="1143000"/>
          </a:xfrm>
        </p:spPr>
        <p:txBody>
          <a:bodyPr/>
          <a:lstStyle/>
          <a:p>
            <a:pPr eaLnBrk="1" hangingPunct="1"/>
            <a:r>
              <a:rPr lang="en-US" altLang="en-US">
                <a:ea typeface="ＭＳ Ｐゴシック" panose="020B0600070205080204" pitchFamily="34" charset="-128"/>
              </a:rPr>
              <a:t>The Infamous Birthday Problem</a:t>
            </a:r>
          </a:p>
        </p:txBody>
      </p:sp>
      <p:sp>
        <p:nvSpPr>
          <p:cNvPr id="63491" name="Rectangle 3">
            <a:extLst>
              <a:ext uri="{FF2B5EF4-FFF2-40B4-BE49-F238E27FC236}">
                <a16:creationId xmlns:a16="http://schemas.microsoft.com/office/drawing/2014/main" id="{9B51877B-C4AE-43A1-B22E-3214A9597646}"/>
              </a:ext>
            </a:extLst>
          </p:cNvPr>
          <p:cNvSpPr>
            <a:spLocks noGrp="1" noChangeArrowheads="1"/>
          </p:cNvSpPr>
          <p:nvPr>
            <p:ph type="body" idx="4294967295"/>
          </p:nvPr>
        </p:nvSpPr>
        <p:spPr>
          <a:xfrm>
            <a:off x="0" y="1600200"/>
            <a:ext cx="8229600" cy="4525963"/>
          </a:xfrm>
        </p:spPr>
        <p:txBody>
          <a:bodyPr>
            <a:normAutofit lnSpcReduction="10000"/>
          </a:bodyPr>
          <a:lstStyle/>
          <a:p>
            <a:pPr eaLnBrk="1" hangingPunct="1">
              <a:lnSpc>
                <a:spcPct val="90000"/>
              </a:lnSpc>
            </a:pPr>
            <a:r>
              <a:rPr lang="en-US" altLang="en-US">
                <a:ea typeface="ＭＳ Ｐゴシック" panose="020B0600070205080204" pitchFamily="34" charset="-128"/>
              </a:rPr>
              <a:t>Suppose there are 25 people in the room.  What is the probability that at least two of them share a birthday?</a:t>
            </a:r>
          </a:p>
          <a:p>
            <a:pPr eaLnBrk="1" hangingPunct="1">
              <a:lnSpc>
                <a:spcPct val="90000"/>
              </a:lnSpc>
            </a:pPr>
            <a:endParaRPr lang="en-US" altLang="en-US">
              <a:ea typeface="ＭＳ Ｐゴシック" panose="020B0600070205080204" pitchFamily="34" charset="-128"/>
            </a:endParaRPr>
          </a:p>
          <a:p>
            <a:pPr eaLnBrk="1" hangingPunct="1">
              <a:lnSpc>
                <a:spcPct val="90000"/>
              </a:lnSpc>
            </a:pPr>
            <a:endParaRPr lang="en-US" altLang="en-US">
              <a:ea typeface="ＭＳ Ｐゴシック" panose="020B0600070205080204" pitchFamily="34" charset="-128"/>
            </a:endParaRPr>
          </a:p>
          <a:p>
            <a:pPr eaLnBrk="1" hangingPunct="1">
              <a:lnSpc>
                <a:spcPct val="90000"/>
              </a:lnSpc>
            </a:pPr>
            <a:endParaRPr lang="en-US" altLang="en-US">
              <a:ea typeface="ＭＳ Ｐゴシック" panose="020B0600070205080204" pitchFamily="34" charset="-128"/>
            </a:endParaRPr>
          </a:p>
          <a:p>
            <a:pPr eaLnBrk="1" hangingPunct="1">
              <a:lnSpc>
                <a:spcPct val="90000"/>
              </a:lnSpc>
            </a:pPr>
            <a:endParaRPr lang="en-US" altLang="en-US">
              <a:ea typeface="ＭＳ Ｐゴシック" panose="020B0600070205080204" pitchFamily="34" charset="-128"/>
            </a:endParaRPr>
          </a:p>
          <a:p>
            <a:pPr eaLnBrk="1" hangingPunct="1">
              <a:lnSpc>
                <a:spcPct val="90000"/>
              </a:lnSpc>
            </a:pPr>
            <a:r>
              <a:rPr lang="en-US" altLang="en-US">
                <a:ea typeface="ＭＳ Ｐゴシック" panose="020B0600070205080204" pitchFamily="34" charset="-128"/>
              </a:rPr>
              <a:t>Hint:  The answer is not 25/365.  It is much larger.</a:t>
            </a:r>
          </a:p>
        </p:txBody>
      </p:sp>
      <p:pic>
        <p:nvPicPr>
          <p:cNvPr id="63492" name="Picture 5" descr="birthday-cake">
            <a:extLst>
              <a:ext uri="{FF2B5EF4-FFF2-40B4-BE49-F238E27FC236}">
                <a16:creationId xmlns:a16="http://schemas.microsoft.com/office/drawing/2014/main" id="{11580287-4655-40A5-A173-10A1AFD7DC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2982559"/>
            <a:ext cx="1766535" cy="1761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493" name="Picture 6" descr="birthday-cake">
            <a:extLst>
              <a:ext uri="{FF2B5EF4-FFF2-40B4-BE49-F238E27FC236}">
                <a16:creationId xmlns:a16="http://schemas.microsoft.com/office/drawing/2014/main" id="{0ED73177-C19E-4A28-B593-24F8D7FE0C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71755" y="2982558"/>
            <a:ext cx="1764771" cy="1761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advClick="0" advTm="31000"/>
    </mc:Choice>
    <mc:Fallback xmlns="">
      <p:transition spd="slow" advClick="0" advTm="31000"/>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id="{F98FD1CF-6BCB-4ECA-B891-2178482EA797}"/>
              </a:ext>
            </a:extLst>
          </p:cNvPr>
          <p:cNvSpPr>
            <a:spLocks noGrp="1" noChangeArrowheads="1"/>
          </p:cNvSpPr>
          <p:nvPr>
            <p:ph type="title" idx="4294967295"/>
          </p:nvPr>
        </p:nvSpPr>
        <p:spPr>
          <a:xfrm>
            <a:off x="0" y="274638"/>
            <a:ext cx="8229600" cy="1143000"/>
          </a:xfrm>
        </p:spPr>
        <p:txBody>
          <a:bodyPr/>
          <a:lstStyle/>
          <a:p>
            <a:pPr eaLnBrk="1" hangingPunct="1"/>
            <a:r>
              <a:rPr lang="en-US" altLang="en-US">
                <a:ea typeface="ＭＳ Ｐゴシック" panose="020B0600070205080204" pitchFamily="34" charset="-128"/>
              </a:rPr>
              <a:t>Reasoning</a:t>
            </a:r>
          </a:p>
        </p:txBody>
      </p:sp>
      <p:sp>
        <p:nvSpPr>
          <p:cNvPr id="65539" name="Rectangle 3">
            <a:extLst>
              <a:ext uri="{FF2B5EF4-FFF2-40B4-BE49-F238E27FC236}">
                <a16:creationId xmlns:a16="http://schemas.microsoft.com/office/drawing/2014/main" id="{180D9570-8DF8-4C00-A6F5-AF702FDF39A0}"/>
              </a:ext>
            </a:extLst>
          </p:cNvPr>
          <p:cNvSpPr>
            <a:spLocks noGrp="1" noChangeArrowheads="1"/>
          </p:cNvSpPr>
          <p:nvPr>
            <p:ph type="body" idx="4294967295"/>
          </p:nvPr>
        </p:nvSpPr>
        <p:spPr>
          <a:xfrm>
            <a:off x="0" y="1600200"/>
            <a:ext cx="8229600" cy="4525963"/>
          </a:xfrm>
        </p:spPr>
        <p:txBody>
          <a:bodyPr>
            <a:normAutofit fontScale="92500" lnSpcReduction="10000"/>
          </a:bodyPr>
          <a:lstStyle/>
          <a:p>
            <a:pPr eaLnBrk="1" hangingPunct="1"/>
            <a:r>
              <a:rPr lang="en-US" altLang="en-US" dirty="0">
                <a:ea typeface="ＭＳ Ｐゴシック" panose="020B0600070205080204" pitchFamily="34" charset="-128"/>
              </a:rPr>
              <a:t>We should first find the probability that </a:t>
            </a:r>
            <a:r>
              <a:rPr lang="en-US" altLang="en-US" b="1" dirty="0">
                <a:ea typeface="ＭＳ Ｐゴシック" panose="020B0600070205080204" pitchFamily="34" charset="-128"/>
              </a:rPr>
              <a:t>no </a:t>
            </a:r>
            <a:r>
              <a:rPr lang="en-US" altLang="en-US" dirty="0">
                <a:ea typeface="ＭＳ Ｐゴシック" panose="020B0600070205080204" pitchFamily="34" charset="-128"/>
              </a:rPr>
              <a:t>two people share a birthday. </a:t>
            </a:r>
          </a:p>
          <a:p>
            <a:pPr eaLnBrk="1" hangingPunct="1"/>
            <a:r>
              <a:rPr lang="en-US" altLang="en-US" dirty="0">
                <a:ea typeface="ＭＳ Ｐゴシック" panose="020B0600070205080204" pitchFamily="34" charset="-128"/>
              </a:rPr>
              <a:t>P1 = P(first person born on any day of year = (1/365+1/365 + …. 365 times) = 365/365 = 1</a:t>
            </a:r>
          </a:p>
          <a:p>
            <a:pPr eaLnBrk="1" hangingPunct="1"/>
            <a:r>
              <a:rPr lang="en-US" altLang="en-US" dirty="0">
                <a:ea typeface="ＭＳ Ｐゴシック" panose="020B0600070205080204" pitchFamily="34" charset="-128"/>
              </a:rPr>
              <a:t>P2 = P(first two don’t share) = 364/365</a:t>
            </a:r>
          </a:p>
          <a:p>
            <a:pPr eaLnBrk="1" hangingPunct="1"/>
            <a:r>
              <a:rPr lang="en-US" altLang="en-US" dirty="0">
                <a:ea typeface="ＭＳ Ｐゴシック" panose="020B0600070205080204" pitchFamily="34" charset="-128"/>
              </a:rPr>
              <a:t>P3 = P(3</a:t>
            </a:r>
            <a:r>
              <a:rPr lang="en-US" altLang="en-US" baseline="30000" dirty="0">
                <a:ea typeface="ＭＳ Ｐゴシック" panose="020B0600070205080204" pitchFamily="34" charset="-128"/>
              </a:rPr>
              <a:t>rd</a:t>
            </a:r>
            <a:r>
              <a:rPr lang="en-US" altLang="en-US" dirty="0">
                <a:ea typeface="ＭＳ Ｐゴシック" panose="020B0600070205080204" pitchFamily="34" charset="-128"/>
              </a:rPr>
              <a:t> doesn’t share | no previous matches) =  </a:t>
            </a:r>
          </a:p>
          <a:p>
            <a:pPr eaLnBrk="1" hangingPunct="1">
              <a:buFontTx/>
              <a:buNone/>
            </a:pPr>
            <a:r>
              <a:rPr lang="en-US" altLang="en-US" dirty="0">
                <a:ea typeface="ＭＳ Ｐゴシック" panose="020B0600070205080204" pitchFamily="34" charset="-128"/>
              </a:rPr>
              <a:t>         =  363/365</a:t>
            </a:r>
          </a:p>
          <a:p>
            <a:pPr eaLnBrk="1" hangingPunct="1"/>
            <a:r>
              <a:rPr lang="en-US" altLang="en-US" dirty="0">
                <a:ea typeface="ＭＳ Ｐゴシック" panose="020B0600070205080204" pitchFamily="34" charset="-128"/>
              </a:rPr>
              <a:t>Continue like this: P4 = 362/365; P5 = 361/365, and so on up to P25 = 341/365</a:t>
            </a:r>
          </a:p>
        </p:txBody>
      </p:sp>
    </p:spTree>
  </p:cSld>
  <p:clrMapOvr>
    <a:masterClrMapping/>
  </p:clrMapOvr>
  <mc:AlternateContent xmlns:mc="http://schemas.openxmlformats.org/markup-compatibility/2006" xmlns:p14="http://schemas.microsoft.com/office/powerpoint/2010/main">
    <mc:Choice Requires="p14">
      <p:transition spd="slow" p14:dur="2000" advClick="0" advTm="115000"/>
    </mc:Choice>
    <mc:Fallback xmlns="">
      <p:transition spd="slow" advClick="0" advTm="115000"/>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17F5072C-1649-4FE8-B294-8D60D24600A2}"/>
              </a:ext>
            </a:extLst>
          </p:cNvPr>
          <p:cNvSpPr>
            <a:spLocks noGrp="1" noChangeArrowheads="1"/>
          </p:cNvSpPr>
          <p:nvPr>
            <p:ph type="title" idx="4294967295"/>
          </p:nvPr>
        </p:nvSpPr>
        <p:spPr>
          <a:xfrm>
            <a:off x="0" y="274638"/>
            <a:ext cx="8229600" cy="1143000"/>
          </a:xfrm>
        </p:spPr>
        <p:txBody>
          <a:bodyPr/>
          <a:lstStyle/>
          <a:p>
            <a:pPr eaLnBrk="1" hangingPunct="1"/>
            <a:r>
              <a:rPr lang="en-US" altLang="en-US">
                <a:ea typeface="ＭＳ Ｐゴシック" panose="020B0600070205080204" pitchFamily="34" charset="-128"/>
              </a:rPr>
              <a:t>Solution</a:t>
            </a:r>
          </a:p>
        </p:txBody>
      </p:sp>
      <p:sp>
        <p:nvSpPr>
          <p:cNvPr id="67587" name="Rectangle 3">
            <a:extLst>
              <a:ext uri="{FF2B5EF4-FFF2-40B4-BE49-F238E27FC236}">
                <a16:creationId xmlns:a16="http://schemas.microsoft.com/office/drawing/2014/main" id="{B5696946-BDA5-4243-BDEE-234B73989D4D}"/>
              </a:ext>
            </a:extLst>
          </p:cNvPr>
          <p:cNvSpPr>
            <a:spLocks noGrp="1" noChangeArrowheads="1"/>
          </p:cNvSpPr>
          <p:nvPr>
            <p:ph type="body" idx="4294967295"/>
          </p:nvPr>
        </p:nvSpPr>
        <p:spPr>
          <a:xfrm>
            <a:off x="76200" y="1417638"/>
            <a:ext cx="8153400" cy="4030662"/>
          </a:xfrm>
        </p:spPr>
        <p:txBody>
          <a:bodyPr>
            <a:normAutofit fontScale="92500"/>
          </a:bodyPr>
          <a:lstStyle/>
          <a:p>
            <a:pPr eaLnBrk="1" hangingPunct="1">
              <a:lnSpc>
                <a:spcPct val="90000"/>
              </a:lnSpc>
            </a:pPr>
            <a:r>
              <a:rPr lang="en-US" altLang="en-US" dirty="0">
                <a:ea typeface="ＭＳ Ｐゴシック" panose="020B0600070205080204" pitchFamily="34" charset="-128"/>
              </a:rPr>
              <a:t>The probability can be written as:</a:t>
            </a:r>
          </a:p>
          <a:p>
            <a:pPr eaLnBrk="1" hangingPunct="1">
              <a:lnSpc>
                <a:spcPct val="90000"/>
              </a:lnSpc>
            </a:pPr>
            <a:r>
              <a:rPr lang="en-US" altLang="en-US" dirty="0">
                <a:ea typeface="ＭＳ Ｐゴシック" panose="020B0600070205080204" pitchFamily="34" charset="-128"/>
              </a:rPr>
              <a:t>P(2</a:t>
            </a:r>
            <a:r>
              <a:rPr lang="en-US" altLang="en-US" baseline="30000" dirty="0">
                <a:ea typeface="ＭＳ Ｐゴシック" panose="020B0600070205080204" pitchFamily="34" charset="-128"/>
              </a:rPr>
              <a:t>nd</a:t>
            </a:r>
            <a:r>
              <a:rPr lang="en-US" altLang="en-US" dirty="0">
                <a:ea typeface="ＭＳ Ｐゴシック" panose="020B0600070205080204" pitchFamily="34" charset="-128"/>
              </a:rPr>
              <a:t> matches no previous person </a:t>
            </a:r>
            <a:r>
              <a:rPr lang="en-US" altLang="en-US" b="1" dirty="0">
                <a:ea typeface="ＭＳ Ｐゴシック" panose="020B0600070205080204" pitchFamily="34" charset="-128"/>
              </a:rPr>
              <a:t>and </a:t>
            </a:r>
            <a:r>
              <a:rPr lang="en-US" altLang="en-US" dirty="0">
                <a:ea typeface="ＭＳ Ｐゴシック" panose="020B0600070205080204" pitchFamily="34" charset="-128"/>
              </a:rPr>
              <a:t>3</a:t>
            </a:r>
            <a:r>
              <a:rPr lang="en-US" altLang="en-US" baseline="30000" dirty="0">
                <a:ea typeface="ＭＳ Ｐゴシック" panose="020B0600070205080204" pitchFamily="34" charset="-128"/>
              </a:rPr>
              <a:t>rd</a:t>
            </a:r>
            <a:r>
              <a:rPr lang="en-US" altLang="en-US" dirty="0">
                <a:ea typeface="ＭＳ Ｐゴシック" panose="020B0600070205080204" pitchFamily="34" charset="-128"/>
              </a:rPr>
              <a:t> matches no previous person </a:t>
            </a:r>
            <a:r>
              <a:rPr lang="en-US" altLang="en-US" b="1" dirty="0">
                <a:ea typeface="ＭＳ Ｐゴシック" panose="020B0600070205080204" pitchFamily="34" charset="-128"/>
              </a:rPr>
              <a:t>and </a:t>
            </a:r>
            <a:r>
              <a:rPr lang="en-US" altLang="en-US" dirty="0">
                <a:ea typeface="ＭＳ Ｐゴシック" panose="020B0600070205080204" pitchFamily="34" charset="-128"/>
              </a:rPr>
              <a:t>… </a:t>
            </a:r>
            <a:r>
              <a:rPr lang="en-US" altLang="en-US" b="1" dirty="0">
                <a:ea typeface="ＭＳ Ｐゴシック" panose="020B0600070205080204" pitchFamily="34" charset="-128"/>
              </a:rPr>
              <a:t>and </a:t>
            </a:r>
            <a:r>
              <a:rPr lang="en-US" altLang="en-US" dirty="0">
                <a:ea typeface="ＭＳ Ｐゴシック" panose="020B0600070205080204" pitchFamily="34" charset="-128"/>
              </a:rPr>
              <a:t>25</a:t>
            </a:r>
            <a:r>
              <a:rPr lang="en-US" altLang="en-US" baseline="30000" dirty="0">
                <a:ea typeface="ＭＳ Ｐゴシック" panose="020B0600070205080204" pitchFamily="34" charset="-128"/>
              </a:rPr>
              <a:t>th</a:t>
            </a:r>
            <a:r>
              <a:rPr lang="en-US" altLang="en-US" dirty="0">
                <a:ea typeface="ＭＳ Ｐゴシック" panose="020B0600070205080204" pitchFamily="34" charset="-128"/>
              </a:rPr>
              <a:t> matches no previous person).</a:t>
            </a:r>
          </a:p>
          <a:p>
            <a:pPr eaLnBrk="1" hangingPunct="1">
              <a:lnSpc>
                <a:spcPct val="90000"/>
              </a:lnSpc>
            </a:pPr>
            <a:r>
              <a:rPr lang="en-US" altLang="en-US" dirty="0">
                <a:ea typeface="ＭＳ Ｐゴシック" panose="020B0600070205080204" pitchFamily="34" charset="-128"/>
              </a:rPr>
              <a:t>That is, P(none of the 25 share a birthday)</a:t>
            </a:r>
          </a:p>
          <a:p>
            <a:pPr eaLnBrk="1" hangingPunct="1">
              <a:lnSpc>
                <a:spcPct val="90000"/>
              </a:lnSpc>
              <a:buFontTx/>
              <a:buNone/>
            </a:pPr>
            <a:r>
              <a:rPr lang="en-US" altLang="en-US" dirty="0">
                <a:ea typeface="ＭＳ Ｐゴシック" panose="020B0600070205080204" pitchFamily="34" charset="-128"/>
              </a:rPr>
              <a:t>    = 1- P1*P2 x P3 x P4 x … x P25</a:t>
            </a:r>
          </a:p>
          <a:p>
            <a:pPr eaLnBrk="1" hangingPunct="1">
              <a:lnSpc>
                <a:spcPct val="90000"/>
              </a:lnSpc>
              <a:buFontTx/>
              <a:buNone/>
            </a:pPr>
            <a:r>
              <a:rPr lang="en-US" altLang="en-US" dirty="0">
                <a:ea typeface="ＭＳ Ｐゴシック" panose="020B0600070205080204" pitchFamily="34" charset="-128"/>
              </a:rPr>
              <a:t>    = 0.561</a:t>
            </a:r>
          </a:p>
          <a:p>
            <a:pPr eaLnBrk="1" hangingPunct="1">
              <a:lnSpc>
                <a:spcPct val="90000"/>
              </a:lnSpc>
            </a:pPr>
            <a:r>
              <a:rPr lang="en-US" altLang="en-US" dirty="0">
                <a:ea typeface="ＭＳ Ｐゴシック" panose="020B0600070205080204" pitchFamily="34" charset="-128"/>
              </a:rPr>
              <a:t>It is more likely that not that a birthday is shared.</a:t>
            </a:r>
          </a:p>
          <a:p>
            <a:pPr eaLnBrk="1" hangingPunct="1">
              <a:lnSpc>
                <a:spcPct val="90000"/>
              </a:lnSpc>
              <a:buFontTx/>
              <a:buNone/>
            </a:pPr>
            <a:endParaRPr lang="en-US" altLang="en-US" dirty="0">
              <a:ea typeface="ＭＳ Ｐゴシック" panose="020B0600070205080204" pitchFamily="34" charset="-128"/>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47000"/>
    </mc:Choice>
    <mc:Fallback xmlns="">
      <p:transition spd="slow" advClick="0" advTm="4700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a:extLst>
              <a:ext uri="{FF2B5EF4-FFF2-40B4-BE49-F238E27FC236}">
                <a16:creationId xmlns:a16="http://schemas.microsoft.com/office/drawing/2014/main" id="{B07D0512-9DD7-4D57-943D-78E3CFDE2379}"/>
              </a:ext>
            </a:extLst>
          </p:cNvPr>
          <p:cNvSpPr>
            <a:spLocks noGrp="1" noChangeArrowheads="1"/>
          </p:cNvSpPr>
          <p:nvPr>
            <p:ph type="title" idx="4294967295"/>
          </p:nvPr>
        </p:nvSpPr>
        <p:spPr>
          <a:xfrm>
            <a:off x="0" y="274638"/>
            <a:ext cx="8229600" cy="1143000"/>
          </a:xfrm>
        </p:spPr>
        <p:txBody>
          <a:bodyPr/>
          <a:lstStyle/>
          <a:p>
            <a:pPr eaLnBrk="1" hangingPunct="1"/>
            <a:r>
              <a:rPr lang="en-US" altLang="en-US" dirty="0">
                <a:ea typeface="ＭＳ Ｐゴシック" panose="020B0600070205080204" pitchFamily="34" charset="-128"/>
              </a:rPr>
              <a:t>Estimating Skew</a:t>
            </a:r>
          </a:p>
        </p:txBody>
      </p:sp>
      <p:pic>
        <p:nvPicPr>
          <p:cNvPr id="179203" name="Picture 3">
            <a:extLst>
              <a:ext uri="{FF2B5EF4-FFF2-40B4-BE49-F238E27FC236}">
                <a16:creationId xmlns:a16="http://schemas.microsoft.com/office/drawing/2014/main" id="{9777B7D7-BC99-4739-B140-A71CBFDF2FD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778000" y="3048000"/>
            <a:ext cx="5503333" cy="1068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advClick="0" advTm="25000"/>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E93C0447-149F-4FCD-AEC2-EB1018B6E639}"/>
              </a:ext>
            </a:extLst>
          </p:cNvPr>
          <p:cNvSpPr>
            <a:spLocks noGrp="1" noChangeArrowheads="1"/>
          </p:cNvSpPr>
          <p:nvPr>
            <p:ph type="title" idx="4294967295"/>
          </p:nvPr>
        </p:nvSpPr>
        <p:spPr>
          <a:xfrm>
            <a:off x="0" y="274638"/>
            <a:ext cx="8229600" cy="1143000"/>
          </a:xfrm>
        </p:spPr>
        <p:txBody>
          <a:bodyPr/>
          <a:lstStyle/>
          <a:p>
            <a:pPr eaLnBrk="1" hangingPunct="1"/>
            <a:r>
              <a:rPr lang="en-US" altLang="en-US">
                <a:ea typeface="ＭＳ Ｐゴシック" panose="020B0600070205080204" pitchFamily="34" charset="-128"/>
              </a:rPr>
              <a:t>The Gambler’s Fallacy</a:t>
            </a:r>
          </a:p>
        </p:txBody>
      </p:sp>
      <p:sp>
        <p:nvSpPr>
          <p:cNvPr id="69635" name="Rectangle 3">
            <a:extLst>
              <a:ext uri="{FF2B5EF4-FFF2-40B4-BE49-F238E27FC236}">
                <a16:creationId xmlns:a16="http://schemas.microsoft.com/office/drawing/2014/main" id="{3B4C0714-BF55-487A-9634-A6A5E7C0AC63}"/>
              </a:ext>
            </a:extLst>
          </p:cNvPr>
          <p:cNvSpPr>
            <a:spLocks noGrp="1" noChangeArrowheads="1"/>
          </p:cNvSpPr>
          <p:nvPr>
            <p:ph type="body" idx="4294967295"/>
          </p:nvPr>
        </p:nvSpPr>
        <p:spPr>
          <a:xfrm>
            <a:off x="0" y="1600200"/>
            <a:ext cx="8229600" cy="4525963"/>
          </a:xfrm>
        </p:spPr>
        <p:txBody>
          <a:bodyPr/>
          <a:lstStyle/>
          <a:p>
            <a:pPr eaLnBrk="1" hangingPunct="1"/>
            <a:r>
              <a:rPr lang="en-US" altLang="en-US">
                <a:ea typeface="ＭＳ Ｐゴシック" panose="020B0600070205080204" pitchFamily="34" charset="-128"/>
              </a:rPr>
              <a:t>Suppose you flip a </a:t>
            </a:r>
            <a:r>
              <a:rPr lang="en-US" altLang="en-US" b="1">
                <a:ea typeface="ＭＳ Ｐゴシック" panose="020B0600070205080204" pitchFamily="34" charset="-128"/>
              </a:rPr>
              <a:t>fair </a:t>
            </a:r>
            <a:r>
              <a:rPr lang="en-US" altLang="en-US">
                <a:ea typeface="ＭＳ Ｐゴシック" panose="020B0600070205080204" pitchFamily="34" charset="-128"/>
              </a:rPr>
              <a:t>coin five times, and get heads each time.  What is the probability that it will come up heads on the sixth flip?</a:t>
            </a:r>
          </a:p>
          <a:p>
            <a:pPr eaLnBrk="1" hangingPunct="1"/>
            <a:endParaRPr lang="en-US" altLang="en-US">
              <a:ea typeface="ＭＳ Ｐゴシック" panose="020B0600070205080204" pitchFamily="34" charset="-128"/>
            </a:endParaRPr>
          </a:p>
          <a:p>
            <a:pPr eaLnBrk="1" hangingPunct="1"/>
            <a:r>
              <a:rPr lang="en-US" altLang="en-US">
                <a:ea typeface="ＭＳ Ｐゴシック" panose="020B0600070205080204" pitchFamily="34" charset="-128"/>
              </a:rPr>
              <a:t>The answer is, of course 1/2. </a:t>
            </a:r>
          </a:p>
        </p:txBody>
      </p:sp>
    </p:spTree>
  </p:cSld>
  <p:clrMapOvr>
    <a:masterClrMapping/>
  </p:clrMapOvr>
  <mc:AlternateContent xmlns:mc="http://schemas.openxmlformats.org/markup-compatibility/2006" xmlns:p14="http://schemas.microsoft.com/office/powerpoint/2010/main">
    <mc:Choice Requires="p14">
      <p:transition spd="slow" p14:dur="2000" advClick="0" advTm="22000"/>
    </mc:Choice>
    <mc:Fallback xmlns="">
      <p:transition spd="slow" advClick="0" advTm="22000"/>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A3E643A7-C8BC-4D3B-81CA-D7A94E4E7758}"/>
              </a:ext>
            </a:extLst>
          </p:cNvPr>
          <p:cNvSpPr>
            <a:spLocks noGrp="1" noChangeArrowheads="1"/>
          </p:cNvSpPr>
          <p:nvPr>
            <p:ph type="title" idx="4294967295"/>
          </p:nvPr>
        </p:nvSpPr>
        <p:spPr>
          <a:xfrm>
            <a:off x="0" y="274638"/>
            <a:ext cx="8229600" cy="1143000"/>
          </a:xfrm>
        </p:spPr>
        <p:txBody>
          <a:bodyPr/>
          <a:lstStyle/>
          <a:p>
            <a:pPr eaLnBrk="1" hangingPunct="1"/>
            <a:r>
              <a:rPr lang="en-US" altLang="en-US">
                <a:ea typeface="ＭＳ Ｐゴシック" panose="020B0600070205080204" pitchFamily="34" charset="-128"/>
              </a:rPr>
              <a:t>The Gambler’s Fallacy</a:t>
            </a:r>
          </a:p>
        </p:txBody>
      </p:sp>
      <p:sp>
        <p:nvSpPr>
          <p:cNvPr id="71683" name="Rectangle 3">
            <a:extLst>
              <a:ext uri="{FF2B5EF4-FFF2-40B4-BE49-F238E27FC236}">
                <a16:creationId xmlns:a16="http://schemas.microsoft.com/office/drawing/2014/main" id="{64D7C039-48F6-4903-B86A-EE23BD814CCA}"/>
              </a:ext>
            </a:extLst>
          </p:cNvPr>
          <p:cNvSpPr>
            <a:spLocks noGrp="1" noChangeArrowheads="1"/>
          </p:cNvSpPr>
          <p:nvPr>
            <p:ph type="body" idx="4294967295"/>
          </p:nvPr>
        </p:nvSpPr>
        <p:spPr>
          <a:xfrm>
            <a:off x="0" y="2141538"/>
            <a:ext cx="7772400" cy="2684462"/>
          </a:xfrm>
        </p:spPr>
        <p:txBody>
          <a:bodyPr>
            <a:normAutofit lnSpcReduction="10000"/>
          </a:bodyPr>
          <a:lstStyle/>
          <a:p>
            <a:pPr eaLnBrk="1" hangingPunct="1">
              <a:lnSpc>
                <a:spcPct val="90000"/>
              </a:lnSpc>
            </a:pPr>
            <a:r>
              <a:rPr lang="en-US" altLang="en-US" dirty="0">
                <a:ea typeface="ＭＳ Ｐゴシック" panose="020B0600070205080204" pitchFamily="34" charset="-128"/>
              </a:rPr>
              <a:t>However, many people incorrectly believe that a tail is more likely.</a:t>
            </a:r>
          </a:p>
          <a:p>
            <a:pPr eaLnBrk="1" hangingPunct="1">
              <a:lnSpc>
                <a:spcPct val="90000"/>
              </a:lnSpc>
            </a:pPr>
            <a:endParaRPr lang="en-US" altLang="en-US" dirty="0">
              <a:ea typeface="ＭＳ Ｐゴシック" panose="020B0600070205080204" pitchFamily="34" charset="-128"/>
            </a:endParaRPr>
          </a:p>
          <a:p>
            <a:pPr eaLnBrk="1" hangingPunct="1">
              <a:lnSpc>
                <a:spcPct val="90000"/>
              </a:lnSpc>
            </a:pPr>
            <a:r>
              <a:rPr lang="en-US" altLang="en-US" dirty="0">
                <a:ea typeface="ＭＳ Ｐゴシック" panose="020B0600070205080204" pitchFamily="34" charset="-128"/>
              </a:rPr>
              <a:t>“In the long run, the number of heads and tails will be the same, so the tails have some catching up to do.”</a:t>
            </a:r>
          </a:p>
          <a:p>
            <a:pPr marL="0" indent="0">
              <a:lnSpc>
                <a:spcPct val="90000"/>
              </a:lnSpc>
              <a:buNone/>
            </a:pPr>
            <a:endParaRPr lang="en-US" altLang="en-US" dirty="0">
              <a:ea typeface="ＭＳ Ｐゴシック" panose="020B0600070205080204" pitchFamily="34" charset="-128"/>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26000"/>
    </mc:Choice>
    <mc:Fallback xmlns="">
      <p:transition spd="slow" advClick="0" advTm="26000"/>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1524000" y="2174081"/>
            <a:ext cx="6172200" cy="1464231"/>
          </a:xfrm>
          <a:prstGeom prst="roundRect">
            <a:avLst/>
          </a:prstGeom>
          <a:solidFill>
            <a:schemeClr val="accent2">
              <a:lumMod val="75000"/>
            </a:schemeClr>
          </a:solidFill>
        </p:spPr>
        <p:style>
          <a:lnRef idx="1">
            <a:schemeClr val="accent1"/>
          </a:lnRef>
          <a:fillRef idx="3">
            <a:schemeClr val="accent1"/>
          </a:fillRef>
          <a:effectRef idx="2">
            <a:schemeClr val="accent1"/>
          </a:effectRef>
          <a:fontRef idx="minor">
            <a:schemeClr val="lt1"/>
          </a:fontRef>
        </p:style>
        <p:txBody>
          <a:bodyPr wrap="square" rtlCol="0" anchor="ctr" anchorCtr="1">
            <a:spAutoFit/>
          </a:bodyPr>
          <a:lstStyle/>
          <a:p>
            <a:pPr algn="ctr"/>
            <a:r>
              <a:rPr lang="en-US" sz="4000" b="1" dirty="0">
                <a:solidFill>
                  <a:prstClr val="white"/>
                </a:solidFill>
                <a:latin typeface="Arial" panose="020B0604020202020204" pitchFamily="34" charset="0"/>
                <a:cs typeface="Arial" panose="020B0604020202020204" pitchFamily="34" charset="0"/>
              </a:rPr>
              <a:t>Theoretical Distributions</a:t>
            </a:r>
          </a:p>
        </p:txBody>
      </p:sp>
      <p:sp>
        <p:nvSpPr>
          <p:cNvPr id="4" name="Date Placeholder 4"/>
          <p:cNvSpPr>
            <a:spLocks noGrp="1"/>
          </p:cNvSpPr>
          <p:nvPr>
            <p:ph type="dt" sz="half" idx="10"/>
          </p:nvPr>
        </p:nvSpPr>
        <p:spPr>
          <a:xfrm>
            <a:off x="34090" y="6493374"/>
            <a:ext cx="2480510" cy="364625"/>
          </a:xfrm>
        </p:spPr>
        <p:txBody>
          <a:bodyPr/>
          <a:lstStyle/>
          <a:p>
            <a:r>
              <a:rPr lang="en-US" dirty="0"/>
              <a:t>1/25/2015 – Dr. Anil D Chaturvedi The University of Chicago</a:t>
            </a:r>
          </a:p>
        </p:txBody>
      </p:sp>
    </p:spTree>
    <p:extLst>
      <p:ext uri="{BB962C8B-B14F-4D97-AF65-F5344CB8AC3E}">
        <p14:creationId xmlns:p14="http://schemas.microsoft.com/office/powerpoint/2010/main" val="17041485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AB3B62CD-0EE7-4380-B2B6-46208FB72B29}"/>
              </a:ext>
            </a:extLst>
          </p:cNvPr>
          <p:cNvSpPr>
            <a:spLocks noGrp="1" noChangeArrowheads="1"/>
          </p:cNvSpPr>
          <p:nvPr>
            <p:ph type="title" idx="4294967295"/>
          </p:nvPr>
        </p:nvSpPr>
        <p:spPr>
          <a:xfrm>
            <a:off x="0" y="274638"/>
            <a:ext cx="8229600" cy="1143000"/>
          </a:xfrm>
        </p:spPr>
        <p:txBody>
          <a:bodyPr/>
          <a:lstStyle/>
          <a:p>
            <a:pPr eaLnBrk="1" hangingPunct="1"/>
            <a:r>
              <a:rPr lang="en-US" altLang="en-US">
                <a:ea typeface="ＭＳ Ｐゴシック" panose="020B0600070205080204" pitchFamily="34" charset="-128"/>
              </a:rPr>
              <a:t>Binomial Distribution</a:t>
            </a:r>
          </a:p>
        </p:txBody>
      </p:sp>
      <p:sp>
        <p:nvSpPr>
          <p:cNvPr id="14339" name="Rectangle 3">
            <a:extLst>
              <a:ext uri="{FF2B5EF4-FFF2-40B4-BE49-F238E27FC236}">
                <a16:creationId xmlns:a16="http://schemas.microsoft.com/office/drawing/2014/main" id="{6BD144E4-1BC7-4D12-A4B1-0366AB44C9C1}"/>
              </a:ext>
            </a:extLst>
          </p:cNvPr>
          <p:cNvSpPr>
            <a:spLocks noGrp="1" noChangeArrowheads="1"/>
          </p:cNvSpPr>
          <p:nvPr>
            <p:ph type="body" idx="4294967295"/>
          </p:nvPr>
        </p:nvSpPr>
        <p:spPr>
          <a:xfrm>
            <a:off x="0" y="2006600"/>
            <a:ext cx="4818063" cy="4005263"/>
          </a:xfrm>
        </p:spPr>
        <p:txBody>
          <a:bodyPr/>
          <a:lstStyle/>
          <a:p>
            <a:pPr eaLnBrk="1" hangingPunct="1">
              <a:lnSpc>
                <a:spcPct val="90000"/>
              </a:lnSpc>
            </a:pPr>
            <a:r>
              <a:rPr lang="en-US" altLang="en-US" sz="2945" dirty="0">
                <a:ea typeface="ＭＳ Ｐゴシック" panose="020B0600070205080204" pitchFamily="34" charset="-128"/>
              </a:rPr>
              <a:t>If you flip a fair coin, it will come up heads 1/2 of the time, and tails 1/2 of the time.</a:t>
            </a:r>
            <a:br>
              <a:rPr lang="en-US" altLang="en-US" sz="2945" dirty="0">
                <a:ea typeface="ＭＳ Ｐゴシック" panose="020B0600070205080204" pitchFamily="34" charset="-128"/>
              </a:rPr>
            </a:br>
            <a:endParaRPr lang="en-US" altLang="en-US" sz="2945" dirty="0">
              <a:ea typeface="ＭＳ Ｐゴシック" panose="020B0600070205080204" pitchFamily="34" charset="-128"/>
            </a:endParaRPr>
          </a:p>
          <a:p>
            <a:pPr eaLnBrk="1" hangingPunct="1">
              <a:lnSpc>
                <a:spcPct val="90000"/>
              </a:lnSpc>
            </a:pPr>
            <a:r>
              <a:rPr lang="en-US" altLang="en-US" sz="2945" dirty="0">
                <a:ea typeface="ＭＳ Ｐゴシック" panose="020B0600070205080204" pitchFamily="34" charset="-128"/>
              </a:rPr>
              <a:t>What if the coin were biased?</a:t>
            </a:r>
          </a:p>
          <a:p>
            <a:pPr eaLnBrk="1" hangingPunct="1">
              <a:lnSpc>
                <a:spcPct val="90000"/>
              </a:lnSpc>
              <a:buFontTx/>
              <a:buNone/>
            </a:pPr>
            <a:endParaRPr lang="en-US" altLang="en-US" sz="2945" dirty="0">
              <a:ea typeface="ＭＳ Ｐゴシック" panose="020B0600070205080204" pitchFamily="34" charset="-128"/>
            </a:endParaRPr>
          </a:p>
          <a:p>
            <a:pPr eaLnBrk="1" hangingPunct="1">
              <a:lnSpc>
                <a:spcPct val="90000"/>
              </a:lnSpc>
            </a:pPr>
            <a:endParaRPr lang="en-US" altLang="en-US" sz="2945" dirty="0">
              <a:ea typeface="ＭＳ Ｐゴシック" panose="020B0600070205080204" pitchFamily="34" charset="-128"/>
            </a:endParaRPr>
          </a:p>
        </p:txBody>
      </p:sp>
      <p:pic>
        <p:nvPicPr>
          <p:cNvPr id="14340" name="Picture 4">
            <a:extLst>
              <a:ext uri="{FF2B5EF4-FFF2-40B4-BE49-F238E27FC236}">
                <a16:creationId xmlns:a16="http://schemas.microsoft.com/office/drawing/2014/main" id="{1C90E75D-7546-40A5-A2CC-BD8A0232411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953000" y="1524000"/>
            <a:ext cx="2612319" cy="4120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advClick="0" advTm="38000"/>
    </mc:Choice>
    <mc:Fallback xmlns="">
      <p:transition spd="slow" advClick="0" advTm="38000"/>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E568D031-E5D4-466D-AAC4-755D353475F6}"/>
              </a:ext>
            </a:extLst>
          </p:cNvPr>
          <p:cNvSpPr>
            <a:spLocks noGrp="1" noChangeArrowheads="1"/>
          </p:cNvSpPr>
          <p:nvPr>
            <p:ph type="title" idx="4294967295"/>
          </p:nvPr>
        </p:nvSpPr>
        <p:spPr>
          <a:xfrm>
            <a:off x="0" y="274638"/>
            <a:ext cx="8229600" cy="1143000"/>
          </a:xfrm>
        </p:spPr>
        <p:txBody>
          <a:bodyPr/>
          <a:lstStyle/>
          <a:p>
            <a:pPr eaLnBrk="1" hangingPunct="1"/>
            <a:r>
              <a:rPr lang="en-US" altLang="en-US">
                <a:ea typeface="ＭＳ Ｐゴシック" panose="020B0600070205080204" pitchFamily="34" charset="-128"/>
              </a:rPr>
              <a:t>Flip the Coin Twice</a:t>
            </a:r>
          </a:p>
        </p:txBody>
      </p:sp>
      <p:graphicFrame>
        <p:nvGraphicFramePr>
          <p:cNvPr id="6175" name="Group 31">
            <a:extLst>
              <a:ext uri="{FF2B5EF4-FFF2-40B4-BE49-F238E27FC236}">
                <a16:creationId xmlns:a16="http://schemas.microsoft.com/office/drawing/2014/main" id="{37F664E6-BC69-4A60-A7DA-FDBF8935EFE8}"/>
              </a:ext>
            </a:extLst>
          </p:cNvPr>
          <p:cNvGraphicFramePr>
            <a:graphicFrameLocks noGrp="1"/>
          </p:cNvGraphicFramePr>
          <p:nvPr/>
        </p:nvGraphicFramePr>
        <p:xfrm>
          <a:off x="1218847" y="2006424"/>
          <a:ext cx="6858000" cy="3612445"/>
        </p:xfrm>
        <a:graphic>
          <a:graphicData uri="http://schemas.openxmlformats.org/drawingml/2006/table">
            <a:tbl>
              <a:tblPr/>
              <a:tblGrid>
                <a:gridCol w="2286000">
                  <a:extLst>
                    <a:ext uri="{9D8B030D-6E8A-4147-A177-3AD203B41FA5}">
                      <a16:colId xmlns:a16="http://schemas.microsoft.com/office/drawing/2014/main" val="20000"/>
                    </a:ext>
                  </a:extLst>
                </a:gridCol>
                <a:gridCol w="2286000">
                  <a:extLst>
                    <a:ext uri="{9D8B030D-6E8A-4147-A177-3AD203B41FA5}">
                      <a16:colId xmlns:a16="http://schemas.microsoft.com/office/drawing/2014/main" val="20001"/>
                    </a:ext>
                  </a:extLst>
                </a:gridCol>
                <a:gridCol w="2286000">
                  <a:extLst>
                    <a:ext uri="{9D8B030D-6E8A-4147-A177-3AD203B41FA5}">
                      <a16:colId xmlns:a16="http://schemas.microsoft.com/office/drawing/2014/main" val="20002"/>
                    </a:ext>
                  </a:extLst>
                </a:gridCol>
              </a:tblGrid>
              <a:tr h="722489">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100" b="1" i="0" u="none" strike="noStrike" cap="none" normalizeH="0" baseline="0" dirty="0">
                          <a:ln>
                            <a:noFill/>
                          </a:ln>
                          <a:solidFill>
                            <a:schemeClr val="tx1"/>
                          </a:solidFill>
                          <a:effectLst/>
                          <a:latin typeface="Times New Roman" charset="0"/>
                        </a:rPr>
                        <a:t>Outcome</a:t>
                      </a:r>
                    </a:p>
                  </a:txBody>
                  <a:tcPr marT="40640" marB="40640"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100" b="1" i="0" u="none" strike="noStrike" cap="none" normalizeH="0" baseline="0">
                          <a:ln>
                            <a:noFill/>
                          </a:ln>
                          <a:solidFill>
                            <a:schemeClr val="tx1"/>
                          </a:solidFill>
                          <a:effectLst/>
                          <a:latin typeface="Times New Roman" charset="0"/>
                        </a:rPr>
                        <a:t>First Flip</a:t>
                      </a:r>
                    </a:p>
                  </a:txBody>
                  <a:tcPr marT="40640" marB="4064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100" b="1" i="0" u="none" strike="noStrike" cap="none" normalizeH="0" baseline="0">
                          <a:ln>
                            <a:noFill/>
                          </a:ln>
                          <a:solidFill>
                            <a:schemeClr val="tx1"/>
                          </a:solidFill>
                          <a:effectLst/>
                          <a:latin typeface="Times New Roman" charset="0"/>
                        </a:rPr>
                        <a:t>Second Flip</a:t>
                      </a:r>
                    </a:p>
                  </a:txBody>
                  <a:tcPr marT="40640" marB="40640"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22489">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dirty="0">
                          <a:ln>
                            <a:noFill/>
                          </a:ln>
                          <a:solidFill>
                            <a:schemeClr val="tx1"/>
                          </a:solidFill>
                          <a:effectLst/>
                          <a:latin typeface="Times New Roman" charset="0"/>
                        </a:rPr>
                        <a:t>1</a:t>
                      </a:r>
                    </a:p>
                  </a:txBody>
                  <a:tcPr marT="40640" marB="40640"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dirty="0">
                          <a:ln>
                            <a:noFill/>
                          </a:ln>
                          <a:solidFill>
                            <a:schemeClr val="tx1"/>
                          </a:solidFill>
                          <a:effectLst/>
                          <a:latin typeface="Times New Roman" charset="0"/>
                        </a:rPr>
                        <a:t>Heads</a:t>
                      </a:r>
                    </a:p>
                  </a:txBody>
                  <a:tcPr marT="40640" marB="4064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a:ln>
                            <a:noFill/>
                          </a:ln>
                          <a:solidFill>
                            <a:schemeClr val="tx1"/>
                          </a:solidFill>
                          <a:effectLst/>
                          <a:latin typeface="Times New Roman" charset="0"/>
                        </a:rPr>
                        <a:t>Heads</a:t>
                      </a:r>
                    </a:p>
                  </a:txBody>
                  <a:tcPr marT="40640" marB="40640"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22489">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a:ln>
                            <a:noFill/>
                          </a:ln>
                          <a:solidFill>
                            <a:schemeClr val="tx1"/>
                          </a:solidFill>
                          <a:effectLst/>
                          <a:latin typeface="Times New Roman" charset="0"/>
                        </a:rPr>
                        <a:t>2</a:t>
                      </a:r>
                    </a:p>
                  </a:txBody>
                  <a:tcPr marT="40640" marB="40640"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dirty="0">
                          <a:ln>
                            <a:noFill/>
                          </a:ln>
                          <a:solidFill>
                            <a:schemeClr val="tx1"/>
                          </a:solidFill>
                          <a:effectLst/>
                          <a:latin typeface="Times New Roman" charset="0"/>
                        </a:rPr>
                        <a:t>Heads</a:t>
                      </a:r>
                    </a:p>
                  </a:txBody>
                  <a:tcPr marT="40640" marB="4064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dirty="0">
                          <a:ln>
                            <a:noFill/>
                          </a:ln>
                          <a:solidFill>
                            <a:schemeClr val="tx1"/>
                          </a:solidFill>
                          <a:effectLst/>
                          <a:latin typeface="Times New Roman" charset="0"/>
                        </a:rPr>
                        <a:t>Tails</a:t>
                      </a:r>
                    </a:p>
                  </a:txBody>
                  <a:tcPr marT="40640" marB="40640"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22489">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a:ln>
                            <a:noFill/>
                          </a:ln>
                          <a:solidFill>
                            <a:schemeClr val="tx1"/>
                          </a:solidFill>
                          <a:effectLst/>
                          <a:latin typeface="Times New Roman" charset="0"/>
                        </a:rPr>
                        <a:t>3</a:t>
                      </a:r>
                    </a:p>
                  </a:txBody>
                  <a:tcPr marT="40640" marB="40640"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a:ln>
                            <a:noFill/>
                          </a:ln>
                          <a:solidFill>
                            <a:schemeClr val="tx1"/>
                          </a:solidFill>
                          <a:effectLst/>
                          <a:latin typeface="Times New Roman" charset="0"/>
                        </a:rPr>
                        <a:t>Tails</a:t>
                      </a:r>
                    </a:p>
                  </a:txBody>
                  <a:tcPr marT="40640" marB="4064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dirty="0">
                          <a:ln>
                            <a:noFill/>
                          </a:ln>
                          <a:solidFill>
                            <a:schemeClr val="tx1"/>
                          </a:solidFill>
                          <a:effectLst/>
                          <a:latin typeface="Times New Roman" charset="0"/>
                        </a:rPr>
                        <a:t>Heads</a:t>
                      </a:r>
                    </a:p>
                  </a:txBody>
                  <a:tcPr marT="40640" marB="40640"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722489">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a:ln>
                            <a:noFill/>
                          </a:ln>
                          <a:solidFill>
                            <a:schemeClr val="tx1"/>
                          </a:solidFill>
                          <a:effectLst/>
                          <a:latin typeface="Times New Roman" charset="0"/>
                        </a:rPr>
                        <a:t>4</a:t>
                      </a:r>
                    </a:p>
                  </a:txBody>
                  <a:tcPr marT="40640" marB="40640"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a:ln>
                            <a:noFill/>
                          </a:ln>
                          <a:solidFill>
                            <a:schemeClr val="tx1"/>
                          </a:solidFill>
                          <a:effectLst/>
                          <a:latin typeface="Times New Roman" charset="0"/>
                        </a:rPr>
                        <a:t>Tails</a:t>
                      </a:r>
                    </a:p>
                  </a:txBody>
                  <a:tcPr marT="40640" marB="4064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dirty="0">
                          <a:ln>
                            <a:noFill/>
                          </a:ln>
                          <a:solidFill>
                            <a:schemeClr val="tx1"/>
                          </a:solidFill>
                          <a:effectLst/>
                          <a:latin typeface="Times New Roman" charset="0"/>
                        </a:rPr>
                        <a:t>Tails</a:t>
                      </a:r>
                    </a:p>
                  </a:txBody>
                  <a:tcPr marT="40640" marB="40640"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2000" advClick="0" advTm="49000"/>
    </mc:Choice>
    <mc:Fallback xmlns="">
      <p:transition spd="slow" advClick="0" advTm="49000"/>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F4716644-4059-4801-8EA0-65532D5806C7}"/>
              </a:ext>
            </a:extLst>
          </p:cNvPr>
          <p:cNvSpPr>
            <a:spLocks noGrp="1" noChangeArrowheads="1"/>
          </p:cNvSpPr>
          <p:nvPr>
            <p:ph type="title" idx="4294967295"/>
          </p:nvPr>
        </p:nvSpPr>
        <p:spPr>
          <a:xfrm>
            <a:off x="0" y="274638"/>
            <a:ext cx="8229600" cy="1143000"/>
          </a:xfrm>
        </p:spPr>
        <p:txBody>
          <a:bodyPr/>
          <a:lstStyle/>
          <a:p>
            <a:pPr eaLnBrk="1" hangingPunct="1"/>
            <a:r>
              <a:rPr lang="en-US" altLang="en-US">
                <a:ea typeface="ＭＳ Ｐゴシック" panose="020B0600070205080204" pitchFamily="34" charset="-128"/>
              </a:rPr>
              <a:t>Number of Heads</a:t>
            </a:r>
          </a:p>
        </p:txBody>
      </p:sp>
      <p:graphicFrame>
        <p:nvGraphicFramePr>
          <p:cNvPr id="1100" name="Group 76">
            <a:extLst>
              <a:ext uri="{FF2B5EF4-FFF2-40B4-BE49-F238E27FC236}">
                <a16:creationId xmlns:a16="http://schemas.microsoft.com/office/drawing/2014/main" id="{95970FB0-33B4-4BDF-B5B1-0109C96724F7}"/>
              </a:ext>
            </a:extLst>
          </p:cNvPr>
          <p:cNvGraphicFramePr>
            <a:graphicFrameLocks noGrp="1"/>
          </p:cNvGraphicFramePr>
          <p:nvPr>
            <p:extLst>
              <p:ext uri="{D42A27DB-BD31-4B8C-83A1-F6EECF244321}">
                <p14:modId xmlns:p14="http://schemas.microsoft.com/office/powerpoint/2010/main" val="3152365697"/>
              </p:ext>
            </p:extLst>
          </p:nvPr>
        </p:nvGraphicFramePr>
        <p:xfrm>
          <a:off x="296333" y="2116666"/>
          <a:ext cx="3885846" cy="2052270"/>
        </p:xfrm>
        <a:graphic>
          <a:graphicData uri="http://schemas.openxmlformats.org/drawingml/2006/table">
            <a:tbl>
              <a:tblPr/>
              <a:tblGrid>
                <a:gridCol w="1295282">
                  <a:extLst>
                    <a:ext uri="{9D8B030D-6E8A-4147-A177-3AD203B41FA5}">
                      <a16:colId xmlns:a16="http://schemas.microsoft.com/office/drawing/2014/main" val="20000"/>
                    </a:ext>
                  </a:extLst>
                </a:gridCol>
                <a:gridCol w="1295282">
                  <a:extLst>
                    <a:ext uri="{9D8B030D-6E8A-4147-A177-3AD203B41FA5}">
                      <a16:colId xmlns:a16="http://schemas.microsoft.com/office/drawing/2014/main" val="20001"/>
                    </a:ext>
                  </a:extLst>
                </a:gridCol>
                <a:gridCol w="1295282">
                  <a:extLst>
                    <a:ext uri="{9D8B030D-6E8A-4147-A177-3AD203B41FA5}">
                      <a16:colId xmlns:a16="http://schemas.microsoft.com/office/drawing/2014/main" val="20002"/>
                    </a:ext>
                  </a:extLst>
                </a:gridCol>
              </a:tblGrid>
              <a:tr h="6247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Times New Roman"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Times New Roman" charset="0"/>
                        </a:rPr>
                        <a:t>Outcome</a:t>
                      </a:r>
                    </a:p>
                  </a:txBody>
                  <a:tcPr marL="91432" marR="91432" marT="40635" marB="4063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Times New Roman"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Times New Roman" charset="0"/>
                        </a:rPr>
                        <a:t>First Flip</a:t>
                      </a:r>
                    </a:p>
                  </a:txBody>
                  <a:tcPr marL="91432" marR="91432" marT="40635" marB="406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Times New Roman" charset="0"/>
                        </a:rPr>
                        <a:t>Second Flip</a:t>
                      </a:r>
                    </a:p>
                  </a:txBody>
                  <a:tcPr marL="91432" marR="91432" marT="40635" marB="4063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5265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charset="0"/>
                        </a:rPr>
                        <a:t>1</a:t>
                      </a:r>
                    </a:p>
                  </a:txBody>
                  <a:tcPr marL="91432" marR="91432" marT="40635" marB="4063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charset="0"/>
                        </a:rPr>
                        <a:t>Heads</a:t>
                      </a:r>
                    </a:p>
                  </a:txBody>
                  <a:tcPr marL="91432" marR="91432" marT="40635" marB="406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charset="0"/>
                        </a:rPr>
                        <a:t>Heads</a:t>
                      </a:r>
                    </a:p>
                  </a:txBody>
                  <a:tcPr marL="91432" marR="91432" marT="40635" marB="4063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5265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charset="0"/>
                        </a:rPr>
                        <a:t>2</a:t>
                      </a:r>
                    </a:p>
                  </a:txBody>
                  <a:tcPr marL="91432" marR="91432" marT="40635" marB="4063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charset="0"/>
                        </a:rPr>
                        <a:t>Heads</a:t>
                      </a:r>
                    </a:p>
                  </a:txBody>
                  <a:tcPr marL="91432" marR="91432" marT="40635" marB="406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charset="0"/>
                        </a:rPr>
                        <a:t>Tails</a:t>
                      </a:r>
                    </a:p>
                  </a:txBody>
                  <a:tcPr marL="91432" marR="91432" marT="40635" marB="4063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5265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charset="0"/>
                        </a:rPr>
                        <a:t>3</a:t>
                      </a:r>
                    </a:p>
                  </a:txBody>
                  <a:tcPr marL="91432" marR="91432" marT="40635" marB="4063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charset="0"/>
                        </a:rPr>
                        <a:t>Tails</a:t>
                      </a:r>
                    </a:p>
                  </a:txBody>
                  <a:tcPr marL="91432" marR="91432" marT="40635" marB="406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charset="0"/>
                        </a:rPr>
                        <a:t>Heads</a:t>
                      </a:r>
                    </a:p>
                  </a:txBody>
                  <a:tcPr marL="91432" marR="91432" marT="40635" marB="4063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5265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charset="0"/>
                        </a:rPr>
                        <a:t>4</a:t>
                      </a:r>
                    </a:p>
                  </a:txBody>
                  <a:tcPr marL="91432" marR="91432" marT="40635" marB="4063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charset="0"/>
                        </a:rPr>
                        <a:t>Tails</a:t>
                      </a:r>
                    </a:p>
                  </a:txBody>
                  <a:tcPr marL="91432" marR="91432" marT="40635" marB="406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charset="0"/>
                        </a:rPr>
                        <a:t>Tails</a:t>
                      </a:r>
                    </a:p>
                  </a:txBody>
                  <a:tcPr marL="91432" marR="91432" marT="40635" marB="4063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1099" name="Group 75">
            <a:extLst>
              <a:ext uri="{FF2B5EF4-FFF2-40B4-BE49-F238E27FC236}">
                <a16:creationId xmlns:a16="http://schemas.microsoft.com/office/drawing/2014/main" id="{24899F29-BF81-4DE2-A713-726D85657551}"/>
              </a:ext>
            </a:extLst>
          </p:cNvPr>
          <p:cNvGraphicFramePr>
            <a:graphicFrameLocks noGrp="1"/>
          </p:cNvGraphicFramePr>
          <p:nvPr>
            <p:extLst>
              <p:ext uri="{D42A27DB-BD31-4B8C-83A1-F6EECF244321}">
                <p14:modId xmlns:p14="http://schemas.microsoft.com/office/powerpoint/2010/main" val="52972912"/>
              </p:ext>
            </p:extLst>
          </p:nvPr>
        </p:nvGraphicFramePr>
        <p:xfrm>
          <a:off x="762000" y="4267200"/>
          <a:ext cx="2819577" cy="1696672"/>
        </p:xfrm>
        <a:graphic>
          <a:graphicData uri="http://schemas.openxmlformats.org/drawingml/2006/table">
            <a:tbl>
              <a:tblPr/>
              <a:tblGrid>
                <a:gridCol w="1295481">
                  <a:extLst>
                    <a:ext uri="{9D8B030D-6E8A-4147-A177-3AD203B41FA5}">
                      <a16:colId xmlns:a16="http://schemas.microsoft.com/office/drawing/2014/main" val="20000"/>
                    </a:ext>
                  </a:extLst>
                </a:gridCol>
                <a:gridCol w="1524096">
                  <a:extLst>
                    <a:ext uri="{9D8B030D-6E8A-4147-A177-3AD203B41FA5}">
                      <a16:colId xmlns:a16="http://schemas.microsoft.com/office/drawing/2014/main" val="20001"/>
                    </a:ext>
                  </a:extLst>
                </a:gridCol>
              </a:tblGrid>
              <a:tr h="623134">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Times New Roman" charset="0"/>
                        </a:rPr>
                        <a:t>Number of Heads</a:t>
                      </a:r>
                    </a:p>
                  </a:txBody>
                  <a:tcPr marL="91446" marR="91446" marT="40634" marB="406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a:ln>
                          <a:noFill/>
                        </a:ln>
                        <a:solidFill>
                          <a:schemeClr val="tx1"/>
                        </a:solidFill>
                        <a:effectLst/>
                        <a:latin typeface="Times New Roman"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Times New Roman" charset="0"/>
                        </a:rPr>
                        <a:t>Probability</a:t>
                      </a:r>
                    </a:p>
                  </a:txBody>
                  <a:tcPr marL="91446" marR="91446" marT="40634" marB="406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5220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charset="0"/>
                        </a:rPr>
                        <a:t>0</a:t>
                      </a:r>
                    </a:p>
                  </a:txBody>
                  <a:tcPr marL="91446" marR="91446" marT="40634" marB="406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charset="0"/>
                        </a:rPr>
                        <a:t>1/4</a:t>
                      </a:r>
                    </a:p>
                  </a:txBody>
                  <a:tcPr marL="91446" marR="91446" marT="40634" marB="406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5272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charset="0"/>
                        </a:rPr>
                        <a:t>1</a:t>
                      </a:r>
                    </a:p>
                  </a:txBody>
                  <a:tcPr marL="91446" marR="91446" marT="40634" marB="406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charset="0"/>
                        </a:rPr>
                        <a:t>1/2</a:t>
                      </a:r>
                    </a:p>
                  </a:txBody>
                  <a:tcPr marL="91446" marR="91446" marT="40634" marB="406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5220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charset="0"/>
                        </a:rPr>
                        <a:t>2</a:t>
                      </a:r>
                    </a:p>
                  </a:txBody>
                  <a:tcPr marL="91446" marR="91446" marT="40634" marB="406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charset="0"/>
                        </a:rPr>
                        <a:t>1/4</a:t>
                      </a:r>
                    </a:p>
                  </a:txBody>
                  <a:tcPr marL="91446" marR="91446" marT="40634" marB="406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pic>
        <p:nvPicPr>
          <p:cNvPr id="18478" name="Picture 10">
            <a:extLst>
              <a:ext uri="{FF2B5EF4-FFF2-40B4-BE49-F238E27FC236}">
                <a16:creationId xmlns:a16="http://schemas.microsoft.com/office/drawing/2014/main" id="{28C82799-D551-4B3D-B063-DFCAD04B43EA}"/>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31789" y="1676401"/>
            <a:ext cx="3705899" cy="2726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advClick="0" advTm="67000"/>
    </mc:Choice>
    <mc:Fallback xmlns="">
      <p:transition spd="slow" advClick="0" advTm="67000"/>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a:extLst>
              <a:ext uri="{FF2B5EF4-FFF2-40B4-BE49-F238E27FC236}">
                <a16:creationId xmlns:a16="http://schemas.microsoft.com/office/drawing/2014/main" id="{E004E3E4-A7C0-470B-BA6C-216AC55138D6}"/>
              </a:ext>
            </a:extLst>
          </p:cNvPr>
          <p:cNvSpPr>
            <a:spLocks noGrp="1" noChangeArrowheads="1"/>
          </p:cNvSpPr>
          <p:nvPr>
            <p:ph type="title" idx="4294967295"/>
          </p:nvPr>
        </p:nvSpPr>
        <p:spPr>
          <a:xfrm>
            <a:off x="0" y="274638"/>
            <a:ext cx="8229600" cy="1143000"/>
          </a:xfrm>
        </p:spPr>
        <p:txBody>
          <a:bodyPr/>
          <a:lstStyle/>
          <a:p>
            <a:pPr eaLnBrk="1" hangingPunct="1"/>
            <a:r>
              <a:rPr lang="en-US" altLang="en-US">
                <a:ea typeface="ＭＳ Ｐゴシック" panose="020B0600070205080204" pitchFamily="34" charset="-128"/>
              </a:rPr>
              <a:t>Binomial Formula</a:t>
            </a:r>
          </a:p>
        </p:txBody>
      </p:sp>
      <p:sp>
        <p:nvSpPr>
          <p:cNvPr id="20484" name="Rectangle 3">
            <a:extLst>
              <a:ext uri="{FF2B5EF4-FFF2-40B4-BE49-F238E27FC236}">
                <a16:creationId xmlns:a16="http://schemas.microsoft.com/office/drawing/2014/main" id="{C421B939-DD52-48C5-A16E-6E1E4AF67E7B}"/>
              </a:ext>
            </a:extLst>
          </p:cNvPr>
          <p:cNvSpPr>
            <a:spLocks noGrp="1" noChangeArrowheads="1"/>
          </p:cNvSpPr>
          <p:nvPr>
            <p:ph type="body" idx="4294967295"/>
          </p:nvPr>
        </p:nvSpPr>
        <p:spPr>
          <a:xfrm>
            <a:off x="1368425" y="4173538"/>
            <a:ext cx="7775575" cy="1828800"/>
          </a:xfrm>
        </p:spPr>
        <p:txBody>
          <a:bodyPr/>
          <a:lstStyle/>
          <a:p>
            <a:pPr eaLnBrk="1" hangingPunct="1"/>
            <a:r>
              <a:rPr lang="en-US" altLang="en-US" sz="2278">
                <a:ea typeface="ＭＳ Ｐゴシック" panose="020B0600070205080204" pitchFamily="34" charset="-128"/>
              </a:rPr>
              <a:t>N : number of trials</a:t>
            </a:r>
          </a:p>
          <a:p>
            <a:pPr eaLnBrk="1" hangingPunct="1"/>
            <a:r>
              <a:rPr lang="en-US" altLang="en-US" sz="2278">
                <a:ea typeface="ＭＳ Ｐゴシック" panose="020B0600070205080204" pitchFamily="34" charset="-128"/>
              </a:rPr>
              <a:t> </a:t>
            </a:r>
            <a:r>
              <a:rPr lang="en-US" altLang="en-US" sz="2278">
                <a:latin typeface="Times New Roman" panose="02020603050405020304" pitchFamily="18" charset="0"/>
                <a:ea typeface="ＭＳ Ｐゴシック" panose="020B0600070205080204" pitchFamily="34" charset="-128"/>
                <a:cs typeface="Times New Roman" panose="02020603050405020304" pitchFamily="18" charset="0"/>
                <a:sym typeface="Symbol" panose="05050102010706020507" pitchFamily="18" charset="2"/>
              </a:rPr>
              <a:t></a:t>
            </a:r>
            <a:r>
              <a:rPr lang="en-US" altLang="en-US" sz="2278">
                <a:ea typeface="ＭＳ Ｐゴシック" panose="020B0600070205080204" pitchFamily="34" charset="-128"/>
              </a:rPr>
              <a:t> : probability of success for each trial</a:t>
            </a:r>
            <a:r>
              <a:rPr lang="en-US" altLang="en-US">
                <a:latin typeface="Times New Roman" panose="02020603050405020304" pitchFamily="18" charset="0"/>
                <a:ea typeface="ＭＳ Ｐゴシック" panose="020B0600070205080204" pitchFamily="34" charset="-128"/>
                <a:cs typeface="Times New Roman" panose="02020603050405020304" pitchFamily="18" charset="0"/>
                <a:sym typeface="Symbol" panose="05050102010706020507" pitchFamily="18" charset="2"/>
              </a:rPr>
              <a:t> </a:t>
            </a:r>
          </a:p>
        </p:txBody>
      </p:sp>
      <p:graphicFrame>
        <p:nvGraphicFramePr>
          <p:cNvPr id="20482" name="Object 2">
            <a:extLst>
              <a:ext uri="{FF2B5EF4-FFF2-40B4-BE49-F238E27FC236}">
                <a16:creationId xmlns:a16="http://schemas.microsoft.com/office/drawing/2014/main" id="{0039985B-83D0-4D30-959F-3A06ED3330CF}"/>
              </a:ext>
            </a:extLst>
          </p:cNvPr>
          <p:cNvGraphicFramePr>
            <a:graphicFrameLocks noChangeAspect="1"/>
          </p:cNvGraphicFramePr>
          <p:nvPr/>
        </p:nvGraphicFramePr>
        <p:xfrm>
          <a:off x="931334" y="2582334"/>
          <a:ext cx="4644319" cy="963083"/>
        </p:xfrm>
        <a:graphic>
          <a:graphicData uri="http://schemas.openxmlformats.org/presentationml/2006/ole">
            <mc:AlternateContent xmlns:mc="http://schemas.openxmlformats.org/markup-compatibility/2006">
              <mc:Choice xmlns:v="urn:schemas-microsoft-com:vml" Requires="v">
                <p:oleObj spid="_x0000_s13315" name="Equation" r:id="rId4" imgW="2755900" imgH="571500" progId="Equation.3">
                  <p:embed/>
                </p:oleObj>
              </mc:Choice>
              <mc:Fallback>
                <p:oleObj name="Equation" r:id="rId4" imgW="2755900" imgH="571500" progId="Equation.3">
                  <p:embed/>
                  <p:pic>
                    <p:nvPicPr>
                      <p:cNvPr id="20482" name="Object 2">
                        <a:extLst>
                          <a:ext uri="{FF2B5EF4-FFF2-40B4-BE49-F238E27FC236}">
                            <a16:creationId xmlns:a16="http://schemas.microsoft.com/office/drawing/2014/main" id="{0039985B-83D0-4D30-959F-3A06ED3330C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31334" y="2582334"/>
                        <a:ext cx="4644319" cy="9630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2000" advClick="0" advTm="36000"/>
    </mc:Choice>
    <mc:Fallback xmlns="">
      <p:transition spd="slow" advClick="0" advTm="36000"/>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7" name="Rectangle 17">
            <a:extLst>
              <a:ext uri="{FF2B5EF4-FFF2-40B4-BE49-F238E27FC236}">
                <a16:creationId xmlns:a16="http://schemas.microsoft.com/office/drawing/2014/main" id="{A2E878B4-48AE-4A0A-B938-DAE8B501D55C}"/>
              </a:ext>
            </a:extLst>
          </p:cNvPr>
          <p:cNvSpPr>
            <a:spLocks noGrp="1" noChangeArrowheads="1"/>
          </p:cNvSpPr>
          <p:nvPr>
            <p:ph type="body" idx="4294967295"/>
          </p:nvPr>
        </p:nvSpPr>
        <p:spPr>
          <a:xfrm>
            <a:off x="304800" y="4306810"/>
            <a:ext cx="7775575" cy="1592263"/>
          </a:xfrm>
          <a:noFill/>
        </p:spPr>
        <p:txBody>
          <a:bodyPr/>
          <a:lstStyle/>
          <a:p>
            <a:pPr eaLnBrk="1" hangingPunct="1"/>
            <a:r>
              <a:rPr lang="en-US" altLang="en-US" sz="2278" dirty="0">
                <a:ea typeface="ＭＳ Ｐゴシック" panose="020B0600070205080204" pitchFamily="34" charset="-128"/>
              </a:rPr>
              <a:t>P(one or more heads) = P(1) + P(2) = 0.75</a:t>
            </a:r>
          </a:p>
          <a:p>
            <a:pPr eaLnBrk="1" hangingPunct="1">
              <a:buFontTx/>
              <a:buNone/>
            </a:pPr>
            <a:endParaRPr lang="en-US" altLang="en-US" sz="1500" dirty="0">
              <a:ea typeface="ＭＳ Ｐゴシック" panose="020B0600070205080204" pitchFamily="34" charset="-128"/>
            </a:endParaRPr>
          </a:p>
          <a:p>
            <a:pPr eaLnBrk="1" hangingPunct="1">
              <a:buFontTx/>
              <a:buNone/>
            </a:pPr>
            <a:r>
              <a:rPr lang="en-US" altLang="en-US" sz="2278" dirty="0">
                <a:ea typeface="ＭＳ Ｐゴシック" panose="020B0600070205080204" pitchFamily="34" charset="-128"/>
              </a:rPr>
              <a:t>If probably of heads is only 0.4</a:t>
            </a:r>
          </a:p>
          <a:p>
            <a:pPr eaLnBrk="1" hangingPunct="1"/>
            <a:r>
              <a:rPr lang="en-US" altLang="en-US" sz="2278" dirty="0">
                <a:ea typeface="ＭＳ Ｐゴシック" panose="020B0600070205080204" pitchFamily="34" charset="-128"/>
              </a:rPr>
              <a:t>P(one or more heads) = P(1) + P(2) = 0.64</a:t>
            </a:r>
          </a:p>
        </p:txBody>
      </p:sp>
      <p:graphicFrame>
        <p:nvGraphicFramePr>
          <p:cNvPr id="22530" name="Object 2">
            <a:extLst>
              <a:ext uri="{FF2B5EF4-FFF2-40B4-BE49-F238E27FC236}">
                <a16:creationId xmlns:a16="http://schemas.microsoft.com/office/drawing/2014/main" id="{30C44700-7C10-42A0-8A28-AD12165FBE2F}"/>
              </a:ext>
            </a:extLst>
          </p:cNvPr>
          <p:cNvGraphicFramePr>
            <a:graphicFrameLocks/>
          </p:cNvGraphicFramePr>
          <p:nvPr>
            <p:extLst>
              <p:ext uri="{D42A27DB-BD31-4B8C-83A1-F6EECF244321}">
                <p14:modId xmlns:p14="http://schemas.microsoft.com/office/powerpoint/2010/main" val="1700897557"/>
              </p:ext>
            </p:extLst>
          </p:nvPr>
        </p:nvGraphicFramePr>
        <p:xfrm>
          <a:off x="777875" y="1645356"/>
          <a:ext cx="4168952" cy="731132"/>
        </p:xfrm>
        <a:graphic>
          <a:graphicData uri="http://schemas.openxmlformats.org/presentationml/2006/ole">
            <mc:AlternateContent xmlns:mc="http://schemas.openxmlformats.org/markup-compatibility/2006">
              <mc:Choice xmlns:v="urn:schemas-microsoft-com:vml" Requires="v">
                <p:oleObj spid="_x0000_s14345" name="Equation" r:id="rId4" imgW="4635500" imgH="914400" progId="Equation.3">
                  <p:embed/>
                </p:oleObj>
              </mc:Choice>
              <mc:Fallback>
                <p:oleObj name="Equation" r:id="rId4" imgW="4635500" imgH="914400" progId="Equation.3">
                  <p:embed/>
                  <p:pic>
                    <p:nvPicPr>
                      <p:cNvPr id="22530" name="Object 2">
                        <a:extLst>
                          <a:ext uri="{FF2B5EF4-FFF2-40B4-BE49-F238E27FC236}">
                            <a16:creationId xmlns:a16="http://schemas.microsoft.com/office/drawing/2014/main" id="{30C44700-7C10-42A0-8A28-AD12165FBE2F}"/>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7875" y="1645356"/>
                        <a:ext cx="4168952" cy="7311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531" name="Object 3">
            <a:extLst>
              <a:ext uri="{FF2B5EF4-FFF2-40B4-BE49-F238E27FC236}">
                <a16:creationId xmlns:a16="http://schemas.microsoft.com/office/drawing/2014/main" id="{4CFA1968-3C02-4AC3-8F83-A0A3DF87ECC0}"/>
              </a:ext>
            </a:extLst>
          </p:cNvPr>
          <p:cNvGraphicFramePr>
            <a:graphicFrameLocks noChangeAspect="1"/>
          </p:cNvGraphicFramePr>
          <p:nvPr>
            <p:extLst>
              <p:ext uri="{D42A27DB-BD31-4B8C-83A1-F6EECF244321}">
                <p14:modId xmlns:p14="http://schemas.microsoft.com/office/powerpoint/2010/main" val="3818494281"/>
              </p:ext>
            </p:extLst>
          </p:nvPr>
        </p:nvGraphicFramePr>
        <p:xfrm>
          <a:off x="777875" y="2525537"/>
          <a:ext cx="3913188" cy="732896"/>
        </p:xfrm>
        <a:graphic>
          <a:graphicData uri="http://schemas.openxmlformats.org/presentationml/2006/ole">
            <mc:AlternateContent xmlns:mc="http://schemas.openxmlformats.org/markup-compatibility/2006">
              <mc:Choice xmlns:v="urn:schemas-microsoft-com:vml" Requires="v">
                <p:oleObj spid="_x0000_s14346" name="Equation" r:id="rId6" imgW="4343400" imgH="914400" progId="Equation.3">
                  <p:embed/>
                </p:oleObj>
              </mc:Choice>
              <mc:Fallback>
                <p:oleObj name="Equation" r:id="rId6" imgW="4343400" imgH="914400" progId="Equation.3">
                  <p:embed/>
                  <p:pic>
                    <p:nvPicPr>
                      <p:cNvPr id="22531" name="Object 3">
                        <a:extLst>
                          <a:ext uri="{FF2B5EF4-FFF2-40B4-BE49-F238E27FC236}">
                            <a16:creationId xmlns:a16="http://schemas.microsoft.com/office/drawing/2014/main" id="{4CFA1968-3C02-4AC3-8F83-A0A3DF87ECC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77875" y="2525537"/>
                        <a:ext cx="3913188" cy="7328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532" name="Object 4">
            <a:extLst>
              <a:ext uri="{FF2B5EF4-FFF2-40B4-BE49-F238E27FC236}">
                <a16:creationId xmlns:a16="http://schemas.microsoft.com/office/drawing/2014/main" id="{775DFDC5-65B7-4158-88FF-715D874B7691}"/>
              </a:ext>
            </a:extLst>
          </p:cNvPr>
          <p:cNvGraphicFramePr>
            <a:graphicFrameLocks noChangeAspect="1"/>
          </p:cNvGraphicFramePr>
          <p:nvPr>
            <p:extLst>
              <p:ext uri="{D42A27DB-BD31-4B8C-83A1-F6EECF244321}">
                <p14:modId xmlns:p14="http://schemas.microsoft.com/office/powerpoint/2010/main" val="1627230098"/>
              </p:ext>
            </p:extLst>
          </p:nvPr>
        </p:nvGraphicFramePr>
        <p:xfrm>
          <a:off x="5080000" y="1645356"/>
          <a:ext cx="2704924" cy="682625"/>
        </p:xfrm>
        <a:graphic>
          <a:graphicData uri="http://schemas.openxmlformats.org/presentationml/2006/ole">
            <mc:AlternateContent xmlns:mc="http://schemas.openxmlformats.org/markup-compatibility/2006">
              <mc:Choice xmlns:v="urn:schemas-microsoft-com:vml" Requires="v">
                <p:oleObj spid="_x0000_s14347" name="Equation" r:id="rId8" imgW="2997200" imgH="850900" progId="Equation.3">
                  <p:embed/>
                </p:oleObj>
              </mc:Choice>
              <mc:Fallback>
                <p:oleObj name="Equation" r:id="rId8" imgW="2997200" imgH="850900" progId="Equation.3">
                  <p:embed/>
                  <p:pic>
                    <p:nvPicPr>
                      <p:cNvPr id="22532" name="Object 4">
                        <a:extLst>
                          <a:ext uri="{FF2B5EF4-FFF2-40B4-BE49-F238E27FC236}">
                            <a16:creationId xmlns:a16="http://schemas.microsoft.com/office/drawing/2014/main" id="{775DFDC5-65B7-4158-88FF-715D874B769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080000" y="1645356"/>
                        <a:ext cx="2704924" cy="682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533" name="Object 5">
            <a:extLst>
              <a:ext uri="{FF2B5EF4-FFF2-40B4-BE49-F238E27FC236}">
                <a16:creationId xmlns:a16="http://schemas.microsoft.com/office/drawing/2014/main" id="{FF9D673D-12F5-4DFD-B6F0-1BA1C31DE60A}"/>
              </a:ext>
            </a:extLst>
          </p:cNvPr>
          <p:cNvGraphicFramePr>
            <a:graphicFrameLocks noChangeAspect="1"/>
          </p:cNvGraphicFramePr>
          <p:nvPr>
            <p:extLst>
              <p:ext uri="{D42A27DB-BD31-4B8C-83A1-F6EECF244321}">
                <p14:modId xmlns:p14="http://schemas.microsoft.com/office/powerpoint/2010/main" val="3478336222"/>
              </p:ext>
            </p:extLst>
          </p:nvPr>
        </p:nvGraphicFramePr>
        <p:xfrm>
          <a:off x="5028847" y="2525536"/>
          <a:ext cx="2770188" cy="684389"/>
        </p:xfrm>
        <a:graphic>
          <a:graphicData uri="http://schemas.openxmlformats.org/presentationml/2006/ole">
            <mc:AlternateContent xmlns:mc="http://schemas.openxmlformats.org/markup-compatibility/2006">
              <mc:Choice xmlns:v="urn:schemas-microsoft-com:vml" Requires="v">
                <p:oleObj spid="_x0000_s14348" name="Equation" r:id="rId10" imgW="3060700" imgH="850900" progId="Equation.3">
                  <p:embed/>
                </p:oleObj>
              </mc:Choice>
              <mc:Fallback>
                <p:oleObj name="Equation" r:id="rId10" imgW="3060700" imgH="850900" progId="Equation.3">
                  <p:embed/>
                  <p:pic>
                    <p:nvPicPr>
                      <p:cNvPr id="22533" name="Object 5">
                        <a:extLst>
                          <a:ext uri="{FF2B5EF4-FFF2-40B4-BE49-F238E27FC236}">
                            <a16:creationId xmlns:a16="http://schemas.microsoft.com/office/drawing/2014/main" id="{FF9D673D-12F5-4DFD-B6F0-1BA1C31DE60A}"/>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028847" y="2525536"/>
                        <a:ext cx="2770188" cy="6843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534" name="Object 6">
            <a:extLst>
              <a:ext uri="{FF2B5EF4-FFF2-40B4-BE49-F238E27FC236}">
                <a16:creationId xmlns:a16="http://schemas.microsoft.com/office/drawing/2014/main" id="{86C5FC2D-B228-42D3-A885-81579A33E718}"/>
              </a:ext>
            </a:extLst>
          </p:cNvPr>
          <p:cNvGraphicFramePr>
            <a:graphicFrameLocks noChangeAspect="1"/>
          </p:cNvGraphicFramePr>
          <p:nvPr>
            <p:extLst>
              <p:ext uri="{D42A27DB-BD31-4B8C-83A1-F6EECF244321}">
                <p14:modId xmlns:p14="http://schemas.microsoft.com/office/powerpoint/2010/main" val="547858850"/>
              </p:ext>
            </p:extLst>
          </p:nvPr>
        </p:nvGraphicFramePr>
        <p:xfrm>
          <a:off x="777875" y="3395134"/>
          <a:ext cx="4168952" cy="731132"/>
        </p:xfrm>
        <a:graphic>
          <a:graphicData uri="http://schemas.openxmlformats.org/presentationml/2006/ole">
            <mc:AlternateContent xmlns:mc="http://schemas.openxmlformats.org/markup-compatibility/2006">
              <mc:Choice xmlns:v="urn:schemas-microsoft-com:vml" Requires="v">
                <p:oleObj spid="_x0000_s14349" name="Equation" r:id="rId12" imgW="4635500" imgH="914400" progId="Equation.3">
                  <p:embed/>
                </p:oleObj>
              </mc:Choice>
              <mc:Fallback>
                <p:oleObj name="Equation" r:id="rId12" imgW="4635500" imgH="914400" progId="Equation.3">
                  <p:embed/>
                  <p:pic>
                    <p:nvPicPr>
                      <p:cNvPr id="22534" name="Object 6">
                        <a:extLst>
                          <a:ext uri="{FF2B5EF4-FFF2-40B4-BE49-F238E27FC236}">
                            <a16:creationId xmlns:a16="http://schemas.microsoft.com/office/drawing/2014/main" id="{86C5FC2D-B228-42D3-A885-81579A33E718}"/>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77875" y="3395134"/>
                        <a:ext cx="4168952" cy="7311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535" name="Object 7">
            <a:extLst>
              <a:ext uri="{FF2B5EF4-FFF2-40B4-BE49-F238E27FC236}">
                <a16:creationId xmlns:a16="http://schemas.microsoft.com/office/drawing/2014/main" id="{E2C7F29A-9DE4-468A-A261-BD63B8D439BF}"/>
              </a:ext>
            </a:extLst>
          </p:cNvPr>
          <p:cNvGraphicFramePr>
            <a:graphicFrameLocks noChangeAspect="1"/>
          </p:cNvGraphicFramePr>
          <p:nvPr>
            <p:extLst>
              <p:ext uri="{D42A27DB-BD31-4B8C-83A1-F6EECF244321}">
                <p14:modId xmlns:p14="http://schemas.microsoft.com/office/powerpoint/2010/main" val="565648782"/>
              </p:ext>
            </p:extLst>
          </p:nvPr>
        </p:nvGraphicFramePr>
        <p:xfrm>
          <a:off x="5060597" y="3395134"/>
          <a:ext cx="2705806" cy="682625"/>
        </p:xfrm>
        <a:graphic>
          <a:graphicData uri="http://schemas.openxmlformats.org/presentationml/2006/ole">
            <mc:AlternateContent xmlns:mc="http://schemas.openxmlformats.org/markup-compatibility/2006">
              <mc:Choice xmlns:v="urn:schemas-microsoft-com:vml" Requires="v">
                <p:oleObj spid="_x0000_s14350" name="Equation" r:id="rId14" imgW="2997200" imgH="850900" progId="Equation.3">
                  <p:embed/>
                </p:oleObj>
              </mc:Choice>
              <mc:Fallback>
                <p:oleObj name="Equation" r:id="rId14" imgW="2997200" imgH="850900" progId="Equation.3">
                  <p:embed/>
                  <p:pic>
                    <p:nvPicPr>
                      <p:cNvPr id="22535" name="Object 7">
                        <a:extLst>
                          <a:ext uri="{FF2B5EF4-FFF2-40B4-BE49-F238E27FC236}">
                            <a16:creationId xmlns:a16="http://schemas.microsoft.com/office/drawing/2014/main" id="{E2C7F29A-9DE4-468A-A261-BD63B8D439BF}"/>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060597" y="3395134"/>
                        <a:ext cx="2705806" cy="682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536" name="Object 8">
            <a:extLst>
              <a:ext uri="{FF2B5EF4-FFF2-40B4-BE49-F238E27FC236}">
                <a16:creationId xmlns:a16="http://schemas.microsoft.com/office/drawing/2014/main" id="{C42202A6-F6FF-4879-8FF7-C9650DC202B3}"/>
              </a:ext>
            </a:extLst>
          </p:cNvPr>
          <p:cNvGraphicFramePr>
            <a:graphicFrameLocks/>
          </p:cNvGraphicFramePr>
          <p:nvPr>
            <p:extLst>
              <p:ext uri="{D42A27DB-BD31-4B8C-83A1-F6EECF244321}">
                <p14:modId xmlns:p14="http://schemas.microsoft.com/office/powerpoint/2010/main" val="3842945949"/>
              </p:ext>
            </p:extLst>
          </p:nvPr>
        </p:nvGraphicFramePr>
        <p:xfrm>
          <a:off x="2210153" y="685800"/>
          <a:ext cx="4340049" cy="731132"/>
        </p:xfrm>
        <a:graphic>
          <a:graphicData uri="http://schemas.openxmlformats.org/presentationml/2006/ole">
            <mc:AlternateContent xmlns:mc="http://schemas.openxmlformats.org/markup-compatibility/2006">
              <mc:Choice xmlns:v="urn:schemas-microsoft-com:vml" Requires="v">
                <p:oleObj spid="_x0000_s14351" name="Equation" r:id="rId16" imgW="4826000" imgH="914400" progId="Equation.3">
                  <p:embed/>
                </p:oleObj>
              </mc:Choice>
              <mc:Fallback>
                <p:oleObj name="Equation" r:id="rId16" imgW="4826000" imgH="914400" progId="Equation.3">
                  <p:embed/>
                  <p:pic>
                    <p:nvPicPr>
                      <p:cNvPr id="22536" name="Object 8">
                        <a:extLst>
                          <a:ext uri="{FF2B5EF4-FFF2-40B4-BE49-F238E27FC236}">
                            <a16:creationId xmlns:a16="http://schemas.microsoft.com/office/drawing/2014/main" id="{C42202A6-F6FF-4879-8FF7-C9650DC202B3}"/>
                          </a:ext>
                        </a:extLst>
                      </p:cNvPr>
                      <p:cNvPicPr>
                        <a:picLocks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210153" y="685800"/>
                        <a:ext cx="4340049" cy="7311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2000" advClick="0" advTm="55000"/>
    </mc:Choice>
    <mc:Fallback xmlns="">
      <p:transition spd="slow" advClick="0" advTm="55000"/>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187A4B5C-FAFB-4270-81F3-3D2EEA195169}"/>
              </a:ext>
            </a:extLst>
          </p:cNvPr>
          <p:cNvSpPr>
            <a:spLocks noGrp="1" noChangeArrowheads="1"/>
          </p:cNvSpPr>
          <p:nvPr>
            <p:ph type="title" idx="4294967295"/>
          </p:nvPr>
        </p:nvSpPr>
        <p:spPr>
          <a:xfrm>
            <a:off x="0" y="274638"/>
            <a:ext cx="8229600" cy="1143000"/>
          </a:xfrm>
        </p:spPr>
        <p:txBody>
          <a:bodyPr/>
          <a:lstStyle/>
          <a:p>
            <a:pPr eaLnBrk="1" hangingPunct="1"/>
            <a:r>
              <a:rPr lang="en-US" altLang="en-US">
                <a:ea typeface="ＭＳ Ｐゴシック" panose="020B0600070205080204" pitchFamily="34" charset="-128"/>
              </a:rPr>
              <a:t>Mean and Variance</a:t>
            </a:r>
          </a:p>
        </p:txBody>
      </p:sp>
      <p:sp>
        <p:nvSpPr>
          <p:cNvPr id="26627" name="Rectangle 3">
            <a:extLst>
              <a:ext uri="{FF2B5EF4-FFF2-40B4-BE49-F238E27FC236}">
                <a16:creationId xmlns:a16="http://schemas.microsoft.com/office/drawing/2014/main" id="{550ED0D4-20DD-4FA7-9FD1-1624F2FA1B72}"/>
              </a:ext>
            </a:extLst>
          </p:cNvPr>
          <p:cNvSpPr>
            <a:spLocks noGrp="1" noChangeArrowheads="1"/>
          </p:cNvSpPr>
          <p:nvPr>
            <p:ph type="body" idx="4294967295"/>
          </p:nvPr>
        </p:nvSpPr>
        <p:spPr>
          <a:xfrm>
            <a:off x="0" y="1600200"/>
            <a:ext cx="8229600" cy="4525963"/>
          </a:xfrm>
        </p:spPr>
        <p:txBody>
          <a:bodyPr/>
          <a:lstStyle/>
          <a:p>
            <a:pPr eaLnBrk="1" hangingPunct="1"/>
            <a:endParaRPr lang="en-US" altLang="en-US">
              <a:ea typeface="ＭＳ Ｐゴシック" panose="020B0600070205080204" pitchFamily="34" charset="-128"/>
            </a:endParaRPr>
          </a:p>
          <a:p>
            <a:pPr eaLnBrk="1" hangingPunct="1"/>
            <a:r>
              <a:rPr lang="en-US" altLang="en-US">
                <a:latin typeface="Times New Roman" panose="02020603050405020304" pitchFamily="18" charset="0"/>
                <a:ea typeface="ＭＳ Ｐゴシック" panose="020B0600070205080204" pitchFamily="34" charset="-128"/>
                <a:cs typeface="Times New Roman" panose="02020603050405020304" pitchFamily="18" charset="0"/>
                <a:sym typeface="Symbol" panose="05050102010706020507" pitchFamily="18" charset="2"/>
              </a:rPr>
              <a:t></a:t>
            </a:r>
            <a:r>
              <a:rPr lang="en-US" altLang="en-US">
                <a:ea typeface="ＭＳ Ｐゴシック" panose="020B0600070205080204" pitchFamily="34" charset="-128"/>
                <a:cs typeface="Times New Roman" panose="02020603050405020304" pitchFamily="18" charset="0"/>
              </a:rPr>
              <a:t> = N</a:t>
            </a:r>
            <a:r>
              <a:rPr lang="en-US" altLang="en-US">
                <a:latin typeface="Times New Roman" panose="02020603050405020304" pitchFamily="18" charset="0"/>
                <a:ea typeface="ＭＳ Ｐゴシック" panose="020B0600070205080204" pitchFamily="34" charset="-128"/>
                <a:cs typeface="Times New Roman" panose="02020603050405020304" pitchFamily="18" charset="0"/>
                <a:sym typeface="Symbol" panose="05050102010706020507" pitchFamily="18" charset="2"/>
              </a:rPr>
              <a:t></a:t>
            </a:r>
            <a:r>
              <a:rPr lang="en-US" altLang="en-US">
                <a:ea typeface="ＭＳ Ｐゴシック" panose="020B0600070205080204" pitchFamily="34" charset="-128"/>
              </a:rPr>
              <a:t> </a:t>
            </a:r>
          </a:p>
          <a:p>
            <a:pPr eaLnBrk="1" hangingPunct="1">
              <a:buFontTx/>
              <a:buNone/>
            </a:pPr>
            <a:endParaRPr lang="en-US" altLang="en-US">
              <a:ea typeface="ＭＳ Ｐゴシック" panose="020B0600070205080204" pitchFamily="34" charset="-128"/>
            </a:endParaRPr>
          </a:p>
          <a:p>
            <a:pPr eaLnBrk="1" hangingPunct="1"/>
            <a:r>
              <a:rPr lang="en-US" altLang="en-US">
                <a:latin typeface="Times New Roman" panose="02020603050405020304" pitchFamily="18" charset="0"/>
                <a:ea typeface="ＭＳ Ｐゴシック" panose="020B0600070205080204" pitchFamily="34" charset="-128"/>
                <a:cs typeface="Times New Roman" panose="02020603050405020304" pitchFamily="18" charset="0"/>
                <a:sym typeface="Symbol" panose="05050102010706020507" pitchFamily="18" charset="2"/>
              </a:rPr>
              <a:t></a:t>
            </a:r>
            <a:r>
              <a:rPr lang="en-US" altLang="en-US" baseline="30000">
                <a:ea typeface="ＭＳ Ｐゴシック" panose="020B0600070205080204" pitchFamily="34" charset="-128"/>
                <a:cs typeface="Times New Roman" panose="02020603050405020304" pitchFamily="18" charset="0"/>
              </a:rPr>
              <a:t>2</a:t>
            </a:r>
            <a:r>
              <a:rPr lang="en-US" altLang="en-US">
                <a:ea typeface="ＭＳ Ｐゴシック" panose="020B0600070205080204" pitchFamily="34" charset="-128"/>
                <a:cs typeface="Times New Roman" panose="02020603050405020304" pitchFamily="18" charset="0"/>
              </a:rPr>
              <a:t> = N</a:t>
            </a:r>
            <a:r>
              <a:rPr lang="en-US" altLang="en-US">
                <a:latin typeface="Times New Roman" panose="02020603050405020304" pitchFamily="18" charset="0"/>
                <a:ea typeface="ＭＳ Ｐゴシック" panose="020B0600070205080204" pitchFamily="34" charset="-128"/>
                <a:cs typeface="Times New Roman" panose="02020603050405020304" pitchFamily="18" charset="0"/>
                <a:sym typeface="Symbol" panose="05050102010706020507" pitchFamily="18" charset="2"/>
              </a:rPr>
              <a:t></a:t>
            </a:r>
            <a:r>
              <a:rPr lang="en-US" altLang="en-US">
                <a:ea typeface="ＭＳ Ｐゴシック" panose="020B0600070205080204" pitchFamily="34" charset="-128"/>
                <a:cs typeface="Times New Roman" panose="02020603050405020304" pitchFamily="18" charset="0"/>
              </a:rPr>
              <a:t>(1-</a:t>
            </a:r>
            <a:r>
              <a:rPr lang="en-US" altLang="en-US">
                <a:latin typeface="Times New Roman" panose="02020603050405020304" pitchFamily="18" charset="0"/>
                <a:ea typeface="ＭＳ Ｐゴシック" panose="020B0600070205080204" pitchFamily="34" charset="-128"/>
                <a:cs typeface="Times New Roman" panose="02020603050405020304" pitchFamily="18" charset="0"/>
                <a:sym typeface="Symbol" panose="05050102010706020507" pitchFamily="18" charset="2"/>
              </a:rPr>
              <a:t></a:t>
            </a:r>
            <a:r>
              <a:rPr lang="en-US" altLang="en-US">
                <a:ea typeface="ＭＳ Ｐゴシック" panose="020B0600070205080204" pitchFamily="34" charset="-128"/>
                <a:cs typeface="Times New Roman" panose="02020603050405020304" pitchFamily="18" charset="0"/>
              </a:rPr>
              <a:t>)</a:t>
            </a:r>
            <a:r>
              <a:rPr lang="en-US" altLang="en-US">
                <a:ea typeface="ＭＳ Ｐゴシック" panose="020B0600070205080204" pitchFamily="34" charset="-128"/>
              </a:rPr>
              <a:t> </a:t>
            </a:r>
          </a:p>
        </p:txBody>
      </p:sp>
    </p:spTree>
  </p:cSld>
  <p:clrMapOvr>
    <a:masterClrMapping/>
  </p:clrMapOvr>
  <mc:AlternateContent xmlns:mc="http://schemas.openxmlformats.org/markup-compatibility/2006" xmlns:p14="http://schemas.microsoft.com/office/powerpoint/2010/main">
    <mc:Choice Requires="p14">
      <p:transition spd="slow" p14:dur="2000" advClick="0" advTm="57000"/>
    </mc:Choice>
    <mc:Fallback xmlns="">
      <p:transition spd="slow" advClick="0" advTm="57000"/>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E4C59AAD-7544-4D65-B52D-BAF777F426FB}"/>
              </a:ext>
            </a:extLst>
          </p:cNvPr>
          <p:cNvSpPr>
            <a:spLocks noGrp="1" noChangeArrowheads="1"/>
          </p:cNvSpPr>
          <p:nvPr>
            <p:ph type="title" idx="4294967295"/>
          </p:nvPr>
        </p:nvSpPr>
        <p:spPr>
          <a:xfrm>
            <a:off x="0" y="274638"/>
            <a:ext cx="8229600" cy="1143000"/>
          </a:xfrm>
        </p:spPr>
        <p:txBody>
          <a:bodyPr/>
          <a:lstStyle/>
          <a:p>
            <a:pPr eaLnBrk="1" hangingPunct="1"/>
            <a:r>
              <a:rPr lang="en-US" altLang="en-US">
                <a:ea typeface="ＭＳ Ｐゴシック" panose="020B0600070205080204" pitchFamily="34" charset="-128"/>
              </a:rPr>
              <a:t>Example: 12 Coin Flips</a:t>
            </a:r>
          </a:p>
        </p:txBody>
      </p:sp>
      <p:sp>
        <p:nvSpPr>
          <p:cNvPr id="28675" name="Rectangle 3">
            <a:extLst>
              <a:ext uri="{FF2B5EF4-FFF2-40B4-BE49-F238E27FC236}">
                <a16:creationId xmlns:a16="http://schemas.microsoft.com/office/drawing/2014/main" id="{73B50E99-3A48-4A2F-934D-F2AAE7686059}"/>
              </a:ext>
            </a:extLst>
          </p:cNvPr>
          <p:cNvSpPr>
            <a:spLocks noGrp="1" noChangeArrowheads="1"/>
          </p:cNvSpPr>
          <p:nvPr>
            <p:ph type="body" idx="4294967295"/>
          </p:nvPr>
        </p:nvSpPr>
        <p:spPr>
          <a:xfrm>
            <a:off x="0" y="1600200"/>
            <a:ext cx="8229600" cy="4525963"/>
          </a:xfrm>
        </p:spPr>
        <p:txBody>
          <a:bodyPr/>
          <a:lstStyle/>
          <a:p>
            <a:pPr eaLnBrk="1" hangingPunct="1"/>
            <a:endParaRPr lang="en-US" altLang="en-US">
              <a:ea typeface="ＭＳ Ｐゴシック" panose="020B0600070205080204" pitchFamily="34" charset="-128"/>
            </a:endParaRPr>
          </a:p>
          <a:p>
            <a:pPr eaLnBrk="1" hangingPunct="1"/>
            <a:r>
              <a:rPr lang="en-US" altLang="en-US">
                <a:latin typeface="Symbol" panose="05050102010706020507" pitchFamily="18" charset="2"/>
                <a:ea typeface="ＭＳ Ｐゴシック" panose="020B0600070205080204" pitchFamily="34" charset="-128"/>
                <a:cs typeface="Courier New" panose="02070309020205020404" pitchFamily="49" charset="0"/>
              </a:rPr>
              <a:t>m</a:t>
            </a:r>
            <a:r>
              <a:rPr lang="en-US" altLang="en-US">
                <a:ea typeface="ＭＳ Ｐゴシック" panose="020B0600070205080204" pitchFamily="34" charset="-128"/>
                <a:cs typeface="Courier New" panose="02070309020205020404" pitchFamily="49" charset="0"/>
              </a:rPr>
              <a:t> = N</a:t>
            </a:r>
            <a:r>
              <a:rPr lang="en-US" altLang="en-US">
                <a:latin typeface="Times New Roman" panose="02020603050405020304" pitchFamily="18" charset="0"/>
                <a:ea typeface="ＭＳ Ｐゴシック" panose="020B0600070205080204" pitchFamily="34" charset="-128"/>
                <a:cs typeface="Times New Roman" panose="02020603050405020304" pitchFamily="18" charset="0"/>
                <a:sym typeface="Symbol" panose="05050102010706020507" pitchFamily="18" charset="2"/>
              </a:rPr>
              <a:t></a:t>
            </a:r>
            <a:r>
              <a:rPr lang="en-US" altLang="en-US">
                <a:ea typeface="ＭＳ Ｐゴシック" panose="020B0600070205080204" pitchFamily="34" charset="-128"/>
                <a:cs typeface="Courier New" panose="02070309020205020404" pitchFamily="49" charset="0"/>
              </a:rPr>
              <a:t>  = (12)(0.5) = 6</a:t>
            </a:r>
          </a:p>
          <a:p>
            <a:pPr eaLnBrk="1" hangingPunct="1"/>
            <a:endParaRPr lang="en-US" altLang="en-US">
              <a:latin typeface="Times New Roman" panose="02020603050405020304" pitchFamily="18" charset="0"/>
              <a:ea typeface="ＭＳ Ｐゴシック" panose="020B0600070205080204" pitchFamily="34" charset="-128"/>
              <a:cs typeface="Times New Roman" panose="02020603050405020304" pitchFamily="18" charset="0"/>
              <a:sym typeface="Symbol" panose="05050102010706020507" pitchFamily="18" charset="2"/>
            </a:endParaRPr>
          </a:p>
          <a:p>
            <a:pPr eaLnBrk="1" hangingPunct="1"/>
            <a:r>
              <a:rPr lang="en-US" altLang="en-US">
                <a:latin typeface="Times New Roman" panose="02020603050405020304" pitchFamily="18" charset="0"/>
                <a:ea typeface="ＭＳ Ｐゴシック" panose="020B0600070205080204" pitchFamily="34" charset="-128"/>
                <a:cs typeface="Times New Roman" panose="02020603050405020304" pitchFamily="18" charset="0"/>
                <a:sym typeface="Symbol" panose="05050102010706020507" pitchFamily="18" charset="2"/>
              </a:rPr>
              <a:t></a:t>
            </a:r>
            <a:r>
              <a:rPr lang="en-US" altLang="en-US" baseline="30000">
                <a:ea typeface="ＭＳ Ｐゴシック" panose="020B0600070205080204" pitchFamily="34" charset="-128"/>
                <a:cs typeface="Times New Roman" panose="02020603050405020304" pitchFamily="18" charset="0"/>
              </a:rPr>
              <a:t>2</a:t>
            </a:r>
            <a:r>
              <a:rPr lang="en-US" altLang="en-US">
                <a:ea typeface="ＭＳ Ｐゴシック" panose="020B0600070205080204" pitchFamily="34" charset="-128"/>
                <a:cs typeface="Times New Roman" panose="02020603050405020304" pitchFamily="18" charset="0"/>
              </a:rPr>
              <a:t> </a:t>
            </a:r>
            <a:r>
              <a:rPr lang="en-US" altLang="en-US">
                <a:ea typeface="ＭＳ Ｐゴシック" panose="020B0600070205080204" pitchFamily="34" charset="-128"/>
                <a:cs typeface="Courier New" panose="02070309020205020404" pitchFamily="49" charset="0"/>
              </a:rPr>
              <a:t>= N</a:t>
            </a:r>
            <a:r>
              <a:rPr lang="en-US" altLang="en-US">
                <a:latin typeface="Times New Roman" panose="02020603050405020304" pitchFamily="18" charset="0"/>
                <a:ea typeface="ＭＳ Ｐゴシック" panose="020B0600070205080204" pitchFamily="34" charset="-128"/>
                <a:cs typeface="Times New Roman" panose="02020603050405020304" pitchFamily="18" charset="0"/>
                <a:sym typeface="Symbol" panose="05050102010706020507" pitchFamily="18" charset="2"/>
              </a:rPr>
              <a:t></a:t>
            </a:r>
            <a:r>
              <a:rPr lang="en-US" altLang="en-US">
                <a:ea typeface="ＭＳ Ｐゴシック" panose="020B0600070205080204" pitchFamily="34" charset="-128"/>
                <a:cs typeface="Courier New" panose="02070309020205020404" pitchFamily="49" charset="0"/>
              </a:rPr>
              <a:t> (1-</a:t>
            </a:r>
            <a:r>
              <a:rPr lang="en-US" altLang="en-US">
                <a:latin typeface="Times New Roman" panose="02020603050405020304" pitchFamily="18" charset="0"/>
                <a:ea typeface="ＭＳ Ｐゴシック" panose="020B0600070205080204" pitchFamily="34" charset="-128"/>
                <a:cs typeface="Times New Roman" panose="02020603050405020304" pitchFamily="18" charset="0"/>
                <a:sym typeface="Symbol" panose="05050102010706020507" pitchFamily="18" charset="2"/>
              </a:rPr>
              <a:t></a:t>
            </a:r>
            <a:r>
              <a:rPr lang="en-US" altLang="en-US">
                <a:ea typeface="ＭＳ Ｐゴシック" panose="020B0600070205080204" pitchFamily="34" charset="-128"/>
                <a:cs typeface="Courier New" panose="02070309020205020404" pitchFamily="49" charset="0"/>
              </a:rPr>
              <a:t>)</a:t>
            </a:r>
            <a:br>
              <a:rPr lang="en-US" altLang="en-US">
                <a:ea typeface="ＭＳ Ｐゴシック" panose="020B0600070205080204" pitchFamily="34" charset="-128"/>
                <a:cs typeface="Courier New" panose="02070309020205020404" pitchFamily="49" charset="0"/>
              </a:rPr>
            </a:br>
            <a:r>
              <a:rPr lang="en-US" altLang="en-US">
                <a:ea typeface="ＭＳ Ｐゴシック" panose="020B0600070205080204" pitchFamily="34" charset="-128"/>
                <a:cs typeface="Courier New" panose="02070309020205020404" pitchFamily="49" charset="0"/>
              </a:rPr>
              <a:t>= (12)(0.5)(1.0 - 0.5) = 3.0</a:t>
            </a:r>
          </a:p>
          <a:p>
            <a:pPr eaLnBrk="1" hangingPunct="1"/>
            <a:endParaRPr lang="en-US" altLang="en-US">
              <a:ea typeface="ＭＳ Ｐゴシック" panose="020B0600070205080204" pitchFamily="34" charset="-128"/>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50000"/>
    </mc:Choice>
    <mc:Fallback xmlns="">
      <p:transition spd="slow" advClick="0" advTm="50000"/>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UDIO_ID" val="270"/>
  <p:tag name="ELAPSEDTIME" val="36.5"/>
</p:tagLst>
</file>

<file path=ppt/tags/tag10.xml><?xml version="1.0" encoding="utf-8"?>
<p:tagLst xmlns:a="http://schemas.openxmlformats.org/drawingml/2006/main" xmlns:r="http://schemas.openxmlformats.org/officeDocument/2006/relationships" xmlns:p="http://schemas.openxmlformats.org/presentationml/2006/main">
  <p:tag name="BULLET_1" val="8226"/>
  <p:tag name="MARGIN_1" val="0"/>
  <p:tag name="MARGIN_2" val="90"/>
  <p:tag name="MARGIN_3" val="180"/>
  <p:tag name="MARGIN_4" val="270"/>
  <p:tag name="MARGIN_5" val="360"/>
  <p:tag name="FONT_SIZE" val="30"/>
</p:tagLst>
</file>

<file path=ppt/tags/tag11.xml><?xml version="1.0" encoding="utf-8"?>
<p:tagLst xmlns:a="http://schemas.openxmlformats.org/drawingml/2006/main" xmlns:r="http://schemas.openxmlformats.org/officeDocument/2006/relationships" xmlns:p="http://schemas.openxmlformats.org/presentationml/2006/main">
  <p:tag name="AUDIO_ID" val="275"/>
  <p:tag name="ELAPSEDTIME" val="6.2"/>
</p:tagLst>
</file>

<file path=ppt/tags/tag12.xml><?xml version="1.0" encoding="utf-8"?>
<p:tagLst xmlns:a="http://schemas.openxmlformats.org/drawingml/2006/main" xmlns:r="http://schemas.openxmlformats.org/officeDocument/2006/relationships" xmlns:p="http://schemas.openxmlformats.org/presentationml/2006/main">
  <p:tag name="BULLET_1" val="8226"/>
  <p:tag name="MARGIN_1" val="0"/>
  <p:tag name="MARGIN_2" val="90"/>
  <p:tag name="MARGIN_3" val="180"/>
  <p:tag name="MARGIN_4" val="270"/>
  <p:tag name="MARGIN_5" val="360"/>
  <p:tag name="FONT_SIZE" val="30"/>
</p:tagLst>
</file>

<file path=ppt/tags/tag13.xml><?xml version="1.0" encoding="utf-8"?>
<p:tagLst xmlns:a="http://schemas.openxmlformats.org/drawingml/2006/main" xmlns:r="http://schemas.openxmlformats.org/officeDocument/2006/relationships" xmlns:p="http://schemas.openxmlformats.org/presentationml/2006/main">
  <p:tag name="AUDIO_ID" val="277"/>
  <p:tag name="ELAPSEDTIME" val="58.4"/>
</p:tagLst>
</file>

<file path=ppt/tags/tag14.xml><?xml version="1.0" encoding="utf-8"?>
<p:tagLst xmlns:a="http://schemas.openxmlformats.org/drawingml/2006/main" xmlns:r="http://schemas.openxmlformats.org/officeDocument/2006/relationships" xmlns:p="http://schemas.openxmlformats.org/presentationml/2006/main">
  <p:tag name="BULLET_1" val="8226"/>
</p:tagLst>
</file>

<file path=ppt/tags/tag15.xml><?xml version="1.0" encoding="utf-8"?>
<p:tagLst xmlns:a="http://schemas.openxmlformats.org/drawingml/2006/main" xmlns:r="http://schemas.openxmlformats.org/officeDocument/2006/relationships" xmlns:p="http://schemas.openxmlformats.org/presentationml/2006/main">
  <p:tag name="AUDIO_ID" val="278"/>
  <p:tag name="ELAPSEDTIME" val="13.8"/>
</p:tagLst>
</file>

<file path=ppt/tags/tag16.xml><?xml version="1.0" encoding="utf-8"?>
<p:tagLst xmlns:a="http://schemas.openxmlformats.org/drawingml/2006/main" xmlns:r="http://schemas.openxmlformats.org/officeDocument/2006/relationships" xmlns:p="http://schemas.openxmlformats.org/presentationml/2006/main">
  <p:tag name="BULLET_1" val="8226"/>
  <p:tag name="MARGIN_1" val="0"/>
  <p:tag name="MARGIN_2" val="90"/>
  <p:tag name="MARGIN_3" val="180"/>
  <p:tag name="MARGIN_4" val="270"/>
  <p:tag name="MARGIN_5" val="360"/>
  <p:tag name="FONT_SIZE" val="30"/>
</p:tagLst>
</file>

<file path=ppt/tags/tag2.xml><?xml version="1.0" encoding="utf-8"?>
<p:tagLst xmlns:a="http://schemas.openxmlformats.org/drawingml/2006/main" xmlns:r="http://schemas.openxmlformats.org/officeDocument/2006/relationships" xmlns:p="http://schemas.openxmlformats.org/presentationml/2006/main">
  <p:tag name="BULLET_1" val="8226"/>
</p:tagLst>
</file>

<file path=ppt/tags/tag3.xml><?xml version="1.0" encoding="utf-8"?>
<p:tagLst xmlns:a="http://schemas.openxmlformats.org/drawingml/2006/main" xmlns:r="http://schemas.openxmlformats.org/officeDocument/2006/relationships" xmlns:p="http://schemas.openxmlformats.org/presentationml/2006/main">
  <p:tag name="AUDIO_ID" val="271"/>
  <p:tag name="ELAPSEDTIME" val="21.2"/>
</p:tagLst>
</file>

<file path=ppt/tags/tag4.xml><?xml version="1.0" encoding="utf-8"?>
<p:tagLst xmlns:a="http://schemas.openxmlformats.org/drawingml/2006/main" xmlns:r="http://schemas.openxmlformats.org/officeDocument/2006/relationships" xmlns:p="http://schemas.openxmlformats.org/presentationml/2006/main">
  <p:tag name="BULLET_1" val="8226"/>
  <p:tag name="MARGIN_1" val="0"/>
  <p:tag name="MARGIN_2" val="90"/>
  <p:tag name="MARGIN_3" val="180"/>
  <p:tag name="MARGIN_4" val="270"/>
  <p:tag name="MARGIN_5" val="360"/>
  <p:tag name="FONT_SIZE" val="30"/>
</p:tagLst>
</file>

<file path=ppt/tags/tag5.xml><?xml version="1.0" encoding="utf-8"?>
<p:tagLst xmlns:a="http://schemas.openxmlformats.org/drawingml/2006/main" xmlns:r="http://schemas.openxmlformats.org/officeDocument/2006/relationships" xmlns:p="http://schemas.openxmlformats.org/presentationml/2006/main">
  <p:tag name="AUDIO_ID" val="272"/>
  <p:tag name="ELAPSEDTIME" val="13.6"/>
</p:tagLst>
</file>

<file path=ppt/tags/tag6.xml><?xml version="1.0" encoding="utf-8"?>
<p:tagLst xmlns:a="http://schemas.openxmlformats.org/drawingml/2006/main" xmlns:r="http://schemas.openxmlformats.org/officeDocument/2006/relationships" xmlns:p="http://schemas.openxmlformats.org/presentationml/2006/main">
  <p:tag name="BULLET_1" val="8226"/>
  <p:tag name="MARGIN_1" val="0"/>
  <p:tag name="MARGIN_2" val="90"/>
  <p:tag name="MARGIN_3" val="180"/>
  <p:tag name="MARGIN_4" val="270"/>
  <p:tag name="MARGIN_5" val="360"/>
  <p:tag name="FONT_SIZE" val="30"/>
</p:tagLst>
</file>

<file path=ppt/tags/tag7.xml><?xml version="1.0" encoding="utf-8"?>
<p:tagLst xmlns:a="http://schemas.openxmlformats.org/drawingml/2006/main" xmlns:r="http://schemas.openxmlformats.org/officeDocument/2006/relationships" xmlns:p="http://schemas.openxmlformats.org/presentationml/2006/main">
  <p:tag name="AUDIO_ID" val="273"/>
  <p:tag name="ELAPSEDTIME" val="13.7"/>
</p:tagLst>
</file>

<file path=ppt/tags/tag8.xml><?xml version="1.0" encoding="utf-8"?>
<p:tagLst xmlns:a="http://schemas.openxmlformats.org/drawingml/2006/main" xmlns:r="http://schemas.openxmlformats.org/officeDocument/2006/relationships" xmlns:p="http://schemas.openxmlformats.org/presentationml/2006/main">
  <p:tag name="BULLET_1" val="8226"/>
  <p:tag name="MARGIN_1" val="0"/>
  <p:tag name="MARGIN_2" val="90"/>
  <p:tag name="MARGIN_3" val="180"/>
  <p:tag name="MARGIN_4" val="270"/>
  <p:tag name="MARGIN_5" val="360"/>
  <p:tag name="FONT_SIZE" val="30"/>
</p:tagLst>
</file>

<file path=ppt/tags/tag9.xml><?xml version="1.0" encoding="utf-8"?>
<p:tagLst xmlns:a="http://schemas.openxmlformats.org/drawingml/2006/main" xmlns:r="http://schemas.openxmlformats.org/officeDocument/2006/relationships" xmlns:p="http://schemas.openxmlformats.org/presentationml/2006/main">
  <p:tag name="AUDIO_ID" val="274"/>
  <p:tag name="ELAPSEDTIME" val="15.8"/>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19330</Words>
  <Application>Microsoft Office PowerPoint</Application>
  <PresentationFormat>On-screen Show (4:3)</PresentationFormat>
  <Paragraphs>1910</Paragraphs>
  <Slides>233</Slides>
  <Notes>231</Notes>
  <HiddenSlides>0</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5</vt:i4>
      </vt:variant>
      <vt:variant>
        <vt:lpstr>Slide Titles</vt:lpstr>
      </vt:variant>
      <vt:variant>
        <vt:i4>233</vt:i4>
      </vt:variant>
    </vt:vector>
  </HeadingPairs>
  <TitlesOfParts>
    <vt:vector size="250" baseType="lpstr">
      <vt:lpstr>Arial</vt:lpstr>
      <vt:lpstr>Arial Black</vt:lpstr>
      <vt:lpstr>Calibri</vt:lpstr>
      <vt:lpstr>Courier</vt:lpstr>
      <vt:lpstr>Courier New</vt:lpstr>
      <vt:lpstr>Geneva</vt:lpstr>
      <vt:lpstr>Impact</vt:lpstr>
      <vt:lpstr>Symbol</vt:lpstr>
      <vt:lpstr>Times</vt:lpstr>
      <vt:lpstr>Times New Roman</vt:lpstr>
      <vt:lpstr>Verdana-Italic</vt:lpstr>
      <vt:lpstr>Office Theme</vt:lpstr>
      <vt:lpstr>Worksheet</vt:lpstr>
      <vt:lpstr>Equation</vt:lpstr>
      <vt:lpstr>Clip</vt:lpstr>
      <vt:lpstr>Chart</vt:lpstr>
      <vt:lpstr>Document</vt:lpstr>
      <vt:lpstr>PowerPoint Presentation</vt:lpstr>
      <vt:lpstr>PowerPoint Presentation</vt:lpstr>
      <vt:lpstr>Session 2: Topics</vt:lpstr>
      <vt:lpstr>Measuring Skew and Kurtosis</vt:lpstr>
      <vt:lpstr>Positive Skew</vt:lpstr>
      <vt:lpstr>Positive Skew</vt:lpstr>
      <vt:lpstr>Pearson’s Measure of Skew</vt:lpstr>
      <vt:lpstr>Third Moment</vt:lpstr>
      <vt:lpstr>Estimating Skew</vt:lpstr>
      <vt:lpstr>Kurtosis</vt:lpstr>
      <vt:lpstr>Estimating Kurtosis</vt:lpstr>
      <vt:lpstr>Effect of Linear Transformations</vt:lpstr>
      <vt:lpstr>Introduction to Bivariate Data</vt:lpstr>
      <vt:lpstr>PowerPoint Presentation</vt:lpstr>
      <vt:lpstr>PowerPoint Presentation</vt:lpstr>
      <vt:lpstr>PowerPoint Presentation</vt:lpstr>
      <vt:lpstr>What are Bivariate Data?</vt:lpstr>
      <vt:lpstr>Spousal Age Example</vt:lpstr>
      <vt:lpstr>Spousal Age Example</vt:lpstr>
      <vt:lpstr>Spousal Age Example</vt:lpstr>
      <vt:lpstr>Spousal Age Example</vt:lpstr>
      <vt:lpstr>Spousal Age Example  </vt:lpstr>
      <vt:lpstr>Unavailable Information</vt:lpstr>
      <vt:lpstr>PowerPoint Presentation</vt:lpstr>
      <vt:lpstr>Associations</vt:lpstr>
      <vt:lpstr>PowerPoint Presentation</vt:lpstr>
      <vt:lpstr>PowerPoint Presentation</vt:lpstr>
      <vt:lpstr>Ways Scatter Plots Can Differ</vt:lpstr>
      <vt:lpstr>Pearson Product-Moment Correlation</vt:lpstr>
      <vt:lpstr>Not Adequate for Nonlinear</vt:lpstr>
      <vt:lpstr>Symbols for Pearson’s Correlation</vt:lpstr>
      <vt:lpstr>Values of the Pearson Correlation</vt:lpstr>
      <vt:lpstr>Perfect Linear Relationship</vt:lpstr>
      <vt:lpstr>Perfect Negative Relationship</vt:lpstr>
      <vt:lpstr>No Linear Relationship</vt:lpstr>
      <vt:lpstr>PowerPoint Presentation</vt:lpstr>
      <vt:lpstr>Range of Pearson’s r</vt:lpstr>
      <vt:lpstr>Symmetry</vt:lpstr>
      <vt:lpstr>Unaffected by positive Linear Transformations</vt:lpstr>
      <vt:lpstr>Unaffected by Positive Linear Transformations</vt:lpstr>
      <vt:lpstr>Unaffected by Linear Transformations with positive slope</vt:lpstr>
      <vt:lpstr>Computing Pearson’s r</vt:lpstr>
      <vt:lpstr>Computing Pearson’s r</vt:lpstr>
      <vt:lpstr>Computing Pearson’s r</vt:lpstr>
      <vt:lpstr>Computing Pearson’s r</vt:lpstr>
      <vt:lpstr>Computing Pearson’s r</vt:lpstr>
      <vt:lpstr>Computing Pearson’s r</vt:lpstr>
      <vt:lpstr>The Formula</vt:lpstr>
      <vt:lpstr>Computational Formula</vt:lpstr>
      <vt:lpstr>Variance of the Sum of Two Variables</vt:lpstr>
      <vt:lpstr>Variance of the Sum of  Two Variables</vt:lpstr>
      <vt:lpstr>Variance of the Sum</vt:lpstr>
      <vt:lpstr>Variance of the Sum</vt:lpstr>
      <vt:lpstr>Variance of the Difference</vt:lpstr>
      <vt:lpstr>Variance Sum Law</vt:lpstr>
      <vt:lpstr>Variance Sum Law</vt:lpstr>
      <vt:lpstr>Variance Sum Law </vt:lpstr>
      <vt:lpstr>Example Variance of the SAT</vt:lpstr>
      <vt:lpstr>Example VSAT + QSAT</vt:lpstr>
      <vt:lpstr>Example VSAT - QSAT</vt:lpstr>
      <vt:lpstr>Variance Sum Law II</vt:lpstr>
      <vt:lpstr>Probability: Introduction</vt:lpstr>
      <vt:lpstr>Frequentist Approach</vt:lpstr>
      <vt:lpstr>More Weather</vt:lpstr>
      <vt:lpstr>Basic Concepts</vt:lpstr>
      <vt:lpstr>Favorable Outcomes</vt:lpstr>
      <vt:lpstr>Cards</vt:lpstr>
      <vt:lpstr>Bag of Cherries</vt:lpstr>
      <vt:lpstr>Two Dice that Sum to Six</vt:lpstr>
      <vt:lpstr>Complementary Events</vt:lpstr>
      <vt:lpstr>Independent Events</vt:lpstr>
      <vt:lpstr>Probability of A and B</vt:lpstr>
      <vt:lpstr>Coin and Die</vt:lpstr>
      <vt:lpstr>Card Trick</vt:lpstr>
      <vt:lpstr>Probability of A or B</vt:lpstr>
      <vt:lpstr>Probability of a Head in the  First Flip Or the Second Flip</vt:lpstr>
      <vt:lpstr>Return of the Coin and Die</vt:lpstr>
      <vt:lpstr>Coin and Die III: Negation</vt:lpstr>
      <vt:lpstr>P(at least one 6 in three die throws)</vt:lpstr>
      <vt:lpstr>P(draw two aces from a deck of 52)</vt:lpstr>
      <vt:lpstr>No: There are only 4 Aces in the Deck</vt:lpstr>
      <vt:lpstr>Conditional Probability</vt:lpstr>
      <vt:lpstr>General Formula</vt:lpstr>
      <vt:lpstr>P(Ace of Diamonds and a Black Card)</vt:lpstr>
      <vt:lpstr>Two Cases</vt:lpstr>
      <vt:lpstr>Result</vt:lpstr>
      <vt:lpstr>The Infamous Birthday Problem</vt:lpstr>
      <vt:lpstr>Reasoning</vt:lpstr>
      <vt:lpstr>Solution</vt:lpstr>
      <vt:lpstr>The Gambler’s Fallacy</vt:lpstr>
      <vt:lpstr>The Gambler’s Fallacy</vt:lpstr>
      <vt:lpstr>PowerPoint Presentation</vt:lpstr>
      <vt:lpstr>Binomial Distribution</vt:lpstr>
      <vt:lpstr>Flip the Coin Twice</vt:lpstr>
      <vt:lpstr>Number of Heads</vt:lpstr>
      <vt:lpstr>Binomial Formula</vt:lpstr>
      <vt:lpstr>PowerPoint Presentation</vt:lpstr>
      <vt:lpstr>Mean and Variance</vt:lpstr>
      <vt:lpstr>Example: 12 Coin Flips</vt:lpstr>
      <vt:lpstr>Poisson Distribution</vt:lpstr>
      <vt:lpstr>Poisson Distribution</vt:lpstr>
      <vt:lpstr>Poisson Distribution</vt:lpstr>
      <vt:lpstr>Poisson Distribution</vt:lpstr>
      <vt:lpstr>Means and SD</vt:lpstr>
      <vt:lpstr>Multinomial Distribution</vt:lpstr>
      <vt:lpstr>Chess Example</vt:lpstr>
      <vt:lpstr>The Multinomial Distribution</vt:lpstr>
      <vt:lpstr>The Multinomial Distribution</vt:lpstr>
      <vt:lpstr>Hypergeometric Distribution</vt:lpstr>
      <vt:lpstr>The Hypergeometric Distribution</vt:lpstr>
      <vt:lpstr>The Hypergeometric Distribution</vt:lpstr>
      <vt:lpstr>Mean and Standard Deviation</vt:lpstr>
      <vt:lpstr>PowerPoint Presentation</vt:lpstr>
      <vt:lpstr>Disease X</vt:lpstr>
      <vt:lpstr>Misses and False Positives</vt:lpstr>
      <vt:lpstr>Base Rates</vt:lpstr>
      <vt:lpstr>The Summary</vt:lpstr>
      <vt:lpstr>Bayes’s Theorem</vt:lpstr>
      <vt:lpstr>Our Example</vt:lpstr>
      <vt:lpstr>PowerPoint Presentation</vt:lpstr>
      <vt:lpstr>Naming the Normal Distribution</vt:lpstr>
      <vt:lpstr>PowerPoint Presentation</vt:lpstr>
      <vt:lpstr>Formula for the Density of the Normal Distribution</vt:lpstr>
      <vt:lpstr>PowerPoint Presentation</vt:lpstr>
      <vt:lpstr>History of the Normal Distribution</vt:lpstr>
      <vt:lpstr>Probability with  Binomial Distribution</vt:lpstr>
      <vt:lpstr>Probability with  Binomial Distribution</vt:lpstr>
      <vt:lpstr>Important to Gamblers</vt:lpstr>
      <vt:lpstr>Binomial Distribution</vt:lpstr>
      <vt:lpstr>Binomial Distribution</vt:lpstr>
      <vt:lpstr>Binomial Distribution</vt:lpstr>
      <vt:lpstr>Discovery of the  Normal Curve</vt:lpstr>
      <vt:lpstr>Importance of the  Normal Curve</vt:lpstr>
      <vt:lpstr>Central Limit Theorem</vt:lpstr>
      <vt:lpstr>Application to Humans</vt:lpstr>
      <vt:lpstr>PowerPoint Presentation</vt:lpstr>
      <vt:lpstr>Areas Under Normal Distributions</vt:lpstr>
      <vt:lpstr>One Standard Deviation from the Mean</vt:lpstr>
      <vt:lpstr>Normal Distribution with a Mean of 100 an SD of 20</vt:lpstr>
      <vt:lpstr>One Standard Deviation from the Mean</vt:lpstr>
      <vt:lpstr>One Standard Deviation from the Mean</vt:lpstr>
      <vt:lpstr>1.96 Standard Deviations  from the Mean</vt:lpstr>
      <vt:lpstr>1.96 Standard Deviations from the Mean</vt:lpstr>
      <vt:lpstr>Two Standard Deviations from the Mean</vt:lpstr>
      <vt:lpstr>PowerPoint Presentation</vt:lpstr>
      <vt:lpstr>PowerPoint Presentation</vt:lpstr>
      <vt:lpstr>PowerPoint Presentation</vt:lpstr>
      <vt:lpstr>Standard Normal Distribution</vt:lpstr>
      <vt:lpstr>Standard Normal Distribution</vt:lpstr>
      <vt:lpstr>Standard Normal Distribution</vt:lpstr>
      <vt:lpstr>Standard Normal Distribution</vt:lpstr>
      <vt:lpstr>Transforming to a Standard Normal Distribution</vt:lpstr>
      <vt:lpstr>Transforming to a Standard Normal Distribution</vt:lpstr>
      <vt:lpstr>An Example</vt:lpstr>
      <vt:lpstr>An Example</vt:lpstr>
      <vt:lpstr>Standard Normal Distribution</vt:lpstr>
      <vt:lpstr>Standard Normal Distribution</vt:lpstr>
      <vt:lpstr>PowerPoint Presentation</vt:lpstr>
      <vt:lpstr>Mean and Variance of the Binomial Distribution</vt:lpstr>
      <vt:lpstr>Normal Approximation to the Binomial</vt:lpstr>
      <vt:lpstr>The Probability of a Point</vt:lpstr>
      <vt:lpstr>Continuous versus Discrete</vt:lpstr>
      <vt:lpstr>Continuous versus Discrete</vt:lpstr>
      <vt:lpstr>Area from 7.5 to 8.5</vt:lpstr>
      <vt:lpstr>Calculating the Probability</vt:lpstr>
      <vt:lpstr>Other Problems</vt:lpstr>
      <vt:lpstr>PowerPoint Presentation</vt:lpstr>
      <vt:lpstr>A Statistician’s Question</vt:lpstr>
      <vt:lpstr>Sampling Distributions</vt:lpstr>
      <vt:lpstr>Let’s Play Pool!</vt:lpstr>
      <vt:lpstr>Possible Outcomes</vt:lpstr>
      <vt:lpstr>Frequencies</vt:lpstr>
      <vt:lpstr>Relative Frequency Distribution</vt:lpstr>
      <vt:lpstr>Furthermore...</vt:lpstr>
      <vt:lpstr>Therefore...</vt:lpstr>
      <vt:lpstr>Sampling Distribution  of the Range</vt:lpstr>
      <vt:lpstr>Frequencies</vt:lpstr>
      <vt:lpstr>Relative Frequency Distribution</vt:lpstr>
      <vt:lpstr>Sample Size</vt:lpstr>
      <vt:lpstr>Relative Frequency Distribution</vt:lpstr>
      <vt:lpstr>Continuous Distributions</vt:lpstr>
      <vt:lpstr>Sampling Distributions and Inferential Statistics</vt:lpstr>
      <vt:lpstr>Uses of the Sampling Distribution</vt:lpstr>
      <vt:lpstr>Standard Error of the Mean</vt:lpstr>
      <vt:lpstr>Specific Example</vt:lpstr>
      <vt:lpstr>Remember...</vt:lpstr>
      <vt:lpstr>Remember...</vt:lpstr>
      <vt:lpstr>Remember...</vt:lpstr>
      <vt:lpstr>Sampling Distribution  of the Mean</vt:lpstr>
      <vt:lpstr>Mean of the Sampling Distribution of the Mean</vt:lpstr>
      <vt:lpstr>Mean of the Sampling Distribution of the Mean</vt:lpstr>
      <vt:lpstr>Mean of the Sampling Distribution of the Mean</vt:lpstr>
      <vt:lpstr>Variance of the Sampling Distribution of the Mean</vt:lpstr>
      <vt:lpstr>Variance of the Sampling Distribution of the Mean</vt:lpstr>
      <vt:lpstr>Effect of Sample Size</vt:lpstr>
      <vt:lpstr>Effect of Sample Size</vt:lpstr>
      <vt:lpstr>Effect of Sample Size</vt:lpstr>
      <vt:lpstr>Standard Error</vt:lpstr>
      <vt:lpstr>Central Limit Theorem</vt:lpstr>
      <vt:lpstr>PowerPoint Presentation</vt:lpstr>
      <vt:lpstr>PowerPoint Presentation</vt:lpstr>
      <vt:lpstr>Difference of Means</vt:lpstr>
      <vt:lpstr>What is this Sampling Distribution?</vt:lpstr>
      <vt:lpstr>Mean of the Distribution</vt:lpstr>
      <vt:lpstr>Variance of the Distribution</vt:lpstr>
      <vt:lpstr>Variance</vt:lpstr>
      <vt:lpstr>Variance</vt:lpstr>
      <vt:lpstr>Standard Deviation</vt:lpstr>
      <vt:lpstr>Standard Deviation</vt:lpstr>
      <vt:lpstr>Green Beings from Mars</vt:lpstr>
      <vt:lpstr>Calculations</vt:lpstr>
      <vt:lpstr>Calculations</vt:lpstr>
      <vt:lpstr>Equal Sample Sizes</vt:lpstr>
      <vt:lpstr>15 Year-old Beings From Earth</vt:lpstr>
      <vt:lpstr>Calculations</vt:lpstr>
      <vt:lpstr>Calculations</vt:lpstr>
      <vt:lpstr>Sampling Distribution of Pearson’s r</vt:lpstr>
      <vt:lpstr>Shape of the Distribution</vt:lpstr>
      <vt:lpstr>More Skew</vt:lpstr>
      <vt:lpstr>Negative Correlation</vt:lpstr>
      <vt:lpstr>Fisher’s z’ Transformation</vt:lpstr>
      <vt:lpstr>Standard Error of z’</vt:lpstr>
      <vt:lpstr>Calculations</vt:lpstr>
      <vt:lpstr>PowerPoint Presentation</vt:lpstr>
      <vt:lpstr>Proportions</vt:lpstr>
      <vt:lpstr>PowerPoint Presentation</vt:lpstr>
      <vt:lpstr>PowerPoint Presentation</vt:lpstr>
      <vt:lpstr>PowerPoint Presentation</vt:lpstr>
      <vt:lpstr>Binomial Distribution</vt:lpstr>
      <vt:lpstr>Mean</vt:lpstr>
      <vt:lpstr>Standard Deviation</vt:lpstr>
      <vt:lpstr>Back to the Example</vt:lpstr>
      <vt:lpstr>Normal Approximation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2020-05-17T23:28:43Z</dcterms:created>
  <dcterms:modified xsi:type="dcterms:W3CDTF">2020-05-17T23:50:44Z</dcterms:modified>
</cp:coreProperties>
</file>